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429" r:id="rId2"/>
    <p:sldId id="378" r:id="rId3"/>
    <p:sldId id="434" r:id="rId4"/>
    <p:sldId id="435" r:id="rId5"/>
    <p:sldId id="438" r:id="rId6"/>
    <p:sldId id="445" r:id="rId7"/>
    <p:sldId id="508" r:id="rId8"/>
    <p:sldId id="447" r:id="rId9"/>
    <p:sldId id="449" r:id="rId10"/>
    <p:sldId id="450" r:id="rId11"/>
    <p:sldId id="451" r:id="rId12"/>
    <p:sldId id="516" r:id="rId13"/>
    <p:sldId id="452" r:id="rId14"/>
    <p:sldId id="453" r:id="rId15"/>
    <p:sldId id="455" r:id="rId16"/>
    <p:sldId id="466" r:id="rId17"/>
    <p:sldId id="515" r:id="rId18"/>
    <p:sldId id="509" r:id="rId19"/>
    <p:sldId id="510" r:id="rId20"/>
    <p:sldId id="511" r:id="rId21"/>
    <p:sldId id="512" r:id="rId22"/>
    <p:sldId id="467" r:id="rId23"/>
    <p:sldId id="468" r:id="rId24"/>
    <p:sldId id="474" r:id="rId25"/>
    <p:sldId id="513" r:id="rId26"/>
    <p:sldId id="475" r:id="rId27"/>
    <p:sldId id="476" r:id="rId28"/>
    <p:sldId id="517" r:id="rId29"/>
    <p:sldId id="518" r:id="rId30"/>
    <p:sldId id="477" r:id="rId31"/>
    <p:sldId id="481" r:id="rId32"/>
    <p:sldId id="482" r:id="rId33"/>
    <p:sldId id="483" r:id="rId34"/>
    <p:sldId id="484" r:id="rId35"/>
    <p:sldId id="519" r:id="rId36"/>
    <p:sldId id="485" r:id="rId37"/>
    <p:sldId id="514" r:id="rId38"/>
    <p:sldId id="520" r:id="rId39"/>
    <p:sldId id="486" r:id="rId40"/>
    <p:sldId id="522" r:id="rId41"/>
    <p:sldId id="523" r:id="rId42"/>
    <p:sldId id="521" r:id="rId43"/>
    <p:sldId id="50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7474FC"/>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12" autoAdjust="0"/>
    <p:restoredTop sz="86447" autoAdjust="0"/>
  </p:normalViewPr>
  <p:slideViewPr>
    <p:cSldViewPr>
      <p:cViewPr>
        <p:scale>
          <a:sx n="80" d="100"/>
          <a:sy n="80" d="100"/>
        </p:scale>
        <p:origin x="-930" y="-720"/>
      </p:cViewPr>
      <p:guideLst>
        <p:guide orient="horz" pos="2160"/>
        <p:guide pos="2880"/>
      </p:guideLst>
    </p:cSldViewPr>
  </p:slideViewPr>
  <p:outlineViewPr>
    <p:cViewPr>
      <p:scale>
        <a:sx n="25" d="100"/>
        <a:sy n="25"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90" y="7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7/17/2017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7/17/2017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313236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LECTURE NOTES:</a:t>
            </a:r>
          </a:p>
          <a:p>
            <a:pPr lvl="0">
              <a:buSzPct val="25000"/>
            </a:pPr>
            <a:r>
              <a:rPr lang="en-US" dirty="0">
                <a:solidFill>
                  <a:schemeClr val="dk1"/>
                </a:solidFill>
                <a:latin typeface="Calibri"/>
                <a:ea typeface="Calibri"/>
                <a:cs typeface="Calibri"/>
                <a:sym typeface="Calibri"/>
              </a:rPr>
              <a:t>Marketers classify products based on where and how they buy the product. </a:t>
            </a:r>
          </a:p>
          <a:p>
            <a:pPr lvl="0">
              <a:buSzPct val="25000"/>
            </a:pPr>
            <a:endParaRPr lang="en-US" dirty="0">
              <a:solidFill>
                <a:schemeClr val="dk1"/>
              </a:solidFill>
              <a:latin typeface="Calibri"/>
              <a:ea typeface="Calibri"/>
              <a:cs typeface="Calibri"/>
              <a:sym typeface="Calibri"/>
            </a:endParaRPr>
          </a:p>
          <a:p>
            <a:pPr lvl="0">
              <a:buSzPct val="25000"/>
            </a:pPr>
            <a:r>
              <a:rPr lang="en-US" b="1" dirty="0">
                <a:solidFill>
                  <a:schemeClr val="dk1"/>
                </a:solidFill>
                <a:latin typeface="Calibri"/>
                <a:ea typeface="Calibri"/>
                <a:cs typeface="Calibri"/>
                <a:sym typeface="Calibri"/>
              </a:rPr>
              <a:t>DISCUSSION NOTE:</a:t>
            </a:r>
          </a:p>
          <a:p>
            <a:pPr lvl="0">
              <a:buSzPct val="25000"/>
            </a:pPr>
            <a:endParaRPr lang="en-US" dirty="0">
              <a:solidFill>
                <a:schemeClr val="dk1"/>
              </a:solidFill>
              <a:latin typeface="Calibri"/>
              <a:ea typeface="Calibri"/>
              <a:cs typeface="Calibri"/>
              <a:sym typeface="Calibri"/>
            </a:endParaRPr>
          </a:p>
          <a:p>
            <a:pPr lvl="0">
              <a:buSzPct val="25000"/>
            </a:pPr>
            <a:r>
              <a:rPr lang="en-US" dirty="0">
                <a:solidFill>
                  <a:schemeClr val="dk1"/>
                </a:solidFill>
                <a:latin typeface="Calibri"/>
                <a:ea typeface="Calibri"/>
                <a:cs typeface="Calibri"/>
                <a:sym typeface="Calibri"/>
              </a:rPr>
              <a:t>The instructor should point out how this framework parallels ideas presented in Chapter 6 on consumer decision-making</a:t>
            </a:r>
            <a:r>
              <a:rPr lang="en-US" u="sng" dirty="0">
                <a:solidFill>
                  <a:schemeClr val="dk1"/>
                </a:solidFill>
                <a:latin typeface="Calibri"/>
                <a:ea typeface="Calibri"/>
                <a:cs typeface="Calibri"/>
                <a:sym typeface="Calibri"/>
              </a:rPr>
              <a:t>.</a:t>
            </a:r>
            <a:r>
              <a:rPr lang="en-US" dirty="0">
                <a:solidFill>
                  <a:schemeClr val="dk1"/>
                </a:solidFill>
                <a:latin typeface="Calibri"/>
                <a:ea typeface="Calibri"/>
                <a:cs typeface="Calibri"/>
                <a:sym typeface="Calibri"/>
              </a:rPr>
              <a:t> </a:t>
            </a: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52506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nSpc>
                <a:spcPct val="80000"/>
              </a:lnSpc>
              <a:buSzPct val="25000"/>
            </a:pPr>
            <a:r>
              <a:rPr lang="en-US" sz="1050" b="1" dirty="0">
                <a:solidFill>
                  <a:schemeClr val="dk1"/>
                </a:solidFill>
                <a:latin typeface="Calibri"/>
                <a:ea typeface="Calibri"/>
                <a:cs typeface="Calibri"/>
                <a:sym typeface="Calibri"/>
              </a:rPr>
              <a:t>LECTURE NOTES:</a:t>
            </a:r>
          </a:p>
          <a:p>
            <a:pPr marL="228600" lvl="0" indent="-228600">
              <a:lnSpc>
                <a:spcPct val="95000"/>
              </a:lnSpc>
              <a:spcBef>
                <a:spcPts val="158"/>
              </a:spcBef>
              <a:buClr>
                <a:srgbClr val="000066"/>
              </a:buClr>
              <a:buSzPct val="95454"/>
              <a:buFont typeface="Calibri"/>
              <a:buChar char="•"/>
            </a:pPr>
            <a:r>
              <a:rPr lang="en-US" sz="1050" i="1" dirty="0">
                <a:solidFill>
                  <a:srgbClr val="000066"/>
                </a:solidFill>
                <a:latin typeface="Calibri"/>
                <a:ea typeface="Calibri"/>
                <a:cs typeface="Calibri"/>
                <a:sym typeface="Calibri"/>
              </a:rPr>
              <a:t>Convenience products</a:t>
            </a:r>
            <a:r>
              <a:rPr lang="en-US" sz="1050" dirty="0">
                <a:solidFill>
                  <a:schemeClr val="dk1"/>
                </a:solidFill>
                <a:latin typeface="Calibri"/>
                <a:ea typeface="Calibri"/>
                <a:cs typeface="Calibri"/>
                <a:sym typeface="Calibri"/>
              </a:rPr>
              <a:t> are frequently purchased nondurable products that are purchased with a minimum of time and effort. As the name implies, consumers want easy and convenient access to these products, so marketers often try to make them available in as many locations as possible that make sense given the specific type of product in question.  Consumers who can’t find their preferred brand will simply purchase a competitive product because they aren’t that invested in the purchase decision.</a:t>
            </a:r>
          </a:p>
          <a:p>
            <a:pPr marL="228600" lvl="0" indent="-228600">
              <a:lnSpc>
                <a:spcPct val="95000"/>
              </a:lnSpc>
              <a:spcBef>
                <a:spcPts val="158"/>
              </a:spcBef>
              <a:buClr>
                <a:schemeClr val="dk1"/>
              </a:buClr>
              <a:buSzPct val="95454"/>
              <a:buFont typeface="Calibri"/>
              <a:buChar char="•"/>
            </a:pPr>
            <a:r>
              <a:rPr lang="en-US" sz="1050" dirty="0">
                <a:solidFill>
                  <a:schemeClr val="dk1"/>
                </a:solidFill>
                <a:latin typeface="Calibri"/>
                <a:ea typeface="Calibri"/>
                <a:cs typeface="Calibri"/>
                <a:sym typeface="Calibri"/>
              </a:rPr>
              <a:t>There are three common subtypes of convenience products:</a:t>
            </a:r>
            <a:r>
              <a:rPr lang="en-US" sz="1050" strike="sngStrike" dirty="0">
                <a:solidFill>
                  <a:schemeClr val="dk1"/>
                </a:solidFill>
                <a:latin typeface="Calibri"/>
                <a:ea typeface="Calibri"/>
                <a:cs typeface="Calibri"/>
                <a:sym typeface="Calibri"/>
              </a:rPr>
              <a:t>.</a:t>
            </a:r>
          </a:p>
          <a:p>
            <a:pPr marL="685800" lvl="1" indent="-228600">
              <a:lnSpc>
                <a:spcPct val="95000"/>
              </a:lnSpc>
              <a:spcBef>
                <a:spcPts val="158"/>
              </a:spcBef>
              <a:buClr>
                <a:schemeClr val="dk1"/>
              </a:buClr>
              <a:buSzPct val="95454"/>
              <a:buFont typeface="Calibri"/>
              <a:buChar char="•"/>
            </a:pPr>
            <a:r>
              <a:rPr lang="en-US" sz="1050" b="1" dirty="0">
                <a:solidFill>
                  <a:schemeClr val="dk1"/>
                </a:solidFill>
                <a:latin typeface="Calibri"/>
                <a:ea typeface="Calibri"/>
                <a:cs typeface="Calibri"/>
                <a:sym typeface="Calibri"/>
              </a:rPr>
              <a:t>Staple products</a:t>
            </a:r>
            <a:r>
              <a:rPr lang="en-US" sz="1050" dirty="0">
                <a:solidFill>
                  <a:schemeClr val="dk1"/>
                </a:solidFill>
                <a:latin typeface="Calibri"/>
                <a:ea typeface="Calibri"/>
                <a:cs typeface="Calibri"/>
                <a:sym typeface="Calibri"/>
              </a:rPr>
              <a:t> are basic or necessary items that we simply can’t do without.  Gasoline and milk are a couple of examples.  Can you think of some others?</a:t>
            </a:r>
          </a:p>
          <a:p>
            <a:pPr marL="685800" lvl="1" indent="-228600">
              <a:lnSpc>
                <a:spcPct val="95000"/>
              </a:lnSpc>
              <a:spcBef>
                <a:spcPts val="158"/>
              </a:spcBef>
              <a:buClr>
                <a:schemeClr val="dk1"/>
              </a:buClr>
              <a:buSzPct val="95454"/>
              <a:buFont typeface="Calibri"/>
              <a:buChar char="•"/>
            </a:pPr>
            <a:r>
              <a:rPr lang="en-US" sz="1050" b="1" dirty="0">
                <a:solidFill>
                  <a:schemeClr val="dk1"/>
                </a:solidFill>
                <a:latin typeface="Calibri"/>
                <a:ea typeface="Calibri"/>
                <a:cs typeface="Calibri"/>
                <a:sym typeface="Calibri"/>
              </a:rPr>
              <a:t>Impulse products</a:t>
            </a:r>
            <a:r>
              <a:rPr lang="en-US" sz="1050" dirty="0">
                <a:solidFill>
                  <a:schemeClr val="dk1"/>
                </a:solidFill>
                <a:latin typeface="Calibri"/>
                <a:ea typeface="Calibri"/>
                <a:cs typeface="Calibri"/>
                <a:sym typeface="Calibri"/>
              </a:rPr>
              <a:t> are bought on the spur of the moment.  Package designs of items like candy bars need to be bright and colorful so they catch the consumers attention, enhancing the likelihood of an impulse by.  In-store placement is also important; many manufacturers of impulse items try to obtain special point-of-purchase displays to make the product standout, or seek to have them stocked near the cash registers where they may be noticed by bored shoppers waiting their turn in line.  What’s another example of an impulse item?</a:t>
            </a:r>
          </a:p>
          <a:p>
            <a:pPr marL="685800" lvl="1" indent="-228600">
              <a:lnSpc>
                <a:spcPct val="95000"/>
              </a:lnSpc>
              <a:spcBef>
                <a:spcPts val="158"/>
              </a:spcBef>
              <a:buClr>
                <a:schemeClr val="dk1"/>
              </a:buClr>
              <a:buSzPct val="95454"/>
              <a:buFont typeface="Calibri"/>
              <a:buChar char="•"/>
            </a:pPr>
            <a:r>
              <a:rPr lang="en-US" sz="1050" b="1" dirty="0">
                <a:solidFill>
                  <a:schemeClr val="dk1"/>
                </a:solidFill>
                <a:latin typeface="Calibri"/>
                <a:ea typeface="Calibri"/>
                <a:cs typeface="Calibri"/>
                <a:sym typeface="Calibri"/>
              </a:rPr>
              <a:t>Emergency products</a:t>
            </a:r>
            <a:r>
              <a:rPr lang="en-US" sz="1050" dirty="0">
                <a:solidFill>
                  <a:schemeClr val="dk1"/>
                </a:solidFill>
                <a:latin typeface="Calibri"/>
                <a:ea typeface="Calibri"/>
                <a:cs typeface="Calibri"/>
                <a:sym typeface="Calibri"/>
              </a:rPr>
              <a:t> are items that have to be purchased immediately because of dire need. Because immediate access to the product takes priority, consumers may not consider price or product quality when making their choice.  Some examples of emergency products include drain cleaner (when the sink is stopped or overflowing), diapers (when the baby is wet and none are in the house), or an umbrella when you’re outside somewhere and have to stay there, despite the fact that it is raining.  Other examples?</a:t>
            </a: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36411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5000"/>
              </a:lnSpc>
              <a:buClr>
                <a:schemeClr val="dk1"/>
              </a:buClr>
              <a:buSzPct val="25000"/>
            </a:pPr>
            <a:r>
              <a:rPr lang="en-US" b="1" dirty="0">
                <a:solidFill>
                  <a:schemeClr val="dk1"/>
                </a:solidFill>
                <a:latin typeface="Calibri"/>
                <a:ea typeface="Calibri"/>
                <a:cs typeface="Calibri"/>
                <a:sym typeface="Calibri"/>
              </a:rPr>
              <a:t>LECTURE NOTES</a:t>
            </a:r>
            <a:r>
              <a:rPr lang="en-US" b="1" dirty="0">
                <a:solidFill>
                  <a:srgbClr val="000066"/>
                </a:solidFill>
                <a:latin typeface="Calibri"/>
                <a:ea typeface="Calibri"/>
                <a:cs typeface="Calibri"/>
                <a:sym typeface="Calibri"/>
              </a:rPr>
              <a:t>:</a:t>
            </a:r>
          </a:p>
          <a:p>
            <a:pPr marL="228600" lvl="0" indent="-228600">
              <a:lnSpc>
                <a:spcPct val="95000"/>
              </a:lnSpc>
              <a:spcBef>
                <a:spcPts val="180"/>
              </a:spcBef>
              <a:buClr>
                <a:srgbClr val="000066"/>
              </a:buClr>
              <a:buSzPct val="100000"/>
              <a:buFont typeface="Calibri"/>
              <a:buChar char="•"/>
            </a:pPr>
            <a:r>
              <a:rPr lang="en-US" i="1" dirty="0">
                <a:solidFill>
                  <a:srgbClr val="000066"/>
                </a:solidFill>
                <a:latin typeface="Calibri"/>
                <a:ea typeface="Calibri"/>
                <a:cs typeface="Calibri"/>
                <a:sym typeface="Calibri"/>
              </a:rPr>
              <a:t>Shopping products</a:t>
            </a:r>
            <a:r>
              <a:rPr lang="en-US" dirty="0">
                <a:solidFill>
                  <a:schemeClr val="dk1"/>
                </a:solidFill>
                <a:latin typeface="Calibri"/>
                <a:ea typeface="Calibri"/>
                <a:cs typeface="Calibri"/>
                <a:sym typeface="Calibri"/>
              </a:rPr>
              <a:t> are purchased after considerable time and effort is spent gathering information related to prices, stores, different features offered by different manufacturers, and product quality.  Since consumers are likely to compare alternatives before making a decision, advertising that facilitates these comparisons can be helpful.</a:t>
            </a:r>
          </a:p>
          <a:p>
            <a:pPr marL="228600" lvl="0" indent="-228600">
              <a:lnSpc>
                <a:spcPct val="95000"/>
              </a:lnSpc>
              <a:spcBef>
                <a:spcPts val="180"/>
              </a:spcBef>
              <a:buClr>
                <a:schemeClr val="dk1"/>
              </a:buClr>
              <a:buSzPct val="100000"/>
              <a:buFont typeface="Calibri"/>
              <a:buChar char="•"/>
            </a:pPr>
            <a:r>
              <a:rPr lang="en-US" dirty="0">
                <a:solidFill>
                  <a:schemeClr val="dk1"/>
                </a:solidFill>
                <a:latin typeface="Calibri"/>
                <a:ea typeface="Calibri"/>
                <a:cs typeface="Calibri"/>
                <a:sym typeface="Calibri"/>
              </a:rPr>
              <a:t>There are a variety of intelligent agents or </a:t>
            </a:r>
            <a:r>
              <a:rPr lang="en-US" dirty="0" err="1">
                <a:solidFill>
                  <a:schemeClr val="dk1"/>
                </a:solidFill>
                <a:latin typeface="Calibri"/>
                <a:ea typeface="Calibri"/>
                <a:cs typeface="Calibri"/>
                <a:sym typeface="Calibri"/>
              </a:rPr>
              <a:t>shopbots</a:t>
            </a:r>
            <a:r>
              <a:rPr lang="en-US" dirty="0">
                <a:solidFill>
                  <a:schemeClr val="dk1"/>
                </a:solidFill>
                <a:latin typeface="Calibri"/>
                <a:ea typeface="Calibri"/>
                <a:cs typeface="Calibri"/>
                <a:sym typeface="Calibri"/>
              </a:rPr>
              <a:t> that can help both businesses and consumers make comparisons among shopping products.  Intelligent agents are computer programs that find sites selling a particular product.  </a:t>
            </a: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03304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LECTURE NOTES:</a:t>
            </a:r>
          </a:p>
          <a:p>
            <a:pPr lvl="0">
              <a:buSzPct val="25000"/>
            </a:pPr>
            <a:endParaRPr lang="en-US" b="1" dirty="0">
              <a:solidFill>
                <a:schemeClr val="dk1"/>
              </a:solidFill>
              <a:latin typeface="Calibri"/>
              <a:ea typeface="Calibri"/>
              <a:cs typeface="Calibri"/>
              <a:sym typeface="Calibri"/>
            </a:endParaRPr>
          </a:p>
          <a:p>
            <a:pPr lvl="0">
              <a:buClr>
                <a:srgbClr val="000066"/>
              </a:buClr>
              <a:buSzPct val="100000"/>
              <a:buFont typeface="Calibri"/>
              <a:buChar char="•"/>
            </a:pPr>
            <a:r>
              <a:rPr lang="en-US" i="1" dirty="0">
                <a:solidFill>
                  <a:srgbClr val="000066"/>
                </a:solidFill>
                <a:latin typeface="Calibri"/>
                <a:ea typeface="Calibri"/>
                <a:cs typeface="Calibri"/>
                <a:sym typeface="Calibri"/>
              </a:rPr>
              <a:t>Specialty products</a:t>
            </a:r>
            <a:r>
              <a:rPr lang="en-US" dirty="0">
                <a:solidFill>
                  <a:schemeClr val="dk1"/>
                </a:solidFill>
                <a:latin typeface="Calibri"/>
                <a:ea typeface="Calibri"/>
                <a:cs typeface="Calibri"/>
                <a:sym typeface="Calibri"/>
              </a:rPr>
              <a:t> have unique characteristics important to buyers at almost any price. One example is the Rolex watch.  Can you think of another?  Consumers are usually pretty knowledgeable about specialty products and tend to be brand loyal.  That’s nice, because it means that consumers are willing to go out of their way and travel to purchase their preferred brand.</a:t>
            </a:r>
          </a:p>
          <a:p>
            <a:pPr lvl="0">
              <a:buClr>
                <a:schemeClr val="dk1"/>
              </a:buClr>
              <a:buSzPct val="100000"/>
              <a:buFont typeface="Calibri"/>
              <a:buChar char="•"/>
            </a:pPr>
            <a:r>
              <a:rPr lang="en-US" dirty="0">
                <a:solidFill>
                  <a:schemeClr val="dk1"/>
                </a:solidFill>
                <a:latin typeface="Calibri"/>
                <a:ea typeface="Calibri"/>
                <a:cs typeface="Calibri"/>
                <a:sym typeface="Calibri"/>
              </a:rPr>
              <a:t>Specialty products often involve extended problem-solving and consumers may require a lot of time to make their initial decision.  Marketers should strive to communicate any type of unique differential (or competitive) advantage offered by their product, if it could be important to the consumer.</a:t>
            </a: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033046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dk1"/>
              </a:buClr>
              <a:buSzPct val="25000"/>
            </a:pPr>
            <a:r>
              <a:rPr lang="en-US" b="1" dirty="0">
                <a:solidFill>
                  <a:schemeClr val="dk1"/>
                </a:solidFill>
                <a:latin typeface="Calibri"/>
                <a:ea typeface="Calibri"/>
                <a:cs typeface="Calibri"/>
                <a:sym typeface="Calibri"/>
              </a:rPr>
              <a:t>LECTURE NOTES</a:t>
            </a:r>
            <a:r>
              <a:rPr lang="en-US" b="1" dirty="0">
                <a:solidFill>
                  <a:srgbClr val="000066"/>
                </a:solidFill>
                <a:latin typeface="Calibri"/>
                <a:ea typeface="Calibri"/>
                <a:cs typeface="Calibri"/>
                <a:sym typeface="Calibri"/>
              </a:rPr>
              <a:t>:</a:t>
            </a:r>
          </a:p>
          <a:p>
            <a:pPr lvl="0">
              <a:buClr>
                <a:schemeClr val="dk1"/>
              </a:buClr>
              <a:buSzPct val="25000"/>
            </a:pPr>
            <a:endParaRPr lang="en-US" i="1" dirty="0">
              <a:solidFill>
                <a:srgbClr val="000066"/>
              </a:solidFill>
              <a:latin typeface="Calibri"/>
              <a:ea typeface="Calibri"/>
              <a:cs typeface="Calibri"/>
              <a:sym typeface="Calibri"/>
            </a:endParaRPr>
          </a:p>
          <a:p>
            <a:pPr lvl="0">
              <a:buClr>
                <a:srgbClr val="000066"/>
              </a:buClr>
              <a:buSzPct val="100000"/>
              <a:buFont typeface="Calibri"/>
              <a:buChar char="•"/>
            </a:pPr>
            <a:r>
              <a:rPr lang="en-US" i="1" dirty="0">
                <a:solidFill>
                  <a:srgbClr val="000066"/>
                </a:solidFill>
                <a:latin typeface="Calibri"/>
                <a:ea typeface="Calibri"/>
                <a:cs typeface="Calibri"/>
                <a:sym typeface="Calibri"/>
              </a:rPr>
              <a:t>Unsought products</a:t>
            </a:r>
            <a:r>
              <a:rPr lang="en-US" dirty="0">
                <a:solidFill>
                  <a:schemeClr val="dk1"/>
                </a:solidFill>
                <a:latin typeface="Calibri"/>
                <a:ea typeface="Calibri"/>
                <a:cs typeface="Calibri"/>
                <a:sym typeface="Calibri"/>
              </a:rPr>
              <a:t> are those in which consumers have little interest until a need arises.  While the same could be said of emergency products, a type of convenience good , unsought products tend to be higher priced, and are often are much more important in the long-term.  The challenge then to the marketer is to convince consumers that not only should they be interested in the product, but that they need to buy it now.  For this reason, personal selling is often the key to selling many types of unsought products.</a:t>
            </a:r>
          </a:p>
          <a:p>
            <a:pPr lvl="0">
              <a:buClr>
                <a:schemeClr val="dk1"/>
              </a:buClr>
              <a:buSzPct val="100000"/>
              <a:buFont typeface="Calibri"/>
              <a:buChar char="•"/>
            </a:pPr>
            <a:r>
              <a:rPr lang="en-US" dirty="0">
                <a:solidFill>
                  <a:schemeClr val="dk1"/>
                </a:solidFill>
                <a:latin typeface="Calibri"/>
                <a:ea typeface="Calibri"/>
                <a:cs typeface="Calibri"/>
                <a:sym typeface="Calibri"/>
              </a:rPr>
              <a:t>Burial plots</a:t>
            </a:r>
            <a:r>
              <a:rPr lang="en-US" strike="sngStrike" dirty="0">
                <a:solidFill>
                  <a:schemeClr val="dk1"/>
                </a:solidFill>
                <a:latin typeface="Calibri"/>
                <a:ea typeface="Calibri"/>
                <a:cs typeface="Calibri"/>
                <a:sym typeface="Calibri"/>
              </a:rPr>
              <a:t>,</a:t>
            </a:r>
            <a:r>
              <a:rPr lang="en-US" dirty="0">
                <a:solidFill>
                  <a:schemeClr val="dk1"/>
                </a:solidFill>
                <a:latin typeface="Calibri"/>
                <a:ea typeface="Calibri"/>
                <a:cs typeface="Calibri"/>
                <a:sym typeface="Calibri"/>
              </a:rPr>
              <a:t> and insurance are two examples of unsought products.</a:t>
            </a: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079870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buSzPct val="25000"/>
            </a:pPr>
            <a:r>
              <a:rPr lang="en-US" sz="900" b="1" dirty="0">
                <a:solidFill>
                  <a:schemeClr val="dk1"/>
                </a:solidFill>
                <a:latin typeface="Calibri"/>
                <a:ea typeface="Calibri"/>
                <a:cs typeface="Calibri"/>
                <a:sym typeface="Calibri"/>
              </a:rPr>
              <a:t>LECTURE NOTES:</a:t>
            </a:r>
          </a:p>
          <a:p>
            <a:pPr lvl="0">
              <a:lnSpc>
                <a:spcPct val="90000"/>
              </a:lnSpc>
              <a:buSzPct val="25000"/>
            </a:pPr>
            <a:endParaRPr lang="en-US" sz="900" b="1" dirty="0">
              <a:solidFill>
                <a:schemeClr val="dk1"/>
              </a:solidFill>
              <a:latin typeface="Calibri"/>
              <a:ea typeface="Calibri"/>
              <a:cs typeface="Calibri"/>
              <a:sym typeface="Calibri"/>
            </a:endParaRPr>
          </a:p>
          <a:p>
            <a:pPr lvl="0">
              <a:lnSpc>
                <a:spcPct val="90000"/>
              </a:lnSpc>
              <a:buSzPct val="25000"/>
            </a:pPr>
            <a:r>
              <a:rPr lang="en-US" sz="1100" dirty="0">
                <a:solidFill>
                  <a:schemeClr val="dk1"/>
                </a:solidFill>
                <a:latin typeface="Calibri"/>
                <a:ea typeface="Calibri"/>
                <a:cs typeface="Calibri"/>
                <a:sym typeface="Calibri"/>
              </a:rPr>
              <a:t>This chart is the other half of Figure 8.2, illustrating B2B products.  The following slides discuss this chart.</a:t>
            </a:r>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4211405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LECTURE NOTES:</a:t>
            </a:r>
          </a:p>
          <a:p>
            <a:pPr lvl="0">
              <a:buSzPct val="25000"/>
            </a:pPr>
            <a:endParaRPr lang="en-US" dirty="0">
              <a:solidFill>
                <a:schemeClr val="dk1"/>
              </a:solidFill>
              <a:latin typeface="Calibri"/>
              <a:ea typeface="Calibri"/>
              <a:cs typeface="Calibri"/>
              <a:sym typeface="Calibri"/>
            </a:endParaRPr>
          </a:p>
          <a:p>
            <a:pPr lvl="0">
              <a:lnSpc>
                <a:spcPct val="90000"/>
              </a:lnSpc>
              <a:buClr>
                <a:schemeClr val="dk1"/>
              </a:buClr>
              <a:buSzPct val="100000"/>
              <a:buFont typeface="Calibri"/>
              <a:buChar char="•"/>
            </a:pPr>
            <a:r>
              <a:rPr lang="en-US" dirty="0">
                <a:solidFill>
                  <a:schemeClr val="dk1"/>
                </a:solidFill>
                <a:latin typeface="Calibri"/>
                <a:ea typeface="Calibri"/>
                <a:cs typeface="Calibri"/>
                <a:sym typeface="Calibri"/>
              </a:rPr>
              <a:t>B2B products are classified by how organizational customers use them.</a:t>
            </a:r>
          </a:p>
          <a:p>
            <a:pPr lvl="0">
              <a:lnSpc>
                <a:spcPct val="90000"/>
              </a:lnSpc>
              <a:buClr>
                <a:srgbClr val="000066"/>
              </a:buClr>
              <a:buSzPct val="100000"/>
              <a:buFont typeface="Calibri"/>
              <a:buChar char="•"/>
            </a:pPr>
            <a:r>
              <a:rPr lang="en-US" i="1" dirty="0">
                <a:solidFill>
                  <a:srgbClr val="000066"/>
                </a:solidFill>
                <a:latin typeface="Calibri"/>
                <a:ea typeface="Calibri"/>
                <a:cs typeface="Calibri"/>
                <a:sym typeface="Calibri"/>
              </a:rPr>
              <a:t>Equipment</a:t>
            </a:r>
            <a:r>
              <a:rPr lang="en-US" dirty="0">
                <a:solidFill>
                  <a:schemeClr val="dk1"/>
                </a:solidFill>
                <a:latin typeface="Calibri"/>
                <a:ea typeface="Calibri"/>
                <a:cs typeface="Calibri"/>
                <a:sym typeface="Calibri"/>
              </a:rPr>
              <a:t> is used in daily operations. One form is </a:t>
            </a:r>
            <a:r>
              <a:rPr lang="en-US" b="1" dirty="0">
                <a:solidFill>
                  <a:schemeClr val="dk1"/>
                </a:solidFill>
                <a:latin typeface="Calibri"/>
                <a:ea typeface="Calibri"/>
                <a:cs typeface="Calibri"/>
                <a:sym typeface="Calibri"/>
              </a:rPr>
              <a:t>heavy equipment</a:t>
            </a:r>
            <a:r>
              <a:rPr lang="en-US" dirty="0">
                <a:solidFill>
                  <a:schemeClr val="dk1"/>
                </a:solidFill>
                <a:latin typeface="Calibri"/>
                <a:ea typeface="Calibri"/>
                <a:cs typeface="Calibri"/>
                <a:sym typeface="Calibri"/>
              </a:rPr>
              <a:t>, which is sometimes called capital equipment or installations. Examples might include a conveyor system used in a warehouse or as part of a production line, or the robotics used by Ford in the manufacturing of their vehicles. Computers, copy machines, and water fountains are examples of </a:t>
            </a:r>
            <a:r>
              <a:rPr lang="en-US" b="1" dirty="0">
                <a:solidFill>
                  <a:schemeClr val="dk1"/>
                </a:solidFill>
                <a:latin typeface="Calibri"/>
                <a:ea typeface="Calibri"/>
                <a:cs typeface="Calibri"/>
                <a:sym typeface="Calibri"/>
              </a:rPr>
              <a:t>light or accessory equipment</a:t>
            </a:r>
            <a:r>
              <a:rPr lang="en-US" dirty="0">
                <a:solidFill>
                  <a:schemeClr val="dk1"/>
                </a:solidFill>
                <a:latin typeface="Calibri"/>
                <a:ea typeface="Calibri"/>
                <a:cs typeface="Calibri"/>
                <a:sym typeface="Calibri"/>
              </a:rPr>
              <a:t>.  Normally these types of items are more portable, cost less, and do not last as long as heavy equipment.</a:t>
            </a:r>
          </a:p>
          <a:p>
            <a:pPr lvl="0">
              <a:lnSpc>
                <a:spcPct val="90000"/>
              </a:lnSpc>
              <a:buClr>
                <a:schemeClr val="dk1"/>
              </a:buClr>
              <a:buSzPct val="100000"/>
              <a:buFont typeface="Calibri"/>
              <a:buChar char="•"/>
            </a:pPr>
            <a:r>
              <a:rPr lang="en-US" dirty="0">
                <a:solidFill>
                  <a:schemeClr val="dk1"/>
                </a:solidFill>
                <a:latin typeface="Calibri"/>
                <a:ea typeface="Calibri"/>
                <a:cs typeface="Calibri"/>
                <a:sym typeface="Calibri"/>
              </a:rPr>
              <a:t>Regardless of the type of equipment, marketers commonly rely heavily upon personal selling of equipment in B2B situations.</a:t>
            </a:r>
          </a:p>
          <a:p>
            <a:pPr lvl="0">
              <a:lnSpc>
                <a:spcPct val="90000"/>
              </a:lnSpc>
              <a:buClr>
                <a:schemeClr val="dk1"/>
              </a:buClr>
              <a:buSzPct val="100000"/>
            </a:pPr>
            <a:endParaRPr lang="en-US" i="1" dirty="0">
              <a:solidFill>
                <a:srgbClr val="000066"/>
              </a:solidFill>
              <a:latin typeface="Calibri"/>
              <a:ea typeface="Calibri"/>
              <a:cs typeface="Calibri"/>
              <a:sym typeface="Calibri"/>
            </a:endParaRPr>
          </a:p>
          <a:p>
            <a:pPr lvl="0">
              <a:lnSpc>
                <a:spcPct val="90000"/>
              </a:lnSpc>
              <a:buClr>
                <a:srgbClr val="000066"/>
              </a:buClr>
              <a:buSzPct val="100000"/>
              <a:buFont typeface="Calibri"/>
              <a:buChar char="•"/>
            </a:pPr>
            <a:r>
              <a:rPr lang="en-US" i="1" dirty="0">
                <a:solidFill>
                  <a:srgbClr val="000066"/>
                </a:solidFill>
                <a:latin typeface="Calibri"/>
                <a:ea typeface="Calibri"/>
                <a:cs typeface="Calibri"/>
                <a:sym typeface="Calibri"/>
              </a:rPr>
              <a:t>Maintenance, repair, and operating (MRO) </a:t>
            </a:r>
            <a:r>
              <a:rPr lang="en-US" i="1" dirty="0">
                <a:solidFill>
                  <a:schemeClr val="dk1"/>
                </a:solidFill>
                <a:latin typeface="Calibri"/>
                <a:ea typeface="Calibri"/>
                <a:cs typeface="Calibri"/>
                <a:sym typeface="Calibri"/>
              </a:rPr>
              <a:t>goods</a:t>
            </a:r>
            <a:r>
              <a:rPr lang="en-US" dirty="0">
                <a:solidFill>
                  <a:schemeClr val="dk1"/>
                </a:solidFill>
                <a:latin typeface="Calibri"/>
                <a:ea typeface="Calibri"/>
                <a:cs typeface="Calibri"/>
                <a:sym typeface="Calibri"/>
              </a:rPr>
              <a:t> are consumed relatively quickly. </a:t>
            </a:r>
            <a:r>
              <a:rPr lang="en-US" b="1" dirty="0">
                <a:solidFill>
                  <a:schemeClr val="dk1"/>
                </a:solidFill>
                <a:latin typeface="Calibri"/>
                <a:ea typeface="Calibri"/>
                <a:cs typeface="Calibri"/>
                <a:sym typeface="Calibri"/>
              </a:rPr>
              <a:t>Maintenance items</a:t>
            </a:r>
            <a:r>
              <a:rPr lang="en-US" dirty="0">
                <a:solidFill>
                  <a:schemeClr val="dk1"/>
                </a:solidFill>
                <a:latin typeface="Calibri"/>
                <a:ea typeface="Calibri"/>
                <a:cs typeface="Calibri"/>
                <a:sym typeface="Calibri"/>
              </a:rPr>
              <a:t> include light bulbs, mops, etc., in comparison to </a:t>
            </a:r>
            <a:r>
              <a:rPr lang="en-US" b="1" dirty="0">
                <a:solidFill>
                  <a:schemeClr val="dk1"/>
                </a:solidFill>
                <a:latin typeface="Calibri"/>
                <a:ea typeface="Calibri"/>
                <a:cs typeface="Calibri"/>
                <a:sym typeface="Calibri"/>
              </a:rPr>
              <a:t>repair products</a:t>
            </a:r>
            <a:r>
              <a:rPr lang="en-US" dirty="0">
                <a:solidFill>
                  <a:schemeClr val="dk1"/>
                </a:solidFill>
                <a:latin typeface="Calibri"/>
                <a:ea typeface="Calibri"/>
                <a:cs typeface="Calibri"/>
                <a:sym typeface="Calibri"/>
              </a:rPr>
              <a:t>, which include small tools, nuts, bolts, and the like.  </a:t>
            </a:r>
            <a:r>
              <a:rPr lang="en-US" b="1" dirty="0">
                <a:solidFill>
                  <a:schemeClr val="dk1"/>
                </a:solidFill>
                <a:latin typeface="Calibri"/>
                <a:ea typeface="Calibri"/>
                <a:cs typeface="Calibri"/>
                <a:sym typeface="Calibri"/>
              </a:rPr>
              <a:t>Operating supplies</a:t>
            </a:r>
            <a:r>
              <a:rPr lang="en-US" dirty="0">
                <a:solidFill>
                  <a:schemeClr val="dk1"/>
                </a:solidFill>
                <a:latin typeface="Calibri"/>
                <a:ea typeface="Calibri"/>
                <a:cs typeface="Calibri"/>
                <a:sym typeface="Calibri"/>
              </a:rPr>
              <a:t> include paper, toner, and the oil that keeps machines running smoothly.</a:t>
            </a:r>
          </a:p>
          <a:p>
            <a:pPr lvl="0">
              <a:lnSpc>
                <a:spcPct val="90000"/>
              </a:lnSpc>
              <a:buClr>
                <a:schemeClr val="dk1"/>
              </a:buClr>
              <a:buSzPct val="100000"/>
              <a:buFont typeface="Calibri"/>
              <a:buChar char="•"/>
            </a:pPr>
            <a:r>
              <a:rPr lang="en-US" dirty="0">
                <a:solidFill>
                  <a:schemeClr val="dk1"/>
                </a:solidFill>
                <a:latin typeface="Calibri"/>
                <a:ea typeface="Calibri"/>
                <a:cs typeface="Calibri"/>
                <a:sym typeface="Calibri"/>
              </a:rPr>
              <a:t>The low cost and straightforward, non-technical nature of these items means most marketers use e-commerce or catalog marketing as the primary method of selling these items, as opposed to personal selling.  However, sometimes inside sales representatives will be used to telephone business buyers for supply orders.</a:t>
            </a:r>
          </a:p>
          <a:p>
            <a:pPr lvl="0">
              <a:lnSpc>
                <a:spcPct val="90000"/>
              </a:lnSpc>
              <a:buClr>
                <a:schemeClr val="dk1"/>
              </a:buClr>
              <a:buSzPct val="25000"/>
            </a:pPr>
            <a:endParaRPr lang="en-US" dirty="0">
              <a:solidFill>
                <a:schemeClr val="dk1"/>
              </a:solidFill>
              <a:latin typeface="Calibri"/>
              <a:ea typeface="Calibri"/>
              <a:cs typeface="Calibri"/>
              <a:sym typeface="Calibri"/>
            </a:endParaRPr>
          </a:p>
          <a:p>
            <a:pPr lvl="0">
              <a:lnSpc>
                <a:spcPct val="90000"/>
              </a:lnSpc>
              <a:buClr>
                <a:srgbClr val="000066"/>
              </a:buClr>
              <a:buSzPct val="100000"/>
              <a:buFont typeface="Calibri"/>
              <a:buChar char="•"/>
            </a:pPr>
            <a:r>
              <a:rPr lang="en-US" i="1" dirty="0">
                <a:solidFill>
                  <a:srgbClr val="000066"/>
                </a:solidFill>
                <a:latin typeface="Calibri"/>
                <a:ea typeface="Calibri"/>
                <a:cs typeface="Calibri"/>
                <a:sym typeface="Calibri"/>
              </a:rPr>
              <a:t>Raw materials</a:t>
            </a:r>
            <a:r>
              <a:rPr lang="en-US" dirty="0">
                <a:solidFill>
                  <a:schemeClr val="dk1"/>
                </a:solidFill>
                <a:latin typeface="Calibri"/>
                <a:ea typeface="Calibri"/>
                <a:cs typeface="Calibri"/>
                <a:sym typeface="Calibri"/>
              </a:rPr>
              <a:t> are products of fishing, lumber, agricultural, and mining industries that are used in the manufacture of finished goods.  Milk, soybeans, trees, and ore would be considered examples of raw materials.</a:t>
            </a:r>
          </a:p>
          <a:p>
            <a:pPr lvl="0">
              <a:buSzPct val="25000"/>
            </a:pPr>
            <a:endParaRPr lang="en-US"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507436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LECTURE NOTES:</a:t>
            </a:r>
          </a:p>
          <a:p>
            <a:pPr lvl="0">
              <a:buSzPct val="25000"/>
            </a:pPr>
            <a:endParaRPr lang="en-US" b="1" i="1" dirty="0">
              <a:solidFill>
                <a:schemeClr val="dk1"/>
              </a:solidFill>
              <a:latin typeface="Calibri"/>
              <a:ea typeface="Calibri"/>
              <a:cs typeface="Calibri"/>
              <a:sym typeface="Calibri"/>
            </a:endParaRPr>
          </a:p>
          <a:p>
            <a:pPr marL="171450" lvl="0" indent="-171450">
              <a:buClr>
                <a:schemeClr val="dk1"/>
              </a:buClr>
              <a:buSzPct val="100000"/>
              <a:buFont typeface="Arial"/>
              <a:buChar char="•"/>
            </a:pPr>
            <a:r>
              <a:rPr lang="en-US" i="1" dirty="0">
                <a:solidFill>
                  <a:schemeClr val="dk1"/>
                </a:solidFill>
                <a:latin typeface="Calibri"/>
                <a:ea typeface="Calibri"/>
                <a:cs typeface="Calibri"/>
                <a:sym typeface="Calibri"/>
              </a:rPr>
              <a:t>Processed materials</a:t>
            </a:r>
            <a:r>
              <a:rPr lang="en-US" dirty="0">
                <a:solidFill>
                  <a:schemeClr val="dk1"/>
                </a:solidFill>
                <a:latin typeface="Calibri"/>
                <a:ea typeface="Calibri"/>
                <a:cs typeface="Calibri"/>
                <a:sym typeface="Calibri"/>
              </a:rPr>
              <a:t> are produced by firms when they transform raw materials from their original state. So trees are trimmed, cut into boards, and treated.  This treated lumber is then purchased by contractors for use in building homes or decks.  </a:t>
            </a:r>
          </a:p>
          <a:p>
            <a:pPr marL="171450" lvl="0" indent="-171450">
              <a:buClr>
                <a:schemeClr val="dk1"/>
              </a:buClr>
              <a:buSzPct val="100000"/>
            </a:pPr>
            <a:endParaRPr lang="en-US" i="1" dirty="0">
              <a:solidFill>
                <a:schemeClr val="dk1"/>
              </a:solidFill>
              <a:latin typeface="Calibri"/>
              <a:ea typeface="Calibri"/>
              <a:cs typeface="Calibri"/>
              <a:sym typeface="Calibri"/>
            </a:endParaRPr>
          </a:p>
          <a:p>
            <a:pPr marL="171450" lvl="0" indent="-171450">
              <a:buClr>
                <a:schemeClr val="dk1"/>
              </a:buClr>
              <a:buSzPct val="100000"/>
              <a:buFont typeface="Arial"/>
              <a:buChar char="•"/>
            </a:pPr>
            <a:r>
              <a:rPr lang="en-US" i="1" dirty="0">
                <a:solidFill>
                  <a:schemeClr val="dk1"/>
                </a:solidFill>
                <a:latin typeface="Calibri"/>
                <a:ea typeface="Calibri"/>
                <a:cs typeface="Calibri"/>
                <a:sym typeface="Calibri"/>
              </a:rPr>
              <a:t>Specialized services</a:t>
            </a:r>
            <a:r>
              <a:rPr lang="en-US" dirty="0">
                <a:solidFill>
                  <a:schemeClr val="dk1"/>
                </a:solidFill>
                <a:latin typeface="Calibri"/>
                <a:ea typeface="Calibri"/>
                <a:cs typeface="Calibri"/>
                <a:sym typeface="Calibri"/>
              </a:rPr>
              <a:t> are also purchased by business buyers.  For example, a company that manufactures steel panels for use in metal buildings or roofing may purchase painting services from an outside supplier.  Alternately, a firm may buy market research or legal services.</a:t>
            </a:r>
          </a:p>
          <a:p>
            <a:pPr lvl="0">
              <a:buSzPct val="25000"/>
            </a:pPr>
            <a:endParaRPr lang="en-US" dirty="0">
              <a:solidFill>
                <a:schemeClr val="dk1"/>
              </a:solidFill>
              <a:latin typeface="Calibri"/>
              <a:ea typeface="Calibri"/>
              <a:cs typeface="Calibri"/>
              <a:sym typeface="Calibri"/>
            </a:endParaRPr>
          </a:p>
          <a:p>
            <a:pPr marL="171450" lvl="0" indent="-171450">
              <a:buClr>
                <a:schemeClr val="dk1"/>
              </a:buClr>
              <a:buSzPct val="100000"/>
              <a:buFont typeface="Arial"/>
              <a:buChar char="•"/>
            </a:pPr>
            <a:r>
              <a:rPr lang="en-US" dirty="0">
                <a:solidFill>
                  <a:schemeClr val="dk1"/>
                </a:solidFill>
                <a:latin typeface="Calibri"/>
                <a:ea typeface="Calibri"/>
                <a:cs typeface="Calibri"/>
                <a:sym typeface="Calibri"/>
              </a:rPr>
              <a:t>Finally, </a:t>
            </a:r>
            <a:r>
              <a:rPr lang="en-US" i="1" dirty="0">
                <a:solidFill>
                  <a:schemeClr val="dk1"/>
                </a:solidFill>
                <a:latin typeface="Calibri"/>
                <a:ea typeface="Calibri"/>
                <a:cs typeface="Calibri"/>
                <a:sym typeface="Calibri"/>
              </a:rPr>
              <a:t>component parts</a:t>
            </a:r>
            <a:r>
              <a:rPr lang="en-US" dirty="0">
                <a:solidFill>
                  <a:schemeClr val="dk1"/>
                </a:solidFill>
                <a:latin typeface="Calibri"/>
                <a:ea typeface="Calibri"/>
                <a:cs typeface="Calibri"/>
                <a:sym typeface="Calibri"/>
              </a:rPr>
              <a:t> are manufactured goods or subassemblies of finished items that organizations buy to incorporate into a larger product that are building.  Ford buys tires – a finished item – and puts those tires on the vehicles they manufacture.</a:t>
            </a:r>
          </a:p>
          <a:p>
            <a:pPr lvl="0">
              <a:buSzPct val="25000"/>
            </a:pPr>
            <a:endParaRPr lang="en-US" dirty="0">
              <a:solidFill>
                <a:schemeClr val="dk1"/>
              </a:solidFill>
              <a:latin typeface="Calibri"/>
              <a:ea typeface="Calibri"/>
              <a:cs typeface="Calibri"/>
              <a:sym typeface="Calibri"/>
            </a:endParaRPr>
          </a:p>
          <a:p>
            <a:pPr lvl="0">
              <a:buSzPct val="25000"/>
            </a:pPr>
            <a:r>
              <a:rPr lang="en-US" dirty="0">
                <a:solidFill>
                  <a:schemeClr val="dk1"/>
                </a:solidFill>
                <a:latin typeface="Calibri"/>
                <a:ea typeface="Calibri"/>
                <a:cs typeface="Calibri"/>
                <a:sym typeface="Calibri"/>
              </a:rPr>
              <a:t>Marketing strategies for component parts, specialized services, and processed materials involve creating and maintaining relationships with customers, a strength of personal selling. </a:t>
            </a:r>
          </a:p>
          <a:p>
            <a:pPr lvl="2">
              <a:buClr>
                <a:schemeClr val="dk1"/>
              </a:buClr>
              <a:buSzPct val="100000"/>
            </a:pPr>
            <a:endParaRPr lang="en-US" dirty="0">
              <a:solidFill>
                <a:schemeClr val="dk1"/>
              </a:solidFill>
              <a:latin typeface="Calibri"/>
              <a:ea typeface="Calibri"/>
              <a:cs typeface="Calibri"/>
              <a:sym typeface="Calibri"/>
            </a:endParaRPr>
          </a:p>
          <a:p>
            <a:pPr lvl="0">
              <a:buClr>
                <a:schemeClr val="dk1"/>
              </a:buClr>
              <a:buSzPct val="100000"/>
            </a:pPr>
            <a:endParaRPr lang="en-US" dirty="0">
              <a:solidFill>
                <a:schemeClr val="dk1"/>
              </a:solidFill>
              <a:latin typeface="Calibri"/>
              <a:ea typeface="Calibri"/>
              <a:cs typeface="Calibri"/>
              <a:sym typeface="Calibri"/>
            </a:endParaRPr>
          </a:p>
          <a:p>
            <a:pPr lvl="0">
              <a:buSzPct val="25000"/>
            </a:pPr>
            <a:endParaRPr lang="en-US" dirty="0">
              <a:solidFill>
                <a:schemeClr val="dk1"/>
              </a:solidFill>
              <a:latin typeface="Calibri"/>
              <a:ea typeface="Calibri"/>
              <a:cs typeface="Calibri"/>
              <a:sym typeface="Calibri"/>
            </a:endParaRPr>
          </a:p>
          <a:p>
            <a:pPr lvl="0">
              <a:buSzPct val="25000"/>
            </a:pPr>
            <a:endParaRPr lang="en-US" dirty="0">
              <a:solidFill>
                <a:schemeClr val="dk1"/>
              </a:solidFill>
              <a:latin typeface="Calibri"/>
              <a:ea typeface="Calibri"/>
              <a:cs typeface="Calibri"/>
              <a:sym typeface="Calibri"/>
            </a:endParaRPr>
          </a:p>
          <a:p>
            <a:pPr lvl="0">
              <a:buSzPct val="25000"/>
            </a:pPr>
            <a:endParaRPr lang="en-US"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507436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dk1"/>
              </a:buClr>
              <a:buSzPct val="25000"/>
            </a:pPr>
            <a:r>
              <a:rPr lang="en-US" sz="1100" b="1" dirty="0">
                <a:solidFill>
                  <a:schemeClr val="dk1"/>
                </a:solidFill>
                <a:latin typeface="Calibri"/>
                <a:ea typeface="Calibri"/>
                <a:cs typeface="Calibri"/>
                <a:sym typeface="Calibri"/>
              </a:rPr>
              <a:t>LECTURE NOTES:</a:t>
            </a:r>
          </a:p>
          <a:p>
            <a:pPr lvl="0">
              <a:buClr>
                <a:schemeClr val="dk1"/>
              </a:buClr>
              <a:buSzPct val="25000"/>
            </a:pPr>
            <a:endParaRPr lang="en-US" sz="1100" dirty="0">
              <a:solidFill>
                <a:schemeClr val="dk1"/>
              </a:solidFill>
              <a:latin typeface="Calibri"/>
              <a:ea typeface="Calibri"/>
              <a:cs typeface="Calibri"/>
              <a:sym typeface="Calibri"/>
            </a:endParaRPr>
          </a:p>
          <a:p>
            <a:pPr lvl="0">
              <a:buClr>
                <a:schemeClr val="dk1"/>
              </a:buClr>
              <a:buSzPct val="25000"/>
            </a:pPr>
            <a:r>
              <a:rPr lang="en-US" sz="1100" dirty="0">
                <a:solidFill>
                  <a:schemeClr val="dk1"/>
                </a:solidFill>
                <a:latin typeface="Calibri"/>
                <a:ea typeface="Calibri"/>
                <a:cs typeface="Calibri"/>
                <a:sym typeface="Calibri"/>
              </a:rPr>
              <a:t>Summary slide for Chapter 8, Learning Objective 2.</a:t>
            </a:r>
          </a:p>
          <a:p>
            <a:pPr lvl="0">
              <a:buClr>
                <a:schemeClr val="dk1"/>
              </a:buClr>
              <a:buSzPct val="25000"/>
            </a:pPr>
            <a:endParaRPr lang="en-US" sz="1100" dirty="0">
              <a:solidFill>
                <a:schemeClr val="dk1"/>
              </a:solidFill>
              <a:latin typeface="Calibri"/>
              <a:ea typeface="Calibri"/>
              <a:cs typeface="Calibri"/>
              <a:sym typeface="Calibri"/>
            </a:endParaRPr>
          </a:p>
          <a:p>
            <a:pPr lvl="0">
              <a:buClr>
                <a:schemeClr val="dk1"/>
              </a:buClr>
              <a:buSzPct val="25000"/>
            </a:pPr>
            <a:r>
              <a:rPr lang="en-US" sz="1100" b="1" dirty="0">
                <a:solidFill>
                  <a:schemeClr val="dk1"/>
                </a:solidFill>
                <a:latin typeface="Calibri"/>
                <a:ea typeface="Calibri"/>
                <a:cs typeface="Calibri"/>
                <a:sym typeface="Calibri"/>
              </a:rPr>
              <a:t>DISCUSSION NOTE:</a:t>
            </a:r>
          </a:p>
          <a:p>
            <a:pPr lvl="0">
              <a:buClr>
                <a:schemeClr val="dk1"/>
              </a:buClr>
              <a:buSzPct val="95454"/>
            </a:pPr>
            <a:endParaRPr lang="en-US" sz="1100" dirty="0">
              <a:solidFill>
                <a:schemeClr val="dk1"/>
              </a:solidFill>
              <a:latin typeface="Calibri"/>
              <a:ea typeface="Calibri"/>
              <a:cs typeface="Calibri"/>
              <a:sym typeface="Calibri"/>
            </a:endParaRPr>
          </a:p>
          <a:p>
            <a:pPr lvl="0">
              <a:buClr>
                <a:schemeClr val="dk1"/>
              </a:buClr>
              <a:buSzPct val="95454"/>
              <a:buFont typeface="Calibri"/>
              <a:buChar char="•"/>
            </a:pPr>
            <a:r>
              <a:rPr lang="en-US" sz="1100" dirty="0">
                <a:solidFill>
                  <a:schemeClr val="dk1"/>
                </a:solidFill>
                <a:latin typeface="Calibri"/>
                <a:ea typeface="Calibri"/>
                <a:cs typeface="Calibri"/>
                <a:sym typeface="Calibri"/>
              </a:rPr>
              <a:t>Before we leave the consumer goods classification, it is worth noting that the classification of a product can change over the course of its</a:t>
            </a:r>
            <a:r>
              <a:rPr lang="en-US" sz="1100" strike="sngStrike" dirty="0">
                <a:solidFill>
                  <a:schemeClr val="dk1"/>
                </a:solidFill>
                <a:latin typeface="Calibri"/>
                <a:ea typeface="Calibri"/>
                <a:cs typeface="Calibri"/>
                <a:sym typeface="Calibri"/>
              </a:rPr>
              <a:t>’</a:t>
            </a:r>
            <a:r>
              <a:rPr lang="en-US" sz="1100" dirty="0">
                <a:solidFill>
                  <a:schemeClr val="dk1"/>
                </a:solidFill>
                <a:latin typeface="Calibri"/>
                <a:ea typeface="Calibri"/>
                <a:cs typeface="Calibri"/>
                <a:sym typeface="Calibri"/>
              </a:rPr>
              <a:t> life (high-definition TVs were specialty items when first introduced, and now have migrated into the shopping good classification).</a:t>
            </a:r>
          </a:p>
          <a:p>
            <a:pPr lvl="0">
              <a:buClr>
                <a:schemeClr val="dk1"/>
              </a:buClr>
              <a:buSzPct val="95454"/>
              <a:buFont typeface="Calibri"/>
              <a:buChar char="•"/>
            </a:pPr>
            <a:r>
              <a:rPr lang="en-US" sz="1100" dirty="0">
                <a:solidFill>
                  <a:schemeClr val="dk1"/>
                </a:solidFill>
                <a:latin typeface="Calibri"/>
                <a:ea typeface="Calibri"/>
                <a:cs typeface="Calibri"/>
                <a:sym typeface="Calibri"/>
              </a:rPr>
              <a:t>Another factor to consider is that types of products may span multiple categories at the same time, depending upon the nature of the specific brand or item being shopped.  For example, tropical fish (as a category) could be classified by different consumers as either a convenience, shopping, or specialty product. Consider . . . goldfish, guppies, betas, and other common low-cost freshwater fish would be convenience goods to harried mothers who shop at mass-merchandise stores such as Kmart and Wal-Mart for other items but don’t want to go out of their way to restock the family fish tank or goldfish bowl. </a:t>
            </a:r>
          </a:p>
          <a:p>
            <a:pPr lvl="0">
              <a:buClr>
                <a:schemeClr val="dk1"/>
              </a:buClr>
              <a:buSzPct val="95454"/>
              <a:buFont typeface="Calibri"/>
              <a:buChar char="•"/>
            </a:pPr>
            <a:r>
              <a:rPr lang="en-US" sz="1100" dirty="0">
                <a:solidFill>
                  <a:schemeClr val="dk1"/>
                </a:solidFill>
                <a:latin typeface="Calibri"/>
                <a:ea typeface="Calibri"/>
                <a:cs typeface="Calibri"/>
                <a:sym typeface="Calibri"/>
              </a:rPr>
              <a:t>Less common forms of freshwater fish such as the beautiful and expensive Cichlids, as well as and saltwater fish, are seen as shopping goods that are distributed through pet stores. Many consumers may often visit more than one store before carefully selecting which fish to add to their tanks. </a:t>
            </a:r>
          </a:p>
          <a:p>
            <a:pPr lvl="0">
              <a:buClr>
                <a:schemeClr val="dk1"/>
              </a:buClr>
              <a:buSzPct val="95454"/>
              <a:buFont typeface="Calibri"/>
              <a:buChar char="•"/>
            </a:pPr>
            <a:r>
              <a:rPr lang="en-US" sz="1100" dirty="0">
                <a:solidFill>
                  <a:schemeClr val="dk1"/>
                </a:solidFill>
                <a:latin typeface="Calibri"/>
                <a:ea typeface="Calibri"/>
                <a:cs typeface="Calibri"/>
                <a:sym typeface="Calibri"/>
              </a:rPr>
              <a:t>Very expensive saltwater fish, or rare and difficult to obtain fish such as breeding pairs of Angelfish may only be available from exclusive distributors or via mail order. In this case, these tropical fish would be considered specialty goods. Some individuals even schedule trips to the Amazon in order to collect fish from the wild. Obviously, this would be an extreme example of a specialty product.</a:t>
            </a:r>
          </a:p>
          <a:p>
            <a:pPr lvl="0">
              <a:buSzPct val="25000"/>
            </a:pPr>
            <a:endParaRPr lang="en-US" sz="1100" dirty="0">
              <a:solidFill>
                <a:schemeClr val="dk1"/>
              </a:solidFill>
              <a:latin typeface="Calibri"/>
              <a:ea typeface="Calibri"/>
              <a:cs typeface="Calibri"/>
              <a:sym typeface="Calibri"/>
            </a:endParaRPr>
          </a:p>
          <a:p>
            <a:pPr lvl="0">
              <a:buSzPct val="25000"/>
            </a:pPr>
            <a:endParaRPr lang="en-US" sz="1100" dirty="0">
              <a:solidFill>
                <a:schemeClr val="dk1"/>
              </a:solidFill>
              <a:latin typeface="Calibri"/>
              <a:ea typeface="Calibri"/>
              <a:cs typeface="Calibri"/>
              <a:sym typeface="Calibri"/>
            </a:endParaRPr>
          </a:p>
          <a:p>
            <a:pPr lvl="0">
              <a:buSzPct val="25000"/>
            </a:pPr>
            <a:endParaRPr lang="en-US" sz="1100" dirty="0">
              <a:solidFill>
                <a:schemeClr val="dk1"/>
              </a:solidFill>
              <a:latin typeface="Calibri"/>
              <a:ea typeface="Calibri"/>
              <a:cs typeface="Calibri"/>
              <a:sym typeface="Calibri"/>
            </a:endParaRPr>
          </a:p>
          <a:p>
            <a:pPr lvl="0">
              <a:buSzPct val="25000"/>
            </a:pPr>
            <a:endParaRPr lang="en-US" sz="1100" dirty="0">
              <a:solidFill>
                <a:schemeClr val="dk1"/>
              </a:solidFill>
              <a:latin typeface="Calibri"/>
              <a:ea typeface="Calibri"/>
              <a:cs typeface="Calibri"/>
              <a:sym typeface="Calibri"/>
            </a:endParaRPr>
          </a:p>
          <a:p>
            <a:pPr lvl="0">
              <a:buSzPct val="25000"/>
            </a:pPr>
            <a:endParaRPr lang="en-US" sz="1100"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507436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LECTURE NOTES:</a:t>
            </a:r>
          </a:p>
          <a:p>
            <a:pPr lvl="0">
              <a:buClr>
                <a:schemeClr val="dk1"/>
              </a:buClr>
              <a:buSzPct val="100000"/>
              <a:buFont typeface="Calibri"/>
              <a:buChar char="•"/>
            </a:pPr>
            <a:r>
              <a:rPr lang="en-US" dirty="0">
                <a:solidFill>
                  <a:schemeClr val="dk1"/>
                </a:solidFill>
                <a:latin typeface="Calibri"/>
                <a:ea typeface="Calibri"/>
                <a:cs typeface="Calibri"/>
                <a:sym typeface="Calibri"/>
              </a:rPr>
              <a:t>Marketer’s are fond of using the phrase, “new and improved” on packaging and in advertising.  But what does this mean?  Well, according to the Federal Trade Commission . . . </a:t>
            </a:r>
          </a:p>
          <a:p>
            <a:pPr lvl="1">
              <a:buClr>
                <a:schemeClr val="dk1"/>
              </a:buClr>
              <a:buSzPct val="100000"/>
              <a:buFont typeface="Calibri"/>
              <a:buChar char="•"/>
            </a:pPr>
            <a:r>
              <a:rPr lang="en-US" dirty="0">
                <a:solidFill>
                  <a:schemeClr val="dk1"/>
                </a:solidFill>
                <a:latin typeface="Calibri"/>
                <a:ea typeface="Calibri"/>
                <a:cs typeface="Calibri"/>
                <a:sym typeface="Calibri"/>
              </a:rPr>
              <a:t>A product must be entirely new or changed significantly to be called “new”, and</a:t>
            </a:r>
          </a:p>
          <a:p>
            <a:pPr lvl="1">
              <a:buClr>
                <a:schemeClr val="dk1"/>
              </a:buClr>
              <a:buSzPct val="100000"/>
              <a:buFont typeface="Calibri"/>
              <a:buChar char="•"/>
            </a:pPr>
            <a:r>
              <a:rPr lang="en-US" dirty="0">
                <a:solidFill>
                  <a:schemeClr val="dk1"/>
                </a:solidFill>
                <a:latin typeface="Calibri"/>
                <a:ea typeface="Calibri"/>
                <a:cs typeface="Calibri"/>
                <a:sym typeface="Calibri"/>
              </a:rPr>
              <a:t>A product may be called “new” for only six months.</a:t>
            </a:r>
          </a:p>
          <a:p>
            <a:pPr lvl="0">
              <a:buClr>
                <a:schemeClr val="dk1"/>
              </a:buClr>
              <a:buSzPct val="100000"/>
              <a:buFont typeface="Calibri"/>
              <a:buChar char="•"/>
            </a:pPr>
            <a:r>
              <a:rPr lang="en-US" dirty="0">
                <a:solidFill>
                  <a:schemeClr val="dk1"/>
                </a:solidFill>
                <a:latin typeface="Calibri"/>
                <a:ea typeface="Calibri"/>
                <a:cs typeface="Calibri"/>
                <a:sym typeface="Calibri"/>
              </a:rPr>
              <a:t>While it’s good to know the legal definition of “new”, from a marketing perspective, we define an innovation as anything that a consumer PERCEIVES to be new or different from existing products. Remember, to the consumer, perception IS reality.</a:t>
            </a:r>
          </a:p>
          <a:p>
            <a:pPr lvl="0">
              <a:buClr>
                <a:schemeClr val="dk1"/>
              </a:buClr>
              <a:buSzPct val="100000"/>
            </a:pPr>
            <a:endParaRPr lang="en-US" dirty="0">
              <a:solidFill>
                <a:schemeClr val="dk1"/>
              </a:solidFill>
              <a:latin typeface="Calibri"/>
              <a:ea typeface="Calibri"/>
              <a:cs typeface="Calibri"/>
              <a:sym typeface="Calibri"/>
            </a:endParaRPr>
          </a:p>
          <a:p>
            <a:pPr lvl="0">
              <a:buSzPct val="25000"/>
            </a:pPr>
            <a:endParaRPr lang="en-US"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50743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sz="1000" b="1" dirty="0">
                <a:solidFill>
                  <a:schemeClr val="dk1"/>
                </a:solidFill>
                <a:latin typeface="Calibri"/>
                <a:ea typeface="Calibri"/>
                <a:cs typeface="Calibri"/>
                <a:sym typeface="Calibri"/>
              </a:rPr>
              <a:t>LECTURE NOTES:</a:t>
            </a:r>
          </a:p>
          <a:p>
            <a:pPr marL="228600" lvl="0" indent="-228600">
              <a:lnSpc>
                <a:spcPct val="95000"/>
              </a:lnSpc>
              <a:spcBef>
                <a:spcPts val="180"/>
              </a:spcBef>
              <a:buClr>
                <a:schemeClr val="dk1"/>
              </a:buClr>
              <a:buSzPct val="100000"/>
              <a:buFont typeface="Calibri"/>
              <a:buChar char="•"/>
            </a:pPr>
            <a:r>
              <a:rPr lang="en-US" dirty="0">
                <a:solidFill>
                  <a:schemeClr val="dk1"/>
                </a:solidFill>
                <a:latin typeface="Calibri"/>
                <a:ea typeface="Calibri"/>
                <a:cs typeface="Calibri"/>
                <a:sym typeface="Calibri"/>
              </a:rPr>
              <a:t>Innovations, as perceived by consumers, differ in terms of their DEGREE of newness.  Innovations that are radically different from what we are used to require more time to learn, and tend to be more slowly adopted throughout the population as a result.</a:t>
            </a:r>
          </a:p>
          <a:p>
            <a:pPr marL="228600" lvl="0" indent="-228600">
              <a:lnSpc>
                <a:spcPct val="95000"/>
              </a:lnSpc>
              <a:spcBef>
                <a:spcPts val="180"/>
              </a:spcBef>
              <a:buClr>
                <a:schemeClr val="dk1"/>
              </a:buClr>
              <a:buSzPct val="100000"/>
              <a:buFont typeface="Calibri"/>
              <a:buChar char="•"/>
            </a:pPr>
            <a:r>
              <a:rPr lang="en-US" dirty="0">
                <a:solidFill>
                  <a:schemeClr val="dk1"/>
                </a:solidFill>
                <a:latin typeface="Calibri"/>
                <a:ea typeface="Calibri"/>
                <a:cs typeface="Calibri"/>
                <a:sym typeface="Calibri"/>
              </a:rPr>
              <a:t>Figure 8.3 shows that marketers often classify innovations as continuous innovations, dynamically continuous innovation, or discontinuous innovations.  The deciding factor that drives the classification is the degree to which the newness of the product changes people’s lives and consumption patterns.  </a:t>
            </a:r>
          </a:p>
          <a:p>
            <a:pPr marL="228600" lvl="0" indent="-228600">
              <a:lnSpc>
                <a:spcPct val="95000"/>
              </a:lnSpc>
              <a:spcBef>
                <a:spcPts val="180"/>
              </a:spcBef>
              <a:buClr>
                <a:schemeClr val="dk1"/>
              </a:buClr>
              <a:buSzPct val="100000"/>
              <a:buFont typeface="Calibri"/>
              <a:buChar char="•"/>
            </a:pPr>
            <a:r>
              <a:rPr lang="en-US" dirty="0">
                <a:solidFill>
                  <a:schemeClr val="dk1"/>
                </a:solidFill>
                <a:latin typeface="Calibri"/>
                <a:ea typeface="Calibri"/>
                <a:cs typeface="Calibri"/>
                <a:sym typeface="Calibri"/>
              </a:rPr>
              <a:t>For example, electricity and the light bulb fundamentally changed people’s lives.  No longer bound to the rising and setting of the sun, people’s work and life habits changed.  Electricity spawned entire new product categories of a wide variety of devices that changed the way people prepared food, cleaned their house, and completed a variety of tasks.</a:t>
            </a:r>
          </a:p>
          <a:p>
            <a:pPr lvl="0">
              <a:buSzPct val="25000"/>
            </a:pPr>
            <a:endParaRPr lang="en-US"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507436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LECTURE NOTES:</a:t>
            </a:r>
          </a:p>
          <a:p>
            <a:pPr lvl="0">
              <a:buClr>
                <a:schemeClr val="dk1"/>
              </a:buClr>
              <a:buSzPct val="100000"/>
              <a:buFont typeface="Calibri"/>
              <a:buChar char="•"/>
            </a:pPr>
            <a:r>
              <a:rPr lang="en-US" dirty="0">
                <a:solidFill>
                  <a:schemeClr val="dk1"/>
                </a:solidFill>
                <a:latin typeface="Calibri"/>
                <a:ea typeface="Calibri"/>
                <a:cs typeface="Calibri"/>
                <a:sym typeface="Calibri"/>
              </a:rPr>
              <a:t>Continuous innovations represent the bulk of new products, and are best described as </a:t>
            </a:r>
            <a:r>
              <a:rPr lang="en-US" dirty="0">
                <a:solidFill>
                  <a:srgbClr val="000066"/>
                </a:solidFill>
                <a:latin typeface="Calibri"/>
                <a:ea typeface="Calibri"/>
                <a:cs typeface="Calibri"/>
                <a:sym typeface="Calibri"/>
              </a:rPr>
              <a:t>a modification to an existing product.  </a:t>
            </a:r>
          </a:p>
          <a:p>
            <a:pPr lvl="0">
              <a:buClr>
                <a:srgbClr val="000066"/>
              </a:buClr>
              <a:buSzPct val="100000"/>
              <a:buFont typeface="Calibri"/>
              <a:buChar char="•"/>
            </a:pPr>
            <a:r>
              <a:rPr lang="en-US" dirty="0">
                <a:solidFill>
                  <a:srgbClr val="000066"/>
                </a:solidFill>
                <a:latin typeface="Calibri"/>
                <a:ea typeface="Calibri"/>
                <a:cs typeface="Calibri"/>
                <a:sym typeface="Calibri"/>
              </a:rPr>
              <a:t>Since customer don’t have to learn anything new to use a continuous innovation, they are very quickly adopted by the marketplace.</a:t>
            </a:r>
          </a:p>
          <a:p>
            <a:pPr lvl="0">
              <a:buClr>
                <a:schemeClr val="dk1"/>
              </a:buClr>
              <a:buSzPct val="100000"/>
              <a:buFont typeface="Calibri"/>
              <a:buChar char="•"/>
            </a:pPr>
            <a:r>
              <a:rPr lang="en-US" dirty="0">
                <a:solidFill>
                  <a:schemeClr val="dk1"/>
                </a:solidFill>
                <a:latin typeface="Calibri"/>
                <a:ea typeface="Calibri"/>
                <a:cs typeface="Calibri"/>
                <a:sym typeface="Calibri"/>
              </a:rPr>
              <a:t>This type of innovation is often enough to set a brand apart from the competition.  New flavors, bigger (or smaller) package sizes, or easy to open child-proof caps, as shown in the Aleve ad, are some examples.</a:t>
            </a:r>
          </a:p>
          <a:p>
            <a:pPr lvl="0">
              <a:buClr>
                <a:schemeClr val="dk1"/>
              </a:buClr>
              <a:buSzPct val="100000"/>
              <a:buFont typeface="Calibri"/>
              <a:buChar char="•"/>
            </a:pPr>
            <a:r>
              <a:rPr lang="en-US" dirty="0">
                <a:solidFill>
                  <a:schemeClr val="dk1"/>
                </a:solidFill>
                <a:latin typeface="Calibri"/>
                <a:ea typeface="Calibri"/>
                <a:cs typeface="Calibri"/>
                <a:sym typeface="Calibri"/>
              </a:rPr>
              <a:t>Some firms create knockoffs of successful products to sell to a different market.  Knockoffs change just enough of the original design of the product to avoid running a foul of the law, and often use cheaper and lower quality materials so the item can be sold for a lower price.  Knock-offs are common in the fashion industry, where it is difficult to protect designs (as opposed to technological innovations which are much easier to patent and protect legally).</a:t>
            </a:r>
          </a:p>
          <a:p>
            <a:pPr lvl="0">
              <a:buSzPct val="25000"/>
            </a:pPr>
            <a:endParaRPr lang="en-US" dirty="0">
              <a:solidFill>
                <a:schemeClr val="dk1"/>
              </a:solidFill>
              <a:latin typeface="Calibri"/>
              <a:ea typeface="Calibri"/>
              <a:cs typeface="Calibri"/>
              <a:sym typeface="Calibri"/>
            </a:endParaRPr>
          </a:p>
          <a:p>
            <a:pPr lvl="0">
              <a:buSzPct val="25000"/>
            </a:pPr>
            <a:endParaRPr lang="en-US"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386798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LECTURE NOTES:</a:t>
            </a:r>
          </a:p>
          <a:p>
            <a:pPr lvl="0">
              <a:buClr>
                <a:schemeClr val="dk1"/>
              </a:buClr>
              <a:buSzPct val="100000"/>
              <a:buFont typeface="Calibri"/>
              <a:buChar char="•"/>
            </a:pPr>
            <a:r>
              <a:rPr lang="en-US" dirty="0">
                <a:solidFill>
                  <a:schemeClr val="dk1"/>
                </a:solidFill>
                <a:latin typeface="Calibri"/>
                <a:ea typeface="Calibri"/>
                <a:cs typeface="Calibri"/>
                <a:sym typeface="Calibri"/>
              </a:rPr>
              <a:t>Dynamically continuous innovations are characterized by a major product change.  These types of innovations are adopted more slowly than continuous innovations, as a modest amount of learning or behavior change is required before consumers can learn how to use the item.</a:t>
            </a:r>
          </a:p>
          <a:p>
            <a:pPr lvl="0">
              <a:buClr>
                <a:schemeClr val="dk1"/>
              </a:buClr>
              <a:buSzPct val="100000"/>
              <a:buFont typeface="Calibri"/>
              <a:buChar char="•"/>
            </a:pPr>
            <a:r>
              <a:rPr lang="en-US" dirty="0">
                <a:solidFill>
                  <a:schemeClr val="dk1"/>
                </a:solidFill>
                <a:latin typeface="Calibri"/>
                <a:ea typeface="Calibri"/>
                <a:cs typeface="Calibri"/>
                <a:sym typeface="Calibri"/>
              </a:rPr>
              <a:t>What are some examples of products that you would consider to be dynamically continuous? </a:t>
            </a:r>
          </a:p>
          <a:p>
            <a:pPr lvl="1">
              <a:buClr>
                <a:srgbClr val="000066"/>
              </a:buClr>
              <a:buSzPct val="100000"/>
              <a:buFont typeface="Calibri"/>
              <a:buChar char="•"/>
            </a:pPr>
            <a:r>
              <a:rPr lang="en-US" dirty="0">
                <a:solidFill>
                  <a:srgbClr val="000066"/>
                </a:solidFill>
                <a:latin typeface="Calibri"/>
                <a:ea typeface="Calibri"/>
                <a:cs typeface="Calibri"/>
                <a:sym typeface="Calibri"/>
              </a:rPr>
              <a:t>E.</a:t>
            </a:r>
            <a:r>
              <a:rPr lang="en-US" u="sng" dirty="0">
                <a:solidFill>
                  <a:srgbClr val="000066"/>
                </a:solidFill>
                <a:latin typeface="Calibri"/>
                <a:ea typeface="Calibri"/>
                <a:cs typeface="Calibri"/>
                <a:sym typeface="Calibri"/>
              </a:rPr>
              <a:t>g</a:t>
            </a:r>
            <a:r>
              <a:rPr lang="en-US" dirty="0">
                <a:solidFill>
                  <a:srgbClr val="000066"/>
                </a:solidFill>
                <a:latin typeface="Calibri"/>
                <a:ea typeface="Calibri"/>
                <a:cs typeface="Calibri"/>
                <a:sym typeface="Calibri"/>
              </a:rPr>
              <a:t>., Audio products.  8-track tapes, cassette tapes, CDs, MP3.</a:t>
            </a:r>
          </a:p>
          <a:p>
            <a:pPr lvl="0">
              <a:buSzPct val="25000"/>
            </a:pPr>
            <a:endParaRPr lang="en-US"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4035235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LECTURE NOTES:</a:t>
            </a:r>
          </a:p>
          <a:p>
            <a:pPr lvl="0">
              <a:buSzPct val="25000"/>
            </a:pPr>
            <a:endParaRPr lang="en-US" b="1" dirty="0">
              <a:solidFill>
                <a:schemeClr val="dk1"/>
              </a:solidFill>
              <a:latin typeface="Calibri"/>
              <a:ea typeface="Calibri"/>
              <a:cs typeface="Calibri"/>
              <a:sym typeface="Calibri"/>
            </a:endParaRPr>
          </a:p>
          <a:p>
            <a:pPr lvl="0">
              <a:buSzPct val="25000"/>
            </a:pPr>
            <a:r>
              <a:rPr lang="en-US" dirty="0">
                <a:solidFill>
                  <a:schemeClr val="dk1"/>
                </a:solidFill>
                <a:latin typeface="Calibri"/>
                <a:ea typeface="Calibri"/>
                <a:cs typeface="Calibri"/>
                <a:sym typeface="Calibri"/>
              </a:rPr>
              <a:t>Examples of discontinuous innovation are the car, the airplane, and the personal computer.</a:t>
            </a:r>
          </a:p>
          <a:p>
            <a:pPr lvl="0">
              <a:buSzPct val="25000"/>
            </a:pPr>
            <a:endParaRPr lang="en-US" dirty="0">
              <a:solidFill>
                <a:schemeClr val="dk1"/>
              </a:solidFill>
              <a:latin typeface="Calibri"/>
              <a:ea typeface="Calibri"/>
              <a:cs typeface="Calibri"/>
              <a:sym typeface="Calibri"/>
            </a:endParaRPr>
          </a:p>
          <a:p>
            <a:pPr lvl="0">
              <a:buSzPct val="25000"/>
            </a:pPr>
            <a:r>
              <a:rPr lang="en-US" b="1" dirty="0">
                <a:solidFill>
                  <a:schemeClr val="dk1"/>
                </a:solidFill>
                <a:latin typeface="Calibri"/>
                <a:ea typeface="Calibri"/>
                <a:cs typeface="Calibri"/>
                <a:sym typeface="Calibri"/>
              </a:rPr>
              <a:t>DISCUSSION NOTES:</a:t>
            </a:r>
          </a:p>
          <a:p>
            <a:pPr lvl="0">
              <a:buSzPct val="25000"/>
            </a:pPr>
            <a:endParaRPr lang="en-US" dirty="0">
              <a:solidFill>
                <a:schemeClr val="dk1"/>
              </a:solidFill>
              <a:latin typeface="Calibri"/>
              <a:ea typeface="Calibri"/>
              <a:cs typeface="Calibri"/>
              <a:sym typeface="Calibri"/>
            </a:endParaRPr>
          </a:p>
          <a:p>
            <a:pPr lvl="0">
              <a:buSzPct val="25000"/>
            </a:pPr>
            <a:r>
              <a:rPr lang="en-US" dirty="0">
                <a:solidFill>
                  <a:schemeClr val="dk1"/>
                </a:solidFill>
                <a:latin typeface="Calibri"/>
                <a:ea typeface="Calibri"/>
                <a:cs typeface="Calibri"/>
                <a:sym typeface="Calibri"/>
              </a:rPr>
              <a:t>What’s the next really “big thing?”</a:t>
            </a:r>
          </a:p>
          <a:p>
            <a:pPr lvl="0">
              <a:buSzPct val="25000"/>
            </a:pPr>
            <a:r>
              <a:rPr lang="en-US" dirty="0">
                <a:solidFill>
                  <a:schemeClr val="dk1"/>
                </a:solidFill>
                <a:latin typeface="Calibri"/>
                <a:ea typeface="Calibri"/>
                <a:cs typeface="Calibri"/>
                <a:sym typeface="Calibri"/>
              </a:rPr>
              <a:t>Unlike continuous and dynamically continuous innovations, it’s hard to predict discontinuous innovations. Usually, marketers only know through 20/20 hindsight!</a:t>
            </a:r>
          </a:p>
          <a:p>
            <a:pPr lvl="0">
              <a:buSzPct val="25000"/>
            </a:pPr>
            <a:r>
              <a:rPr lang="en-US" dirty="0">
                <a:solidFill>
                  <a:schemeClr val="dk1"/>
                </a:solidFill>
                <a:latin typeface="Calibri"/>
                <a:ea typeface="Calibri"/>
                <a:cs typeface="Calibri"/>
                <a:sym typeface="Calibri"/>
              </a:rPr>
              <a:t>What do students think will be the next “killer app?” Why do they say so?</a:t>
            </a: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465720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DISCUSSION NOTE:</a:t>
            </a:r>
          </a:p>
          <a:p>
            <a:pPr marL="171450" lvl="0" indent="-171450">
              <a:buClr>
                <a:schemeClr val="dk1"/>
              </a:buClr>
              <a:buSzPct val="100000"/>
              <a:buFont typeface="Arial"/>
              <a:buChar char="•"/>
            </a:pPr>
            <a:r>
              <a:rPr lang="en-US" dirty="0">
                <a:solidFill>
                  <a:schemeClr val="dk1"/>
                </a:solidFill>
                <a:latin typeface="Calibri"/>
                <a:ea typeface="Calibri"/>
                <a:cs typeface="Calibri"/>
                <a:sym typeface="Calibri"/>
              </a:rPr>
              <a:t>Convergence is the blending of two or more technologies to create a new, better system and is one of the most talked-about forms of dynamically continuous innovations in the digital world. </a:t>
            </a:r>
          </a:p>
          <a:p>
            <a:pPr marL="171450" lvl="0" indent="-171450">
              <a:buClr>
                <a:schemeClr val="dk1"/>
              </a:buClr>
              <a:buSzPct val="100000"/>
              <a:buFont typeface="Arial"/>
              <a:buChar char="•"/>
            </a:pPr>
            <a:r>
              <a:rPr lang="en-US" dirty="0">
                <a:solidFill>
                  <a:schemeClr val="dk1"/>
                </a:solidFill>
                <a:latin typeface="Calibri"/>
                <a:ea typeface="Calibri"/>
                <a:cs typeface="Calibri"/>
                <a:sym typeface="Calibri"/>
              </a:rPr>
              <a:t>Originally, the phone, organizer, and camera all came together in the Palm Treo and then the Motorola Q. Cable companies now provide cellular service, land phone lines, and high-speed Internet. Today devices like Apple’s </a:t>
            </a:r>
            <a:r>
              <a:rPr lang="en-US" dirty="0" err="1">
                <a:solidFill>
                  <a:schemeClr val="dk1"/>
                </a:solidFill>
                <a:latin typeface="Calibri"/>
                <a:ea typeface="Calibri"/>
                <a:cs typeface="Calibri"/>
                <a:sym typeface="Calibri"/>
              </a:rPr>
              <a:t>iPad</a:t>
            </a:r>
            <a:r>
              <a:rPr lang="en-US" dirty="0">
                <a:solidFill>
                  <a:schemeClr val="dk1"/>
                </a:solidFill>
                <a:latin typeface="Calibri"/>
                <a:ea typeface="Calibri"/>
                <a:cs typeface="Calibri"/>
                <a:sym typeface="Calibri"/>
              </a:rPr>
              <a:t> integrate numerous functions on one platform.</a:t>
            </a:r>
          </a:p>
          <a:p>
            <a:pPr marL="171450" lvl="0" indent="-171450">
              <a:buClr>
                <a:schemeClr val="dk1"/>
              </a:buClr>
              <a:buSzPct val="100000"/>
              <a:buFont typeface="Arial"/>
              <a:buChar char="•"/>
            </a:pPr>
            <a:r>
              <a:rPr lang="en-US" dirty="0">
                <a:solidFill>
                  <a:schemeClr val="dk1"/>
                </a:solidFill>
                <a:latin typeface="Calibri"/>
                <a:ea typeface="Calibri"/>
                <a:cs typeface="Calibri"/>
                <a:sym typeface="Calibri"/>
              </a:rPr>
              <a:t>Can students think of other examples of digital products that are the result of convergence?</a:t>
            </a:r>
          </a:p>
          <a:p>
            <a:pPr lvl="0">
              <a:buSzPct val="25000"/>
            </a:pPr>
            <a:endParaRPr lang="en-US"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911956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sz="1100" b="1" dirty="0">
                <a:solidFill>
                  <a:schemeClr val="dk1"/>
                </a:solidFill>
                <a:latin typeface="Calibri"/>
                <a:ea typeface="Calibri"/>
                <a:cs typeface="Calibri"/>
                <a:sym typeface="Calibri"/>
              </a:rPr>
              <a:t>LECTURE NOTES:</a:t>
            </a:r>
          </a:p>
          <a:p>
            <a:pPr lvl="0">
              <a:buClr>
                <a:schemeClr val="dk1"/>
              </a:buClr>
              <a:buSzPct val="100000"/>
              <a:buFont typeface="Calibri"/>
              <a:buChar char="•"/>
            </a:pPr>
            <a:r>
              <a:rPr lang="en-US" sz="1100" dirty="0">
                <a:solidFill>
                  <a:schemeClr val="dk1"/>
                </a:solidFill>
                <a:latin typeface="Calibri"/>
                <a:ea typeface="Calibri"/>
                <a:cs typeface="Calibri"/>
                <a:sym typeface="Calibri"/>
              </a:rPr>
              <a:t>For many firms, new products are critical for their long-term growth and success.</a:t>
            </a:r>
          </a:p>
          <a:p>
            <a:pPr lvl="0">
              <a:buClr>
                <a:schemeClr val="dk1"/>
              </a:buClr>
              <a:buSzPct val="100000"/>
              <a:buFont typeface="Calibri"/>
              <a:buChar char="•"/>
            </a:pPr>
            <a:r>
              <a:rPr lang="en-US" sz="1100" dirty="0">
                <a:solidFill>
                  <a:schemeClr val="dk1"/>
                </a:solidFill>
                <a:latin typeface="Calibri"/>
                <a:ea typeface="Calibri"/>
                <a:cs typeface="Calibri"/>
                <a:sym typeface="Calibri"/>
              </a:rPr>
              <a:t>Apple has often been heralded for their new product success stories, particularly the iPod. However, they’ve had their fair share of failures too. An interesting article lists Apple’s top 10 failures (with the Apple Newton taking “first place” honors) can be found at: www.newlaunches.com/archives/top_10_apple_products_which_flopped.php.</a:t>
            </a:r>
          </a:p>
          <a:p>
            <a:pPr lvl="0">
              <a:buClr>
                <a:schemeClr val="dk1"/>
              </a:buClr>
              <a:buSzPct val="100000"/>
              <a:buFont typeface="Calibri"/>
              <a:buChar char="•"/>
            </a:pPr>
            <a:r>
              <a:rPr lang="en-US" sz="1100" dirty="0">
                <a:solidFill>
                  <a:schemeClr val="dk1"/>
                </a:solidFill>
                <a:latin typeface="Calibri"/>
                <a:ea typeface="Calibri"/>
                <a:cs typeface="Calibri"/>
                <a:sym typeface="Calibri"/>
              </a:rPr>
              <a:t>Key reasons for new product failure include: 1) creating a product with no </a:t>
            </a:r>
            <a:r>
              <a:rPr lang="en-US" sz="1100" dirty="0" err="1">
                <a:solidFill>
                  <a:schemeClr val="dk1"/>
                </a:solidFill>
                <a:latin typeface="Calibri"/>
                <a:ea typeface="Calibri"/>
                <a:cs typeface="Calibri"/>
                <a:sym typeface="Calibri"/>
              </a:rPr>
              <a:t>discernable</a:t>
            </a:r>
            <a:r>
              <a:rPr lang="en-US" sz="1100" dirty="0">
                <a:solidFill>
                  <a:schemeClr val="dk1"/>
                </a:solidFill>
                <a:latin typeface="Calibri"/>
                <a:ea typeface="Calibri"/>
                <a:cs typeface="Calibri"/>
                <a:sym typeface="Calibri"/>
              </a:rPr>
              <a:t> benefit over existing alternatives; 2) overestimating the size of the market; 3) poor positioning strategy; and 4) poor implementation of the marketing mix (bad product quality, pricing too high or low; inadequate distribution; targeting the wrong market; ineffective advertising).</a:t>
            </a:r>
          </a:p>
          <a:p>
            <a:pPr lvl="0">
              <a:buClr>
                <a:schemeClr val="dk1"/>
              </a:buClr>
              <a:buSzPct val="100000"/>
              <a:buFont typeface="Calibri"/>
              <a:buChar char="•"/>
            </a:pPr>
            <a:r>
              <a:rPr lang="en-US" sz="1100" dirty="0">
                <a:solidFill>
                  <a:schemeClr val="dk1"/>
                </a:solidFill>
                <a:latin typeface="Calibri"/>
                <a:ea typeface="Calibri"/>
                <a:cs typeface="Calibri"/>
                <a:sym typeface="Calibri"/>
              </a:rPr>
              <a:t>However, following the new-product development process can help firms avoid many of these pitfalls.  Let’s talk about this process now.</a:t>
            </a:r>
          </a:p>
          <a:p>
            <a:pPr lvl="0">
              <a:buSzPct val="25000"/>
            </a:pPr>
            <a:endParaRPr lang="en-US" sz="1100" dirty="0">
              <a:solidFill>
                <a:schemeClr val="dk1"/>
              </a:solidFill>
              <a:latin typeface="Calibri"/>
              <a:ea typeface="Calibri"/>
              <a:cs typeface="Calibri"/>
              <a:sym typeface="Calibri"/>
            </a:endParaRPr>
          </a:p>
          <a:p>
            <a:pPr lvl="0">
              <a:buSzPct val="25000"/>
            </a:pPr>
            <a:endParaRPr lang="en-US" sz="1100" dirty="0">
              <a:solidFill>
                <a:schemeClr val="dk1"/>
              </a:solidFill>
              <a:latin typeface="Calibri"/>
              <a:ea typeface="Calibri"/>
              <a:cs typeface="Calibri"/>
              <a:sym typeface="Calibri"/>
            </a:endParaRPr>
          </a:p>
          <a:p>
            <a:pPr lvl="0">
              <a:buSzPct val="25000"/>
            </a:pPr>
            <a:endParaRPr lang="en-US" sz="1100"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4035235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b="1" dirty="0">
                <a:solidFill>
                  <a:schemeClr val="dk1"/>
                </a:solidFill>
                <a:latin typeface="Calibri"/>
                <a:ea typeface="Calibri"/>
                <a:cs typeface="Calibri"/>
                <a:sym typeface="Calibri"/>
              </a:rPr>
              <a:t>LECTURE NOTE:</a:t>
            </a:r>
          </a:p>
          <a:p>
            <a:pPr marL="228600" lvl="0" indent="-228600">
              <a:buClr>
                <a:schemeClr val="dk1"/>
              </a:buClr>
              <a:buSzPct val="100000"/>
              <a:buFont typeface="Calibri"/>
              <a:buChar char="•"/>
            </a:pPr>
            <a:r>
              <a:rPr lang="en-US" dirty="0">
                <a:solidFill>
                  <a:schemeClr val="dk1"/>
                </a:solidFill>
                <a:latin typeface="Calibri"/>
                <a:ea typeface="Calibri"/>
                <a:cs typeface="Calibri"/>
                <a:sym typeface="Calibri"/>
              </a:rPr>
              <a:t>Seven phases or steps make-up the new product development process.  </a:t>
            </a:r>
          </a:p>
          <a:p>
            <a:pPr lvl="0">
              <a:buSzPct val="25000"/>
            </a:pPr>
            <a:endParaRPr lang="en-US"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829317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buSzPct val="25000"/>
            </a:pPr>
            <a:r>
              <a:rPr lang="en-US" b="1" dirty="0">
                <a:solidFill>
                  <a:schemeClr val="dk1"/>
                </a:solidFill>
                <a:latin typeface="Calibri"/>
                <a:ea typeface="Calibri"/>
                <a:cs typeface="Calibri"/>
                <a:sym typeface="Calibri"/>
              </a:rPr>
              <a:t>LECTURE NOTES:</a:t>
            </a:r>
          </a:p>
          <a:p>
            <a:pPr lvl="0">
              <a:lnSpc>
                <a:spcPct val="90000"/>
              </a:lnSpc>
              <a:buClr>
                <a:schemeClr val="dk1"/>
              </a:buClr>
              <a:buSzPct val="100000"/>
              <a:buFont typeface="Calibri"/>
              <a:buChar char="•"/>
            </a:pPr>
            <a:r>
              <a:rPr lang="en-US" i="1" dirty="0">
                <a:solidFill>
                  <a:schemeClr val="dk1"/>
                </a:solidFill>
                <a:latin typeface="Calibri"/>
                <a:ea typeface="Calibri"/>
                <a:cs typeface="Calibri"/>
                <a:sym typeface="Calibri"/>
              </a:rPr>
              <a:t>Phase 1: Idea generation. </a:t>
            </a:r>
          </a:p>
          <a:p>
            <a:pPr lvl="1">
              <a:lnSpc>
                <a:spcPct val="90000"/>
              </a:lnSpc>
              <a:buClr>
                <a:schemeClr val="dk1"/>
              </a:buClr>
              <a:buSzPct val="100000"/>
              <a:buFont typeface="Calibri"/>
              <a:buChar char="•"/>
            </a:pPr>
            <a:r>
              <a:rPr lang="en-US" dirty="0">
                <a:solidFill>
                  <a:schemeClr val="dk1"/>
                </a:solidFill>
                <a:latin typeface="Calibri"/>
                <a:ea typeface="Calibri"/>
                <a:cs typeface="Calibri"/>
                <a:sym typeface="Calibri"/>
              </a:rPr>
              <a:t>In this stage, marketers brainstorm ideas generated by customers, employees, service providers, or others that provide customer benefits and which are compatible with the firm’s mission.  Focus groups can be particularly helpful in tapping into consumer ideas for new products that related to evolving or changing needs.</a:t>
            </a:r>
          </a:p>
          <a:p>
            <a:pPr lvl="1">
              <a:lnSpc>
                <a:spcPct val="90000"/>
              </a:lnSpc>
              <a:buClr>
                <a:schemeClr val="dk1"/>
              </a:buClr>
              <a:buSzPct val="100000"/>
              <a:buFont typeface="Calibri"/>
              <a:buChar char="•"/>
            </a:pPr>
            <a:r>
              <a:rPr lang="en-US" dirty="0">
                <a:solidFill>
                  <a:schemeClr val="dk1"/>
                </a:solidFill>
                <a:latin typeface="Calibri"/>
                <a:ea typeface="Calibri"/>
                <a:cs typeface="Calibri"/>
                <a:sym typeface="Calibri"/>
              </a:rPr>
              <a:t>Some companies encourage their new product designers to “think outside the box” by exposing them to new ideas, people, and places. </a:t>
            </a:r>
          </a:p>
          <a:p>
            <a:pPr lvl="2">
              <a:lnSpc>
                <a:spcPct val="90000"/>
              </a:lnSpc>
              <a:buClr>
                <a:schemeClr val="dk1"/>
              </a:buClr>
              <a:buSzPct val="100000"/>
              <a:buFont typeface="Calibri"/>
              <a:buChar char="•"/>
            </a:pPr>
            <a:r>
              <a:rPr lang="en-US" dirty="0">
                <a:solidFill>
                  <a:schemeClr val="dk1"/>
                </a:solidFill>
                <a:latin typeface="Calibri"/>
                <a:ea typeface="Calibri"/>
                <a:cs typeface="Calibri"/>
                <a:sym typeface="Calibri"/>
              </a:rPr>
              <a:t>The director of culinary innovation at McDonald’s runs the chain’s test kitchen and he’s challenged with finding new menu concepts that work within the context of a McDonald’s store. </a:t>
            </a:r>
          </a:p>
          <a:p>
            <a:pPr lvl="2">
              <a:lnSpc>
                <a:spcPct val="90000"/>
              </a:lnSpc>
              <a:buClr>
                <a:schemeClr val="dk1"/>
              </a:buClr>
              <a:buSzPct val="100000"/>
              <a:buFont typeface="Calibri"/>
              <a:buChar char="•"/>
            </a:pPr>
            <a:r>
              <a:rPr lang="en-US" dirty="0">
                <a:solidFill>
                  <a:schemeClr val="dk1"/>
                </a:solidFill>
                <a:latin typeface="Calibri"/>
                <a:ea typeface="Calibri"/>
                <a:cs typeface="Calibri"/>
                <a:sym typeface="Calibri"/>
              </a:rPr>
              <a:t>Recently, he came up with a simple idea: He took the breaded chicken the chain uses in its Chicken Selects strips, topped it with shredded cheddar jack cheese and lettuce, added a few squirts of ranch sauce, and wrapped it in a flour tortilla. McDonald’s dubbed it the “Snack Wrap” and put it on the menu at a starter price of $1.29. </a:t>
            </a:r>
          </a:p>
          <a:p>
            <a:pPr lvl="2">
              <a:lnSpc>
                <a:spcPct val="90000"/>
              </a:lnSpc>
              <a:buClr>
                <a:schemeClr val="dk1"/>
              </a:buClr>
              <a:buSzPct val="100000"/>
              <a:buFont typeface="Calibri"/>
              <a:buChar char="•"/>
            </a:pPr>
            <a:r>
              <a:rPr lang="en-US" dirty="0">
                <a:solidFill>
                  <a:schemeClr val="dk1"/>
                </a:solidFill>
                <a:latin typeface="Calibri"/>
                <a:ea typeface="Calibri"/>
                <a:cs typeface="Calibri"/>
                <a:sym typeface="Calibri"/>
              </a:rPr>
              <a:t>A hit was born—the Snack Wrap is one of the most successful new product launches in company history with sales exceeding projections by 20 percent.</a:t>
            </a:r>
          </a:p>
          <a:p>
            <a:pPr lvl="0">
              <a:buSzPct val="25000"/>
            </a:pPr>
            <a:endParaRPr lang="en-US" dirty="0">
              <a:solidFill>
                <a:schemeClr val="dk1"/>
              </a:solidFill>
              <a:latin typeface="Calibri"/>
              <a:ea typeface="Calibri"/>
              <a:cs typeface="Calibri"/>
              <a:sym typeface="Calibri"/>
            </a:endParaRPr>
          </a:p>
          <a:p>
            <a:pPr marL="171450" lvl="1" indent="-171450">
              <a:buClr>
                <a:schemeClr val="dk1"/>
              </a:buClr>
              <a:buSzPct val="100000"/>
              <a:buFont typeface="Arial"/>
              <a:buChar char="•"/>
            </a:pPr>
            <a:r>
              <a:rPr lang="en-US" dirty="0">
                <a:solidFill>
                  <a:schemeClr val="dk1"/>
                </a:solidFill>
                <a:latin typeface="Calibri"/>
                <a:ea typeface="Calibri"/>
                <a:cs typeface="Calibri"/>
                <a:sym typeface="Calibri"/>
              </a:rPr>
              <a:t>Instructor may want to also introduce the idea of value co-creation, the process by which an organization creates value via collaboration with customers and other stakeholders.</a:t>
            </a: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3932235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LECTURE NOTES:</a:t>
            </a:r>
          </a:p>
          <a:p>
            <a:pPr lvl="0">
              <a:buClr>
                <a:schemeClr val="dk1"/>
              </a:buClr>
              <a:buSzPct val="100000"/>
              <a:buFont typeface="Calibri"/>
              <a:buChar char="•"/>
            </a:pPr>
            <a:r>
              <a:rPr lang="en-US" dirty="0">
                <a:solidFill>
                  <a:schemeClr val="dk1"/>
                </a:solidFill>
                <a:latin typeface="Calibri"/>
                <a:ea typeface="Calibri"/>
                <a:cs typeface="Calibri"/>
                <a:sym typeface="Calibri"/>
              </a:rPr>
              <a:t>Phase 2: Product-concept development and screening</a:t>
            </a:r>
          </a:p>
          <a:p>
            <a:pPr lvl="1">
              <a:buClr>
                <a:schemeClr val="dk1"/>
              </a:buClr>
              <a:buSzPct val="100000"/>
              <a:buFont typeface="Calibri"/>
              <a:buChar char="•"/>
            </a:pPr>
            <a:r>
              <a:rPr lang="en-US" dirty="0">
                <a:solidFill>
                  <a:schemeClr val="dk1"/>
                </a:solidFill>
                <a:latin typeface="Calibri"/>
                <a:ea typeface="Calibri"/>
                <a:cs typeface="Calibri"/>
                <a:sym typeface="Calibri"/>
              </a:rPr>
              <a:t>The marketer takes the ideas generated in phase 1 of the process, and expands these ideas into more complete product concepts. Product concepts are screened – meaning they are tested – for both technical AND commercial success.  The idea is to weed out those concepts that have little chance of making it if actually produced and released for distribution. </a:t>
            </a:r>
          </a:p>
          <a:p>
            <a:pPr lvl="1">
              <a:buClr>
                <a:schemeClr val="dk1"/>
              </a:buClr>
              <a:buSzPct val="100000"/>
              <a:buFont typeface="Calibri"/>
              <a:buChar char="•"/>
            </a:pPr>
            <a:r>
              <a:rPr lang="en-US" dirty="0">
                <a:solidFill>
                  <a:schemeClr val="dk1"/>
                </a:solidFill>
                <a:latin typeface="Calibri"/>
                <a:ea typeface="Calibri"/>
                <a:cs typeface="Calibri"/>
                <a:sym typeface="Calibri"/>
              </a:rPr>
              <a:t>Phase 3: Marketing strategy development</a:t>
            </a:r>
          </a:p>
          <a:p>
            <a:pPr lvl="1">
              <a:buClr>
                <a:schemeClr val="dk1"/>
              </a:buClr>
              <a:buSzPct val="100000"/>
              <a:buFont typeface="Calibri"/>
              <a:buChar char="•"/>
            </a:pPr>
            <a:r>
              <a:rPr lang="en-US" dirty="0">
                <a:solidFill>
                  <a:schemeClr val="dk1"/>
                </a:solidFill>
                <a:latin typeface="Calibri"/>
                <a:ea typeface="Calibri"/>
                <a:cs typeface="Calibri"/>
                <a:sym typeface="Calibri"/>
              </a:rPr>
              <a:t>Marketers need to make some fundamental decisions at this stage, including identifying a target market, estimating its size and potential, and determining how to position the product to effectively appeal to the selected target market.  Next, planning for pricing, distribution, and promotion is undertaken.</a:t>
            </a:r>
          </a:p>
          <a:p>
            <a:pPr lvl="0">
              <a:buSzPct val="25000"/>
            </a:pPr>
            <a:endParaRPr lang="en-US"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932235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buSzPct val="25000"/>
            </a:pPr>
            <a:r>
              <a:rPr lang="en-US" sz="1100" b="1" dirty="0">
                <a:solidFill>
                  <a:schemeClr val="dk1"/>
                </a:solidFill>
                <a:latin typeface="Calibri"/>
                <a:ea typeface="Calibri"/>
                <a:cs typeface="Calibri"/>
                <a:sym typeface="Calibri"/>
              </a:rPr>
              <a:t>LECTURE NOTES:</a:t>
            </a:r>
          </a:p>
          <a:p>
            <a:pPr lvl="0">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Phase 4: Business analysis</a:t>
            </a:r>
          </a:p>
          <a:p>
            <a:pPr lvl="1">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While the concept development and screening stage estimated the basic commercial viability of the product, the concept is scrutinized in greater detail during the business analysis phase. To be commercially viable, the product concept must make a positive contribution to the overall profit of the firm.  </a:t>
            </a:r>
          </a:p>
          <a:p>
            <a:pPr lvl="1">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Employees charged with determining the commercial viability of a product estimate product demand, and work hard to determine if the firm has adequate resources to introduce the new product.  The new items fit in the overall product mix is also analyzed.  In particular, marketers try to estimate if the new offering will cannibalize (e.g., steal sales from) existing brands.  Possible synergies with existing brands are also evaluated.  The business analysis must be thorough because the costs of new product development begin to climb rapidly from this stage forward. </a:t>
            </a:r>
          </a:p>
          <a:p>
            <a:pPr lvl="0">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Phase 5: Technical development</a:t>
            </a:r>
          </a:p>
          <a:p>
            <a:pPr lvl="1">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The technical development stage is expensive for firms because engineers begin refining the product concept, develop detailed blueprints, schemata</a:t>
            </a:r>
            <a:r>
              <a:rPr lang="en-US" sz="1100" strike="sngStrike" dirty="0">
                <a:solidFill>
                  <a:schemeClr val="dk1"/>
                </a:solidFill>
                <a:latin typeface="Calibri"/>
                <a:ea typeface="Calibri"/>
                <a:cs typeface="Calibri"/>
                <a:sym typeface="Calibri"/>
              </a:rPr>
              <a:t>,</a:t>
            </a:r>
            <a:r>
              <a:rPr lang="en-US" sz="1100" dirty="0">
                <a:solidFill>
                  <a:schemeClr val="dk1"/>
                </a:solidFill>
                <a:latin typeface="Calibri"/>
                <a:ea typeface="Calibri"/>
                <a:cs typeface="Calibri"/>
                <a:sym typeface="Calibri"/>
              </a:rPr>
              <a:t> and models, and actual product prototypes.  Prototypes are fully functioning test versions of the product developed by the R&amp;D department.</a:t>
            </a:r>
          </a:p>
          <a:p>
            <a:pPr lvl="1">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Prototypes are often tested during focus groups, or by employees within the firm.  For example, Gillette employees constantly test new products by shaving when they first come to work.</a:t>
            </a:r>
          </a:p>
          <a:p>
            <a:pPr lvl="1">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Prototypes are used by employees responsible for writing instructions, determining which parts will be manufactured internally versus purchased from a supplier as well as what type of new machinery will be needed for the production process.</a:t>
            </a:r>
          </a:p>
          <a:p>
            <a:pPr lvl="1">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Often, firms will patent the product during the technical development stage to protect the firm’s investment.</a:t>
            </a:r>
          </a:p>
          <a:p>
            <a:pPr lvl="0">
              <a:buSzPct val="25000"/>
            </a:pPr>
            <a:endParaRPr lang="en-US" sz="1100"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93223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80000"/>
              </a:lnSpc>
              <a:buSzPct val="25000"/>
            </a:pPr>
            <a:r>
              <a:rPr lang="en-US" b="1" dirty="0">
                <a:solidFill>
                  <a:schemeClr val="dk1"/>
                </a:solidFill>
                <a:latin typeface="Calibri"/>
                <a:ea typeface="Calibri"/>
                <a:cs typeface="Calibri"/>
                <a:sym typeface="Calibri"/>
              </a:rPr>
              <a:t>DISCUSSION NOTE:</a:t>
            </a:r>
          </a:p>
          <a:p>
            <a:pPr lvl="0">
              <a:lnSpc>
                <a:spcPct val="80000"/>
              </a:lnSpc>
              <a:buSzPct val="25000"/>
            </a:pPr>
            <a:r>
              <a:rPr lang="en-US" dirty="0">
                <a:solidFill>
                  <a:schemeClr val="dk1"/>
                </a:solidFill>
                <a:latin typeface="Calibri"/>
                <a:ea typeface="Calibri"/>
                <a:cs typeface="Calibri"/>
                <a:sym typeface="Calibri"/>
              </a:rPr>
              <a:t>This slide is best introduced by playing the full-length video corresponding to the Under </a:t>
            </a:r>
            <a:r>
              <a:rPr lang="en-US" dirty="0" err="1">
                <a:solidFill>
                  <a:schemeClr val="dk1"/>
                </a:solidFill>
                <a:latin typeface="Calibri"/>
                <a:ea typeface="Calibri"/>
                <a:cs typeface="Calibri"/>
                <a:sym typeface="Calibri"/>
              </a:rPr>
              <a:t>Armour</a:t>
            </a:r>
            <a:r>
              <a:rPr lang="en-US" dirty="0">
                <a:solidFill>
                  <a:schemeClr val="dk1"/>
                </a:solidFill>
                <a:latin typeface="Calibri"/>
                <a:ea typeface="Calibri"/>
                <a:cs typeface="Calibri"/>
                <a:sym typeface="Calibri"/>
              </a:rPr>
              <a:t> case.</a:t>
            </a:r>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a:p>
            <a:pPr lvl="0">
              <a:lnSpc>
                <a:spcPct val="80000"/>
              </a:lnSpc>
              <a:buSzPct val="25000"/>
            </a:pPr>
            <a:r>
              <a:rPr lang="en-US" dirty="0">
                <a:solidFill>
                  <a:schemeClr val="dk1"/>
                </a:solidFill>
                <a:latin typeface="Calibri"/>
                <a:ea typeface="Calibri"/>
                <a:cs typeface="Calibri"/>
                <a:sym typeface="Calibri"/>
              </a:rPr>
              <a:t>Explain to students that you want them to think about each option, and that you will return to this question at the end of the chapter.</a:t>
            </a:r>
          </a:p>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030856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LECTURE NOTE</a:t>
            </a:r>
            <a:r>
              <a:rPr lang="en-US" b="1" strike="sngStrike" dirty="0">
                <a:solidFill>
                  <a:schemeClr val="dk1"/>
                </a:solidFill>
                <a:latin typeface="Calibri"/>
                <a:ea typeface="Calibri"/>
                <a:cs typeface="Calibri"/>
                <a:sym typeface="Calibri"/>
              </a:rPr>
              <a:t>S</a:t>
            </a:r>
            <a:r>
              <a:rPr lang="en-US" b="1" dirty="0">
                <a:solidFill>
                  <a:schemeClr val="dk1"/>
                </a:solidFill>
                <a:latin typeface="Calibri"/>
                <a:ea typeface="Calibri"/>
                <a:cs typeface="Calibri"/>
                <a:sym typeface="Calibri"/>
              </a:rPr>
              <a:t>:</a:t>
            </a:r>
          </a:p>
          <a:p>
            <a:pPr lvl="0">
              <a:buClr>
                <a:schemeClr val="dk1"/>
              </a:buClr>
              <a:buSzPct val="100000"/>
              <a:buFont typeface="Calibri"/>
              <a:buChar char="•"/>
            </a:pPr>
            <a:r>
              <a:rPr lang="en-US" dirty="0">
                <a:solidFill>
                  <a:schemeClr val="dk1"/>
                </a:solidFill>
                <a:latin typeface="Calibri"/>
                <a:ea typeface="Calibri"/>
                <a:cs typeface="Calibri"/>
                <a:sym typeface="Calibri"/>
              </a:rPr>
              <a:t>Creating new beverages or other flavored foods can be tricky.  Multiple prototypes are often tested so that the variation which BEST satisfies consumers’ expectations is chosen.</a:t>
            </a:r>
          </a:p>
          <a:p>
            <a:pPr lvl="0">
              <a:buSzPct val="25000"/>
            </a:pPr>
            <a:endParaRPr lang="en-US"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716681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buSzPct val="25000"/>
            </a:pPr>
            <a:r>
              <a:rPr lang="en-US" sz="1050" b="1" dirty="0">
                <a:solidFill>
                  <a:schemeClr val="dk1"/>
                </a:solidFill>
                <a:latin typeface="Calibri"/>
                <a:ea typeface="Calibri"/>
                <a:cs typeface="Calibri"/>
                <a:sym typeface="Calibri"/>
              </a:rPr>
              <a:t>LECTURE NOTES:</a:t>
            </a:r>
          </a:p>
          <a:p>
            <a:pPr lvl="0">
              <a:lnSpc>
                <a:spcPct val="90000"/>
              </a:lnSpc>
              <a:buClr>
                <a:schemeClr val="dk1"/>
              </a:buClr>
              <a:buSzPct val="95454"/>
              <a:buFont typeface="Calibri"/>
              <a:buChar char="•"/>
            </a:pPr>
            <a:r>
              <a:rPr lang="en-US" sz="1050" dirty="0">
                <a:solidFill>
                  <a:schemeClr val="dk1"/>
                </a:solidFill>
                <a:latin typeface="Calibri"/>
                <a:ea typeface="Calibri"/>
                <a:cs typeface="Calibri"/>
                <a:sym typeface="Calibri"/>
              </a:rPr>
              <a:t>Phase 6: Test marketing</a:t>
            </a:r>
          </a:p>
          <a:p>
            <a:pPr lvl="1">
              <a:lnSpc>
                <a:spcPct val="90000"/>
              </a:lnSpc>
              <a:buClr>
                <a:schemeClr val="dk1"/>
              </a:buClr>
              <a:buSzPct val="95454"/>
              <a:buFont typeface="Calibri"/>
              <a:buChar char="•"/>
            </a:pPr>
            <a:r>
              <a:rPr lang="en-US" sz="1050" dirty="0">
                <a:solidFill>
                  <a:schemeClr val="dk1"/>
                </a:solidFill>
                <a:latin typeface="Calibri"/>
                <a:ea typeface="Calibri"/>
                <a:cs typeface="Calibri"/>
                <a:sym typeface="Calibri"/>
              </a:rPr>
              <a:t>Once the final product configuration is created, a firm may decide to launch the product in a test market for a limited amount of time.  During the test market, the entire marketing plan is tested – the geographic market in which the test takes place is exposed to the actual promotion, distribution, and pricing strategy planned for the final product launch.</a:t>
            </a:r>
          </a:p>
          <a:p>
            <a:pPr lvl="1">
              <a:lnSpc>
                <a:spcPct val="90000"/>
              </a:lnSpc>
              <a:buClr>
                <a:schemeClr val="dk1"/>
              </a:buClr>
              <a:buSzPct val="95454"/>
              <a:buFont typeface="Calibri"/>
              <a:buChar char="•"/>
            </a:pPr>
            <a:r>
              <a:rPr lang="en-US" sz="1050" dirty="0">
                <a:solidFill>
                  <a:schemeClr val="dk1"/>
                </a:solidFill>
                <a:latin typeface="Calibri"/>
                <a:ea typeface="Calibri"/>
                <a:cs typeface="Calibri"/>
                <a:sym typeface="Calibri"/>
              </a:rPr>
              <a:t>Not all products warrant a test market though.  A new flavored beverage for an established manufacturer probably wouldn’t warrant the expense.  Aside from the tremendous cost associated with test market which often run in the millions of dollars, a firm runs the risk of alerting the competition to the new product, which allows them to begin developing a competitive product that much sooner.</a:t>
            </a:r>
          </a:p>
          <a:p>
            <a:pPr lvl="1">
              <a:lnSpc>
                <a:spcPct val="90000"/>
              </a:lnSpc>
              <a:buClr>
                <a:schemeClr val="dk1"/>
              </a:buClr>
              <a:buSzPct val="95454"/>
              <a:buFont typeface="Calibri"/>
              <a:buChar char="•"/>
            </a:pPr>
            <a:r>
              <a:rPr lang="en-US" sz="1050" dirty="0">
                <a:solidFill>
                  <a:schemeClr val="dk1"/>
                </a:solidFill>
                <a:latin typeface="Calibri"/>
                <a:ea typeface="Calibri"/>
                <a:cs typeface="Calibri"/>
                <a:sym typeface="Calibri"/>
              </a:rPr>
              <a:t>However, the benefits can outweigh the costs.  For example, test marketing allows marketers to fine tune their entire marketing strategy before taking the campaign and new product introduction national.  Sometimes flaws in the product are discovered and fixed. </a:t>
            </a:r>
          </a:p>
          <a:p>
            <a:pPr lvl="1">
              <a:lnSpc>
                <a:spcPct val="90000"/>
              </a:lnSpc>
              <a:buClr>
                <a:schemeClr val="dk1"/>
              </a:buClr>
              <a:buSzPct val="95454"/>
              <a:buFont typeface="Calibri"/>
              <a:buChar char="•"/>
            </a:pPr>
            <a:r>
              <a:rPr lang="en-US" sz="1050" dirty="0">
                <a:solidFill>
                  <a:schemeClr val="dk1"/>
                </a:solidFill>
                <a:latin typeface="Calibri"/>
                <a:ea typeface="Calibri"/>
                <a:cs typeface="Calibri"/>
                <a:sym typeface="Calibri"/>
              </a:rPr>
              <a:t>Sometimes, the firm saves millions of dollars by pulling a product that “fails” its test market.</a:t>
            </a:r>
          </a:p>
          <a:p>
            <a:pPr lvl="1">
              <a:lnSpc>
                <a:spcPct val="90000"/>
              </a:lnSpc>
              <a:buClr>
                <a:schemeClr val="dk1"/>
              </a:buClr>
              <a:buSzPct val="95454"/>
              <a:buFont typeface="Calibri"/>
              <a:buChar char="•"/>
            </a:pPr>
            <a:r>
              <a:rPr lang="en-US" sz="1050" dirty="0">
                <a:solidFill>
                  <a:schemeClr val="dk1"/>
                </a:solidFill>
                <a:latin typeface="Calibri"/>
                <a:ea typeface="Calibri"/>
                <a:cs typeface="Calibri"/>
                <a:sym typeface="Calibri"/>
              </a:rPr>
              <a:t>As an alternative to actual test marketing, more and more firms are opting for simulated test markets that take place online, or in controlled warehouses which mimic a grocery store.</a:t>
            </a:r>
          </a:p>
          <a:p>
            <a:pPr lvl="0">
              <a:lnSpc>
                <a:spcPct val="90000"/>
              </a:lnSpc>
              <a:buClr>
                <a:schemeClr val="dk1"/>
              </a:buClr>
              <a:buSzPct val="95454"/>
              <a:buFont typeface="Calibri"/>
              <a:buChar char="•"/>
            </a:pPr>
            <a:r>
              <a:rPr lang="en-US" sz="1050" dirty="0">
                <a:solidFill>
                  <a:schemeClr val="dk1"/>
                </a:solidFill>
                <a:latin typeface="Calibri"/>
                <a:ea typeface="Calibri"/>
                <a:cs typeface="Calibri"/>
                <a:sym typeface="Calibri"/>
              </a:rPr>
              <a:t>Phase 7: Commercialization</a:t>
            </a:r>
          </a:p>
          <a:p>
            <a:pPr lvl="1">
              <a:lnSpc>
                <a:spcPct val="90000"/>
              </a:lnSpc>
              <a:buClr>
                <a:schemeClr val="dk1"/>
              </a:buClr>
              <a:buSzPct val="95454"/>
              <a:buFont typeface="Calibri"/>
              <a:buChar char="•"/>
            </a:pPr>
            <a:r>
              <a:rPr lang="en-US" sz="1050" dirty="0">
                <a:solidFill>
                  <a:schemeClr val="dk1"/>
                </a:solidFill>
                <a:latin typeface="Calibri"/>
                <a:ea typeface="Calibri"/>
                <a:cs typeface="Calibri"/>
                <a:sym typeface="Calibri"/>
              </a:rPr>
              <a:t>Commercialization is just what the name implies – a full scale launch of the new product.  Sometimes products are rolled nationally all at once; other times, a product may be released first into a specific geographic region, with future regional introductions occurring over time as production gears up or as sales grown in the original region.</a:t>
            </a:r>
          </a:p>
          <a:p>
            <a:pPr lvl="1">
              <a:lnSpc>
                <a:spcPct val="90000"/>
              </a:lnSpc>
              <a:buClr>
                <a:schemeClr val="dk1"/>
              </a:buClr>
              <a:buSzPct val="95454"/>
              <a:buFont typeface="Calibri"/>
              <a:buChar char="•"/>
            </a:pPr>
            <a:r>
              <a:rPr lang="en-US" sz="1050" dirty="0">
                <a:solidFill>
                  <a:schemeClr val="dk1"/>
                </a:solidFill>
                <a:latin typeface="Calibri"/>
                <a:ea typeface="Calibri"/>
                <a:cs typeface="Calibri"/>
                <a:sym typeface="Calibri"/>
              </a:rPr>
              <a:t>Commercialization requires careful preparation. Marketers begin by reaching out to the trade, such as retailers and wholesalers who are part of the distribution chain.  These organizations must be convinced to carry the product.  Publicity aimed at the media is often used to announce the new product, and accompanied by advertising, sales promotion, and other communication tactics geared towards consumers.</a:t>
            </a:r>
          </a:p>
          <a:p>
            <a:pPr lvl="0">
              <a:buSzPct val="25000"/>
            </a:pPr>
            <a:endParaRPr lang="en-US" sz="1050"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942746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LECTURE NOTES:</a:t>
            </a:r>
          </a:p>
          <a:p>
            <a:pPr lvl="0">
              <a:buClr>
                <a:schemeClr val="dk1"/>
              </a:buClr>
              <a:buSzPct val="25000"/>
            </a:pPr>
            <a:r>
              <a:rPr lang="en-US" dirty="0">
                <a:solidFill>
                  <a:schemeClr val="dk1"/>
                </a:solidFill>
                <a:latin typeface="Calibri"/>
                <a:ea typeface="Calibri"/>
                <a:cs typeface="Calibri"/>
                <a:sym typeface="Calibri"/>
              </a:rPr>
              <a:t>The last stage of the new product development process occurs when a new product is introduced commercially.  Let’s talk about what happens after the product hits the marketplace.</a:t>
            </a:r>
          </a:p>
          <a:p>
            <a:pPr lvl="0">
              <a:buClr>
                <a:schemeClr val="dk1"/>
              </a:buClr>
              <a:buSzPct val="100000"/>
              <a:buFont typeface="Calibri"/>
              <a:buChar char="•"/>
            </a:pPr>
            <a:r>
              <a:rPr lang="en-US" i="1" dirty="0">
                <a:solidFill>
                  <a:schemeClr val="dk1"/>
                </a:solidFill>
                <a:latin typeface="Calibri"/>
                <a:ea typeface="Calibri"/>
                <a:cs typeface="Calibri"/>
                <a:sym typeface="Calibri"/>
              </a:rPr>
              <a:t>Product adoption</a:t>
            </a:r>
            <a:r>
              <a:rPr lang="en-US" dirty="0">
                <a:solidFill>
                  <a:schemeClr val="dk1"/>
                </a:solidFill>
                <a:latin typeface="Calibri"/>
                <a:ea typeface="Calibri"/>
                <a:cs typeface="Calibri"/>
                <a:sym typeface="Calibri"/>
              </a:rPr>
              <a:t> is the process by which a consumer or business customer begins to buy and use a new good, service, or idea</a:t>
            </a:r>
          </a:p>
          <a:p>
            <a:pPr lvl="0">
              <a:buClr>
                <a:schemeClr val="dk1"/>
              </a:buClr>
              <a:buSzPct val="100000"/>
              <a:buFont typeface="Calibri"/>
              <a:buChar char="•"/>
            </a:pPr>
            <a:r>
              <a:rPr lang="en-US" dirty="0">
                <a:solidFill>
                  <a:schemeClr val="dk1"/>
                </a:solidFill>
                <a:latin typeface="Calibri"/>
                <a:ea typeface="Calibri"/>
                <a:cs typeface="Calibri"/>
                <a:sym typeface="Calibri"/>
              </a:rPr>
              <a:t>In contrast, </a:t>
            </a:r>
            <a:r>
              <a:rPr lang="en-US" i="1" dirty="0">
                <a:solidFill>
                  <a:schemeClr val="dk1"/>
                </a:solidFill>
                <a:latin typeface="Calibri"/>
                <a:ea typeface="Calibri"/>
                <a:cs typeface="Calibri"/>
                <a:sym typeface="Calibri"/>
              </a:rPr>
              <a:t>Diffusion</a:t>
            </a:r>
            <a:r>
              <a:rPr lang="en-US" dirty="0">
                <a:solidFill>
                  <a:schemeClr val="dk1"/>
                </a:solidFill>
                <a:latin typeface="Calibri"/>
                <a:ea typeface="Calibri"/>
                <a:cs typeface="Calibri"/>
                <a:sym typeface="Calibri"/>
              </a:rPr>
              <a:t> is a process by which the use of a product spreads throughout a population. The point where a product’s sales spike from a slow climb to a new level is called the tipping point.  Marketers work hard to reach the tipping point as soon as possible, and undertake a variety of actions to reach and motivate consumers during each stage in the consumer adoption process.</a:t>
            </a:r>
          </a:p>
          <a:p>
            <a:pPr lvl="0">
              <a:buSzPct val="25000"/>
            </a:pPr>
            <a:endParaRPr lang="en-US"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3173302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nSpc>
                <a:spcPct val="90000"/>
              </a:lnSpc>
              <a:buSzPct val="25000"/>
            </a:pPr>
            <a:r>
              <a:rPr lang="en-US" sz="1100" b="1" dirty="0">
                <a:solidFill>
                  <a:schemeClr val="dk1"/>
                </a:solidFill>
                <a:latin typeface="Calibri"/>
                <a:ea typeface="Calibri"/>
                <a:cs typeface="Calibri"/>
                <a:sym typeface="Calibri"/>
              </a:rPr>
              <a:t>LECTURE NOTES:</a:t>
            </a:r>
          </a:p>
          <a:p>
            <a:pPr marL="228600" lvl="0" indent="-228600">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The process that leads to consumers’ adoption of an innovation is illustrated in Figure 8.5.  The process begins at the ground level, and marketers</a:t>
            </a:r>
            <a:r>
              <a:rPr lang="en-US" sz="1100" u="sng" dirty="0">
                <a:solidFill>
                  <a:schemeClr val="dk1"/>
                </a:solidFill>
                <a:latin typeface="Calibri"/>
                <a:ea typeface="Calibri"/>
                <a:cs typeface="Calibri"/>
                <a:sym typeface="Calibri"/>
              </a:rPr>
              <a:t>’</a:t>
            </a:r>
            <a:r>
              <a:rPr lang="en-US" sz="1100" dirty="0">
                <a:solidFill>
                  <a:schemeClr val="dk1"/>
                </a:solidFill>
                <a:latin typeface="Calibri"/>
                <a:ea typeface="Calibri"/>
                <a:cs typeface="Calibri"/>
                <a:sym typeface="Calibri"/>
              </a:rPr>
              <a:t> first task is to create awareness among consumers. Different tactics used by marketers to create interest, spur product evaluations, and stimulate trial, adoption and confirmation are also shown in Figure 8.5.</a:t>
            </a:r>
          </a:p>
          <a:p>
            <a:pPr marL="228600" lvl="0" indent="-228600">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However, not everyone who becomes aware of an innovation is interested in learning more.  The pyramid shape of Figure 8.5 symbolizes the fact that some consumers “drop out” at each level despite the best efforts of marketers.</a:t>
            </a:r>
          </a:p>
          <a:p>
            <a:pPr marL="228600" lvl="0" indent="-228600">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Let’s briefly discuss each step of the adoption pyramid:</a:t>
            </a:r>
          </a:p>
          <a:p>
            <a:pPr marL="685800" lvl="1" indent="-228600">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A media blitz</a:t>
            </a:r>
            <a:r>
              <a:rPr lang="en-US" sz="1100" strike="sngStrike" dirty="0">
                <a:solidFill>
                  <a:schemeClr val="dk1"/>
                </a:solidFill>
                <a:latin typeface="Calibri"/>
                <a:ea typeface="Calibri"/>
                <a:cs typeface="Calibri"/>
                <a:sym typeface="Calibri"/>
              </a:rPr>
              <a:t>,</a:t>
            </a:r>
            <a:r>
              <a:rPr lang="en-US" sz="1100" dirty="0">
                <a:solidFill>
                  <a:schemeClr val="dk1"/>
                </a:solidFill>
                <a:latin typeface="Calibri"/>
                <a:ea typeface="Calibri"/>
                <a:cs typeface="Calibri"/>
                <a:sym typeface="Calibri"/>
              </a:rPr>
              <a:t> or massive advertising campaign and publicity efforts are commonly used to create awareness among the target market.</a:t>
            </a:r>
          </a:p>
          <a:p>
            <a:pPr marL="685800" lvl="1" indent="-228600">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Prospective adopters become interested when they see how the new product might satisfy a need.  Teaser advertising is often used to stimulate curiosity and the desire to look for more information. </a:t>
            </a:r>
          </a:p>
          <a:p>
            <a:pPr marL="685800" lvl="1" indent="-228600">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Consumers weigh the costs/benefits of the new innovation during the evaluation stage, though some types of products, such as those bought on impulse, may be bought with very little evaluation.</a:t>
            </a:r>
          </a:p>
          <a:p>
            <a:pPr marL="685800" lvl="1" indent="-228600">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Sampling is the premiere technique for stimulating trial usage of the product among potential adopters, and demonstrations can be critical as well.</a:t>
            </a:r>
          </a:p>
          <a:p>
            <a:pPr marL="685800" lvl="1" indent="-228600">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During Adoption, the prospect actually buys the product for the first time.  But that’s not the end of the process!</a:t>
            </a:r>
          </a:p>
          <a:p>
            <a:pPr marL="685800" lvl="1" indent="-228600">
              <a:lnSpc>
                <a:spcPct val="90000"/>
              </a:lnSpc>
              <a:buClr>
                <a:schemeClr val="dk1"/>
              </a:buClr>
              <a:buSzPct val="100000"/>
              <a:buFont typeface="Calibri"/>
              <a:buChar char="•"/>
            </a:pPr>
            <a:r>
              <a:rPr lang="en-US" sz="1100" dirty="0">
                <a:solidFill>
                  <a:schemeClr val="dk1"/>
                </a:solidFill>
                <a:latin typeface="Calibri"/>
                <a:ea typeface="Calibri"/>
                <a:cs typeface="Calibri"/>
                <a:sym typeface="Calibri"/>
              </a:rPr>
              <a:t>After initially adopting the product, the consumer weighs the expected vs. actual benefits and costs.  If he or she is satisfied following a favorable experience, the individual is likely to continue using the product for as long as it meets his or her needs better than the competition. Marketers can encourage confirmation via marketing communications by reinforcing the idea that the consumer made the correct choice.</a:t>
            </a:r>
          </a:p>
          <a:p>
            <a:pPr marL="685800" lvl="1" indent="-228600">
              <a:lnSpc>
                <a:spcPct val="90000"/>
              </a:lnSpc>
              <a:buClr>
                <a:schemeClr val="dk1"/>
              </a:buClr>
              <a:buSzPct val="100000"/>
            </a:pPr>
            <a:endParaRPr lang="en-US" sz="1100" dirty="0">
              <a:solidFill>
                <a:schemeClr val="dk1"/>
              </a:solidFill>
              <a:latin typeface="Calibri"/>
              <a:ea typeface="Calibri"/>
              <a:cs typeface="Calibri"/>
              <a:sym typeface="Calibri"/>
            </a:endParaRPr>
          </a:p>
          <a:p>
            <a:pPr marL="685800" lvl="1" indent="-228600">
              <a:lnSpc>
                <a:spcPct val="90000"/>
              </a:lnSpc>
              <a:buSzPct val="25000"/>
            </a:pPr>
            <a:endParaRPr lang="en-US" sz="1100" dirty="0">
              <a:solidFill>
                <a:schemeClr val="dk1"/>
              </a:solidFill>
              <a:latin typeface="Calibri"/>
              <a:ea typeface="Calibri"/>
              <a:cs typeface="Calibri"/>
              <a:sym typeface="Calibri"/>
            </a:endParaRPr>
          </a:p>
          <a:p>
            <a:pPr lvl="0">
              <a:buSzPct val="25000"/>
            </a:pPr>
            <a:endParaRPr lang="en-US" sz="1100"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608022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LECTURE NOTE:</a:t>
            </a:r>
          </a:p>
          <a:p>
            <a:r>
              <a:rPr lang="en-US" dirty="0"/>
              <a:t>This slide provides further details about the Adoption Pyramid (Figure 8.5)</a:t>
            </a: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733254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LECTURE NOTE:</a:t>
            </a:r>
          </a:p>
          <a:p>
            <a:r>
              <a:rPr lang="en-US" dirty="0"/>
              <a:t>This slide provides further details about the Adoption Pyramid (Figure 8.5)</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733254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b="1" dirty="0">
                <a:solidFill>
                  <a:schemeClr val="dk1"/>
                </a:solidFill>
                <a:latin typeface="Calibri"/>
                <a:ea typeface="Calibri"/>
                <a:cs typeface="Calibri"/>
                <a:sym typeface="Calibri"/>
              </a:rPr>
              <a:t>LECTURE NOTES:</a:t>
            </a:r>
          </a:p>
          <a:p>
            <a:pPr marL="228600" lvl="0" indent="-228600">
              <a:lnSpc>
                <a:spcPct val="95000"/>
              </a:lnSpc>
              <a:spcBef>
                <a:spcPts val="158"/>
              </a:spcBef>
              <a:buClr>
                <a:schemeClr val="dk1"/>
              </a:buClr>
              <a:buSzPct val="95454"/>
              <a:buFont typeface="Calibri"/>
              <a:buChar char="•"/>
            </a:pPr>
            <a:r>
              <a:rPr lang="en-US" dirty="0">
                <a:solidFill>
                  <a:schemeClr val="dk1"/>
                </a:solidFill>
                <a:latin typeface="Calibri"/>
                <a:ea typeface="Calibri"/>
                <a:cs typeface="Calibri"/>
                <a:sym typeface="Calibri"/>
              </a:rPr>
              <a:t>Recall from our earlier discussion that diffusion describes how a product spreads throughout the marketplace.  Some consumers are eager to try new innovations, while others may take a “wait and see” attitude, or be downright skeptical of new offerings.  The simple fact is that different people adopt innovations at different times. </a:t>
            </a:r>
          </a:p>
          <a:p>
            <a:pPr marL="228600" lvl="0" indent="-228600">
              <a:lnSpc>
                <a:spcPct val="95000"/>
              </a:lnSpc>
              <a:spcBef>
                <a:spcPts val="158"/>
              </a:spcBef>
              <a:buClr>
                <a:schemeClr val="dk1"/>
              </a:buClr>
              <a:buSzPct val="95454"/>
              <a:buFont typeface="Calibri"/>
              <a:buChar char="•"/>
            </a:pPr>
            <a:r>
              <a:rPr lang="en-US" dirty="0">
                <a:solidFill>
                  <a:schemeClr val="dk1"/>
                </a:solidFill>
                <a:latin typeface="Calibri"/>
                <a:ea typeface="Calibri"/>
                <a:cs typeface="Calibri"/>
                <a:sym typeface="Calibri"/>
              </a:rPr>
              <a:t>Figure 8.6 illustrates this idea.</a:t>
            </a:r>
          </a:p>
          <a:p>
            <a:pPr lvl="0">
              <a:buSzPct val="25000"/>
            </a:pPr>
            <a:endParaRPr lang="en-US"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7275255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LECTURE NOTE:</a:t>
            </a:r>
          </a:p>
          <a:p>
            <a:pPr marL="228600" lvl="0" indent="-228600">
              <a:lnSpc>
                <a:spcPct val="95000"/>
              </a:lnSpc>
              <a:spcBef>
                <a:spcPts val="158"/>
              </a:spcBef>
              <a:buClr>
                <a:schemeClr val="dk1"/>
              </a:buClr>
              <a:buSzPct val="95454"/>
              <a:buFont typeface="Calibri"/>
              <a:buChar char="•"/>
            </a:pPr>
            <a:r>
              <a:rPr lang="en-US" dirty="0">
                <a:solidFill>
                  <a:schemeClr val="dk1"/>
                </a:solidFill>
                <a:latin typeface="Calibri"/>
                <a:ea typeface="Calibri"/>
                <a:cs typeface="Calibri"/>
                <a:sym typeface="Calibri"/>
              </a:rPr>
              <a:t>The first to adopt a new product are innovators.  These risk-taking, adventurous individuals are young, well educated, and better off financially than most others.</a:t>
            </a:r>
          </a:p>
          <a:p>
            <a:pPr marL="228600" lvl="0" indent="-228600">
              <a:lnSpc>
                <a:spcPct val="95000"/>
              </a:lnSpc>
              <a:spcBef>
                <a:spcPts val="158"/>
              </a:spcBef>
              <a:buClr>
                <a:schemeClr val="dk1"/>
              </a:buClr>
              <a:buSzPct val="95454"/>
              <a:buFont typeface="Calibri"/>
              <a:buChar char="•"/>
            </a:pPr>
            <a:r>
              <a:rPr lang="en-US" dirty="0">
                <a:solidFill>
                  <a:schemeClr val="dk1"/>
                </a:solidFill>
                <a:latin typeface="Calibri"/>
                <a:ea typeface="Calibri"/>
                <a:cs typeface="Calibri"/>
                <a:sym typeface="Calibri"/>
              </a:rPr>
              <a:t>Early adopters are concerned about their standing with peers, and gravitate towards products that will enhance their social acceptance by making them appear to be fashionable or cutting-edge.  Marketers will often spend more money targeting the early adopters than they will innovators, knowing that innovators are going to try the product anyways if it is at all relevant to them.</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399240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LECTURE NOTE:</a:t>
            </a:r>
          </a:p>
          <a:p>
            <a:pPr marL="228600" lvl="0" indent="-228600">
              <a:lnSpc>
                <a:spcPct val="95000"/>
              </a:lnSpc>
              <a:spcBef>
                <a:spcPts val="158"/>
              </a:spcBef>
              <a:buClr>
                <a:schemeClr val="dk1"/>
              </a:buClr>
              <a:buSzPct val="95454"/>
              <a:buFont typeface="Calibri"/>
              <a:buChar char="•"/>
            </a:pPr>
            <a:r>
              <a:rPr lang="en-US" dirty="0">
                <a:solidFill>
                  <a:schemeClr val="dk1"/>
                </a:solidFill>
                <a:latin typeface="Calibri"/>
                <a:ea typeface="Calibri"/>
                <a:cs typeface="Calibri"/>
                <a:sym typeface="Calibri"/>
              </a:rPr>
              <a:t>More cautious than either of the first two groups mentioned, those who fall under the early majority are cautious and deliberate in their decision-making. Once they adopt a product, it is no longer considered to be new or all that different.  Early majority are middle-class consumers, with slightly above average levels of education and income.</a:t>
            </a:r>
          </a:p>
          <a:p>
            <a:pPr marL="228600" lvl="0" indent="-228600">
              <a:lnSpc>
                <a:spcPct val="95000"/>
              </a:lnSpc>
              <a:spcBef>
                <a:spcPts val="158"/>
              </a:spcBef>
              <a:buClr>
                <a:schemeClr val="dk1"/>
              </a:buClr>
              <a:buSzPct val="95454"/>
              <a:buFont typeface="Calibri"/>
              <a:buChar char="•"/>
            </a:pPr>
            <a:r>
              <a:rPr lang="en-US" dirty="0">
                <a:solidFill>
                  <a:schemeClr val="dk1"/>
                </a:solidFill>
                <a:latin typeface="Calibri"/>
                <a:ea typeface="Calibri"/>
                <a:cs typeface="Calibri"/>
                <a:sym typeface="Calibri"/>
              </a:rPr>
              <a:t>The late majority tends to be comprised of older consumers with lower levels of education and income.  Those in the late majority are risk adverse, so they’ll only purchase a product once it has a proven track record and is no longer considered to be a risky buy.</a:t>
            </a:r>
          </a:p>
          <a:p>
            <a:pPr marL="228600" lvl="0" indent="-228600">
              <a:lnSpc>
                <a:spcPct val="95000"/>
              </a:lnSpc>
              <a:spcBef>
                <a:spcPts val="158"/>
              </a:spcBef>
              <a:buClr>
                <a:schemeClr val="dk1"/>
              </a:buClr>
              <a:buSzPct val="95454"/>
              <a:buFont typeface="Calibri"/>
              <a:buChar char="•"/>
            </a:pPr>
            <a:r>
              <a:rPr lang="en-US" dirty="0">
                <a:solidFill>
                  <a:schemeClr val="dk1"/>
                </a:solidFill>
                <a:latin typeface="Calibri"/>
                <a:ea typeface="Calibri"/>
                <a:cs typeface="Calibri"/>
                <a:sym typeface="Calibri"/>
              </a:rPr>
              <a:t>Laggards, the very last group to adopt a product, are rarely, if ever actively targeted by marketers. Tradition bound to the core, laggards often only adopt a product when there is no other alternative. For example, there is a still a small group of men who use a strait razor to shave.  As it becomes more difficult for these people to find a replacement razor or to sharpen and existing blade, straight razor users may be forced to purchase either an electric razor or disposable razor.</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399240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80000"/>
              </a:lnSpc>
              <a:buSzPct val="25000"/>
            </a:pPr>
            <a:r>
              <a:rPr lang="en-US" b="1" dirty="0">
                <a:solidFill>
                  <a:schemeClr val="dk1"/>
                </a:solidFill>
                <a:latin typeface="Calibri"/>
                <a:ea typeface="Calibri"/>
                <a:cs typeface="Calibri"/>
                <a:sym typeface="Calibri"/>
              </a:rPr>
              <a:t>LECTURE NOTE</a:t>
            </a:r>
            <a:r>
              <a:rPr lang="en-US" b="1" strike="sngStrike" dirty="0">
                <a:solidFill>
                  <a:schemeClr val="dk1"/>
                </a:solidFill>
                <a:latin typeface="Calibri"/>
                <a:ea typeface="Calibri"/>
                <a:cs typeface="Calibri"/>
                <a:sym typeface="Calibri"/>
              </a:rPr>
              <a:t>S</a:t>
            </a:r>
            <a:r>
              <a:rPr lang="en-US" b="1" dirty="0">
                <a:solidFill>
                  <a:schemeClr val="dk1"/>
                </a:solidFill>
                <a:latin typeface="Calibri"/>
                <a:ea typeface="Calibri"/>
                <a:cs typeface="Calibri"/>
                <a:sym typeface="Calibri"/>
              </a:rPr>
              <a:t>:</a:t>
            </a:r>
          </a:p>
          <a:p>
            <a:pPr lvl="0">
              <a:lnSpc>
                <a:spcPct val="80000"/>
              </a:lnSpc>
              <a:buClr>
                <a:schemeClr val="dk1"/>
              </a:buClr>
              <a:buSzPct val="100000"/>
              <a:buFont typeface="Calibri"/>
              <a:buChar char="•"/>
            </a:pPr>
            <a:r>
              <a:rPr lang="en-US" dirty="0">
                <a:solidFill>
                  <a:schemeClr val="dk1"/>
                </a:solidFill>
                <a:latin typeface="Calibri"/>
                <a:ea typeface="Calibri"/>
                <a:cs typeface="Calibri"/>
                <a:sym typeface="Calibri"/>
              </a:rPr>
              <a:t>Not all products are successful, and the reason for most failures lies in the fact that consumers don’t perceive the new offering as better than what they are already using.  Lack of a relative advantage therefore is a key characteristic tied to new product failures.  Relative advantage is one of five product factors that researchers have found to affect the speed with which new innovations are adopted.</a:t>
            </a:r>
          </a:p>
          <a:p>
            <a:pPr lvl="0">
              <a:lnSpc>
                <a:spcPct val="80000"/>
              </a:lnSpc>
              <a:buSzPct val="25000"/>
            </a:pPr>
            <a:endParaRPr lang="en-US" dirty="0">
              <a:solidFill>
                <a:schemeClr val="dk1"/>
              </a:solidFill>
              <a:latin typeface="Calibri"/>
              <a:ea typeface="Calibri"/>
              <a:cs typeface="Calibri"/>
              <a:sym typeface="Calibri"/>
            </a:endParaRPr>
          </a:p>
          <a:p>
            <a:pPr lvl="0">
              <a:buSzPct val="25000"/>
            </a:pPr>
            <a:endParaRPr lang="en-US"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42122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LECTURE NOTE</a:t>
            </a:r>
            <a:r>
              <a:rPr lang="en-US" b="1" strike="sngStrike" dirty="0">
                <a:solidFill>
                  <a:schemeClr val="dk1"/>
                </a:solidFill>
                <a:latin typeface="Calibri"/>
                <a:ea typeface="Calibri"/>
                <a:cs typeface="Calibri"/>
                <a:sym typeface="Calibri"/>
              </a:rPr>
              <a:t>S</a:t>
            </a:r>
            <a:r>
              <a:rPr lang="en-US" b="1" dirty="0">
                <a:solidFill>
                  <a:schemeClr val="dk1"/>
                </a:solidFill>
                <a:latin typeface="Calibri"/>
                <a:ea typeface="Calibri"/>
                <a:cs typeface="Calibri"/>
                <a:sym typeface="Calibri"/>
              </a:rPr>
              <a:t>:</a:t>
            </a:r>
          </a:p>
          <a:p>
            <a:pPr lvl="0">
              <a:buSzPct val="25000"/>
            </a:pPr>
            <a:endParaRPr lang="en-US" dirty="0">
              <a:solidFill>
                <a:schemeClr val="dk1"/>
              </a:solidFill>
              <a:latin typeface="Calibri"/>
              <a:ea typeface="Calibri"/>
              <a:cs typeface="Calibri"/>
              <a:sym typeface="Calibri"/>
            </a:endParaRPr>
          </a:p>
          <a:p>
            <a:pPr lvl="0">
              <a:buSzPct val="25000"/>
            </a:pPr>
            <a:r>
              <a:rPr lang="en-US" dirty="0">
                <a:solidFill>
                  <a:schemeClr val="dk1"/>
                </a:solidFill>
                <a:latin typeface="Calibri"/>
                <a:ea typeface="Calibri"/>
                <a:cs typeface="Calibri"/>
                <a:sym typeface="Calibri"/>
              </a:rPr>
              <a:t>Introductory Slide for Chapter 8, Learning Objective 1 (Innovation and New Product Development).</a:t>
            </a:r>
          </a:p>
          <a:p>
            <a:pPr lvl="0">
              <a:buSzPct val="25000"/>
            </a:pPr>
            <a:endParaRPr lang="en-US" dirty="0">
              <a:solidFill>
                <a:schemeClr val="dk1"/>
              </a:solidFill>
              <a:latin typeface="Calibri"/>
              <a:ea typeface="Calibri"/>
              <a:cs typeface="Calibri"/>
              <a:sym typeface="Calibri"/>
            </a:endParaRPr>
          </a:p>
          <a:p>
            <a:pPr lvl="0">
              <a:buSzPct val="25000"/>
            </a:pPr>
            <a:r>
              <a:rPr lang="en-US" b="1" dirty="0">
                <a:solidFill>
                  <a:schemeClr val="dk1"/>
                </a:solidFill>
                <a:latin typeface="Calibri"/>
                <a:ea typeface="Calibri"/>
                <a:cs typeface="Calibri"/>
                <a:sym typeface="Calibri"/>
              </a:rPr>
              <a:t>DISCUSSION NOTE</a:t>
            </a:r>
            <a:r>
              <a:rPr lang="en-US" b="1" u="sng" dirty="0">
                <a:solidFill>
                  <a:schemeClr val="dk1"/>
                </a:solidFill>
                <a:latin typeface="Calibri"/>
                <a:ea typeface="Calibri"/>
                <a:cs typeface="Calibri"/>
                <a:sym typeface="Calibri"/>
              </a:rPr>
              <a:t>S</a:t>
            </a:r>
            <a:r>
              <a:rPr lang="en-US" b="1" dirty="0">
                <a:solidFill>
                  <a:schemeClr val="dk1"/>
                </a:solidFill>
                <a:latin typeface="Calibri"/>
                <a:ea typeface="Calibri"/>
                <a:cs typeface="Calibri"/>
                <a:sym typeface="Calibri"/>
              </a:rPr>
              <a:t>:</a:t>
            </a:r>
          </a:p>
          <a:p>
            <a:pPr marL="171450" lvl="0" indent="-171450">
              <a:buClr>
                <a:schemeClr val="dk1"/>
              </a:buClr>
              <a:buSzPct val="100000"/>
              <a:buFont typeface="Arial"/>
              <a:buChar char="•"/>
            </a:pPr>
            <a:r>
              <a:rPr lang="en-US" dirty="0">
                <a:solidFill>
                  <a:schemeClr val="dk1"/>
                </a:solidFill>
                <a:latin typeface="Calibri"/>
                <a:ea typeface="Calibri"/>
                <a:cs typeface="Calibri"/>
                <a:sym typeface="Calibri"/>
              </a:rPr>
              <a:t>Chapter opens with story about the </a:t>
            </a:r>
            <a:r>
              <a:rPr lang="en-US" dirty="0" err="1">
                <a:solidFill>
                  <a:schemeClr val="dk1"/>
                </a:solidFill>
                <a:latin typeface="Calibri"/>
                <a:ea typeface="Calibri"/>
                <a:cs typeface="Calibri"/>
                <a:sym typeface="Calibri"/>
              </a:rPr>
              <a:t>Woodstream</a:t>
            </a:r>
            <a:r>
              <a:rPr lang="en-US" dirty="0">
                <a:solidFill>
                  <a:schemeClr val="dk1"/>
                </a:solidFill>
                <a:latin typeface="Calibri"/>
                <a:ea typeface="Calibri"/>
                <a:cs typeface="Calibri"/>
                <a:sym typeface="Calibri"/>
              </a:rPr>
              <a:t> Co., which or decades built Victor brand wooden mousetraps. </a:t>
            </a:r>
          </a:p>
          <a:p>
            <a:pPr marL="171450" lvl="0" indent="-171450">
              <a:buClr>
                <a:schemeClr val="dk1"/>
              </a:buClr>
              <a:buSzPct val="100000"/>
              <a:buFont typeface="Arial"/>
              <a:buChar char="•"/>
            </a:pPr>
            <a:r>
              <a:rPr lang="en-US" dirty="0">
                <a:solidFill>
                  <a:schemeClr val="dk1"/>
                </a:solidFill>
                <a:latin typeface="Calibri"/>
                <a:ea typeface="Calibri"/>
                <a:cs typeface="Calibri"/>
                <a:sym typeface="Calibri"/>
              </a:rPr>
              <a:t>Then the company decided to build a better one, investing R&amp;D funding into the eating, crawling, and nesting habits of mice </a:t>
            </a:r>
          </a:p>
          <a:p>
            <a:pPr marL="171450" lvl="0" indent="-171450">
              <a:buClr>
                <a:schemeClr val="dk1"/>
              </a:buClr>
              <a:buSzPct val="100000"/>
              <a:buFont typeface="Arial"/>
              <a:buChar char="•"/>
            </a:pPr>
            <a:r>
              <a:rPr lang="en-US" dirty="0">
                <a:solidFill>
                  <a:schemeClr val="dk1"/>
                </a:solidFill>
                <a:latin typeface="Calibri"/>
                <a:ea typeface="Calibri"/>
                <a:cs typeface="Calibri"/>
                <a:sym typeface="Calibri"/>
              </a:rPr>
              <a:t>After building multiple prototypes to come up with the best possible design, the company unveiled the sleek-looking “Little Champ,” a black plastic miniature inverted bathtub with a hole. When the mouse went in and ate the bait, a spring snapped upward—and the mouse was history.</a:t>
            </a:r>
          </a:p>
          <a:p>
            <a:pPr marL="171450" lvl="0" indent="-171450">
              <a:buClr>
                <a:schemeClr val="dk1"/>
              </a:buClr>
              <a:buSzPct val="100000"/>
              <a:buFont typeface="Arial"/>
              <a:buChar char="•"/>
            </a:pPr>
            <a:r>
              <a:rPr lang="en-US" dirty="0">
                <a:solidFill>
                  <a:schemeClr val="dk1"/>
                </a:solidFill>
                <a:latin typeface="Calibri"/>
                <a:ea typeface="Calibri"/>
                <a:cs typeface="Calibri"/>
                <a:sym typeface="Calibri"/>
              </a:rPr>
              <a:t>Despite the improved product, the Little Champ failed because </a:t>
            </a:r>
            <a:r>
              <a:rPr lang="en-US" dirty="0" err="1">
                <a:solidFill>
                  <a:schemeClr val="dk1"/>
                </a:solidFill>
                <a:latin typeface="Calibri"/>
                <a:ea typeface="Calibri"/>
                <a:cs typeface="Calibri"/>
                <a:sym typeface="Calibri"/>
              </a:rPr>
              <a:t>Woodstream</a:t>
            </a:r>
            <a:r>
              <a:rPr lang="en-US" dirty="0">
                <a:solidFill>
                  <a:schemeClr val="dk1"/>
                </a:solidFill>
                <a:latin typeface="Calibri"/>
                <a:ea typeface="Calibri"/>
                <a:cs typeface="Calibri"/>
                <a:sym typeface="Calibri"/>
              </a:rPr>
              <a:t> studied mouse habits, </a:t>
            </a:r>
            <a:r>
              <a:rPr lang="en-US" i="1" dirty="0">
                <a:solidFill>
                  <a:schemeClr val="dk1"/>
                </a:solidFill>
                <a:latin typeface="Calibri"/>
                <a:ea typeface="Calibri"/>
                <a:cs typeface="Calibri"/>
                <a:sym typeface="Calibri"/>
              </a:rPr>
              <a:t>not </a:t>
            </a:r>
            <a:r>
              <a:rPr lang="en-US" dirty="0">
                <a:solidFill>
                  <a:schemeClr val="dk1"/>
                </a:solidFill>
                <a:latin typeface="Calibri"/>
                <a:ea typeface="Calibri"/>
                <a:cs typeface="Calibri"/>
                <a:sym typeface="Calibri"/>
              </a:rPr>
              <a:t>consumer preferences. </a:t>
            </a:r>
          </a:p>
          <a:p>
            <a:pPr marL="171450" lvl="0" indent="-171450">
              <a:buClr>
                <a:schemeClr val="dk1"/>
              </a:buClr>
              <a:buSzPct val="100000"/>
              <a:buFont typeface="Arial"/>
              <a:buChar char="•"/>
            </a:pPr>
            <a:r>
              <a:rPr lang="en-US" dirty="0">
                <a:solidFill>
                  <a:schemeClr val="dk1"/>
                </a:solidFill>
                <a:latin typeface="Calibri"/>
                <a:ea typeface="Calibri"/>
                <a:cs typeface="Calibri"/>
                <a:sym typeface="Calibri"/>
              </a:rPr>
              <a:t>The company later discovered that husbands set the trap at night, but in the morning it was the wives who disposed of the “present” they found waiting for them. Unfortunately, many of them thought the Little Champ looked too expensive to throw away, so they felt they should empty the trap for reuse. This was a task most women weren’t willing to do—they wanted a trap they could happily toss into the garbage.</a:t>
            </a:r>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016017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80000"/>
              </a:lnSpc>
              <a:buClr>
                <a:schemeClr val="dk1"/>
              </a:buClr>
              <a:buSzPct val="25000"/>
            </a:pPr>
            <a:r>
              <a:rPr lang="en-US" b="1" dirty="0">
                <a:solidFill>
                  <a:schemeClr val="dk1"/>
                </a:solidFill>
                <a:latin typeface="Calibri"/>
                <a:ea typeface="Calibri"/>
                <a:cs typeface="Calibri"/>
                <a:sym typeface="Calibri"/>
              </a:rPr>
              <a:t>LECTURE NOTES</a:t>
            </a:r>
            <a:r>
              <a:rPr lang="en-US" dirty="0">
                <a:solidFill>
                  <a:schemeClr val="dk1"/>
                </a:solidFill>
                <a:latin typeface="Calibri"/>
                <a:ea typeface="Calibri"/>
                <a:cs typeface="Calibri"/>
                <a:sym typeface="Calibri"/>
              </a:rPr>
              <a:t>:</a:t>
            </a:r>
          </a:p>
          <a:p>
            <a:pPr lvl="0">
              <a:lnSpc>
                <a:spcPct val="80000"/>
              </a:lnSpc>
              <a:buClr>
                <a:schemeClr val="dk1"/>
              </a:buClr>
              <a:buSzPct val="25000"/>
            </a:pPr>
            <a:r>
              <a:rPr lang="en-US" dirty="0">
                <a:solidFill>
                  <a:schemeClr val="dk1"/>
                </a:solidFill>
                <a:latin typeface="Calibri"/>
                <a:ea typeface="Calibri"/>
                <a:cs typeface="Calibri"/>
                <a:sym typeface="Calibri"/>
              </a:rPr>
              <a:t>Marketers must take care to promote the relative advantage of a new offering in such a way that its superiority to other products is clear.  However, no amount of promotion will make up for a LACK of relative advantage, so the desirability and superiority of the relative advantage needs to be carefully tested and evaluated during the new product development process.</a:t>
            </a:r>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421227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DISCUSSION NOTE:</a:t>
            </a:r>
          </a:p>
          <a:p>
            <a:pPr lvl="0">
              <a:buSzPct val="25000"/>
            </a:pPr>
            <a:r>
              <a:rPr lang="en-US" dirty="0">
                <a:solidFill>
                  <a:schemeClr val="dk1"/>
                </a:solidFill>
                <a:latin typeface="Calibri"/>
                <a:ea typeface="Calibri"/>
                <a:cs typeface="Calibri"/>
                <a:sym typeface="Calibri"/>
              </a:rPr>
              <a:t>Ask students how many of them know how a microwave operates?  When the microwave oven was first introduced, marketers explained that the appliance causes molecules to move and rub together, thus creating friction, which cooks the food.  This explanation was too complex for most consumers to understand in the 1960s.</a:t>
            </a:r>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421227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421227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63159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LECTURE NOTES:</a:t>
            </a:r>
          </a:p>
          <a:p>
            <a:pPr lvl="0">
              <a:buSzPct val="25000"/>
            </a:pPr>
            <a:r>
              <a:rPr lang="en-US" dirty="0">
                <a:solidFill>
                  <a:schemeClr val="dk1"/>
                </a:solidFill>
                <a:latin typeface="Calibri"/>
                <a:ea typeface="Calibri"/>
                <a:cs typeface="Calibri"/>
                <a:sym typeface="Calibri"/>
              </a:rPr>
              <a:t>Slide introduces the layers of the product concept.</a:t>
            </a:r>
          </a:p>
          <a:p>
            <a:pPr lvl="0">
              <a:buSzPct val="25000"/>
            </a:pPr>
            <a:r>
              <a:rPr lang="en-US" dirty="0">
                <a:solidFill>
                  <a:schemeClr val="dk1"/>
                </a:solidFill>
                <a:latin typeface="Calibri"/>
                <a:ea typeface="Calibri"/>
                <a:cs typeface="Calibri"/>
                <a:sym typeface="Calibri"/>
              </a:rPr>
              <a:t>When marketers develop strategies, they need to consider how to satisfy customers’ wants and needs at each of these three layers – that is, how they can create value.</a:t>
            </a:r>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95298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sz="900" b="1" dirty="0">
                <a:solidFill>
                  <a:schemeClr val="dk1"/>
                </a:solidFill>
                <a:latin typeface="Calibri"/>
                <a:ea typeface="Calibri"/>
                <a:cs typeface="Calibri"/>
                <a:sym typeface="Calibri"/>
              </a:rPr>
              <a:t>LECTURE NOTES:</a:t>
            </a:r>
          </a:p>
          <a:p>
            <a:pPr marL="228600" lvl="0" indent="-228600">
              <a:lnSpc>
                <a:spcPct val="95000"/>
              </a:lnSpc>
              <a:spcBef>
                <a:spcPts val="150"/>
              </a:spcBef>
              <a:buClr>
                <a:schemeClr val="dk1"/>
              </a:buClr>
              <a:buSzPct val="100000"/>
              <a:buFont typeface="Calibri"/>
              <a:buChar char="•"/>
            </a:pPr>
            <a:r>
              <a:rPr lang="en-US" sz="1000" dirty="0">
                <a:solidFill>
                  <a:schemeClr val="dk1"/>
                </a:solidFill>
                <a:latin typeface="Calibri"/>
                <a:ea typeface="Calibri"/>
                <a:cs typeface="Calibri"/>
                <a:sym typeface="Calibri"/>
              </a:rPr>
              <a:t>A product is everything that a customer receives from a purchase.  Figure 8.1 illustrates how a product such an automobile can be broken down into three layers corresponding to the core product, actual product, and augmented product.  Marketers need to understand consumers’ needs and wants at EACH level and market their products appropriately.  Let’s discuss the three product layers in more detail.</a:t>
            </a:r>
          </a:p>
          <a:p>
            <a:pPr marL="685800" lvl="1" indent="-228600">
              <a:lnSpc>
                <a:spcPct val="95000"/>
              </a:lnSpc>
              <a:spcBef>
                <a:spcPts val="150"/>
              </a:spcBef>
              <a:buClr>
                <a:schemeClr val="dk1"/>
              </a:buClr>
              <a:buSzPct val="100000"/>
              <a:buFont typeface="Calibri"/>
              <a:buChar char="•"/>
            </a:pPr>
            <a:r>
              <a:rPr lang="en-US" sz="1000" dirty="0">
                <a:solidFill>
                  <a:schemeClr val="dk1"/>
                </a:solidFill>
                <a:latin typeface="Calibri"/>
                <a:ea typeface="Calibri"/>
                <a:cs typeface="Calibri"/>
                <a:sym typeface="Calibri"/>
              </a:rPr>
              <a:t>Basic benefits relate to the primary reason why consumers purchase a given product within a product category.  Obviously, anyone who purchases a vehicle is looking for transportation – this would be considered a basic benefit.  But basic benefits might also be less functional or practical in nature.  For example, an individual seeking to enhance their personal status would consider this a basic benefit when purchasing a luxury vehicle.  Fun, or driving excitement might also be a primary benefit sought by individuals who purchase sports cars.</a:t>
            </a:r>
          </a:p>
          <a:p>
            <a:pPr marL="685800" lvl="1" indent="-228600">
              <a:lnSpc>
                <a:spcPct val="95000"/>
              </a:lnSpc>
              <a:spcBef>
                <a:spcPts val="150"/>
              </a:spcBef>
              <a:buClr>
                <a:schemeClr val="dk1"/>
              </a:buClr>
              <a:buSzPct val="100000"/>
              <a:buFont typeface="Calibri"/>
              <a:buChar char="•"/>
            </a:pPr>
            <a:r>
              <a:rPr lang="en-US" sz="1000" dirty="0">
                <a:solidFill>
                  <a:schemeClr val="dk1"/>
                </a:solidFill>
                <a:latin typeface="Calibri"/>
                <a:ea typeface="Calibri"/>
                <a:cs typeface="Calibri"/>
                <a:sym typeface="Calibri"/>
              </a:rPr>
              <a:t>The core product is defined as the physical good or delivered service that supplies the desired benefits.  Thus the core product  includes specific features associated with the physical product, its appearance, the brand, or its package.</a:t>
            </a:r>
          </a:p>
          <a:p>
            <a:pPr marL="685800" lvl="1" indent="-228600">
              <a:lnSpc>
                <a:spcPct val="95000"/>
              </a:lnSpc>
              <a:spcBef>
                <a:spcPts val="150"/>
              </a:spcBef>
              <a:buClr>
                <a:schemeClr val="dk1"/>
              </a:buClr>
              <a:buSzPct val="100000"/>
              <a:buFont typeface="Calibri"/>
              <a:buChar char="•"/>
            </a:pPr>
            <a:r>
              <a:rPr lang="en-US" sz="1000" dirty="0">
                <a:solidFill>
                  <a:schemeClr val="dk1"/>
                </a:solidFill>
                <a:latin typeface="Calibri"/>
                <a:ea typeface="Calibri"/>
                <a:cs typeface="Calibri"/>
                <a:sym typeface="Calibri"/>
              </a:rPr>
              <a:t>The augmented product includes the actual product PLUS other supporting features such as the warranty, service contract, credit and delivery services, installation and training or product use instructions.  Many aspects of the augmented product can be adapted or changed much more easily than can the actual product itself.  For example, loan rates offered by manufacturer’s fluctuate – low rates may be used to entice consumers to buy at certain times of the year.  Similarly, warranties can change, though a change of this nature is more likely to coincide with the start of a new model year.</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38679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buSzPct val="25000"/>
            </a:pPr>
            <a:r>
              <a:rPr lang="en-US" sz="900" b="1" dirty="0">
                <a:solidFill>
                  <a:schemeClr val="dk1"/>
                </a:solidFill>
                <a:latin typeface="Calibri"/>
                <a:ea typeface="Calibri"/>
                <a:cs typeface="Calibri"/>
                <a:sym typeface="Calibri"/>
              </a:rPr>
              <a:t>LECTURE NOTES:</a:t>
            </a:r>
          </a:p>
          <a:p>
            <a:pPr lvl="0">
              <a:lnSpc>
                <a:spcPct val="90000"/>
              </a:lnSpc>
              <a:buClr>
                <a:schemeClr val="dk1"/>
              </a:buClr>
              <a:buSzPct val="100000"/>
              <a:buFont typeface="Calibri"/>
              <a:buChar char="•"/>
            </a:pPr>
            <a:r>
              <a:rPr lang="en-US" sz="900" dirty="0">
                <a:solidFill>
                  <a:schemeClr val="dk1"/>
                </a:solidFill>
                <a:latin typeface="Calibri"/>
                <a:ea typeface="Calibri"/>
                <a:cs typeface="Calibri"/>
                <a:sym typeface="Calibri"/>
              </a:rPr>
              <a:t>Products differ from one another in several ways and it is common for marketers to attempt to classify products in categories, especially when buyers feel differently or behave differently towards products of different categories.</a:t>
            </a:r>
          </a:p>
          <a:p>
            <a:pPr lvl="0">
              <a:lnSpc>
                <a:spcPct val="90000"/>
              </a:lnSpc>
              <a:buClr>
                <a:schemeClr val="dk1"/>
              </a:buClr>
              <a:buSzPct val="100000"/>
              <a:buFont typeface="Calibri"/>
              <a:buChar char="•"/>
            </a:pPr>
            <a:r>
              <a:rPr lang="en-US" sz="900" dirty="0">
                <a:solidFill>
                  <a:schemeClr val="dk1"/>
                </a:solidFill>
                <a:latin typeface="Calibri"/>
                <a:ea typeface="Calibri"/>
                <a:cs typeface="Calibri"/>
                <a:sym typeface="Calibri"/>
              </a:rPr>
              <a:t>One way that marketers classify products is according to their level of durability, that is, how long they are expected to last.</a:t>
            </a:r>
          </a:p>
          <a:p>
            <a:pPr lvl="0">
              <a:lnSpc>
                <a:spcPct val="90000"/>
              </a:lnSpc>
              <a:buClr>
                <a:schemeClr val="dk1"/>
              </a:buClr>
              <a:buSzPct val="100000"/>
              <a:buFont typeface="Calibri"/>
              <a:buChar char="•"/>
            </a:pPr>
            <a:r>
              <a:rPr lang="en-US" sz="900" dirty="0">
                <a:solidFill>
                  <a:schemeClr val="dk1"/>
                </a:solidFill>
                <a:latin typeface="Calibri"/>
                <a:ea typeface="Calibri"/>
                <a:cs typeface="Calibri"/>
                <a:sym typeface="Calibri"/>
              </a:rPr>
              <a:t>Nondurable goods are sometimes called consumables, because they are typically depleted or used up in a relatively short amount of time.  What are some other examples of nondurable, or consumable items?</a:t>
            </a:r>
          </a:p>
          <a:p>
            <a:pPr lvl="0">
              <a:lnSpc>
                <a:spcPct val="90000"/>
              </a:lnSpc>
              <a:buClr>
                <a:schemeClr val="dk1"/>
              </a:buClr>
              <a:buSzPct val="100000"/>
              <a:buFont typeface="Calibri"/>
              <a:buChar char="•"/>
            </a:pPr>
            <a:r>
              <a:rPr lang="en-US" sz="900" dirty="0">
                <a:solidFill>
                  <a:schemeClr val="dk1"/>
                </a:solidFill>
                <a:latin typeface="Calibri"/>
                <a:ea typeface="Calibri"/>
                <a:cs typeface="Calibri"/>
                <a:sym typeface="Calibri"/>
              </a:rPr>
              <a:t>Durable goods last much longer and almost always cost more than nondurable goods.  Cost and longevity differences are two  reasons why durable goods are usually purchased under conditions of high involvement, compared to the low involvement levels which characterize nondurable good purchases.</a:t>
            </a:r>
          </a:p>
          <a:p>
            <a:pPr lvl="0">
              <a:lnSpc>
                <a:spcPct val="90000"/>
              </a:lnSpc>
              <a:buClr>
                <a:schemeClr val="dk1"/>
              </a:buClr>
              <a:buSzPct val="100000"/>
              <a:buFont typeface="Calibri"/>
              <a:buChar char="•"/>
            </a:pPr>
            <a:r>
              <a:rPr lang="en-US" sz="900" dirty="0">
                <a:solidFill>
                  <a:schemeClr val="dk1"/>
                </a:solidFill>
                <a:latin typeface="Calibri"/>
                <a:ea typeface="Calibri"/>
                <a:cs typeface="Calibri"/>
                <a:sym typeface="Calibri"/>
              </a:rPr>
              <a:t>Marketers must understand how consumer needs for augmented products as well as information differ for durable and nondurable goods.  For example, all things being equal, would you expect the warranty to more important for a durable, or nondurable purchase?  (Answer:  Durable of course).  </a:t>
            </a:r>
          </a:p>
          <a:p>
            <a:pPr lvl="0">
              <a:lnSpc>
                <a:spcPct val="90000"/>
              </a:lnSpc>
              <a:buClr>
                <a:schemeClr val="dk1"/>
              </a:buClr>
              <a:buSzPct val="100000"/>
              <a:buFont typeface="Calibri"/>
              <a:buChar char="•"/>
            </a:pPr>
            <a:r>
              <a:rPr lang="en-US" sz="900" dirty="0">
                <a:solidFill>
                  <a:schemeClr val="dk1"/>
                </a:solidFill>
                <a:latin typeface="Calibri"/>
                <a:ea typeface="Calibri"/>
                <a:cs typeface="Calibri"/>
                <a:sym typeface="Calibri"/>
              </a:rPr>
              <a:t>Since those who are highly involved in a purchase decision spend more time gathering information and comparing alternatives, marketers can cater to the needs of those looking to purchase a durable good by providing extensive information on the website, via the FAQ section or specific web pages devoted to important actual product features or augmented product aspects. </a:t>
            </a:r>
          </a:p>
          <a:p>
            <a:pPr lvl="0">
              <a:lnSpc>
                <a:spcPct val="90000"/>
              </a:lnSpc>
              <a:buClr>
                <a:schemeClr val="dk1"/>
              </a:buClr>
              <a:buSzPct val="100000"/>
              <a:buFont typeface="Calibri"/>
              <a:buChar char="•"/>
            </a:pPr>
            <a:r>
              <a:rPr lang="en-US" sz="900" dirty="0">
                <a:solidFill>
                  <a:schemeClr val="dk1"/>
                </a:solidFill>
                <a:latin typeface="Calibri"/>
                <a:ea typeface="Calibri"/>
                <a:cs typeface="Calibri"/>
                <a:sym typeface="Calibri"/>
              </a:rPr>
              <a:t>What other actions might marketers take to satisfy the needs of consumers of each type of good?</a:t>
            </a:r>
          </a:p>
          <a:p>
            <a:pPr lvl="0">
              <a:lnSpc>
                <a:spcPct val="90000"/>
              </a:lnSpc>
              <a:buClr>
                <a:schemeClr val="dk1"/>
              </a:buClr>
              <a:buSzPct val="100000"/>
            </a:pPr>
            <a:endParaRPr lang="en-US" sz="900" dirty="0">
              <a:solidFill>
                <a:schemeClr val="dk1"/>
              </a:solidFill>
              <a:latin typeface="Calibri"/>
              <a:ea typeface="Calibri"/>
              <a:cs typeface="Calibri"/>
              <a:sym typeface="Calibri"/>
            </a:endParaRPr>
          </a:p>
          <a:p>
            <a:pPr lvl="0">
              <a:lnSpc>
                <a:spcPct val="90000"/>
              </a:lnSpc>
              <a:buSzPct val="25000"/>
            </a:pPr>
            <a:endParaRPr lang="en-US" sz="900" b="1" dirty="0">
              <a:solidFill>
                <a:schemeClr val="dk1"/>
              </a:solidFill>
              <a:latin typeface="Calibri"/>
              <a:ea typeface="Calibri"/>
              <a:cs typeface="Calibri"/>
              <a:sym typeface="Calibri"/>
            </a:endParaRPr>
          </a:p>
          <a:p>
            <a:pPr lvl="0">
              <a:lnSpc>
                <a:spcPct val="90000"/>
              </a:lnSpc>
              <a:buSzPct val="25000"/>
            </a:pPr>
            <a:r>
              <a:rPr lang="en-US" sz="900" b="1" dirty="0">
                <a:solidFill>
                  <a:schemeClr val="dk1"/>
                </a:solidFill>
                <a:latin typeface="Calibri"/>
                <a:ea typeface="Calibri"/>
                <a:cs typeface="Calibri"/>
                <a:sym typeface="Calibri"/>
              </a:rPr>
              <a:t>DISCUSSION NOTES:</a:t>
            </a:r>
          </a:p>
          <a:p>
            <a:pPr lvl="0">
              <a:lnSpc>
                <a:spcPct val="90000"/>
              </a:lnSpc>
              <a:buClr>
                <a:schemeClr val="dk1"/>
              </a:buClr>
              <a:buSzPct val="100000"/>
              <a:buFont typeface="Calibri"/>
              <a:buChar char="•"/>
            </a:pPr>
            <a:r>
              <a:rPr lang="en-US" sz="900" dirty="0">
                <a:solidFill>
                  <a:schemeClr val="dk1"/>
                </a:solidFill>
                <a:latin typeface="Calibri"/>
                <a:ea typeface="Calibri"/>
                <a:cs typeface="Calibri"/>
                <a:sym typeface="Calibri"/>
              </a:rPr>
              <a:t>Creating a Facebook page, monitoring and responding to tweets, creating a community forum or blog where users can talk about the product are all actions that may be appropriate for durable goods.</a:t>
            </a:r>
          </a:p>
          <a:p>
            <a:pPr lvl="0">
              <a:lnSpc>
                <a:spcPct val="90000"/>
              </a:lnSpc>
              <a:buClr>
                <a:schemeClr val="dk1"/>
              </a:buClr>
              <a:buSzPct val="100000"/>
              <a:buFont typeface="Calibri"/>
              <a:buChar char="•"/>
            </a:pPr>
            <a:r>
              <a:rPr lang="en-US" sz="900" dirty="0">
                <a:solidFill>
                  <a:schemeClr val="dk1"/>
                </a:solidFill>
                <a:latin typeface="Calibri"/>
                <a:ea typeface="Calibri"/>
                <a:cs typeface="Calibri"/>
                <a:sym typeface="Calibri"/>
              </a:rPr>
              <a:t>Since those who purchase nondurable goods are less likely to spend much time and effort shopping for alternatives, marketers should strive to keep their current users of the brand happy.  As long as these users are satisfied, they are likely to continue purchasing the product.  Marketers might consider creating new uses for the existing product, rewarding their loyalty via a continuity program (such as a frequency card, buy X items get the X+1 item free).</a:t>
            </a:r>
          </a:p>
          <a:p>
            <a:pPr lvl="0">
              <a:buSzPct val="25000"/>
            </a:pPr>
            <a:endParaRPr lang="en-US" sz="900"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95298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sz="1000" b="1" dirty="0">
                <a:solidFill>
                  <a:schemeClr val="dk1"/>
                </a:solidFill>
                <a:latin typeface="Calibri"/>
                <a:ea typeface="Calibri"/>
                <a:cs typeface="Calibri"/>
                <a:sym typeface="Calibri"/>
              </a:rPr>
              <a:t>LECTURE NOTES:</a:t>
            </a:r>
          </a:p>
          <a:p>
            <a:pPr lvl="0">
              <a:buSzPct val="25000"/>
            </a:pPr>
            <a:endParaRPr lang="en-US" sz="1000" b="1" dirty="0">
              <a:solidFill>
                <a:schemeClr val="dk1"/>
              </a:solidFill>
              <a:latin typeface="Calibri"/>
              <a:ea typeface="Calibri"/>
              <a:cs typeface="Calibri"/>
              <a:sym typeface="Calibri"/>
            </a:endParaRPr>
          </a:p>
          <a:p>
            <a:pPr marL="171450" lvl="0" indent="-171450">
              <a:buClr>
                <a:schemeClr val="dk1"/>
              </a:buClr>
              <a:buSzPct val="100000"/>
              <a:buFont typeface="Arial"/>
              <a:buChar char="•"/>
            </a:pPr>
            <a:r>
              <a:rPr lang="en-US" sz="1000" dirty="0">
                <a:solidFill>
                  <a:schemeClr val="dk1"/>
                </a:solidFill>
                <a:latin typeface="Calibri"/>
                <a:ea typeface="Calibri"/>
                <a:cs typeface="Calibri"/>
                <a:sym typeface="Calibri"/>
              </a:rPr>
              <a:t>We are more likely to buy durable goods under the conditions of high involvement.</a:t>
            </a:r>
          </a:p>
          <a:p>
            <a:pPr marL="171450" lvl="0" indent="-171450">
              <a:buClr>
                <a:schemeClr val="dk1"/>
              </a:buClr>
              <a:buSzPct val="100000"/>
              <a:buFont typeface="Arial"/>
              <a:buChar char="•"/>
            </a:pPr>
            <a:r>
              <a:rPr lang="en-US" sz="1000" dirty="0">
                <a:solidFill>
                  <a:schemeClr val="dk1"/>
                </a:solidFill>
                <a:latin typeface="Calibri"/>
                <a:ea typeface="Calibri"/>
                <a:cs typeface="Calibri"/>
                <a:sym typeface="Calibri"/>
              </a:rPr>
              <a:t>Conversely, we are more likely to buy nondurable goods under the conditions of low involvement.</a:t>
            </a:r>
          </a:p>
          <a:p>
            <a:pPr marL="171450" lvl="0" indent="-171450">
              <a:buClr>
                <a:schemeClr val="dk1"/>
              </a:buClr>
              <a:buSzPct val="100000"/>
            </a:pPr>
            <a:endParaRPr lang="en-US" sz="1000"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79656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sz="1000" b="1" dirty="0">
                <a:solidFill>
                  <a:schemeClr val="dk1"/>
                </a:solidFill>
                <a:latin typeface="Calibri"/>
                <a:ea typeface="Calibri"/>
                <a:cs typeface="Calibri"/>
                <a:sym typeface="Calibri"/>
              </a:rPr>
              <a:t>LECTURE NOTES:</a:t>
            </a:r>
          </a:p>
          <a:p>
            <a:pPr marL="228600" lvl="0" indent="-228600">
              <a:buClr>
                <a:schemeClr val="dk1"/>
              </a:buClr>
              <a:buSzPct val="100000"/>
              <a:buFont typeface="Calibri"/>
              <a:buChar char="•"/>
            </a:pPr>
            <a:r>
              <a:rPr lang="en-US" dirty="0">
                <a:solidFill>
                  <a:schemeClr val="dk1"/>
                </a:solidFill>
                <a:latin typeface="Calibri"/>
                <a:ea typeface="Calibri"/>
                <a:cs typeface="Calibri"/>
                <a:sym typeface="Calibri"/>
              </a:rPr>
              <a:t>Marketers also classify products based on their intended usage (by consumers for personal use vs. for business use) and according to either where it is bought (consumer) or the type of item it is (business).  </a:t>
            </a:r>
          </a:p>
          <a:p>
            <a:pPr marL="228600" lvl="0" indent="-228600">
              <a:buClr>
                <a:schemeClr val="dk1"/>
              </a:buClr>
              <a:buSzPct val="100000"/>
              <a:buFont typeface="Calibri"/>
              <a:buChar char="•"/>
            </a:pPr>
            <a:r>
              <a:rPr lang="en-US" dirty="0">
                <a:solidFill>
                  <a:schemeClr val="dk1"/>
                </a:solidFill>
                <a:latin typeface="Calibri"/>
                <a:ea typeface="Calibri"/>
                <a:cs typeface="Calibri"/>
                <a:sym typeface="Calibri"/>
              </a:rPr>
              <a:t>In some cases, the same item (such as a laptop) may be sold to both consumers (as a shopping good) or to a business (as equipment). We’ll discuss the different classifications of consumer and business products in more detail </a:t>
            </a:r>
            <a:r>
              <a:rPr lang="en-US" strike="sngStrike" dirty="0">
                <a:solidFill>
                  <a:schemeClr val="dk1"/>
                </a:solidFill>
                <a:latin typeface="Calibri"/>
                <a:ea typeface="Calibri"/>
                <a:cs typeface="Calibri"/>
                <a:sym typeface="Calibri"/>
              </a:rPr>
              <a:t>i</a:t>
            </a:r>
            <a:r>
              <a:rPr lang="en-US" dirty="0">
                <a:solidFill>
                  <a:schemeClr val="dk1"/>
                </a:solidFill>
                <a:latin typeface="Calibri"/>
                <a:ea typeface="Calibri"/>
                <a:cs typeface="Calibri"/>
                <a:sym typeface="Calibri"/>
              </a:rPr>
              <a:t>n the following slides.</a:t>
            </a:r>
          </a:p>
          <a:p>
            <a:pPr lvl="0">
              <a:buSzPct val="25000"/>
            </a:pPr>
            <a:endParaRPr lang="en-US"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383997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7/17/2017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7/17/2017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7/17/2017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sz="3600">
                <a:latin typeface="+mj-lt"/>
                <a:cs typeface="Times New Roman" panose="02020603050405020304" pitchFamily="18" charset="0"/>
              </a:defRPr>
            </a:lvl1pPr>
          </a:lstStyle>
          <a:p>
            <a:r>
              <a:rPr lang="en-US" dirty="0" smtClean="0"/>
              <a:t>Click to edit Master title style</a:t>
            </a:r>
            <a:endParaRPr lang="en-US" dirty="0"/>
          </a:p>
        </p:txBody>
      </p:sp>
      <p:sp>
        <p:nvSpPr>
          <p:cNvPr id="9" name="Content Placeholder 8"/>
          <p:cNvSpPr>
            <a:spLocks noGrp="1"/>
          </p:cNvSpPr>
          <p:nvPr>
            <p:ph sz="quarter" idx="14"/>
          </p:nvPr>
        </p:nvSpPr>
        <p:spPr>
          <a:xfrm>
            <a:off x="457200" y="1295400"/>
            <a:ext cx="8229600" cy="4525963"/>
          </a:xfrm>
        </p:spPr>
        <p:txBody>
          <a:bodyPr/>
          <a:lstStyle>
            <a:lvl1pPr>
              <a:defRPr sz="2600"/>
            </a:lvl1pPr>
            <a:lvl2pPr>
              <a:defRPr sz="2400"/>
            </a:lvl2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lstStyle>
            <a:lvl1pPr>
              <a:defRPr sz="3600">
                <a:latin typeface="+mj-lt"/>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p:spPr>
        <p:txBody>
          <a:bodyPr/>
          <a:lstStyle>
            <a:lvl1pPr>
              <a:buClr>
                <a:srgbClr val="007FA3"/>
              </a:buClr>
              <a:buSzPct val="100000"/>
              <a:defRPr sz="2600"/>
            </a:lvl1pPr>
            <a:lvl2pPr>
              <a:buClr>
                <a:srgbClr val="007FA3"/>
              </a:buClr>
              <a:defRPr sz="24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lstStyle>
            <a:lvl1pPr marL="228600" indent="-228600">
              <a:buClr>
                <a:srgbClr val="007FA3"/>
              </a:buClr>
              <a:buSzPct val="100000"/>
              <a:defRPr sz="2600"/>
            </a:lvl1pPr>
            <a:lvl2pPr marL="569913" indent="-285750">
              <a:buClr>
                <a:srgbClr val="007FA3"/>
              </a:buClr>
              <a:defRPr sz="24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2" name="Title 1"/>
          <p:cNvSpPr>
            <a:spLocks noGrp="1"/>
          </p:cNvSpPr>
          <p:nvPr>
            <p:ph type="title"/>
          </p:nvPr>
        </p:nvSpPr>
        <p:spPr>
          <a:xfrm>
            <a:off x="457200" y="215372"/>
            <a:ext cx="8229600" cy="622828"/>
          </a:xfrm>
        </p:spPr>
        <p:txBody>
          <a:bodyPr anchor="t"/>
          <a:lstStyle>
            <a:lvl1pPr>
              <a:defRPr sz="3600">
                <a:latin typeface="+mj-lt"/>
              </a:defRPr>
            </a:lvl1pPr>
          </a:lstStyle>
          <a:p>
            <a:r>
              <a:rPr lang="en-US" smtClean="0"/>
              <a:t>Click to edit Master title style</a:t>
            </a:r>
            <a:endParaRPr lang="en-US"/>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7/17/2017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7/17/2017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7/17/2017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7/17/2017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7/17/2017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2016,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3600" dirty="0">
                <a:latin typeface="+mj-lt"/>
                <a:sym typeface="Calibri"/>
              </a:rPr>
              <a:t>Marketing</a:t>
            </a:r>
            <a:r>
              <a:rPr lang="en-US" sz="3600" dirty="0" smtClean="0">
                <a:latin typeface="+mj-lt"/>
                <a:sym typeface="Calibri"/>
              </a:rPr>
              <a:t>: Real People, Real Choices</a:t>
            </a:r>
            <a:endParaRPr lang="en-IN" sz="3600" dirty="0">
              <a:latin typeface="+mj-lt"/>
            </a:endParaRPr>
          </a:p>
        </p:txBody>
      </p:sp>
      <p:sp>
        <p:nvSpPr>
          <p:cNvPr id="3" name="Text Placeholder 2"/>
          <p:cNvSpPr>
            <a:spLocks noGrp="1"/>
          </p:cNvSpPr>
          <p:nvPr>
            <p:ph type="body" sz="quarter" idx="13"/>
          </p:nvPr>
        </p:nvSpPr>
        <p:spPr>
          <a:xfrm>
            <a:off x="457200" y="914400"/>
            <a:ext cx="8229600" cy="478970"/>
          </a:xfrm>
        </p:spPr>
        <p:txBody>
          <a:bodyPr/>
          <a:lstStyle/>
          <a:p>
            <a:r>
              <a:rPr lang="en-US" altLang="en-US" sz="2400" b="1" dirty="0" smtClean="0"/>
              <a:t>Ninth </a:t>
            </a:r>
            <a:r>
              <a:rPr lang="en-US" altLang="en-US" sz="2400" b="1" dirty="0"/>
              <a:t>Edition</a:t>
            </a:r>
            <a:endParaRPr lang="en-IN" sz="2400" b="1" dirty="0" smtClean="0">
              <a:latin typeface="+mj-lt"/>
            </a:endParaRPr>
          </a:p>
        </p:txBody>
      </p:sp>
      <p:pic>
        <p:nvPicPr>
          <p:cNvPr id="8" name="Picture 2" descr="Front Cover: Marketing: Real People, Real Choices Ninth Edition by Solomon, Marshall, and Stu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70" y="1661935"/>
            <a:ext cx="3541395"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4"/>
          </p:nvPr>
        </p:nvSpPr>
        <p:spPr/>
        <p:txBody>
          <a:bodyPr/>
          <a:lstStyle/>
          <a:p>
            <a:pPr algn="ctr"/>
            <a:r>
              <a:rPr lang="en-IN" sz="4000" b="1" dirty="0"/>
              <a:t>Chapter </a:t>
            </a:r>
            <a:r>
              <a:rPr lang="en-IN" sz="4000" b="1" dirty="0" smtClean="0"/>
              <a:t>8</a:t>
            </a:r>
            <a:endParaRPr lang="en-IN" sz="4000" dirty="0"/>
          </a:p>
        </p:txBody>
      </p:sp>
      <p:sp>
        <p:nvSpPr>
          <p:cNvPr id="12" name="Text Placeholder 3"/>
          <p:cNvSpPr>
            <a:spLocks noGrp="1"/>
          </p:cNvSpPr>
          <p:nvPr>
            <p:ph type="body" sz="quarter" idx="15"/>
          </p:nvPr>
        </p:nvSpPr>
        <p:spPr/>
        <p:txBody>
          <a:bodyPr/>
          <a:lstStyle/>
          <a:p>
            <a:pPr algn="ctr">
              <a:buClrTx/>
              <a:defRPr/>
            </a:pPr>
            <a:r>
              <a:rPr lang="en-US" sz="3600" dirty="0">
                <a:sym typeface="Calibri"/>
              </a:rPr>
              <a:t>Product </a:t>
            </a:r>
            <a:r>
              <a:rPr lang="en-US" sz="3600" dirty="0" smtClean="0">
                <a:sym typeface="Calibri"/>
              </a:rPr>
              <a:t>I</a:t>
            </a:r>
            <a:endParaRPr lang="en-US" sz="3600" dirty="0"/>
          </a:p>
        </p:txBody>
      </p:sp>
      <p:sp>
        <p:nvSpPr>
          <p:cNvPr id="5" name="Text Placeholder 4"/>
          <p:cNvSpPr>
            <a:spLocks noGrp="1"/>
          </p:cNvSpPr>
          <p:nvPr>
            <p:ph type="body" sz="quarter" idx="16"/>
          </p:nvPr>
        </p:nvSpPr>
        <p:spPr/>
        <p:txBody>
          <a:bodyPr/>
          <a:lstStyle/>
          <a:p>
            <a:pPr algn="ct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2016, 2012 Pearson Education, Inc. All Rights Reserved</a:t>
            </a:r>
            <a:r>
              <a:rPr lang="en-US" altLang="en-US" sz="1200" dirty="0" smtClean="0">
                <a:latin typeface="Verdana" panose="020B0604030504040204" pitchFamily="34" charset="0"/>
                <a:ea typeface="Verdana" panose="020B0604030504040204" pitchFamily="34" charset="0"/>
                <a:cs typeface="Verdana" panose="020B0604030504040204" pitchFamily="34" charset="0"/>
              </a:rPr>
              <a:t>.</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7217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smtClean="0">
                <a:latin typeface="+mj-lt"/>
                <a:sym typeface="Calibri"/>
              </a:rPr>
              <a:t>How </a:t>
            </a:r>
            <a:r>
              <a:rPr lang="en-US" sz="3600" dirty="0">
                <a:latin typeface="+mj-lt"/>
                <a:sym typeface="Calibri"/>
              </a:rPr>
              <a:t>Do Consumers Buy Products?</a:t>
            </a:r>
            <a:endParaRPr lang="en-IN" sz="3600" dirty="0">
              <a:latin typeface="+mj-lt"/>
            </a:endParaRPr>
          </a:p>
        </p:txBody>
      </p:sp>
      <p:sp>
        <p:nvSpPr>
          <p:cNvPr id="3" name="Content Placeholder 2"/>
          <p:cNvSpPr>
            <a:spLocks noGrp="1"/>
          </p:cNvSpPr>
          <p:nvPr>
            <p:ph idx="1"/>
          </p:nvPr>
        </p:nvSpPr>
        <p:spPr>
          <a:xfrm>
            <a:off x="457200" y="1600200"/>
            <a:ext cx="4876800" cy="3962400"/>
          </a:xfrm>
        </p:spPr>
        <p:txBody>
          <a:bodyPr/>
          <a:lstStyle/>
          <a:p>
            <a:pPr marL="255600" indent="-255600">
              <a:buSzPct val="100000"/>
            </a:pPr>
            <a:r>
              <a:rPr lang="en-US" sz="2600" dirty="0">
                <a:solidFill>
                  <a:schemeClr val="dk1"/>
                </a:solidFill>
                <a:ea typeface="Calibri"/>
                <a:cs typeface="Calibri"/>
                <a:sym typeface="Calibri"/>
              </a:rPr>
              <a:t>Marketers also classify products based on where and how consumers buy the product.</a:t>
            </a:r>
            <a:endParaRPr lang="en-US" sz="2600" dirty="0" smtClean="0"/>
          </a:p>
          <a:p>
            <a:pPr marL="798750" lvl="1" indent="-342900">
              <a:buFont typeface="Wingdings" panose="05000000000000000000" pitchFamily="2" charset="2"/>
              <a:buChar char="§"/>
            </a:pPr>
            <a:r>
              <a:rPr lang="en-US" sz="2400" dirty="0">
                <a:solidFill>
                  <a:schemeClr val="dk1"/>
                </a:solidFill>
                <a:ea typeface="Calibri"/>
                <a:cs typeface="Calibri"/>
                <a:sym typeface="Calibri"/>
              </a:rPr>
              <a:t>Similar to how consumer decisions differ in terms of effort they put into habitual decision making vs. limited problem solving vs. extended problem solving (Chapter</a:t>
            </a:r>
            <a:r>
              <a:rPr lang="en-US" sz="2400" strike="sngStrike" dirty="0">
                <a:solidFill>
                  <a:schemeClr val="dk1"/>
                </a:solidFill>
                <a:ea typeface="Calibri"/>
                <a:cs typeface="Calibri"/>
                <a:sym typeface="Calibri"/>
              </a:rPr>
              <a:t> </a:t>
            </a:r>
            <a:r>
              <a:rPr lang="en-US" sz="2400" dirty="0">
                <a:solidFill>
                  <a:schemeClr val="dk1"/>
                </a:solidFill>
                <a:ea typeface="Calibri"/>
                <a:cs typeface="Calibri"/>
                <a:sym typeface="Calibri"/>
              </a:rPr>
              <a:t>6</a:t>
            </a:r>
            <a:r>
              <a:rPr lang="en-US" sz="2400" dirty="0" smtClean="0">
                <a:solidFill>
                  <a:schemeClr val="dk1"/>
                </a:solidFill>
                <a:ea typeface="Calibri"/>
                <a:cs typeface="Calibri"/>
                <a:sym typeface="Calibri"/>
              </a:rPr>
              <a:t>)</a:t>
            </a:r>
            <a:endParaRPr lang="en-US" sz="2400" dirty="0">
              <a:solidFill>
                <a:schemeClr val="dk1"/>
              </a:solidFill>
              <a:ea typeface="Calibri"/>
              <a:cs typeface="Calibri"/>
              <a:sym typeface="Calibri"/>
            </a:endParaRPr>
          </a:p>
        </p:txBody>
      </p:sp>
      <p:pic>
        <p:nvPicPr>
          <p:cNvPr id="6" name="Picture 252" descr="Consumer:&#10;• Convenience Products &#10;• Shopping Products&#10;• Specialty Products&#10;• Unsought Products"/>
          <p:cNvPicPr preferRelativeResize="0"/>
          <p:nvPr/>
        </p:nvPicPr>
        <p:blipFill rotWithShape="1">
          <a:blip r:embed="rId3">
            <a:alphaModFix/>
          </a:blip>
          <a:srcRect/>
          <a:stretch/>
        </p:blipFill>
        <p:spPr>
          <a:xfrm>
            <a:off x="5638800" y="1447800"/>
            <a:ext cx="2738437" cy="4414422"/>
          </a:xfrm>
          <a:prstGeom prst="rect">
            <a:avLst/>
          </a:prstGeom>
          <a:noFill/>
          <a:ln>
            <a:noFill/>
          </a:ln>
        </p:spPr>
      </p:pic>
    </p:spTree>
    <p:extLst>
      <p:ext uri="{BB962C8B-B14F-4D97-AF65-F5344CB8AC3E}">
        <p14:creationId xmlns:p14="http://schemas.microsoft.com/office/powerpoint/2010/main" val="231975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507300"/>
          </a:xfrm>
        </p:spPr>
        <p:txBody>
          <a:bodyPr/>
          <a:lstStyle/>
          <a:p>
            <a:r>
              <a:rPr lang="en-US" sz="3600" dirty="0">
                <a:latin typeface="+mj-lt"/>
                <a:sym typeface="Calibri"/>
              </a:rPr>
              <a:t>Convenience Products</a:t>
            </a:r>
            <a:endParaRPr lang="en-IN" sz="3600" dirty="0">
              <a:latin typeface="+mj-lt"/>
            </a:endParaRPr>
          </a:p>
        </p:txBody>
      </p:sp>
      <p:sp>
        <p:nvSpPr>
          <p:cNvPr id="3" name="Content Placeholder 2"/>
          <p:cNvSpPr>
            <a:spLocks noGrp="1"/>
          </p:cNvSpPr>
          <p:nvPr>
            <p:ph idx="1"/>
          </p:nvPr>
        </p:nvSpPr>
        <p:spPr>
          <a:xfrm>
            <a:off x="457200" y="1600200"/>
            <a:ext cx="8305800" cy="3962400"/>
          </a:xfrm>
        </p:spPr>
        <p:txBody>
          <a:bodyPr/>
          <a:lstStyle/>
          <a:p>
            <a:pPr marL="255600" indent="-255600">
              <a:buSzPct val="100000"/>
            </a:pPr>
            <a:r>
              <a:rPr lang="en-US" sz="2600" b="1" dirty="0">
                <a:sym typeface="Calibri"/>
              </a:rPr>
              <a:t>Convenience products</a:t>
            </a:r>
            <a:r>
              <a:rPr lang="en-US" sz="2600" dirty="0">
                <a:sym typeface="Calibri"/>
              </a:rPr>
              <a:t> are typically nondurable goods or services bought with minimal effort.</a:t>
            </a:r>
            <a:endParaRPr lang="en-US" sz="2600" dirty="0"/>
          </a:p>
          <a:p>
            <a:pPr marL="798750" lvl="1" indent="-342900">
              <a:buFont typeface="Wingdings" panose="05000000000000000000" pitchFamily="2" charset="2"/>
              <a:buChar char="§"/>
            </a:pPr>
            <a:r>
              <a:rPr lang="en-US" sz="2400" dirty="0">
                <a:sym typeface="Calibri"/>
              </a:rPr>
              <a:t>Staples (e.g., milk, bread)</a:t>
            </a:r>
          </a:p>
          <a:p>
            <a:pPr marL="798750" lvl="1" indent="-342900">
              <a:buFont typeface="Wingdings" panose="05000000000000000000" pitchFamily="2" charset="2"/>
              <a:buChar char="§"/>
            </a:pPr>
            <a:r>
              <a:rPr lang="en-US" sz="2400" dirty="0">
                <a:sym typeface="Calibri"/>
              </a:rPr>
              <a:t>Consumer packaged good (CPG) or fast-moving consumer good (FMCG)</a:t>
            </a:r>
          </a:p>
          <a:p>
            <a:pPr marL="798750" lvl="1" indent="-342900">
              <a:buFont typeface="Wingdings" panose="05000000000000000000" pitchFamily="2" charset="2"/>
              <a:buChar char="§"/>
            </a:pPr>
            <a:r>
              <a:rPr lang="en-US" sz="2400" dirty="0">
                <a:sym typeface="Calibri"/>
              </a:rPr>
              <a:t>Impulse products</a:t>
            </a:r>
          </a:p>
          <a:p>
            <a:pPr marL="798750" lvl="1" indent="-342900">
              <a:buFont typeface="Wingdings" panose="05000000000000000000" pitchFamily="2" charset="2"/>
              <a:buChar char="§"/>
            </a:pPr>
            <a:r>
              <a:rPr lang="en-US" sz="2400" dirty="0">
                <a:sym typeface="Calibri"/>
              </a:rPr>
              <a:t>Emergency products</a:t>
            </a:r>
          </a:p>
          <a:p>
            <a:pPr marL="255600" indent="-255600">
              <a:buSzPct val="100000"/>
            </a:pPr>
            <a:r>
              <a:rPr lang="en-US" sz="2600" dirty="0">
                <a:solidFill>
                  <a:schemeClr val="dk1"/>
                </a:solidFill>
                <a:ea typeface="Calibri"/>
                <a:cs typeface="Calibri"/>
                <a:sym typeface="Calibri"/>
              </a:rPr>
              <a:t>Consumers expect convenience products to be low priced and widely available.</a:t>
            </a:r>
            <a:endParaRPr lang="en-US" sz="2600" dirty="0"/>
          </a:p>
        </p:txBody>
      </p:sp>
    </p:spTree>
    <p:extLst>
      <p:ext uri="{BB962C8B-B14F-4D97-AF65-F5344CB8AC3E}">
        <p14:creationId xmlns:p14="http://schemas.microsoft.com/office/powerpoint/2010/main" val="30909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54700"/>
            <a:ext cx="8229600" cy="507300"/>
          </a:xfrm>
        </p:spPr>
        <p:txBody>
          <a:bodyPr/>
          <a:lstStyle/>
          <a:p>
            <a:r>
              <a:rPr lang="en-US" sz="3600" dirty="0">
                <a:latin typeface="+mj-lt"/>
                <a:sym typeface="Calibri"/>
              </a:rPr>
              <a:t>Shopping Products</a:t>
            </a:r>
            <a:endParaRPr lang="en-IN" sz="3600" dirty="0">
              <a:latin typeface="+mj-lt"/>
            </a:endParaRPr>
          </a:p>
        </p:txBody>
      </p:sp>
      <p:sp>
        <p:nvSpPr>
          <p:cNvPr id="10" name="Content Placeholder 3"/>
          <p:cNvSpPr>
            <a:spLocks noGrp="1"/>
          </p:cNvSpPr>
          <p:nvPr>
            <p:ph idx="13"/>
          </p:nvPr>
        </p:nvSpPr>
        <p:spPr>
          <a:xfrm>
            <a:off x="457200" y="1676400"/>
            <a:ext cx="8229600" cy="3962400"/>
          </a:xfrm>
        </p:spPr>
        <p:txBody>
          <a:bodyPr/>
          <a:lstStyle/>
          <a:p>
            <a:pPr marL="255600" indent="-255600">
              <a:buSzPct val="100000"/>
            </a:pPr>
            <a:r>
              <a:rPr lang="en-US" sz="2600" b="1" dirty="0" smtClean="0">
                <a:solidFill>
                  <a:schemeClr val="dk1"/>
                </a:solidFill>
                <a:ea typeface="Calibri"/>
                <a:cs typeface="Calibri"/>
                <a:sym typeface="Calibri"/>
              </a:rPr>
              <a:t>Shopping products </a:t>
            </a:r>
            <a:r>
              <a:rPr lang="en-US" sz="2600" dirty="0" smtClean="0">
                <a:solidFill>
                  <a:schemeClr val="dk1"/>
                </a:solidFill>
                <a:ea typeface="Calibri"/>
                <a:cs typeface="Calibri"/>
                <a:sym typeface="Calibri"/>
              </a:rPr>
              <a:t>are goods and services for which consumers will spend time and effort to gather information on price, product attributes, and product quality.</a:t>
            </a:r>
            <a:endParaRPr lang="en-US" sz="2600" dirty="0">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Computers</a:t>
            </a:r>
            <a:endParaRPr lang="en-US" sz="2400" dirty="0">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TVs</a:t>
            </a:r>
            <a:endParaRPr lang="en-US" sz="2400" dirty="0">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Appliances</a:t>
            </a:r>
            <a:endParaRPr lang="en-US" sz="2400" dirty="0">
              <a:sym typeface="Calibri"/>
            </a:endParaRPr>
          </a:p>
          <a:p>
            <a:pPr marL="255600" indent="-255600">
              <a:buSzPct val="100000"/>
            </a:pPr>
            <a:r>
              <a:rPr lang="en-US" sz="2600" dirty="0">
                <a:solidFill>
                  <a:schemeClr val="dk1"/>
                </a:solidFill>
                <a:ea typeface="Calibri"/>
                <a:cs typeface="Calibri"/>
                <a:sym typeface="Calibri"/>
              </a:rPr>
              <a:t>Consumers are more likely to compare alternatives before they buy.</a:t>
            </a:r>
            <a:endParaRPr lang="en-US" sz="2600" dirty="0"/>
          </a:p>
        </p:txBody>
      </p:sp>
    </p:spTree>
    <p:extLst>
      <p:ext uri="{BB962C8B-B14F-4D97-AF65-F5344CB8AC3E}">
        <p14:creationId xmlns:p14="http://schemas.microsoft.com/office/powerpoint/2010/main" val="1852130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54700"/>
            <a:ext cx="8229600" cy="507300"/>
          </a:xfrm>
        </p:spPr>
        <p:txBody>
          <a:bodyPr/>
          <a:lstStyle/>
          <a:p>
            <a:r>
              <a:rPr lang="en-US" sz="3600" dirty="0">
                <a:latin typeface="+mj-lt"/>
                <a:sym typeface="Calibri"/>
              </a:rPr>
              <a:t>Specialty Products</a:t>
            </a:r>
            <a:endParaRPr lang="en-IN" sz="3600" dirty="0">
              <a:latin typeface="+mj-lt"/>
            </a:endParaRPr>
          </a:p>
        </p:txBody>
      </p:sp>
      <p:sp>
        <p:nvSpPr>
          <p:cNvPr id="10" name="Content Placeholder 3"/>
          <p:cNvSpPr>
            <a:spLocks noGrp="1"/>
          </p:cNvSpPr>
          <p:nvPr>
            <p:ph idx="13"/>
          </p:nvPr>
        </p:nvSpPr>
        <p:spPr>
          <a:xfrm>
            <a:off x="457200" y="1676400"/>
            <a:ext cx="8229600" cy="3962400"/>
          </a:xfrm>
        </p:spPr>
        <p:txBody>
          <a:bodyPr/>
          <a:lstStyle/>
          <a:p>
            <a:pPr marL="255600" indent="-255600">
              <a:buSzPct val="100000"/>
            </a:pPr>
            <a:r>
              <a:rPr lang="en-US" sz="2600" b="1" dirty="0">
                <a:solidFill>
                  <a:schemeClr val="dk1"/>
                </a:solidFill>
                <a:ea typeface="Calibri"/>
                <a:cs typeface="Calibri"/>
                <a:sym typeface="Calibri"/>
              </a:rPr>
              <a:t>Specialty products </a:t>
            </a:r>
            <a:r>
              <a:rPr lang="en-US" sz="2600" dirty="0">
                <a:solidFill>
                  <a:schemeClr val="dk1"/>
                </a:solidFill>
                <a:ea typeface="Calibri"/>
                <a:cs typeface="Calibri"/>
                <a:sym typeface="Calibri"/>
              </a:rPr>
              <a:t>have unique characteristics that are important to buyers at almost any price.</a:t>
            </a:r>
            <a:endParaRPr lang="en-US" sz="26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Generally, an extended problem-solving purchase that requires a lot of effort to choose</a:t>
            </a:r>
            <a:endParaRPr lang="en-US" sz="24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Marketers have to go to a lot of effort to make their products stand out.</a:t>
            </a:r>
            <a:endParaRPr lang="en-US" sz="24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Customers tend to be very loyal</a:t>
            </a:r>
            <a:r>
              <a:rPr lang="en-US" sz="2400" dirty="0" smtClean="0">
                <a:solidFill>
                  <a:schemeClr val="dk1"/>
                </a:solidFill>
                <a:ea typeface="Calibri"/>
                <a:cs typeface="Calibri"/>
                <a:sym typeface="Calibri"/>
              </a:rPr>
              <a:t>.</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602930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900"/>
            <a:ext cx="8229600" cy="431100"/>
          </a:xfrm>
        </p:spPr>
        <p:txBody>
          <a:bodyPr/>
          <a:lstStyle/>
          <a:p>
            <a:r>
              <a:rPr lang="en-US" sz="3600" dirty="0">
                <a:latin typeface="+mj-lt"/>
                <a:sym typeface="Calibri"/>
              </a:rPr>
              <a:t>Unsought Products</a:t>
            </a:r>
            <a:endParaRPr lang="en-IN" sz="3600" dirty="0">
              <a:latin typeface="+mj-lt"/>
            </a:endParaRPr>
          </a:p>
        </p:txBody>
      </p:sp>
      <p:sp>
        <p:nvSpPr>
          <p:cNvPr id="7" name="Content Placeholder 2"/>
          <p:cNvSpPr>
            <a:spLocks noGrp="1"/>
          </p:cNvSpPr>
          <p:nvPr>
            <p:ph idx="1"/>
          </p:nvPr>
        </p:nvSpPr>
        <p:spPr>
          <a:xfrm>
            <a:off x="457200" y="1600200"/>
            <a:ext cx="7924800" cy="4419600"/>
          </a:xfrm>
        </p:spPr>
        <p:txBody>
          <a:bodyPr/>
          <a:lstStyle/>
          <a:p>
            <a:pPr marL="255600" indent="-255600">
              <a:buSzPct val="100000"/>
            </a:pPr>
            <a:r>
              <a:rPr lang="en-US" sz="2600" b="1" dirty="0">
                <a:solidFill>
                  <a:schemeClr val="dk1"/>
                </a:solidFill>
                <a:ea typeface="Calibri"/>
                <a:cs typeface="Calibri"/>
                <a:sym typeface="Calibri"/>
              </a:rPr>
              <a:t>Unsought products </a:t>
            </a:r>
            <a:r>
              <a:rPr lang="en-US" sz="2600" dirty="0">
                <a:solidFill>
                  <a:schemeClr val="dk1"/>
                </a:solidFill>
                <a:ea typeface="Calibri"/>
                <a:cs typeface="Calibri"/>
                <a:sym typeface="Calibri"/>
              </a:rPr>
              <a:t>are goods and services for which a consumer has little awareness or interest until a need arises.</a:t>
            </a:r>
            <a:endParaRPr lang="en-US" sz="26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Retirement plans</a:t>
            </a:r>
            <a:endParaRPr lang="en-US" sz="2400" dirty="0">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Life insurance</a:t>
            </a:r>
            <a:endParaRPr lang="en-US" sz="2400" dirty="0">
              <a:sym typeface="Calibri"/>
            </a:endParaRPr>
          </a:p>
          <a:p>
            <a:pPr marL="255600" indent="-255600">
              <a:buSzPct val="100000"/>
            </a:pPr>
            <a:r>
              <a:rPr lang="en-US" sz="2400" dirty="0">
                <a:solidFill>
                  <a:schemeClr val="dk1"/>
                </a:solidFill>
                <a:ea typeface="Calibri"/>
                <a:cs typeface="Calibri"/>
                <a:sym typeface="Calibri"/>
              </a:rPr>
              <a:t>Often require a good deal of advertising or personal selling to interest buyers</a:t>
            </a:r>
            <a:endParaRPr lang="en-US" sz="2400" dirty="0"/>
          </a:p>
        </p:txBody>
      </p:sp>
    </p:spTree>
    <p:extLst>
      <p:ext uri="{BB962C8B-B14F-4D97-AF65-F5344CB8AC3E}">
        <p14:creationId xmlns:p14="http://schemas.microsoft.com/office/powerpoint/2010/main" val="234336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610600" cy="1097280"/>
          </a:xfrm>
        </p:spPr>
        <p:txBody>
          <a:bodyPr/>
          <a:lstStyle/>
          <a:p>
            <a:r>
              <a:rPr lang="en-US" sz="3600" dirty="0" smtClean="0">
                <a:latin typeface="+mj-lt"/>
                <a:sym typeface="Calibri"/>
              </a:rPr>
              <a:t>Business </a:t>
            </a:r>
            <a:r>
              <a:rPr lang="en-US" sz="3600" dirty="0">
                <a:latin typeface="+mj-lt"/>
                <a:sym typeface="Calibri"/>
              </a:rPr>
              <a:t>to Business Products</a:t>
            </a:r>
            <a:endParaRPr lang="en-IN" sz="3600" dirty="0">
              <a:latin typeface="+mj-lt"/>
            </a:endParaRPr>
          </a:p>
        </p:txBody>
      </p:sp>
      <p:sp>
        <p:nvSpPr>
          <p:cNvPr id="3" name="Content Placeholder 2"/>
          <p:cNvSpPr>
            <a:spLocks noGrp="1"/>
          </p:cNvSpPr>
          <p:nvPr>
            <p:ph idx="1"/>
          </p:nvPr>
        </p:nvSpPr>
        <p:spPr>
          <a:xfrm>
            <a:off x="457200" y="1600200"/>
            <a:ext cx="4953000" cy="4419599"/>
          </a:xfrm>
        </p:spPr>
        <p:txBody>
          <a:bodyPr/>
          <a:lstStyle/>
          <a:p>
            <a:pPr marL="255600" indent="-255600">
              <a:buSzPct val="100000"/>
            </a:pPr>
            <a:r>
              <a:rPr lang="en-US" sz="2600" dirty="0">
                <a:solidFill>
                  <a:schemeClr val="dk1"/>
                </a:solidFill>
                <a:ea typeface="Calibri"/>
                <a:cs typeface="Calibri"/>
                <a:sym typeface="Calibri"/>
              </a:rPr>
              <a:t>Marketers classify B2B products based on how organizations use them</a:t>
            </a:r>
            <a:r>
              <a:rPr lang="en-US" sz="2600" dirty="0" smtClean="0">
                <a:solidFill>
                  <a:schemeClr val="dk1"/>
                </a:solidFill>
                <a:ea typeface="Calibri"/>
                <a:cs typeface="Calibri"/>
                <a:sym typeface="Calibri"/>
              </a:rPr>
              <a:t>.</a:t>
            </a:r>
          </a:p>
          <a:p>
            <a:pPr marL="255600" indent="-255600">
              <a:buSzPct val="100000"/>
            </a:pPr>
            <a:r>
              <a:rPr lang="en-US" sz="2600" dirty="0">
                <a:solidFill>
                  <a:schemeClr val="dk1"/>
                </a:solidFill>
                <a:ea typeface="Calibri"/>
                <a:cs typeface="Calibri"/>
                <a:sym typeface="Calibri"/>
              </a:rPr>
              <a:t>Knowledge of customer product use enables marketers to:</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t>i</a:t>
            </a:r>
            <a:r>
              <a:rPr lang="en-US" sz="2400" dirty="0">
                <a:solidFill>
                  <a:schemeClr val="dk1"/>
                </a:solidFill>
                <a:ea typeface="Calibri"/>
                <a:cs typeface="Calibri"/>
                <a:sym typeface="Calibri"/>
              </a:rPr>
              <a:t>mprove product designs</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dirty="0"/>
              <a:t>c</a:t>
            </a:r>
            <a:r>
              <a:rPr lang="en-US" sz="2400" dirty="0">
                <a:solidFill>
                  <a:schemeClr val="dk1"/>
                </a:solidFill>
                <a:ea typeface="Calibri"/>
                <a:cs typeface="Calibri"/>
                <a:sym typeface="Calibri"/>
              </a:rPr>
              <a:t>raft an appropriate marketing mix</a:t>
            </a:r>
            <a:r>
              <a:rPr lang="en-US" sz="2400" dirty="0" smtClean="0">
                <a:solidFill>
                  <a:schemeClr val="dk1"/>
                </a:solidFill>
                <a:ea typeface="Calibri"/>
                <a:cs typeface="Calibri"/>
                <a:sym typeface="Calibri"/>
              </a:rPr>
              <a:t>.</a:t>
            </a:r>
            <a:endParaRPr lang="en-US" sz="2400" dirty="0">
              <a:solidFill>
                <a:schemeClr val="dk1"/>
              </a:solidFill>
              <a:ea typeface="Calibri"/>
              <a:cs typeface="Calibri"/>
              <a:sym typeface="Calibri"/>
            </a:endParaRPr>
          </a:p>
        </p:txBody>
      </p:sp>
      <p:pic>
        <p:nvPicPr>
          <p:cNvPr id="4" name="Picture 298" descr="Business:&#10;• Equipment&#10;• Maintenance, Repair, and Operating (MRO)&#10;• Raw Materials&#10;• Processed Materials and Special Services&#10;• Component Parts"/>
          <p:cNvPicPr preferRelativeResize="0"/>
          <p:nvPr/>
        </p:nvPicPr>
        <p:blipFill rotWithShape="1">
          <a:blip r:embed="rId3">
            <a:alphaModFix/>
          </a:blip>
          <a:srcRect/>
          <a:stretch/>
        </p:blipFill>
        <p:spPr>
          <a:xfrm>
            <a:off x="5930947" y="1343026"/>
            <a:ext cx="2451053" cy="4371974"/>
          </a:xfrm>
          <a:prstGeom prst="rect">
            <a:avLst/>
          </a:prstGeom>
          <a:noFill/>
          <a:ln>
            <a:noFill/>
          </a:ln>
        </p:spPr>
      </p:pic>
    </p:spTree>
    <p:extLst>
      <p:ext uri="{BB962C8B-B14F-4D97-AF65-F5344CB8AC3E}">
        <p14:creationId xmlns:p14="http://schemas.microsoft.com/office/powerpoint/2010/main" val="3208279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583500"/>
          </a:xfrm>
        </p:spPr>
        <p:txBody>
          <a:bodyPr/>
          <a:lstStyle/>
          <a:p>
            <a:r>
              <a:rPr lang="en-US" sz="3600" dirty="0">
                <a:latin typeface="+mj-lt"/>
                <a:sym typeface="Calibri"/>
              </a:rPr>
              <a:t>Categorizing B2B Products </a:t>
            </a:r>
            <a:r>
              <a:rPr lang="en-US" sz="2200" b="0" dirty="0" smtClean="0">
                <a:latin typeface="+mj-lt"/>
              </a:rPr>
              <a:t>(1 </a:t>
            </a:r>
            <a:r>
              <a:rPr lang="en-US" sz="2200" b="0" dirty="0">
                <a:latin typeface="+mj-lt"/>
              </a:rPr>
              <a:t>of 2)</a:t>
            </a:r>
            <a:endParaRPr lang="en-IN" sz="2200" dirty="0">
              <a:latin typeface="+mj-lt"/>
            </a:endParaRPr>
          </a:p>
        </p:txBody>
      </p:sp>
      <p:sp>
        <p:nvSpPr>
          <p:cNvPr id="3" name="Content Placeholder 2"/>
          <p:cNvSpPr>
            <a:spLocks noGrp="1"/>
          </p:cNvSpPr>
          <p:nvPr>
            <p:ph idx="1"/>
          </p:nvPr>
        </p:nvSpPr>
        <p:spPr>
          <a:xfrm>
            <a:off x="457200" y="1600200"/>
            <a:ext cx="7772400" cy="4419599"/>
          </a:xfrm>
        </p:spPr>
        <p:txBody>
          <a:bodyPr/>
          <a:lstStyle/>
          <a:p>
            <a:pPr marL="228600" lvl="0" indent="-228600">
              <a:lnSpc>
                <a:spcPct val="90000"/>
              </a:lnSpc>
              <a:spcBef>
                <a:spcPts val="0"/>
              </a:spcBef>
              <a:buSzPct val="100000"/>
              <a:buFont typeface="Arial"/>
              <a:buChar char="•"/>
            </a:pPr>
            <a:r>
              <a:rPr lang="en-US" sz="2600" b="1" dirty="0">
                <a:solidFill>
                  <a:schemeClr val="dk1"/>
                </a:solidFill>
                <a:sym typeface="Calibri"/>
              </a:rPr>
              <a:t>Equipment</a:t>
            </a:r>
            <a:r>
              <a:rPr lang="en-US" sz="2600" dirty="0"/>
              <a:t>, often called installations or capital equipment, is </a:t>
            </a:r>
            <a:r>
              <a:rPr lang="en-US" sz="2600" dirty="0">
                <a:solidFill>
                  <a:schemeClr val="dk1"/>
                </a:solidFill>
                <a:sym typeface="Calibri"/>
              </a:rPr>
              <a:t>used in daily operations.</a:t>
            </a:r>
          </a:p>
          <a:p>
            <a:pPr marL="228600" lvl="0" indent="-228600">
              <a:lnSpc>
                <a:spcPct val="90000"/>
              </a:lnSpc>
              <a:spcBef>
                <a:spcPts val="1000"/>
              </a:spcBef>
              <a:buSzPct val="100000"/>
              <a:buFont typeface="Arial"/>
              <a:buChar char="•"/>
            </a:pPr>
            <a:r>
              <a:rPr lang="en-US" sz="2600" b="1" dirty="0">
                <a:solidFill>
                  <a:schemeClr val="dk1"/>
                </a:solidFill>
                <a:sym typeface="Calibri"/>
              </a:rPr>
              <a:t>Maintenance, repair, and operating (MRO) </a:t>
            </a:r>
            <a:r>
              <a:rPr lang="en-US" sz="2600" dirty="0">
                <a:solidFill>
                  <a:schemeClr val="dk1"/>
                </a:solidFill>
                <a:sym typeface="Calibri"/>
              </a:rPr>
              <a:t>goods are consumed relatively quickly.</a:t>
            </a:r>
          </a:p>
          <a:p>
            <a:pPr marL="228600" lvl="0" indent="-228600">
              <a:lnSpc>
                <a:spcPct val="90000"/>
              </a:lnSpc>
              <a:spcBef>
                <a:spcPts val="1000"/>
              </a:spcBef>
              <a:buSzPct val="100000"/>
              <a:buFont typeface="Arial"/>
              <a:buChar char="•"/>
            </a:pPr>
            <a:r>
              <a:rPr lang="en-US" sz="2600" b="1" dirty="0">
                <a:solidFill>
                  <a:schemeClr val="dk1"/>
                </a:solidFill>
                <a:sym typeface="Calibri"/>
              </a:rPr>
              <a:t>Raw materials </a:t>
            </a:r>
            <a:r>
              <a:rPr lang="en-US" sz="2600" dirty="0">
                <a:solidFill>
                  <a:schemeClr val="dk1"/>
                </a:solidFill>
                <a:sym typeface="Calibri"/>
              </a:rPr>
              <a:t>are products of fishing, lumber, agricultural, and mining industries used to in the final product.</a:t>
            </a:r>
            <a:endParaRPr lang="en-US" sz="2600" dirty="0"/>
          </a:p>
        </p:txBody>
      </p:sp>
    </p:spTree>
    <p:extLst>
      <p:ext uri="{BB962C8B-B14F-4D97-AF65-F5344CB8AC3E}">
        <p14:creationId xmlns:p14="http://schemas.microsoft.com/office/powerpoint/2010/main" val="56241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583500"/>
          </a:xfrm>
        </p:spPr>
        <p:txBody>
          <a:bodyPr/>
          <a:lstStyle/>
          <a:p>
            <a:r>
              <a:rPr lang="en-US" sz="3600" dirty="0">
                <a:latin typeface="+mj-lt"/>
                <a:sym typeface="Calibri"/>
              </a:rPr>
              <a:t>Categorizing B2B </a:t>
            </a:r>
            <a:r>
              <a:rPr lang="en-US" sz="3600" dirty="0" smtClean="0">
                <a:latin typeface="+mj-lt"/>
                <a:sym typeface="Calibri"/>
              </a:rPr>
              <a:t>Products </a:t>
            </a:r>
            <a:r>
              <a:rPr lang="en-US" sz="2200" b="0" dirty="0">
                <a:latin typeface="+mj-lt"/>
              </a:rPr>
              <a:t>(2 of 2)</a:t>
            </a:r>
            <a:endParaRPr lang="en-IN" sz="2200" dirty="0">
              <a:latin typeface="+mj-lt"/>
            </a:endParaRPr>
          </a:p>
        </p:txBody>
      </p:sp>
      <p:sp>
        <p:nvSpPr>
          <p:cNvPr id="3" name="Content Placeholder 2"/>
          <p:cNvSpPr>
            <a:spLocks noGrp="1"/>
          </p:cNvSpPr>
          <p:nvPr>
            <p:ph idx="1"/>
          </p:nvPr>
        </p:nvSpPr>
        <p:spPr>
          <a:xfrm>
            <a:off x="457200" y="1600200"/>
            <a:ext cx="7772400" cy="4419599"/>
          </a:xfrm>
        </p:spPr>
        <p:txBody>
          <a:bodyPr/>
          <a:lstStyle/>
          <a:p>
            <a:pPr marL="228600" lvl="0" indent="-228600">
              <a:lnSpc>
                <a:spcPct val="90000"/>
              </a:lnSpc>
              <a:spcBef>
                <a:spcPts val="0"/>
              </a:spcBef>
              <a:buSzPct val="100000"/>
              <a:buFont typeface="Arial"/>
              <a:buChar char="•"/>
            </a:pPr>
            <a:r>
              <a:rPr lang="en-US" sz="2600" b="1" dirty="0">
                <a:solidFill>
                  <a:schemeClr val="dk1"/>
                </a:solidFill>
                <a:latin typeface="+mj-lt"/>
                <a:ea typeface="Calibri"/>
                <a:cs typeface="Calibri"/>
                <a:sym typeface="Calibri"/>
              </a:rPr>
              <a:t>Processed materials:</a:t>
            </a:r>
            <a:r>
              <a:rPr lang="en-US" sz="2600" dirty="0">
                <a:solidFill>
                  <a:schemeClr val="dk1"/>
                </a:solidFill>
                <a:latin typeface="+mj-lt"/>
                <a:ea typeface="Calibri"/>
                <a:cs typeface="Calibri"/>
                <a:sym typeface="Calibri"/>
              </a:rPr>
              <a:t> produced by firms when they transform raw materials from their original state</a:t>
            </a:r>
          </a:p>
          <a:p>
            <a:pPr marL="228600" lvl="0" indent="-228600">
              <a:lnSpc>
                <a:spcPct val="90000"/>
              </a:lnSpc>
              <a:spcBef>
                <a:spcPts val="1000"/>
              </a:spcBef>
              <a:buSzPct val="100000"/>
              <a:buFont typeface="Arial"/>
              <a:buChar char="•"/>
            </a:pPr>
            <a:r>
              <a:rPr lang="en-US" sz="2600" b="1" dirty="0">
                <a:solidFill>
                  <a:schemeClr val="dk1"/>
                </a:solidFill>
                <a:latin typeface="+mj-lt"/>
                <a:ea typeface="Calibri"/>
                <a:cs typeface="Calibri"/>
                <a:sym typeface="Calibri"/>
              </a:rPr>
              <a:t>Specialized services:</a:t>
            </a:r>
            <a:r>
              <a:rPr lang="en-US" sz="2600" dirty="0">
                <a:solidFill>
                  <a:schemeClr val="dk1"/>
                </a:solidFill>
                <a:latin typeface="+mj-lt"/>
                <a:ea typeface="Calibri"/>
                <a:cs typeface="Calibri"/>
                <a:sym typeface="Calibri"/>
              </a:rPr>
              <a:t> services which are essential to the organization but are not a part of the actual production of a product </a:t>
            </a:r>
          </a:p>
          <a:p>
            <a:pPr marL="228600" lvl="0" indent="-228600">
              <a:lnSpc>
                <a:spcPct val="90000"/>
              </a:lnSpc>
              <a:spcBef>
                <a:spcPts val="1000"/>
              </a:spcBef>
              <a:buSzPct val="100000"/>
              <a:buFont typeface="Arial"/>
              <a:buChar char="•"/>
            </a:pPr>
            <a:r>
              <a:rPr lang="en-US" sz="2600" b="1" dirty="0">
                <a:solidFill>
                  <a:schemeClr val="dk1"/>
                </a:solidFill>
                <a:latin typeface="+mj-lt"/>
                <a:ea typeface="Calibri"/>
                <a:cs typeface="Calibri"/>
                <a:sym typeface="Calibri"/>
              </a:rPr>
              <a:t>Component parts: </a:t>
            </a:r>
            <a:r>
              <a:rPr lang="en-US" sz="2600" dirty="0">
                <a:solidFill>
                  <a:schemeClr val="dk1"/>
                </a:solidFill>
                <a:latin typeface="+mj-lt"/>
                <a:ea typeface="Calibri"/>
                <a:cs typeface="Calibri"/>
                <a:sym typeface="Calibri"/>
              </a:rPr>
              <a:t>manufactured goods or subassemblies of finished items an organizations needs to complete their own goods</a:t>
            </a:r>
          </a:p>
        </p:txBody>
      </p:sp>
    </p:spTree>
    <p:extLst>
      <p:ext uri="{BB962C8B-B14F-4D97-AF65-F5344CB8AC3E}">
        <p14:creationId xmlns:p14="http://schemas.microsoft.com/office/powerpoint/2010/main" val="1267455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Classification of Consumer </a:t>
            </a:r>
            <a:br>
              <a:rPr lang="en-US" sz="3600" dirty="0">
                <a:latin typeface="+mj-lt"/>
                <a:sym typeface="Calibri"/>
              </a:rPr>
            </a:br>
            <a:r>
              <a:rPr lang="en-US" sz="3600" dirty="0">
                <a:latin typeface="+mj-lt"/>
                <a:sym typeface="Calibri"/>
              </a:rPr>
              <a:t>and B2B Products</a:t>
            </a:r>
            <a:endParaRPr lang="en-IN" sz="3600" dirty="0">
              <a:latin typeface="+mj-lt"/>
            </a:endParaRPr>
          </a:p>
        </p:txBody>
      </p:sp>
      <p:sp>
        <p:nvSpPr>
          <p:cNvPr id="3" name="Content Placeholder 2"/>
          <p:cNvSpPr>
            <a:spLocks noGrp="1"/>
          </p:cNvSpPr>
          <p:nvPr>
            <p:ph idx="1"/>
          </p:nvPr>
        </p:nvSpPr>
        <p:spPr>
          <a:xfrm>
            <a:off x="304800" y="1600200"/>
            <a:ext cx="8077200" cy="4419599"/>
          </a:xfrm>
        </p:spPr>
        <p:txBody>
          <a:bodyPr/>
          <a:lstStyle/>
          <a:p>
            <a:pPr marL="255600" indent="-255600">
              <a:buSzPct val="100000"/>
            </a:pPr>
            <a:r>
              <a:rPr lang="en-US" sz="2600" dirty="0">
                <a:solidFill>
                  <a:schemeClr val="dk1"/>
                </a:solidFill>
                <a:ea typeface="Calibri"/>
                <a:cs typeface="Calibri"/>
                <a:sym typeface="Calibri"/>
              </a:rPr>
              <a:t>Categorizing consumer and B2B products helps marketers to:</a:t>
            </a:r>
            <a:endParaRPr lang="en-US" sz="2600" dirty="0" smtClean="0"/>
          </a:p>
          <a:p>
            <a:pPr lvl="1">
              <a:buFont typeface="Wingdings" panose="05000000000000000000" pitchFamily="2" charset="2"/>
              <a:buChar char="§"/>
            </a:pPr>
            <a:r>
              <a:rPr lang="en-US" sz="2400" dirty="0"/>
              <a:t>d</a:t>
            </a:r>
            <a:r>
              <a:rPr lang="en-US" sz="2400" dirty="0">
                <a:solidFill>
                  <a:schemeClr val="dk1"/>
                </a:solidFill>
                <a:ea typeface="Calibri"/>
                <a:cs typeface="Calibri"/>
                <a:sym typeface="Calibri"/>
              </a:rPr>
              <a:t>evelop better new products</a:t>
            </a:r>
            <a:endParaRPr lang="en-US" sz="2400" dirty="0" smtClean="0">
              <a:solidFill>
                <a:schemeClr val="dk1"/>
              </a:solidFill>
              <a:ea typeface="Calibri"/>
              <a:cs typeface="Calibri"/>
              <a:sym typeface="Calibri"/>
            </a:endParaRPr>
          </a:p>
          <a:p>
            <a:pPr lvl="1">
              <a:buFont typeface="Wingdings" panose="05000000000000000000" pitchFamily="2" charset="2"/>
              <a:buChar char="§"/>
            </a:pPr>
            <a:r>
              <a:rPr lang="en-US" sz="2400" dirty="0"/>
              <a:t>i</a:t>
            </a:r>
            <a:r>
              <a:rPr lang="en-US" sz="2400" dirty="0">
                <a:solidFill>
                  <a:schemeClr val="dk1"/>
                </a:solidFill>
                <a:ea typeface="Calibri"/>
                <a:cs typeface="Calibri"/>
                <a:sym typeface="Calibri"/>
              </a:rPr>
              <a:t>mproved marketing mixes</a:t>
            </a:r>
            <a:endParaRPr lang="en-US" sz="2400" dirty="0" smtClean="0">
              <a:solidFill>
                <a:schemeClr val="dk1"/>
              </a:solidFill>
              <a:ea typeface="Calibri"/>
              <a:cs typeface="Calibri"/>
              <a:sym typeface="Calibri"/>
            </a:endParaRPr>
          </a:p>
          <a:p>
            <a:pPr marL="256032" lvl="1">
              <a:buFont typeface="Arial" panose="020B0604020202020204" pitchFamily="34" charset="0"/>
              <a:buChar char="•"/>
            </a:pPr>
            <a:r>
              <a:rPr lang="en-US" sz="2600" dirty="0" smtClean="0">
                <a:solidFill>
                  <a:schemeClr val="dk1"/>
                </a:solidFill>
                <a:ea typeface="Calibri"/>
                <a:cs typeface="Calibri"/>
                <a:sym typeface="Calibri"/>
              </a:rPr>
              <a:t>Product </a:t>
            </a:r>
            <a:r>
              <a:rPr lang="en-US" sz="2600" dirty="0">
                <a:solidFill>
                  <a:schemeClr val="dk1"/>
                </a:solidFill>
                <a:ea typeface="Calibri"/>
                <a:cs typeface="Calibri"/>
                <a:sym typeface="Calibri"/>
              </a:rPr>
              <a:t>durability, purchase process, and product use provide useful information</a:t>
            </a:r>
            <a:r>
              <a:rPr lang="en-US" sz="2600" dirty="0" smtClean="0">
                <a:solidFill>
                  <a:schemeClr val="dk1"/>
                </a:solidFill>
                <a:ea typeface="Calibri"/>
                <a:cs typeface="Calibri"/>
                <a:sym typeface="Calibri"/>
              </a:rPr>
              <a:t>.</a:t>
            </a:r>
            <a:endParaRPr lang="en-US" sz="2400" b="1" dirty="0" smtClean="0">
              <a:solidFill>
                <a:schemeClr val="dk2"/>
              </a:solidFill>
              <a:ea typeface="Calibri"/>
              <a:cs typeface="Calibri"/>
              <a:sym typeface="Calibri"/>
            </a:endParaRPr>
          </a:p>
          <a:p>
            <a:pPr marL="0" lvl="1" indent="0">
              <a:buNone/>
            </a:pPr>
            <a:r>
              <a:rPr lang="en-US" sz="2400" b="1" dirty="0" smtClean="0">
                <a:solidFill>
                  <a:schemeClr val="dk2"/>
                </a:solidFill>
                <a:ea typeface="Calibri"/>
                <a:cs typeface="Calibri"/>
                <a:sym typeface="Calibri"/>
              </a:rPr>
              <a:t>Are </a:t>
            </a:r>
            <a:r>
              <a:rPr lang="en-US" sz="2400" b="1" dirty="0">
                <a:solidFill>
                  <a:schemeClr val="dk2"/>
                </a:solidFill>
                <a:ea typeface="Calibri"/>
                <a:cs typeface="Calibri"/>
                <a:sym typeface="Calibri"/>
              </a:rPr>
              <a:t>consumer product classifications for a given product permanent? Can you think of products that have moved from one class to another</a:t>
            </a:r>
            <a:r>
              <a:rPr lang="en-US" sz="2400" b="1" dirty="0" smtClean="0">
                <a:solidFill>
                  <a:schemeClr val="dk2"/>
                </a:solidFill>
                <a:ea typeface="Calibri"/>
                <a:cs typeface="Calibri"/>
                <a:sym typeface="Calibri"/>
              </a:rPr>
              <a:t>?</a:t>
            </a:r>
            <a:endParaRPr lang="en-US" sz="2400" b="1" dirty="0">
              <a:solidFill>
                <a:schemeClr val="dk2"/>
              </a:solidFill>
              <a:ea typeface="Calibri"/>
              <a:cs typeface="Calibri"/>
              <a:sym typeface="Calibri"/>
            </a:endParaRPr>
          </a:p>
        </p:txBody>
      </p:sp>
    </p:spTree>
    <p:extLst>
      <p:ext uri="{BB962C8B-B14F-4D97-AF65-F5344CB8AC3E}">
        <p14:creationId xmlns:p14="http://schemas.microsoft.com/office/powerpoint/2010/main" val="371841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“New and Improved!”:</a:t>
            </a:r>
            <a:br>
              <a:rPr lang="en-US" sz="3600" dirty="0">
                <a:latin typeface="+mj-lt"/>
                <a:sym typeface="Calibri"/>
              </a:rPr>
            </a:br>
            <a:r>
              <a:rPr lang="en-US" sz="3600" dirty="0">
                <a:latin typeface="+mj-lt"/>
                <a:sym typeface="Calibri"/>
              </a:rPr>
              <a:t>The Process of Innovation</a:t>
            </a:r>
            <a:endParaRPr lang="en-IN" sz="3600" dirty="0">
              <a:latin typeface="+mj-lt"/>
            </a:endParaRPr>
          </a:p>
        </p:txBody>
      </p:sp>
      <p:sp>
        <p:nvSpPr>
          <p:cNvPr id="3" name="Content Placeholder 2"/>
          <p:cNvSpPr>
            <a:spLocks noGrp="1"/>
          </p:cNvSpPr>
          <p:nvPr>
            <p:ph idx="1"/>
          </p:nvPr>
        </p:nvSpPr>
        <p:spPr>
          <a:xfrm>
            <a:off x="304800" y="1676400"/>
            <a:ext cx="4267200" cy="4343399"/>
          </a:xfrm>
        </p:spPr>
        <p:txBody>
          <a:bodyPr/>
          <a:lstStyle/>
          <a:p>
            <a:pPr marL="228600" lvl="0" indent="-228600">
              <a:lnSpc>
                <a:spcPct val="80000"/>
              </a:lnSpc>
              <a:spcBef>
                <a:spcPts val="0"/>
              </a:spcBef>
              <a:buSzPct val="98666"/>
              <a:buFont typeface="Arial"/>
              <a:buChar char="•"/>
            </a:pPr>
            <a:r>
              <a:rPr lang="en-US" sz="2600" dirty="0">
                <a:solidFill>
                  <a:schemeClr val="dk1"/>
                </a:solidFill>
                <a:ea typeface="Calibri"/>
                <a:cs typeface="Calibri"/>
                <a:sym typeface="Calibri"/>
              </a:rPr>
              <a:t>Innovation is a hot topic in the boardroom today!</a:t>
            </a:r>
          </a:p>
          <a:p>
            <a:pPr marL="228600" lvl="0" indent="-228600">
              <a:lnSpc>
                <a:spcPct val="80000"/>
              </a:lnSpc>
              <a:spcBef>
                <a:spcPts val="1000"/>
              </a:spcBef>
              <a:buSzPct val="98666"/>
              <a:buFont typeface="Arial"/>
              <a:buChar char="•"/>
            </a:pPr>
            <a:r>
              <a:rPr lang="en-US" sz="2600" dirty="0">
                <a:solidFill>
                  <a:schemeClr val="dk1"/>
                </a:solidFill>
                <a:ea typeface="Calibri"/>
                <a:cs typeface="Calibri"/>
                <a:sym typeface="Calibri"/>
              </a:rPr>
              <a:t>For marketers, an </a:t>
            </a:r>
            <a:r>
              <a:rPr lang="en-US" sz="2600" b="1" dirty="0">
                <a:solidFill>
                  <a:schemeClr val="dk1"/>
                </a:solidFill>
                <a:ea typeface="Calibri"/>
                <a:cs typeface="Calibri"/>
                <a:sym typeface="Calibri"/>
              </a:rPr>
              <a:t>innovation </a:t>
            </a:r>
            <a:r>
              <a:rPr lang="en-US" sz="2600" dirty="0">
                <a:solidFill>
                  <a:schemeClr val="dk1"/>
                </a:solidFill>
                <a:ea typeface="Calibri"/>
                <a:cs typeface="Calibri"/>
                <a:sym typeface="Calibri"/>
              </a:rPr>
              <a:t>is anything customers perceive as new or different.</a:t>
            </a:r>
          </a:p>
          <a:p>
            <a:pPr marL="800100" lvl="1" indent="-342900">
              <a:lnSpc>
                <a:spcPct val="80000"/>
              </a:lnSpc>
              <a:spcBef>
                <a:spcPts val="500"/>
              </a:spcBef>
              <a:buSzPct val="99615"/>
              <a:buFont typeface="Wingdings" panose="05000000000000000000" pitchFamily="2" charset="2"/>
              <a:buChar char="§"/>
            </a:pPr>
            <a:r>
              <a:rPr lang="en-US" sz="2400" dirty="0">
                <a:solidFill>
                  <a:schemeClr val="dk1"/>
                </a:solidFill>
                <a:ea typeface="Calibri"/>
                <a:cs typeface="Calibri"/>
                <a:sym typeface="Calibri"/>
              </a:rPr>
              <a:t>May be a minor or game changing alteration to an existing good or service</a:t>
            </a:r>
          </a:p>
          <a:p>
            <a:pPr marL="800100" lvl="1" indent="-342900">
              <a:lnSpc>
                <a:spcPct val="80000"/>
              </a:lnSpc>
              <a:spcBef>
                <a:spcPts val="500"/>
              </a:spcBef>
              <a:buSzPct val="99615"/>
              <a:buFont typeface="Wingdings" panose="05000000000000000000" pitchFamily="2" charset="2"/>
              <a:buChar char="§"/>
            </a:pPr>
            <a:r>
              <a:rPr lang="en-US" sz="2400" dirty="0">
                <a:solidFill>
                  <a:schemeClr val="dk1"/>
                </a:solidFill>
                <a:ea typeface="Calibri"/>
                <a:cs typeface="Calibri"/>
                <a:sym typeface="Calibri"/>
              </a:rPr>
              <a:t>May be a brand new product entirely</a:t>
            </a:r>
          </a:p>
        </p:txBody>
      </p:sp>
      <p:pic>
        <p:nvPicPr>
          <p:cNvPr id="4" name="Picture 335" descr="An ad for Kesho mascara shows an African woman smoking a cigarette and crying, which is making her mascara run. The copy reads, &quot;Will last up to twenty two ex-boyfriends.&quot; "/>
          <p:cNvPicPr preferRelativeResize="0"/>
          <p:nvPr/>
        </p:nvPicPr>
        <p:blipFill rotWithShape="1">
          <a:blip r:embed="rId3">
            <a:alphaModFix/>
          </a:blip>
          <a:srcRect/>
          <a:stretch/>
        </p:blipFill>
        <p:spPr>
          <a:xfrm>
            <a:off x="4849091" y="2057400"/>
            <a:ext cx="4129842" cy="2773072"/>
          </a:xfrm>
          <a:prstGeom prst="rect">
            <a:avLst/>
          </a:prstGeom>
          <a:noFill/>
          <a:ln>
            <a:noFill/>
          </a:ln>
        </p:spPr>
      </p:pic>
    </p:spTree>
    <p:extLst>
      <p:ext uri="{BB962C8B-B14F-4D97-AF65-F5344CB8AC3E}">
        <p14:creationId xmlns:p14="http://schemas.microsoft.com/office/powerpoint/2010/main" val="350278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31859C"/>
                </a:solidFill>
                <a:latin typeface="+mj-lt"/>
                <a:ea typeface="Calibri"/>
                <a:cs typeface="Calibri"/>
                <a:sym typeface="Calibri"/>
              </a:rPr>
              <a:t>Learning Objectives</a:t>
            </a:r>
            <a:endParaRPr lang="en-IN" sz="2000" dirty="0">
              <a:latin typeface="+mj-lt"/>
            </a:endParaRPr>
          </a:p>
        </p:txBody>
      </p:sp>
      <p:sp>
        <p:nvSpPr>
          <p:cNvPr id="3" name="Content Placeholder 2"/>
          <p:cNvSpPr>
            <a:spLocks noGrp="1"/>
          </p:cNvSpPr>
          <p:nvPr>
            <p:ph sz="quarter" idx="14"/>
          </p:nvPr>
        </p:nvSpPr>
        <p:spPr>
          <a:xfrm>
            <a:off x="457200" y="1295400"/>
            <a:ext cx="8229600" cy="4876800"/>
          </a:xfrm>
        </p:spPr>
        <p:txBody>
          <a:bodyPr/>
          <a:lstStyle/>
          <a:p>
            <a:pPr marL="0" lvl="0" indent="0">
              <a:lnSpc>
                <a:spcPct val="150000"/>
              </a:lnSpc>
              <a:spcBef>
                <a:spcPts val="0"/>
              </a:spcBef>
              <a:buNone/>
            </a:pPr>
            <a:r>
              <a:rPr lang="en-US" b="1" dirty="0" smtClean="0">
                <a:solidFill>
                  <a:srgbClr val="007FA3"/>
                </a:solidFill>
                <a:ea typeface="Calibri"/>
                <a:cs typeface="Calibri"/>
                <a:sym typeface="Calibri"/>
              </a:rPr>
              <a:t>8.1</a:t>
            </a:r>
            <a:r>
              <a:rPr lang="en-US" dirty="0" smtClean="0">
                <a:solidFill>
                  <a:srgbClr val="007FA3"/>
                </a:solidFill>
                <a:ea typeface="Calibri"/>
                <a:cs typeface="Calibri"/>
                <a:sym typeface="Calibri"/>
              </a:rPr>
              <a:t> </a:t>
            </a:r>
            <a:r>
              <a:rPr lang="en-US" dirty="0" smtClean="0">
                <a:solidFill>
                  <a:schemeClr val="dk1"/>
                </a:solidFill>
                <a:ea typeface="Calibri"/>
                <a:cs typeface="Calibri"/>
                <a:sym typeface="Calibri"/>
              </a:rPr>
              <a:t>Explain </a:t>
            </a:r>
            <a:r>
              <a:rPr lang="en-US" dirty="0">
                <a:solidFill>
                  <a:schemeClr val="dk1"/>
                </a:solidFill>
                <a:ea typeface="Calibri"/>
                <a:cs typeface="Calibri"/>
                <a:sym typeface="Calibri"/>
              </a:rPr>
              <a:t>how value is derived through different </a:t>
            </a:r>
            <a:endParaRPr lang="en-US" dirty="0" smtClean="0">
              <a:solidFill>
                <a:schemeClr val="dk1"/>
              </a:solidFill>
              <a:ea typeface="Calibri"/>
              <a:cs typeface="Calibri"/>
              <a:sym typeface="Calibri"/>
            </a:endParaRPr>
          </a:p>
          <a:p>
            <a:pPr marL="0" lvl="0" indent="0">
              <a:lnSpc>
                <a:spcPct val="150000"/>
              </a:lnSpc>
              <a:spcBef>
                <a:spcPts val="0"/>
              </a:spcBef>
              <a:buNone/>
            </a:pPr>
            <a:r>
              <a:rPr lang="en-US" dirty="0">
                <a:solidFill>
                  <a:schemeClr val="dk1"/>
                </a:solidFill>
                <a:ea typeface="Calibri"/>
                <a:cs typeface="Calibri"/>
                <a:sym typeface="Calibri"/>
              </a:rPr>
              <a:t> </a:t>
            </a:r>
            <a:r>
              <a:rPr lang="en-US" dirty="0" smtClean="0">
                <a:solidFill>
                  <a:schemeClr val="dk1"/>
                </a:solidFill>
                <a:ea typeface="Calibri"/>
                <a:cs typeface="Calibri"/>
                <a:sym typeface="Calibri"/>
              </a:rPr>
              <a:t>     product layers.</a:t>
            </a:r>
          </a:p>
          <a:p>
            <a:pPr marL="0" lvl="0" indent="0">
              <a:lnSpc>
                <a:spcPct val="150000"/>
              </a:lnSpc>
              <a:spcBef>
                <a:spcPts val="0"/>
              </a:spcBef>
              <a:buNone/>
            </a:pPr>
            <a:r>
              <a:rPr lang="en-US" b="1" dirty="0" smtClean="0">
                <a:solidFill>
                  <a:srgbClr val="007FA3"/>
                </a:solidFill>
                <a:ea typeface="Calibri"/>
                <a:cs typeface="Calibri"/>
                <a:sym typeface="Calibri"/>
              </a:rPr>
              <a:t>8.2</a:t>
            </a:r>
            <a:r>
              <a:rPr lang="en-US" dirty="0" smtClean="0">
                <a:solidFill>
                  <a:schemeClr val="dk1"/>
                </a:solidFill>
                <a:ea typeface="Calibri"/>
                <a:cs typeface="Calibri"/>
                <a:sym typeface="Calibri"/>
              </a:rPr>
              <a:t> Describe </a:t>
            </a:r>
            <a:r>
              <a:rPr lang="en-US" dirty="0">
                <a:solidFill>
                  <a:schemeClr val="dk1"/>
                </a:solidFill>
                <a:ea typeface="Calibri"/>
                <a:cs typeface="Calibri"/>
                <a:sym typeface="Calibri"/>
              </a:rPr>
              <a:t>how marketers classify products</a:t>
            </a:r>
            <a:r>
              <a:rPr lang="en-US" dirty="0" smtClean="0">
                <a:solidFill>
                  <a:schemeClr val="dk1"/>
                </a:solidFill>
                <a:ea typeface="Calibri"/>
                <a:cs typeface="Calibri"/>
                <a:sym typeface="Calibri"/>
              </a:rPr>
              <a:t>.</a:t>
            </a:r>
            <a:endParaRPr lang="en-US" dirty="0">
              <a:solidFill>
                <a:schemeClr val="dk1"/>
              </a:solidFill>
              <a:ea typeface="Calibri"/>
              <a:cs typeface="Calibri"/>
              <a:sym typeface="Calibri"/>
            </a:endParaRPr>
          </a:p>
          <a:p>
            <a:pPr marL="0" lvl="0" indent="0">
              <a:lnSpc>
                <a:spcPct val="150000"/>
              </a:lnSpc>
              <a:spcBef>
                <a:spcPts val="0"/>
              </a:spcBef>
              <a:buNone/>
            </a:pPr>
            <a:r>
              <a:rPr lang="en-US" b="1" dirty="0" smtClean="0">
                <a:solidFill>
                  <a:srgbClr val="007FA3"/>
                </a:solidFill>
                <a:ea typeface="Calibri"/>
                <a:cs typeface="Calibri"/>
                <a:sym typeface="Calibri"/>
              </a:rPr>
              <a:t>8.3</a:t>
            </a:r>
            <a:r>
              <a:rPr lang="en-US" dirty="0" smtClean="0">
                <a:solidFill>
                  <a:schemeClr val="dk1"/>
                </a:solidFill>
                <a:ea typeface="Calibri"/>
                <a:cs typeface="Calibri"/>
                <a:sym typeface="Calibri"/>
              </a:rPr>
              <a:t> Understand </a:t>
            </a:r>
            <a:r>
              <a:rPr lang="en-US" dirty="0">
                <a:solidFill>
                  <a:schemeClr val="dk1"/>
                </a:solidFill>
                <a:ea typeface="Calibri"/>
                <a:cs typeface="Calibri"/>
                <a:sym typeface="Calibri"/>
              </a:rPr>
              <a:t>the importance and types of product </a:t>
            </a:r>
            <a:endParaRPr lang="en-US" dirty="0" smtClean="0">
              <a:solidFill>
                <a:schemeClr val="dk1"/>
              </a:solidFill>
              <a:ea typeface="Calibri"/>
              <a:cs typeface="Calibri"/>
              <a:sym typeface="Calibri"/>
            </a:endParaRPr>
          </a:p>
          <a:p>
            <a:pPr marL="0" lvl="0" indent="0">
              <a:lnSpc>
                <a:spcPct val="150000"/>
              </a:lnSpc>
              <a:spcBef>
                <a:spcPts val="0"/>
              </a:spcBef>
              <a:buNone/>
            </a:pPr>
            <a:r>
              <a:rPr lang="en-US" dirty="0">
                <a:solidFill>
                  <a:schemeClr val="dk1"/>
                </a:solidFill>
                <a:ea typeface="Calibri"/>
                <a:cs typeface="Calibri"/>
                <a:sym typeface="Calibri"/>
              </a:rPr>
              <a:t> </a:t>
            </a:r>
            <a:r>
              <a:rPr lang="en-US" dirty="0" smtClean="0">
                <a:solidFill>
                  <a:schemeClr val="dk1"/>
                </a:solidFill>
                <a:ea typeface="Calibri"/>
                <a:cs typeface="Calibri"/>
                <a:sym typeface="Calibri"/>
              </a:rPr>
              <a:t>     innovations.</a:t>
            </a:r>
          </a:p>
          <a:p>
            <a:pPr marL="0" lvl="0" indent="0">
              <a:lnSpc>
                <a:spcPct val="150000"/>
              </a:lnSpc>
              <a:spcBef>
                <a:spcPts val="0"/>
              </a:spcBef>
              <a:buNone/>
            </a:pPr>
            <a:r>
              <a:rPr lang="en-US" b="1" dirty="0" smtClean="0">
                <a:solidFill>
                  <a:srgbClr val="007FA3"/>
                </a:solidFill>
                <a:ea typeface="Calibri"/>
                <a:cs typeface="Calibri"/>
                <a:sym typeface="Calibri"/>
              </a:rPr>
              <a:t>8.4</a:t>
            </a:r>
            <a:r>
              <a:rPr lang="en-US" dirty="0" smtClean="0">
                <a:solidFill>
                  <a:schemeClr val="dk1"/>
                </a:solidFill>
                <a:ea typeface="Calibri"/>
                <a:cs typeface="Calibri"/>
                <a:sym typeface="Calibri"/>
              </a:rPr>
              <a:t> Show </a:t>
            </a:r>
            <a:r>
              <a:rPr lang="en-US" dirty="0">
                <a:solidFill>
                  <a:schemeClr val="dk1"/>
                </a:solidFill>
                <a:ea typeface="Calibri"/>
                <a:cs typeface="Calibri"/>
                <a:sym typeface="Calibri"/>
              </a:rPr>
              <a:t>how firms develop new products</a:t>
            </a:r>
            <a:r>
              <a:rPr lang="en-US" dirty="0" smtClean="0">
                <a:solidFill>
                  <a:schemeClr val="dk1"/>
                </a:solidFill>
                <a:ea typeface="Calibri"/>
                <a:cs typeface="Calibri"/>
                <a:sym typeface="Calibri"/>
              </a:rPr>
              <a:t>.</a:t>
            </a:r>
          </a:p>
          <a:p>
            <a:pPr marL="0" lvl="0" indent="0">
              <a:lnSpc>
                <a:spcPct val="150000"/>
              </a:lnSpc>
              <a:spcBef>
                <a:spcPts val="0"/>
              </a:spcBef>
              <a:buNone/>
            </a:pPr>
            <a:r>
              <a:rPr lang="en-US" b="1" dirty="0" smtClean="0">
                <a:solidFill>
                  <a:srgbClr val="007FA3"/>
                </a:solidFill>
                <a:ea typeface="Calibri"/>
                <a:cs typeface="Calibri"/>
                <a:sym typeface="Calibri"/>
              </a:rPr>
              <a:t>8.5</a:t>
            </a:r>
            <a:r>
              <a:rPr lang="en-US" dirty="0" smtClean="0">
                <a:solidFill>
                  <a:schemeClr val="dk1"/>
                </a:solidFill>
                <a:ea typeface="Calibri"/>
                <a:cs typeface="Calibri"/>
                <a:sym typeface="Calibri"/>
              </a:rPr>
              <a:t> Explain </a:t>
            </a:r>
            <a:r>
              <a:rPr lang="en-US" dirty="0">
                <a:solidFill>
                  <a:schemeClr val="dk1"/>
                </a:solidFill>
                <a:ea typeface="Calibri"/>
                <a:cs typeface="Calibri"/>
                <a:sym typeface="Calibri"/>
              </a:rPr>
              <a:t>the process of product adoption and the </a:t>
            </a:r>
            <a:endParaRPr lang="en-US" dirty="0" smtClean="0">
              <a:solidFill>
                <a:schemeClr val="dk1"/>
              </a:solidFill>
              <a:ea typeface="Calibri"/>
              <a:cs typeface="Calibri"/>
              <a:sym typeface="Calibri"/>
            </a:endParaRPr>
          </a:p>
          <a:p>
            <a:pPr marL="0" lvl="0" indent="0">
              <a:lnSpc>
                <a:spcPct val="150000"/>
              </a:lnSpc>
              <a:spcBef>
                <a:spcPts val="0"/>
              </a:spcBef>
              <a:buNone/>
            </a:pPr>
            <a:r>
              <a:rPr lang="en-US" dirty="0">
                <a:solidFill>
                  <a:schemeClr val="dk1"/>
                </a:solidFill>
                <a:ea typeface="Calibri"/>
                <a:cs typeface="Calibri"/>
                <a:sym typeface="Calibri"/>
              </a:rPr>
              <a:t> </a:t>
            </a:r>
            <a:r>
              <a:rPr lang="en-US" dirty="0" smtClean="0">
                <a:solidFill>
                  <a:schemeClr val="dk1"/>
                </a:solidFill>
                <a:ea typeface="Calibri"/>
                <a:cs typeface="Calibri"/>
                <a:sym typeface="Calibri"/>
              </a:rPr>
              <a:t>     diffusion </a:t>
            </a:r>
            <a:r>
              <a:rPr lang="en-US" dirty="0">
                <a:solidFill>
                  <a:schemeClr val="dk1"/>
                </a:solidFill>
                <a:ea typeface="Calibri"/>
                <a:cs typeface="Calibri"/>
                <a:sym typeface="Calibri"/>
              </a:rPr>
              <a:t>of new innovations.</a:t>
            </a:r>
            <a:endParaRPr lang="en-US" dirty="0"/>
          </a:p>
        </p:txBody>
      </p:sp>
    </p:spTree>
    <p:extLst>
      <p:ext uri="{BB962C8B-B14F-4D97-AF65-F5344CB8AC3E}">
        <p14:creationId xmlns:p14="http://schemas.microsoft.com/office/powerpoint/2010/main" val="780033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583500"/>
          </a:xfrm>
        </p:spPr>
        <p:txBody>
          <a:bodyPr/>
          <a:lstStyle/>
          <a:p>
            <a:r>
              <a:rPr lang="en-US" sz="3600" dirty="0">
                <a:latin typeface="+mj-lt"/>
                <a:sym typeface="Calibri"/>
              </a:rPr>
              <a:t>Figure </a:t>
            </a:r>
            <a:r>
              <a:rPr lang="en-US" sz="3600" dirty="0" smtClean="0">
                <a:latin typeface="+mj-lt"/>
                <a:sym typeface="Calibri"/>
              </a:rPr>
              <a:t>8.3 </a:t>
            </a:r>
            <a:r>
              <a:rPr lang="en-US" sz="3600" dirty="0">
                <a:latin typeface="+mj-lt"/>
                <a:sym typeface="Calibri"/>
              </a:rPr>
              <a:t>Types of Innovations</a:t>
            </a:r>
            <a:endParaRPr lang="en-IN" sz="3600" dirty="0">
              <a:latin typeface="+mj-lt"/>
            </a:endParaRPr>
          </a:p>
        </p:txBody>
      </p:sp>
      <p:pic>
        <p:nvPicPr>
          <p:cNvPr id="5" name="Picture 343" descr="A chart shows the types of innovations, as follows:&#10;Dynamically Continuous&#10;Discontinuous&#10;Continuous"/>
          <p:cNvPicPr preferRelativeResize="0"/>
          <p:nvPr/>
        </p:nvPicPr>
        <p:blipFill rotWithShape="1">
          <a:blip r:embed="rId3">
            <a:alphaModFix/>
          </a:blip>
          <a:srcRect/>
          <a:stretch/>
        </p:blipFill>
        <p:spPr>
          <a:xfrm>
            <a:off x="1676400" y="1219200"/>
            <a:ext cx="5550196" cy="4430184"/>
          </a:xfrm>
          <a:prstGeom prst="rect">
            <a:avLst/>
          </a:prstGeom>
          <a:noFill/>
          <a:ln>
            <a:noFill/>
          </a:ln>
        </p:spPr>
      </p:pic>
    </p:spTree>
    <p:extLst>
      <p:ext uri="{BB962C8B-B14F-4D97-AF65-F5344CB8AC3E}">
        <p14:creationId xmlns:p14="http://schemas.microsoft.com/office/powerpoint/2010/main" val="1855908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35592"/>
          </a:xfrm>
        </p:spPr>
        <p:txBody>
          <a:bodyPr/>
          <a:lstStyle/>
          <a:p>
            <a:r>
              <a:rPr lang="en-US" sz="3600" dirty="0">
                <a:latin typeface="+mj-lt"/>
                <a:sym typeface="Calibri"/>
              </a:rPr>
              <a:t>Continuous Innovation</a:t>
            </a:r>
            <a:endParaRPr lang="en-IN" sz="3600" dirty="0">
              <a:latin typeface="+mj-lt"/>
            </a:endParaRPr>
          </a:p>
        </p:txBody>
      </p:sp>
      <p:sp>
        <p:nvSpPr>
          <p:cNvPr id="3" name="Content Placeholder 2"/>
          <p:cNvSpPr>
            <a:spLocks noGrp="1"/>
          </p:cNvSpPr>
          <p:nvPr>
            <p:ph idx="1"/>
          </p:nvPr>
        </p:nvSpPr>
        <p:spPr/>
        <p:txBody>
          <a:bodyPr/>
          <a:lstStyle/>
          <a:p>
            <a:pPr marL="228600" lvl="0" indent="-228600">
              <a:lnSpc>
                <a:spcPct val="90000"/>
              </a:lnSpc>
              <a:spcBef>
                <a:spcPts val="0"/>
              </a:spcBef>
              <a:buFont typeface="Arial"/>
              <a:buChar char="•"/>
            </a:pPr>
            <a:r>
              <a:rPr lang="en-US" sz="2600" dirty="0">
                <a:solidFill>
                  <a:schemeClr val="dk1"/>
                </a:solidFill>
                <a:ea typeface="Calibri"/>
                <a:cs typeface="Calibri"/>
                <a:sym typeface="Calibri"/>
              </a:rPr>
              <a:t>A </a:t>
            </a:r>
            <a:r>
              <a:rPr lang="en-US" sz="2600" b="1" dirty="0">
                <a:solidFill>
                  <a:schemeClr val="dk1"/>
                </a:solidFill>
                <a:ea typeface="Calibri"/>
                <a:cs typeface="Calibri"/>
                <a:sym typeface="Calibri"/>
              </a:rPr>
              <a:t>continuous innovation </a:t>
            </a:r>
            <a:r>
              <a:rPr lang="en-US" sz="2600" dirty="0">
                <a:solidFill>
                  <a:schemeClr val="dk1"/>
                </a:solidFill>
                <a:ea typeface="Calibri"/>
                <a:cs typeface="Calibri"/>
                <a:sym typeface="Calibri"/>
              </a:rPr>
              <a:t>is a modification to an existing product.</a:t>
            </a:r>
          </a:p>
          <a:p>
            <a:pPr lvl="1">
              <a:lnSpc>
                <a:spcPct val="90000"/>
              </a:lnSpc>
              <a:spcBef>
                <a:spcPts val="500"/>
              </a:spcBef>
              <a:buSzPct val="100000"/>
            </a:pPr>
            <a:r>
              <a:rPr lang="en-US" sz="2400" dirty="0">
                <a:solidFill>
                  <a:schemeClr val="dk1"/>
                </a:solidFill>
                <a:ea typeface="Calibri"/>
                <a:cs typeface="Calibri"/>
                <a:sym typeface="Calibri"/>
              </a:rPr>
              <a:t>Customer doesn’t have to learn anything new</a:t>
            </a:r>
          </a:p>
          <a:p>
            <a:pPr marL="228600" lvl="0" indent="-228600">
              <a:lnSpc>
                <a:spcPct val="90000"/>
              </a:lnSpc>
              <a:spcBef>
                <a:spcPts val="1000"/>
              </a:spcBef>
              <a:buFont typeface="Arial"/>
              <a:buChar char="•"/>
            </a:pPr>
            <a:r>
              <a:rPr lang="en-US" sz="2600" dirty="0">
                <a:solidFill>
                  <a:schemeClr val="dk1"/>
                </a:solidFill>
                <a:ea typeface="Calibri"/>
                <a:cs typeface="Calibri"/>
                <a:sym typeface="Calibri"/>
              </a:rPr>
              <a:t>A </a:t>
            </a:r>
            <a:r>
              <a:rPr lang="en-US" sz="2600" b="1" dirty="0">
                <a:solidFill>
                  <a:schemeClr val="dk1"/>
                </a:solidFill>
                <a:ea typeface="Calibri"/>
                <a:cs typeface="Calibri"/>
                <a:sym typeface="Calibri"/>
              </a:rPr>
              <a:t>knockoff</a:t>
            </a:r>
            <a:r>
              <a:rPr lang="en-US" sz="2600" dirty="0">
                <a:solidFill>
                  <a:schemeClr val="dk1"/>
                </a:solidFill>
                <a:ea typeface="Calibri"/>
                <a:cs typeface="Calibri"/>
                <a:sym typeface="Calibri"/>
              </a:rPr>
              <a:t> is a new product that copies, with slight modification, the design of an original product.</a:t>
            </a:r>
          </a:p>
          <a:p>
            <a:pPr lvl="1">
              <a:lnSpc>
                <a:spcPct val="90000"/>
              </a:lnSpc>
              <a:spcBef>
                <a:spcPts val="500"/>
              </a:spcBef>
              <a:buSzPct val="100000"/>
            </a:pPr>
            <a:r>
              <a:rPr lang="en-US" sz="2400" dirty="0">
                <a:solidFill>
                  <a:schemeClr val="dk1"/>
                </a:solidFill>
                <a:ea typeface="Calibri"/>
                <a:cs typeface="Calibri"/>
                <a:sym typeface="Calibri"/>
              </a:rPr>
              <a:t>Harder to legally protect designs than technological innovations</a:t>
            </a:r>
            <a:endParaRPr lang="en-US" dirty="0"/>
          </a:p>
        </p:txBody>
      </p:sp>
    </p:spTree>
    <p:extLst>
      <p:ext uri="{BB962C8B-B14F-4D97-AF65-F5344CB8AC3E}">
        <p14:creationId xmlns:p14="http://schemas.microsoft.com/office/powerpoint/2010/main" val="1278233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600" dirty="0">
                <a:latin typeface="+mj-lt"/>
                <a:sym typeface="Calibri"/>
              </a:rPr>
              <a:t>Dynamically Continuous Innovation</a:t>
            </a:r>
            <a:endParaRPr lang="en-IN" sz="3600" dirty="0">
              <a:latin typeface="+mj-lt"/>
            </a:endParaRPr>
          </a:p>
        </p:txBody>
      </p:sp>
      <p:sp>
        <p:nvSpPr>
          <p:cNvPr id="2" name="Content Placeholder 1"/>
          <p:cNvSpPr>
            <a:spLocks noGrp="1"/>
          </p:cNvSpPr>
          <p:nvPr>
            <p:ph idx="1"/>
          </p:nvPr>
        </p:nvSpPr>
        <p:spPr/>
        <p:txBody>
          <a:bodyPr/>
          <a:lstStyle/>
          <a:p>
            <a:pPr rtl="0" eaLnBrk="1" latinLnBrk="0" hangingPunct="1"/>
            <a:r>
              <a:rPr lang="en-US" kern="1200" dirty="0" smtClean="0">
                <a:solidFill>
                  <a:schemeClr val="tx1"/>
                </a:solidFill>
                <a:effectLst/>
              </a:rPr>
              <a:t>A </a:t>
            </a:r>
            <a:r>
              <a:rPr lang="en-US" b="1" kern="1200" dirty="0" smtClean="0">
                <a:solidFill>
                  <a:schemeClr val="tx1"/>
                </a:solidFill>
                <a:effectLst/>
              </a:rPr>
              <a:t>dynamically continuous innovation </a:t>
            </a:r>
            <a:r>
              <a:rPr lang="en-US" kern="1200" dirty="0" smtClean="0">
                <a:solidFill>
                  <a:schemeClr val="tx1"/>
                </a:solidFill>
                <a:effectLst/>
              </a:rPr>
              <a:t>is a pronounced modification to an existing product.</a:t>
            </a:r>
            <a:endParaRPr lang="en-US" dirty="0" smtClean="0">
              <a:effectLst/>
            </a:endParaRPr>
          </a:p>
          <a:p>
            <a:r>
              <a:rPr lang="en-US" kern="1200" dirty="0" smtClean="0">
                <a:solidFill>
                  <a:schemeClr val="tx1"/>
                </a:solidFill>
                <a:effectLst/>
              </a:rPr>
              <a:t>Requires a modest amount of learning for consumers to use </a:t>
            </a:r>
            <a:endParaRPr lang="en-US" dirty="0"/>
          </a:p>
        </p:txBody>
      </p:sp>
    </p:spTree>
    <p:extLst>
      <p:ext uri="{BB962C8B-B14F-4D97-AF65-F5344CB8AC3E}">
        <p14:creationId xmlns:p14="http://schemas.microsoft.com/office/powerpoint/2010/main" val="713341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dirty="0">
                <a:latin typeface="+mj-lt"/>
                <a:sym typeface="Calibri"/>
              </a:rPr>
              <a:t>Discontinuous Innovation</a:t>
            </a:r>
            <a:endParaRPr lang="en-IN" sz="3600" dirty="0">
              <a:latin typeface="+mj-lt"/>
            </a:endParaRPr>
          </a:p>
        </p:txBody>
      </p:sp>
      <p:sp>
        <p:nvSpPr>
          <p:cNvPr id="3" name="Content Placeholder 2"/>
          <p:cNvSpPr>
            <a:spLocks noGrp="1"/>
          </p:cNvSpPr>
          <p:nvPr>
            <p:ph idx="1"/>
          </p:nvPr>
        </p:nvSpPr>
        <p:spPr/>
        <p:txBody>
          <a:bodyPr/>
          <a:lstStyle/>
          <a:p>
            <a:pPr marL="255600" indent="-255600" fontAlgn="auto">
              <a:spcAft>
                <a:spcPts val="0"/>
              </a:spcAft>
              <a:buSzPct val="100000"/>
            </a:pPr>
            <a:r>
              <a:rPr lang="en-US" sz="2600" dirty="0">
                <a:solidFill>
                  <a:schemeClr val="dk1"/>
                </a:solidFill>
                <a:ea typeface="Calibri"/>
                <a:cs typeface="Calibri"/>
                <a:sym typeface="Calibri"/>
              </a:rPr>
              <a:t>To qualify as a </a:t>
            </a:r>
            <a:r>
              <a:rPr lang="en-US" sz="2600" b="1" dirty="0">
                <a:solidFill>
                  <a:schemeClr val="dk1"/>
                </a:solidFill>
                <a:ea typeface="Calibri"/>
                <a:cs typeface="Calibri"/>
                <a:sym typeface="Calibri"/>
              </a:rPr>
              <a:t>discontinuous innovation</a:t>
            </a:r>
            <a:r>
              <a:rPr lang="en-US" sz="2600" dirty="0">
                <a:solidFill>
                  <a:schemeClr val="dk1"/>
                </a:solidFill>
                <a:ea typeface="Calibri"/>
                <a:cs typeface="Calibri"/>
                <a:sym typeface="Calibri"/>
              </a:rPr>
              <a:t>, the product must create major change in the way people live.</a:t>
            </a:r>
            <a:endParaRPr lang="en-US" sz="2600" dirty="0" smtClean="0"/>
          </a:p>
          <a:p>
            <a:pPr marL="793941" lvl="1" indent="-342900">
              <a:buSzPct val="100000"/>
              <a:buFont typeface="Wingdings" panose="05000000000000000000" pitchFamily="2" charset="2"/>
              <a:buChar char="§"/>
            </a:pPr>
            <a:r>
              <a:rPr lang="en-US" sz="2400" dirty="0">
                <a:solidFill>
                  <a:schemeClr val="dk1"/>
                </a:solidFill>
                <a:ea typeface="Calibri"/>
                <a:cs typeface="Calibri"/>
                <a:sym typeface="Calibri"/>
              </a:rPr>
              <a:t>Consumers have to learn a great deal in order to be able to effectively use the product</a:t>
            </a:r>
            <a:r>
              <a:rPr lang="en-US" sz="2400" dirty="0" smtClean="0">
                <a:solidFill>
                  <a:schemeClr val="dk1"/>
                </a:solidFill>
                <a:ea typeface="Calibri"/>
                <a:cs typeface="Calibri"/>
                <a:sym typeface="Calibri"/>
              </a:rPr>
              <a:t>.</a:t>
            </a:r>
            <a:endParaRPr lang="en-US" sz="2400" b="1" dirty="0" smtClean="0">
              <a:solidFill>
                <a:srgbClr val="002060"/>
              </a:solidFill>
              <a:latin typeface="Calibri"/>
              <a:ea typeface="Calibri"/>
              <a:cs typeface="Calibri"/>
              <a:sym typeface="Calibri"/>
            </a:endParaRPr>
          </a:p>
          <a:p>
            <a:pPr marL="451041" lvl="1" indent="0">
              <a:buSzPct val="100000"/>
              <a:buNone/>
            </a:pPr>
            <a:r>
              <a:rPr lang="en-US" sz="2400" b="1" dirty="0" smtClean="0">
                <a:ea typeface="Calibri"/>
                <a:cs typeface="Calibri"/>
                <a:sym typeface="Calibri"/>
              </a:rPr>
              <a:t>What’s </a:t>
            </a:r>
            <a:r>
              <a:rPr lang="en-US" sz="2400" b="1" dirty="0">
                <a:ea typeface="Calibri"/>
                <a:cs typeface="Calibri"/>
                <a:sym typeface="Calibri"/>
              </a:rPr>
              <a:t>the next “killer app</a:t>
            </a:r>
            <a:r>
              <a:rPr lang="en-US" sz="2400" b="1" dirty="0" smtClean="0">
                <a:ea typeface="Calibri"/>
                <a:cs typeface="Calibri"/>
                <a:sym typeface="Calibri"/>
              </a:rPr>
              <a:t>?”</a:t>
            </a:r>
            <a:endParaRPr lang="en-US" sz="2400" b="1" dirty="0">
              <a:ea typeface="Calibri"/>
              <a:cs typeface="Calibri"/>
              <a:sym typeface="Calibri"/>
            </a:endParaRPr>
          </a:p>
        </p:txBody>
      </p:sp>
    </p:spTree>
    <p:extLst>
      <p:ext uri="{BB962C8B-B14F-4D97-AF65-F5344CB8AC3E}">
        <p14:creationId xmlns:p14="http://schemas.microsoft.com/office/powerpoint/2010/main" val="45049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Convergence</a:t>
            </a:r>
            <a:endParaRPr lang="en-IN" sz="3600" dirty="0">
              <a:latin typeface="+mj-lt"/>
            </a:endParaRPr>
          </a:p>
        </p:txBody>
      </p:sp>
      <p:sp>
        <p:nvSpPr>
          <p:cNvPr id="3" name="Content Placeholder 2"/>
          <p:cNvSpPr>
            <a:spLocks noGrp="1"/>
          </p:cNvSpPr>
          <p:nvPr>
            <p:ph idx="1"/>
          </p:nvPr>
        </p:nvSpPr>
        <p:spPr/>
        <p:txBody>
          <a:bodyPr/>
          <a:lstStyle/>
          <a:p>
            <a:pPr marL="228600" lvl="0" indent="-228600">
              <a:lnSpc>
                <a:spcPct val="90000"/>
              </a:lnSpc>
              <a:spcBef>
                <a:spcPts val="0"/>
              </a:spcBef>
              <a:buSzPct val="100000"/>
              <a:buFont typeface="Arial"/>
              <a:buChar char="•"/>
            </a:pPr>
            <a:r>
              <a:rPr lang="en-US" sz="2600" b="1" dirty="0">
                <a:solidFill>
                  <a:schemeClr val="dk1"/>
                </a:solidFill>
                <a:ea typeface="Calibri"/>
                <a:cs typeface="Calibri"/>
                <a:sym typeface="Calibri"/>
              </a:rPr>
              <a:t>Convergence </a:t>
            </a:r>
            <a:r>
              <a:rPr lang="en-US" sz="2600" dirty="0">
                <a:solidFill>
                  <a:schemeClr val="dk1"/>
                </a:solidFill>
                <a:ea typeface="Calibri"/>
                <a:cs typeface="Calibri"/>
                <a:sym typeface="Calibri"/>
              </a:rPr>
              <a:t>is the coming together of two or more technologies to create a new system.</a:t>
            </a:r>
          </a:p>
          <a:p>
            <a:pPr marL="228600" lvl="0" indent="-228600">
              <a:lnSpc>
                <a:spcPct val="90000"/>
              </a:lnSpc>
              <a:spcBef>
                <a:spcPts val="1000"/>
              </a:spcBef>
              <a:buSzPct val="100000"/>
              <a:buFont typeface="Arial"/>
              <a:buChar char="•"/>
            </a:pPr>
            <a:r>
              <a:rPr lang="en-US" sz="2600" dirty="0">
                <a:solidFill>
                  <a:schemeClr val="dk1"/>
                </a:solidFill>
                <a:ea typeface="Calibri"/>
                <a:cs typeface="Calibri"/>
                <a:sym typeface="Calibri"/>
              </a:rPr>
              <a:t>One of the most talked about forms of dynamically continuous innovation</a:t>
            </a:r>
            <a:endParaRPr lang="en-US" sz="2600" dirty="0" smtClean="0">
              <a:solidFill>
                <a:schemeClr val="dk1"/>
              </a:solidFill>
              <a:ea typeface="Calibri"/>
              <a:cs typeface="Calibri"/>
              <a:sym typeface="Calibri"/>
            </a:endParaRPr>
          </a:p>
        </p:txBody>
      </p:sp>
    </p:spTree>
    <p:extLst>
      <p:ext uri="{BB962C8B-B14F-4D97-AF65-F5344CB8AC3E}">
        <p14:creationId xmlns:p14="http://schemas.microsoft.com/office/powerpoint/2010/main" val="325523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229600" cy="546628"/>
          </a:xfrm>
        </p:spPr>
        <p:txBody>
          <a:bodyPr/>
          <a:lstStyle/>
          <a:p>
            <a:r>
              <a:rPr lang="en-US" sz="3600" dirty="0">
                <a:latin typeface="+mj-lt"/>
                <a:sym typeface="Calibri"/>
              </a:rPr>
              <a:t>New Product Development (NPD)</a:t>
            </a:r>
            <a:endParaRPr lang="en-IN" sz="3600" dirty="0">
              <a:latin typeface="+mj-lt"/>
            </a:endParaRPr>
          </a:p>
        </p:txBody>
      </p:sp>
      <p:sp>
        <p:nvSpPr>
          <p:cNvPr id="3" name="Content Placeholder 2"/>
          <p:cNvSpPr>
            <a:spLocks noGrp="1"/>
          </p:cNvSpPr>
          <p:nvPr>
            <p:ph idx="1"/>
          </p:nvPr>
        </p:nvSpPr>
        <p:spPr>
          <a:xfrm>
            <a:off x="457200" y="1219201"/>
            <a:ext cx="8229600" cy="3124200"/>
          </a:xfrm>
        </p:spPr>
        <p:txBody>
          <a:bodyPr/>
          <a:lstStyle/>
          <a:p>
            <a:pPr marL="228600" lvl="0" indent="-228600">
              <a:lnSpc>
                <a:spcPct val="90000"/>
              </a:lnSpc>
              <a:buSzPct val="100000"/>
              <a:buFont typeface="Arial"/>
              <a:buChar char="•"/>
            </a:pPr>
            <a:r>
              <a:rPr lang="en-US" sz="2600" dirty="0">
                <a:solidFill>
                  <a:schemeClr val="dk1"/>
                </a:solidFill>
                <a:ea typeface="Calibri"/>
                <a:cs typeface="Calibri"/>
                <a:sym typeface="Calibri"/>
              </a:rPr>
              <a:t>The new product development model is based on categories of R&amp;D expenditures.</a:t>
            </a:r>
          </a:p>
          <a:p>
            <a:pPr marL="914400" lvl="1" indent="-457200">
              <a:lnSpc>
                <a:spcPct val="90000"/>
              </a:lnSpc>
              <a:spcBef>
                <a:spcPts val="500"/>
              </a:spcBef>
              <a:buSzPct val="100000"/>
            </a:pPr>
            <a:r>
              <a:rPr lang="en-US" sz="2400" dirty="0">
                <a:solidFill>
                  <a:schemeClr val="dk1"/>
                </a:solidFill>
                <a:ea typeface="Calibri"/>
                <a:cs typeface="Calibri"/>
                <a:sym typeface="Calibri"/>
              </a:rPr>
              <a:t>In most organizations, this process is well</a:t>
            </a:r>
            <a:r>
              <a:rPr lang="en-US" sz="2400" strike="sngStrike" dirty="0">
                <a:solidFill>
                  <a:schemeClr val="dk1"/>
                </a:solidFill>
                <a:ea typeface="Calibri"/>
                <a:cs typeface="Calibri"/>
                <a:sym typeface="Calibri"/>
              </a:rPr>
              <a:t>- </a:t>
            </a:r>
            <a:r>
              <a:rPr lang="en-US" sz="2400" dirty="0">
                <a:solidFill>
                  <a:schemeClr val="dk1"/>
                </a:solidFill>
                <a:ea typeface="Calibri"/>
                <a:cs typeface="Calibri"/>
                <a:sym typeface="Calibri"/>
              </a:rPr>
              <a:t>defined and systematic.</a:t>
            </a:r>
          </a:p>
          <a:p>
            <a:pPr marL="228600" lvl="0" indent="-228600">
              <a:lnSpc>
                <a:spcPct val="90000"/>
              </a:lnSpc>
              <a:spcBef>
                <a:spcPts val="1000"/>
              </a:spcBef>
              <a:buSzPct val="100000"/>
              <a:buFont typeface="Arial"/>
              <a:buChar char="•"/>
            </a:pPr>
            <a:r>
              <a:rPr lang="en-US" sz="2400" dirty="0">
                <a:solidFill>
                  <a:schemeClr val="dk1"/>
                </a:solidFill>
                <a:ea typeface="Calibri"/>
                <a:cs typeface="Calibri"/>
                <a:sym typeface="Calibri"/>
              </a:rPr>
              <a:t>R&amp;D investment is a central metric for measuring an organization’s commitment to innovation relative to its </a:t>
            </a:r>
            <a:r>
              <a:rPr lang="en-US" sz="2400" dirty="0" smtClean="0">
                <a:solidFill>
                  <a:schemeClr val="dk1"/>
                </a:solidFill>
                <a:ea typeface="Calibri"/>
                <a:cs typeface="Calibri"/>
                <a:sym typeface="Calibri"/>
              </a:rPr>
              <a:t>rivals.</a:t>
            </a:r>
            <a:endParaRPr lang="en-US" dirty="0"/>
          </a:p>
        </p:txBody>
      </p:sp>
    </p:spTree>
    <p:extLst>
      <p:ext uri="{BB962C8B-B14F-4D97-AF65-F5344CB8AC3E}">
        <p14:creationId xmlns:p14="http://schemas.microsoft.com/office/powerpoint/2010/main" val="1346591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382000" cy="1097280"/>
          </a:xfrm>
        </p:spPr>
        <p:txBody>
          <a:bodyPr/>
          <a:lstStyle/>
          <a:p>
            <a:r>
              <a:rPr lang="en-US" sz="3600" dirty="0">
                <a:latin typeface="+mj-lt"/>
                <a:sym typeface="Calibri"/>
              </a:rPr>
              <a:t>Figure </a:t>
            </a:r>
            <a:r>
              <a:rPr lang="en-US" sz="3600" dirty="0" smtClean="0">
                <a:latin typeface="+mj-lt"/>
                <a:sym typeface="Calibri"/>
              </a:rPr>
              <a:t>8.4 </a:t>
            </a:r>
            <a:r>
              <a:rPr lang="en-US" sz="3600" dirty="0">
                <a:latin typeface="+mj-lt"/>
                <a:sym typeface="Calibri"/>
              </a:rPr>
              <a:t>Phases in New </a:t>
            </a:r>
            <a:br>
              <a:rPr lang="en-US" sz="3600" dirty="0">
                <a:latin typeface="+mj-lt"/>
                <a:sym typeface="Calibri"/>
              </a:rPr>
            </a:br>
            <a:r>
              <a:rPr lang="en-US" sz="3600" dirty="0">
                <a:latin typeface="+mj-lt"/>
                <a:sym typeface="Calibri"/>
              </a:rPr>
              <a:t>Product Development</a:t>
            </a:r>
            <a:endParaRPr lang="en-IN" sz="3600" dirty="0">
              <a:latin typeface="+mj-lt"/>
            </a:endParaRPr>
          </a:p>
        </p:txBody>
      </p:sp>
      <p:pic>
        <p:nvPicPr>
          <p:cNvPr id="8" name="Picture399" descr="A flow chart shows the sequence of phases of New Product Development, as follows:&#10;Phase 1: Idea Generation&#10;Phase 2: Product Concept Development and Screening&#10;Phase 3: Marketing Strategy Development&#10;Phase 4: Business Analysis&#10;Phase 5: Technical Development&#10;Phase 6: Test Marketing&#10;Phase 7: Commercialization"/>
          <p:cNvPicPr preferRelativeResize="0"/>
          <p:nvPr/>
        </p:nvPicPr>
        <p:blipFill rotWithShape="1">
          <a:blip r:embed="rId3">
            <a:alphaModFix/>
          </a:blip>
          <a:srcRect/>
          <a:stretch/>
        </p:blipFill>
        <p:spPr>
          <a:xfrm>
            <a:off x="2951016" y="1524000"/>
            <a:ext cx="3588327" cy="4600888"/>
          </a:xfrm>
          <a:prstGeom prst="rect">
            <a:avLst/>
          </a:prstGeom>
          <a:noFill/>
          <a:ln>
            <a:noFill/>
          </a:ln>
        </p:spPr>
      </p:pic>
    </p:spTree>
    <p:extLst>
      <p:ext uri="{BB962C8B-B14F-4D97-AF65-F5344CB8AC3E}">
        <p14:creationId xmlns:p14="http://schemas.microsoft.com/office/powerpoint/2010/main" val="380670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New Product </a:t>
            </a:r>
            <a:r>
              <a:rPr lang="en-US" sz="3600" dirty="0" smtClean="0">
                <a:latin typeface="+mj-lt"/>
                <a:sym typeface="Calibri"/>
              </a:rPr>
              <a:t>Development </a:t>
            </a:r>
            <a:r>
              <a:rPr lang="en-US" sz="2200" b="0" dirty="0" smtClean="0">
                <a:latin typeface="+mj-lt"/>
                <a:sym typeface="Calibri"/>
              </a:rPr>
              <a:t>(1 of 4)</a:t>
            </a:r>
            <a:endParaRPr lang="en-IN" sz="2200" b="0" dirty="0">
              <a:latin typeface="+mj-lt"/>
            </a:endParaRPr>
          </a:p>
        </p:txBody>
      </p:sp>
      <p:sp>
        <p:nvSpPr>
          <p:cNvPr id="5" name="Content Placeholder 2"/>
          <p:cNvSpPr>
            <a:spLocks noGrp="1"/>
          </p:cNvSpPr>
          <p:nvPr>
            <p:ph idx="1"/>
          </p:nvPr>
        </p:nvSpPr>
        <p:spPr>
          <a:xfrm>
            <a:off x="457200" y="1219200"/>
            <a:ext cx="5410200" cy="4525963"/>
          </a:xfrm>
        </p:spPr>
        <p:txBody>
          <a:bodyPr/>
          <a:lstStyle/>
          <a:p>
            <a:pPr marL="255600" indent="-255600">
              <a:buSzPct val="100000"/>
            </a:pPr>
            <a:r>
              <a:rPr lang="en-US" sz="2600" b="1" dirty="0">
                <a:solidFill>
                  <a:schemeClr val="dk1"/>
                </a:solidFill>
                <a:latin typeface="+mj-lt"/>
                <a:ea typeface="Calibri"/>
                <a:cs typeface="Calibri"/>
                <a:sym typeface="Calibri"/>
              </a:rPr>
              <a:t>Phase 1: Idea generation (Ideation)</a:t>
            </a:r>
            <a:endParaRPr lang="en-US" sz="2600" dirty="0" smtClean="0">
              <a:solidFill>
                <a:schemeClr val="dk1"/>
              </a:solidFill>
              <a:latin typeface="+mj-lt"/>
              <a:ea typeface="Calibri"/>
              <a:cs typeface="Calibri"/>
              <a:sym typeface="Calibri"/>
            </a:endParaRPr>
          </a:p>
          <a:p>
            <a:pPr marL="914400" lvl="1" indent="-457200">
              <a:lnSpc>
                <a:spcPct val="90000"/>
              </a:lnSpc>
              <a:spcBef>
                <a:spcPts val="500"/>
              </a:spcBef>
              <a:buSzPct val="100000"/>
              <a:buFont typeface="Wingdings" panose="05000000000000000000" pitchFamily="2" charset="2"/>
              <a:buChar char="§"/>
            </a:pPr>
            <a:r>
              <a:rPr lang="en-US" sz="2400" dirty="0">
                <a:solidFill>
                  <a:schemeClr val="dk1"/>
                </a:solidFill>
                <a:latin typeface="+mj-lt"/>
                <a:ea typeface="Calibri"/>
                <a:cs typeface="Calibri"/>
                <a:sym typeface="Calibri"/>
              </a:rPr>
              <a:t>Marketers use a variety of sources to come up with ideas for new products.</a:t>
            </a:r>
          </a:p>
          <a:p>
            <a:pPr marL="914400" lvl="1" indent="-457200">
              <a:lnSpc>
                <a:spcPct val="90000"/>
              </a:lnSpc>
              <a:spcBef>
                <a:spcPts val="500"/>
              </a:spcBef>
              <a:buSzPct val="100000"/>
              <a:buFont typeface="Wingdings" panose="05000000000000000000" pitchFamily="2" charset="2"/>
              <a:buChar char="§"/>
            </a:pPr>
            <a:r>
              <a:rPr lang="en-US" sz="2400" dirty="0">
                <a:solidFill>
                  <a:schemeClr val="dk1"/>
                </a:solidFill>
                <a:latin typeface="+mj-lt"/>
                <a:ea typeface="Calibri"/>
                <a:cs typeface="Calibri"/>
                <a:sym typeface="Calibri"/>
              </a:rPr>
              <a:t>Value co-creation via collaboration with customers, salespeople, service personnel, and other </a:t>
            </a:r>
            <a:r>
              <a:rPr lang="en-US" sz="2400" dirty="0" smtClean="0">
                <a:solidFill>
                  <a:schemeClr val="dk1"/>
                </a:solidFill>
                <a:latin typeface="+mj-lt"/>
                <a:ea typeface="Calibri"/>
                <a:cs typeface="Calibri"/>
                <a:sym typeface="Calibri"/>
              </a:rPr>
              <a:t>stakeholders</a:t>
            </a:r>
            <a:endParaRPr lang="en-US" sz="2400" b="1" dirty="0" smtClean="0">
              <a:solidFill>
                <a:srgbClr val="007FA3"/>
              </a:solidFill>
              <a:latin typeface="+mj-lt"/>
              <a:ea typeface="Calibri"/>
              <a:cs typeface="Calibri"/>
              <a:sym typeface="Calibri"/>
            </a:endParaRPr>
          </a:p>
        </p:txBody>
      </p:sp>
      <p:pic>
        <p:nvPicPr>
          <p:cNvPr id="4" name="Picture 409" descr="&quot;A flow chart shows the sequence of phases of New Product Development, as follows:&#10;Phase 1: Idea Generation&#10;Phase 2: Product Concept Development and Screening&#10;Phase 3: Marketing Strategy Development&#10;Phase 4: Business Analysis&#10;Phase 5: Technical Development&#10;Phase 6: Test Marketing&#10;Phase 7: Commercialization&#10;&quot;&#10;"/>
          <p:cNvPicPr preferRelativeResize="0"/>
          <p:nvPr/>
        </p:nvPicPr>
        <p:blipFill rotWithShape="1">
          <a:blip r:embed="rId3">
            <a:alphaModFix/>
          </a:blip>
          <a:srcRect/>
          <a:stretch/>
        </p:blipFill>
        <p:spPr>
          <a:xfrm>
            <a:off x="6248400" y="1447800"/>
            <a:ext cx="1939636" cy="4565557"/>
          </a:xfrm>
          <a:prstGeom prst="rect">
            <a:avLst/>
          </a:prstGeom>
          <a:noFill/>
          <a:ln>
            <a:noFill/>
          </a:ln>
        </p:spPr>
      </p:pic>
    </p:spTree>
    <p:extLst>
      <p:ext uri="{BB962C8B-B14F-4D97-AF65-F5344CB8AC3E}">
        <p14:creationId xmlns:p14="http://schemas.microsoft.com/office/powerpoint/2010/main" val="179414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New Product </a:t>
            </a:r>
            <a:r>
              <a:rPr lang="en-US" sz="3600" dirty="0" smtClean="0">
                <a:latin typeface="+mj-lt"/>
                <a:sym typeface="Calibri"/>
              </a:rPr>
              <a:t>Development </a:t>
            </a:r>
            <a:r>
              <a:rPr lang="en-US" sz="2200" b="0" dirty="0">
                <a:sym typeface="Calibri"/>
              </a:rPr>
              <a:t>(2 of 4)</a:t>
            </a:r>
            <a:endParaRPr lang="en-IN" sz="2200" b="0" dirty="0"/>
          </a:p>
        </p:txBody>
      </p:sp>
      <p:sp>
        <p:nvSpPr>
          <p:cNvPr id="5" name="Content Placeholder 2"/>
          <p:cNvSpPr>
            <a:spLocks noGrp="1"/>
          </p:cNvSpPr>
          <p:nvPr>
            <p:ph idx="1"/>
          </p:nvPr>
        </p:nvSpPr>
        <p:spPr>
          <a:xfrm>
            <a:off x="457200" y="1219200"/>
            <a:ext cx="5105400" cy="4525963"/>
          </a:xfrm>
        </p:spPr>
        <p:txBody>
          <a:bodyPr/>
          <a:lstStyle/>
          <a:p>
            <a:pPr marL="255600" indent="-255600"/>
            <a:r>
              <a:rPr lang="en-US" sz="2800" b="1" dirty="0">
                <a:solidFill>
                  <a:schemeClr val="dk1"/>
                </a:solidFill>
                <a:latin typeface="Calibri"/>
                <a:ea typeface="Calibri"/>
                <a:cs typeface="Calibri"/>
                <a:sym typeface="Calibri"/>
              </a:rPr>
              <a:t>Phase 2: Product-concept development and screening</a:t>
            </a:r>
            <a:endParaRPr lang="en-US" sz="2600" dirty="0" smtClean="0">
              <a:solidFill>
                <a:schemeClr val="dk1"/>
              </a:solidFill>
              <a:latin typeface="+mj-lt"/>
              <a:ea typeface="Calibri"/>
              <a:cs typeface="Calibri"/>
              <a:sym typeface="Calibri"/>
            </a:endParaRPr>
          </a:p>
          <a:p>
            <a:pPr marL="914400" lvl="1" indent="-457200">
              <a:lnSpc>
                <a:spcPct val="90000"/>
              </a:lnSpc>
              <a:spcBef>
                <a:spcPts val="500"/>
              </a:spcBef>
              <a:buSzPct val="100000"/>
            </a:pPr>
            <a:r>
              <a:rPr lang="en-US" dirty="0">
                <a:solidFill>
                  <a:schemeClr val="dk1"/>
                </a:solidFill>
                <a:latin typeface="Calibri"/>
                <a:ea typeface="Calibri"/>
                <a:cs typeface="Calibri"/>
                <a:sym typeface="Calibri"/>
              </a:rPr>
              <a:t>Product ideas are tested for technical and commercial success.</a:t>
            </a:r>
            <a:endParaRPr lang="en-US" sz="2400" dirty="0" smtClean="0">
              <a:solidFill>
                <a:schemeClr val="dk1"/>
              </a:solidFill>
              <a:ea typeface="Calibri"/>
              <a:cs typeface="Calibri"/>
              <a:sym typeface="Calibri"/>
            </a:endParaRPr>
          </a:p>
          <a:p>
            <a:pPr marL="255600" indent="-255600"/>
            <a:r>
              <a:rPr lang="en-US" sz="2800" b="1" dirty="0">
                <a:solidFill>
                  <a:schemeClr val="dk1"/>
                </a:solidFill>
                <a:latin typeface="Calibri"/>
                <a:ea typeface="Calibri"/>
                <a:cs typeface="Calibri"/>
                <a:sym typeface="Calibri"/>
              </a:rPr>
              <a:t>Phase 3: Marketing strategy development</a:t>
            </a:r>
            <a:endParaRPr lang="en-US" dirty="0">
              <a:solidFill>
                <a:schemeClr val="dk1"/>
              </a:solidFill>
              <a:ea typeface="Calibri"/>
              <a:cs typeface="Calibri"/>
              <a:sym typeface="Calibri"/>
            </a:endParaRPr>
          </a:p>
          <a:p>
            <a:pPr marL="914400" lvl="1" indent="-457200">
              <a:lnSpc>
                <a:spcPct val="90000"/>
              </a:lnSpc>
              <a:spcBef>
                <a:spcPts val="500"/>
              </a:spcBef>
              <a:buSzPct val="100000"/>
            </a:pPr>
            <a:r>
              <a:rPr lang="en-US" dirty="0">
                <a:solidFill>
                  <a:schemeClr val="dk1"/>
                </a:solidFill>
                <a:latin typeface="Calibri"/>
                <a:ea typeface="Calibri"/>
                <a:cs typeface="Calibri"/>
                <a:sym typeface="Calibri"/>
              </a:rPr>
              <a:t>Developing a plan including identifying the target market and developing strategies for the </a:t>
            </a:r>
            <a:r>
              <a:rPr lang="en-US" dirty="0"/>
              <a:t>four Ps</a:t>
            </a:r>
            <a:r>
              <a:rPr lang="en-US" dirty="0" smtClean="0"/>
              <a:t>.</a:t>
            </a:r>
            <a:endParaRPr lang="en-US" sz="2400" b="1" dirty="0" smtClean="0">
              <a:solidFill>
                <a:srgbClr val="007FA3"/>
              </a:solidFill>
              <a:ea typeface="Calibri"/>
              <a:cs typeface="Calibri"/>
              <a:sym typeface="Calibri"/>
            </a:endParaRPr>
          </a:p>
        </p:txBody>
      </p:sp>
      <p:pic>
        <p:nvPicPr>
          <p:cNvPr id="4" name="Picture 409" descr="&quot;A flow chart shows the sequence of phases of New Product Development, as follows:&#10;Phase 1: Idea Generation&#10;Phase 2: Product Concept Development and Screening&#10;Phase 3: Marketing Strategy Development&#10;Phase 4: Business Analysis&#10;Phase 5: Technical Development&#10;Phase 6: Test Marketing&#10;Phase 7: Commercialization&#10;&quot;&#10;"/>
          <p:cNvPicPr preferRelativeResize="0"/>
          <p:nvPr/>
        </p:nvPicPr>
        <p:blipFill rotWithShape="1">
          <a:blip r:embed="rId3">
            <a:alphaModFix/>
          </a:blip>
          <a:srcRect/>
          <a:stretch/>
        </p:blipFill>
        <p:spPr>
          <a:xfrm>
            <a:off x="6248400" y="1447800"/>
            <a:ext cx="1939636" cy="4565557"/>
          </a:xfrm>
          <a:prstGeom prst="rect">
            <a:avLst/>
          </a:prstGeom>
          <a:noFill/>
          <a:ln>
            <a:noFill/>
          </a:ln>
        </p:spPr>
      </p:pic>
    </p:spTree>
    <p:extLst>
      <p:ext uri="{BB962C8B-B14F-4D97-AF65-F5344CB8AC3E}">
        <p14:creationId xmlns:p14="http://schemas.microsoft.com/office/powerpoint/2010/main" val="63972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New Product </a:t>
            </a:r>
            <a:r>
              <a:rPr lang="en-US" sz="3600" dirty="0" smtClean="0">
                <a:latin typeface="+mj-lt"/>
                <a:sym typeface="Calibri"/>
              </a:rPr>
              <a:t>Development </a:t>
            </a:r>
            <a:r>
              <a:rPr lang="en-US" sz="2200" b="0" dirty="0" smtClean="0">
                <a:sym typeface="Calibri"/>
              </a:rPr>
              <a:t>(3 of 4)</a:t>
            </a:r>
            <a:endParaRPr lang="en-IN" sz="2200" dirty="0"/>
          </a:p>
        </p:txBody>
      </p:sp>
      <p:sp>
        <p:nvSpPr>
          <p:cNvPr id="5" name="Content Placeholder 2"/>
          <p:cNvSpPr>
            <a:spLocks noGrp="1"/>
          </p:cNvSpPr>
          <p:nvPr>
            <p:ph idx="1"/>
          </p:nvPr>
        </p:nvSpPr>
        <p:spPr>
          <a:xfrm>
            <a:off x="457200" y="1219200"/>
            <a:ext cx="5562600" cy="4525963"/>
          </a:xfrm>
        </p:spPr>
        <p:txBody>
          <a:bodyPr/>
          <a:lstStyle/>
          <a:p>
            <a:pPr marL="228600" lvl="0" indent="-228600">
              <a:lnSpc>
                <a:spcPct val="90000"/>
              </a:lnSpc>
              <a:spcBef>
                <a:spcPts val="0"/>
              </a:spcBef>
              <a:buSzPct val="100000"/>
              <a:buFont typeface="Arial"/>
              <a:buChar char="•"/>
            </a:pPr>
            <a:r>
              <a:rPr lang="en-US" sz="2600" b="1" dirty="0">
                <a:solidFill>
                  <a:schemeClr val="dk1"/>
                </a:solidFill>
                <a:ea typeface="Calibri"/>
                <a:cs typeface="Calibri"/>
                <a:sym typeface="Calibri"/>
              </a:rPr>
              <a:t>Phase 4: Business analysis</a:t>
            </a:r>
          </a:p>
          <a:p>
            <a:pPr marL="800100" lvl="1" indent="-342900">
              <a:lnSpc>
                <a:spcPct val="90000"/>
              </a:lnSpc>
              <a:spcBef>
                <a:spcPts val="500"/>
              </a:spcBef>
              <a:buSzPct val="100000"/>
              <a:buFont typeface="Wingdings" panose="05000000000000000000" pitchFamily="2" charset="2"/>
              <a:buChar char="§"/>
            </a:pPr>
            <a:r>
              <a:rPr lang="en-US" sz="2400" dirty="0">
                <a:solidFill>
                  <a:schemeClr val="dk1"/>
                </a:solidFill>
                <a:ea typeface="Calibri"/>
                <a:cs typeface="Calibri"/>
                <a:sym typeface="Calibri"/>
              </a:rPr>
              <a:t>The product’s commercial viability is assessed.</a:t>
            </a:r>
          </a:p>
          <a:p>
            <a:pPr marL="228600" lvl="0" indent="-228600">
              <a:lnSpc>
                <a:spcPct val="90000"/>
              </a:lnSpc>
              <a:spcBef>
                <a:spcPts val="1000"/>
              </a:spcBef>
              <a:buSzPct val="100000"/>
              <a:buFont typeface="Arial"/>
              <a:buChar char="•"/>
            </a:pPr>
            <a:r>
              <a:rPr lang="en-US" sz="2600" b="1" dirty="0">
                <a:solidFill>
                  <a:schemeClr val="dk1"/>
                </a:solidFill>
                <a:ea typeface="Calibri"/>
                <a:cs typeface="Calibri"/>
                <a:sym typeface="Calibri"/>
              </a:rPr>
              <a:t>Phase 5: Technical development</a:t>
            </a:r>
          </a:p>
          <a:p>
            <a:pPr marL="800100" lvl="1" indent="-342900">
              <a:lnSpc>
                <a:spcPct val="90000"/>
              </a:lnSpc>
              <a:spcBef>
                <a:spcPts val="500"/>
              </a:spcBef>
              <a:buSzPct val="100000"/>
              <a:buFont typeface="Wingdings" panose="05000000000000000000" pitchFamily="2" charset="2"/>
              <a:buChar char="§"/>
            </a:pPr>
            <a:r>
              <a:rPr lang="en-US" sz="2400" dirty="0">
                <a:solidFill>
                  <a:schemeClr val="dk1"/>
                </a:solidFill>
                <a:ea typeface="Calibri"/>
                <a:cs typeface="Calibri"/>
                <a:sym typeface="Calibri"/>
              </a:rPr>
              <a:t>Engineers work to develop and refine a working prototype.</a:t>
            </a:r>
          </a:p>
          <a:p>
            <a:pPr marL="800100" lvl="1" indent="-342900">
              <a:lnSpc>
                <a:spcPct val="90000"/>
              </a:lnSpc>
              <a:spcBef>
                <a:spcPts val="500"/>
              </a:spcBef>
              <a:buSzPct val="100000"/>
              <a:buFont typeface="Wingdings" panose="05000000000000000000" pitchFamily="2" charset="2"/>
              <a:buChar char="§"/>
            </a:pPr>
            <a:r>
              <a:rPr lang="en-US" sz="2400" dirty="0">
                <a:solidFill>
                  <a:schemeClr val="dk1"/>
                </a:solidFill>
                <a:ea typeface="Calibri"/>
                <a:cs typeface="Calibri"/>
                <a:sym typeface="Calibri"/>
              </a:rPr>
              <a:t>Firm may need to apply for a patent.</a:t>
            </a:r>
          </a:p>
        </p:txBody>
      </p:sp>
      <p:pic>
        <p:nvPicPr>
          <p:cNvPr id="6" name="Picture 429" descr="&quot;A flow chart shows the sequence of phases of New Product Development, as follows:&#10;Phase 1: Idea Generation&#10;Phase 2: Product Concept Development and Screening&#10;Phase 3: Marketing Strategy Development&#10;Phase 4: Business Analysis&#10;Phase 5: Technical Development&#10;Phase 6: Test Marketing&#10;Phase 7: Commercialization&#10;&quot;&#10;"/>
          <p:cNvPicPr preferRelativeResize="0"/>
          <p:nvPr/>
        </p:nvPicPr>
        <p:blipFill rotWithShape="1">
          <a:blip r:embed="rId3">
            <a:alphaModFix/>
          </a:blip>
          <a:srcRect/>
          <a:stretch/>
        </p:blipFill>
        <p:spPr>
          <a:xfrm>
            <a:off x="6324600" y="1295400"/>
            <a:ext cx="1856509" cy="4668982"/>
          </a:xfrm>
          <a:prstGeom prst="rect">
            <a:avLst/>
          </a:prstGeom>
          <a:noFill/>
          <a:ln>
            <a:noFill/>
          </a:ln>
        </p:spPr>
      </p:pic>
    </p:spTree>
    <p:extLst>
      <p:ext uri="{BB962C8B-B14F-4D97-AF65-F5344CB8AC3E}">
        <p14:creationId xmlns:p14="http://schemas.microsoft.com/office/powerpoint/2010/main" val="372393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sym typeface="Calibri"/>
              </a:rPr>
              <a:t>Real People, Real Choices: </a:t>
            </a:r>
            <a:br>
              <a:rPr lang="en-US" sz="3600" dirty="0">
                <a:latin typeface="+mj-lt"/>
                <a:sym typeface="Calibri"/>
              </a:rPr>
            </a:br>
            <a:r>
              <a:rPr lang="en-US" sz="3600" dirty="0">
                <a:latin typeface="+mj-lt"/>
                <a:sym typeface="Calibri"/>
              </a:rPr>
              <a:t>Under </a:t>
            </a:r>
            <a:r>
              <a:rPr lang="en-US" sz="3600" dirty="0" err="1">
                <a:latin typeface="+mj-lt"/>
                <a:sym typeface="Calibri"/>
              </a:rPr>
              <a:t>Armour</a:t>
            </a:r>
            <a:endParaRPr lang="en-IN" sz="3600" dirty="0">
              <a:latin typeface="+mj-lt"/>
            </a:endParaRPr>
          </a:p>
        </p:txBody>
      </p:sp>
      <p:sp>
        <p:nvSpPr>
          <p:cNvPr id="3" name="Content Placeholder 2"/>
          <p:cNvSpPr>
            <a:spLocks noGrp="1"/>
          </p:cNvSpPr>
          <p:nvPr>
            <p:ph idx="1"/>
          </p:nvPr>
        </p:nvSpPr>
        <p:spPr>
          <a:xfrm>
            <a:off x="457200" y="1600200"/>
            <a:ext cx="8305800" cy="3733799"/>
          </a:xfrm>
        </p:spPr>
        <p:txBody>
          <a:bodyPr/>
          <a:lstStyle/>
          <a:p>
            <a:pPr marL="255600" indent="-255600">
              <a:buSzPct val="100000"/>
            </a:pPr>
            <a:r>
              <a:rPr lang="en-US" sz="2600" dirty="0">
                <a:solidFill>
                  <a:srgbClr val="007FA3"/>
                </a:solidFill>
                <a:ea typeface="Calibri"/>
                <a:cs typeface="Calibri"/>
                <a:sym typeface="Calibri"/>
              </a:rPr>
              <a:t>Which option should Neal pursue?</a:t>
            </a:r>
            <a:endParaRPr lang="en-US" sz="2600" dirty="0">
              <a:solidFill>
                <a:srgbClr val="007FA3"/>
              </a:solidFill>
            </a:endParaRPr>
          </a:p>
          <a:p>
            <a:pPr marL="798750" lvl="1" indent="-342900"/>
            <a:r>
              <a:rPr lang="en-US" sz="2400" i="1" dirty="0">
                <a:solidFill>
                  <a:srgbClr val="007FA3"/>
                </a:solidFill>
                <a:latin typeface="+mj-lt"/>
                <a:ea typeface="Calibri"/>
                <a:cs typeface="Calibri"/>
                <a:sym typeface="Calibri"/>
              </a:rPr>
              <a:t>Option 1:</a:t>
            </a:r>
            <a:r>
              <a:rPr lang="en-US" sz="2400" dirty="0">
                <a:solidFill>
                  <a:srgbClr val="007FA3"/>
                </a:solidFill>
                <a:latin typeface="+mj-lt"/>
                <a:ea typeface="Calibri"/>
                <a:cs typeface="Calibri"/>
                <a:sym typeface="Calibri"/>
              </a:rPr>
              <a:t> </a:t>
            </a:r>
            <a:r>
              <a:rPr lang="en-US" sz="2400" dirty="0">
                <a:solidFill>
                  <a:schemeClr val="dk1"/>
                </a:solidFill>
                <a:latin typeface="+mj-lt"/>
                <a:ea typeface="Calibri"/>
                <a:cs typeface="Calibri"/>
                <a:sym typeface="Calibri"/>
              </a:rPr>
              <a:t>Approach the decision as a product problem, building new product offerings to get into retail ASAP.</a:t>
            </a:r>
            <a:endParaRPr lang="en-US" sz="2400" i="1" dirty="0" smtClean="0">
              <a:solidFill>
                <a:schemeClr val="dk1"/>
              </a:solidFill>
              <a:latin typeface="+mj-lt"/>
              <a:ea typeface="Calibri"/>
              <a:cs typeface="Calibri"/>
              <a:sym typeface="Calibri"/>
            </a:endParaRPr>
          </a:p>
          <a:p>
            <a:pPr marL="798750" lvl="1" indent="-342900">
              <a:buFont typeface="Wingdings" panose="05000000000000000000" pitchFamily="2" charset="2"/>
              <a:buChar char="§"/>
            </a:pPr>
            <a:r>
              <a:rPr lang="en-US" sz="2400" i="1" dirty="0">
                <a:solidFill>
                  <a:srgbClr val="007FA3"/>
                </a:solidFill>
                <a:ea typeface="Calibri"/>
                <a:cs typeface="Calibri"/>
                <a:sym typeface="Calibri"/>
              </a:rPr>
              <a:t>Option 2: </a:t>
            </a:r>
            <a:r>
              <a:rPr lang="en-US" sz="2400" dirty="0">
                <a:solidFill>
                  <a:schemeClr val="dk1"/>
                </a:solidFill>
                <a:ea typeface="Calibri"/>
                <a:cs typeface="Calibri"/>
                <a:sym typeface="Calibri"/>
              </a:rPr>
              <a:t>Approach the decision as a marketing problem. Stay the course with the current product line and invest resources into ramping up its messaging to target markets.</a:t>
            </a:r>
            <a:endParaRPr lang="en-US" sz="24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i="1" dirty="0">
                <a:solidFill>
                  <a:srgbClr val="007FA3"/>
                </a:solidFill>
                <a:ea typeface="Calibri"/>
                <a:cs typeface="Calibri"/>
                <a:sym typeface="Calibri"/>
              </a:rPr>
              <a:t>Option 3: </a:t>
            </a:r>
            <a:r>
              <a:rPr lang="en-US" sz="2400" dirty="0">
                <a:solidFill>
                  <a:schemeClr val="dk1"/>
                </a:solidFill>
                <a:ea typeface="Calibri"/>
                <a:cs typeface="Calibri"/>
                <a:sym typeface="Calibri"/>
              </a:rPr>
              <a:t>Start over with a new business plan and rebuild the </a:t>
            </a:r>
            <a:r>
              <a:rPr lang="en-US" sz="2400" dirty="0" err="1">
                <a:solidFill>
                  <a:schemeClr val="dk1"/>
                </a:solidFill>
                <a:ea typeface="Calibri"/>
                <a:cs typeface="Calibri"/>
                <a:sym typeface="Calibri"/>
              </a:rPr>
              <a:t>Baselayer</a:t>
            </a:r>
            <a:r>
              <a:rPr lang="en-US" sz="2400" dirty="0">
                <a:solidFill>
                  <a:schemeClr val="dk1"/>
                </a:solidFill>
                <a:ea typeface="Calibri"/>
                <a:cs typeface="Calibri"/>
                <a:sym typeface="Calibri"/>
              </a:rPr>
              <a:t> product from the ground up</a:t>
            </a:r>
            <a:r>
              <a:rPr lang="en-US" sz="2400" dirty="0" smtClean="0">
                <a:solidFill>
                  <a:schemeClr val="dk1"/>
                </a:solidFill>
                <a:ea typeface="Calibri"/>
                <a:cs typeface="Calibri"/>
                <a:sym typeface="Calibri"/>
              </a:rPr>
              <a:t>.</a:t>
            </a:r>
            <a:endParaRPr lang="en-US" sz="2400" dirty="0" smtClean="0"/>
          </a:p>
        </p:txBody>
      </p:sp>
    </p:spTree>
    <p:extLst>
      <p:ext uri="{BB962C8B-B14F-4D97-AF65-F5344CB8AC3E}">
        <p14:creationId xmlns:p14="http://schemas.microsoft.com/office/powerpoint/2010/main" val="260172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546628"/>
          </a:xfrm>
        </p:spPr>
        <p:txBody>
          <a:bodyPr/>
          <a:lstStyle/>
          <a:p>
            <a:r>
              <a:rPr lang="en-US" sz="3600" dirty="0">
                <a:latin typeface="+mj-lt"/>
                <a:sym typeface="Calibri"/>
              </a:rPr>
              <a:t>Technical Development</a:t>
            </a:r>
            <a:endParaRPr lang="en-IN" sz="3600" dirty="0">
              <a:latin typeface="+mj-lt"/>
            </a:endParaRPr>
          </a:p>
        </p:txBody>
      </p:sp>
      <p:sp>
        <p:nvSpPr>
          <p:cNvPr id="4" name="Content Placeholder 2"/>
          <p:cNvSpPr>
            <a:spLocks noGrp="1"/>
          </p:cNvSpPr>
          <p:nvPr>
            <p:ph idx="1"/>
          </p:nvPr>
        </p:nvSpPr>
        <p:spPr>
          <a:xfrm>
            <a:off x="457200" y="1600200"/>
            <a:ext cx="3810000" cy="3809999"/>
          </a:xfrm>
        </p:spPr>
        <p:txBody>
          <a:bodyPr/>
          <a:lstStyle/>
          <a:p>
            <a:pPr marL="255600" indent="-255600">
              <a:buSzPct val="100000"/>
              <a:defRPr/>
            </a:pPr>
            <a:r>
              <a:rPr lang="en-US" sz="2600" dirty="0">
                <a:solidFill>
                  <a:schemeClr val="dk1"/>
                </a:solidFill>
                <a:latin typeface="+mj-lt"/>
                <a:ea typeface="Calibri"/>
                <a:cs typeface="Calibri"/>
                <a:sym typeface="Calibri"/>
              </a:rPr>
              <a:t>Even continuous innovations such as new beverage flavors may require multiple prototypes and consumer tests as part of the technical development phase.</a:t>
            </a:r>
            <a:endParaRPr lang="en-US" sz="2600" dirty="0">
              <a:latin typeface="+mj-lt"/>
            </a:endParaRPr>
          </a:p>
        </p:txBody>
      </p:sp>
      <p:pic>
        <p:nvPicPr>
          <p:cNvPr id="5" name="Picture 439" descr="A print ad for V8 shows a bottle of VFusion. The text reads “Vegetable Haters Rejoice” accompanied by additional text in smaller print. The text on the bottle reads “Vegetable and Fruit Pomegranate Blueberry 100% juice”, “Full serving Vegetables”, “Full serving Fruits”. The bottom of the ad shows several small bottles of V8 with text reading “Get a $1 Coupon”"/>
          <p:cNvPicPr preferRelativeResize="0"/>
          <p:nvPr/>
        </p:nvPicPr>
        <p:blipFill rotWithShape="1">
          <a:blip r:embed="rId3">
            <a:alphaModFix/>
          </a:blip>
          <a:srcRect/>
          <a:stretch/>
        </p:blipFill>
        <p:spPr>
          <a:xfrm>
            <a:off x="5326212" y="1850065"/>
            <a:ext cx="2970261" cy="3843448"/>
          </a:xfrm>
          <a:prstGeom prst="rect">
            <a:avLst/>
          </a:prstGeom>
          <a:noFill/>
          <a:ln>
            <a:noFill/>
          </a:ln>
        </p:spPr>
      </p:pic>
    </p:spTree>
    <p:extLst>
      <p:ext uri="{BB962C8B-B14F-4D97-AF65-F5344CB8AC3E}">
        <p14:creationId xmlns:p14="http://schemas.microsoft.com/office/powerpoint/2010/main" val="777615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New Product Development </a:t>
            </a:r>
            <a:r>
              <a:rPr lang="en-US" sz="2200" b="0" dirty="0" smtClean="0">
                <a:latin typeface="+mj-lt"/>
                <a:sym typeface="Calibri"/>
              </a:rPr>
              <a:t>(4 </a:t>
            </a:r>
            <a:r>
              <a:rPr lang="en-US" sz="2200" b="0" dirty="0">
                <a:latin typeface="+mj-lt"/>
                <a:sym typeface="Calibri"/>
              </a:rPr>
              <a:t>of </a:t>
            </a:r>
            <a:r>
              <a:rPr lang="en-US" sz="2200" b="0" dirty="0" smtClean="0">
                <a:latin typeface="+mj-lt"/>
                <a:sym typeface="Calibri"/>
              </a:rPr>
              <a:t>4)</a:t>
            </a:r>
            <a:endParaRPr lang="en-IN" sz="2200" dirty="0">
              <a:latin typeface="+mj-lt"/>
            </a:endParaRPr>
          </a:p>
        </p:txBody>
      </p:sp>
      <p:sp>
        <p:nvSpPr>
          <p:cNvPr id="3" name="Content Placeholder 2"/>
          <p:cNvSpPr>
            <a:spLocks noGrp="1"/>
          </p:cNvSpPr>
          <p:nvPr>
            <p:ph idx="1"/>
          </p:nvPr>
        </p:nvSpPr>
        <p:spPr>
          <a:xfrm>
            <a:off x="457200" y="1219200"/>
            <a:ext cx="5257800" cy="4525963"/>
          </a:xfrm>
        </p:spPr>
        <p:txBody>
          <a:bodyPr/>
          <a:lstStyle/>
          <a:p>
            <a:pPr rtl="0" eaLnBrk="1" latinLnBrk="0" hangingPunct="1"/>
            <a:r>
              <a:rPr lang="en-US" b="1" kern="1200" dirty="0" smtClean="0">
                <a:solidFill>
                  <a:schemeClr val="tx1"/>
                </a:solidFill>
                <a:effectLst/>
              </a:rPr>
              <a:t>Phase 6: Market Test</a:t>
            </a:r>
            <a:endParaRPr lang="en-US" dirty="0" smtClean="0">
              <a:effectLst/>
            </a:endParaRPr>
          </a:p>
          <a:p>
            <a:pPr lvl="1"/>
            <a:r>
              <a:rPr lang="en-US" sz="2200" kern="1200" dirty="0" smtClean="0">
                <a:solidFill>
                  <a:schemeClr val="tx1"/>
                </a:solidFill>
                <a:effectLst/>
              </a:rPr>
              <a:t>The complete marketing plan is tested in a small geographic area similar to the larger market or via a simulated market test.</a:t>
            </a:r>
            <a:endParaRPr lang="en-US" sz="2200" dirty="0" smtClean="0">
              <a:effectLst/>
            </a:endParaRPr>
          </a:p>
          <a:p>
            <a:pPr rtl="0" eaLnBrk="1" latinLnBrk="0" hangingPunct="1"/>
            <a:r>
              <a:rPr lang="en-US" b="1" kern="1200" dirty="0" smtClean="0">
                <a:solidFill>
                  <a:schemeClr val="tx1"/>
                </a:solidFill>
                <a:effectLst/>
              </a:rPr>
              <a:t>Phase 7: Commercialization</a:t>
            </a:r>
            <a:endParaRPr lang="en-US" dirty="0" smtClean="0">
              <a:effectLst/>
            </a:endParaRPr>
          </a:p>
          <a:p>
            <a:pPr lvl="1"/>
            <a:r>
              <a:rPr lang="en-US" sz="2200" kern="1200" dirty="0" smtClean="0">
                <a:solidFill>
                  <a:schemeClr val="tx1"/>
                </a:solidFill>
                <a:effectLst/>
              </a:rPr>
              <a:t>The new product is launched into the market.</a:t>
            </a:r>
            <a:endParaRPr lang="en-US" sz="2200" dirty="0" smtClean="0">
              <a:effectLst/>
            </a:endParaRPr>
          </a:p>
          <a:p>
            <a:pPr lvl="1"/>
            <a:r>
              <a:rPr lang="en-US" sz="2200" kern="1200" dirty="0" smtClean="0">
                <a:solidFill>
                  <a:schemeClr val="tx1"/>
                </a:solidFill>
                <a:effectLst/>
              </a:rPr>
              <a:t>Full-scale production, distribution, advertising, and sales promotion are begun.</a:t>
            </a:r>
            <a:endParaRPr lang="en-US" sz="2200" dirty="0"/>
          </a:p>
        </p:txBody>
      </p:sp>
      <p:pic>
        <p:nvPicPr>
          <p:cNvPr id="6" name="Picture 450" descr="&quot;A flow chart shows the sequence of phases of New Product Development, as follows:&#10;Phase 1: Idea Generation&#10;Phase 2: Product Concept Development and Screening&#10;Phase 3: Marketing Strategy Development&#10;Phase 4: Business Analysis&#10;Phase 5: Technical Development&#10;Phase 6: Test Marketing&#10;Phase 7: Commercialization&#10;&quot;&#10;"/>
          <p:cNvPicPr preferRelativeResize="0"/>
          <p:nvPr/>
        </p:nvPicPr>
        <p:blipFill rotWithShape="1">
          <a:blip r:embed="rId3">
            <a:alphaModFix/>
          </a:blip>
          <a:srcRect/>
          <a:stretch/>
        </p:blipFill>
        <p:spPr>
          <a:xfrm>
            <a:off x="6622475" y="1143000"/>
            <a:ext cx="1911925" cy="4530435"/>
          </a:xfrm>
          <a:prstGeom prst="rect">
            <a:avLst/>
          </a:prstGeom>
          <a:noFill/>
          <a:ln>
            <a:noFill/>
          </a:ln>
        </p:spPr>
      </p:pic>
    </p:spTree>
    <p:extLst>
      <p:ext uri="{BB962C8B-B14F-4D97-AF65-F5344CB8AC3E}">
        <p14:creationId xmlns:p14="http://schemas.microsoft.com/office/powerpoint/2010/main" val="251434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sz="3600" dirty="0">
                <a:latin typeface="+mj-lt"/>
                <a:sym typeface="Calibri"/>
              </a:rPr>
              <a:t>Adoption and Diffusion of </a:t>
            </a:r>
            <a:br>
              <a:rPr lang="en-US" sz="3600" dirty="0">
                <a:latin typeface="+mj-lt"/>
                <a:sym typeface="Calibri"/>
              </a:rPr>
            </a:br>
            <a:r>
              <a:rPr lang="en-US" sz="3600" dirty="0">
                <a:latin typeface="+mj-lt"/>
                <a:sym typeface="Calibri"/>
              </a:rPr>
              <a:t>New Products</a:t>
            </a:r>
            <a:endParaRPr lang="en-IN" sz="3600" dirty="0">
              <a:latin typeface="+mj-lt"/>
            </a:endParaRPr>
          </a:p>
        </p:txBody>
      </p:sp>
      <p:sp>
        <p:nvSpPr>
          <p:cNvPr id="5" name="Content Placeholder 2"/>
          <p:cNvSpPr>
            <a:spLocks noGrp="1"/>
          </p:cNvSpPr>
          <p:nvPr>
            <p:ph idx="1"/>
          </p:nvPr>
        </p:nvSpPr>
        <p:spPr>
          <a:xfrm>
            <a:off x="457200" y="1600201"/>
            <a:ext cx="8229600" cy="1981200"/>
          </a:xfrm>
        </p:spPr>
        <p:txBody>
          <a:bodyPr/>
          <a:lstStyle/>
          <a:p>
            <a:pPr marL="228600" lvl="0" indent="-228600">
              <a:lnSpc>
                <a:spcPct val="90000"/>
              </a:lnSpc>
              <a:spcBef>
                <a:spcPts val="0"/>
              </a:spcBef>
              <a:buSzPct val="100000"/>
              <a:buFont typeface="Arial"/>
              <a:buChar char="•"/>
            </a:pPr>
            <a:r>
              <a:rPr lang="en-US" sz="2600" b="1" dirty="0">
                <a:solidFill>
                  <a:schemeClr val="dk1"/>
                </a:solidFill>
                <a:ea typeface="Calibri"/>
                <a:cs typeface="Calibri"/>
                <a:sym typeface="Calibri"/>
              </a:rPr>
              <a:t>Product adoption </a:t>
            </a:r>
            <a:r>
              <a:rPr lang="en-US" sz="2600" dirty="0">
                <a:solidFill>
                  <a:schemeClr val="dk1"/>
                </a:solidFill>
                <a:ea typeface="Calibri"/>
                <a:cs typeface="Calibri"/>
                <a:sym typeface="Calibri"/>
              </a:rPr>
              <a:t>is the process by which a consumer or business customer begins to buy and use a new good, service, or idea.</a:t>
            </a:r>
          </a:p>
          <a:p>
            <a:pPr marL="228600" lvl="0" indent="-228600">
              <a:lnSpc>
                <a:spcPct val="90000"/>
              </a:lnSpc>
              <a:spcBef>
                <a:spcPts val="1000"/>
              </a:spcBef>
              <a:buSzPct val="100000"/>
              <a:buFont typeface="Arial"/>
              <a:buChar char="•"/>
            </a:pPr>
            <a:r>
              <a:rPr lang="en-US" sz="2600" b="1" dirty="0">
                <a:solidFill>
                  <a:schemeClr val="dk1"/>
                </a:solidFill>
                <a:ea typeface="Calibri"/>
                <a:cs typeface="Calibri"/>
                <a:sym typeface="Calibri"/>
              </a:rPr>
              <a:t>Diffusion</a:t>
            </a:r>
            <a:r>
              <a:rPr lang="en-US" sz="2600" dirty="0">
                <a:solidFill>
                  <a:schemeClr val="dk1"/>
                </a:solidFill>
                <a:ea typeface="Calibri"/>
                <a:cs typeface="Calibri"/>
                <a:sym typeface="Calibri"/>
              </a:rPr>
              <a:t> is the process by which the use of a product or innovation spreads throughout a population.</a:t>
            </a:r>
          </a:p>
        </p:txBody>
      </p:sp>
    </p:spTree>
    <p:extLst>
      <p:ext uri="{BB962C8B-B14F-4D97-AF65-F5344CB8AC3E}">
        <p14:creationId xmlns:p14="http://schemas.microsoft.com/office/powerpoint/2010/main" val="131960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546628"/>
          </a:xfrm>
        </p:spPr>
        <p:txBody>
          <a:bodyPr/>
          <a:lstStyle/>
          <a:p>
            <a:r>
              <a:rPr lang="en-US" sz="3600" dirty="0">
                <a:latin typeface="+mj-lt"/>
                <a:sym typeface="Calibri"/>
              </a:rPr>
              <a:t>Figure </a:t>
            </a:r>
            <a:r>
              <a:rPr lang="en-US" sz="3600" dirty="0" smtClean="0">
                <a:latin typeface="+mj-lt"/>
                <a:sym typeface="Calibri"/>
              </a:rPr>
              <a:t>8.5 </a:t>
            </a:r>
            <a:r>
              <a:rPr lang="en-US" sz="3600" dirty="0">
                <a:latin typeface="+mj-lt"/>
                <a:sym typeface="Calibri"/>
              </a:rPr>
              <a:t>Adoption Pyramid</a:t>
            </a:r>
            <a:endParaRPr lang="en-IN" sz="3600" dirty="0">
              <a:latin typeface="+mj-lt"/>
            </a:endParaRPr>
          </a:p>
        </p:txBody>
      </p:sp>
      <p:pic>
        <p:nvPicPr>
          <p:cNvPr id="6" name="Picture 468" descr="An image illustrates the Adoption Pyramid, which has six layers.&#10;&#10;From bottom to top, the layers are:&#10;1. Awareness: Massive advertising&#10;2. Interest: May use teaser advertising; Provide product use information&#10;3. Evaluation: Provide information to customers about how the product can benefit them&#10;4. Trial: Demonstrations, samples, trial-size packages&#10;5: Adoption: Make the product available&#10;6. Confirmation: Reinforce the customer’s choice through advertising, sales promotion, and other communications"/>
          <p:cNvPicPr preferRelativeResize="0"/>
          <p:nvPr/>
        </p:nvPicPr>
        <p:blipFill rotWithShape="1">
          <a:blip r:embed="rId3">
            <a:alphaModFix/>
          </a:blip>
          <a:srcRect/>
          <a:stretch/>
        </p:blipFill>
        <p:spPr>
          <a:xfrm>
            <a:off x="152400" y="1634837"/>
            <a:ext cx="8835738" cy="4466982"/>
          </a:xfrm>
          <a:prstGeom prst="rect">
            <a:avLst/>
          </a:prstGeom>
          <a:noFill/>
          <a:ln>
            <a:noFill/>
          </a:ln>
        </p:spPr>
      </p:pic>
    </p:spTree>
    <p:extLst>
      <p:ext uri="{BB962C8B-B14F-4D97-AF65-F5344CB8AC3E}">
        <p14:creationId xmlns:p14="http://schemas.microsoft.com/office/powerpoint/2010/main" val="196647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546628"/>
          </a:xfrm>
        </p:spPr>
        <p:txBody>
          <a:bodyPr/>
          <a:lstStyle/>
          <a:p>
            <a:r>
              <a:rPr lang="en-US" sz="3600" dirty="0">
                <a:latin typeface="+mj-lt"/>
              </a:rPr>
              <a:t>Adoption </a:t>
            </a:r>
            <a:r>
              <a:rPr lang="en-US" sz="3600" dirty="0" smtClean="0">
                <a:latin typeface="+mj-lt"/>
              </a:rPr>
              <a:t>Pyramid </a:t>
            </a:r>
            <a:r>
              <a:rPr lang="en-US" sz="2200" b="0" dirty="0" smtClean="0">
                <a:latin typeface="+mj-lt"/>
              </a:rPr>
              <a:t>(1 of 2)</a:t>
            </a:r>
            <a:endParaRPr lang="en-IN" sz="2200" b="0" dirty="0">
              <a:latin typeface="+mj-lt"/>
            </a:endParaRPr>
          </a:p>
        </p:txBody>
      </p:sp>
      <p:sp>
        <p:nvSpPr>
          <p:cNvPr id="4" name="Content Placeholder 2"/>
          <p:cNvSpPr>
            <a:spLocks noGrp="1"/>
          </p:cNvSpPr>
          <p:nvPr>
            <p:ph idx="1"/>
          </p:nvPr>
        </p:nvSpPr>
        <p:spPr>
          <a:xfrm>
            <a:off x="457200" y="1676400"/>
            <a:ext cx="8305800" cy="4114800"/>
          </a:xfrm>
        </p:spPr>
        <p:txBody>
          <a:bodyPr/>
          <a:lstStyle/>
          <a:p>
            <a:pPr marL="228600" indent="-228600">
              <a:lnSpc>
                <a:spcPct val="90000"/>
              </a:lnSpc>
              <a:buSzPct val="100000"/>
              <a:buFont typeface="Arial"/>
              <a:buChar char="•"/>
            </a:pPr>
            <a:r>
              <a:rPr lang="en-US" sz="2600" dirty="0">
                <a:solidFill>
                  <a:schemeClr val="dk1"/>
                </a:solidFill>
                <a:ea typeface="Calibri"/>
                <a:cs typeface="Calibri"/>
                <a:sym typeface="Calibri"/>
              </a:rPr>
              <a:t> Awareness</a:t>
            </a:r>
          </a:p>
          <a:p>
            <a:pPr marL="914400" lvl="1" indent="-457200">
              <a:lnSpc>
                <a:spcPct val="90000"/>
              </a:lnSpc>
              <a:spcBef>
                <a:spcPts val="500"/>
              </a:spcBef>
              <a:buSzPct val="100000"/>
              <a:buFont typeface="Wingdings" panose="05000000000000000000" pitchFamily="2" charset="2"/>
              <a:buChar char="§"/>
            </a:pPr>
            <a:r>
              <a:rPr lang="en-US" sz="2400" dirty="0">
                <a:solidFill>
                  <a:schemeClr val="dk1"/>
                </a:solidFill>
                <a:ea typeface="Calibri"/>
                <a:cs typeface="Calibri"/>
                <a:sym typeface="Calibri"/>
              </a:rPr>
              <a:t>Customers see that innovation exists.</a:t>
            </a:r>
          </a:p>
          <a:p>
            <a:pPr marL="914400" lvl="1" indent="-457200">
              <a:lnSpc>
                <a:spcPct val="90000"/>
              </a:lnSpc>
              <a:spcBef>
                <a:spcPts val="500"/>
              </a:spcBef>
              <a:buSzPct val="100000"/>
              <a:buFont typeface="Wingdings" panose="05000000000000000000" pitchFamily="2" charset="2"/>
              <a:buChar char="§"/>
            </a:pPr>
            <a:r>
              <a:rPr lang="en-US" sz="2400" dirty="0">
                <a:solidFill>
                  <a:schemeClr val="dk1"/>
                </a:solidFill>
                <a:ea typeface="Calibri"/>
                <a:cs typeface="Calibri"/>
                <a:sym typeface="Calibri"/>
              </a:rPr>
              <a:t>Media blitz</a:t>
            </a:r>
          </a:p>
          <a:p>
            <a:pPr marL="457200" lvl="1" indent="-457200">
              <a:lnSpc>
                <a:spcPct val="90000"/>
              </a:lnSpc>
              <a:spcBef>
                <a:spcPts val="500"/>
              </a:spcBef>
              <a:buSzPct val="100000"/>
              <a:buFont typeface="Arial" charset="0"/>
              <a:buChar char="•"/>
            </a:pPr>
            <a:r>
              <a:rPr lang="en-US" sz="2600" dirty="0">
                <a:solidFill>
                  <a:schemeClr val="dk1"/>
                </a:solidFill>
                <a:ea typeface="Calibri"/>
                <a:cs typeface="Calibri"/>
                <a:sym typeface="Calibri"/>
              </a:rPr>
              <a:t>Interest</a:t>
            </a:r>
          </a:p>
          <a:p>
            <a:pPr marL="914400" lvl="1" indent="-457200">
              <a:lnSpc>
                <a:spcPct val="90000"/>
              </a:lnSpc>
              <a:spcBef>
                <a:spcPts val="500"/>
              </a:spcBef>
              <a:buSzPct val="100000"/>
              <a:buFont typeface="Wingdings" panose="05000000000000000000" pitchFamily="2" charset="2"/>
              <a:buChar char="§"/>
            </a:pPr>
            <a:r>
              <a:rPr lang="en-US" sz="2400" dirty="0">
                <a:solidFill>
                  <a:schemeClr val="dk1"/>
                </a:solidFill>
                <a:ea typeface="Calibri"/>
                <a:cs typeface="Calibri"/>
                <a:sym typeface="Calibri"/>
              </a:rPr>
              <a:t>Customers see how the product satisfies a need.</a:t>
            </a:r>
          </a:p>
          <a:p>
            <a:pPr marL="914400" lvl="1" indent="-457200">
              <a:lnSpc>
                <a:spcPct val="90000"/>
              </a:lnSpc>
              <a:spcBef>
                <a:spcPts val="500"/>
              </a:spcBef>
              <a:buSzPct val="100000"/>
              <a:buFont typeface="Wingdings" panose="05000000000000000000" pitchFamily="2" charset="2"/>
              <a:buChar char="§"/>
            </a:pPr>
            <a:r>
              <a:rPr lang="en-US" sz="2400" dirty="0">
                <a:solidFill>
                  <a:schemeClr val="dk1"/>
                </a:solidFill>
                <a:ea typeface="Calibri"/>
                <a:cs typeface="Calibri"/>
                <a:sym typeface="Calibri"/>
              </a:rPr>
              <a:t>Seek out information</a:t>
            </a:r>
          </a:p>
          <a:p>
            <a:pPr marL="457200" lvl="1" indent="-457200">
              <a:lnSpc>
                <a:spcPct val="90000"/>
              </a:lnSpc>
              <a:spcBef>
                <a:spcPts val="500"/>
              </a:spcBef>
              <a:buSzPct val="100000"/>
              <a:buFont typeface="Arial" charset="0"/>
              <a:buChar char="•"/>
            </a:pPr>
            <a:r>
              <a:rPr lang="en-US" sz="2600" dirty="0">
                <a:solidFill>
                  <a:schemeClr val="dk1"/>
                </a:solidFill>
                <a:ea typeface="Calibri"/>
                <a:cs typeface="Calibri"/>
                <a:sym typeface="Calibri"/>
              </a:rPr>
              <a:t>Evaluation</a:t>
            </a:r>
          </a:p>
          <a:p>
            <a:pPr marL="914400" lvl="1" indent="-457200">
              <a:lnSpc>
                <a:spcPct val="90000"/>
              </a:lnSpc>
              <a:spcBef>
                <a:spcPts val="500"/>
              </a:spcBef>
              <a:buSzPct val="100000"/>
              <a:buFont typeface="Wingdings" panose="05000000000000000000" pitchFamily="2" charset="2"/>
              <a:buChar char="§"/>
            </a:pPr>
            <a:r>
              <a:rPr lang="en-US" sz="2400" dirty="0">
                <a:solidFill>
                  <a:schemeClr val="dk1"/>
                </a:solidFill>
                <a:ea typeface="Calibri"/>
                <a:cs typeface="Calibri"/>
                <a:sym typeface="Calibri"/>
              </a:rPr>
              <a:t>Costs and benefits</a:t>
            </a:r>
          </a:p>
          <a:p>
            <a:pPr marL="914400" lvl="1" indent="-457200">
              <a:lnSpc>
                <a:spcPct val="90000"/>
              </a:lnSpc>
              <a:spcBef>
                <a:spcPts val="500"/>
              </a:spcBef>
              <a:buSzPct val="100000"/>
              <a:buFont typeface="Wingdings" panose="05000000000000000000" pitchFamily="2" charset="2"/>
              <a:buChar char="§"/>
            </a:pPr>
            <a:r>
              <a:rPr lang="en-US" sz="2400" dirty="0">
                <a:solidFill>
                  <a:schemeClr val="dk1"/>
                </a:solidFill>
                <a:ea typeface="Calibri"/>
                <a:cs typeface="Calibri"/>
                <a:sym typeface="Calibri"/>
              </a:rPr>
              <a:t>Impulse purchase</a:t>
            </a:r>
          </a:p>
        </p:txBody>
      </p:sp>
    </p:spTree>
    <p:extLst>
      <p:ext uri="{BB962C8B-B14F-4D97-AF65-F5344CB8AC3E}">
        <p14:creationId xmlns:p14="http://schemas.microsoft.com/office/powerpoint/2010/main" val="2609160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546628"/>
          </a:xfrm>
        </p:spPr>
        <p:txBody>
          <a:bodyPr/>
          <a:lstStyle/>
          <a:p>
            <a:r>
              <a:rPr lang="en-US" sz="3600" dirty="0">
                <a:latin typeface="+mj-lt"/>
              </a:rPr>
              <a:t>Adoption </a:t>
            </a:r>
            <a:r>
              <a:rPr lang="en-US" sz="3600" dirty="0" smtClean="0">
                <a:latin typeface="+mj-lt"/>
              </a:rPr>
              <a:t>Pyramid </a:t>
            </a:r>
            <a:r>
              <a:rPr lang="en-US" sz="2200" b="0" dirty="0" smtClean="0">
                <a:latin typeface="+mj-lt"/>
              </a:rPr>
              <a:t>(2 of 2)</a:t>
            </a:r>
            <a:endParaRPr lang="en-IN" sz="2200" b="0" dirty="0">
              <a:latin typeface="+mj-lt"/>
            </a:endParaRPr>
          </a:p>
        </p:txBody>
      </p:sp>
      <p:sp>
        <p:nvSpPr>
          <p:cNvPr id="4" name="Content Placeholder 2"/>
          <p:cNvSpPr>
            <a:spLocks noGrp="1"/>
          </p:cNvSpPr>
          <p:nvPr>
            <p:ph idx="1"/>
          </p:nvPr>
        </p:nvSpPr>
        <p:spPr>
          <a:xfrm>
            <a:off x="457200" y="1676400"/>
            <a:ext cx="8305800" cy="4114800"/>
          </a:xfrm>
        </p:spPr>
        <p:txBody>
          <a:bodyPr/>
          <a:lstStyle/>
          <a:p>
            <a:pPr marL="228600" indent="-228600">
              <a:lnSpc>
                <a:spcPct val="90000"/>
              </a:lnSpc>
              <a:buSzPct val="100000"/>
              <a:buFont typeface="Arial"/>
              <a:buChar char="•"/>
            </a:pPr>
            <a:r>
              <a:rPr lang="en-US" sz="2600" dirty="0">
                <a:solidFill>
                  <a:schemeClr val="dk1"/>
                </a:solidFill>
                <a:ea typeface="Calibri"/>
                <a:cs typeface="Calibri"/>
                <a:sym typeface="Calibri"/>
              </a:rPr>
              <a:t> Trial</a:t>
            </a:r>
          </a:p>
          <a:p>
            <a:pPr marL="914400" lvl="1" indent="-457200">
              <a:lnSpc>
                <a:spcPct val="90000"/>
              </a:lnSpc>
              <a:spcBef>
                <a:spcPts val="500"/>
              </a:spcBef>
              <a:buSzPct val="100000"/>
              <a:buFont typeface="Wingdings" panose="05000000000000000000" pitchFamily="2" charset="2"/>
              <a:buChar char="§"/>
            </a:pPr>
            <a:r>
              <a:rPr lang="en-US" sz="2400" dirty="0" smtClean="0">
                <a:solidFill>
                  <a:schemeClr val="dk1"/>
                </a:solidFill>
                <a:ea typeface="Calibri"/>
                <a:cs typeface="Calibri"/>
                <a:sym typeface="Calibri"/>
              </a:rPr>
              <a:t>Actually </a:t>
            </a:r>
            <a:r>
              <a:rPr lang="en-US" sz="2400" dirty="0">
                <a:solidFill>
                  <a:schemeClr val="dk1"/>
                </a:solidFill>
                <a:ea typeface="Calibri"/>
                <a:cs typeface="Calibri"/>
                <a:sym typeface="Calibri"/>
              </a:rPr>
              <a:t>experience or use the product</a:t>
            </a:r>
          </a:p>
          <a:p>
            <a:pPr marL="457200" lvl="1" indent="-457200">
              <a:lnSpc>
                <a:spcPct val="90000"/>
              </a:lnSpc>
              <a:spcBef>
                <a:spcPts val="500"/>
              </a:spcBef>
              <a:buSzPct val="100000"/>
              <a:buFont typeface="Arial" charset="0"/>
              <a:buChar char="•"/>
            </a:pPr>
            <a:r>
              <a:rPr lang="en-US" sz="2600" dirty="0">
                <a:solidFill>
                  <a:schemeClr val="dk1"/>
                </a:solidFill>
                <a:ea typeface="Calibri"/>
                <a:cs typeface="Calibri"/>
                <a:sym typeface="Calibri"/>
              </a:rPr>
              <a:t>Adoption</a:t>
            </a:r>
          </a:p>
          <a:p>
            <a:pPr marL="914400" lvl="1" indent="-457200">
              <a:lnSpc>
                <a:spcPct val="90000"/>
              </a:lnSpc>
              <a:spcBef>
                <a:spcPts val="500"/>
              </a:spcBef>
              <a:buSzPct val="100000"/>
              <a:buFont typeface="Wingdings" panose="05000000000000000000" pitchFamily="2" charset="2"/>
              <a:buChar char="§"/>
            </a:pPr>
            <a:r>
              <a:rPr lang="en-US" sz="2400" dirty="0">
                <a:solidFill>
                  <a:schemeClr val="dk1"/>
                </a:solidFill>
                <a:ea typeface="Calibri"/>
                <a:cs typeface="Calibri"/>
                <a:sym typeface="Calibri"/>
              </a:rPr>
              <a:t>Purchase is made</a:t>
            </a:r>
            <a:endParaRPr lang="en-US" sz="2400" dirty="0" smtClean="0">
              <a:solidFill>
                <a:schemeClr val="dk1"/>
              </a:solidFill>
              <a:ea typeface="Calibri"/>
              <a:cs typeface="Calibri"/>
              <a:sym typeface="Calibri"/>
            </a:endParaRPr>
          </a:p>
          <a:p>
            <a:pPr marL="457200" lvl="1" indent="-457200">
              <a:lnSpc>
                <a:spcPct val="90000"/>
              </a:lnSpc>
              <a:spcBef>
                <a:spcPts val="500"/>
              </a:spcBef>
              <a:buSzPct val="100000"/>
              <a:buFont typeface="Arial" charset="0"/>
              <a:buChar char="•"/>
            </a:pPr>
            <a:r>
              <a:rPr lang="en-US" sz="2600" dirty="0">
                <a:solidFill>
                  <a:schemeClr val="dk1"/>
                </a:solidFill>
                <a:ea typeface="Calibri"/>
                <a:cs typeface="Calibri"/>
                <a:sym typeface="Calibri"/>
              </a:rPr>
              <a:t>Confirmation</a:t>
            </a:r>
          </a:p>
          <a:p>
            <a:pPr marL="914400" lvl="1" indent="-457200">
              <a:lnSpc>
                <a:spcPct val="90000"/>
              </a:lnSpc>
              <a:spcBef>
                <a:spcPts val="500"/>
              </a:spcBef>
              <a:buSzPct val="100000"/>
              <a:buFont typeface="Wingdings" panose="05000000000000000000" pitchFamily="2" charset="2"/>
              <a:buChar char="§"/>
            </a:pPr>
            <a:r>
              <a:rPr lang="en-US" sz="2400" dirty="0">
                <a:solidFill>
                  <a:schemeClr val="dk1"/>
                </a:solidFill>
                <a:ea typeface="Calibri"/>
                <a:cs typeface="Calibri"/>
                <a:sym typeface="Calibri"/>
              </a:rPr>
              <a:t>Expected versus actual benefits and </a:t>
            </a:r>
            <a:r>
              <a:rPr lang="en-US" sz="2400" dirty="0" smtClean="0">
                <a:solidFill>
                  <a:schemeClr val="dk1"/>
                </a:solidFill>
                <a:ea typeface="Calibri"/>
                <a:cs typeface="Calibri"/>
                <a:sym typeface="Calibri"/>
              </a:rPr>
              <a:t>costs</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208483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546628"/>
          </a:xfrm>
        </p:spPr>
        <p:txBody>
          <a:bodyPr/>
          <a:lstStyle/>
          <a:p>
            <a:r>
              <a:rPr lang="en-US" sz="3600" dirty="0">
                <a:latin typeface="+mj-lt"/>
                <a:sym typeface="Calibri"/>
              </a:rPr>
              <a:t>Figure </a:t>
            </a:r>
            <a:r>
              <a:rPr lang="en-US" sz="3600" dirty="0" smtClean="0">
                <a:latin typeface="+mj-lt"/>
                <a:sym typeface="Calibri"/>
              </a:rPr>
              <a:t>8.6 </a:t>
            </a:r>
            <a:r>
              <a:rPr lang="en-US" sz="3600" dirty="0">
                <a:latin typeface="+mj-lt"/>
                <a:sym typeface="Calibri"/>
              </a:rPr>
              <a:t>Categories of Adopters</a:t>
            </a:r>
            <a:endParaRPr lang="en-IN" sz="3600" dirty="0">
              <a:latin typeface="+mj-lt"/>
            </a:endParaRPr>
          </a:p>
        </p:txBody>
      </p:sp>
      <p:pic>
        <p:nvPicPr>
          <p:cNvPr id="5" name="Picture 475" descr="A bell curve shows “2.5% Innovators”, “Early Adopters 13.5%”, before reaching its peak at “Early majority 34%”. The curve dips at “Late majority 34%” and falls at “Laggards 16%”."/>
          <p:cNvPicPr preferRelativeResize="0"/>
          <p:nvPr/>
        </p:nvPicPr>
        <p:blipFill rotWithShape="1">
          <a:blip r:embed="rId3">
            <a:alphaModFix/>
          </a:blip>
          <a:srcRect/>
          <a:stretch/>
        </p:blipFill>
        <p:spPr>
          <a:xfrm>
            <a:off x="457200" y="1770742"/>
            <a:ext cx="7744691" cy="3847090"/>
          </a:xfrm>
          <a:prstGeom prst="rect">
            <a:avLst/>
          </a:prstGeom>
          <a:noFill/>
          <a:ln>
            <a:noFill/>
          </a:ln>
        </p:spPr>
      </p:pic>
    </p:spTree>
    <p:extLst>
      <p:ext uri="{BB962C8B-B14F-4D97-AF65-F5344CB8AC3E}">
        <p14:creationId xmlns:p14="http://schemas.microsoft.com/office/powerpoint/2010/main" val="94487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Categories of </a:t>
            </a:r>
            <a:r>
              <a:rPr lang="en-US" sz="3600" dirty="0" smtClean="0">
                <a:latin typeface="+mj-lt"/>
              </a:rPr>
              <a:t>Adopters </a:t>
            </a:r>
            <a:r>
              <a:rPr lang="en-US" sz="2200" b="0" dirty="0" smtClean="0">
                <a:latin typeface="+mj-lt"/>
              </a:rPr>
              <a:t>(1 of 2 )</a:t>
            </a:r>
            <a:endParaRPr lang="en-IN" sz="2200" b="0" dirty="0">
              <a:latin typeface="+mj-lt"/>
            </a:endParaRPr>
          </a:p>
        </p:txBody>
      </p:sp>
      <p:sp>
        <p:nvSpPr>
          <p:cNvPr id="5" name="Content Placeholder 4"/>
          <p:cNvSpPr>
            <a:spLocks noGrp="1"/>
          </p:cNvSpPr>
          <p:nvPr>
            <p:ph idx="1"/>
          </p:nvPr>
        </p:nvSpPr>
        <p:spPr/>
        <p:txBody>
          <a:bodyPr/>
          <a:lstStyle/>
          <a:p>
            <a:pPr rtl="0" eaLnBrk="1" latinLnBrk="0" hangingPunct="1"/>
            <a:r>
              <a:rPr lang="en-US" kern="1200" dirty="0" smtClean="0">
                <a:solidFill>
                  <a:schemeClr val="tx1"/>
                </a:solidFill>
                <a:effectLst/>
              </a:rPr>
              <a:t>Innovators</a:t>
            </a:r>
            <a:endParaRPr lang="en-US" dirty="0" smtClean="0">
              <a:effectLst/>
            </a:endParaRPr>
          </a:p>
          <a:p>
            <a:pPr lvl="1"/>
            <a:r>
              <a:rPr lang="en-US" kern="1200" dirty="0" smtClean="0">
                <a:solidFill>
                  <a:schemeClr val="tx1"/>
                </a:solidFill>
                <a:effectLst/>
              </a:rPr>
              <a:t>Extremely adventurous</a:t>
            </a:r>
            <a:endParaRPr lang="en-US" dirty="0" smtClean="0">
              <a:effectLst/>
            </a:endParaRPr>
          </a:p>
          <a:p>
            <a:pPr lvl="1"/>
            <a:r>
              <a:rPr lang="en-US" kern="1200" dirty="0" smtClean="0">
                <a:solidFill>
                  <a:schemeClr val="tx1"/>
                </a:solidFill>
                <a:effectLst/>
              </a:rPr>
              <a:t>Risk takers</a:t>
            </a:r>
            <a:endParaRPr lang="en-US" dirty="0" smtClean="0">
              <a:effectLst/>
            </a:endParaRPr>
          </a:p>
          <a:p>
            <a:pPr lvl="1"/>
            <a:r>
              <a:rPr lang="en-US" kern="1200" dirty="0" smtClean="0">
                <a:solidFill>
                  <a:schemeClr val="tx1"/>
                </a:solidFill>
                <a:effectLst/>
              </a:rPr>
              <a:t>Well-educated</a:t>
            </a:r>
            <a:endParaRPr lang="en-US" dirty="0" smtClean="0">
              <a:effectLst/>
            </a:endParaRPr>
          </a:p>
          <a:p>
            <a:pPr rtl="0" eaLnBrk="1" latinLnBrk="0" hangingPunct="1"/>
            <a:r>
              <a:rPr lang="en-US" kern="1200" dirty="0" smtClean="0">
                <a:solidFill>
                  <a:schemeClr val="tx1"/>
                </a:solidFill>
                <a:effectLst/>
              </a:rPr>
              <a:t>Early Adopters</a:t>
            </a:r>
            <a:endParaRPr lang="en-US" dirty="0" smtClean="0">
              <a:effectLst/>
            </a:endParaRPr>
          </a:p>
          <a:p>
            <a:pPr lvl="1"/>
            <a:r>
              <a:rPr lang="en-US" kern="1200" dirty="0" smtClean="0">
                <a:solidFill>
                  <a:schemeClr val="tx1"/>
                </a:solidFill>
                <a:effectLst/>
              </a:rPr>
              <a:t>Concerned about social acceptance</a:t>
            </a:r>
            <a:endParaRPr lang="en-US" dirty="0" smtClean="0">
              <a:effectLst/>
            </a:endParaRPr>
          </a:p>
          <a:p>
            <a:pPr lvl="1"/>
            <a:r>
              <a:rPr lang="en-US" kern="1200" dirty="0" smtClean="0">
                <a:solidFill>
                  <a:schemeClr val="tx1"/>
                </a:solidFill>
                <a:effectLst/>
              </a:rPr>
              <a:t>Heavy media users</a:t>
            </a:r>
            <a:endParaRPr lang="en-US" dirty="0"/>
          </a:p>
        </p:txBody>
      </p:sp>
    </p:spTree>
    <p:extLst>
      <p:ext uri="{BB962C8B-B14F-4D97-AF65-F5344CB8AC3E}">
        <p14:creationId xmlns:p14="http://schemas.microsoft.com/office/powerpoint/2010/main" val="1052012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Categories of </a:t>
            </a:r>
            <a:r>
              <a:rPr lang="en-US" sz="3600" dirty="0" smtClean="0">
                <a:latin typeface="+mj-lt"/>
              </a:rPr>
              <a:t>Adopters </a:t>
            </a:r>
            <a:r>
              <a:rPr lang="en-US" sz="2200" b="0" dirty="0" smtClean="0">
                <a:latin typeface="+mj-lt"/>
              </a:rPr>
              <a:t>(2 of 2)</a:t>
            </a:r>
            <a:endParaRPr lang="en-IN" sz="2200" b="0" dirty="0">
              <a:latin typeface="+mj-lt"/>
            </a:endParaRPr>
          </a:p>
        </p:txBody>
      </p:sp>
      <p:sp>
        <p:nvSpPr>
          <p:cNvPr id="7" name="Content Placeholder 6"/>
          <p:cNvSpPr>
            <a:spLocks noGrp="1"/>
          </p:cNvSpPr>
          <p:nvPr>
            <p:ph sz="quarter" idx="14"/>
          </p:nvPr>
        </p:nvSpPr>
        <p:spPr/>
        <p:txBody>
          <a:bodyPr/>
          <a:lstStyle/>
          <a:p>
            <a:pPr marL="228600" indent="-228600">
              <a:lnSpc>
                <a:spcPct val="90000"/>
              </a:lnSpc>
              <a:buSzPct val="100000"/>
              <a:buFont typeface="Arial"/>
              <a:buChar char="•"/>
            </a:pPr>
            <a:r>
              <a:rPr lang="en-US" dirty="0">
                <a:solidFill>
                  <a:schemeClr val="dk1"/>
                </a:solidFill>
                <a:ea typeface="Calibri"/>
                <a:cs typeface="Calibri"/>
                <a:sym typeface="Calibri"/>
              </a:rPr>
              <a:t>Early Majority</a:t>
            </a:r>
          </a:p>
          <a:p>
            <a:pPr marL="914400" lvl="1" indent="-457200">
              <a:lnSpc>
                <a:spcPct val="90000"/>
              </a:lnSpc>
              <a:spcBef>
                <a:spcPts val="500"/>
              </a:spcBef>
              <a:buSzPct val="100000"/>
            </a:pPr>
            <a:r>
              <a:rPr lang="en-US" dirty="0">
                <a:solidFill>
                  <a:schemeClr val="dk1"/>
                </a:solidFill>
                <a:ea typeface="Calibri"/>
                <a:cs typeface="Calibri"/>
                <a:sym typeface="Calibri"/>
              </a:rPr>
              <a:t>Avoid being first or last</a:t>
            </a:r>
          </a:p>
          <a:p>
            <a:pPr marL="914400" lvl="1" indent="-457200">
              <a:lnSpc>
                <a:spcPct val="90000"/>
              </a:lnSpc>
              <a:spcBef>
                <a:spcPts val="500"/>
              </a:spcBef>
              <a:buSzPct val="100000"/>
            </a:pPr>
            <a:r>
              <a:rPr lang="en-US" dirty="0">
                <a:solidFill>
                  <a:schemeClr val="dk1"/>
                </a:solidFill>
                <a:ea typeface="Calibri"/>
                <a:cs typeface="Calibri"/>
                <a:sym typeface="Calibri"/>
              </a:rPr>
              <a:t>Middle class</a:t>
            </a:r>
          </a:p>
          <a:p>
            <a:pPr marL="914400" lvl="1" indent="-457200">
              <a:lnSpc>
                <a:spcPct val="90000"/>
              </a:lnSpc>
              <a:spcBef>
                <a:spcPts val="500"/>
              </a:spcBef>
              <a:buSzPct val="100000"/>
            </a:pPr>
            <a:r>
              <a:rPr lang="en-US" dirty="0">
                <a:solidFill>
                  <a:schemeClr val="dk1"/>
                </a:solidFill>
                <a:ea typeface="Calibri"/>
                <a:cs typeface="Calibri"/>
                <a:sym typeface="Calibri"/>
              </a:rPr>
              <a:t>Deliberate and cautious</a:t>
            </a:r>
          </a:p>
          <a:p>
            <a:pPr marL="228600" indent="-228600">
              <a:lnSpc>
                <a:spcPct val="90000"/>
              </a:lnSpc>
              <a:buSzPct val="100000"/>
              <a:buFont typeface="Arial"/>
              <a:buChar char="•"/>
            </a:pPr>
            <a:r>
              <a:rPr lang="en-US" dirty="0">
                <a:solidFill>
                  <a:schemeClr val="dk1"/>
                </a:solidFill>
                <a:ea typeface="Calibri"/>
                <a:cs typeface="Calibri"/>
                <a:sym typeface="Calibri"/>
              </a:rPr>
              <a:t>Late Majority</a:t>
            </a:r>
          </a:p>
          <a:p>
            <a:pPr marL="914400" lvl="1" indent="-457200">
              <a:lnSpc>
                <a:spcPct val="90000"/>
              </a:lnSpc>
              <a:spcBef>
                <a:spcPts val="500"/>
              </a:spcBef>
              <a:buSzPct val="100000"/>
            </a:pPr>
            <a:r>
              <a:rPr lang="en-US" dirty="0">
                <a:solidFill>
                  <a:schemeClr val="dk1"/>
                </a:solidFill>
                <a:ea typeface="Calibri"/>
                <a:cs typeface="Calibri"/>
                <a:sym typeface="Calibri"/>
              </a:rPr>
              <a:t>Older</a:t>
            </a:r>
          </a:p>
          <a:p>
            <a:pPr marL="914400" lvl="1" indent="-457200">
              <a:lnSpc>
                <a:spcPct val="90000"/>
              </a:lnSpc>
              <a:spcBef>
                <a:spcPts val="500"/>
              </a:spcBef>
              <a:buSzPct val="100000"/>
            </a:pPr>
            <a:r>
              <a:rPr lang="en-US" dirty="0">
                <a:solidFill>
                  <a:schemeClr val="dk1"/>
                </a:solidFill>
                <a:ea typeface="Calibri"/>
                <a:cs typeface="Calibri"/>
                <a:sym typeface="Calibri"/>
              </a:rPr>
              <a:t>Conservative</a:t>
            </a:r>
          </a:p>
          <a:p>
            <a:pPr marL="914400" lvl="1" indent="-457200">
              <a:lnSpc>
                <a:spcPct val="90000"/>
              </a:lnSpc>
              <a:spcBef>
                <a:spcPts val="500"/>
              </a:spcBef>
              <a:buSzPct val="100000"/>
            </a:pPr>
            <a:r>
              <a:rPr lang="en-US" dirty="0">
                <a:solidFill>
                  <a:schemeClr val="dk1"/>
                </a:solidFill>
                <a:ea typeface="Calibri"/>
                <a:cs typeface="Calibri"/>
                <a:sym typeface="Calibri"/>
              </a:rPr>
              <a:t>Lower than average education and income</a:t>
            </a:r>
          </a:p>
          <a:p>
            <a:pPr marL="228600" indent="-228600">
              <a:lnSpc>
                <a:spcPct val="90000"/>
              </a:lnSpc>
              <a:buSzPct val="100000"/>
              <a:buFont typeface="Arial"/>
              <a:buChar char="•"/>
            </a:pPr>
            <a:r>
              <a:rPr lang="en-US" dirty="0">
                <a:solidFill>
                  <a:schemeClr val="dk1"/>
                </a:solidFill>
                <a:ea typeface="Calibri"/>
                <a:cs typeface="Calibri"/>
                <a:sym typeface="Calibri"/>
              </a:rPr>
              <a:t>Laggards</a:t>
            </a:r>
          </a:p>
          <a:p>
            <a:pPr marL="914400" lvl="1" indent="-457200">
              <a:lnSpc>
                <a:spcPct val="90000"/>
              </a:lnSpc>
              <a:spcBef>
                <a:spcPts val="500"/>
              </a:spcBef>
              <a:buSzPct val="100000"/>
            </a:pPr>
            <a:r>
              <a:rPr lang="en-US" dirty="0">
                <a:solidFill>
                  <a:schemeClr val="dk1"/>
                </a:solidFill>
                <a:ea typeface="Calibri"/>
                <a:cs typeface="Calibri"/>
                <a:sym typeface="Calibri"/>
              </a:rPr>
              <a:t>Lower education and income</a:t>
            </a:r>
          </a:p>
          <a:p>
            <a:pPr marL="914400" lvl="1" indent="-457200">
              <a:lnSpc>
                <a:spcPct val="90000"/>
              </a:lnSpc>
              <a:spcBef>
                <a:spcPts val="500"/>
              </a:spcBef>
              <a:buSzPct val="100000"/>
            </a:pPr>
            <a:r>
              <a:rPr lang="en-US" dirty="0">
                <a:solidFill>
                  <a:schemeClr val="dk1"/>
                </a:solidFill>
                <a:ea typeface="Calibri"/>
                <a:cs typeface="Calibri"/>
                <a:sym typeface="Calibri"/>
              </a:rPr>
              <a:t>Bound by tradition</a:t>
            </a:r>
            <a:endParaRPr lang="en-US" dirty="0"/>
          </a:p>
        </p:txBody>
      </p:sp>
    </p:spTree>
    <p:extLst>
      <p:ext uri="{BB962C8B-B14F-4D97-AF65-F5344CB8AC3E}">
        <p14:creationId xmlns:p14="http://schemas.microsoft.com/office/powerpoint/2010/main" val="1355649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sz="3600" dirty="0">
                <a:latin typeface="+mj-lt"/>
                <a:sym typeface="Calibri"/>
              </a:rPr>
              <a:t>Product Factors That Affect </a:t>
            </a:r>
            <a:br>
              <a:rPr lang="en-US" sz="3600" dirty="0">
                <a:latin typeface="+mj-lt"/>
                <a:sym typeface="Calibri"/>
              </a:rPr>
            </a:br>
            <a:r>
              <a:rPr lang="en-US" sz="3600" dirty="0">
                <a:latin typeface="+mj-lt"/>
                <a:sym typeface="Calibri"/>
              </a:rPr>
              <a:t>the Rate of Adoption</a:t>
            </a:r>
            <a:endParaRPr lang="en-IN" sz="3600" dirty="0">
              <a:latin typeface="+mj-lt"/>
            </a:endParaRPr>
          </a:p>
        </p:txBody>
      </p:sp>
      <p:sp>
        <p:nvSpPr>
          <p:cNvPr id="4" name="Content Placeholder 2"/>
          <p:cNvSpPr>
            <a:spLocks noGrp="1"/>
          </p:cNvSpPr>
          <p:nvPr>
            <p:ph idx="1"/>
          </p:nvPr>
        </p:nvSpPr>
        <p:spPr>
          <a:xfrm>
            <a:off x="457200" y="1600201"/>
            <a:ext cx="8305800" cy="3733800"/>
          </a:xfrm>
        </p:spPr>
        <p:txBody>
          <a:bodyPr/>
          <a:lstStyle/>
          <a:p>
            <a:pPr marL="228600" lvl="0" indent="-228600">
              <a:lnSpc>
                <a:spcPct val="90000"/>
              </a:lnSpc>
              <a:spcBef>
                <a:spcPts val="0"/>
              </a:spcBef>
              <a:buSzPct val="100000"/>
              <a:buFont typeface="Arial"/>
              <a:buChar char="•"/>
            </a:pPr>
            <a:r>
              <a:rPr lang="en-US" sz="2600" dirty="0" smtClean="0">
                <a:solidFill>
                  <a:schemeClr val="dk1"/>
                </a:solidFill>
                <a:ea typeface="Calibri"/>
                <a:cs typeface="Calibri"/>
                <a:sym typeface="Calibri"/>
              </a:rPr>
              <a:t>The degree to which a new product has each of these characteristics affects the speed of diffusion.</a:t>
            </a:r>
          </a:p>
          <a:p>
            <a:pPr marL="914400" lvl="1" indent="-457200">
              <a:lnSpc>
                <a:spcPct val="90000"/>
              </a:lnSpc>
              <a:spcBef>
                <a:spcPts val="500"/>
              </a:spcBef>
              <a:buSzPct val="100000"/>
              <a:buFont typeface="Wingdings" panose="05000000000000000000" pitchFamily="2" charset="2"/>
              <a:buChar char="§"/>
            </a:pPr>
            <a:r>
              <a:rPr lang="en-US" sz="2400" dirty="0" smtClean="0">
                <a:solidFill>
                  <a:schemeClr val="dk1"/>
                </a:solidFill>
                <a:ea typeface="Calibri"/>
                <a:cs typeface="Calibri"/>
                <a:sym typeface="Calibri"/>
              </a:rPr>
              <a:t>Relative advantage</a:t>
            </a:r>
          </a:p>
          <a:p>
            <a:pPr marL="914400" lvl="1" indent="-457200">
              <a:lnSpc>
                <a:spcPct val="90000"/>
              </a:lnSpc>
              <a:spcBef>
                <a:spcPts val="500"/>
              </a:spcBef>
              <a:buSzPct val="100000"/>
              <a:buFont typeface="Wingdings" panose="05000000000000000000" pitchFamily="2" charset="2"/>
              <a:buChar char="§"/>
            </a:pPr>
            <a:r>
              <a:rPr lang="en-US" sz="2400" dirty="0" smtClean="0">
                <a:solidFill>
                  <a:schemeClr val="dk1"/>
                </a:solidFill>
                <a:ea typeface="Calibri"/>
                <a:cs typeface="Calibri"/>
                <a:sym typeface="Calibri"/>
              </a:rPr>
              <a:t>Compatibility</a:t>
            </a:r>
          </a:p>
          <a:p>
            <a:pPr marL="914400" lvl="1" indent="-457200">
              <a:lnSpc>
                <a:spcPct val="90000"/>
              </a:lnSpc>
              <a:spcBef>
                <a:spcPts val="500"/>
              </a:spcBef>
              <a:buSzPct val="100000"/>
              <a:buFont typeface="Wingdings" panose="05000000000000000000" pitchFamily="2" charset="2"/>
              <a:buChar char="§"/>
            </a:pPr>
            <a:r>
              <a:rPr lang="en-US" sz="2400" dirty="0" smtClean="0">
                <a:solidFill>
                  <a:schemeClr val="dk1"/>
                </a:solidFill>
                <a:ea typeface="Calibri"/>
                <a:cs typeface="Calibri"/>
                <a:sym typeface="Calibri"/>
              </a:rPr>
              <a:t>Complexity</a:t>
            </a:r>
          </a:p>
          <a:p>
            <a:pPr marL="914400" lvl="1" indent="-457200">
              <a:lnSpc>
                <a:spcPct val="90000"/>
              </a:lnSpc>
              <a:spcBef>
                <a:spcPts val="500"/>
              </a:spcBef>
              <a:buSzPct val="100000"/>
              <a:buFont typeface="Wingdings" panose="05000000000000000000" pitchFamily="2" charset="2"/>
              <a:buChar char="§"/>
            </a:pPr>
            <a:r>
              <a:rPr lang="en-US" sz="2400" dirty="0" err="1" smtClean="0">
                <a:solidFill>
                  <a:schemeClr val="dk1"/>
                </a:solidFill>
                <a:ea typeface="Calibri"/>
                <a:cs typeface="Calibri"/>
                <a:sym typeface="Calibri"/>
              </a:rPr>
              <a:t>Trialability</a:t>
            </a:r>
            <a:endParaRPr lang="en-US" sz="2400" dirty="0" smtClean="0">
              <a:solidFill>
                <a:schemeClr val="dk1"/>
              </a:solidFill>
              <a:ea typeface="Calibri"/>
              <a:cs typeface="Calibri"/>
              <a:sym typeface="Calibri"/>
            </a:endParaRPr>
          </a:p>
          <a:p>
            <a:pPr marL="914400" lvl="1" indent="-457200">
              <a:lnSpc>
                <a:spcPct val="90000"/>
              </a:lnSpc>
              <a:spcBef>
                <a:spcPts val="500"/>
              </a:spcBef>
              <a:buSzPct val="100000"/>
              <a:buFont typeface="Wingdings" panose="05000000000000000000" pitchFamily="2" charset="2"/>
              <a:buChar char="§"/>
            </a:pPr>
            <a:r>
              <a:rPr lang="en-US" sz="2400" dirty="0" err="1" smtClean="0">
                <a:solidFill>
                  <a:schemeClr val="dk1"/>
                </a:solidFill>
                <a:ea typeface="Calibri"/>
                <a:cs typeface="Calibri"/>
                <a:sym typeface="Calibri"/>
              </a:rPr>
              <a:t>Observability</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1399450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Build a Better Mousetrap … </a:t>
            </a:r>
            <a:br>
              <a:rPr lang="en-US" sz="3600" dirty="0">
                <a:latin typeface="+mj-lt"/>
                <a:sym typeface="Calibri"/>
              </a:rPr>
            </a:br>
            <a:r>
              <a:rPr lang="en-US" sz="3600" dirty="0">
                <a:latin typeface="+mj-lt"/>
                <a:sym typeface="Calibri"/>
              </a:rPr>
              <a:t>and Add Value</a:t>
            </a:r>
            <a:endParaRPr lang="en-IN" sz="3600" dirty="0">
              <a:latin typeface="+mj-lt"/>
            </a:endParaRPr>
          </a:p>
        </p:txBody>
      </p:sp>
      <p:sp>
        <p:nvSpPr>
          <p:cNvPr id="3" name="Content Placeholder 2"/>
          <p:cNvSpPr>
            <a:spLocks noGrp="1"/>
          </p:cNvSpPr>
          <p:nvPr>
            <p:ph idx="1"/>
          </p:nvPr>
        </p:nvSpPr>
        <p:spPr>
          <a:xfrm>
            <a:off x="457200" y="1600200"/>
            <a:ext cx="8305800" cy="4419599"/>
          </a:xfrm>
        </p:spPr>
        <p:txBody>
          <a:bodyPr/>
          <a:lstStyle/>
          <a:p>
            <a:pPr marL="255600" indent="-255600">
              <a:buSzPct val="100000"/>
            </a:pPr>
            <a:r>
              <a:rPr lang="en-US" sz="2600" i="1" dirty="0">
                <a:solidFill>
                  <a:schemeClr val="dk1"/>
                </a:solidFill>
                <a:ea typeface="Calibri"/>
                <a:cs typeface="Calibri"/>
                <a:sym typeface="Calibri"/>
              </a:rPr>
              <a:t>“Build a better mousetrap and the world will beat a path to your door.”</a:t>
            </a:r>
            <a:endParaRPr lang="en-US" sz="2600" dirty="0"/>
          </a:p>
          <a:p>
            <a:pPr marL="741600" indent="-284400">
              <a:spcBef>
                <a:spcPts val="600"/>
              </a:spcBef>
              <a:buSzPct val="100000"/>
              <a:buFont typeface="Wingdings" panose="05000000000000000000" pitchFamily="2" charset="2"/>
              <a:buChar char="§"/>
            </a:pPr>
            <a:r>
              <a:rPr lang="en-US" sz="2400" dirty="0">
                <a:solidFill>
                  <a:schemeClr val="dk1"/>
                </a:solidFill>
                <a:ea typeface="Calibri"/>
                <a:cs typeface="Calibri"/>
                <a:sym typeface="Calibri"/>
              </a:rPr>
              <a:t>Old adage, but not always true</a:t>
            </a:r>
            <a:r>
              <a:rPr lang="en-US" sz="2400" dirty="0" smtClean="0">
                <a:solidFill>
                  <a:schemeClr val="dk1"/>
                </a:solidFill>
                <a:ea typeface="Calibri"/>
                <a:cs typeface="Calibri"/>
                <a:sym typeface="Calibri"/>
              </a:rPr>
              <a:t>!</a:t>
            </a:r>
          </a:p>
          <a:p>
            <a:pPr marL="741600" indent="-284400">
              <a:spcBef>
                <a:spcPts val="600"/>
              </a:spcBef>
              <a:buSzPct val="100000"/>
              <a:buFont typeface="Wingdings" panose="05000000000000000000" pitchFamily="2" charset="2"/>
              <a:buChar char="§"/>
            </a:pPr>
            <a:r>
              <a:rPr lang="en-US" sz="2400" dirty="0" err="1">
                <a:solidFill>
                  <a:schemeClr val="dk1"/>
                </a:solidFill>
                <a:ea typeface="Calibri"/>
                <a:cs typeface="Calibri"/>
                <a:sym typeface="Calibri"/>
              </a:rPr>
              <a:t>Woodstream</a:t>
            </a:r>
            <a:r>
              <a:rPr lang="en-US" sz="2400" dirty="0">
                <a:solidFill>
                  <a:schemeClr val="dk1"/>
                </a:solidFill>
                <a:ea typeface="Calibri"/>
                <a:cs typeface="Calibri"/>
                <a:sym typeface="Calibri"/>
              </a:rPr>
              <a:t> Company’s “Little Champ” failure …</a:t>
            </a:r>
          </a:p>
          <a:p>
            <a:pPr marL="255600" indent="-255600">
              <a:buSzPct val="100000"/>
            </a:pPr>
            <a:r>
              <a:rPr lang="en-US" sz="2600" dirty="0">
                <a:solidFill>
                  <a:schemeClr val="dk1"/>
                </a:solidFill>
                <a:ea typeface="Calibri"/>
                <a:cs typeface="Calibri"/>
                <a:sym typeface="Calibri"/>
              </a:rPr>
              <a:t>Next set of chapters relate to developing value propositions for the customer.</a:t>
            </a:r>
            <a:endParaRPr lang="en-US" sz="2600" dirty="0" smtClean="0"/>
          </a:p>
          <a:p>
            <a:pPr marL="741600" indent="-284400">
              <a:spcBef>
                <a:spcPts val="600"/>
              </a:spcBef>
              <a:buSzPct val="100000"/>
              <a:buFont typeface="Wingdings" panose="05000000000000000000" pitchFamily="2" charset="2"/>
              <a:buChar char="§"/>
            </a:pPr>
            <a:r>
              <a:rPr lang="en-US" sz="2400" dirty="0">
                <a:solidFill>
                  <a:schemeClr val="dk1"/>
                </a:solidFill>
                <a:ea typeface="Calibri"/>
                <a:cs typeface="Calibri"/>
                <a:sym typeface="Calibri"/>
              </a:rPr>
              <a:t>Emphasis on the word </a:t>
            </a:r>
            <a:r>
              <a:rPr lang="en-US" sz="2400" b="1" dirty="0" smtClean="0">
                <a:solidFill>
                  <a:schemeClr val="dk1"/>
                </a:solidFill>
                <a:ea typeface="Calibri"/>
                <a:cs typeface="Calibri"/>
                <a:sym typeface="Calibri"/>
              </a:rPr>
              <a:t>develop</a:t>
            </a:r>
          </a:p>
        </p:txBody>
      </p:sp>
    </p:spTree>
    <p:extLst>
      <p:ext uri="{BB962C8B-B14F-4D97-AF65-F5344CB8AC3E}">
        <p14:creationId xmlns:p14="http://schemas.microsoft.com/office/powerpoint/2010/main" val="125367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546628"/>
          </a:xfrm>
        </p:spPr>
        <p:txBody>
          <a:bodyPr/>
          <a:lstStyle/>
          <a:p>
            <a:r>
              <a:rPr lang="en-US" sz="3600" dirty="0">
                <a:latin typeface="+mj-lt"/>
                <a:sym typeface="Calibri"/>
              </a:rPr>
              <a:t>Characteristics of </a:t>
            </a:r>
            <a:r>
              <a:rPr lang="en-US" sz="3600" dirty="0" smtClean="0">
                <a:latin typeface="+mj-lt"/>
                <a:sym typeface="Calibri"/>
              </a:rPr>
              <a:t>Innovations </a:t>
            </a:r>
            <a:r>
              <a:rPr lang="en-US" sz="2200" b="0" dirty="0" smtClean="0">
                <a:latin typeface="+mj-lt"/>
                <a:sym typeface="Calibri"/>
              </a:rPr>
              <a:t>(1 of 3 )</a:t>
            </a:r>
            <a:endParaRPr lang="en-IN" sz="2200" b="0" dirty="0">
              <a:latin typeface="+mj-lt"/>
            </a:endParaRPr>
          </a:p>
        </p:txBody>
      </p:sp>
      <p:sp>
        <p:nvSpPr>
          <p:cNvPr id="4" name="Content Placeholder 2"/>
          <p:cNvSpPr>
            <a:spLocks noGrp="1"/>
          </p:cNvSpPr>
          <p:nvPr>
            <p:ph idx="1"/>
          </p:nvPr>
        </p:nvSpPr>
        <p:spPr>
          <a:xfrm>
            <a:off x="457200" y="1600200"/>
            <a:ext cx="8305800" cy="3733800"/>
          </a:xfrm>
        </p:spPr>
        <p:txBody>
          <a:bodyPr/>
          <a:lstStyle/>
          <a:p>
            <a:pPr marL="228600" indent="-228600">
              <a:lnSpc>
                <a:spcPct val="90000"/>
              </a:lnSpc>
              <a:buSzPct val="100000"/>
              <a:buFont typeface="Arial"/>
              <a:buChar char="•"/>
            </a:pPr>
            <a:r>
              <a:rPr lang="en-US" sz="2600" b="1" dirty="0">
                <a:solidFill>
                  <a:schemeClr val="dk1"/>
                </a:solidFill>
                <a:ea typeface="Calibri"/>
                <a:cs typeface="Calibri"/>
                <a:sym typeface="Calibri"/>
              </a:rPr>
              <a:t>Relative advantage</a:t>
            </a:r>
            <a:r>
              <a:rPr lang="en-US" sz="2600" dirty="0">
                <a:solidFill>
                  <a:schemeClr val="dk1"/>
                </a:solidFill>
                <a:ea typeface="Calibri"/>
                <a:cs typeface="Calibri"/>
                <a:sym typeface="Calibri"/>
              </a:rPr>
              <a:t> is the degree to which a consumer perceives a new product as offering superior benefits.</a:t>
            </a:r>
          </a:p>
          <a:p>
            <a:pPr marL="914400" lvl="1" indent="-457200">
              <a:lnSpc>
                <a:spcPct val="90000"/>
              </a:lnSpc>
              <a:spcBef>
                <a:spcPts val="500"/>
              </a:spcBef>
              <a:buSzPct val="100000"/>
              <a:buFont typeface="Wingdings" panose="05000000000000000000" pitchFamily="2" charset="2"/>
              <a:buChar char="§"/>
            </a:pPr>
            <a:r>
              <a:rPr lang="en-US" sz="2400" dirty="0"/>
              <a:t>Greater relative advantage means faster adoption</a:t>
            </a:r>
            <a:endParaRPr lang="en-US" sz="2400" dirty="0">
              <a:solidFill>
                <a:schemeClr val="dk1"/>
              </a:solidFill>
              <a:ea typeface="Calibri"/>
              <a:cs typeface="Calibri"/>
              <a:sym typeface="Calibri"/>
            </a:endParaRPr>
          </a:p>
          <a:p>
            <a:pPr marL="228600" indent="-228600">
              <a:lnSpc>
                <a:spcPct val="90000"/>
              </a:lnSpc>
              <a:buSzPct val="100000"/>
              <a:buFont typeface="Arial"/>
              <a:buChar char="•"/>
            </a:pPr>
            <a:r>
              <a:rPr lang="en-US" sz="2600" b="1" dirty="0"/>
              <a:t>Compatibility</a:t>
            </a:r>
            <a:r>
              <a:rPr lang="en-US" sz="2600" dirty="0"/>
              <a:t> is the extent to which an innovation is consistent with existing cultural values, customs, practices, and norms.</a:t>
            </a:r>
            <a:endParaRPr lang="en-US" sz="2600" dirty="0">
              <a:solidFill>
                <a:schemeClr val="dk1"/>
              </a:solidFill>
              <a:latin typeface="Calibri"/>
              <a:ea typeface="Calibri"/>
              <a:cs typeface="Calibri"/>
              <a:sym typeface="Calibri"/>
            </a:endParaRPr>
          </a:p>
          <a:p>
            <a:pPr marL="914400" lvl="1" indent="-457200">
              <a:lnSpc>
                <a:spcPct val="90000"/>
              </a:lnSpc>
              <a:spcBef>
                <a:spcPts val="500"/>
              </a:spcBef>
              <a:buSzPct val="100000"/>
              <a:buFont typeface="Wingdings" panose="05000000000000000000" pitchFamily="2" charset="2"/>
              <a:buChar char="§"/>
            </a:pPr>
            <a:r>
              <a:rPr lang="en-US" sz="2400" dirty="0"/>
              <a:t>Lack of perceived compatibility slows adoption</a:t>
            </a:r>
            <a:endParaRPr lang="en-US"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495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546628"/>
          </a:xfrm>
        </p:spPr>
        <p:txBody>
          <a:bodyPr/>
          <a:lstStyle/>
          <a:p>
            <a:r>
              <a:rPr lang="en-US" sz="3600" dirty="0">
                <a:latin typeface="+mj-lt"/>
                <a:sym typeface="Calibri"/>
              </a:rPr>
              <a:t>Characteristics of </a:t>
            </a:r>
            <a:r>
              <a:rPr lang="en-US" sz="3600" dirty="0" smtClean="0">
                <a:latin typeface="+mj-lt"/>
                <a:sym typeface="Calibri"/>
              </a:rPr>
              <a:t>Innovations </a:t>
            </a:r>
            <a:r>
              <a:rPr lang="en-US" sz="2200" b="0" dirty="0" smtClean="0">
                <a:latin typeface="+mj-lt"/>
                <a:sym typeface="Calibri"/>
              </a:rPr>
              <a:t>(2 of 3)</a:t>
            </a:r>
            <a:endParaRPr lang="en-IN" sz="2200" b="0" dirty="0">
              <a:latin typeface="+mj-lt"/>
            </a:endParaRPr>
          </a:p>
        </p:txBody>
      </p:sp>
      <p:sp>
        <p:nvSpPr>
          <p:cNvPr id="4" name="Content Placeholder 2"/>
          <p:cNvSpPr>
            <a:spLocks noGrp="1"/>
          </p:cNvSpPr>
          <p:nvPr>
            <p:ph idx="1"/>
          </p:nvPr>
        </p:nvSpPr>
        <p:spPr>
          <a:xfrm>
            <a:off x="457200" y="1600200"/>
            <a:ext cx="8305800" cy="3733800"/>
          </a:xfrm>
        </p:spPr>
        <p:txBody>
          <a:bodyPr/>
          <a:lstStyle/>
          <a:p>
            <a:pPr marL="228600" indent="-228600">
              <a:lnSpc>
                <a:spcPct val="90000"/>
              </a:lnSpc>
              <a:buSzPct val="100000"/>
              <a:buFont typeface="Arial"/>
              <a:buChar char="•"/>
            </a:pPr>
            <a:r>
              <a:rPr lang="en-US" sz="2600" b="1" dirty="0">
                <a:solidFill>
                  <a:schemeClr val="dk1"/>
                </a:solidFill>
                <a:ea typeface="Calibri"/>
                <a:cs typeface="Calibri"/>
                <a:sym typeface="Calibri"/>
              </a:rPr>
              <a:t>Complexity</a:t>
            </a:r>
            <a:r>
              <a:rPr lang="en-US" sz="2600" dirty="0">
                <a:solidFill>
                  <a:schemeClr val="dk1"/>
                </a:solidFill>
                <a:ea typeface="Calibri"/>
                <a:cs typeface="Calibri"/>
                <a:sym typeface="Calibri"/>
              </a:rPr>
              <a:t> refers to the degree to which consumers perceive a new product as difficult to understand and use.</a:t>
            </a:r>
          </a:p>
          <a:p>
            <a:pPr marL="914400" lvl="1" indent="-457200">
              <a:lnSpc>
                <a:spcPct val="90000"/>
              </a:lnSpc>
              <a:spcBef>
                <a:spcPts val="500"/>
              </a:spcBef>
              <a:buSzPct val="100000"/>
              <a:buFont typeface="Wingdings" panose="05000000000000000000" pitchFamily="2" charset="2"/>
              <a:buChar char="§"/>
            </a:pPr>
            <a:r>
              <a:rPr lang="en-US" sz="2400" dirty="0"/>
              <a:t>Higher the degree of perceived complexity, the slower the rate of adoption.</a:t>
            </a:r>
            <a:endParaRPr lang="en-US" sz="2400" dirty="0">
              <a:solidFill>
                <a:schemeClr val="dk1"/>
              </a:solidFill>
              <a:ea typeface="Calibri"/>
              <a:cs typeface="Calibri"/>
              <a:sym typeface="Calibri"/>
            </a:endParaRPr>
          </a:p>
          <a:p>
            <a:pPr marL="228600" indent="-228600">
              <a:lnSpc>
                <a:spcPct val="90000"/>
              </a:lnSpc>
              <a:buSzPct val="100000"/>
              <a:buFont typeface="Arial"/>
              <a:buChar char="•"/>
            </a:pPr>
            <a:r>
              <a:rPr lang="en-US" sz="2600" b="1" dirty="0" err="1"/>
              <a:t>Trialability</a:t>
            </a:r>
            <a:r>
              <a:rPr lang="en-US" sz="2600" dirty="0"/>
              <a:t> refers to the ease of sampling a new product and its benefits.</a:t>
            </a:r>
            <a:endParaRPr lang="en-US" sz="2600" dirty="0">
              <a:solidFill>
                <a:schemeClr val="dk1"/>
              </a:solidFill>
              <a:ea typeface="Calibri"/>
              <a:cs typeface="Calibri"/>
              <a:sym typeface="Calibri"/>
            </a:endParaRPr>
          </a:p>
          <a:p>
            <a:pPr marL="914400" lvl="1" indent="-457200">
              <a:lnSpc>
                <a:spcPct val="90000"/>
              </a:lnSpc>
              <a:spcBef>
                <a:spcPts val="500"/>
              </a:spcBef>
              <a:buSzPct val="100000"/>
              <a:buFont typeface="Wingdings" panose="05000000000000000000" pitchFamily="2" charset="2"/>
              <a:buChar char="§"/>
            </a:pPr>
            <a:r>
              <a:rPr lang="en-US" sz="2400" dirty="0"/>
              <a:t>Lower costs associated with trial usage can speed rate of adoption.</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323723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546628"/>
          </a:xfrm>
        </p:spPr>
        <p:txBody>
          <a:bodyPr/>
          <a:lstStyle/>
          <a:p>
            <a:r>
              <a:rPr lang="en-US" dirty="0">
                <a:latin typeface="+mj-lt"/>
                <a:sym typeface="Calibri"/>
              </a:rPr>
              <a:t>Characteristics of </a:t>
            </a:r>
            <a:r>
              <a:rPr lang="en-US" dirty="0" smtClean="0">
                <a:latin typeface="+mj-lt"/>
                <a:sym typeface="Calibri"/>
              </a:rPr>
              <a:t>Innovations </a:t>
            </a:r>
            <a:r>
              <a:rPr lang="en-US" sz="2200" b="0" dirty="0" smtClean="0">
                <a:latin typeface="+mj-lt"/>
                <a:sym typeface="Calibri"/>
              </a:rPr>
              <a:t>(3 of 3)</a:t>
            </a:r>
            <a:endParaRPr lang="en-IN" sz="2200" b="0" dirty="0">
              <a:latin typeface="+mj-lt"/>
            </a:endParaRPr>
          </a:p>
        </p:txBody>
      </p:sp>
      <p:sp>
        <p:nvSpPr>
          <p:cNvPr id="4" name="Content Placeholder 2"/>
          <p:cNvSpPr>
            <a:spLocks noGrp="1"/>
          </p:cNvSpPr>
          <p:nvPr>
            <p:ph idx="1"/>
          </p:nvPr>
        </p:nvSpPr>
        <p:spPr>
          <a:xfrm>
            <a:off x="457200" y="1600201"/>
            <a:ext cx="8305800" cy="3733800"/>
          </a:xfrm>
        </p:spPr>
        <p:txBody>
          <a:bodyPr/>
          <a:lstStyle/>
          <a:p>
            <a:pPr marL="255600" indent="-255600">
              <a:buSzPct val="100000"/>
            </a:pPr>
            <a:r>
              <a:rPr lang="en-US" sz="2600" b="1" dirty="0" err="1"/>
              <a:t>Observability</a:t>
            </a:r>
            <a:r>
              <a:rPr lang="en-US" sz="2600" dirty="0"/>
              <a:t> refers to the degree to which others can see the new product and the benefits it provides.</a:t>
            </a:r>
            <a:endParaRPr lang="en-US" sz="2600" dirty="0" smtClean="0"/>
          </a:p>
          <a:p>
            <a:pPr marL="798750" lvl="1" indent="-342900">
              <a:buFont typeface="Wingdings" panose="05000000000000000000" pitchFamily="2" charset="2"/>
              <a:buChar char="§"/>
            </a:pPr>
            <a:r>
              <a:rPr lang="en-US" sz="2400" dirty="0"/>
              <a:t>An innovation that is more visible will drive more word-of-mouth communication.</a:t>
            </a:r>
            <a:endParaRPr lang="en-US" sz="2400"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0136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4700"/>
            <a:ext cx="8382000" cy="583500"/>
          </a:xfrm>
        </p:spPr>
        <p:txBody>
          <a:bodyPr/>
          <a:lstStyle/>
          <a:p>
            <a:r>
              <a:rPr lang="en-US" sz="3600" dirty="0" smtClean="0">
                <a:latin typeface="+mj-lt"/>
              </a:rPr>
              <a:t>Copyright</a:t>
            </a:r>
            <a:endParaRPr lang="en-IN" sz="2000" b="0" dirty="0">
              <a:latin typeface="+mj-lt"/>
            </a:endParaRPr>
          </a:p>
        </p:txBody>
      </p:sp>
      <p:pic>
        <p:nvPicPr>
          <p:cNvPr id="4" name="picture"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preferRelativeResize="0"/>
          <p:nvPr/>
        </p:nvPicPr>
        <p:blipFill rotWithShape="1">
          <a:blip r:embed="rId3">
            <a:alphaModFix/>
          </a:blip>
          <a:srcRect/>
          <a:stretch/>
        </p:blipFill>
        <p:spPr>
          <a:xfrm>
            <a:off x="233364" y="2313878"/>
            <a:ext cx="8423274" cy="2747963"/>
          </a:xfrm>
          <a:prstGeom prst="rect">
            <a:avLst/>
          </a:prstGeom>
          <a:noFill/>
          <a:ln>
            <a:noFill/>
          </a:ln>
        </p:spPr>
      </p:pic>
    </p:spTree>
    <p:extLst>
      <p:ext uri="{BB962C8B-B14F-4D97-AF65-F5344CB8AC3E}">
        <p14:creationId xmlns:p14="http://schemas.microsoft.com/office/powerpoint/2010/main" val="175162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Layers of the Product Concept</a:t>
            </a:r>
            <a:endParaRPr lang="en-IN" sz="3600" dirty="0">
              <a:latin typeface="+mj-lt"/>
            </a:endParaRPr>
          </a:p>
        </p:txBody>
      </p:sp>
      <p:sp>
        <p:nvSpPr>
          <p:cNvPr id="4" name="Content Placeholder 3"/>
          <p:cNvSpPr>
            <a:spLocks noGrp="1"/>
          </p:cNvSpPr>
          <p:nvPr>
            <p:ph sz="quarter" idx="14"/>
          </p:nvPr>
        </p:nvSpPr>
        <p:spPr>
          <a:xfrm>
            <a:off x="457200" y="1295400"/>
            <a:ext cx="5100042" cy="4724400"/>
          </a:xfrm>
        </p:spPr>
        <p:txBody>
          <a:bodyPr/>
          <a:lstStyle/>
          <a:p>
            <a:pPr marL="255600" indent="-255600">
              <a:defRPr/>
            </a:pPr>
            <a:r>
              <a:rPr lang="en-US" dirty="0">
                <a:solidFill>
                  <a:schemeClr val="dk1"/>
                </a:solidFill>
                <a:ea typeface="Calibri"/>
                <a:cs typeface="Calibri"/>
                <a:sym typeface="Calibri"/>
              </a:rPr>
              <a:t>A product represents all that a customer receives in an exchange.</a:t>
            </a:r>
            <a:endParaRPr lang="en-US" b="1" i="1" dirty="0">
              <a:solidFill>
                <a:schemeClr val="dk1"/>
              </a:solidFill>
              <a:ea typeface="Calibri"/>
              <a:cs typeface="Calibri"/>
              <a:sym typeface="Calibri"/>
            </a:endParaRPr>
          </a:p>
          <a:p>
            <a:pPr marL="255600" indent="-255600">
              <a:defRPr/>
            </a:pPr>
            <a:r>
              <a:rPr lang="en-US" dirty="0">
                <a:solidFill>
                  <a:schemeClr val="dk1"/>
                </a:solidFill>
                <a:ea typeface="Calibri"/>
                <a:cs typeface="Calibri"/>
                <a:sym typeface="Calibri"/>
              </a:rPr>
              <a:t>Marketers distinguish among three distinct “layers” of the product:</a:t>
            </a:r>
            <a:endParaRPr lang="en-US" dirty="0"/>
          </a:p>
          <a:p>
            <a:pPr marL="798750" lvl="1" indent="-342900">
              <a:defRPr/>
            </a:pPr>
            <a:r>
              <a:rPr lang="en-US" dirty="0">
                <a:solidFill>
                  <a:schemeClr val="dk1"/>
                </a:solidFill>
                <a:ea typeface="Calibri"/>
                <a:cs typeface="Calibri"/>
                <a:sym typeface="Calibri"/>
              </a:rPr>
              <a:t>Core product</a:t>
            </a:r>
          </a:p>
          <a:p>
            <a:pPr marL="798750" lvl="1" indent="-342900">
              <a:defRPr/>
            </a:pPr>
            <a:r>
              <a:rPr lang="en-US" dirty="0">
                <a:solidFill>
                  <a:schemeClr val="dk1"/>
                </a:solidFill>
                <a:ea typeface="Calibri"/>
                <a:cs typeface="Calibri"/>
                <a:sym typeface="Calibri"/>
              </a:rPr>
              <a:t>Actual product</a:t>
            </a:r>
          </a:p>
          <a:p>
            <a:pPr marL="798750" lvl="1" indent="-342900">
              <a:defRPr/>
            </a:pPr>
            <a:r>
              <a:rPr lang="en-US" dirty="0">
                <a:solidFill>
                  <a:schemeClr val="dk1"/>
                </a:solidFill>
                <a:ea typeface="Calibri"/>
                <a:cs typeface="Calibri"/>
                <a:sym typeface="Calibri"/>
              </a:rPr>
              <a:t>Augmented product</a:t>
            </a:r>
            <a:endParaRPr lang="en-US" dirty="0"/>
          </a:p>
        </p:txBody>
      </p:sp>
      <p:pic>
        <p:nvPicPr>
          <p:cNvPr id="8" name="Picture 3" descr="An ad for an ice-cream company shows a chocolate drizzled ice-cream stick. The copy reads “The skinny cow truffle bar a.k.a. 100 calories of pure bliss.” The ad also shows the logo of the company and additional text at the bottom."/>
          <p:cNvPicPr preferRelativeResize="0"/>
          <p:nvPr/>
        </p:nvPicPr>
        <p:blipFill rotWithShape="1">
          <a:blip r:embed="rId3">
            <a:alphaModFix/>
          </a:blip>
          <a:srcRect r="5289"/>
          <a:stretch/>
        </p:blipFill>
        <p:spPr>
          <a:xfrm>
            <a:off x="5557242" y="1575954"/>
            <a:ext cx="3049729" cy="4307199"/>
          </a:xfrm>
          <a:prstGeom prst="rect">
            <a:avLst/>
          </a:prstGeom>
          <a:noFill/>
          <a:ln>
            <a:noFill/>
          </a:ln>
        </p:spPr>
      </p:pic>
    </p:spTree>
    <p:extLst>
      <p:ext uri="{BB962C8B-B14F-4D97-AF65-F5344CB8AC3E}">
        <p14:creationId xmlns:p14="http://schemas.microsoft.com/office/powerpoint/2010/main" val="236020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587992"/>
          </a:xfrm>
        </p:spPr>
        <p:txBody>
          <a:bodyPr/>
          <a:lstStyle/>
          <a:p>
            <a:r>
              <a:rPr lang="en-US" sz="3600" dirty="0">
                <a:latin typeface="+mj-lt"/>
                <a:sym typeface="Calibri"/>
              </a:rPr>
              <a:t>Figure </a:t>
            </a:r>
            <a:r>
              <a:rPr lang="en-US" sz="3600" dirty="0" smtClean="0">
                <a:latin typeface="+mj-lt"/>
                <a:sym typeface="Calibri"/>
              </a:rPr>
              <a:t>8.1 </a:t>
            </a:r>
            <a:r>
              <a:rPr lang="en-US" sz="3600" dirty="0">
                <a:latin typeface="+mj-lt"/>
                <a:sym typeface="Calibri"/>
              </a:rPr>
              <a:t>Layers of the Product</a:t>
            </a:r>
            <a:endParaRPr lang="en-IN" sz="3600" dirty="0">
              <a:latin typeface="+mj-lt"/>
            </a:endParaRPr>
          </a:p>
        </p:txBody>
      </p:sp>
      <p:pic>
        <p:nvPicPr>
          <p:cNvPr id="4" name="Picture" descr="A chart details “Layers of the Product”, with the automobile as an example. &#10;&#10;Three layers are represented as concentric circles:&#10;1. Core Product (innermost circle): &#10;In the product: Basic benefits&#10;In the automobile: &#10;• Automobile&#10;• Transportation&#10;• Carrying cargo&#10;• Excitement&#10;• Image enhancement&#10;2. Actual Product (middle circle):&#10;In the Product&#10;• Features&#10;• Package&#10;• Brand&#10;• Quality&#10;• Appearance&#10;In the automobile&#10;• Engine size&#10;• Color&#10;• Interior design&#10;• Body size&#10;• Body style&#10;• Options available&#10;• Model name (Camry, Corolla, etc.)&#10;• Workmanship&#10;3. Augmented Product (outermost circle)&#10;In the Product&#10;• Warranty&#10;• Repair/maintenance service after the sale&#10;• Installation&#10;• Customer support services&#10;• Delivery&#10;• Credit&#10;• Product-use instruction&#10;In the automobile&#10;• 4-year, 50,000-mile, bumper-to-bumper warranty&#10;• Dealer parts and repair department&#10;• Dealer preparation prior to delivery&#10;• Owner instruction manual&#10;• 2.9% interest auto loan&#10;• Toll-free customer complaint number&#10;• Customer problem policies&#10;• Free lubrication and oil changes "/>
          <p:cNvPicPr preferRelativeResize="0"/>
          <p:nvPr/>
        </p:nvPicPr>
        <p:blipFill rotWithShape="1">
          <a:blip r:embed="rId3">
            <a:alphaModFix/>
          </a:blip>
          <a:srcRect/>
          <a:stretch/>
        </p:blipFill>
        <p:spPr>
          <a:xfrm>
            <a:off x="762000" y="1413163"/>
            <a:ext cx="7716982" cy="4779818"/>
          </a:xfrm>
          <a:prstGeom prst="rect">
            <a:avLst/>
          </a:prstGeom>
          <a:noFill/>
          <a:ln>
            <a:noFill/>
          </a:ln>
        </p:spPr>
      </p:pic>
    </p:spTree>
    <p:extLst>
      <p:ext uri="{BB962C8B-B14F-4D97-AF65-F5344CB8AC3E}">
        <p14:creationId xmlns:p14="http://schemas.microsoft.com/office/powerpoint/2010/main" val="3959377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How Marketers Classify Products</a:t>
            </a:r>
            <a:endParaRPr lang="en-IN" sz="3600" dirty="0">
              <a:latin typeface="+mj-lt"/>
            </a:endParaRPr>
          </a:p>
        </p:txBody>
      </p:sp>
      <p:sp>
        <p:nvSpPr>
          <p:cNvPr id="3" name="Content Placeholder 2"/>
          <p:cNvSpPr>
            <a:spLocks noGrp="1"/>
          </p:cNvSpPr>
          <p:nvPr>
            <p:ph sz="quarter" idx="14"/>
          </p:nvPr>
        </p:nvSpPr>
        <p:spPr/>
        <p:txBody>
          <a:bodyPr/>
          <a:lstStyle/>
          <a:p>
            <a:pPr marL="255600" indent="-255600">
              <a:defRPr/>
            </a:pPr>
            <a:r>
              <a:rPr lang="en-US" dirty="0">
                <a:solidFill>
                  <a:schemeClr val="dk1"/>
                </a:solidFill>
                <a:ea typeface="Calibri"/>
                <a:cs typeface="Calibri"/>
                <a:sym typeface="Calibri"/>
              </a:rPr>
              <a:t>Based on </a:t>
            </a:r>
            <a:r>
              <a:rPr lang="en-US" dirty="0">
                <a:solidFill>
                  <a:schemeClr val="dk1"/>
                </a:solidFill>
                <a:sym typeface="Calibri"/>
              </a:rPr>
              <a:t>how consumers feel about, purchase, and consume products</a:t>
            </a:r>
            <a:endParaRPr lang="en-US" dirty="0"/>
          </a:p>
          <a:p>
            <a:pPr marL="798750" lvl="1" indent="-342900">
              <a:defRPr/>
            </a:pPr>
            <a:r>
              <a:rPr lang="en-US" dirty="0">
                <a:solidFill>
                  <a:schemeClr val="dk1"/>
                </a:solidFill>
                <a:sym typeface="Calibri"/>
              </a:rPr>
              <a:t>How long products last</a:t>
            </a:r>
            <a:endParaRPr lang="en-US" dirty="0">
              <a:solidFill>
                <a:schemeClr val="dk1"/>
              </a:solidFill>
              <a:ea typeface="Calibri"/>
              <a:cs typeface="Calibri"/>
              <a:sym typeface="Calibri"/>
            </a:endParaRPr>
          </a:p>
          <a:p>
            <a:pPr marL="798750" lvl="1" indent="-342900">
              <a:defRPr/>
            </a:pPr>
            <a:r>
              <a:rPr lang="en-US" dirty="0">
                <a:solidFill>
                  <a:schemeClr val="dk1"/>
                </a:solidFill>
                <a:sym typeface="Calibri"/>
              </a:rPr>
              <a:t>How consumers buy products</a:t>
            </a:r>
            <a:endParaRPr lang="en-US" dirty="0">
              <a:solidFill>
                <a:schemeClr val="dk1"/>
              </a:solidFill>
              <a:ea typeface="Calibri"/>
              <a:cs typeface="Calibri"/>
              <a:sym typeface="Calibri"/>
            </a:endParaRPr>
          </a:p>
          <a:p>
            <a:pPr marL="798750" lvl="1" indent="-342900">
              <a:defRPr/>
            </a:pPr>
            <a:r>
              <a:rPr lang="en-US" dirty="0">
                <a:solidFill>
                  <a:schemeClr val="dk1"/>
                </a:solidFill>
                <a:sym typeface="Calibri"/>
              </a:rPr>
              <a:t>How businesses buy products</a:t>
            </a:r>
            <a:endParaRPr lang="en-US" dirty="0"/>
          </a:p>
        </p:txBody>
      </p:sp>
    </p:spTree>
    <p:extLst>
      <p:ext uri="{BB962C8B-B14F-4D97-AF65-F5344CB8AC3E}">
        <p14:creationId xmlns:p14="http://schemas.microsoft.com/office/powerpoint/2010/main" val="2750095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583500"/>
          </a:xfrm>
        </p:spPr>
        <p:txBody>
          <a:bodyPr/>
          <a:lstStyle/>
          <a:p>
            <a:r>
              <a:rPr lang="en-US" sz="3600" dirty="0">
                <a:latin typeface="+mj-lt"/>
                <a:sym typeface="Calibri"/>
              </a:rPr>
              <a:t>How Long Do Products Last?</a:t>
            </a:r>
            <a:endParaRPr lang="en-IN" sz="3600" dirty="0">
              <a:latin typeface="+mj-lt"/>
            </a:endParaRPr>
          </a:p>
        </p:txBody>
      </p:sp>
      <p:sp>
        <p:nvSpPr>
          <p:cNvPr id="3" name="Content Placeholder 2"/>
          <p:cNvSpPr>
            <a:spLocks noGrp="1"/>
          </p:cNvSpPr>
          <p:nvPr>
            <p:ph idx="1"/>
          </p:nvPr>
        </p:nvSpPr>
        <p:spPr>
          <a:xfrm>
            <a:off x="457200" y="1600200"/>
            <a:ext cx="8077200" cy="4571999"/>
          </a:xfrm>
        </p:spPr>
        <p:txBody>
          <a:bodyPr/>
          <a:lstStyle/>
          <a:p>
            <a:pPr marL="255600" indent="-255600">
              <a:buSzPct val="100000"/>
            </a:pPr>
            <a:r>
              <a:rPr lang="en-US" sz="2600" b="1" dirty="0">
                <a:solidFill>
                  <a:schemeClr val="dk1"/>
                </a:solidFill>
                <a:ea typeface="Calibri"/>
                <a:cs typeface="Calibri"/>
                <a:sym typeface="Calibri"/>
              </a:rPr>
              <a:t>Durable goods </a:t>
            </a:r>
            <a:r>
              <a:rPr lang="en-US" sz="2600" dirty="0">
                <a:solidFill>
                  <a:schemeClr val="dk1"/>
                </a:solidFill>
                <a:ea typeface="Calibri"/>
                <a:cs typeface="Calibri"/>
                <a:sym typeface="Calibri"/>
              </a:rPr>
              <a:t>are consumer products that provide benefits over a period of months, years, or even decades.</a:t>
            </a:r>
            <a:endParaRPr lang="en-US" sz="2600" dirty="0"/>
          </a:p>
          <a:p>
            <a:pPr marL="798750" lvl="1" indent="-342900">
              <a:buFont typeface="Wingdings" panose="05000000000000000000" pitchFamily="2" charset="2"/>
              <a:buChar char="§"/>
            </a:pPr>
            <a:r>
              <a:rPr lang="en-US" sz="2400" dirty="0" smtClean="0">
                <a:solidFill>
                  <a:schemeClr val="dk1"/>
                </a:solidFill>
                <a:ea typeface="Calibri"/>
                <a:cs typeface="Calibri"/>
                <a:sym typeface="Calibri"/>
              </a:rPr>
              <a:t>Cars</a:t>
            </a:r>
          </a:p>
          <a:p>
            <a:pPr marL="798750" lvl="1" indent="-342900">
              <a:buFont typeface="Wingdings" panose="05000000000000000000" pitchFamily="2" charset="2"/>
              <a:buChar char="§"/>
            </a:pPr>
            <a:r>
              <a:rPr lang="en-US" sz="2400" dirty="0" smtClean="0">
                <a:solidFill>
                  <a:schemeClr val="dk1"/>
                </a:solidFill>
                <a:ea typeface="Calibri"/>
                <a:cs typeface="Calibri"/>
                <a:sym typeface="Calibri"/>
              </a:rPr>
              <a:t>Furniture</a:t>
            </a:r>
          </a:p>
          <a:p>
            <a:pPr marL="798750" lvl="1" indent="-342900">
              <a:buFont typeface="Wingdings" panose="05000000000000000000" pitchFamily="2" charset="2"/>
              <a:buChar char="§"/>
            </a:pPr>
            <a:r>
              <a:rPr lang="en-US" sz="2400" dirty="0">
                <a:solidFill>
                  <a:schemeClr val="dk1"/>
                </a:solidFill>
                <a:ea typeface="Calibri"/>
                <a:cs typeface="Calibri"/>
                <a:sym typeface="Calibri"/>
              </a:rPr>
              <a:t>Appliances</a:t>
            </a:r>
            <a:endParaRPr lang="en-US" sz="2400" dirty="0" smtClean="0"/>
          </a:p>
          <a:p>
            <a:pPr marL="255600" lvl="0" indent="-255600">
              <a:buSzPct val="100000"/>
            </a:pPr>
            <a:r>
              <a:rPr lang="en-US" sz="2600" b="1" dirty="0">
                <a:solidFill>
                  <a:schemeClr val="dk1"/>
                </a:solidFill>
                <a:ea typeface="Calibri"/>
                <a:cs typeface="Calibri"/>
                <a:sym typeface="Calibri"/>
              </a:rPr>
              <a:t>Nondurable goods </a:t>
            </a:r>
            <a:r>
              <a:rPr lang="en-US" sz="2600" dirty="0">
                <a:solidFill>
                  <a:schemeClr val="dk1"/>
                </a:solidFill>
                <a:ea typeface="Calibri"/>
                <a:cs typeface="Calibri"/>
                <a:sym typeface="Calibri"/>
              </a:rPr>
              <a:t>are consumed over the short term.</a:t>
            </a:r>
          </a:p>
          <a:p>
            <a:pPr marL="798750" lvl="1" indent="-342900">
              <a:buFont typeface="Wingdings" panose="05000000000000000000" pitchFamily="2" charset="2"/>
              <a:buChar char="§"/>
            </a:pPr>
            <a:r>
              <a:rPr lang="en-US" sz="2400" dirty="0">
                <a:solidFill>
                  <a:schemeClr val="dk1"/>
                </a:solidFill>
                <a:ea typeface="Calibri"/>
                <a:cs typeface="Calibri"/>
                <a:sym typeface="Calibri"/>
              </a:rPr>
              <a:t>Magazines</a:t>
            </a:r>
            <a:endParaRPr lang="en-US" sz="24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Sushi</a:t>
            </a:r>
            <a:endParaRPr lang="en-US" sz="2400" dirty="0"/>
          </a:p>
        </p:txBody>
      </p:sp>
    </p:spTree>
    <p:extLst>
      <p:ext uri="{BB962C8B-B14F-4D97-AF65-F5344CB8AC3E}">
        <p14:creationId xmlns:p14="http://schemas.microsoft.com/office/powerpoint/2010/main" val="94211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583500"/>
          </a:xfrm>
        </p:spPr>
        <p:txBody>
          <a:bodyPr/>
          <a:lstStyle/>
          <a:p>
            <a:r>
              <a:rPr lang="en-US" sz="3600" dirty="0">
                <a:latin typeface="+mj-lt"/>
                <a:sym typeface="Calibri"/>
              </a:rPr>
              <a:t>Figure </a:t>
            </a:r>
            <a:r>
              <a:rPr lang="en-US" sz="3600" dirty="0" smtClean="0">
                <a:latin typeface="+mj-lt"/>
                <a:sym typeface="Calibri"/>
              </a:rPr>
              <a:t>8.2 </a:t>
            </a:r>
            <a:r>
              <a:rPr lang="en-US" sz="3600" dirty="0">
                <a:latin typeface="+mj-lt"/>
                <a:sym typeface="Calibri"/>
              </a:rPr>
              <a:t>Classification of Products</a:t>
            </a:r>
            <a:endParaRPr lang="en-IN" sz="3600" dirty="0">
              <a:latin typeface="+mj-lt"/>
            </a:endParaRPr>
          </a:p>
        </p:txBody>
      </p:sp>
      <p:pic>
        <p:nvPicPr>
          <p:cNvPr id="5" name="Picture 240" descr="A chart illustrates the Classification of Products in sequence, as follows:&#10;Consumer:&#10;• Convenience Products &#10;• Shopping Products&#10;• Specialty Products&#10;• Unsought Products&#10;Business:&#10;• Equipment&#10;• Maintenance, Repair, and Operating (MRO)&#10;• Raw Materials&#10;• Processed Materials and Special Services&#10;• Component Parts&#10;"/>
          <p:cNvPicPr preferRelativeResize="0"/>
          <p:nvPr/>
        </p:nvPicPr>
        <p:blipFill rotWithShape="1">
          <a:blip r:embed="rId3">
            <a:alphaModFix/>
          </a:blip>
          <a:srcRect/>
          <a:stretch/>
        </p:blipFill>
        <p:spPr>
          <a:xfrm>
            <a:off x="2175164" y="1579417"/>
            <a:ext cx="4475017" cy="4613564"/>
          </a:xfrm>
          <a:prstGeom prst="rect">
            <a:avLst/>
          </a:prstGeom>
          <a:noFill/>
          <a:ln>
            <a:noFill/>
          </a:ln>
        </p:spPr>
      </p:pic>
    </p:spTree>
    <p:extLst>
      <p:ext uri="{BB962C8B-B14F-4D97-AF65-F5344CB8AC3E}">
        <p14:creationId xmlns:p14="http://schemas.microsoft.com/office/powerpoint/2010/main" val="205845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7393</TotalTime>
  <Words>7286</Words>
  <Application>Microsoft Office PowerPoint</Application>
  <PresentationFormat>On-screen Show (4:3)</PresentationFormat>
  <Paragraphs>461</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508 Lecture</vt:lpstr>
      <vt:lpstr>Marketing: Real People, Real Choices</vt:lpstr>
      <vt:lpstr>Learning Objectives</vt:lpstr>
      <vt:lpstr>Real People, Real Choices:  Under Armour</vt:lpstr>
      <vt:lpstr>Build a Better Mousetrap …  and Add Value</vt:lpstr>
      <vt:lpstr>Layers of the Product Concept</vt:lpstr>
      <vt:lpstr>Figure 8.1 Layers of the Product</vt:lpstr>
      <vt:lpstr>How Marketers Classify Products</vt:lpstr>
      <vt:lpstr>How Long Do Products Last?</vt:lpstr>
      <vt:lpstr>Figure 8.2 Classification of Products</vt:lpstr>
      <vt:lpstr>How Do Consumers Buy Products?</vt:lpstr>
      <vt:lpstr>Convenience Products</vt:lpstr>
      <vt:lpstr>Shopping Products</vt:lpstr>
      <vt:lpstr>Specialty Products</vt:lpstr>
      <vt:lpstr>Unsought Products</vt:lpstr>
      <vt:lpstr>Business to Business Products</vt:lpstr>
      <vt:lpstr>Categorizing B2B Products (1 of 2)</vt:lpstr>
      <vt:lpstr>Categorizing B2B Products (2 of 2)</vt:lpstr>
      <vt:lpstr>Classification of Consumer  and B2B Products</vt:lpstr>
      <vt:lpstr>“New and Improved!”: The Process of Innovation</vt:lpstr>
      <vt:lpstr>Figure 8.3 Types of Innovations</vt:lpstr>
      <vt:lpstr>Continuous Innovation</vt:lpstr>
      <vt:lpstr>Dynamically Continuous Innovation</vt:lpstr>
      <vt:lpstr>Discontinuous Innovation</vt:lpstr>
      <vt:lpstr>Convergence</vt:lpstr>
      <vt:lpstr>New Product Development (NPD)</vt:lpstr>
      <vt:lpstr>Figure 8.4 Phases in New  Product Development</vt:lpstr>
      <vt:lpstr>New Product Development (1 of 4)</vt:lpstr>
      <vt:lpstr>New Product Development (2 of 4)</vt:lpstr>
      <vt:lpstr>New Product Development (3 of 4)</vt:lpstr>
      <vt:lpstr>Technical Development</vt:lpstr>
      <vt:lpstr>New Product Development (4 of 4)</vt:lpstr>
      <vt:lpstr>Adoption and Diffusion of  New Products</vt:lpstr>
      <vt:lpstr>Figure 8.5 Adoption Pyramid</vt:lpstr>
      <vt:lpstr>Adoption Pyramid (1 of 2)</vt:lpstr>
      <vt:lpstr>Adoption Pyramid (2 of 2)</vt:lpstr>
      <vt:lpstr>Figure 8.6 Categories of Adopters</vt:lpstr>
      <vt:lpstr>Categories of Adopters (1 of 2 )</vt:lpstr>
      <vt:lpstr>Categories of Adopters (2 of 2)</vt:lpstr>
      <vt:lpstr>Product Factors That Affect  the Rate of Adoption</vt:lpstr>
      <vt:lpstr>Characteristics of Innovations (1 of 3 )</vt:lpstr>
      <vt:lpstr>Characteristics of Innovations (2 of 3)</vt:lpstr>
      <vt:lpstr>Characteristics of Innovations (3 of 3)</vt:lpstr>
      <vt:lpstr>Copyright</vt:lpstr>
    </vt:vector>
  </TitlesOfParts>
  <Company>Integra Software Servces Pvt.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Real People, Real Choices_Ninth Edition</dc:title>
  <dc:subject>Marketing</dc:subject>
  <dc:creator>Solomon, Marshall, and Stuart</dc:creator>
  <cp:lastModifiedBy>Ranjith Rajaram, Integra-PDY, IN</cp:lastModifiedBy>
  <cp:revision>1804</cp:revision>
  <dcterms:created xsi:type="dcterms:W3CDTF">2014-07-14T20:04:21Z</dcterms:created>
  <dcterms:modified xsi:type="dcterms:W3CDTF">2017-07-17T14:21:42Z</dcterms:modified>
</cp:coreProperties>
</file>