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25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9194D"/>
    <a:srgbClr val="3C1581"/>
    <a:srgbClr val="000066"/>
    <a:srgbClr val="001581"/>
    <a:srgbClr val="007FA3"/>
    <a:srgbClr val="D4EAE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5" autoAdjust="0"/>
    <p:restoredTop sz="70870" autoAdjust="0"/>
  </p:normalViewPr>
  <p:slideViewPr>
    <p:cSldViewPr>
      <p:cViewPr>
        <p:scale>
          <a:sx n="100" d="100"/>
          <a:sy n="100" d="100"/>
        </p:scale>
        <p:origin x="-1032" y="174"/>
      </p:cViewPr>
      <p:guideLst>
        <p:guide orient="horz" pos="2160"/>
        <p:guide pos="2880"/>
      </p:guideLst>
    </p:cSldViewPr>
  </p:slideViewPr>
  <p:outlineViewPr>
    <p:cViewPr>
      <p:scale>
        <a:sx n="33" d="100"/>
        <a:sy n="33" d="100"/>
      </p:scale>
      <p:origin x="0" y="35244"/>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3/30/2018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1259475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1990 Congress passed the Americans with Disabilities Act, which forbids discrimination on the basis of disabilities and requires employers to provide reasonable accommodations for disabled employees.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More recently, the Civil Rights Act of 1991 amended the original Civil Rights Act as well as other related laws by both making it easier to bring discrimination lawsuits (which partially explains the aforementioned backlog of cases) while simultaneously limiting the amount of punitive damages that can be awarded in those lawsuits.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xmlns="" val="2366716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Laws also regulate compensation and benefits. The Fair Labor Standards Act, passed in 1938 and amended frequently since then, sets a minimum wage and requires the payment of overtime rates for work in excess of 40 hours per week. Salaried professional, executive, and administrative employees are exempt from the minimum hourly wage and overtime provisions.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Equal Pay Act of 1963 requires that men and women be paid the same amount for doing the same job. Attempts to circumvent the law by having different job titles and pay rates for men and women who perform the same work are also illegal. Basing an employee’s pay on seniority or performance is legal, however, even if it means that a man and woman are paid different amounts for doing the same job.</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xmlns="" val="220525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Certain benefits are mandatory, such as workers’ compensation insurance for employees who are injured on the job. Employers who provide a pension plan for their employees are regulated by the Employee Retirement Income Security Act (ERISA) of 1974. The purpose of this act is to help ensure the financial security of pension funds by regulating how they can be invested. The Family and Medical Leave Act (FMLA) of 1993 requires employers to provide up to 12 weeks of unpaid leave for family and medical emergencies.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xmlns="" val="56896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number of laws regulate various aspects of employee–employer relations, especially in the areas of equal employment opportunity, compensation and benefits, labor relations, and occupational safety and health. Several major ones are summarized in Table 10.1.</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xmlns="" val="3768787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Union activities and management’s behavior toward unions constitute another heavily regulated area.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National Labor Relations Act (also known as the Wagner Act), passed in 1935, sets up a procedure for employees to vote on whether to have a union. If they vote for a union, management is required to bargain collectively with the union.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National Labor Relations Board (NLRB) was established by the Wagner Act to enforce its provisions.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Labor-Management Relations Act (also known as the Taft-Hartley Act) was passed in 1947 to limit union power. The law increases management’s rights during an organizing campaign. The Taft-Hartley Act also contains the National Emergency Strike provision, which allows the president of the United States to prevent or end a strike that endangers national security. Taken together, these laws balance union and management power. Employees can be represented by a legally created and managed union, but the business can make nonemployee-related business decisions without interference.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xmlns="" val="2222305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Occupational Safety and Health Act (OSHA) of 1970 directly mandates the provision of safe working conditions. It requires that employers (1) provide a place of employment that is free from hazards that may cause death or serious physical harm and (2) obey the safety and health standards established by the Department of Labor. Safety standards are intended to prevent accidents, whereas occupational health standards are concerned with preventing occupational disease.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xmlns="" val="3112058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Sexual harassment is defined by the EEOC as unwelcome sexual advances in the work environment. If the conduct is indeed unwelcome and occurs with sufficient frequency to create an abusive work environment, the employer is responsible for changing the environment by warning, reprimanding, or firing the harasser.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courts have defined two types of sexual harassment:</a:t>
            </a:r>
          </a:p>
          <a:p>
            <a:pPr marL="182880" indent="-182880">
              <a:buFont typeface="+mj-lt"/>
              <a:buAutoNum type="arabicPeriod"/>
            </a:pPr>
            <a:r>
              <a:rPr lang="en-US" sz="1200" b="0" i="0" u="none" strike="noStrike" kern="1200" baseline="0" dirty="0" smtClean="0">
                <a:solidFill>
                  <a:schemeClr val="tx1"/>
                </a:solidFill>
                <a:latin typeface="+mn-lt"/>
                <a:ea typeface="+mn-ea"/>
                <a:cs typeface="Arial" charset="0"/>
              </a:rPr>
              <a:t>In cases of quid pro quo harassment, the harasser offers to exchange something of value for sexual favors. A male supervisor, for example, might tell or suggest to a female subordinate that he will recommend her for promotion or give her a raise in exchange for sexual favors.</a:t>
            </a:r>
          </a:p>
          <a:p>
            <a:pPr marL="182880" indent="-182880">
              <a:buFont typeface="+mj-lt"/>
              <a:buAutoNum type="arabicPeriod"/>
            </a:pPr>
            <a:r>
              <a:rPr lang="en-US" sz="1200" b="0" i="0" u="none" strike="noStrike" kern="1200" baseline="0" dirty="0" smtClean="0">
                <a:solidFill>
                  <a:schemeClr val="tx1"/>
                </a:solidFill>
                <a:latin typeface="+mn-lt"/>
                <a:ea typeface="+mn-ea"/>
                <a:cs typeface="Arial" charset="0"/>
              </a:rPr>
              <a:t>The creation of a hostile work environment is a subtler form of sexual harassment. A group of male employees who continually make off-color jokes and lewd comments and perhaps decorate the work environment with inappropriate photographs may create a hostile work environment for a female colleague, who may become uncomfortable working in that environment.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xmlns="" val="950037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concept of employment at will holds that both employer and employee have the mutual right to terminate an employment relationship at any time for any reason, with or without advance notice to the other. Over the last two decades, however, terminated employees have challenged the employment-at-will doctrine by filing lawsuits against former employers on the grounds of wrongful discharge.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response to the terrorist attacks of September 11, 2001, the U.S. government passed legislation that increases its powers to investigate and prosecute suspected terrorists. This legislation, known as the Patriot Act, has several key implications for HRM. For instance, certain “restricted” individuals (including ex-convicts and aliens from countries deemed by the State Department to have “repeatedly provided support for acts of international terrorism”) are ineligible to work with potentially dangerous biological agents. More controversial are sections granting government investigators access to previously confidential personal and financial records.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xmlns="" val="1145281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When managers have determined that new employees are needed and understand the legal context in which they operate, they must then turn their attention to recruiting and hiring the right mix of people. This involves two processes: (1) acquiring new employees from outside the company and (2) promoting current employees from within. Both external and internal staffing, however, start with effective </a:t>
            </a:r>
            <a:r>
              <a:rPr lang="en-US" sz="1200" b="0" i="1" u="none" strike="noStrike" kern="1200" baseline="0" dirty="0" smtClean="0">
                <a:solidFill>
                  <a:schemeClr val="tx1"/>
                </a:solidFill>
                <a:latin typeface="+mn-lt"/>
                <a:ea typeface="+mn-ea"/>
                <a:cs typeface="Arial" charset="0"/>
              </a:rPr>
              <a:t>recruiting</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xmlns="" val="189454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Once the recruiting process has attracted a pool of applicants, the next step is to select someone to hire. The intent of the selection process is to gather from applicants the information that will predict job success and then to hire the candidates likely to be most successful.</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xmlns="" val="70156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Human resources (HR) are critical for effective organizational functioning. The importance of HRM has grown dramatically in the last two decades. Its new importance stems from increased legal complexities, the recognition that HR are a valuable means for improving productivity, and the awareness of the costs associated with poor HRM.</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Human capital reflects the organization’s investment in attracting, retaining, and motivating an effective workforce. Hence, just as the phrase financial capital is an indicator of a firm’s financial resources and reserves, so, too, does </a:t>
            </a:r>
            <a:r>
              <a:rPr lang="en-US" sz="1200" b="0" i="1" u="none" strike="noStrike" kern="1200" baseline="0" dirty="0" smtClean="0">
                <a:solidFill>
                  <a:schemeClr val="tx1"/>
                </a:solidFill>
                <a:latin typeface="+mn-lt"/>
                <a:ea typeface="+mn-ea"/>
                <a:cs typeface="Arial" charset="0"/>
              </a:rPr>
              <a:t>human capital </a:t>
            </a:r>
            <a:r>
              <a:rPr lang="en-US" sz="1200" b="0" i="0" u="none" strike="noStrike" kern="1200" baseline="0" dirty="0" smtClean="0">
                <a:solidFill>
                  <a:schemeClr val="tx1"/>
                </a:solidFill>
                <a:latin typeface="+mn-lt"/>
                <a:ea typeface="+mn-ea"/>
                <a:cs typeface="Arial" charset="0"/>
              </a:rPr>
              <a:t>serve as a tangible indicator of the value of the people who comprise an organization.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xmlns="" val="283585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People who work for a business expect to be paid, and most workers today also expect certain benefits from their employers. Indeed, a major factor in retaining skilled workers is a company’s compensation system, the total package of rewards that it offers employees in return for their labor.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Wages and salaries are the dollar amounts paid to employees for their labor. Wages are paid for time worked. For example, if your job pays you $10 an hour, that is your wage. A salary, on the other hand, is paid for performing a job. A salaried executive earning $100,000 per year is paid to achieve results even if that means working 5 hours one day and 15 the next. Salaries are usually expressed as an amount paid per month or year.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xmlns="" val="3349926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Studies have shown that beyond a certain point, more money will not produce better performance. Money motivates employees only if it is tied directly to performance.</a:t>
            </a:r>
          </a:p>
          <a:p>
            <a:r>
              <a:rPr lang="en-US" sz="1200" b="0" i="0" u="none" strike="noStrike" kern="1200" baseline="0" dirty="0" smtClean="0">
                <a:solidFill>
                  <a:schemeClr val="tx1"/>
                </a:solidFill>
                <a:latin typeface="+mn-lt"/>
                <a:ea typeface="+mn-ea"/>
                <a:cs typeface="Arial" charset="0"/>
              </a:rPr>
              <a:t>The most common method of establishing this link is the use of incentive programs, special pay programs designed to motivate high performance. Some programs are available to individuals, whereas others are distributed on a companywide basis.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xmlns="" val="8671402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newer incentive plan is called pay for performance (or variable pay). In essence, middle managers are rewarded for especially productive output with earnings that significantly exceed the cost of bonuses.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Some incentive programs apply to all the employees in a firm. Under profit-sharing plans, for example, profits earned above a certain level are distributed to employees. Also, </a:t>
            </a:r>
            <a:r>
              <a:rPr lang="en-US" sz="1200" b="0" i="0" u="none" strike="noStrike" kern="1200" baseline="0" dirty="0" err="1" smtClean="0">
                <a:solidFill>
                  <a:schemeClr val="tx1"/>
                </a:solidFill>
                <a:latin typeface="+mn-lt"/>
                <a:ea typeface="+mn-ea"/>
                <a:cs typeface="Arial" charset="0"/>
              </a:rPr>
              <a:t>gainsharing</a:t>
            </a:r>
            <a:r>
              <a:rPr lang="en-US" sz="1200" b="0" i="0" u="none" strike="noStrike" kern="1200" baseline="0" dirty="0" smtClean="0">
                <a:solidFill>
                  <a:schemeClr val="tx1"/>
                </a:solidFill>
                <a:latin typeface="+mn-lt"/>
                <a:ea typeface="+mn-ea"/>
                <a:cs typeface="Arial" charset="0"/>
              </a:rPr>
              <a:t> plans distribute bonuses to employees when a company’s costs are reduced through greater work efficiency. Pay-for-knowledge plans pay workers to learn new skills and to become proficient at different jobs.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xmlns="" val="4084082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Benefits, compensation other than wages and salaries and other incentives offered by a firm to its workers, account for an increasing percentage of most compensation budgets. Most companies are required by law to pay tax for Social Security retirement benefits and provide workers’ compensation insurance, insurance for compensating workers injured on the job. Most businesses also provide health, life, and disability insurance for their workers, as well as paid time off for vacations and holidays.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xmlns="" val="35684242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HRM, training usually refers to teaching operational or technical employees how to do the job for which they were hired. Development refers to teaching managers and professionals the skills needed for both present and future jobs.16 Most organizations provide regular training and development programs for managers and employees.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xmlns="" val="4564415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When employees must learn a physical skill, methods allowing practice and the actual use of tools and materials are needed, as in on-the-job training or vestibule training. (Vestibule training enables participants to focus on safety, learning, and feedback rather than on productivity.)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xmlns="" val="1779236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appraisal process begins when a manager defines performance standards for an employee. The manager then observes the employee’s performance. For some jobs, a rating scale like the abbreviated one in Figure 10.2 is useful in providing a basis for comparison.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xmlns="" val="363067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One interesting innovation in performance appraisal used in some organizations today is called 360-degree feedback, in which managers are evaluated by everyone around them—their boss, their peers, and their subordinates. Such a complete and thorough approach provides people with a far richer array of information about their performance than does a conventional appraisal given by just the boss. Of course, such a system also takes considerable time and must be handled so as not to breed fear and mistrust in the workplace.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xmlns="" val="1143383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One extremely important set of HR challenges centers on workforce diversity, the range of workers’ attitudes, values, beliefs, and behaviors that differ by gender, race, age, ethnicity, physical ability, and other relevant characteristics. In the past, organizations tended to work toward homogenizing their workforces, getting everyone to think and behave in similar ways. Partly as a result of affirmative action efforts, however, many U.S. organizations are now creating more diverse workforces than ever before.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Traditionally, employees added value to organizations because of what they did or because of their experience. In the information age, however, employees who add value because of what they know are usually called knowledge workers. Knowledge workers, which include computer scientists, engineers, physical scientists, and game developers, typically require extensive and highly specialized training. Once they are on the job, retraining and training updates are critical to prevent their skills from becoming obsolete.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xmlns="" val="2975441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10.3 projects the racial and ethnic composition of the U.S. workforce through 2050. The picture is clearly one of increasing diversity.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xmlns="" val="155952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analysis is a systematic analysis of jobs within an organization; most firms have trained experts who handle these analyses. A job analysis results in two things:</a:t>
            </a:r>
          </a:p>
          <a:p>
            <a:pPr marL="182880" indent="-182880">
              <a:buFont typeface="+mj-lt"/>
              <a:buAutoNum type="arabicPeriod"/>
            </a:pPr>
            <a:r>
              <a:rPr lang="en-US" sz="1200" b="0" i="0" u="none" strike="noStrike" kern="1200" baseline="0" dirty="0" smtClean="0">
                <a:solidFill>
                  <a:schemeClr val="tx1"/>
                </a:solidFill>
                <a:latin typeface="+mn-lt"/>
                <a:ea typeface="+mn-ea"/>
                <a:cs typeface="Arial" charset="0"/>
              </a:rPr>
              <a:t>The job description lists the duties and responsibilities of a job; its working conditions; and the tools, materials, equipment, and information used to perform it.</a:t>
            </a:r>
          </a:p>
          <a:p>
            <a:pPr marL="182880" indent="-182880">
              <a:buFont typeface="+mj-lt"/>
              <a:buAutoNum type="arabicPeriod"/>
            </a:pPr>
            <a:r>
              <a:rPr lang="en-US" sz="1200" b="0" i="0" u="none" strike="noStrike" kern="1200" baseline="0" dirty="0" smtClean="0">
                <a:solidFill>
                  <a:schemeClr val="tx1"/>
                </a:solidFill>
                <a:latin typeface="+mn-lt"/>
                <a:ea typeface="+mn-ea"/>
                <a:cs typeface="Arial" charset="0"/>
              </a:rPr>
              <a:t>The job specification lists the skills, abilities, and other credentials and qualifications needed to perform the job effectively.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xmlns="" val="30260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contingent worker is a person who works for an organization on something other than a permanent or full-time basis. Categories of contingent workers include independent contractors, on-call workers, temporary employees (usually hired through outside agencies), and contract and leased employees.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Another category is part-time workers. In recent years there has been an explosion in the use of such workers by organizations. For instance, in 2010 about 12 percent of employed U.S. workers fell into one of these categories, up from 10 percent in 2008.</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xmlns="" val="4023918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labor union is a group of individuals working together to achieve shared job-related goals, such as higher pay, shorter working hours, more job security, greater benefits, or better working conditions. Labor relations refers to the process of dealing with employees who are represented by a union.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xmlns="" val="23084259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In 2007, only 12.1 percent of U.S. workers belonged to a labor union, down from 20.1 percent in 1983, when the U.S. Department of Labor first began compiling data. </a:t>
            </a:r>
          </a:p>
          <a:p>
            <a:r>
              <a:rPr lang="en-US" altLang="en-US" dirty="0" smtClean="0"/>
              <a:t>As the recession of 2008–2010 began to increase fears about unemployment and wage cuts, union membership began to increase again, albeit only slightly. </a:t>
            </a:r>
          </a:p>
          <a:p>
            <a:r>
              <a:rPr lang="en-US" altLang="en-US" dirty="0" smtClean="0"/>
              <a:t>By 2010 it had dropped again, falling below pre-recession levels. These trends are shown in Figure 10.4.</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xmlns="" val="3883249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power of unions comes from collective action, forcing management to listen to the demands of all workers rather than to just the few who speak out. Collective bargaining is the process by which labor and management negotiate conditions of employment for union-represented workers and draft a labor contract.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xmlns="" val="1752031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collective bargaining process begins when the union is recognized as the exclusive negotiator for its members, and union leaders meet with management representatives to agree on a contract. By law, both parties must sit down at the bargaining table and negotiate in good faith. Figure 10.5 shows what is called the “bargaining zone.”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xmlns="" val="21001825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Compensation includes both current and future wages. One common tool for securing wage increases is a cost-of-living adjustment (COLA). Most COLA clauses tie future raises to the </a:t>
            </a:r>
            <a:r>
              <a:rPr lang="en-US" sz="1200" b="0" i="1" u="none" strike="noStrike" kern="1200" baseline="0" dirty="0" smtClean="0">
                <a:solidFill>
                  <a:schemeClr val="tx1"/>
                </a:solidFill>
                <a:latin typeface="+mn-lt"/>
                <a:ea typeface="+mn-ea"/>
                <a:cs typeface="Arial" charset="0"/>
              </a:rPr>
              <a:t>Consumer Price Index (CPI)</a:t>
            </a:r>
            <a:r>
              <a:rPr lang="en-US" sz="1200" b="0" i="0" u="none" strike="noStrike" kern="1200" baseline="0" dirty="0" smtClean="0">
                <a:solidFill>
                  <a:schemeClr val="tx1"/>
                </a:solidFill>
                <a:latin typeface="+mn-lt"/>
                <a:ea typeface="+mn-ea"/>
                <a:cs typeface="Arial" charset="0"/>
              </a:rPr>
              <a:t>, a government statistic that reflects changes in consumer purchasing power. Almost half of all labor contracts today include COLA clauses. A union might be uncomfortable with a long-term contract based solely on COLA wage increases. One solution is a wage reopener clause, which allows wage rates to be renegotiated at preset times during the life of the contract.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41</a:t>
            </a:fld>
            <a:endParaRPr lang="en-US" dirty="0"/>
          </a:p>
        </p:txBody>
      </p:sp>
    </p:spTree>
    <p:extLst>
      <p:ext uri="{BB962C8B-B14F-4D97-AF65-F5344CB8AC3E}">
        <p14:creationId xmlns:p14="http://schemas.microsoft.com/office/powerpoint/2010/main" xmlns="" val="9362736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Historically, one of the most common union tactics has been the strike, which occurs when employees temporarily walk off the job and refuse to work. The number of major strikes in the United States has steadily declined over the past few decades. From 1960 to 1980, for example, an average of 281 strikes occurred per year. In the 1980s there was an average of 83 major strikes per year; in the 1990s this figure fell to an average of 35 per year. Between 2000 and 2009 there was an average of 20 major strikes per year.</a:t>
            </a:r>
            <a:r>
              <a:rPr lang="en-US" sz="1200" b="0" i="0" u="none" strike="noStrike" kern="1200" baseline="30000" dirty="0" smtClean="0">
                <a:solidFill>
                  <a:schemeClr val="tx1"/>
                </a:solidFill>
                <a:latin typeface="+mn-lt"/>
                <a:ea typeface="+mn-ea"/>
                <a:cs typeface="Arial" charset="0"/>
              </a:rPr>
              <a:t>31</a:t>
            </a:r>
            <a:r>
              <a:rPr lang="en-US" sz="1200" b="0" i="0" u="none" strike="noStrike" kern="1200" baseline="0" dirty="0" smtClean="0">
                <a:solidFill>
                  <a:schemeClr val="tx1"/>
                </a:solidFill>
                <a:latin typeface="+mn-lt"/>
                <a:ea typeface="+mn-ea"/>
                <a:cs typeface="Arial" charset="0"/>
              </a:rPr>
              <a:t> There were 19 major strikes in 2012.</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42</a:t>
            </a:fld>
            <a:endParaRPr lang="en-US" dirty="0"/>
          </a:p>
        </p:txBody>
      </p:sp>
    </p:spTree>
    <p:extLst>
      <p:ext uri="{BB962C8B-B14F-4D97-AF65-F5344CB8AC3E}">
        <p14:creationId xmlns:p14="http://schemas.microsoft.com/office/powerpoint/2010/main" xmlns="" val="17114223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Like workers, management can respond forcefully to an impasse with the following:</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Lockouts occur when employers deny employees access to the workplace. Lockouts are illegal if they are used as offensive weapons to give management a bargaining advantage. However, they are legal if management has a legitimate business need (for instance, avoiding a buildup of perishable inventory).</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A firm can also hire temporary or permanent replacements called strikebreakers. However, the law forbids the permanent replacement of workers who strike because of unfair practices.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43</a:t>
            </a:fld>
            <a:endParaRPr lang="en-US" dirty="0"/>
          </a:p>
        </p:txBody>
      </p:sp>
    </p:spTree>
    <p:extLst>
      <p:ext uri="{BB962C8B-B14F-4D97-AF65-F5344CB8AC3E}">
        <p14:creationId xmlns:p14="http://schemas.microsoft.com/office/powerpoint/2010/main" xmlns="" val="28284617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Rather than wield these often unpleasant weapons against one another, labor and management can agree to call in a third party to help resolve the dispute:</a:t>
            </a:r>
          </a:p>
          <a:p>
            <a:r>
              <a:rPr lang="en-US" sz="1200" b="0" i="0" u="none" strike="noStrike" kern="1200" baseline="0" dirty="0" smtClean="0">
                <a:solidFill>
                  <a:schemeClr val="tx1"/>
                </a:solidFill>
                <a:latin typeface="+mn-lt"/>
                <a:ea typeface="+mn-ea"/>
                <a:cs typeface="Arial" charset="0"/>
              </a:rPr>
              <a:t>In mediation, the neutral third party (the mediator) can suggest, but cannot impose, a settlement on the other parties. In arbitration, the neutral third party (the arbitrator) dictates a settlement between the two sides, which have agreed to submit to outside judgment. In some disputes, such as those between the government and public employees, arbitration is compulsory, or required by law.</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44</a:t>
            </a:fld>
            <a:endParaRPr lang="en-US" dirty="0"/>
          </a:p>
        </p:txBody>
      </p:sp>
    </p:spTree>
    <p:extLst>
      <p:ext uri="{BB962C8B-B14F-4D97-AF65-F5344CB8AC3E}">
        <p14:creationId xmlns:p14="http://schemas.microsoft.com/office/powerpoint/2010/main" xmlns="" val="33954510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47</a:t>
            </a:fld>
            <a:endParaRPr lang="en-US" dirty="0"/>
          </a:p>
        </p:txBody>
      </p:sp>
    </p:spTree>
    <p:extLst>
      <p:ext uri="{BB962C8B-B14F-4D97-AF65-F5344CB8AC3E}">
        <p14:creationId xmlns:p14="http://schemas.microsoft.com/office/powerpoint/2010/main" xmlns="" val="1753890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As you can see in Figure 10.1, the starting point in attracting qualified human resources is planning. Specifically, HR planning involves job analysis and forecasting the demand for, and supply of, labor.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xmlns="" val="44274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After managers comprehend the jobs to be performed within an organization, they can start planning for the organization’s future HR needs. The manager starts by assessing trends in past HR usage, future organizational plans, and general economic trends. Forecasting the supply of labor is really two tasks: </a:t>
            </a:r>
          </a:p>
          <a:p>
            <a:endParaRPr lang="en-US" sz="1200" b="0" i="0" u="none" strike="noStrike" kern="1200" baseline="0" dirty="0" smtClean="0">
              <a:solidFill>
                <a:schemeClr val="tx1"/>
              </a:solidFill>
              <a:latin typeface="+mn-lt"/>
              <a:ea typeface="+mn-ea"/>
              <a:cs typeface="Arial" charset="0"/>
            </a:endParaRP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Forecasting </a:t>
            </a:r>
            <a:r>
              <a:rPr lang="en-US" sz="1200" b="0" i="1" u="none" strike="noStrike" kern="1200" baseline="0" dirty="0" smtClean="0">
                <a:solidFill>
                  <a:schemeClr val="tx1"/>
                </a:solidFill>
                <a:latin typeface="+mn-lt"/>
                <a:ea typeface="+mn-ea"/>
                <a:cs typeface="Arial" charset="0"/>
              </a:rPr>
              <a:t>internal supply</a:t>
            </a:r>
            <a:r>
              <a:rPr lang="en-US" sz="1200" b="0" i="0" u="none" strike="noStrike" kern="1200" baseline="0" dirty="0" smtClean="0">
                <a:solidFill>
                  <a:schemeClr val="tx1"/>
                </a:solidFill>
                <a:latin typeface="+mn-lt"/>
                <a:ea typeface="+mn-ea"/>
                <a:cs typeface="Arial" charset="0"/>
              </a:rPr>
              <a:t>, the number and type of employees who will be in the firm at some future date. </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Forecasting </a:t>
            </a:r>
            <a:r>
              <a:rPr lang="en-US" sz="1200" b="0" i="1" u="none" strike="noStrike" kern="1200" baseline="0" dirty="0" smtClean="0">
                <a:solidFill>
                  <a:schemeClr val="tx1"/>
                </a:solidFill>
                <a:latin typeface="+mn-lt"/>
                <a:ea typeface="+mn-ea"/>
                <a:cs typeface="Arial" charset="0"/>
              </a:rPr>
              <a:t>external supply</a:t>
            </a:r>
            <a:r>
              <a:rPr lang="en-US" sz="1200" b="0" i="0" u="none" strike="noStrike" kern="1200" baseline="0" dirty="0" smtClean="0">
                <a:solidFill>
                  <a:schemeClr val="tx1"/>
                </a:solidFill>
                <a:latin typeface="+mn-lt"/>
                <a:ea typeface="+mn-ea"/>
                <a:cs typeface="Arial" charset="0"/>
              </a:rPr>
              <a:t>, the number and type of people who will be available for hiring from the labor market at large.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xmlns="" val="2883524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At higher levels of an organization, managers plan for specific people and positions. The technique most commonly used is the replacement chart, which lists each important managerial position, who occupies it, how long that person will probably stay in it before moving on, and who is now qualified or soon will be qualified to move into it.</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To facilitate both planning and identifying people for transfer or promotion, some organizations also have employee information systems (skills inventories) that contain information on each employee’s education, skills, work experience, and career aspirations. Such a system can quickly locate every employee who is qualified to fill a position.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xmlns="" val="1250131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number of laws regulate various aspects of employee–employer relations, especially in the areas of equal employment opportunity, compensation and benefits, labor relations, and occupational safety and health.</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Title VII of the Civil Rights Act of 1964 forbids discrimination in all areas of the employment relationship, such as hiring, opportunities for advancement, compensation increases, lay-offs, and terminations against members of certain protected classes based on factors such as race, color, gender, religious beliefs, or national origin.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Employment requirements such as test scores and other qualifications are legally defined as having an adverse impact on minorities and women when such individuals meet or pass the requirement at a rate less than 80 percent of the rate of majority group members. Criteria that have an adverse impact on protected groups can be used only when there is solid evidence that they effectively identify individuals who are better able than others to do the job.</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Equal Employment Opportunity Commission (EEOC) is charged with enforcing Title VII as well as several other employment-related laws.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xmlns="" val="835386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Age Discrimination in Employment Act, passed in 1967, amended in 1978 and 1986, is an attempt to prevent organizations from discriminating against older workers. In its current form, it outlaws discrimination against people older than 40 years. Both the Age Discrimination in Employment Act and Title VII require passive non-discrimination, or equal employment opportunity. Employers are not required to seek out and hire minorities, but they must treat all who apply fairly.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xmlns="" val="2963778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Several executive orders, however, require that employers holding government contracts engage in affirmative action, intentionally seeking and hiring employees from groups that are underrepresented in the organization. These organizations must have a written affirmative action plan that spells out employment goals for underused groups and how those goals will be met. These employers are also required to act affirmatively in hiring Vietnam-era veterans (as a result of the Vietnam Era Veterans Readjustment Assistance Act) and qualified handicapped individuals. Finally, the Pregnancy Discrimination Act forbids discrimination against women who are pregnant.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xmlns="" val="2688913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3/30/2018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3/30/2018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xmlns="" val="21277165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3/30/2018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xmlns=""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xmlns=""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3/30/2018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xmlns="" val="21277165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1277165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3/30/2018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xmlns="" val="12109093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lgn="ctr">
              <a:spcBef>
                <a:spcPts val="0"/>
              </a:spcBef>
              <a:buNone/>
              <a:defRPr sz="3400" b="1"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lgn="ctr">
              <a:spcBef>
                <a:spcPts val="0"/>
              </a:spcBef>
              <a:buNone/>
              <a:defRPr sz="30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3/30/2018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7" name="Text Placeholder 13"/>
          <p:cNvSpPr>
            <a:spLocks noGrp="1"/>
          </p:cNvSpPr>
          <p:nvPr>
            <p:ph type="body" sz="quarter" idx="16" hasCustomPrompt="1"/>
          </p:nvPr>
        </p:nvSpPr>
        <p:spPr>
          <a:xfrm>
            <a:off x="2697480" y="6428232"/>
            <a:ext cx="6172200" cy="274320"/>
          </a:xfr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3/30/2018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3/30/2018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3/30/2018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8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Essentials</a:t>
            </a:r>
            <a:endParaRPr lang="en-US" dirty="0"/>
          </a:p>
        </p:txBody>
      </p:sp>
      <p:sp>
        <p:nvSpPr>
          <p:cNvPr id="3" name="Text Placeholder 2"/>
          <p:cNvSpPr>
            <a:spLocks noGrp="1"/>
          </p:cNvSpPr>
          <p:nvPr>
            <p:ph type="body" sz="quarter" idx="13"/>
          </p:nvPr>
        </p:nvSpPr>
        <p:spPr>
          <a:xfrm>
            <a:off x="457200" y="838200"/>
            <a:ext cx="8229600" cy="326570"/>
          </a:xfrm>
        </p:spPr>
        <p:txBody>
          <a:bodyPr/>
          <a:lstStyle/>
          <a:p>
            <a:r>
              <a:rPr lang="en-IN" dirty="0" smtClean="0"/>
              <a:t>Twelfth Edition</a:t>
            </a:r>
            <a:endParaRPr lang="en-IN" dirty="0"/>
          </a:p>
        </p:txBody>
      </p:sp>
      <p:sp>
        <p:nvSpPr>
          <p:cNvPr id="4" name="Text Placeholder 3"/>
          <p:cNvSpPr>
            <a:spLocks noGrp="1"/>
          </p:cNvSpPr>
          <p:nvPr>
            <p:ph type="body" sz="quarter" idx="14"/>
          </p:nvPr>
        </p:nvSpPr>
        <p:spPr/>
        <p:txBody>
          <a:bodyPr/>
          <a:lstStyle/>
          <a:p>
            <a:r>
              <a:rPr lang="en-US" altLang="en-US" dirty="0"/>
              <a:t>Chapter </a:t>
            </a:r>
            <a:r>
              <a:rPr lang="en-US" altLang="en-US" dirty="0" smtClean="0"/>
              <a:t>10</a:t>
            </a:r>
            <a:endParaRPr lang="en-US" dirty="0"/>
          </a:p>
        </p:txBody>
      </p:sp>
      <p:sp>
        <p:nvSpPr>
          <p:cNvPr id="9" name="Text Placeholder 8"/>
          <p:cNvSpPr>
            <a:spLocks noGrp="1"/>
          </p:cNvSpPr>
          <p:nvPr>
            <p:ph type="body" sz="quarter" idx="15"/>
          </p:nvPr>
        </p:nvSpPr>
        <p:spPr/>
        <p:txBody>
          <a:bodyPr/>
          <a:lstStyle/>
          <a:p>
            <a:r>
              <a:rPr lang="en-US" dirty="0"/>
              <a:t>Human Resource Management and Labor Relations</a:t>
            </a:r>
          </a:p>
        </p:txBody>
      </p:sp>
      <p:pic>
        <p:nvPicPr>
          <p:cNvPr id="7" name="Picture 6" descr="Front Cover: Business Essentials Twelfth Edition by Ebert and Griffi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50" y="1282699"/>
            <a:ext cx="3931920" cy="5032652"/>
          </a:xfrm>
          <a:prstGeom prst="rect">
            <a:avLst/>
          </a:prstGeom>
        </p:spPr>
      </p:pic>
      <p:sp>
        <p:nvSpPr>
          <p:cNvPr id="10" name="Text Placeholder 9"/>
          <p:cNvSpPr>
            <a:spLocks noGrp="1"/>
          </p:cNvSpPr>
          <p:nvPr>
            <p:ph type="body" sz="quarter" idx="16"/>
          </p:nvPr>
        </p:nvSpPr>
        <p:spPr/>
        <p:txBody>
          <a:bodyPr/>
          <a:lstStyle/>
          <a:p>
            <a:pPr>
              <a:defRPr/>
            </a:pPr>
            <a:r>
              <a:rPr lang="en-US" altLang="en-US" dirty="0" smtClean="0"/>
              <a:t>Copyright © 2019, 2016, 2013 Pearson Education, Inc. All Rights Reserved.</a:t>
            </a:r>
            <a:endParaRPr lang="en-US" altLang="en-US" dirty="0"/>
          </a:p>
        </p:txBody>
      </p:sp>
    </p:spTree>
    <p:extLst>
      <p:ext uri="{BB962C8B-B14F-4D97-AF65-F5344CB8AC3E}">
        <p14:creationId xmlns:p14="http://schemas.microsoft.com/office/powerpoint/2010/main" xmlns="" val="2669621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Legal Context of HRM </a:t>
            </a:r>
            <a:r>
              <a:rPr lang="en-US" sz="2000" b="0" dirty="0"/>
              <a:t>(1 of 6)</a:t>
            </a:r>
            <a:endParaRPr lang="en-US" b="0" dirty="0"/>
          </a:p>
        </p:txBody>
      </p:sp>
      <p:sp>
        <p:nvSpPr>
          <p:cNvPr id="3" name="Content Placeholder 2"/>
          <p:cNvSpPr>
            <a:spLocks noGrp="1"/>
          </p:cNvSpPr>
          <p:nvPr>
            <p:ph idx="1"/>
          </p:nvPr>
        </p:nvSpPr>
        <p:spPr/>
        <p:txBody>
          <a:bodyPr/>
          <a:lstStyle/>
          <a:p>
            <a:r>
              <a:rPr lang="en-US" sz="2600" b="1" dirty="0"/>
              <a:t>Title VII of the Civil Rights Act of 1964</a:t>
            </a:r>
          </a:p>
          <a:p>
            <a:pPr lvl="1"/>
            <a:r>
              <a:rPr lang="en-US" sz="2200" dirty="0"/>
              <a:t>forbids discrimination in all areas of the employment relationship</a:t>
            </a:r>
          </a:p>
          <a:p>
            <a:r>
              <a:rPr lang="en-US" sz="2600" b="1" dirty="0"/>
              <a:t>Adverse Impact</a:t>
            </a:r>
          </a:p>
          <a:p>
            <a:pPr lvl="1"/>
            <a:r>
              <a:rPr lang="en-US" sz="2200" dirty="0"/>
              <a:t>when minorities and women meet or pass the requirement for a job at a rate less than 80 percent of the rate of majority group members</a:t>
            </a:r>
          </a:p>
          <a:p>
            <a:r>
              <a:rPr lang="en-US" sz="2600" b="1" dirty="0"/>
              <a:t>Equal Employment Opportunity Commission (EEOC)</a:t>
            </a:r>
          </a:p>
          <a:p>
            <a:pPr lvl="1"/>
            <a:r>
              <a:rPr lang="en-US" sz="2200" dirty="0"/>
              <a:t>federal agency enforcing several discrimination-related laws</a:t>
            </a:r>
            <a:endParaRPr lang="en-US" dirty="0"/>
          </a:p>
        </p:txBody>
      </p:sp>
    </p:spTree>
    <p:extLst>
      <p:ext uri="{BB962C8B-B14F-4D97-AF65-F5344CB8AC3E}">
        <p14:creationId xmlns:p14="http://schemas.microsoft.com/office/powerpoint/2010/main" xmlns="" val="1823095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Legal Context of HRM </a:t>
            </a:r>
            <a:r>
              <a:rPr lang="en-US" sz="2000" b="0" dirty="0" smtClean="0"/>
              <a:t>(2 </a:t>
            </a:r>
            <a:r>
              <a:rPr lang="en-US" sz="2000" b="0" dirty="0"/>
              <a:t>of 6)</a:t>
            </a:r>
            <a:endParaRPr lang="en-US" dirty="0"/>
          </a:p>
        </p:txBody>
      </p:sp>
      <p:sp>
        <p:nvSpPr>
          <p:cNvPr id="3" name="Content Placeholder 2"/>
          <p:cNvSpPr>
            <a:spLocks noGrp="1"/>
          </p:cNvSpPr>
          <p:nvPr>
            <p:ph idx="1"/>
          </p:nvPr>
        </p:nvSpPr>
        <p:spPr/>
        <p:txBody>
          <a:bodyPr/>
          <a:lstStyle/>
          <a:p>
            <a:r>
              <a:rPr lang="en-US" b="1" dirty="0"/>
              <a:t>Age Discrimination in Employment Act</a:t>
            </a:r>
          </a:p>
          <a:p>
            <a:pPr lvl="1"/>
            <a:r>
              <a:rPr lang="en-US" dirty="0"/>
              <a:t>outlaws discrimination against people older than 40 years</a:t>
            </a:r>
          </a:p>
          <a:p>
            <a:r>
              <a:rPr lang="en-US" b="1" dirty="0"/>
              <a:t>Equal Employment Opportunity</a:t>
            </a:r>
          </a:p>
          <a:p>
            <a:pPr lvl="1"/>
            <a:r>
              <a:rPr lang="en-US" dirty="0"/>
              <a:t>legally mandated nondiscrimination in employment on the basis of race, creed, sex, or national origin</a:t>
            </a:r>
          </a:p>
        </p:txBody>
      </p:sp>
    </p:spTree>
    <p:extLst>
      <p:ext uri="{BB962C8B-B14F-4D97-AF65-F5344CB8AC3E}">
        <p14:creationId xmlns:p14="http://schemas.microsoft.com/office/powerpoint/2010/main" xmlns="" val="1823095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Affirmative Action</a:t>
            </a:r>
          </a:p>
        </p:txBody>
      </p:sp>
      <p:sp>
        <p:nvSpPr>
          <p:cNvPr id="3" name="Content Placeholder 2"/>
          <p:cNvSpPr>
            <a:spLocks noGrp="1"/>
          </p:cNvSpPr>
          <p:nvPr>
            <p:ph idx="1"/>
          </p:nvPr>
        </p:nvSpPr>
        <p:spPr/>
        <p:txBody>
          <a:bodyPr/>
          <a:lstStyle/>
          <a:p>
            <a:r>
              <a:rPr lang="en-US" b="1" dirty="0"/>
              <a:t>Affirmative Action</a:t>
            </a:r>
          </a:p>
          <a:p>
            <a:pPr lvl="1"/>
            <a:r>
              <a:rPr lang="en-US" dirty="0"/>
              <a:t>intentionally seeking and hiring employees from groups that are underrepresented in the organization</a:t>
            </a:r>
          </a:p>
          <a:p>
            <a:r>
              <a:rPr lang="en-US" b="1" dirty="0"/>
              <a:t>Affirmative Action Plan</a:t>
            </a:r>
          </a:p>
          <a:p>
            <a:pPr lvl="1"/>
            <a:r>
              <a:rPr lang="en-US" dirty="0"/>
              <a:t>written statement of how the organization intends to actively recruit, hire, and develop members of relevant protected classes</a:t>
            </a:r>
          </a:p>
        </p:txBody>
      </p:sp>
    </p:spTree>
    <p:extLst>
      <p:ext uri="{BB962C8B-B14F-4D97-AF65-F5344CB8AC3E}">
        <p14:creationId xmlns:p14="http://schemas.microsoft.com/office/powerpoint/2010/main" xmlns="" val="1823095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Legal Context of HRM </a:t>
            </a:r>
            <a:r>
              <a:rPr lang="en-US" sz="2000" b="0" dirty="0"/>
              <a:t>(3 of 6)</a:t>
            </a:r>
            <a:endParaRPr lang="en-US" b="0" dirty="0"/>
          </a:p>
        </p:txBody>
      </p:sp>
      <p:sp>
        <p:nvSpPr>
          <p:cNvPr id="3" name="Content Placeholder 2"/>
          <p:cNvSpPr>
            <a:spLocks noGrp="1"/>
          </p:cNvSpPr>
          <p:nvPr>
            <p:ph idx="1"/>
          </p:nvPr>
        </p:nvSpPr>
        <p:spPr/>
        <p:txBody>
          <a:bodyPr/>
          <a:lstStyle/>
          <a:p>
            <a:r>
              <a:rPr lang="en-US" b="1" dirty="0"/>
              <a:t>Americans With Disabilities Act</a:t>
            </a:r>
          </a:p>
          <a:p>
            <a:pPr lvl="1"/>
            <a:r>
              <a:rPr lang="en-US" dirty="0"/>
              <a:t>forbids discrimination on the basis of disabilities and requires employers to provide reasonable accommodations for disabled employees</a:t>
            </a:r>
          </a:p>
          <a:p>
            <a:r>
              <a:rPr lang="en-US" b="1" dirty="0"/>
              <a:t>Civil Rights Act of 1991</a:t>
            </a:r>
          </a:p>
          <a:p>
            <a:pPr lvl="1"/>
            <a:r>
              <a:rPr lang="en-US" dirty="0"/>
              <a:t>amended the original Civil Rights Act</a:t>
            </a:r>
          </a:p>
        </p:txBody>
      </p:sp>
    </p:spTree>
    <p:extLst>
      <p:ext uri="{BB962C8B-B14F-4D97-AF65-F5344CB8AC3E}">
        <p14:creationId xmlns:p14="http://schemas.microsoft.com/office/powerpoint/2010/main" xmlns="" val="1823095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 and Benefits </a:t>
            </a:r>
            <a:r>
              <a:rPr lang="en-US" sz="2000" b="0" dirty="0"/>
              <a:t>(1 of 2)</a:t>
            </a:r>
            <a:endParaRPr lang="en-US" b="0" dirty="0"/>
          </a:p>
        </p:txBody>
      </p:sp>
      <p:sp>
        <p:nvSpPr>
          <p:cNvPr id="3" name="Content Placeholder 2"/>
          <p:cNvSpPr>
            <a:spLocks noGrp="1"/>
          </p:cNvSpPr>
          <p:nvPr>
            <p:ph idx="1"/>
          </p:nvPr>
        </p:nvSpPr>
        <p:spPr/>
        <p:txBody>
          <a:bodyPr/>
          <a:lstStyle/>
          <a:p>
            <a:r>
              <a:rPr lang="en-US" b="1" dirty="0"/>
              <a:t>Fair Labor Standards Act</a:t>
            </a:r>
          </a:p>
          <a:p>
            <a:pPr lvl="1"/>
            <a:r>
              <a:rPr lang="en-US" dirty="0"/>
              <a:t>sets a minimum wage and requires the payment of overtime rates for work in excess of 40 hours per week</a:t>
            </a:r>
          </a:p>
          <a:p>
            <a:r>
              <a:rPr lang="en-US" b="1" dirty="0"/>
              <a:t>Equal Pay Act of 1963</a:t>
            </a:r>
          </a:p>
          <a:p>
            <a:pPr lvl="1"/>
            <a:r>
              <a:rPr lang="en-US" dirty="0"/>
              <a:t>requires that men and women be paid the same amount for doing the same job</a:t>
            </a:r>
          </a:p>
        </p:txBody>
      </p:sp>
    </p:spTree>
    <p:extLst>
      <p:ext uri="{BB962C8B-B14F-4D97-AF65-F5344CB8AC3E}">
        <p14:creationId xmlns:p14="http://schemas.microsoft.com/office/powerpoint/2010/main" xmlns="" val="1823095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 and Benefits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b="1" dirty="0"/>
              <a:t>Employee Retirement Income Security Act (ERISA) of 1974</a:t>
            </a:r>
          </a:p>
          <a:p>
            <a:pPr lvl="1"/>
            <a:r>
              <a:rPr lang="en-US" dirty="0"/>
              <a:t>ensures the financial security of pension funds by regulating how they can be invested</a:t>
            </a:r>
          </a:p>
          <a:p>
            <a:r>
              <a:rPr lang="en-US" b="1" dirty="0"/>
              <a:t>Family and Medical Leave Act (FMLA) of 1993</a:t>
            </a:r>
          </a:p>
          <a:p>
            <a:pPr lvl="1"/>
            <a:r>
              <a:rPr lang="en-US" dirty="0"/>
              <a:t>requires employers to provide up to 12 weeks of unpaid leave for family and medical emergencies</a:t>
            </a:r>
          </a:p>
        </p:txBody>
      </p:sp>
    </p:spTree>
    <p:extLst>
      <p:ext uri="{BB962C8B-B14F-4D97-AF65-F5344CB8AC3E}">
        <p14:creationId xmlns:p14="http://schemas.microsoft.com/office/powerpoint/2010/main" xmlns="" val="1823095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Legal Context of HRM </a:t>
            </a:r>
            <a:r>
              <a:rPr lang="en-US" sz="2000" b="0" dirty="0"/>
              <a:t>(4 of 6)</a:t>
            </a:r>
            <a:endParaRPr lang="en-US" b="0" dirty="0"/>
          </a:p>
        </p:txBody>
      </p:sp>
      <p:sp>
        <p:nvSpPr>
          <p:cNvPr id="3" name="Content Placeholder 2"/>
          <p:cNvSpPr>
            <a:spLocks noGrp="1"/>
          </p:cNvSpPr>
          <p:nvPr>
            <p:ph idx="1"/>
          </p:nvPr>
        </p:nvSpPr>
        <p:spPr>
          <a:xfrm>
            <a:off x="457200" y="1600201"/>
            <a:ext cx="8229600" cy="609600"/>
          </a:xfrm>
        </p:spPr>
        <p:txBody>
          <a:bodyPr/>
          <a:lstStyle/>
          <a:p>
            <a:pPr marL="0" indent="0">
              <a:buNone/>
            </a:pPr>
            <a:r>
              <a:rPr lang="en-IN" sz="2000" b="1" dirty="0"/>
              <a:t>Table 10.1 Major Laws and Regulations Affecting Human Resource Management</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xmlns="" val="1700677576"/>
              </p:ext>
            </p:extLst>
          </p:nvPr>
        </p:nvGraphicFramePr>
        <p:xfrm>
          <a:off x="457200" y="2362200"/>
          <a:ext cx="7620000" cy="3784600"/>
        </p:xfrm>
        <a:graphic>
          <a:graphicData uri="http://schemas.openxmlformats.org/drawingml/2006/table">
            <a:tbl>
              <a:tblPr firstRow="1" bandRow="1">
                <a:tableStyleId>{3B4B98B0-60AC-42C2-AFA5-B58CD77FA1E5}</a:tableStyleId>
              </a:tblPr>
              <a:tblGrid>
                <a:gridCol w="7620000">
                  <a:extLst>
                    <a:ext uri="{9D8B030D-6E8A-4147-A177-3AD203B41FA5}">
                      <a16:colId xmlns:a16="http://schemas.microsoft.com/office/drawing/2014/main" xmlns="" val="20000"/>
                    </a:ext>
                  </a:extLst>
                </a:gridCol>
              </a:tblGrid>
              <a:tr h="2968487">
                <a:tc>
                  <a:txBody>
                    <a:bodyPr/>
                    <a:lstStyle/>
                    <a:p>
                      <a:r>
                        <a:rPr lang="en-IN" sz="1600" b="1" i="0" u="none" strike="noStrike" kern="1200" baseline="0" dirty="0" smtClean="0">
                          <a:solidFill>
                            <a:schemeClr val="tx1"/>
                          </a:solidFill>
                          <a:latin typeface="+mn-lt"/>
                          <a:ea typeface="+mn-ea"/>
                          <a:cs typeface="+mn-cs"/>
                        </a:rPr>
                        <a:t>Equal Employment Opportunity</a:t>
                      </a:r>
                    </a:p>
                    <a:p>
                      <a:pPr>
                        <a:spcBef>
                          <a:spcPts val="1000"/>
                        </a:spcBef>
                      </a:pPr>
                      <a:r>
                        <a:rPr lang="en-IN" sz="1400" b="0" i="1" u="none" strike="noStrike" kern="1200" baseline="0" dirty="0" smtClean="0">
                          <a:solidFill>
                            <a:schemeClr val="tx1"/>
                          </a:solidFill>
                          <a:latin typeface="+mn-lt"/>
                          <a:ea typeface="+mn-ea"/>
                          <a:cs typeface="+mn-cs"/>
                        </a:rPr>
                        <a:t>Title VII of the Civil Rights Act of 1964 (as amended by the Equal Employment Opportunity Act of 1972). </a:t>
                      </a:r>
                      <a:r>
                        <a:rPr lang="en-IN" sz="1400" b="0" i="0" u="none" strike="noStrike" kern="1200" baseline="0" dirty="0" smtClean="0">
                          <a:solidFill>
                            <a:schemeClr val="tx1"/>
                          </a:solidFill>
                          <a:latin typeface="+mn-lt"/>
                          <a:ea typeface="+mn-ea"/>
                          <a:cs typeface="+mn-cs"/>
                        </a:rPr>
                        <a:t>Forbids discrimination in all areas of the employment relationship.</a:t>
                      </a:r>
                    </a:p>
                    <a:p>
                      <a:pPr>
                        <a:spcBef>
                          <a:spcPts val="1000"/>
                        </a:spcBef>
                      </a:pPr>
                      <a:r>
                        <a:rPr lang="en-IN" sz="1400" b="0" i="1" u="none" strike="noStrike" kern="1200" baseline="0" dirty="0" smtClean="0">
                          <a:solidFill>
                            <a:schemeClr val="tx1"/>
                          </a:solidFill>
                          <a:latin typeface="+mn-lt"/>
                          <a:ea typeface="+mn-ea"/>
                          <a:cs typeface="+mn-cs"/>
                        </a:rPr>
                        <a:t>Age Discrimination in Employment Act. </a:t>
                      </a:r>
                      <a:r>
                        <a:rPr lang="en-IN" sz="1400" b="0" i="0" u="none" strike="noStrike" kern="1200" baseline="0" dirty="0" smtClean="0">
                          <a:solidFill>
                            <a:schemeClr val="tx1"/>
                          </a:solidFill>
                          <a:latin typeface="+mn-lt"/>
                          <a:ea typeface="+mn-ea"/>
                          <a:cs typeface="+mn-cs"/>
                        </a:rPr>
                        <a:t>Outlaws discrimination against people older than 40 years.</a:t>
                      </a:r>
                    </a:p>
                    <a:p>
                      <a:pPr>
                        <a:spcBef>
                          <a:spcPts val="1000"/>
                        </a:spcBef>
                      </a:pPr>
                      <a:r>
                        <a:rPr lang="en-IN" sz="1400" b="0" i="1" u="none" strike="noStrike" kern="1200" baseline="0" dirty="0" smtClean="0">
                          <a:solidFill>
                            <a:schemeClr val="tx1"/>
                          </a:solidFill>
                          <a:latin typeface="+mn-lt"/>
                          <a:ea typeface="+mn-ea"/>
                          <a:cs typeface="+mn-cs"/>
                        </a:rPr>
                        <a:t>Various executive orders, especially Executive Order 11246 in 1965. </a:t>
                      </a:r>
                      <a:r>
                        <a:rPr lang="en-IN" sz="1400" b="0" i="0" u="none" strike="noStrike" kern="1200" baseline="0" dirty="0" smtClean="0">
                          <a:solidFill>
                            <a:schemeClr val="tx1"/>
                          </a:solidFill>
                          <a:latin typeface="+mn-lt"/>
                          <a:ea typeface="+mn-ea"/>
                          <a:cs typeface="+mn-cs"/>
                        </a:rPr>
                        <a:t>Requires employers with</a:t>
                      </a:r>
                    </a:p>
                    <a:p>
                      <a:r>
                        <a:rPr lang="en-IN" sz="1400" b="0" i="0" u="none" strike="noStrike" kern="1200" baseline="0" dirty="0" smtClean="0">
                          <a:solidFill>
                            <a:schemeClr val="tx1"/>
                          </a:solidFill>
                          <a:latin typeface="+mn-lt"/>
                          <a:ea typeface="+mn-ea"/>
                          <a:cs typeface="+mn-cs"/>
                        </a:rPr>
                        <a:t>government contracts to engage in affirmative action.</a:t>
                      </a:r>
                    </a:p>
                    <a:p>
                      <a:pPr>
                        <a:spcBef>
                          <a:spcPts val="1000"/>
                        </a:spcBef>
                      </a:pPr>
                      <a:r>
                        <a:rPr lang="en-IN" sz="1400" b="0" i="1" u="none" strike="noStrike" kern="1200" baseline="0" dirty="0" smtClean="0">
                          <a:solidFill>
                            <a:schemeClr val="tx1"/>
                          </a:solidFill>
                          <a:latin typeface="+mn-lt"/>
                          <a:ea typeface="+mn-ea"/>
                          <a:cs typeface="+mn-cs"/>
                        </a:rPr>
                        <a:t>Pregnancy Discrimination Act. </a:t>
                      </a:r>
                      <a:r>
                        <a:rPr lang="en-IN" sz="1400" b="0" i="0" u="none" strike="noStrike" kern="1200" baseline="0" dirty="0" smtClean="0">
                          <a:solidFill>
                            <a:schemeClr val="tx1"/>
                          </a:solidFill>
                          <a:latin typeface="+mn-lt"/>
                          <a:ea typeface="+mn-ea"/>
                          <a:cs typeface="+mn-cs"/>
                        </a:rPr>
                        <a:t>Specifically outlaws discrimination on the basis of pregnancy.</a:t>
                      </a:r>
                    </a:p>
                    <a:p>
                      <a:pPr>
                        <a:spcBef>
                          <a:spcPts val="1000"/>
                        </a:spcBef>
                      </a:pPr>
                      <a:r>
                        <a:rPr lang="en-IN" sz="1400" b="0" i="1" u="none" strike="noStrike" kern="1200" baseline="0" dirty="0" smtClean="0">
                          <a:solidFill>
                            <a:schemeClr val="tx1"/>
                          </a:solidFill>
                          <a:latin typeface="+mn-lt"/>
                          <a:ea typeface="+mn-ea"/>
                          <a:cs typeface="+mn-cs"/>
                        </a:rPr>
                        <a:t>Vietnam Era Veterans Readjustment Assistance Act. </a:t>
                      </a:r>
                      <a:r>
                        <a:rPr lang="en-IN" sz="1400" b="0" i="0" u="none" strike="noStrike" kern="1200" baseline="0" dirty="0" smtClean="0">
                          <a:solidFill>
                            <a:schemeClr val="tx1"/>
                          </a:solidFill>
                          <a:latin typeface="+mn-lt"/>
                          <a:ea typeface="+mn-ea"/>
                          <a:cs typeface="+mn-cs"/>
                        </a:rPr>
                        <a:t>Extends affirmative action mandate to military veterans who served during the Vietnam War.</a:t>
                      </a:r>
                    </a:p>
                    <a:p>
                      <a:pPr>
                        <a:spcBef>
                          <a:spcPts val="1000"/>
                        </a:spcBef>
                      </a:pPr>
                      <a:r>
                        <a:rPr lang="en-IN" sz="1400" b="0" i="1" u="none" strike="noStrike" kern="1200" baseline="0" dirty="0" smtClean="0">
                          <a:solidFill>
                            <a:schemeClr val="tx1"/>
                          </a:solidFill>
                          <a:latin typeface="+mn-lt"/>
                          <a:ea typeface="+mn-ea"/>
                          <a:cs typeface="+mn-cs"/>
                        </a:rPr>
                        <a:t>Americans with Disabilities Act. </a:t>
                      </a:r>
                      <a:r>
                        <a:rPr lang="en-IN" sz="1400" b="0" i="0" u="none" strike="noStrike" kern="1200" baseline="0" dirty="0" smtClean="0">
                          <a:solidFill>
                            <a:schemeClr val="tx1"/>
                          </a:solidFill>
                          <a:latin typeface="+mn-lt"/>
                          <a:ea typeface="+mn-ea"/>
                          <a:cs typeface="+mn-cs"/>
                        </a:rPr>
                        <a:t>Specifically outlaws discrimination against disabled persons.</a:t>
                      </a:r>
                    </a:p>
                    <a:p>
                      <a:pPr>
                        <a:spcBef>
                          <a:spcPts val="1000"/>
                        </a:spcBef>
                      </a:pPr>
                      <a:r>
                        <a:rPr lang="en-IN" sz="1400" b="0" i="1" u="none" strike="noStrike" kern="1200" baseline="0" dirty="0" smtClean="0">
                          <a:solidFill>
                            <a:schemeClr val="tx1"/>
                          </a:solidFill>
                          <a:latin typeface="+mn-lt"/>
                          <a:ea typeface="+mn-ea"/>
                          <a:cs typeface="+mn-cs"/>
                        </a:rPr>
                        <a:t>Civil Rights Act of 1991. </a:t>
                      </a:r>
                      <a:r>
                        <a:rPr lang="en-IN" sz="1400" b="0" i="0" u="none" strike="noStrike" kern="1200" baseline="0" dirty="0" smtClean="0">
                          <a:solidFill>
                            <a:schemeClr val="tx1"/>
                          </a:solidFill>
                          <a:latin typeface="+mn-lt"/>
                          <a:ea typeface="+mn-ea"/>
                          <a:cs typeface="+mn-cs"/>
                        </a:rPr>
                        <a:t>Makes it easier for employees to sue an organization for discrimination but limits punitive damage awards if they win.</a:t>
                      </a:r>
                      <a:endParaRPr lang="en-IN"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1823095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Legal Context of HRM </a:t>
            </a:r>
            <a:r>
              <a:rPr lang="en-US" sz="2000" b="0" dirty="0" smtClean="0"/>
              <a:t>(5 </a:t>
            </a:r>
            <a:r>
              <a:rPr lang="en-US" sz="2000" b="0" dirty="0"/>
              <a:t>of 6)</a:t>
            </a:r>
            <a:endParaRPr lang="en-US" dirty="0"/>
          </a:p>
        </p:txBody>
      </p:sp>
      <p:sp>
        <p:nvSpPr>
          <p:cNvPr id="3" name="Content Placeholder 2"/>
          <p:cNvSpPr>
            <a:spLocks noGrp="1"/>
          </p:cNvSpPr>
          <p:nvPr>
            <p:ph idx="1"/>
          </p:nvPr>
        </p:nvSpPr>
        <p:spPr>
          <a:xfrm>
            <a:off x="457200" y="1600201"/>
            <a:ext cx="8229600" cy="685800"/>
          </a:xfrm>
        </p:spPr>
        <p:txBody>
          <a:bodyPr/>
          <a:lstStyle/>
          <a:p>
            <a:pPr marL="0" indent="0">
              <a:buNone/>
            </a:pPr>
            <a:r>
              <a:rPr lang="en-IN" sz="2000" b="1" dirty="0"/>
              <a:t>Table 10.1 </a:t>
            </a:r>
            <a:r>
              <a:rPr lang="en-IN" sz="2000" b="1" i="1" dirty="0" smtClean="0"/>
              <a:t>Continued</a:t>
            </a:r>
            <a:endParaRPr lang="en-US" sz="2000" i="1" dirty="0"/>
          </a:p>
        </p:txBody>
      </p:sp>
      <p:graphicFrame>
        <p:nvGraphicFramePr>
          <p:cNvPr id="4" name="Table 3"/>
          <p:cNvGraphicFramePr>
            <a:graphicFrameLocks noGrp="1"/>
          </p:cNvGraphicFramePr>
          <p:nvPr>
            <p:extLst>
              <p:ext uri="{D42A27DB-BD31-4B8C-83A1-F6EECF244321}">
                <p14:modId xmlns:p14="http://schemas.microsoft.com/office/powerpoint/2010/main" xmlns="" val="2315179153"/>
              </p:ext>
            </p:extLst>
          </p:nvPr>
        </p:nvGraphicFramePr>
        <p:xfrm>
          <a:off x="457200" y="2438400"/>
          <a:ext cx="7620000" cy="2555973"/>
        </p:xfrm>
        <a:graphic>
          <a:graphicData uri="http://schemas.openxmlformats.org/drawingml/2006/table">
            <a:tbl>
              <a:tblPr firstRow="1" bandRow="1">
                <a:tableStyleId>{3B4B98B0-60AC-42C2-AFA5-B58CD77FA1E5}</a:tableStyleId>
              </a:tblPr>
              <a:tblGrid>
                <a:gridCol w="7620000">
                  <a:extLst>
                    <a:ext uri="{9D8B030D-6E8A-4147-A177-3AD203B41FA5}">
                      <a16:colId xmlns:a16="http://schemas.microsoft.com/office/drawing/2014/main" xmlns="" val="20000"/>
                    </a:ext>
                  </a:extLst>
                </a:gridCol>
              </a:tblGrid>
              <a:tr h="2555973">
                <a:tc>
                  <a:txBody>
                    <a:bodyPr/>
                    <a:lstStyle/>
                    <a:p>
                      <a:r>
                        <a:rPr lang="en-IN" sz="1600" b="1" i="0" u="none" strike="noStrike" kern="1200" baseline="0" dirty="0" smtClean="0">
                          <a:solidFill>
                            <a:schemeClr val="tx1"/>
                          </a:solidFill>
                          <a:latin typeface="+mn-lt"/>
                          <a:ea typeface="+mn-ea"/>
                          <a:cs typeface="+mn-cs"/>
                        </a:rPr>
                        <a:t>Compensation and Benefits</a:t>
                      </a:r>
                    </a:p>
                    <a:p>
                      <a:pPr>
                        <a:spcBef>
                          <a:spcPts val="1000"/>
                        </a:spcBef>
                      </a:pPr>
                      <a:r>
                        <a:rPr lang="en-IN" sz="1400" b="0" i="1" u="none" strike="noStrike" kern="1200" baseline="0" dirty="0" smtClean="0">
                          <a:solidFill>
                            <a:schemeClr val="tx1"/>
                          </a:solidFill>
                          <a:latin typeface="+mn-lt"/>
                          <a:ea typeface="+mn-ea"/>
                          <a:cs typeface="+mn-cs"/>
                        </a:rPr>
                        <a:t>Fair Labor Standards Act. </a:t>
                      </a:r>
                      <a:r>
                        <a:rPr lang="en-IN" sz="1400" b="0" i="0" u="none" strike="noStrike" kern="1200" baseline="0" dirty="0" smtClean="0">
                          <a:solidFill>
                            <a:schemeClr val="tx1"/>
                          </a:solidFill>
                          <a:latin typeface="+mn-lt"/>
                          <a:ea typeface="+mn-ea"/>
                          <a:cs typeface="+mn-cs"/>
                        </a:rPr>
                        <a:t>Establishes minimum wage and mandated overtime pay for work in excess of 40 hours per week.</a:t>
                      </a:r>
                    </a:p>
                    <a:p>
                      <a:pPr>
                        <a:spcBef>
                          <a:spcPts val="1000"/>
                        </a:spcBef>
                      </a:pPr>
                      <a:r>
                        <a:rPr lang="en-IN" sz="1400" b="0" i="1" u="none" strike="noStrike" kern="1200" baseline="0" dirty="0" smtClean="0">
                          <a:solidFill>
                            <a:schemeClr val="tx1"/>
                          </a:solidFill>
                          <a:latin typeface="+mn-lt"/>
                          <a:ea typeface="+mn-ea"/>
                          <a:cs typeface="+mn-cs"/>
                        </a:rPr>
                        <a:t>Equal Pay Act of 1963. </a:t>
                      </a:r>
                      <a:r>
                        <a:rPr lang="en-IN" sz="1400" b="0" i="0" u="none" strike="noStrike" kern="1200" baseline="0" dirty="0" smtClean="0">
                          <a:solidFill>
                            <a:schemeClr val="tx1"/>
                          </a:solidFill>
                          <a:latin typeface="+mn-lt"/>
                          <a:ea typeface="+mn-ea"/>
                          <a:cs typeface="+mn-cs"/>
                        </a:rPr>
                        <a:t>Requires that men and women be paid the same amount for doing the same job.</a:t>
                      </a:r>
                    </a:p>
                    <a:p>
                      <a:pPr>
                        <a:spcBef>
                          <a:spcPts val="1000"/>
                        </a:spcBef>
                      </a:pPr>
                      <a:r>
                        <a:rPr lang="en-IN" sz="1400" b="0" i="1" u="none" strike="noStrike" kern="1200" baseline="0" dirty="0" smtClean="0">
                          <a:solidFill>
                            <a:schemeClr val="tx1"/>
                          </a:solidFill>
                          <a:latin typeface="+mn-lt"/>
                          <a:ea typeface="+mn-ea"/>
                          <a:cs typeface="+mn-cs"/>
                        </a:rPr>
                        <a:t>Employee Retirement Income Security Act (ERISA) of 1974. </a:t>
                      </a:r>
                      <a:r>
                        <a:rPr lang="en-IN" sz="1400" b="0" i="0" u="none" strike="noStrike" kern="1200" baseline="0" dirty="0" smtClean="0">
                          <a:solidFill>
                            <a:schemeClr val="tx1"/>
                          </a:solidFill>
                          <a:latin typeface="+mn-lt"/>
                          <a:ea typeface="+mn-ea"/>
                          <a:cs typeface="+mn-cs"/>
                        </a:rPr>
                        <a:t>Regulates how organizations manage their pension funds.</a:t>
                      </a:r>
                    </a:p>
                    <a:p>
                      <a:pPr>
                        <a:spcBef>
                          <a:spcPts val="1000"/>
                        </a:spcBef>
                      </a:pPr>
                      <a:r>
                        <a:rPr lang="en-IN" sz="1400" b="0" i="1" u="none" strike="noStrike" kern="1200" baseline="0" dirty="0" smtClean="0">
                          <a:solidFill>
                            <a:schemeClr val="tx1"/>
                          </a:solidFill>
                          <a:latin typeface="+mn-lt"/>
                          <a:ea typeface="+mn-ea"/>
                          <a:cs typeface="+mn-cs"/>
                        </a:rPr>
                        <a:t>Family and Medical Leave Act (FMLA) of 1993. </a:t>
                      </a:r>
                      <a:r>
                        <a:rPr lang="en-IN" sz="1400" b="0" i="0" u="none" strike="noStrike" kern="1200" baseline="0" dirty="0" smtClean="0">
                          <a:solidFill>
                            <a:schemeClr val="tx1"/>
                          </a:solidFill>
                          <a:latin typeface="+mn-lt"/>
                          <a:ea typeface="+mn-ea"/>
                          <a:cs typeface="+mn-cs"/>
                        </a:rPr>
                        <a:t>Requires employers to provide up to 12 weeks of unpaid leave for family and medical emergencies.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1823095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Legal Context of HRM </a:t>
            </a:r>
            <a:r>
              <a:rPr lang="en-US" sz="2000" b="0" dirty="0" smtClean="0"/>
              <a:t>(6 </a:t>
            </a:r>
            <a:r>
              <a:rPr lang="en-US" sz="2000" b="0" dirty="0"/>
              <a:t>of 6)</a:t>
            </a:r>
            <a:endParaRPr lang="en-US" dirty="0"/>
          </a:p>
        </p:txBody>
      </p:sp>
      <p:sp>
        <p:nvSpPr>
          <p:cNvPr id="3" name="Content Placeholder 2"/>
          <p:cNvSpPr>
            <a:spLocks noGrp="1"/>
          </p:cNvSpPr>
          <p:nvPr>
            <p:ph idx="1"/>
          </p:nvPr>
        </p:nvSpPr>
        <p:spPr>
          <a:xfrm>
            <a:off x="457200" y="1600201"/>
            <a:ext cx="8229600" cy="609600"/>
          </a:xfrm>
        </p:spPr>
        <p:txBody>
          <a:bodyPr/>
          <a:lstStyle/>
          <a:p>
            <a:pPr marL="0" indent="0">
              <a:buNone/>
            </a:pPr>
            <a:r>
              <a:rPr lang="en-IN" sz="2000" b="1" dirty="0"/>
              <a:t>Table 10.1 </a:t>
            </a:r>
            <a:r>
              <a:rPr lang="en-IN" sz="2000" b="1" i="1" dirty="0"/>
              <a:t>Continued</a:t>
            </a:r>
            <a:endParaRPr lang="en-US" sz="2000" i="1" dirty="0"/>
          </a:p>
        </p:txBody>
      </p:sp>
      <p:graphicFrame>
        <p:nvGraphicFramePr>
          <p:cNvPr id="4" name="Table 3"/>
          <p:cNvGraphicFramePr>
            <a:graphicFrameLocks noGrp="1"/>
          </p:cNvGraphicFramePr>
          <p:nvPr>
            <p:extLst>
              <p:ext uri="{D42A27DB-BD31-4B8C-83A1-F6EECF244321}">
                <p14:modId xmlns:p14="http://schemas.microsoft.com/office/powerpoint/2010/main" xmlns="" val="1433743708"/>
              </p:ext>
            </p:extLst>
          </p:nvPr>
        </p:nvGraphicFramePr>
        <p:xfrm>
          <a:off x="457200" y="2438400"/>
          <a:ext cx="7620000" cy="2555973"/>
        </p:xfrm>
        <a:graphic>
          <a:graphicData uri="http://schemas.openxmlformats.org/drawingml/2006/table">
            <a:tbl>
              <a:tblPr firstRow="1" bandRow="1">
                <a:tableStyleId>{3B4B98B0-60AC-42C2-AFA5-B58CD77FA1E5}</a:tableStyleId>
              </a:tblPr>
              <a:tblGrid>
                <a:gridCol w="7620000">
                  <a:extLst>
                    <a:ext uri="{9D8B030D-6E8A-4147-A177-3AD203B41FA5}">
                      <a16:colId xmlns:a16="http://schemas.microsoft.com/office/drawing/2014/main" xmlns="" val="20000"/>
                    </a:ext>
                  </a:extLst>
                </a:gridCol>
              </a:tblGrid>
              <a:tr h="1556315">
                <a:tc>
                  <a:txBody>
                    <a:bodyPr/>
                    <a:lstStyle/>
                    <a:p>
                      <a:r>
                        <a:rPr lang="en-IN" sz="1600" b="1" i="0" u="none" strike="noStrike" kern="1200" baseline="0" dirty="0" smtClean="0">
                          <a:solidFill>
                            <a:schemeClr val="tx1"/>
                          </a:solidFill>
                          <a:latin typeface="+mn-lt"/>
                          <a:ea typeface="+mn-ea"/>
                          <a:cs typeface="+mn-cs"/>
                        </a:rPr>
                        <a:t>Labor Relations</a:t>
                      </a:r>
                    </a:p>
                    <a:p>
                      <a:pPr>
                        <a:spcBef>
                          <a:spcPts val="1000"/>
                        </a:spcBef>
                      </a:pPr>
                      <a:r>
                        <a:rPr lang="en-IN" sz="1400" b="0" i="1" u="none" strike="noStrike" kern="1200" baseline="0" dirty="0" smtClean="0">
                          <a:solidFill>
                            <a:schemeClr val="tx1"/>
                          </a:solidFill>
                          <a:latin typeface="+mn-lt"/>
                          <a:ea typeface="+mn-ea"/>
                          <a:cs typeface="+mn-cs"/>
                        </a:rPr>
                        <a:t>National Labor Relations Act. </a:t>
                      </a:r>
                      <a:r>
                        <a:rPr lang="en-IN" sz="1400" b="0" i="0" u="none" strike="noStrike" kern="1200" baseline="0" dirty="0" smtClean="0">
                          <a:solidFill>
                            <a:schemeClr val="tx1"/>
                          </a:solidFill>
                          <a:latin typeface="+mn-lt"/>
                          <a:ea typeface="+mn-ea"/>
                          <a:cs typeface="+mn-cs"/>
                        </a:rPr>
                        <a:t>Spells out procedures by which employees can establish labor unions and requires organizations to bargain collectively with legally formed unions; also known as the </a:t>
                      </a:r>
                      <a:r>
                        <a:rPr lang="en-IN" sz="1400" b="0" i="1" u="none" strike="noStrike" kern="1200" baseline="0" dirty="0" smtClean="0">
                          <a:solidFill>
                            <a:schemeClr val="tx1"/>
                          </a:solidFill>
                          <a:latin typeface="+mn-lt"/>
                          <a:ea typeface="+mn-ea"/>
                          <a:cs typeface="+mn-cs"/>
                        </a:rPr>
                        <a:t>Wagner Act</a:t>
                      </a:r>
                      <a:r>
                        <a:rPr lang="en-IN" sz="1400" b="0" i="0" u="none" strike="noStrike" kern="1200" baseline="0" dirty="0" smtClean="0">
                          <a:solidFill>
                            <a:schemeClr val="tx1"/>
                          </a:solidFill>
                          <a:latin typeface="+mn-lt"/>
                          <a:ea typeface="+mn-ea"/>
                          <a:cs typeface="+mn-cs"/>
                        </a:rPr>
                        <a:t>.</a:t>
                      </a:r>
                    </a:p>
                    <a:p>
                      <a:pPr>
                        <a:spcBef>
                          <a:spcPts val="1000"/>
                        </a:spcBef>
                      </a:pPr>
                      <a:r>
                        <a:rPr lang="en-IN" sz="1400" b="0" i="1" u="none" strike="noStrike" kern="1200" baseline="0" dirty="0" smtClean="0">
                          <a:solidFill>
                            <a:schemeClr val="tx1"/>
                          </a:solidFill>
                          <a:latin typeface="+mn-lt"/>
                          <a:ea typeface="+mn-ea"/>
                          <a:cs typeface="+mn-cs"/>
                        </a:rPr>
                        <a:t>Labor-Management Relations Act. </a:t>
                      </a:r>
                      <a:r>
                        <a:rPr lang="en-IN" sz="1400" b="0" i="0" u="none" strike="noStrike" kern="1200" baseline="0" dirty="0" smtClean="0">
                          <a:solidFill>
                            <a:schemeClr val="tx1"/>
                          </a:solidFill>
                          <a:latin typeface="+mn-lt"/>
                          <a:ea typeface="+mn-ea"/>
                          <a:cs typeface="+mn-cs"/>
                        </a:rPr>
                        <a:t>Limits union power and specifies management rights during a union-organizing campaign; also known as the </a:t>
                      </a:r>
                      <a:r>
                        <a:rPr lang="en-IN" sz="1400" b="0" i="1" u="none" strike="noStrike" kern="1200" baseline="0" dirty="0" smtClean="0">
                          <a:solidFill>
                            <a:schemeClr val="tx1"/>
                          </a:solidFill>
                          <a:latin typeface="+mn-lt"/>
                          <a:ea typeface="+mn-ea"/>
                          <a:cs typeface="+mn-cs"/>
                        </a:rPr>
                        <a:t>Taft-Hartley Act</a:t>
                      </a:r>
                      <a:r>
                        <a:rPr lang="en-IN" sz="1400" b="0" i="0" u="none" strike="noStrike" kern="1200" baseline="0" dirty="0" smtClean="0">
                          <a:solidFill>
                            <a:schemeClr val="tx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899893">
                <a:tc>
                  <a:txBody>
                    <a:bodyPr/>
                    <a:lstStyle/>
                    <a:p>
                      <a:r>
                        <a:rPr lang="en-IN" sz="1600" b="1" i="0" u="none" strike="noStrike" kern="1200" baseline="0" dirty="0" smtClean="0">
                          <a:solidFill>
                            <a:schemeClr val="tx1"/>
                          </a:solidFill>
                          <a:latin typeface="+mn-lt"/>
                          <a:ea typeface="+mn-ea"/>
                          <a:cs typeface="+mn-cs"/>
                        </a:rPr>
                        <a:t>Health and Safety</a:t>
                      </a:r>
                    </a:p>
                    <a:p>
                      <a:pPr>
                        <a:spcBef>
                          <a:spcPts val="1000"/>
                        </a:spcBef>
                      </a:pPr>
                      <a:r>
                        <a:rPr lang="en-IN" sz="1400" b="0" i="1" u="none" strike="noStrike" kern="1200" baseline="0" dirty="0" smtClean="0">
                          <a:solidFill>
                            <a:schemeClr val="tx1"/>
                          </a:solidFill>
                          <a:latin typeface="+mn-lt"/>
                          <a:ea typeface="+mn-ea"/>
                          <a:cs typeface="+mn-cs"/>
                        </a:rPr>
                        <a:t>Occupational Safety and Health Act (OSHA) of 1970. </a:t>
                      </a:r>
                      <a:r>
                        <a:rPr lang="en-IN" sz="1400" b="0" i="0" u="none" strike="noStrike" kern="1200" baseline="0" dirty="0" smtClean="0">
                          <a:solidFill>
                            <a:schemeClr val="tx1"/>
                          </a:solidFill>
                          <a:latin typeface="+mn-lt"/>
                          <a:ea typeface="+mn-ea"/>
                          <a:cs typeface="+mn-cs"/>
                        </a:rPr>
                        <a:t>Mandates the provision of safe working conditions.</a:t>
                      </a:r>
                      <a:endParaRPr lang="en-IN" sz="1400"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823095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Relations</a:t>
            </a:r>
          </a:p>
        </p:txBody>
      </p:sp>
      <p:sp>
        <p:nvSpPr>
          <p:cNvPr id="3" name="Content Placeholder 2"/>
          <p:cNvSpPr>
            <a:spLocks noGrp="1"/>
          </p:cNvSpPr>
          <p:nvPr>
            <p:ph idx="1"/>
          </p:nvPr>
        </p:nvSpPr>
        <p:spPr/>
        <p:txBody>
          <a:bodyPr/>
          <a:lstStyle/>
          <a:p>
            <a:r>
              <a:rPr lang="en-US" b="1" dirty="0"/>
              <a:t>National Labor Relations Act (also known as the Wagner Act)</a:t>
            </a:r>
          </a:p>
          <a:p>
            <a:pPr lvl="1"/>
            <a:r>
              <a:rPr lang="en-US" dirty="0"/>
              <a:t>sets up a procedure for employees to vote on whether to have a union</a:t>
            </a:r>
          </a:p>
          <a:p>
            <a:r>
              <a:rPr lang="en-US" b="1" dirty="0"/>
              <a:t>National Labor Relations Board (NLRB)</a:t>
            </a:r>
          </a:p>
          <a:p>
            <a:pPr lvl="1"/>
            <a:r>
              <a:rPr lang="en-US" dirty="0"/>
              <a:t>established by the Wagner Act to enforce its provisions</a:t>
            </a:r>
          </a:p>
          <a:p>
            <a:r>
              <a:rPr lang="en-US" b="1" dirty="0"/>
              <a:t>Labor-Management Relations Act (also known as the Taft-Hartley Act)</a:t>
            </a:r>
          </a:p>
          <a:p>
            <a:pPr lvl="1"/>
            <a:r>
              <a:rPr lang="en-US" dirty="0"/>
              <a:t>passed to limit union power</a:t>
            </a:r>
          </a:p>
        </p:txBody>
      </p:sp>
    </p:spTree>
    <p:extLst>
      <p:ext uri="{BB962C8B-B14F-4D97-AF65-F5344CB8AC3E}">
        <p14:creationId xmlns:p14="http://schemas.microsoft.com/office/powerpoint/2010/main" xmlns="" val="182309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b="1" dirty="0"/>
              <a:t>In this chapter we</a:t>
            </a:r>
            <a:endParaRPr lang="en-US" dirty="0">
              <a:solidFill>
                <a:prstClr val="black"/>
              </a:solidFill>
            </a:endParaRPr>
          </a:p>
          <a:p>
            <a:pPr marL="741600" lvl="1" indent="-284400">
              <a:buSzPct val="100000"/>
            </a:pPr>
            <a:r>
              <a:rPr lang="en-US" dirty="0"/>
              <a:t>explain how managers plan for their organization’s human resource needs</a:t>
            </a:r>
            <a:endParaRPr lang="en-US" dirty="0">
              <a:solidFill>
                <a:prstClr val="black"/>
              </a:solidFill>
            </a:endParaRPr>
          </a:p>
          <a:p>
            <a:pPr marL="741600" lvl="1" indent="-284400">
              <a:buSzPct val="100000"/>
            </a:pPr>
            <a:r>
              <a:rPr lang="en-US" dirty="0"/>
              <a:t>discuss ways in which organizations select, develop, and appraise employee performance</a:t>
            </a:r>
          </a:p>
          <a:p>
            <a:pPr marL="741600" lvl="1" indent="-284400">
              <a:buSzPct val="100000"/>
            </a:pPr>
            <a:r>
              <a:rPr lang="en-US" dirty="0"/>
              <a:t>examine the main components of a compensation system</a:t>
            </a:r>
          </a:p>
          <a:p>
            <a:pPr marL="741600" lvl="1" indent="-284400">
              <a:buSzPct val="100000"/>
            </a:pPr>
            <a:r>
              <a:rPr lang="en-US" dirty="0"/>
              <a:t>look at some key legal issues</a:t>
            </a:r>
          </a:p>
          <a:p>
            <a:pPr marL="741600" lvl="1" indent="-284400">
              <a:buSzPct val="100000"/>
            </a:pPr>
            <a:r>
              <a:rPr lang="en-US" dirty="0"/>
              <a:t>explain why workers organize into labor unions and describe the collective bargaining process</a:t>
            </a:r>
          </a:p>
        </p:txBody>
      </p:sp>
    </p:spTree>
    <p:extLst>
      <p:ext uri="{BB962C8B-B14F-4D97-AF65-F5344CB8AC3E}">
        <p14:creationId xmlns:p14="http://schemas.microsoft.com/office/powerpoint/2010/main" xmlns="" val="284873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a:t>
            </a:r>
          </a:p>
        </p:txBody>
      </p:sp>
      <p:sp>
        <p:nvSpPr>
          <p:cNvPr id="3" name="Content Placeholder 2"/>
          <p:cNvSpPr>
            <a:spLocks noGrp="1"/>
          </p:cNvSpPr>
          <p:nvPr>
            <p:ph idx="1"/>
          </p:nvPr>
        </p:nvSpPr>
        <p:spPr/>
        <p:txBody>
          <a:bodyPr/>
          <a:lstStyle/>
          <a:p>
            <a:r>
              <a:rPr lang="en-US" b="1" dirty="0"/>
              <a:t>Occupational Safety and Health Act (OSHA) of 1970</a:t>
            </a:r>
          </a:p>
          <a:p>
            <a:pPr lvl="1"/>
            <a:r>
              <a:rPr lang="en-US" dirty="0"/>
              <a:t>federal law setting and enforcing guidelines for protecting workers from unsafe conditions and potential health hazards in the workplace</a:t>
            </a:r>
          </a:p>
        </p:txBody>
      </p:sp>
    </p:spTree>
    <p:extLst>
      <p:ext uri="{BB962C8B-B14F-4D97-AF65-F5344CB8AC3E}">
        <p14:creationId xmlns:p14="http://schemas.microsoft.com/office/powerpoint/2010/main" xmlns="" val="1823095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Legal Issues </a:t>
            </a:r>
            <a:r>
              <a:rPr lang="en-US" sz="2000" b="0" dirty="0"/>
              <a:t>(1 of 2)</a:t>
            </a:r>
            <a:endParaRPr lang="en-US" b="0" dirty="0"/>
          </a:p>
        </p:txBody>
      </p:sp>
      <p:sp>
        <p:nvSpPr>
          <p:cNvPr id="3" name="Content Placeholder 2"/>
          <p:cNvSpPr>
            <a:spLocks noGrp="1"/>
          </p:cNvSpPr>
          <p:nvPr>
            <p:ph idx="1"/>
          </p:nvPr>
        </p:nvSpPr>
        <p:spPr/>
        <p:txBody>
          <a:bodyPr/>
          <a:lstStyle/>
          <a:p>
            <a:r>
              <a:rPr lang="en-US" altLang="en-US" b="1" dirty="0"/>
              <a:t>Sexual Harassment</a:t>
            </a:r>
          </a:p>
          <a:p>
            <a:pPr lvl="1"/>
            <a:r>
              <a:rPr lang="en-US" altLang="en-US" dirty="0"/>
              <a:t>making unwelcome sexual advances in the workplace</a:t>
            </a:r>
          </a:p>
          <a:p>
            <a:r>
              <a:rPr lang="en-US" altLang="en-US" b="1" dirty="0"/>
              <a:t>Quid Pro Quo Harassment</a:t>
            </a:r>
          </a:p>
          <a:p>
            <a:pPr lvl="1"/>
            <a:r>
              <a:rPr lang="en-US" altLang="en-US" dirty="0"/>
              <a:t>form of sexual harassment in which sexual favors are requested in return for job-related benefits</a:t>
            </a:r>
          </a:p>
          <a:p>
            <a:r>
              <a:rPr lang="en-US" altLang="en-US" b="1" dirty="0"/>
              <a:t>Hostile Work Environment</a:t>
            </a:r>
          </a:p>
          <a:p>
            <a:pPr lvl="1"/>
            <a:r>
              <a:rPr lang="en-US" altLang="en-US" dirty="0"/>
              <a:t>form of sexual harassment derived from off-color jokes, lewd comments, and so forth</a:t>
            </a:r>
            <a:endParaRPr lang="en-US" dirty="0"/>
          </a:p>
        </p:txBody>
      </p:sp>
    </p:spTree>
    <p:extLst>
      <p:ext uri="{BB962C8B-B14F-4D97-AF65-F5344CB8AC3E}">
        <p14:creationId xmlns:p14="http://schemas.microsoft.com/office/powerpoint/2010/main" xmlns="" val="1823095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Legal Issues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b="1" dirty="0"/>
              <a:t>Employment at Will</a:t>
            </a:r>
            <a:endParaRPr lang="en-US" altLang="en-US" b="1" dirty="0"/>
          </a:p>
          <a:p>
            <a:pPr lvl="1"/>
            <a:r>
              <a:rPr lang="en-US" dirty="0"/>
              <a:t>principle, increasingly modified by legislation and judicial decision, that organizations should be able to retain or dismiss employees at their discretion</a:t>
            </a:r>
            <a:endParaRPr lang="en-US" altLang="en-US" dirty="0"/>
          </a:p>
          <a:p>
            <a:r>
              <a:rPr lang="en-US" b="1" dirty="0"/>
              <a:t>Patriot Act</a:t>
            </a:r>
            <a:endParaRPr lang="en-US" altLang="en-US" b="1" dirty="0"/>
          </a:p>
          <a:p>
            <a:pPr lvl="1"/>
            <a:r>
              <a:rPr lang="en-US" dirty="0"/>
              <a:t>legislation that increased U.S. government’s power to investigate and prosecute suspected terrorists</a:t>
            </a:r>
          </a:p>
        </p:txBody>
      </p:sp>
    </p:spTree>
    <p:extLst>
      <p:ext uri="{BB962C8B-B14F-4D97-AF65-F5344CB8AC3E}">
        <p14:creationId xmlns:p14="http://schemas.microsoft.com/office/powerpoint/2010/main" xmlns="" val="1823095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Staffing the Organization</a:t>
            </a:r>
          </a:p>
        </p:txBody>
      </p:sp>
      <p:sp>
        <p:nvSpPr>
          <p:cNvPr id="3" name="Content Placeholder 2"/>
          <p:cNvSpPr>
            <a:spLocks noGrp="1"/>
          </p:cNvSpPr>
          <p:nvPr>
            <p:ph idx="1"/>
          </p:nvPr>
        </p:nvSpPr>
        <p:spPr/>
        <p:txBody>
          <a:bodyPr/>
          <a:lstStyle/>
          <a:p>
            <a:r>
              <a:rPr lang="en-US" b="1" dirty="0"/>
              <a:t>Recruiting</a:t>
            </a:r>
          </a:p>
          <a:p>
            <a:pPr lvl="1"/>
            <a:r>
              <a:rPr lang="en-US" dirty="0"/>
              <a:t>process of attracting qualified persons to apply for jobs an organization is seeking to fill</a:t>
            </a:r>
          </a:p>
          <a:p>
            <a:r>
              <a:rPr lang="en-US" b="1" dirty="0"/>
              <a:t>Internal Recruiting</a:t>
            </a:r>
          </a:p>
          <a:p>
            <a:pPr lvl="1"/>
            <a:r>
              <a:rPr lang="en-US" dirty="0"/>
              <a:t>considering present employees as candidates for openings</a:t>
            </a:r>
          </a:p>
          <a:p>
            <a:r>
              <a:rPr lang="en-US" b="1" dirty="0"/>
              <a:t>External Recruiting</a:t>
            </a:r>
          </a:p>
          <a:p>
            <a:pPr lvl="1"/>
            <a:r>
              <a:rPr lang="en-US" dirty="0"/>
              <a:t>attracting persons outside the organization to apply for jobs</a:t>
            </a:r>
          </a:p>
        </p:txBody>
      </p:sp>
    </p:spTree>
    <p:extLst>
      <p:ext uri="{BB962C8B-B14F-4D97-AF65-F5344CB8AC3E}">
        <p14:creationId xmlns:p14="http://schemas.microsoft.com/office/powerpoint/2010/main" xmlns="" val="1823095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Human Resources</a:t>
            </a:r>
          </a:p>
        </p:txBody>
      </p:sp>
      <p:sp>
        <p:nvSpPr>
          <p:cNvPr id="3" name="Content Placeholder 2"/>
          <p:cNvSpPr>
            <a:spLocks noGrp="1"/>
          </p:cNvSpPr>
          <p:nvPr>
            <p:ph idx="1"/>
          </p:nvPr>
        </p:nvSpPr>
        <p:spPr/>
        <p:txBody>
          <a:bodyPr/>
          <a:lstStyle/>
          <a:p>
            <a:pPr lvl="0"/>
            <a:r>
              <a:rPr lang="en-US" dirty="0"/>
              <a:t>Application forms</a:t>
            </a:r>
            <a:endParaRPr lang="en-IN" dirty="0"/>
          </a:p>
          <a:p>
            <a:pPr lvl="0"/>
            <a:r>
              <a:rPr lang="en-US" dirty="0"/>
              <a:t>Tests</a:t>
            </a:r>
            <a:endParaRPr lang="en-IN" dirty="0"/>
          </a:p>
          <a:p>
            <a:pPr lvl="0"/>
            <a:r>
              <a:rPr lang="en-US" dirty="0"/>
              <a:t>Interviews</a:t>
            </a:r>
            <a:endParaRPr lang="en-IN" dirty="0"/>
          </a:p>
          <a:p>
            <a:pPr lvl="0"/>
            <a:r>
              <a:rPr lang="en-US" dirty="0"/>
              <a:t>Polygraph </a:t>
            </a:r>
            <a:endParaRPr lang="en-IN" dirty="0"/>
          </a:p>
          <a:p>
            <a:pPr lvl="0"/>
            <a:r>
              <a:rPr lang="en-US" dirty="0"/>
              <a:t>Drug tests</a:t>
            </a:r>
            <a:endParaRPr lang="en-IN" dirty="0"/>
          </a:p>
          <a:p>
            <a:pPr lvl="0"/>
            <a:r>
              <a:rPr lang="en-US" dirty="0"/>
              <a:t>Credit checks</a:t>
            </a:r>
            <a:endParaRPr lang="en-IN" dirty="0"/>
          </a:p>
          <a:p>
            <a:pPr lvl="0"/>
            <a:r>
              <a:rPr lang="en-US" dirty="0"/>
              <a:t>References</a:t>
            </a:r>
          </a:p>
        </p:txBody>
      </p:sp>
    </p:spTree>
    <p:extLst>
      <p:ext uri="{BB962C8B-B14F-4D97-AF65-F5344CB8AC3E}">
        <p14:creationId xmlns:p14="http://schemas.microsoft.com/office/powerpoint/2010/main" xmlns="" val="1823095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 and Benefits</a:t>
            </a:r>
          </a:p>
        </p:txBody>
      </p:sp>
      <p:sp>
        <p:nvSpPr>
          <p:cNvPr id="3" name="Content Placeholder 2"/>
          <p:cNvSpPr>
            <a:spLocks noGrp="1"/>
          </p:cNvSpPr>
          <p:nvPr>
            <p:ph idx="1"/>
          </p:nvPr>
        </p:nvSpPr>
        <p:spPr/>
        <p:txBody>
          <a:bodyPr/>
          <a:lstStyle/>
          <a:p>
            <a:r>
              <a:rPr lang="en-US" b="1" dirty="0"/>
              <a:t>Compensation System</a:t>
            </a:r>
          </a:p>
          <a:p>
            <a:pPr lvl="1"/>
            <a:r>
              <a:rPr lang="en-US" dirty="0"/>
              <a:t>total package of rewards that organizations provide to individuals in return for their labor</a:t>
            </a:r>
          </a:p>
          <a:p>
            <a:r>
              <a:rPr lang="en-US" b="1" dirty="0"/>
              <a:t>Wages</a:t>
            </a:r>
          </a:p>
          <a:p>
            <a:pPr lvl="1"/>
            <a:r>
              <a:rPr lang="en-US" dirty="0"/>
              <a:t>compensation in the form of money paid for time worked</a:t>
            </a:r>
          </a:p>
          <a:p>
            <a:r>
              <a:rPr lang="en-US" b="1" dirty="0"/>
              <a:t>Salary</a:t>
            </a:r>
          </a:p>
          <a:p>
            <a:pPr lvl="1"/>
            <a:r>
              <a:rPr lang="en-US" dirty="0"/>
              <a:t>compensation in the form of money paid for discharging the responsibilities of a job</a:t>
            </a:r>
          </a:p>
        </p:txBody>
      </p:sp>
    </p:spTree>
    <p:extLst>
      <p:ext uri="{BB962C8B-B14F-4D97-AF65-F5344CB8AC3E}">
        <p14:creationId xmlns:p14="http://schemas.microsoft.com/office/powerpoint/2010/main" xmlns="" val="1823095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Incentive Programs </a:t>
            </a:r>
            <a:r>
              <a:rPr lang="en-US" sz="2000" b="0" dirty="0"/>
              <a:t>(1 of 3)</a:t>
            </a:r>
            <a:endParaRPr lang="en-US" b="0" dirty="0"/>
          </a:p>
        </p:txBody>
      </p:sp>
      <p:sp>
        <p:nvSpPr>
          <p:cNvPr id="3" name="Content Placeholder 2"/>
          <p:cNvSpPr>
            <a:spLocks noGrp="1"/>
          </p:cNvSpPr>
          <p:nvPr>
            <p:ph idx="1"/>
          </p:nvPr>
        </p:nvSpPr>
        <p:spPr/>
        <p:txBody>
          <a:bodyPr/>
          <a:lstStyle/>
          <a:p>
            <a:r>
              <a:rPr lang="en-US" b="1" dirty="0"/>
              <a:t>Incentive </a:t>
            </a:r>
            <a:r>
              <a:rPr lang="en-US" b="1" dirty="0" smtClean="0"/>
              <a:t>Program</a:t>
            </a:r>
            <a:endParaRPr lang="en-US" b="1" dirty="0"/>
          </a:p>
          <a:p>
            <a:pPr lvl="1"/>
            <a:r>
              <a:rPr lang="en-US" dirty="0"/>
              <a:t>special compensation program designed to motivate high performance</a:t>
            </a:r>
          </a:p>
          <a:p>
            <a:r>
              <a:rPr lang="en-US" b="1" dirty="0"/>
              <a:t>Bonus</a:t>
            </a:r>
          </a:p>
          <a:p>
            <a:pPr lvl="1"/>
            <a:r>
              <a:rPr lang="en-US" dirty="0"/>
              <a:t>individual performance incentive in the form of a special payment made over and above the employee’s salary</a:t>
            </a:r>
          </a:p>
          <a:p>
            <a:r>
              <a:rPr lang="en-US" b="1" dirty="0"/>
              <a:t>Merit Salary System</a:t>
            </a:r>
          </a:p>
          <a:p>
            <a:pPr lvl="1"/>
            <a:r>
              <a:rPr lang="en-US" dirty="0"/>
              <a:t>Individual incentive linking compensation to performance in non-sales jobs</a:t>
            </a:r>
          </a:p>
        </p:txBody>
      </p:sp>
    </p:spTree>
    <p:extLst>
      <p:ext uri="{BB962C8B-B14F-4D97-AF65-F5344CB8AC3E}">
        <p14:creationId xmlns:p14="http://schemas.microsoft.com/office/powerpoint/2010/main" xmlns="" val="1823095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Incentive Programs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r>
              <a:rPr lang="en-US" b="1" dirty="0"/>
              <a:t>Pay For Performance (Variable </a:t>
            </a:r>
            <a:r>
              <a:rPr lang="en-US" b="1" dirty="0" smtClean="0"/>
              <a:t>Pay)</a:t>
            </a:r>
          </a:p>
          <a:p>
            <a:pPr lvl="1"/>
            <a:r>
              <a:rPr lang="en-US" dirty="0" smtClean="0"/>
              <a:t>individual </a:t>
            </a:r>
            <a:r>
              <a:rPr lang="en-US" dirty="0"/>
              <a:t>incentive that rewards a manager for especially productive output</a:t>
            </a:r>
          </a:p>
          <a:p>
            <a:r>
              <a:rPr lang="en-US" b="1" dirty="0"/>
              <a:t>Profit-Sharing Plan</a:t>
            </a:r>
            <a:endParaRPr lang="en-US" dirty="0"/>
          </a:p>
          <a:p>
            <a:pPr lvl="1"/>
            <a:r>
              <a:rPr lang="en-US" dirty="0"/>
              <a:t>incentive plan for distributing bonuses to employees when company profits rise above a certain level</a:t>
            </a:r>
          </a:p>
          <a:p>
            <a:r>
              <a:rPr lang="en-US" b="1" dirty="0" err="1"/>
              <a:t>Gainsharing</a:t>
            </a:r>
            <a:r>
              <a:rPr lang="en-US" b="1" dirty="0"/>
              <a:t> Plan</a:t>
            </a:r>
            <a:endParaRPr lang="en-US" dirty="0"/>
          </a:p>
          <a:p>
            <a:pPr lvl="1"/>
            <a:r>
              <a:rPr lang="en-US" dirty="0"/>
              <a:t>incentive plan that rewards groups for productivity improvements</a:t>
            </a:r>
          </a:p>
        </p:txBody>
      </p:sp>
    </p:spTree>
    <p:extLst>
      <p:ext uri="{BB962C8B-B14F-4D97-AF65-F5344CB8AC3E}">
        <p14:creationId xmlns:p14="http://schemas.microsoft.com/office/powerpoint/2010/main" xmlns="" val="1823095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Incentive Programs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r>
              <a:rPr lang="en-US" b="1" dirty="0"/>
              <a:t>Pay-for-Knowledge </a:t>
            </a:r>
            <a:r>
              <a:rPr lang="en-US" b="1" dirty="0" smtClean="0"/>
              <a:t>Plan</a:t>
            </a:r>
          </a:p>
          <a:p>
            <a:pPr lvl="1"/>
            <a:r>
              <a:rPr lang="en-US" dirty="0" smtClean="0"/>
              <a:t>incentive </a:t>
            </a:r>
            <a:r>
              <a:rPr lang="en-US" dirty="0"/>
              <a:t>plan to encourage employees to learn new skills or become proficient at different jobs</a:t>
            </a:r>
          </a:p>
        </p:txBody>
      </p:sp>
    </p:spTree>
    <p:extLst>
      <p:ext uri="{BB962C8B-B14F-4D97-AF65-F5344CB8AC3E}">
        <p14:creationId xmlns:p14="http://schemas.microsoft.com/office/powerpoint/2010/main" xmlns="" val="1823095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Programs</a:t>
            </a:r>
          </a:p>
        </p:txBody>
      </p:sp>
      <p:sp>
        <p:nvSpPr>
          <p:cNvPr id="3" name="Content Placeholder 2"/>
          <p:cNvSpPr>
            <a:spLocks noGrp="1"/>
          </p:cNvSpPr>
          <p:nvPr>
            <p:ph idx="1"/>
          </p:nvPr>
        </p:nvSpPr>
        <p:spPr/>
        <p:txBody>
          <a:bodyPr/>
          <a:lstStyle/>
          <a:p>
            <a:r>
              <a:rPr lang="en-US" b="1" dirty="0"/>
              <a:t>Benefits</a:t>
            </a:r>
          </a:p>
          <a:p>
            <a:pPr lvl="1"/>
            <a:r>
              <a:rPr lang="en-US" dirty="0"/>
              <a:t>compensation other than wages and salaries</a:t>
            </a:r>
          </a:p>
          <a:p>
            <a:r>
              <a:rPr lang="en-US" b="1" dirty="0"/>
              <a:t>Workers’ Compensation Insurance</a:t>
            </a:r>
          </a:p>
          <a:p>
            <a:pPr lvl="1"/>
            <a:r>
              <a:rPr lang="en-US" dirty="0"/>
              <a:t>legally required insurance for compensating workers injured on the job</a:t>
            </a:r>
          </a:p>
          <a:p>
            <a:r>
              <a:rPr lang="en-US" b="1" dirty="0"/>
              <a:t>Cafeteria Benefits Plan</a:t>
            </a:r>
          </a:p>
          <a:p>
            <a:pPr lvl="1"/>
            <a:r>
              <a:rPr lang="en-US" dirty="0"/>
              <a:t>benefit plan that sets limits on benefits per employee, each of whom may choose from a variety of alternative benefits</a:t>
            </a:r>
          </a:p>
        </p:txBody>
      </p:sp>
    </p:spTree>
    <p:extLst>
      <p:ext uri="{BB962C8B-B14F-4D97-AF65-F5344CB8AC3E}">
        <p14:creationId xmlns:p14="http://schemas.microsoft.com/office/powerpoint/2010/main" xmlns="" val="182309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000" b="0" dirty="0"/>
              <a:t>(1 of 2)</a:t>
            </a:r>
            <a:endParaRPr lang="en-US" b="0" dirty="0"/>
          </a:p>
        </p:txBody>
      </p:sp>
      <p:sp>
        <p:nvSpPr>
          <p:cNvPr id="3" name="Content Placeholder 2"/>
          <p:cNvSpPr>
            <a:spLocks noGrp="1"/>
          </p:cNvSpPr>
          <p:nvPr>
            <p:ph idx="1"/>
          </p:nvPr>
        </p:nvSpPr>
        <p:spPr/>
        <p:txBody>
          <a:bodyPr/>
          <a:lstStyle/>
          <a:p>
            <a:pPr marL="457200" indent="-457200">
              <a:spcBef>
                <a:spcPts val="1200"/>
              </a:spcBef>
              <a:buSzPct val="100000"/>
              <a:buFont typeface="+mj-lt"/>
              <a:buAutoNum type="arabicPeriod"/>
            </a:pPr>
            <a:r>
              <a:rPr lang="en-US" b="1" dirty="0"/>
              <a:t>Define </a:t>
            </a:r>
            <a:r>
              <a:rPr lang="en-US" dirty="0"/>
              <a:t>human resource management, discuss its strategic significance, and explain how managers plan for their organization’s human resource needs.</a:t>
            </a:r>
            <a:endParaRPr lang="en-US" dirty="0">
              <a:solidFill>
                <a:srgbClr val="000000"/>
              </a:solidFill>
            </a:endParaRPr>
          </a:p>
          <a:p>
            <a:pPr marL="457200" lvl="0" indent="-457200">
              <a:spcBef>
                <a:spcPts val="1200"/>
              </a:spcBef>
              <a:buSzPct val="100000"/>
              <a:buFont typeface="+mj-lt"/>
              <a:buAutoNum type="arabicPeriod"/>
            </a:pPr>
            <a:r>
              <a:rPr lang="en-US" b="1" dirty="0"/>
              <a:t>Discuss </a:t>
            </a:r>
            <a:r>
              <a:rPr lang="en-US" dirty="0"/>
              <a:t>the legal context of human resource management and identify contemporary legal issues.</a:t>
            </a:r>
          </a:p>
          <a:p>
            <a:pPr marL="457200" lvl="0" indent="-457200">
              <a:spcBef>
                <a:spcPts val="1200"/>
              </a:spcBef>
              <a:buSzPct val="100000"/>
              <a:buFont typeface="+mj-lt"/>
              <a:buAutoNum type="arabicPeriod"/>
            </a:pPr>
            <a:r>
              <a:rPr lang="en-US" b="1" dirty="0"/>
              <a:t>Identify </a:t>
            </a:r>
            <a:r>
              <a:rPr lang="en-US" dirty="0"/>
              <a:t>the steps in staffing a company and discuss ways in which organizations recruit and select new employees.</a:t>
            </a:r>
          </a:p>
        </p:txBody>
      </p:sp>
    </p:spTree>
    <p:extLst>
      <p:ext uri="{BB962C8B-B14F-4D97-AF65-F5344CB8AC3E}">
        <p14:creationId xmlns:p14="http://schemas.microsoft.com/office/powerpoint/2010/main" xmlns="" val="1823095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the Workforce </a:t>
            </a:r>
            <a:r>
              <a:rPr lang="en-US" sz="2000" b="0" dirty="0"/>
              <a:t>(1 of 4)</a:t>
            </a:r>
            <a:endParaRPr lang="en-US" b="0" dirty="0"/>
          </a:p>
        </p:txBody>
      </p:sp>
      <p:sp>
        <p:nvSpPr>
          <p:cNvPr id="3" name="Content Placeholder 2"/>
          <p:cNvSpPr>
            <a:spLocks noGrp="1"/>
          </p:cNvSpPr>
          <p:nvPr>
            <p:ph idx="1"/>
          </p:nvPr>
        </p:nvSpPr>
        <p:spPr/>
        <p:txBody>
          <a:bodyPr/>
          <a:lstStyle/>
          <a:p>
            <a:r>
              <a:rPr lang="en-US" b="1" dirty="0"/>
              <a:t>Training</a:t>
            </a:r>
          </a:p>
          <a:p>
            <a:pPr lvl="1"/>
            <a:r>
              <a:rPr lang="en-US" dirty="0"/>
              <a:t>usually refers to teaching operational or technical employees how to do the job for which they were hired</a:t>
            </a:r>
          </a:p>
          <a:p>
            <a:r>
              <a:rPr lang="en-US" b="1" dirty="0"/>
              <a:t>Development</a:t>
            </a:r>
          </a:p>
          <a:p>
            <a:pPr lvl="1"/>
            <a:r>
              <a:rPr lang="en-US" dirty="0"/>
              <a:t>usually refers to teaching managers and professionals the skills needed for both present and future jobs</a:t>
            </a:r>
          </a:p>
        </p:txBody>
      </p:sp>
    </p:spTree>
    <p:extLst>
      <p:ext uri="{BB962C8B-B14F-4D97-AF65-F5344CB8AC3E}">
        <p14:creationId xmlns:p14="http://schemas.microsoft.com/office/powerpoint/2010/main" xmlns="" val="1823095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the Workforce </a:t>
            </a:r>
            <a:r>
              <a:rPr lang="en-US" sz="2000" b="0" dirty="0" smtClean="0"/>
              <a:t>(2 </a:t>
            </a:r>
            <a:r>
              <a:rPr lang="en-US" sz="2000" b="0" dirty="0"/>
              <a:t>of 4)</a:t>
            </a:r>
            <a:endParaRPr lang="en-US" dirty="0"/>
          </a:p>
        </p:txBody>
      </p:sp>
      <p:sp>
        <p:nvSpPr>
          <p:cNvPr id="3" name="Content Placeholder 2"/>
          <p:cNvSpPr>
            <a:spLocks noGrp="1"/>
          </p:cNvSpPr>
          <p:nvPr>
            <p:ph idx="1"/>
          </p:nvPr>
        </p:nvSpPr>
        <p:spPr/>
        <p:txBody>
          <a:bodyPr/>
          <a:lstStyle/>
          <a:p>
            <a:r>
              <a:rPr lang="en-US" b="1" dirty="0"/>
              <a:t>On-the-Job Training</a:t>
            </a:r>
          </a:p>
          <a:p>
            <a:pPr lvl="1"/>
            <a:r>
              <a:rPr lang="en-US" dirty="0"/>
              <a:t>training, sometimes informal, conducted while an employee is at work</a:t>
            </a:r>
          </a:p>
          <a:p>
            <a:r>
              <a:rPr lang="en-US" b="1" dirty="0"/>
              <a:t>Off-the-Job Training</a:t>
            </a:r>
          </a:p>
          <a:p>
            <a:pPr lvl="1"/>
            <a:r>
              <a:rPr lang="en-US" dirty="0"/>
              <a:t>training conducted in a controlled environment away from the work site</a:t>
            </a:r>
          </a:p>
          <a:p>
            <a:pPr marL="255600" lvl="1" indent="-255600">
              <a:buFont typeface="Arial" panose="020B0604020202020204" pitchFamily="34" charset="0"/>
              <a:buChar char="•"/>
            </a:pPr>
            <a:r>
              <a:rPr lang="en-US" sz="2800" b="1" dirty="0"/>
              <a:t>Vestibule Training</a:t>
            </a:r>
          </a:p>
          <a:p>
            <a:pPr lvl="1"/>
            <a:r>
              <a:rPr lang="en-US" dirty="0"/>
              <a:t>off-the-job training conducted in a simulated environment</a:t>
            </a:r>
          </a:p>
        </p:txBody>
      </p:sp>
    </p:spTree>
    <p:extLst>
      <p:ext uri="{BB962C8B-B14F-4D97-AF65-F5344CB8AC3E}">
        <p14:creationId xmlns:p14="http://schemas.microsoft.com/office/powerpoint/2010/main" xmlns="" val="1823095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the Workforce </a:t>
            </a:r>
            <a:r>
              <a:rPr lang="en-US" sz="2000" b="0" dirty="0" smtClean="0"/>
              <a:t>(3 </a:t>
            </a:r>
            <a:r>
              <a:rPr lang="en-US" sz="2000" b="0" dirty="0"/>
              <a:t>of 4)</a:t>
            </a:r>
            <a:endParaRPr lang="en-US" dirty="0"/>
          </a:p>
        </p:txBody>
      </p:sp>
      <p:sp>
        <p:nvSpPr>
          <p:cNvPr id="3" name="Content Placeholder 2"/>
          <p:cNvSpPr>
            <a:spLocks noGrp="1"/>
          </p:cNvSpPr>
          <p:nvPr>
            <p:ph idx="1"/>
          </p:nvPr>
        </p:nvSpPr>
        <p:spPr>
          <a:xfrm>
            <a:off x="457200" y="1600200"/>
            <a:ext cx="4114800" cy="4525963"/>
          </a:xfrm>
        </p:spPr>
        <p:txBody>
          <a:bodyPr/>
          <a:lstStyle/>
          <a:p>
            <a:r>
              <a:rPr lang="en-US" b="1" dirty="0"/>
              <a:t>Performance Appraisal</a:t>
            </a:r>
          </a:p>
          <a:p>
            <a:pPr lvl="1"/>
            <a:r>
              <a:rPr lang="en-US" dirty="0"/>
              <a:t>evaluation of an employee’s job performance in order to determine the degree to which the employee is performing effectively</a:t>
            </a:r>
          </a:p>
        </p:txBody>
      </p:sp>
      <p:pic>
        <p:nvPicPr>
          <p:cNvPr id="4" name="Picture 3" descr="The form contains lines for the name of the supervisor and the employee. The form reads as follows:&#10;Rate the employee on each of the following scales:&#10;1 = Outstanding&#10;2 = Very Good&#10;3 = Acceptable&#10;4 = Needs Some Improvement&#10;5 = Needs Substantial Improvement&#10;Performance dimension to be rated includes quality of performance, quantity of performance, customer service, conscientiousness and punctuality."/>
          <p:cNvPicPr>
            <a:picLocks noChangeAspect="1"/>
          </p:cNvPicPr>
          <p:nvPr/>
        </p:nvPicPr>
        <p:blipFill>
          <a:blip r:embed="rId3" cstate="print"/>
          <a:stretch>
            <a:fillRect/>
          </a:stretch>
        </p:blipFill>
        <p:spPr>
          <a:xfrm>
            <a:off x="5214719" y="1613971"/>
            <a:ext cx="3511919" cy="4688383"/>
          </a:xfrm>
          <a:prstGeom prst="rect">
            <a:avLst/>
          </a:prstGeom>
        </p:spPr>
      </p:pic>
    </p:spTree>
    <p:extLst>
      <p:ext uri="{BB962C8B-B14F-4D97-AF65-F5344CB8AC3E}">
        <p14:creationId xmlns:p14="http://schemas.microsoft.com/office/powerpoint/2010/main" xmlns="" val="1823095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the Workforce </a:t>
            </a:r>
            <a:r>
              <a:rPr lang="en-US" sz="2000" b="0" dirty="0" smtClean="0"/>
              <a:t>(4 </a:t>
            </a:r>
            <a:r>
              <a:rPr lang="en-US" sz="2000" b="0" dirty="0"/>
              <a:t>of 4)</a:t>
            </a:r>
            <a:endParaRPr lang="en-US" dirty="0"/>
          </a:p>
        </p:txBody>
      </p:sp>
      <p:sp>
        <p:nvSpPr>
          <p:cNvPr id="3" name="Content Placeholder 2"/>
          <p:cNvSpPr>
            <a:spLocks noGrp="1"/>
          </p:cNvSpPr>
          <p:nvPr>
            <p:ph idx="1"/>
          </p:nvPr>
        </p:nvSpPr>
        <p:spPr/>
        <p:txBody>
          <a:bodyPr/>
          <a:lstStyle/>
          <a:p>
            <a:r>
              <a:rPr lang="en-US" b="1" dirty="0"/>
              <a:t>360-Degree Feedback</a:t>
            </a:r>
          </a:p>
          <a:p>
            <a:pPr lvl="1"/>
            <a:r>
              <a:rPr lang="en-US" dirty="0"/>
              <a:t>performance appraisal technique in which managers are evaluated by everyone around them—their boss, their peers, and their subordinates</a:t>
            </a:r>
          </a:p>
        </p:txBody>
      </p:sp>
    </p:spTree>
    <p:extLst>
      <p:ext uri="{BB962C8B-B14F-4D97-AF65-F5344CB8AC3E}">
        <p14:creationId xmlns:p14="http://schemas.microsoft.com/office/powerpoint/2010/main" xmlns="" val="1823095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Challenges in the Changing Workplace</a:t>
            </a:r>
          </a:p>
        </p:txBody>
      </p:sp>
      <p:sp>
        <p:nvSpPr>
          <p:cNvPr id="3" name="Content Placeholder 2"/>
          <p:cNvSpPr>
            <a:spLocks noGrp="1"/>
          </p:cNvSpPr>
          <p:nvPr>
            <p:ph idx="1"/>
          </p:nvPr>
        </p:nvSpPr>
        <p:spPr/>
        <p:txBody>
          <a:bodyPr/>
          <a:lstStyle/>
          <a:p>
            <a:r>
              <a:rPr lang="en-US" b="1" dirty="0"/>
              <a:t>Workforce Diversity</a:t>
            </a:r>
          </a:p>
          <a:p>
            <a:pPr lvl="1"/>
            <a:r>
              <a:rPr lang="en-US" dirty="0"/>
              <a:t>the range of workers’ attitudes, values, beliefs, and behaviors that differ by gender, race, age, ethnicity, physical ability, and other relevant characteristics</a:t>
            </a:r>
          </a:p>
          <a:p>
            <a:r>
              <a:rPr lang="en-US" altLang="en-US" b="1" dirty="0"/>
              <a:t>Knowledge Workers</a:t>
            </a:r>
          </a:p>
          <a:p>
            <a:pPr lvl="1"/>
            <a:r>
              <a:rPr lang="en-US" altLang="en-US" dirty="0"/>
              <a:t>employees who are of value because of the knowledge they possess</a:t>
            </a:r>
          </a:p>
          <a:p>
            <a:pPr marL="0" indent="0">
              <a:buNone/>
            </a:pPr>
            <a:r>
              <a:rPr lang="en-US" altLang="en-US" sz="2400" dirty="0"/>
              <a:t>HR managers must ensure that the proper training is provided to enable knowledge workers to stay current while also making sure they are compensated at market rates</a:t>
            </a:r>
            <a:endParaRPr lang="en-US" dirty="0"/>
          </a:p>
        </p:txBody>
      </p:sp>
    </p:spTree>
    <p:extLst>
      <p:ext uri="{BB962C8B-B14F-4D97-AF65-F5344CB8AC3E}">
        <p14:creationId xmlns:p14="http://schemas.microsoft.com/office/powerpoint/2010/main" xmlns="" val="1823095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of the Labor Force by Race 2000-2050</a:t>
            </a:r>
          </a:p>
        </p:txBody>
      </p:sp>
      <p:pic>
        <p:nvPicPr>
          <p:cNvPr id="4" name="Picture 3" descr="The top set of pie charts measure ethnic composition:&#10;&#10;Year 2000: &#10;69.6 percent of the workforce were White, non-Hispanic; 13.6 percent were of Hispanic origin; 11.4 percent were Black; and 4.4 percent were Asian.&#10;Year 2050: &#10;51.4 percent of the workforce is projected to be White, non-Hispanic; 24.3 percent of Hispanic origin; Black 13.8 percent; and 8.3 percent Asian."/>
          <p:cNvPicPr>
            <a:picLocks noChangeAspect="1"/>
          </p:cNvPicPr>
          <p:nvPr/>
        </p:nvPicPr>
        <p:blipFill>
          <a:blip r:embed="rId3" cstate="print"/>
          <a:stretch>
            <a:fillRect/>
          </a:stretch>
        </p:blipFill>
        <p:spPr>
          <a:xfrm>
            <a:off x="2564068" y="1507089"/>
            <a:ext cx="4015864" cy="4741311"/>
          </a:xfrm>
          <a:prstGeom prst="rect">
            <a:avLst/>
          </a:prstGeom>
        </p:spPr>
      </p:pic>
    </p:spTree>
    <p:extLst>
      <p:ext uri="{BB962C8B-B14F-4D97-AF65-F5344CB8AC3E}">
        <p14:creationId xmlns:p14="http://schemas.microsoft.com/office/powerpoint/2010/main" xmlns="" val="1823095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Contingent and Temporary Workers</a:t>
            </a:r>
          </a:p>
        </p:txBody>
      </p:sp>
      <p:sp>
        <p:nvSpPr>
          <p:cNvPr id="3" name="Content Placeholder 2"/>
          <p:cNvSpPr>
            <a:spLocks noGrp="1"/>
          </p:cNvSpPr>
          <p:nvPr>
            <p:ph idx="1"/>
          </p:nvPr>
        </p:nvSpPr>
        <p:spPr/>
        <p:txBody>
          <a:bodyPr/>
          <a:lstStyle/>
          <a:p>
            <a:r>
              <a:rPr lang="en-US" altLang="en-US" b="1" dirty="0"/>
              <a:t>Contingent Worker</a:t>
            </a:r>
          </a:p>
          <a:p>
            <a:pPr lvl="1"/>
            <a:r>
              <a:rPr lang="en-US" altLang="en-US" dirty="0"/>
              <a:t>employee hired on something other than a full-time basis to supplement an organization’s permanent workforce</a:t>
            </a:r>
          </a:p>
          <a:p>
            <a:pPr lvl="1"/>
            <a:r>
              <a:rPr lang="en-US" altLang="en-US" dirty="0"/>
              <a:t>includes independent contractors, on-call workers, temporary employees, and contract and leased employees</a:t>
            </a:r>
            <a:endParaRPr lang="en-US" dirty="0"/>
          </a:p>
        </p:txBody>
      </p:sp>
    </p:spTree>
    <p:extLst>
      <p:ext uri="{BB962C8B-B14F-4D97-AF65-F5344CB8AC3E}">
        <p14:creationId xmlns:p14="http://schemas.microsoft.com/office/powerpoint/2010/main" xmlns="" val="1823095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Organized Labor</a:t>
            </a:r>
          </a:p>
        </p:txBody>
      </p:sp>
      <p:sp>
        <p:nvSpPr>
          <p:cNvPr id="3" name="Content Placeholder 2"/>
          <p:cNvSpPr>
            <a:spLocks noGrp="1"/>
          </p:cNvSpPr>
          <p:nvPr>
            <p:ph idx="1"/>
          </p:nvPr>
        </p:nvSpPr>
        <p:spPr/>
        <p:txBody>
          <a:bodyPr/>
          <a:lstStyle/>
          <a:p>
            <a:r>
              <a:rPr lang="en-US" b="1" dirty="0"/>
              <a:t>Labor Union</a:t>
            </a:r>
          </a:p>
          <a:p>
            <a:pPr lvl="1"/>
            <a:r>
              <a:rPr lang="en-US" dirty="0"/>
              <a:t>group of individuals working together to achieve shared job-related goals, such as higher pay, shorter working hours, more job security, greater benefits, or better working conditions</a:t>
            </a:r>
          </a:p>
          <a:p>
            <a:r>
              <a:rPr lang="en-US" b="1" dirty="0"/>
              <a:t>Labor Relations</a:t>
            </a:r>
          </a:p>
          <a:p>
            <a:pPr lvl="1"/>
            <a:r>
              <a:rPr lang="en-US" dirty="0"/>
              <a:t>process of dealing with employees who are represented by a union</a:t>
            </a:r>
          </a:p>
        </p:txBody>
      </p:sp>
    </p:spTree>
    <p:extLst>
      <p:ext uri="{BB962C8B-B14F-4D97-AF65-F5344CB8AC3E}">
        <p14:creationId xmlns:p14="http://schemas.microsoft.com/office/powerpoint/2010/main" xmlns="" val="1823095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Percentage of Workers Who Belong to Unions: 1995–2016</a:t>
            </a:r>
          </a:p>
        </p:txBody>
      </p:sp>
      <p:pic>
        <p:nvPicPr>
          <p:cNvPr id="4" name="Picture 3" descr="The x-axis plots each year from 1995 through 2016. The y-axis plots percentages from 10 percent through 18 percent in increments of 1 percent. &#10;Each coordinate is listed by year, followed by the percentage of workers in unions&#10;1995: 14.9 percent&#10;1996: 14.5 percent&#10;1997: 14.1 percent&#10;1998: 13.9 percent&#10;1999: 13.9 percent&#10;2000: 13.5 percent&#10;2001: 13.4 percent&#10;2002: 13.2 percent&#10;2003: 12.9 percent&#10;2004: 12.5 percent&#10;2005: 12.5 percent&#10;2006: 12 percent&#10;2007: 12.1 percent&#10;2008: 12.4 percent&#10;2009: 12.3 percent&#10;2010: 11.9 percent&#10;2011: 11.8 percent&#10;2012: 11.3 percent&#10;2013: 11.3 percent&#10;2014: 11.1 percent&#10;2015: 11.1 percent&#10;2016: 11.1 percent"/>
          <p:cNvPicPr>
            <a:picLocks noChangeAspect="1"/>
          </p:cNvPicPr>
          <p:nvPr/>
        </p:nvPicPr>
        <p:blipFill>
          <a:blip r:embed="rId3" cstate="print"/>
          <a:stretch>
            <a:fillRect/>
          </a:stretch>
        </p:blipFill>
        <p:spPr>
          <a:xfrm>
            <a:off x="218538" y="1905000"/>
            <a:ext cx="8706923" cy="3552825"/>
          </a:xfrm>
          <a:prstGeom prst="rect">
            <a:avLst/>
          </a:prstGeom>
        </p:spPr>
      </p:pic>
    </p:spTree>
    <p:extLst>
      <p:ext uri="{BB962C8B-B14F-4D97-AF65-F5344CB8AC3E}">
        <p14:creationId xmlns:p14="http://schemas.microsoft.com/office/powerpoint/2010/main" xmlns="" val="18230951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Collective Bargaining</a:t>
            </a:r>
          </a:p>
        </p:txBody>
      </p:sp>
      <p:sp>
        <p:nvSpPr>
          <p:cNvPr id="3" name="Content Placeholder 2"/>
          <p:cNvSpPr>
            <a:spLocks noGrp="1"/>
          </p:cNvSpPr>
          <p:nvPr>
            <p:ph idx="1"/>
          </p:nvPr>
        </p:nvSpPr>
        <p:spPr/>
        <p:txBody>
          <a:bodyPr/>
          <a:lstStyle/>
          <a:p>
            <a:r>
              <a:rPr lang="en-US" b="1" dirty="0"/>
              <a:t>Collective Bargaining</a:t>
            </a:r>
          </a:p>
          <a:p>
            <a:pPr lvl="1"/>
            <a:r>
              <a:rPr lang="en-US" dirty="0"/>
              <a:t>process by which labor and management negotiate conditions of employment for union-represented workers</a:t>
            </a:r>
          </a:p>
        </p:txBody>
      </p:sp>
    </p:spTree>
    <p:extLst>
      <p:ext uri="{BB962C8B-B14F-4D97-AF65-F5344CB8AC3E}">
        <p14:creationId xmlns:p14="http://schemas.microsoft.com/office/powerpoint/2010/main" xmlns="" val="182309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0"/>
            <a:ext cx="8229600" cy="4648200"/>
          </a:xfrm>
        </p:spPr>
        <p:txBody>
          <a:bodyPr/>
          <a:lstStyle/>
          <a:p>
            <a:pPr marL="457200" indent="-457200">
              <a:spcBef>
                <a:spcPts val="1200"/>
              </a:spcBef>
              <a:buSzPct val="100000"/>
              <a:buFont typeface="+mj-lt"/>
              <a:buAutoNum type="arabicPeriod" startAt="4"/>
            </a:pPr>
            <a:r>
              <a:rPr lang="en-US" sz="2500" b="1" dirty="0"/>
              <a:t>Describe </a:t>
            </a:r>
            <a:r>
              <a:rPr lang="en-US" sz="2500" dirty="0"/>
              <a:t>the main components of a compensation and benefits system.</a:t>
            </a:r>
          </a:p>
          <a:p>
            <a:pPr marL="457200" indent="-457200">
              <a:spcBef>
                <a:spcPts val="1200"/>
              </a:spcBef>
              <a:buSzPct val="100000"/>
              <a:buFont typeface="+mj-lt"/>
              <a:buAutoNum type="arabicPeriod" startAt="4"/>
            </a:pPr>
            <a:r>
              <a:rPr lang="en-US" sz="2500" b="1" dirty="0"/>
              <a:t>Describe </a:t>
            </a:r>
            <a:r>
              <a:rPr lang="en-US" sz="2500" dirty="0"/>
              <a:t>how managers develop the workforce in their organization through training and performance appraisal.</a:t>
            </a:r>
          </a:p>
          <a:p>
            <a:pPr marL="457200" indent="-457200">
              <a:spcBef>
                <a:spcPts val="1200"/>
              </a:spcBef>
              <a:buSzPct val="100000"/>
              <a:buFont typeface="+mj-lt"/>
              <a:buAutoNum type="arabicPeriod" startAt="4"/>
            </a:pPr>
            <a:r>
              <a:rPr lang="en-US" sz="2500" b="1" dirty="0"/>
              <a:t>Discuss </a:t>
            </a:r>
            <a:r>
              <a:rPr lang="en-US" sz="2500" dirty="0"/>
              <a:t>workforce diversity, the management of knowledge workers, and the use of a contingent workforce as important changes in the contemporary workplace.</a:t>
            </a:r>
          </a:p>
          <a:p>
            <a:pPr marL="457200" indent="-457200">
              <a:spcBef>
                <a:spcPts val="1200"/>
              </a:spcBef>
              <a:buSzPct val="100000"/>
              <a:buFont typeface="+mj-lt"/>
              <a:buAutoNum type="arabicPeriod" startAt="4"/>
            </a:pPr>
            <a:r>
              <a:rPr lang="en-US" sz="2500" b="1" dirty="0"/>
              <a:t>Explain </a:t>
            </a:r>
            <a:r>
              <a:rPr lang="en-US" sz="2500" dirty="0"/>
              <a:t>why workers organize into labor unions and describe the collective bargaining process.</a:t>
            </a:r>
          </a:p>
        </p:txBody>
      </p:sp>
    </p:spTree>
    <p:extLst>
      <p:ext uri="{BB962C8B-B14F-4D97-AF65-F5344CB8AC3E}">
        <p14:creationId xmlns:p14="http://schemas.microsoft.com/office/powerpoint/2010/main" xmlns="" val="1823095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Bargaining Zone</a:t>
            </a:r>
          </a:p>
        </p:txBody>
      </p:sp>
      <p:pic>
        <p:nvPicPr>
          <p:cNvPr id="4" name="Picture 3" descr="The chart is divided into three parts. On the left is the union’s demand, the union’s expectation, and the union’s minimum limit. On the right is the employer’s maximum limit, the employer’s expectation, and the employer’s desired result. The middle part is the bargaining zone, which represents the mutual beneficial area."/>
          <p:cNvPicPr>
            <a:picLocks noChangeAspect="1"/>
          </p:cNvPicPr>
          <p:nvPr/>
        </p:nvPicPr>
        <p:blipFill>
          <a:blip r:embed="rId3" cstate="print"/>
          <a:stretch>
            <a:fillRect/>
          </a:stretch>
        </p:blipFill>
        <p:spPr>
          <a:xfrm>
            <a:off x="2005013" y="1619250"/>
            <a:ext cx="5133975" cy="4552950"/>
          </a:xfrm>
          <a:prstGeom prst="rect">
            <a:avLst/>
          </a:prstGeom>
        </p:spPr>
      </p:pic>
    </p:spTree>
    <p:extLst>
      <p:ext uri="{BB962C8B-B14F-4D97-AF65-F5344CB8AC3E}">
        <p14:creationId xmlns:p14="http://schemas.microsoft.com/office/powerpoint/2010/main" xmlns="" val="1823095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Issues</a:t>
            </a:r>
          </a:p>
        </p:txBody>
      </p:sp>
      <p:sp>
        <p:nvSpPr>
          <p:cNvPr id="3" name="Content Placeholder 2"/>
          <p:cNvSpPr>
            <a:spLocks noGrp="1"/>
          </p:cNvSpPr>
          <p:nvPr>
            <p:ph idx="1"/>
          </p:nvPr>
        </p:nvSpPr>
        <p:spPr/>
        <p:txBody>
          <a:bodyPr/>
          <a:lstStyle/>
          <a:p>
            <a:r>
              <a:rPr lang="en-US" b="1" dirty="0"/>
              <a:t>Cost-of-Living Adjustment (COLA)</a:t>
            </a:r>
          </a:p>
          <a:p>
            <a:pPr lvl="1"/>
            <a:r>
              <a:rPr lang="en-US" dirty="0"/>
              <a:t>labor contract clause tying future raises to changes in consumer purchasing power</a:t>
            </a:r>
          </a:p>
          <a:p>
            <a:r>
              <a:rPr lang="en-US" b="1" dirty="0"/>
              <a:t>Wage Reopener Clause</a:t>
            </a:r>
          </a:p>
          <a:p>
            <a:pPr lvl="1"/>
            <a:r>
              <a:rPr lang="en-US" dirty="0"/>
              <a:t>clause allowing wage rates to be renegotiated during the life of a labor contract</a:t>
            </a:r>
          </a:p>
        </p:txBody>
      </p:sp>
    </p:spTree>
    <p:extLst>
      <p:ext uri="{BB962C8B-B14F-4D97-AF65-F5344CB8AC3E}">
        <p14:creationId xmlns:p14="http://schemas.microsoft.com/office/powerpoint/2010/main" xmlns="" val="1823095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Bargaining Fails</a:t>
            </a:r>
          </a:p>
        </p:txBody>
      </p:sp>
      <p:sp>
        <p:nvSpPr>
          <p:cNvPr id="3" name="Content Placeholder 2"/>
          <p:cNvSpPr>
            <a:spLocks noGrp="1"/>
          </p:cNvSpPr>
          <p:nvPr>
            <p:ph idx="1"/>
          </p:nvPr>
        </p:nvSpPr>
        <p:spPr/>
        <p:txBody>
          <a:bodyPr/>
          <a:lstStyle/>
          <a:p>
            <a:r>
              <a:rPr lang="en-US" b="1" dirty="0"/>
              <a:t>Strike</a:t>
            </a:r>
          </a:p>
          <a:p>
            <a:pPr lvl="1"/>
            <a:r>
              <a:rPr lang="en-US" dirty="0"/>
              <a:t>labor action in which employees temporarily walk off the job and refuse to work</a:t>
            </a:r>
          </a:p>
          <a:p>
            <a:r>
              <a:rPr lang="en-US" b="1" dirty="0"/>
              <a:t>Boycott</a:t>
            </a:r>
          </a:p>
          <a:p>
            <a:pPr lvl="1"/>
            <a:r>
              <a:rPr lang="en-US" dirty="0"/>
              <a:t>labor action in which workers refuse to buy the products of a targeted employer</a:t>
            </a:r>
          </a:p>
          <a:p>
            <a:r>
              <a:rPr lang="en-US" b="1" dirty="0"/>
              <a:t>Work Slowdown</a:t>
            </a:r>
          </a:p>
          <a:p>
            <a:pPr lvl="1"/>
            <a:r>
              <a:rPr lang="en-US" dirty="0"/>
              <a:t>labor action in which workers perform jobs at a slower than normal pace</a:t>
            </a:r>
          </a:p>
        </p:txBody>
      </p:sp>
    </p:spTree>
    <p:extLst>
      <p:ext uri="{BB962C8B-B14F-4D97-AF65-F5344CB8AC3E}">
        <p14:creationId xmlns:p14="http://schemas.microsoft.com/office/powerpoint/2010/main" xmlns="" val="1823095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Tactics</a:t>
            </a:r>
          </a:p>
        </p:txBody>
      </p:sp>
      <p:sp>
        <p:nvSpPr>
          <p:cNvPr id="3" name="Content Placeholder 2"/>
          <p:cNvSpPr>
            <a:spLocks noGrp="1"/>
          </p:cNvSpPr>
          <p:nvPr>
            <p:ph idx="1"/>
          </p:nvPr>
        </p:nvSpPr>
        <p:spPr/>
        <p:txBody>
          <a:bodyPr/>
          <a:lstStyle/>
          <a:p>
            <a:r>
              <a:rPr lang="en-US" b="1" dirty="0"/>
              <a:t>Lockout</a:t>
            </a:r>
          </a:p>
          <a:p>
            <a:pPr lvl="1"/>
            <a:r>
              <a:rPr lang="en-US" dirty="0"/>
              <a:t>management tactic whereby workers are denied access to the employer’s workplace</a:t>
            </a:r>
          </a:p>
          <a:p>
            <a:r>
              <a:rPr lang="en-US" b="1" dirty="0"/>
              <a:t>Strikebreaker</a:t>
            </a:r>
          </a:p>
          <a:p>
            <a:pPr lvl="1"/>
            <a:r>
              <a:rPr lang="en-US" dirty="0"/>
              <a:t>worker hired as a permanent or temporary replacement for a striking employee</a:t>
            </a:r>
          </a:p>
        </p:txBody>
      </p:sp>
    </p:spTree>
    <p:extLst>
      <p:ext uri="{BB962C8B-B14F-4D97-AF65-F5344CB8AC3E}">
        <p14:creationId xmlns:p14="http://schemas.microsoft.com/office/powerpoint/2010/main" xmlns="" val="182309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Mediation and Arbitration</a:t>
            </a:r>
          </a:p>
        </p:txBody>
      </p:sp>
      <p:sp>
        <p:nvSpPr>
          <p:cNvPr id="5" name="Content Placeholder 4"/>
          <p:cNvSpPr>
            <a:spLocks noGrp="1"/>
          </p:cNvSpPr>
          <p:nvPr>
            <p:ph sz="half" idx="2"/>
          </p:nvPr>
        </p:nvSpPr>
        <p:spPr>
          <a:xfrm>
            <a:off x="453288" y="1587500"/>
            <a:ext cx="3966312" cy="4508500"/>
          </a:xfrm>
        </p:spPr>
        <p:txBody>
          <a:bodyPr/>
          <a:lstStyle/>
          <a:p>
            <a:r>
              <a:rPr lang="en-US" b="1" dirty="0"/>
              <a:t>Mediation</a:t>
            </a:r>
          </a:p>
          <a:p>
            <a:pPr lvl="1"/>
            <a:r>
              <a:rPr lang="en-US" dirty="0"/>
              <a:t>method of resolving a labor dispute in which a third party suggests, but does not impose, a settlement</a:t>
            </a:r>
          </a:p>
        </p:txBody>
      </p:sp>
      <p:sp>
        <p:nvSpPr>
          <p:cNvPr id="7" name="Content Placeholder 6"/>
          <p:cNvSpPr>
            <a:spLocks noGrp="1"/>
          </p:cNvSpPr>
          <p:nvPr>
            <p:ph sz="quarter" idx="4"/>
          </p:nvPr>
        </p:nvSpPr>
        <p:spPr>
          <a:xfrm>
            <a:off x="4724401" y="1587500"/>
            <a:ext cx="3962400" cy="4508500"/>
          </a:xfrm>
        </p:spPr>
        <p:txBody>
          <a:bodyPr/>
          <a:lstStyle/>
          <a:p>
            <a:r>
              <a:rPr lang="en-US" b="1" dirty="0"/>
              <a:t>Arbitration</a:t>
            </a:r>
          </a:p>
          <a:p>
            <a:pPr lvl="1"/>
            <a:r>
              <a:rPr lang="en-US" dirty="0"/>
              <a:t>method of resolving a labor dispute in which both parties agree to submit to the judgment of a neutral party</a:t>
            </a:r>
          </a:p>
        </p:txBody>
      </p:sp>
    </p:spTree>
    <p:extLst>
      <p:ext uri="{BB962C8B-B14F-4D97-AF65-F5344CB8AC3E}">
        <p14:creationId xmlns:p14="http://schemas.microsoft.com/office/powerpoint/2010/main" xmlns="" val="18230951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What You’ve Learned </a:t>
            </a:r>
            <a:r>
              <a:rPr lang="en-US" sz="2000" b="0" dirty="0"/>
              <a:t>(1 of 2)</a:t>
            </a:r>
            <a:endParaRPr lang="en-US" b="0" dirty="0"/>
          </a:p>
        </p:txBody>
      </p:sp>
      <p:sp>
        <p:nvSpPr>
          <p:cNvPr id="3" name="Content Placeholder 2"/>
          <p:cNvSpPr>
            <a:spLocks noGrp="1"/>
          </p:cNvSpPr>
          <p:nvPr>
            <p:ph idx="1"/>
          </p:nvPr>
        </p:nvSpPr>
        <p:spPr>
          <a:xfrm>
            <a:off x="457200" y="1600200"/>
            <a:ext cx="8229600" cy="4648200"/>
          </a:xfrm>
        </p:spPr>
        <p:txBody>
          <a:bodyPr/>
          <a:lstStyle/>
          <a:p>
            <a:pPr marL="457200" indent="-457200">
              <a:buFont typeface="+mj-lt"/>
              <a:buAutoNum type="arabicPeriod"/>
            </a:pPr>
            <a:r>
              <a:rPr lang="en-US" b="1" dirty="0"/>
              <a:t>Define </a:t>
            </a:r>
            <a:r>
              <a:rPr lang="en-US" dirty="0"/>
              <a:t>human resource management, discuss its strategic significance, and explain how managers plan for their organization’s human resource needs.</a:t>
            </a:r>
          </a:p>
          <a:p>
            <a:pPr marL="457200" indent="-457200">
              <a:buFont typeface="+mj-lt"/>
              <a:buAutoNum type="arabicPeriod"/>
            </a:pPr>
            <a:r>
              <a:rPr lang="en-US" b="1" dirty="0"/>
              <a:t>Discuss </a:t>
            </a:r>
            <a:r>
              <a:rPr lang="en-US" dirty="0"/>
              <a:t>the legal context of human resource management and identify contemporary legal issues.</a:t>
            </a:r>
          </a:p>
          <a:p>
            <a:pPr marL="457200" indent="-457200">
              <a:buFont typeface="+mj-lt"/>
              <a:buAutoNum type="arabicPeriod"/>
            </a:pPr>
            <a:r>
              <a:rPr lang="en-US" b="1" dirty="0"/>
              <a:t>Identify </a:t>
            </a:r>
            <a:r>
              <a:rPr lang="en-US" dirty="0"/>
              <a:t>the steps in staffing a company and discuss ways in which organizations recruit and select new employees.</a:t>
            </a:r>
          </a:p>
        </p:txBody>
      </p:sp>
    </p:spTree>
    <p:extLst>
      <p:ext uri="{BB962C8B-B14F-4D97-AF65-F5344CB8AC3E}">
        <p14:creationId xmlns:p14="http://schemas.microsoft.com/office/powerpoint/2010/main" xmlns="" val="1823095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What You’ve Learned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0"/>
            <a:ext cx="8458200" cy="4525963"/>
          </a:xfrm>
        </p:spPr>
        <p:txBody>
          <a:bodyPr/>
          <a:lstStyle/>
          <a:p>
            <a:pPr marL="457200" indent="-457200">
              <a:buFont typeface="+mj-lt"/>
              <a:buAutoNum type="arabicPeriod" startAt="4"/>
            </a:pPr>
            <a:r>
              <a:rPr lang="en-US" sz="2500" b="1" dirty="0"/>
              <a:t>Describe </a:t>
            </a:r>
            <a:r>
              <a:rPr lang="en-US" sz="2500" dirty="0"/>
              <a:t>the main components of a compensation and benefits system.</a:t>
            </a:r>
          </a:p>
          <a:p>
            <a:pPr marL="457200" indent="-457200">
              <a:buFont typeface="+mj-lt"/>
              <a:buAutoNum type="arabicPeriod" startAt="4"/>
            </a:pPr>
            <a:r>
              <a:rPr lang="en-US" sz="2500" b="1" dirty="0"/>
              <a:t>Describe </a:t>
            </a:r>
            <a:r>
              <a:rPr lang="en-US" sz="2500" dirty="0"/>
              <a:t>how managers develop the workforce in their organization through training and performance appraisal.</a:t>
            </a:r>
          </a:p>
          <a:p>
            <a:pPr marL="457200" indent="-457200">
              <a:buFont typeface="+mj-lt"/>
              <a:buAutoNum type="arabicPeriod" startAt="4"/>
            </a:pPr>
            <a:r>
              <a:rPr lang="en-US" sz="2500" b="1" dirty="0"/>
              <a:t>Discuss </a:t>
            </a:r>
            <a:r>
              <a:rPr lang="en-US" sz="2500" dirty="0"/>
              <a:t>workforce diversity, the management of knowledge workers, and the use of a contingent workforce as important changes in the contemporary workplace.</a:t>
            </a:r>
          </a:p>
          <a:p>
            <a:pPr marL="457200" indent="-457200">
              <a:buFont typeface="+mj-lt"/>
              <a:buAutoNum type="arabicPeriod" startAt="4"/>
            </a:pPr>
            <a:r>
              <a:rPr lang="en-US" sz="2500" b="1" dirty="0"/>
              <a:t>Explain </a:t>
            </a:r>
            <a:r>
              <a:rPr lang="en-US" sz="2500" dirty="0"/>
              <a:t>why workers organize into labor unions and describe the collective bargaining process.</a:t>
            </a:r>
          </a:p>
        </p:txBody>
      </p:sp>
    </p:spTree>
    <p:extLst>
      <p:ext uri="{BB962C8B-B14F-4D97-AF65-F5344CB8AC3E}">
        <p14:creationId xmlns:p14="http://schemas.microsoft.com/office/powerpoint/2010/main" xmlns="" val="1823095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pic>
        <p:nvPicPr>
          <p:cNvPr id="6" name="Picture 3"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a:picLocks noChangeAspect="1" noChangeArrowheads="1"/>
          </p:cNvPicPr>
          <p:nvPr/>
        </p:nvPicPr>
        <p:blipFill>
          <a:blip r:embed="rId3" cstate="screen">
            <a:extLst>
              <a:ext uri="{28A0092B-C50C-407E-A947-70E740481C1C}">
                <a14:useLocalDpi xmlns:a14="http://schemas.microsoft.com/office/drawing/2010/main" xmlns="" val="0"/>
              </a:ext>
            </a:extLst>
          </a:blip>
          <a:stretch>
            <a:fillRect/>
          </a:stretch>
        </p:blipFill>
        <p:spPr bwMode="auto">
          <a:xfrm>
            <a:off x="548640" y="2131934"/>
            <a:ext cx="8046720" cy="2594133"/>
          </a:xfrm>
          <a:prstGeom prst="rect">
            <a:avLst/>
          </a:prstGeom>
          <a:noFill/>
          <a:ln w="9525">
            <a:noFill/>
            <a:miter lim="800000"/>
            <a:headEnd/>
            <a:tailEnd/>
          </a:ln>
        </p:spPr>
      </p:pic>
    </p:spTree>
    <p:extLst>
      <p:ext uri="{BB962C8B-B14F-4D97-AF65-F5344CB8AC3E}">
        <p14:creationId xmlns:p14="http://schemas.microsoft.com/office/powerpoint/2010/main" xmlns="" val="9219546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Foundations of Human Resource Management</a:t>
            </a:r>
          </a:p>
        </p:txBody>
      </p:sp>
      <p:sp>
        <p:nvSpPr>
          <p:cNvPr id="3" name="Content Placeholder 2"/>
          <p:cNvSpPr>
            <a:spLocks noGrp="1"/>
          </p:cNvSpPr>
          <p:nvPr>
            <p:ph idx="1"/>
          </p:nvPr>
        </p:nvSpPr>
        <p:spPr/>
        <p:txBody>
          <a:bodyPr/>
          <a:lstStyle/>
          <a:p>
            <a:r>
              <a:rPr lang="en-US" b="1" dirty="0"/>
              <a:t>Human resource management (HRM)</a:t>
            </a:r>
          </a:p>
          <a:p>
            <a:pPr lvl="1"/>
            <a:r>
              <a:rPr lang="en-US" dirty="0"/>
              <a:t>the set of organizational activities directed at attracting, developing, and maintaining an effective workforce</a:t>
            </a:r>
          </a:p>
          <a:p>
            <a:r>
              <a:rPr lang="en-US" b="1" dirty="0"/>
              <a:t>Human Capital</a:t>
            </a:r>
          </a:p>
          <a:p>
            <a:pPr lvl="1"/>
            <a:r>
              <a:rPr lang="en-US" dirty="0"/>
              <a:t>reflects the organization’s investment in attracting, retaining, and motivating an effective workforce</a:t>
            </a:r>
          </a:p>
        </p:txBody>
      </p:sp>
    </p:spTree>
    <p:extLst>
      <p:ext uri="{BB962C8B-B14F-4D97-AF65-F5344CB8AC3E}">
        <p14:creationId xmlns:p14="http://schemas.microsoft.com/office/powerpoint/2010/main" xmlns="" val="1823095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 Planning</a:t>
            </a:r>
          </a:p>
        </p:txBody>
      </p:sp>
      <p:sp>
        <p:nvSpPr>
          <p:cNvPr id="3" name="Content Placeholder 2"/>
          <p:cNvSpPr>
            <a:spLocks noGrp="1"/>
          </p:cNvSpPr>
          <p:nvPr>
            <p:ph idx="1"/>
          </p:nvPr>
        </p:nvSpPr>
        <p:spPr/>
        <p:txBody>
          <a:bodyPr/>
          <a:lstStyle/>
          <a:p>
            <a:r>
              <a:rPr lang="en-US" b="1" dirty="0"/>
              <a:t>Job Analysis</a:t>
            </a:r>
          </a:p>
          <a:p>
            <a:pPr lvl="1"/>
            <a:r>
              <a:rPr lang="en-US" dirty="0"/>
              <a:t>systematic analysis of jobs within an organization</a:t>
            </a:r>
          </a:p>
          <a:p>
            <a:r>
              <a:rPr lang="en-US" b="1" dirty="0"/>
              <a:t>Job Description</a:t>
            </a:r>
          </a:p>
          <a:p>
            <a:pPr lvl="1"/>
            <a:r>
              <a:rPr lang="en-US" dirty="0"/>
              <a:t>description of the duties and responsibilities of a job, its working conditions, and the tools, materials, equipment, and information used to perform it</a:t>
            </a:r>
          </a:p>
          <a:p>
            <a:r>
              <a:rPr lang="en-US" b="1" dirty="0"/>
              <a:t>Job Specification</a:t>
            </a:r>
          </a:p>
          <a:p>
            <a:pPr lvl="1"/>
            <a:r>
              <a:rPr lang="en-US" dirty="0"/>
              <a:t>description of the skills, abilities, and other credentials and qualifications required by a job</a:t>
            </a:r>
          </a:p>
        </p:txBody>
      </p:sp>
    </p:spTree>
    <p:extLst>
      <p:ext uri="{BB962C8B-B14F-4D97-AF65-F5344CB8AC3E}">
        <p14:creationId xmlns:p14="http://schemas.microsoft.com/office/powerpoint/2010/main" xmlns="" val="1823095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HR Planning Process</a:t>
            </a:r>
          </a:p>
        </p:txBody>
      </p:sp>
      <p:pic>
        <p:nvPicPr>
          <p:cNvPr id="4" name="Picture 3" descr="The top level is &quot;Conduct Job Analysis.&quot; And arrow connects this to the next level, which is &quot;Forecast Demand for Labor.&quot; An arrow connects this to &quot;Forecast Internal Supply of Labor&quot; at the third level, and a second arrow connects to &quot;Forecast External Supply of Labor,&quot; also at the third level. Each of these are connected by an arrow to the bottom level, &quot;Develop Plan to Match Demand with Supply.&quot;"/>
          <p:cNvPicPr>
            <a:picLocks noChangeAspect="1"/>
          </p:cNvPicPr>
          <p:nvPr/>
        </p:nvPicPr>
        <p:blipFill>
          <a:blip r:embed="rId3" cstate="print"/>
          <a:stretch>
            <a:fillRect/>
          </a:stretch>
        </p:blipFill>
        <p:spPr>
          <a:xfrm>
            <a:off x="1921832" y="1534110"/>
            <a:ext cx="5300336" cy="4690836"/>
          </a:xfrm>
          <a:prstGeom prst="rect">
            <a:avLst/>
          </a:prstGeom>
        </p:spPr>
      </p:pic>
    </p:spTree>
    <p:extLst>
      <p:ext uri="{BB962C8B-B14F-4D97-AF65-F5344CB8AC3E}">
        <p14:creationId xmlns:p14="http://schemas.microsoft.com/office/powerpoint/2010/main" xmlns="" val="182309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Forecasting HR Demand and Supply </a:t>
            </a:r>
            <a:r>
              <a:rPr lang="en-US" sz="2000" b="0" dirty="0"/>
              <a:t>(1 of 2)</a:t>
            </a:r>
            <a:endParaRPr lang="en-US" b="0" dirty="0"/>
          </a:p>
        </p:txBody>
      </p:sp>
      <p:sp>
        <p:nvSpPr>
          <p:cNvPr id="3" name="Content Placeholder 2"/>
          <p:cNvSpPr>
            <a:spLocks noGrp="1"/>
          </p:cNvSpPr>
          <p:nvPr>
            <p:ph idx="1"/>
          </p:nvPr>
        </p:nvSpPr>
        <p:spPr/>
        <p:txBody>
          <a:bodyPr/>
          <a:lstStyle/>
          <a:p>
            <a:pPr marL="457200" indent="-457200">
              <a:buFont typeface="+mj-lt"/>
              <a:buAutoNum type="arabicPeriod"/>
            </a:pPr>
            <a:r>
              <a:rPr lang="en-US" altLang="en-US" b="1" dirty="0"/>
              <a:t>Forecasting internal supply</a:t>
            </a:r>
          </a:p>
          <a:p>
            <a:pPr lvl="1"/>
            <a:r>
              <a:rPr lang="en-US" altLang="en-US" dirty="0"/>
              <a:t>the number and type of employees who will be in the firm at some future date</a:t>
            </a:r>
          </a:p>
          <a:p>
            <a:pPr marL="457200" indent="-457200">
              <a:buFont typeface="+mj-lt"/>
              <a:buAutoNum type="arabicPeriod"/>
            </a:pPr>
            <a:r>
              <a:rPr lang="en-US" altLang="en-US" b="1" dirty="0"/>
              <a:t>Forecasting external supply</a:t>
            </a:r>
          </a:p>
          <a:p>
            <a:pPr lvl="1"/>
            <a:r>
              <a:rPr lang="en-US" altLang="en-US" dirty="0"/>
              <a:t>the number and type of people who will be available for hiring from the labor market at large</a:t>
            </a:r>
            <a:endParaRPr lang="en-US" dirty="0"/>
          </a:p>
        </p:txBody>
      </p:sp>
    </p:spTree>
    <p:extLst>
      <p:ext uri="{BB962C8B-B14F-4D97-AF65-F5344CB8AC3E}">
        <p14:creationId xmlns:p14="http://schemas.microsoft.com/office/powerpoint/2010/main" xmlns="" val="182309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Forecasting HR Demand and Supply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b="1" dirty="0"/>
              <a:t>Replacement Chart</a:t>
            </a:r>
            <a:endParaRPr lang="en-US" altLang="en-US" b="1" dirty="0"/>
          </a:p>
          <a:p>
            <a:pPr lvl="1"/>
            <a:r>
              <a:rPr lang="en-US" dirty="0"/>
              <a:t>list of each management position, who occupies it, how long that person will likely stay in the job, and who is qualified as a replacement</a:t>
            </a:r>
            <a:endParaRPr lang="en-US" altLang="en-US" dirty="0"/>
          </a:p>
          <a:p>
            <a:r>
              <a:rPr lang="en-US" b="1" dirty="0"/>
              <a:t>Employee Information System (Skills Inventory)</a:t>
            </a:r>
            <a:endParaRPr lang="en-US" altLang="en-US" b="1" dirty="0"/>
          </a:p>
          <a:p>
            <a:pPr lvl="1"/>
            <a:r>
              <a:rPr lang="en-US" dirty="0"/>
              <a:t>computerized system containing information on each employee’s education, skills, work experiences, and career aspirations</a:t>
            </a:r>
          </a:p>
        </p:txBody>
      </p:sp>
    </p:spTree>
    <p:extLst>
      <p:ext uri="{BB962C8B-B14F-4D97-AF65-F5344CB8AC3E}">
        <p14:creationId xmlns:p14="http://schemas.microsoft.com/office/powerpoint/2010/main" xmlns="" val="182309513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7694</TotalTime>
  <Words>5798</Words>
  <Application>Microsoft Office PowerPoint</Application>
  <PresentationFormat>On-screen Show (4:3)</PresentationFormat>
  <Paragraphs>365</Paragraphs>
  <Slides>47</Slides>
  <Notes>39</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508 Lecture</vt:lpstr>
      <vt:lpstr>Business Essentials</vt:lpstr>
      <vt:lpstr>Introduction</vt:lpstr>
      <vt:lpstr>Learning Objectives (1 of 2)</vt:lpstr>
      <vt:lpstr>Learning Objectives (2 of 2)</vt:lpstr>
      <vt:lpstr>The Foundations of Human Resource Management</vt:lpstr>
      <vt:lpstr>HR Planning</vt:lpstr>
      <vt:lpstr>The HR Planning Process</vt:lpstr>
      <vt:lpstr>Forecasting HR Demand and Supply (1 of 2)</vt:lpstr>
      <vt:lpstr>Forecasting HR Demand and Supply (2 of 2)</vt:lpstr>
      <vt:lpstr>The Legal Context of HRM (1 of 6)</vt:lpstr>
      <vt:lpstr>The Legal Context of HRM (2 of 6)</vt:lpstr>
      <vt:lpstr>Affirmative Action</vt:lpstr>
      <vt:lpstr>The Legal Context of HRM (3 of 6)</vt:lpstr>
      <vt:lpstr>Compensation and Benefits (1 of 2)</vt:lpstr>
      <vt:lpstr>Compensation and Benefits (2 of 2)</vt:lpstr>
      <vt:lpstr>The Legal Context of HRM (4 of 6)</vt:lpstr>
      <vt:lpstr>The Legal Context of HRM (5 of 6)</vt:lpstr>
      <vt:lpstr>The Legal Context of HRM (6 of 6)</vt:lpstr>
      <vt:lpstr>Labor Relations</vt:lpstr>
      <vt:lpstr>Health and Safety</vt:lpstr>
      <vt:lpstr>Other Legal Issues (1 of 2)</vt:lpstr>
      <vt:lpstr>Other Legal Issues (2 of 2)</vt:lpstr>
      <vt:lpstr>Staffing the Organization</vt:lpstr>
      <vt:lpstr>Selecting Human Resources</vt:lpstr>
      <vt:lpstr>Compensation and Benefits</vt:lpstr>
      <vt:lpstr>Incentive Programs (1 of 3)</vt:lpstr>
      <vt:lpstr>Incentive Programs (2 of 3)</vt:lpstr>
      <vt:lpstr>Incentive Programs (3 of 3)</vt:lpstr>
      <vt:lpstr>Benefits Programs</vt:lpstr>
      <vt:lpstr>Developing the Workforce (1 of 4)</vt:lpstr>
      <vt:lpstr>Developing the Workforce (2 of 4)</vt:lpstr>
      <vt:lpstr>Developing the Workforce (3 of 4)</vt:lpstr>
      <vt:lpstr>Developing the Workforce (4 of 4)</vt:lpstr>
      <vt:lpstr>New Challenges in the Changing Workplace</vt:lpstr>
      <vt:lpstr>Distribution of the Labor Force by Race 2000-2050</vt:lpstr>
      <vt:lpstr>Contingent and Temporary Workers</vt:lpstr>
      <vt:lpstr>Dealing with Organized Labor</vt:lpstr>
      <vt:lpstr>Percentage of Workers Who Belong to Unions: 1995–2016</vt:lpstr>
      <vt:lpstr>Collective Bargaining</vt:lpstr>
      <vt:lpstr>The Bargaining Zone</vt:lpstr>
      <vt:lpstr>Contract Issues</vt:lpstr>
      <vt:lpstr>When Bargaining Fails</vt:lpstr>
      <vt:lpstr>Management Tactics</vt:lpstr>
      <vt:lpstr>Mediation and Arbitration</vt:lpstr>
      <vt:lpstr>Applying What You’ve Learned (1 of 2)</vt:lpstr>
      <vt:lpstr>Applying What You’ve Learned (2 of 2)</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Essentials, Twelfth Edition</dc:title>
  <dc:subject>Business</dc:subject>
  <dc:creator>Ronald J. Ebert and Ricky W. Griffin</dc:creator>
  <cp:keywords>Business</cp:keywords>
  <cp:lastModifiedBy>Sushma.Nayak</cp:lastModifiedBy>
  <cp:revision>587</cp:revision>
  <dcterms:created xsi:type="dcterms:W3CDTF">2014-07-14T20:04:21Z</dcterms:created>
  <dcterms:modified xsi:type="dcterms:W3CDTF">2018-03-30T10:22:42Z</dcterms:modified>
  <cp:category>Business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