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257"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9194D"/>
    <a:srgbClr val="3C1581"/>
    <a:srgbClr val="000066"/>
    <a:srgbClr val="001581"/>
    <a:srgbClr val="007FA3"/>
    <a:srgbClr val="D4EAE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39" autoAdjust="0"/>
    <p:restoredTop sz="89502" autoAdjust="0"/>
  </p:normalViewPr>
  <p:slideViewPr>
    <p:cSldViewPr>
      <p:cViewPr>
        <p:scale>
          <a:sx n="100" d="100"/>
          <a:sy n="100" d="100"/>
        </p:scale>
        <p:origin x="-1032" y="390"/>
      </p:cViewPr>
      <p:guideLst>
        <p:guide orient="horz" pos="2160"/>
        <p:guide pos="2880"/>
      </p:guideLst>
    </p:cSldViewPr>
  </p:slideViewPr>
  <p:outlineViewPr>
    <p:cViewPr>
      <p:scale>
        <a:sx n="33" d="100"/>
        <a:sy n="33" d="100"/>
      </p:scale>
      <p:origin x="0" y="19554"/>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3" d="100"/>
          <a:sy n="53" d="100"/>
        </p:scale>
        <p:origin x="-220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3/30/2018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xmlns=""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3/30/2018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xmlns=""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1) </a:t>
            </a:r>
            <a:r>
              <a:rPr lang="en-IN" dirty="0" err="1" smtClean="0"/>
              <a:t>MathType</a:t>
            </a:r>
            <a:r>
              <a:rPr lang="en-IN" dirty="0" smtClean="0"/>
              <a:t> </a:t>
            </a:r>
            <a:r>
              <a:rPr lang="en-IN" dirty="0" err="1" smtClean="0"/>
              <a:t>Plugin</a:t>
            </a: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3) NVDA Reader (free versions available)</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third major building block of organizational structure is the establishment of a decision-making hierarchy. This is usually done by formalizing reporting relationships.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In a centralized organization, most decision-making authority is held by upper-level managers.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As a company gets larger and more decisions must be made, the company tends to adopt decentralized organization, in which much decision-making authority is delegated to levels of management at various points below the top.</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p14="http://schemas.microsoft.com/office/powerpoint/2010/main" xmlns="" val="1932768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As you can see in Figure 6.3, the distribution of authority in an organization also affects the number of people who work for any individual manager. In a flat organizational structure, the number of people directly managed by one supervisor, the manager’s span of control, is usually wide. In tall organizations, span of control tends to be narrower.</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19</a:t>
            </a:fld>
            <a:endParaRPr lang="en-US" dirty="0"/>
          </a:p>
        </p:txBody>
      </p:sp>
    </p:spTree>
    <p:extLst>
      <p:ext uri="{BB962C8B-B14F-4D97-AF65-F5344CB8AC3E}">
        <p14:creationId xmlns:p14="http://schemas.microsoft.com/office/powerpoint/2010/main" xmlns="" val="36523501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Delegation is the process through which a manager allocates work to subordinates.</a:t>
            </a:r>
          </a:p>
          <a:p>
            <a:r>
              <a:rPr lang="en-US" sz="1200" b="0" i="0" u="none" strike="noStrike" kern="1200" baseline="0" dirty="0" smtClean="0">
                <a:solidFill>
                  <a:schemeClr val="tx1"/>
                </a:solidFill>
                <a:latin typeface="+mn-lt"/>
                <a:ea typeface="+mn-ea"/>
                <a:cs typeface="Arial" charset="0"/>
              </a:rPr>
              <a:t>In general, the delegation process involves:</a:t>
            </a:r>
          </a:p>
          <a:p>
            <a:pPr marL="228600" indent="-228600">
              <a:buFont typeface="+mj-lt"/>
              <a:buAutoNum type="arabicPeriod"/>
            </a:pPr>
            <a:r>
              <a:rPr lang="en-US" sz="1200" b="0" i="0" u="none" strike="noStrike" kern="1200" baseline="0" dirty="0" smtClean="0">
                <a:solidFill>
                  <a:schemeClr val="tx1"/>
                </a:solidFill>
                <a:latin typeface="+mn-lt"/>
                <a:ea typeface="+mn-ea"/>
                <a:cs typeface="Arial" charset="0"/>
              </a:rPr>
              <a:t>Assigning responsibility, the duty to perform an assigned task.</a:t>
            </a:r>
          </a:p>
          <a:p>
            <a:pPr marL="228600" indent="-228600">
              <a:buFont typeface="+mj-lt"/>
              <a:buAutoNum type="arabicPeriod"/>
            </a:pPr>
            <a:r>
              <a:rPr lang="en-US" sz="1200" b="0" i="0" u="none" strike="noStrike" kern="1200" baseline="0" dirty="0" smtClean="0">
                <a:solidFill>
                  <a:schemeClr val="tx1"/>
                </a:solidFill>
                <a:latin typeface="+mn-lt"/>
                <a:ea typeface="+mn-ea"/>
                <a:cs typeface="Arial" charset="0"/>
              </a:rPr>
              <a:t>Granting authority, or the power to make the decisions necessary to complete the task.</a:t>
            </a:r>
          </a:p>
          <a:p>
            <a:pPr marL="228600" indent="-228600">
              <a:buFont typeface="+mj-lt"/>
              <a:buAutoNum type="arabicPeriod"/>
            </a:pPr>
            <a:r>
              <a:rPr lang="en-US" sz="1200" b="0" i="0" u="none" strike="noStrike" kern="1200" baseline="0" dirty="0" smtClean="0">
                <a:solidFill>
                  <a:schemeClr val="tx1"/>
                </a:solidFill>
                <a:latin typeface="+mn-lt"/>
                <a:ea typeface="+mn-ea"/>
                <a:cs typeface="Arial" charset="0"/>
              </a:rPr>
              <a:t>Creating accountability, the obligation employees have for the successful completion of the task.</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20</a:t>
            </a:fld>
            <a:endParaRPr lang="en-US" dirty="0"/>
          </a:p>
        </p:txBody>
      </p:sp>
    </p:spTree>
    <p:extLst>
      <p:ext uri="{BB962C8B-B14F-4D97-AF65-F5344CB8AC3E}">
        <p14:creationId xmlns:p14="http://schemas.microsoft.com/office/powerpoint/2010/main" xmlns="" val="3353173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type of authority that flows up and down the chain of command is line authority. Most companies rely heavily on line departments linked directly to the production and sales of specific products.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Some companies also rely on staff authority, which is based on special expertise and usually involves advising line managers in areas such as law, accounting, and human resources. Staff members help line departments make decisions but do not usually have the authority to make final decisions.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22</a:t>
            </a:fld>
            <a:endParaRPr lang="en-US" dirty="0"/>
          </a:p>
        </p:txBody>
      </p:sp>
    </p:spTree>
    <p:extLst>
      <p:ext uri="{BB962C8B-B14F-4D97-AF65-F5344CB8AC3E}">
        <p14:creationId xmlns:p14="http://schemas.microsoft.com/office/powerpoint/2010/main" xmlns="" val="22772232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Recently, more organizations have started to grant </a:t>
            </a:r>
            <a:r>
              <a:rPr lang="en-US" sz="1200" b="0" i="1" u="none" strike="noStrike" kern="1200" baseline="0" dirty="0" smtClean="0">
                <a:solidFill>
                  <a:schemeClr val="tx1"/>
                </a:solidFill>
                <a:latin typeface="+mn-lt"/>
                <a:ea typeface="+mn-ea"/>
                <a:cs typeface="Arial" charset="0"/>
              </a:rPr>
              <a:t>committee and team authority </a:t>
            </a:r>
            <a:r>
              <a:rPr lang="en-US" sz="1200" b="0" i="0" u="none" strike="noStrike" kern="1200" baseline="0" dirty="0" smtClean="0">
                <a:solidFill>
                  <a:schemeClr val="tx1"/>
                </a:solidFill>
                <a:latin typeface="+mn-lt"/>
                <a:ea typeface="+mn-ea"/>
                <a:cs typeface="Arial" charset="0"/>
              </a:rPr>
              <a:t>to groups that play central roles in daily operations. A committee, for example, may consist of top managers from several major areas. If the work of the committee is especially important and if the committee members will be working together for an extended time, the organization may grant it committee and team authority, special authority as a decision-making body beyond the individual authority possessed by each of its members.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At the operating level, many firms today use work teams that are empowered to plan, organize, and perform their work with minimal supervision and often with special authority as well. Most U.S. companies today use teams in at least some areas; some make widespread use of teams throughout every area of their operations.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23</a:t>
            </a:fld>
            <a:endParaRPr lang="en-US" dirty="0"/>
          </a:p>
        </p:txBody>
      </p:sp>
    </p:spTree>
    <p:extLst>
      <p:ext uri="{BB962C8B-B14F-4D97-AF65-F5344CB8AC3E}">
        <p14:creationId xmlns:p14="http://schemas.microsoft.com/office/powerpoint/2010/main" xmlns="" val="13877622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t>Typically, the separation between line authority and staff responsibility is clearly delineated and is usually indicated in organization charts by solid lines (line authority) and dotted lines (staff responsibility), as shown in Figure 6.4.</a:t>
            </a: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pPr/>
              <a:t>24</a:t>
            </a:fld>
            <a:endParaRPr lang="en-US" dirty="0"/>
          </a:p>
        </p:txBody>
      </p:sp>
    </p:spTree>
    <p:extLst>
      <p:ext uri="{BB962C8B-B14F-4D97-AF65-F5344CB8AC3E}">
        <p14:creationId xmlns:p14="http://schemas.microsoft.com/office/powerpoint/2010/main" xmlns="" val="31893311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Under a functional structure, relationships between group functions and activities determine authority. Functional structure is used by most small to medium-sized firms, which are usually structured around basic business functions: a marketing department, an operations department, and a finance department. The benefits of this approach include specialization within functional areas and smoother coordination among them.</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25</a:t>
            </a:fld>
            <a:endParaRPr lang="en-US" dirty="0"/>
          </a:p>
        </p:txBody>
      </p:sp>
    </p:spTree>
    <p:extLst>
      <p:ext uri="{BB962C8B-B14F-4D97-AF65-F5344CB8AC3E}">
        <p14:creationId xmlns:p14="http://schemas.microsoft.com/office/powerpoint/2010/main" xmlns="" val="9263570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Figure 6.5 illustrates a functional structure.</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26</a:t>
            </a:fld>
            <a:endParaRPr lang="en-US" dirty="0"/>
          </a:p>
        </p:txBody>
      </p:sp>
    </p:spTree>
    <p:extLst>
      <p:ext uri="{BB962C8B-B14F-4D97-AF65-F5344CB8AC3E}">
        <p14:creationId xmlns:p14="http://schemas.microsoft.com/office/powerpoint/2010/main" xmlns="" val="12610542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 divisional structure relies on product departmentalization. Organizations using this approach are typically structured around several product-based divisions that resemble separate businesses in that they produce and market their own products. The head of each division may be a corporate vice-president or, if the organization is large enough, a divisional president. In addition, each division usually has its own identity and operates as a relatively autonomous business under the larger corporate umbrella.</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27</a:t>
            </a:fld>
            <a:endParaRPr lang="en-US" dirty="0"/>
          </a:p>
        </p:txBody>
      </p:sp>
    </p:spTree>
    <p:extLst>
      <p:ext uri="{BB962C8B-B14F-4D97-AF65-F5344CB8AC3E}">
        <p14:creationId xmlns:p14="http://schemas.microsoft.com/office/powerpoint/2010/main" xmlns="" val="32262147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Sometimes a matrix structure, a combination of two separate structures, works better than either simpler structure alone. This structure gets its matrix-like appearance, when shown in a diagram, by using one underlying “permanent” organizational structure (say, the divisional structure flowing up-and-down in the diagram), and then super-imposing a different organizing framework on top of it (e.g., the functional form flowing side-to-side in the diagram). This highly flexible and readily adaptable structure was pioneered by NASA for use in developing specific space programs.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29</a:t>
            </a:fld>
            <a:endParaRPr lang="en-US" dirty="0"/>
          </a:p>
        </p:txBody>
      </p:sp>
    </p:spTree>
    <p:extLst>
      <p:ext uri="{BB962C8B-B14F-4D97-AF65-F5344CB8AC3E}">
        <p14:creationId xmlns:p14="http://schemas.microsoft.com/office/powerpoint/2010/main" xmlns="" val="126054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We can define organizational structure as the specification of the jobs to be done within an organization and the ways in which those jobs relate to one another. Perhaps the easiest way to understand structure is in terms of an </a:t>
            </a:r>
            <a:r>
              <a:rPr lang="en-US" sz="1200" b="0" i="1" u="none" strike="noStrike" kern="1200" baseline="0" dirty="0" smtClean="0">
                <a:solidFill>
                  <a:schemeClr val="tx1"/>
                </a:solidFill>
                <a:latin typeface="+mn-lt"/>
                <a:ea typeface="+mn-ea"/>
                <a:cs typeface="Arial" charset="0"/>
              </a:rPr>
              <a:t>organization chart</a:t>
            </a:r>
            <a:r>
              <a:rPr lang="en-US" sz="1200" b="0" i="0" u="none" strike="noStrike" kern="1200" baseline="0" dirty="0" smtClean="0">
                <a:solidFill>
                  <a:schemeClr val="tx1"/>
                </a:solidFill>
                <a:latin typeface="+mn-lt"/>
                <a:ea typeface="+mn-ea"/>
                <a:cs typeface="Arial" charset="0"/>
              </a:rPr>
              <a:t>.</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p14="http://schemas.microsoft.com/office/powerpoint/2010/main" xmlns="" val="23651689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Figure 6.7 shows how Martha Stewart Living </a:t>
            </a:r>
            <a:r>
              <a:rPr lang="en-US" altLang="en-US" dirty="0" err="1" smtClean="0"/>
              <a:t>Omnimedia</a:t>
            </a:r>
            <a:r>
              <a:rPr lang="en-US" altLang="en-US" dirty="0" smtClean="0"/>
              <a:t> has created a permanent matrix organization for its lifestyle business. As you can see, the company is organized broadly into media and merchandising groups, each of which has specific product and product groups.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30</a:t>
            </a:fld>
            <a:endParaRPr lang="en-US" dirty="0"/>
          </a:p>
        </p:txBody>
      </p:sp>
    </p:spTree>
    <p:extLst>
      <p:ext uri="{BB962C8B-B14F-4D97-AF65-F5344CB8AC3E}">
        <p14:creationId xmlns:p14="http://schemas.microsoft.com/office/powerpoint/2010/main" xmlns="" val="42627329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Several different international organizational structures have emerged in response to the need to manufacture, purchase, and sell in global markets.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31</a:t>
            </a:fld>
            <a:endParaRPr lang="en-US" dirty="0"/>
          </a:p>
        </p:txBody>
      </p:sp>
    </p:spTree>
    <p:extLst>
      <p:ext uri="{BB962C8B-B14F-4D97-AF65-F5344CB8AC3E}">
        <p14:creationId xmlns:p14="http://schemas.microsoft.com/office/powerpoint/2010/main" xmlns="" val="10149700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Until a few years ago, General Electric (GE) kept its international business operations as separate divisions, as illustrated in Figure 6.8.</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32</a:t>
            </a:fld>
            <a:endParaRPr lang="en-US" dirty="0"/>
          </a:p>
        </p:txBody>
      </p:sp>
    </p:spTree>
    <p:extLst>
      <p:ext uri="{BB962C8B-B14F-4D97-AF65-F5344CB8AC3E}">
        <p14:creationId xmlns:p14="http://schemas.microsoft.com/office/powerpoint/2010/main" xmlns="" val="17762218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u="none" strike="noStrike" kern="1200" baseline="0" dirty="0" smtClean="0">
                <a:solidFill>
                  <a:schemeClr val="tx1"/>
                </a:solidFill>
                <a:latin typeface="+mn-lt"/>
                <a:ea typeface="+mn-ea"/>
                <a:cs typeface="Arial" charset="0"/>
              </a:rPr>
              <a:t>Team organization </a:t>
            </a:r>
            <a:r>
              <a:rPr lang="en-US" sz="1200" b="0" i="0" u="none" strike="noStrike" kern="1200" baseline="0" dirty="0" smtClean="0">
                <a:solidFill>
                  <a:schemeClr val="tx1"/>
                </a:solidFill>
                <a:latin typeface="+mn-lt"/>
                <a:ea typeface="+mn-ea"/>
                <a:cs typeface="Arial" charset="0"/>
              </a:rPr>
              <a:t>relies almost exclusively on project type teams, with little or no underlying functional hierarchy. People float from project to project as dictated by their skills and the demands of those projects. As the term suggests, team authority is the underlying foundation of organizations that adopt this organizational structure.</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The so-called </a:t>
            </a:r>
            <a:r>
              <a:rPr lang="en-US" sz="1200" b="0" i="1" u="none" strike="noStrike" kern="1200" baseline="0" dirty="0" smtClean="0">
                <a:solidFill>
                  <a:schemeClr val="tx1"/>
                </a:solidFill>
                <a:latin typeface="+mn-lt"/>
                <a:ea typeface="+mn-ea"/>
                <a:cs typeface="Arial" charset="0"/>
              </a:rPr>
              <a:t>learning organization </a:t>
            </a:r>
            <a:r>
              <a:rPr lang="en-US" sz="1200" b="0" i="0" u="none" strike="noStrike" kern="1200" baseline="0" dirty="0" smtClean="0">
                <a:solidFill>
                  <a:schemeClr val="tx1"/>
                </a:solidFill>
                <a:latin typeface="+mn-lt"/>
                <a:ea typeface="+mn-ea"/>
                <a:cs typeface="Arial" charset="0"/>
              </a:rPr>
              <a:t>works to integrate continuous improvement with continuous employee learning and development.</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33</a:t>
            </a:fld>
            <a:endParaRPr lang="en-US" dirty="0"/>
          </a:p>
        </p:txBody>
      </p:sp>
    </p:spTree>
    <p:extLst>
      <p:ext uri="{BB962C8B-B14F-4D97-AF65-F5344CB8AC3E}">
        <p14:creationId xmlns:p14="http://schemas.microsoft.com/office/powerpoint/2010/main" xmlns="" val="23937684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mn-lt"/>
                <a:ea typeface="+mn-ea"/>
                <a:cs typeface="Arial" charset="0"/>
              </a:rPr>
              <a:t>Closely related to the team organization is the </a:t>
            </a:r>
            <a:r>
              <a:rPr lang="en-US" sz="1200" b="0" i="1" u="none" strike="noStrike" kern="1200" baseline="0" dirty="0" smtClean="0">
                <a:solidFill>
                  <a:schemeClr val="tx1"/>
                </a:solidFill>
                <a:latin typeface="+mn-lt"/>
                <a:ea typeface="+mn-ea"/>
                <a:cs typeface="Arial" charset="0"/>
              </a:rPr>
              <a:t>virtual organization. </a:t>
            </a:r>
            <a:r>
              <a:rPr lang="en-US" sz="1200" b="0" i="0" u="none" strike="noStrike" kern="1200" baseline="0" dirty="0" smtClean="0">
                <a:solidFill>
                  <a:schemeClr val="tx1"/>
                </a:solidFill>
                <a:latin typeface="+mn-lt"/>
                <a:ea typeface="+mn-ea"/>
                <a:cs typeface="Arial" charset="0"/>
              </a:rPr>
              <a:t>A virtual organization has little or no formal structure. Typically, it has only a handful of permanent employees, a small staff, and a modest administrative facility.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0" i="0" u="none" strike="noStrike" kern="1200" baseline="0" dirty="0" smtClean="0">
              <a:solidFill>
                <a:schemeClr val="tx1"/>
              </a:solidFill>
              <a:latin typeface="+mn-lt"/>
              <a:ea typeface="+mn-ea"/>
              <a:cs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mn-lt"/>
                <a:ea typeface="+mn-ea"/>
                <a:cs typeface="Arial" charset="0"/>
              </a:rPr>
              <a:t>As the needs of the organization change, its managers bring in temporary workers, lease facilities, and outsource basic support services to meet the demands of each unique situation.</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34</a:t>
            </a:fld>
            <a:endParaRPr lang="en-US" dirty="0"/>
          </a:p>
        </p:txBody>
      </p:sp>
    </p:spTree>
    <p:extLst>
      <p:ext uri="{BB962C8B-B14F-4D97-AF65-F5344CB8AC3E}">
        <p14:creationId xmlns:p14="http://schemas.microsoft.com/office/powerpoint/2010/main" xmlns="" val="21605992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Figure 6.9 illustrates a hypothetical virtual organization.</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35</a:t>
            </a:fld>
            <a:endParaRPr lang="en-US" dirty="0"/>
          </a:p>
        </p:txBody>
      </p:sp>
    </p:spTree>
    <p:extLst>
      <p:ext uri="{BB962C8B-B14F-4D97-AF65-F5344CB8AC3E}">
        <p14:creationId xmlns:p14="http://schemas.microsoft.com/office/powerpoint/2010/main" xmlns="" val="4793169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Frequently, the informal organization, everyday social interactions among employees that transcend formal jobs and job interrelationships, effectively alters a company’s formal structure.</a:t>
            </a:r>
          </a:p>
          <a:p>
            <a:endParaRPr lang="en-US" sz="1200" b="0" i="0" u="none" strike="noStrike" kern="1200" baseline="0" dirty="0" smtClean="0">
              <a:solidFill>
                <a:schemeClr val="tx1"/>
              </a:solidFill>
              <a:latin typeface="+mn-lt"/>
              <a:ea typeface="+mn-ea"/>
              <a:cs typeface="Arial" charset="0"/>
            </a:endParaRPr>
          </a:p>
          <a:p>
            <a:r>
              <a:rPr lang="en-US" sz="1200" b="0" i="1" u="none" strike="noStrike" kern="1200" baseline="0" dirty="0" smtClean="0">
                <a:solidFill>
                  <a:schemeClr val="tx1"/>
                </a:solidFill>
                <a:latin typeface="+mn-lt"/>
                <a:ea typeface="+mn-ea"/>
                <a:cs typeface="Arial" charset="0"/>
              </a:rPr>
              <a:t>Informal groups </a:t>
            </a:r>
            <a:r>
              <a:rPr lang="en-US" sz="1200" b="0" i="0" u="none" strike="noStrike" kern="1200" baseline="0" dirty="0" smtClean="0">
                <a:solidFill>
                  <a:schemeClr val="tx1"/>
                </a:solidFill>
                <a:latin typeface="+mn-lt"/>
                <a:ea typeface="+mn-ea"/>
                <a:cs typeface="Arial" charset="0"/>
              </a:rPr>
              <a:t>are simply groups of people who decide to interact among themselves. They may be people who work together in a formal sense or who just get together for lunch, during breaks, or after work.</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Their impact on the organization may be positive (if they work together to support the organization), negative (if they work together in ways that run counter to the organization’s interests), or irrelevant (if what they do is unrelated to the organization) relationships.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36</a:t>
            </a:fld>
            <a:endParaRPr lang="en-US" dirty="0"/>
          </a:p>
        </p:txBody>
      </p:sp>
    </p:spTree>
    <p:extLst>
      <p:ext uri="{BB962C8B-B14F-4D97-AF65-F5344CB8AC3E}">
        <p14:creationId xmlns:p14="http://schemas.microsoft.com/office/powerpoint/2010/main" xmlns="" val="8339469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grapevine is an informal communication network that can permeate an entire organization. Grapevines are found in all organizations except the smallest, but they do not always follow the same patterns as, nor do they necessarily coincide with, formal channels of authority and communication. Research has identified two kinds of grapevines.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37</a:t>
            </a:fld>
            <a:endParaRPr lang="en-US" dirty="0"/>
          </a:p>
        </p:txBody>
      </p:sp>
    </p:spTree>
    <p:extLst>
      <p:ext uri="{BB962C8B-B14F-4D97-AF65-F5344CB8AC3E}">
        <p14:creationId xmlns:p14="http://schemas.microsoft.com/office/powerpoint/2010/main" xmlns="" val="10957973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Many firms, including Rubbermaid, </a:t>
            </a:r>
            <a:r>
              <a:rPr lang="en-US" sz="1200" b="0" i="0" u="none" strike="noStrike" kern="1200" baseline="0" dirty="0" err="1" smtClean="0">
                <a:solidFill>
                  <a:schemeClr val="tx1"/>
                </a:solidFill>
                <a:latin typeface="+mn-lt"/>
                <a:ea typeface="+mn-ea"/>
                <a:cs typeface="Arial" charset="0"/>
              </a:rPr>
              <a:t>Dreamworks</a:t>
            </a:r>
            <a:r>
              <a:rPr lang="en-US" sz="1200" b="0" i="0" u="none" strike="noStrike" kern="1200" baseline="0" dirty="0" smtClean="0">
                <a:solidFill>
                  <a:schemeClr val="tx1"/>
                </a:solidFill>
                <a:latin typeface="+mn-lt"/>
                <a:ea typeface="+mn-ea"/>
                <a:cs typeface="Arial" charset="0"/>
              </a:rPr>
              <a:t>, 3M, and Xerox, support </a:t>
            </a:r>
            <a:r>
              <a:rPr lang="en-US" sz="1200" b="0" i="0" u="none" strike="noStrike" kern="1200" baseline="0" dirty="0" err="1" smtClean="0">
                <a:solidFill>
                  <a:schemeClr val="tx1"/>
                </a:solidFill>
                <a:latin typeface="+mn-lt"/>
                <a:ea typeface="+mn-ea"/>
                <a:cs typeface="Arial" charset="0"/>
              </a:rPr>
              <a:t>intrapreneuring</a:t>
            </a:r>
            <a:r>
              <a:rPr lang="en-US" sz="1200" b="0" i="0" u="none" strike="noStrike" kern="1200" baseline="0" dirty="0" smtClean="0">
                <a:solidFill>
                  <a:schemeClr val="tx1"/>
                </a:solidFill>
                <a:latin typeface="+mn-lt"/>
                <a:ea typeface="+mn-ea"/>
                <a:cs typeface="Arial" charset="0"/>
              </a:rPr>
              <a:t>, creating and maintaining the innovation and flexibility of a small-business environment within a large, bureaucratic structure.</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38</a:t>
            </a:fld>
            <a:endParaRPr lang="en-US" dirty="0"/>
          </a:p>
        </p:txBody>
      </p:sp>
    </p:spTree>
    <p:extLst>
      <p:ext uri="{BB962C8B-B14F-4D97-AF65-F5344CB8AC3E}">
        <p14:creationId xmlns:p14="http://schemas.microsoft.com/office/powerpoint/2010/main" xmlns="" val="7450706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41</a:t>
            </a:fld>
            <a:endParaRPr lang="en-US" dirty="0"/>
          </a:p>
        </p:txBody>
      </p:sp>
    </p:spTree>
    <p:extLst>
      <p:ext uri="{BB962C8B-B14F-4D97-AF65-F5344CB8AC3E}">
        <p14:creationId xmlns:p14="http://schemas.microsoft.com/office/powerpoint/2010/main" xmlns="" val="1753890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Most small businesses prepare an organization chart to clarify structure and to show employees where they fit into a firm’s operations.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The chain of command, in turn, refers to </a:t>
            </a:r>
            <a:r>
              <a:rPr lang="en-US" sz="1200" b="0" i="1" u="none" strike="noStrike" kern="1200" baseline="0" dirty="0" smtClean="0">
                <a:solidFill>
                  <a:schemeClr val="tx1"/>
                </a:solidFill>
                <a:latin typeface="+mn-lt"/>
                <a:ea typeface="+mn-ea"/>
                <a:cs typeface="Arial" charset="0"/>
              </a:rPr>
              <a:t>reporting relationships </a:t>
            </a:r>
            <a:r>
              <a:rPr lang="en-US" sz="1200" b="0" i="0" u="none" strike="noStrike" kern="1200" baseline="0" dirty="0" smtClean="0">
                <a:solidFill>
                  <a:schemeClr val="tx1"/>
                </a:solidFill>
                <a:latin typeface="+mn-lt"/>
                <a:ea typeface="+mn-ea"/>
                <a:cs typeface="Arial" charset="0"/>
              </a:rPr>
              <a:t>within the company. In theory, such reporting relationships follow a “chain” from the highest level in the organization to the lowest.</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p14="http://schemas.microsoft.com/office/powerpoint/2010/main" xmlns="" val="65591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Figure 6.1 is an organization chart for Contemporary Landscape Services, a small but thriving business in Bryan, Texas. Each box in the chart represents a job.</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p14="http://schemas.microsoft.com/office/powerpoint/2010/main" xmlns="" val="1775359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Many factors play a part in determining an organization’s optimal structure. Chief among them are the organization’s </a:t>
            </a:r>
            <a:r>
              <a:rPr lang="en-US" altLang="en-US" i="1" dirty="0" smtClean="0"/>
              <a:t>mission </a:t>
            </a:r>
            <a:r>
              <a:rPr lang="en-US" altLang="en-US" dirty="0" smtClean="0"/>
              <a:t>and </a:t>
            </a:r>
            <a:r>
              <a:rPr lang="en-US" altLang="en-US" i="1" dirty="0" smtClean="0"/>
              <a:t>strategy.</a:t>
            </a:r>
          </a:p>
          <a:p>
            <a:endParaRPr lang="en-US" altLang="en-US" i="1" dirty="0" smtClean="0"/>
          </a:p>
          <a:p>
            <a:r>
              <a:rPr lang="en-US" altLang="en-US" dirty="0" smtClean="0"/>
              <a:t>Size of the company and aspects of the organization’s environment also affect organizational structure. Organizing must be conducted with an equal awareness of both a firm’s external and internal environments.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p14="http://schemas.microsoft.com/office/powerpoint/2010/main" xmlns="" val="701857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process of identifying the specific jobs that need to be done and designating the people who will perform them leads to job specialization.</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After jobs are specialized, they must be grouped into logical units, which is the process of departmentalization. Departmentalized companies benefit from this division of activities; control and coordination are narrowed and made easier, and top managers can see more easily how various units are performing.</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p14="http://schemas.microsoft.com/office/powerpoint/2010/main" xmlns="" val="2916369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After jobs are specialized, they must be grouped into logical units, which is the process of departmentalization. Departmentalized companies benefit from this division of activities; control and coordination are narrowed and made easier, and top managers can see more easily how various units are performing.</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Departmentalization allows the firm to treat each department as a profit center, a separate company unit responsible for its own costs and profits.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p14="http://schemas.microsoft.com/office/powerpoint/2010/main" xmlns="" val="3490630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mn-lt"/>
                <a:ea typeface="+mn-ea"/>
                <a:cs typeface="Arial" charset="0"/>
              </a:rPr>
              <a:t>Many service and manufacturing companies, especially smaller ones just getting started, use functional departmentalization to create departments according to a group’s functions or activities.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Both manufacturers and service providers often opt for product departmentalization, dividing an organization according to the specific product or service being created. This becomes especially true when a firm grows and starts to offer multiple products or services. </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Other manufacturers favor process departmentalization, in which the organization is divided according to production processes used to create a good or service.</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dirty="0"/>
          </a:p>
        </p:txBody>
      </p:sp>
    </p:spTree>
    <p:extLst>
      <p:ext uri="{BB962C8B-B14F-4D97-AF65-F5344CB8AC3E}">
        <p14:creationId xmlns:p14="http://schemas.microsoft.com/office/powerpoint/2010/main" xmlns="" val="2935098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Retail stores use customer departmentalization to create departments that offer products, and meet the needs of, identifiable customer groups.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Geographic departmentalization divides firms according to the areas of the country or the world that they serve. Levi Strauss, for instance, has one division for North and South America; one for Europe, the Middle East, and North Africa; and one for the Asia Pacific region.</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p14="http://schemas.microsoft.com/office/powerpoint/2010/main" xmlns="" val="35910107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3/30/2018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TextBox 14"/>
          <p:cNvSpPr txBox="1"/>
          <p:nvPr userDrawn="1"/>
        </p:nvSpPr>
        <p:spPr>
          <a:xfrm>
            <a:off x="2699222" y="6429974"/>
            <a:ext cx="61722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2016, 2013 Pearson Education, Inc. All Rights Reserved.</a:t>
            </a:r>
            <a:endParaRPr lang="en-US" altLang="en-US" sz="1200" b="0" dirty="0">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8879806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3/30/2018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9" name="TextBox 8"/>
          <p:cNvSpPr txBox="1"/>
          <p:nvPr userDrawn="1"/>
        </p:nvSpPr>
        <p:spPr>
          <a:xfrm>
            <a:off x="2699222" y="6429974"/>
            <a:ext cx="61722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2016, 2013 Pearson Education, Inc. All Rights Reserved.</a:t>
            </a:r>
            <a:endParaRPr lang="en-US" altLang="en-US" sz="1200" b="0" dirty="0">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7111366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16" name="Text Placeholder 15"/>
          <p:cNvSpPr>
            <a:spLocks noGrp="1"/>
          </p:cNvSpPr>
          <p:nvPr>
            <p:ph type="body" sz="quarter" idx="18"/>
          </p:nvPr>
        </p:nvSpPr>
        <p:spPr>
          <a:xfrm>
            <a:off x="457200" y="1457450"/>
            <a:ext cx="8229600" cy="91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3/30/2018</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xmlns="" val="212771658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3/30/2018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xmlns="" val="12109093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3/30/2018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xmlns="" val="31547999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3/30/2018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pic>
        <p:nvPicPr>
          <p:cNvPr id="16"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8" name="TextBox 17"/>
          <p:cNvSpPr txBox="1"/>
          <p:nvPr userDrawn="1"/>
        </p:nvSpPr>
        <p:spPr>
          <a:xfrm>
            <a:off x="2699222" y="6429974"/>
            <a:ext cx="61722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2016, 2013 Pearson Education, Inc. All Rights Reserved.</a:t>
            </a:r>
            <a:endParaRPr lang="en-US" altLang="en-US" sz="1200" b="0" dirty="0">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2037960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3/30/2018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xmlns="" val="212771658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3/30/2018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5"/>
          <p:cNvSpPr>
            <a:spLocks noGrp="1"/>
          </p:cNvSpPr>
          <p:nvPr>
            <p:ph sz="quarter" idx="14"/>
          </p:nvPr>
        </p:nvSpPr>
        <p:spPr>
          <a:xfrm>
            <a:off x="4732563" y="4055609"/>
            <a:ext cx="3965124"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212771658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a:t>
            </a:r>
            <a:r>
              <a:rPr lang="en-US" dirty="0" smtClean="0"/>
              <a:t>style</a:t>
            </a:r>
            <a:endParaRPr lang="en-US" dirty="0"/>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3/30/2018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smtClean="0"/>
              <a:t>Click to edit Master title style</a:t>
            </a:r>
            <a:endParaRPr lang="en-US" dirty="0"/>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smtClean="0"/>
          </a:p>
        </p:txBody>
      </p:sp>
    </p:spTree>
    <p:extLst>
      <p:ext uri="{BB962C8B-B14F-4D97-AF65-F5344CB8AC3E}">
        <p14:creationId xmlns:p14="http://schemas.microsoft.com/office/powerpoint/2010/main" xmlns="" val="12109093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lgn="ctr">
              <a:spcBef>
                <a:spcPts val="0"/>
              </a:spcBef>
              <a:buNone/>
              <a:defRPr sz="3400" b="1"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lgn="ctr">
              <a:spcBef>
                <a:spcPts val="0"/>
              </a:spcBef>
              <a:buNone/>
              <a:defRPr sz="30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3/30/2018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7" name="Text Placeholder 13"/>
          <p:cNvSpPr>
            <a:spLocks noGrp="1"/>
          </p:cNvSpPr>
          <p:nvPr>
            <p:ph type="body" sz="quarter" idx="16" hasCustomPrompt="1"/>
          </p:nvPr>
        </p:nvSpPr>
        <p:spPr>
          <a:xfrm>
            <a:off x="2697480" y="6428232"/>
            <a:ext cx="6172200" cy="274320"/>
          </a:xfrm>
        </p:spPr>
        <p:txBody>
          <a:bodyPr lIns="91440" tIns="45720" rIns="91440" bIns="45720"/>
          <a:lstStyle>
            <a:lvl1pPr marL="0" marR="0" indent="0" algn="r" defTabSz="914400" rtl="0" eaLnBrk="1" fontAlgn="auto" latinLnBrk="0" hangingPunct="1">
              <a:lnSpc>
                <a:spcPct val="100000"/>
              </a:lnSpc>
              <a:spcBef>
                <a:spcPts val="0"/>
              </a:spcBef>
              <a:spcAft>
                <a:spcPts val="0"/>
              </a:spcAft>
              <a:buClrTx/>
              <a:buSzTx/>
              <a:buFontTx/>
              <a:buNone/>
              <a:tabLst/>
              <a:defRPr lang="en-US" altLang="en-US" sz="1200" b="0" kern="1200">
                <a:solidFill>
                  <a:schemeClr val="tx1"/>
                </a:solidFill>
                <a:latin typeface="Verdana"/>
                <a:ea typeface="Verdana" panose="020B0604030504040204" pitchFamily="34" charset="0"/>
                <a:cs typeface="Verdana" panose="020B0604030504040204" pitchFamily="34" charset="0"/>
              </a:defRPr>
            </a:lvl1p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2016 Pearson Education, Inc. All Rights Reserved.</a:t>
            </a:r>
            <a:endParaRPr lang="en-US" altLang="en-US" sz="1200" b="0" dirty="0">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9810628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3/30/2018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1524630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3/30/2018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2109093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8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3/30/2018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2752008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3/30/2018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9"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TextBox 11"/>
          <p:cNvSpPr txBox="1"/>
          <p:nvPr userDrawn="1"/>
        </p:nvSpPr>
        <p:spPr>
          <a:xfrm>
            <a:off x="2699222" y="6429974"/>
            <a:ext cx="61722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2016, 2013 Pearson Education, Inc. All Rights Reserved.</a:t>
            </a:r>
            <a:endParaRPr lang="en-US" altLang="en-US" sz="1200" b="0" dirty="0">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2037960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3/30/2018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31547999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8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3/30/2018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37547041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3/30/2018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8551265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3/30/2018</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699222" y="6429974"/>
            <a:ext cx="61722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2016, 2013 Pearson Education, Inc. All Rights Reserved.</a:t>
            </a:r>
            <a:endParaRPr lang="en-US" altLang="en-US" sz="1200" b="0" dirty="0">
              <a:latin typeface="Verdana"/>
              <a:ea typeface="Verdana" panose="020B0604030504040204" pitchFamily="34" charset="0"/>
              <a:cs typeface="Verdana" panose="020B0604030504040204" pitchFamily="34" charset="0"/>
            </a:endParaRPr>
          </a:p>
        </p:txBody>
      </p:sp>
      <p:pic>
        <p:nvPicPr>
          <p:cNvPr id="9" name="Shape 15" descr="Pearson Logo"/>
          <p:cNvPicPr preferRelativeResize="0"/>
          <p:nvPr userDrawn="1"/>
        </p:nvPicPr>
        <p:blipFill rotWithShape="1">
          <a:blip r:embed="rId19" cstate="print">
            <a:alphaModFix/>
          </a:blip>
          <a:srcRect/>
          <a:stretch/>
        </p:blipFill>
        <p:spPr>
          <a:xfrm>
            <a:off x="443972" y="6429709"/>
            <a:ext cx="917999" cy="279914"/>
          </a:xfrm>
          <a:prstGeom prst="rect">
            <a:avLst/>
          </a:prstGeom>
          <a:noFill/>
          <a:ln>
            <a:noFill/>
          </a:ln>
        </p:spPr>
      </p:pic>
    </p:spTree>
    <p:extLst>
      <p:ext uri="{BB962C8B-B14F-4D97-AF65-F5344CB8AC3E}">
        <p14:creationId xmlns:p14="http://schemas.microsoft.com/office/powerpoint/2010/main" xmlns="" val="3691570016"/>
      </p:ext>
    </p:extLst>
  </p:cSld>
  <p:clrMap bg1="lt1" tx1="dk1" bg2="lt2" tx2="dk2" accent1="accent1" accent2="accent2" accent3="accent3" accent4="accent4" accent5="accent5" accent6="accent6" hlink="hlink" folHlink="folHlink"/>
  <p:sldLayoutIdLst>
    <p:sldLayoutId id="2147483649" r:id="rId1"/>
    <p:sldLayoutId id="2147483669"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6" r:id="rId15"/>
    <p:sldLayoutId id="2147483667" r:id="rId16"/>
    <p:sldLayoutId id="2147483668" r:id="rId17"/>
  </p:sldLayoutIdLs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Essentials</a:t>
            </a:r>
            <a:endParaRPr lang="en-US" dirty="0"/>
          </a:p>
        </p:txBody>
      </p:sp>
      <p:sp>
        <p:nvSpPr>
          <p:cNvPr id="3" name="Text Placeholder 2"/>
          <p:cNvSpPr>
            <a:spLocks noGrp="1"/>
          </p:cNvSpPr>
          <p:nvPr>
            <p:ph type="body" sz="quarter" idx="13"/>
          </p:nvPr>
        </p:nvSpPr>
        <p:spPr>
          <a:xfrm>
            <a:off x="457200" y="838200"/>
            <a:ext cx="8229600" cy="326570"/>
          </a:xfrm>
        </p:spPr>
        <p:txBody>
          <a:bodyPr/>
          <a:lstStyle/>
          <a:p>
            <a:r>
              <a:rPr lang="en-IN" dirty="0" smtClean="0"/>
              <a:t>Twelfth Edition</a:t>
            </a:r>
            <a:endParaRPr lang="en-IN" dirty="0"/>
          </a:p>
        </p:txBody>
      </p:sp>
      <p:sp>
        <p:nvSpPr>
          <p:cNvPr id="4" name="Text Placeholder 3"/>
          <p:cNvSpPr>
            <a:spLocks noGrp="1"/>
          </p:cNvSpPr>
          <p:nvPr>
            <p:ph type="body" sz="quarter" idx="14"/>
          </p:nvPr>
        </p:nvSpPr>
        <p:spPr/>
        <p:txBody>
          <a:bodyPr/>
          <a:lstStyle/>
          <a:p>
            <a:r>
              <a:rPr lang="en-US" altLang="en-US" dirty="0"/>
              <a:t>Chapter </a:t>
            </a:r>
            <a:r>
              <a:rPr lang="en-US" altLang="en-US" dirty="0" smtClean="0"/>
              <a:t>6</a:t>
            </a:r>
            <a:endParaRPr lang="en-US" dirty="0"/>
          </a:p>
        </p:txBody>
      </p:sp>
      <p:sp>
        <p:nvSpPr>
          <p:cNvPr id="9" name="Text Placeholder 8"/>
          <p:cNvSpPr>
            <a:spLocks noGrp="1"/>
          </p:cNvSpPr>
          <p:nvPr>
            <p:ph type="body" sz="quarter" idx="15"/>
          </p:nvPr>
        </p:nvSpPr>
        <p:spPr/>
        <p:txBody>
          <a:bodyPr/>
          <a:lstStyle/>
          <a:p>
            <a:r>
              <a:rPr lang="en-US" dirty="0"/>
              <a:t>Organizing the Business</a:t>
            </a:r>
          </a:p>
        </p:txBody>
      </p:sp>
      <p:pic>
        <p:nvPicPr>
          <p:cNvPr id="7" name="Picture 6" descr="Front Cover: Business Essentials Twelfth Edition by Ebert and Griffi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63550" y="1282699"/>
            <a:ext cx="3931920" cy="5032652"/>
          </a:xfrm>
          <a:prstGeom prst="rect">
            <a:avLst/>
          </a:prstGeom>
        </p:spPr>
      </p:pic>
      <p:sp>
        <p:nvSpPr>
          <p:cNvPr id="10" name="Text Placeholder 9"/>
          <p:cNvSpPr>
            <a:spLocks noGrp="1"/>
          </p:cNvSpPr>
          <p:nvPr>
            <p:ph type="body" sz="quarter" idx="16"/>
          </p:nvPr>
        </p:nvSpPr>
        <p:spPr/>
        <p:txBody>
          <a:bodyPr/>
          <a:lstStyle/>
          <a:p>
            <a:pPr>
              <a:defRPr/>
            </a:pPr>
            <a:r>
              <a:rPr lang="en-US" altLang="en-US" dirty="0" smtClean="0"/>
              <a:t>Copyright © 2019, 2016, 2013 Pearson Education, Inc. All Rights Reserved.</a:t>
            </a:r>
            <a:endParaRPr lang="en-US" altLang="en-US" dirty="0"/>
          </a:p>
        </p:txBody>
      </p:sp>
    </p:spTree>
    <p:extLst>
      <p:ext uri="{BB962C8B-B14F-4D97-AF65-F5344CB8AC3E}">
        <p14:creationId xmlns:p14="http://schemas.microsoft.com/office/powerpoint/2010/main" xmlns="" val="2669621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Specialization</a:t>
            </a:r>
          </a:p>
        </p:txBody>
      </p:sp>
      <p:sp>
        <p:nvSpPr>
          <p:cNvPr id="3" name="Content Placeholder 2"/>
          <p:cNvSpPr>
            <a:spLocks noGrp="1"/>
          </p:cNvSpPr>
          <p:nvPr>
            <p:ph idx="1"/>
          </p:nvPr>
        </p:nvSpPr>
        <p:spPr/>
        <p:txBody>
          <a:bodyPr/>
          <a:lstStyle/>
          <a:p>
            <a:pPr marL="0" indent="0">
              <a:buNone/>
            </a:pPr>
            <a:r>
              <a:rPr lang="en-US" b="1" dirty="0"/>
              <a:t>Job Specialization</a:t>
            </a:r>
          </a:p>
          <a:p>
            <a:pPr lvl="1"/>
            <a:r>
              <a:rPr lang="en-US" dirty="0"/>
              <a:t>the process of identifying the specific jobs that need to be done and designating the people who will perform them</a:t>
            </a:r>
          </a:p>
        </p:txBody>
      </p:sp>
    </p:spTree>
    <p:extLst>
      <p:ext uri="{BB962C8B-B14F-4D97-AF65-F5344CB8AC3E}">
        <p14:creationId xmlns:p14="http://schemas.microsoft.com/office/powerpoint/2010/main" xmlns="" val="1037306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Departmentalization </a:t>
            </a:r>
            <a:r>
              <a:rPr lang="en-US" sz="2000" b="0" dirty="0"/>
              <a:t>(1 of 3)</a:t>
            </a:r>
            <a:endParaRPr lang="en-US" b="0" dirty="0"/>
          </a:p>
        </p:txBody>
      </p:sp>
      <p:sp>
        <p:nvSpPr>
          <p:cNvPr id="5" name="Content Placeholder 4"/>
          <p:cNvSpPr>
            <a:spLocks noGrp="1"/>
          </p:cNvSpPr>
          <p:nvPr>
            <p:ph sz="half" idx="2"/>
          </p:nvPr>
        </p:nvSpPr>
        <p:spPr>
          <a:xfrm>
            <a:off x="453288" y="1511300"/>
            <a:ext cx="3966312" cy="4508500"/>
          </a:xfrm>
        </p:spPr>
        <p:txBody>
          <a:bodyPr/>
          <a:lstStyle/>
          <a:p>
            <a:r>
              <a:rPr lang="en-US" altLang="en-US" b="1" dirty="0"/>
              <a:t>Departmentalization</a:t>
            </a:r>
          </a:p>
          <a:p>
            <a:pPr lvl="1"/>
            <a:r>
              <a:rPr lang="en-US" altLang="en-US" dirty="0"/>
              <a:t>process of grouping jobs into logical units</a:t>
            </a:r>
          </a:p>
          <a:p>
            <a:pPr lvl="1"/>
            <a:r>
              <a:rPr lang="en-US" altLang="en-US" dirty="0"/>
              <a:t>product, process, functional, customer, geographic</a:t>
            </a:r>
            <a:endParaRPr lang="en-US" dirty="0"/>
          </a:p>
        </p:txBody>
      </p:sp>
      <p:sp>
        <p:nvSpPr>
          <p:cNvPr id="7" name="Content Placeholder 6"/>
          <p:cNvSpPr>
            <a:spLocks noGrp="1"/>
          </p:cNvSpPr>
          <p:nvPr>
            <p:ph sz="quarter" idx="4"/>
          </p:nvPr>
        </p:nvSpPr>
        <p:spPr>
          <a:xfrm>
            <a:off x="4724401" y="1511300"/>
            <a:ext cx="3962400" cy="4508500"/>
          </a:xfrm>
        </p:spPr>
        <p:txBody>
          <a:bodyPr/>
          <a:lstStyle/>
          <a:p>
            <a:r>
              <a:rPr lang="en-US" b="1" dirty="0"/>
              <a:t>Profit Center</a:t>
            </a:r>
          </a:p>
          <a:p>
            <a:pPr lvl="1"/>
            <a:r>
              <a:rPr lang="en-US" dirty="0"/>
              <a:t>separate company unit responsible for its own costs and profits</a:t>
            </a:r>
          </a:p>
        </p:txBody>
      </p:sp>
    </p:spTree>
    <p:extLst>
      <p:ext uri="{BB962C8B-B14F-4D97-AF65-F5344CB8AC3E}">
        <p14:creationId xmlns:p14="http://schemas.microsoft.com/office/powerpoint/2010/main" xmlns="" val="1037306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Departmentalization </a:t>
            </a:r>
            <a:r>
              <a:rPr lang="en-US" sz="2000" b="0" dirty="0" smtClean="0"/>
              <a:t>(2 </a:t>
            </a:r>
            <a:r>
              <a:rPr lang="en-US" sz="2000" b="0" dirty="0"/>
              <a:t>of 3)</a:t>
            </a:r>
            <a:endParaRPr lang="en-US" dirty="0"/>
          </a:p>
        </p:txBody>
      </p:sp>
      <p:sp>
        <p:nvSpPr>
          <p:cNvPr id="3" name="Content Placeholder 2"/>
          <p:cNvSpPr>
            <a:spLocks noGrp="1"/>
          </p:cNvSpPr>
          <p:nvPr>
            <p:ph idx="1"/>
          </p:nvPr>
        </p:nvSpPr>
        <p:spPr/>
        <p:txBody>
          <a:bodyPr/>
          <a:lstStyle/>
          <a:p>
            <a:pPr marL="0" indent="0">
              <a:buNone/>
            </a:pPr>
            <a:r>
              <a:rPr lang="en-US" b="1" dirty="0"/>
              <a:t>Functional Departmentalization</a:t>
            </a:r>
          </a:p>
          <a:p>
            <a:pPr lvl="1"/>
            <a:r>
              <a:rPr lang="en-US" dirty="0"/>
              <a:t>dividing an organization according to groups’ functions or activities</a:t>
            </a:r>
          </a:p>
          <a:p>
            <a:pPr marL="0" indent="0">
              <a:buNone/>
            </a:pPr>
            <a:r>
              <a:rPr lang="en-US" b="1" dirty="0"/>
              <a:t>Product Departmentalization</a:t>
            </a:r>
          </a:p>
          <a:p>
            <a:pPr lvl="1"/>
            <a:r>
              <a:rPr lang="en-US" dirty="0"/>
              <a:t>dividing an organization according to specific products or services being created</a:t>
            </a:r>
          </a:p>
          <a:p>
            <a:pPr marL="0" indent="0">
              <a:buNone/>
            </a:pPr>
            <a:r>
              <a:rPr lang="en-US" b="1" dirty="0"/>
              <a:t>Process Departmentalization</a:t>
            </a:r>
          </a:p>
          <a:p>
            <a:pPr lvl="1"/>
            <a:r>
              <a:rPr lang="en-US" dirty="0"/>
              <a:t>dividing an organization according to production processes used to create a good or service</a:t>
            </a:r>
          </a:p>
        </p:txBody>
      </p:sp>
    </p:spTree>
    <p:extLst>
      <p:ext uri="{BB962C8B-B14F-4D97-AF65-F5344CB8AC3E}">
        <p14:creationId xmlns:p14="http://schemas.microsoft.com/office/powerpoint/2010/main" xmlns="" val="1037306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Departmentalization </a:t>
            </a:r>
            <a:r>
              <a:rPr lang="en-US" sz="2000" b="0" dirty="0" smtClean="0"/>
              <a:t>(3 </a:t>
            </a:r>
            <a:r>
              <a:rPr lang="en-US" sz="2000" b="0" dirty="0"/>
              <a:t>of 3)</a:t>
            </a:r>
            <a:endParaRPr lang="en-US" dirty="0"/>
          </a:p>
        </p:txBody>
      </p:sp>
      <p:sp>
        <p:nvSpPr>
          <p:cNvPr id="3" name="Content Placeholder 2"/>
          <p:cNvSpPr>
            <a:spLocks noGrp="1"/>
          </p:cNvSpPr>
          <p:nvPr>
            <p:ph idx="1"/>
          </p:nvPr>
        </p:nvSpPr>
        <p:spPr/>
        <p:txBody>
          <a:bodyPr/>
          <a:lstStyle/>
          <a:p>
            <a:pPr marL="0" indent="0">
              <a:buNone/>
            </a:pPr>
            <a:r>
              <a:rPr lang="en-US" b="1" dirty="0"/>
              <a:t>Customer Departmentalization</a:t>
            </a:r>
          </a:p>
          <a:p>
            <a:pPr lvl="1"/>
            <a:r>
              <a:rPr lang="en-US" dirty="0"/>
              <a:t>dividing an organization to offer products and meet needs for identifiable customer groups</a:t>
            </a:r>
          </a:p>
          <a:p>
            <a:pPr marL="0" indent="0">
              <a:buNone/>
            </a:pPr>
            <a:r>
              <a:rPr lang="en-US" b="1" dirty="0"/>
              <a:t>Geographic Departmentalization</a:t>
            </a:r>
          </a:p>
          <a:p>
            <a:pPr lvl="1"/>
            <a:r>
              <a:rPr lang="en-US" dirty="0"/>
              <a:t>dividing an organization according to the areas of the country or the world served by a business</a:t>
            </a:r>
          </a:p>
        </p:txBody>
      </p:sp>
    </p:spTree>
    <p:extLst>
      <p:ext uri="{BB962C8B-B14F-4D97-AF65-F5344CB8AC3E}">
        <p14:creationId xmlns:p14="http://schemas.microsoft.com/office/powerpoint/2010/main" xmlns="" val="1037306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Forms of Departmentalization</a:t>
            </a:r>
          </a:p>
        </p:txBody>
      </p:sp>
      <p:pic>
        <p:nvPicPr>
          <p:cNvPr id="1026" name="Picture 2" descr="In the top tier of the flowchart is the president. &#10;Under the president is the vice-president of marketing, the vice-president of production, and the vice-president of  finance. These tiers are both in &quot;Functional Departmentalization.&quot;&#10;In the next tier, &quot;Geographical Departmentalization,&quot; are the Texas plant manager, the Oregon plant manager and the Florida plant manager.  &#10;Under each plant manager, in the bottom tier &quot;Product Departmentalization,&quot; are consumer products and industrial products."/>
          <p:cNvPicPr>
            <a:picLocks noChangeAspect="1" noChangeArrowheads="1"/>
          </p:cNvPicPr>
          <p:nvPr/>
        </p:nvPicPr>
        <p:blipFill>
          <a:blip r:embed="rId2" cstate="print"/>
          <a:srcRect/>
          <a:stretch>
            <a:fillRect/>
          </a:stretch>
        </p:blipFill>
        <p:spPr bwMode="auto">
          <a:xfrm>
            <a:off x="449263" y="1774825"/>
            <a:ext cx="8245475" cy="3406775"/>
          </a:xfrm>
          <a:prstGeom prst="rect">
            <a:avLst/>
          </a:prstGeom>
          <a:noFill/>
          <a:ln w="9525">
            <a:noFill/>
            <a:miter lim="800000"/>
            <a:headEnd/>
            <a:tailEnd/>
          </a:ln>
          <a:effectLst/>
        </p:spPr>
      </p:pic>
    </p:spTree>
    <p:extLst>
      <p:ext uri="{BB962C8B-B14F-4D97-AF65-F5344CB8AC3E}">
        <p14:creationId xmlns:p14="http://schemas.microsoft.com/office/powerpoint/2010/main" xmlns="" val="1037306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Distributing Authority: Centralization and Decentralization</a:t>
            </a:r>
          </a:p>
        </p:txBody>
      </p:sp>
      <p:sp>
        <p:nvSpPr>
          <p:cNvPr id="3" name="Content Placeholder 2"/>
          <p:cNvSpPr>
            <a:spLocks noGrp="1"/>
          </p:cNvSpPr>
          <p:nvPr>
            <p:ph idx="1"/>
          </p:nvPr>
        </p:nvSpPr>
        <p:spPr/>
        <p:txBody>
          <a:bodyPr/>
          <a:lstStyle/>
          <a:p>
            <a:pPr marL="0" indent="0">
              <a:buNone/>
            </a:pPr>
            <a:r>
              <a:rPr lang="en-US" altLang="en-US" b="1" dirty="0"/>
              <a:t>Establishment of a Decision-Making Hierarchy</a:t>
            </a:r>
          </a:p>
          <a:p>
            <a:pPr lvl="1"/>
            <a:r>
              <a:rPr lang="en-US" altLang="en-US" dirty="0"/>
              <a:t>deciding who will be empowered to make which decisions and who will have authority over others</a:t>
            </a:r>
          </a:p>
          <a:p>
            <a:pPr marL="0" indent="0">
              <a:buNone/>
            </a:pPr>
            <a:r>
              <a:rPr lang="en-US" b="1" dirty="0"/>
              <a:t>Centralized Organization</a:t>
            </a:r>
          </a:p>
          <a:p>
            <a:pPr lvl="1"/>
            <a:r>
              <a:rPr lang="en-US" dirty="0"/>
              <a:t>organization in which most decision-making authority is held by upper-level management</a:t>
            </a:r>
          </a:p>
          <a:p>
            <a:pPr marL="0" indent="0">
              <a:buNone/>
            </a:pPr>
            <a:r>
              <a:rPr lang="en-US" altLang="en-US" b="1" dirty="0"/>
              <a:t>Decentralized Organization</a:t>
            </a:r>
          </a:p>
          <a:p>
            <a:pPr lvl="1"/>
            <a:r>
              <a:rPr lang="en-US" altLang="en-US" dirty="0"/>
              <a:t>organization in which a great deal of decision-making authority is delegated to levels of management at points below the top</a:t>
            </a:r>
            <a:endParaRPr lang="en-US" dirty="0"/>
          </a:p>
        </p:txBody>
      </p:sp>
    </p:spTree>
    <p:extLst>
      <p:ext uri="{BB962C8B-B14F-4D97-AF65-F5344CB8AC3E}">
        <p14:creationId xmlns:p14="http://schemas.microsoft.com/office/powerpoint/2010/main" xmlns="" val="1037306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Flat and Tall Organizations </a:t>
            </a:r>
            <a:r>
              <a:rPr lang="en-US" sz="2000" b="0" dirty="0"/>
              <a:t>(1 of 3)</a:t>
            </a:r>
            <a:endParaRPr lang="en-US" b="0" dirty="0"/>
          </a:p>
        </p:txBody>
      </p:sp>
      <p:sp>
        <p:nvSpPr>
          <p:cNvPr id="3" name="Content Placeholder 2"/>
          <p:cNvSpPr>
            <a:spLocks noGrp="1"/>
          </p:cNvSpPr>
          <p:nvPr>
            <p:ph idx="1"/>
          </p:nvPr>
        </p:nvSpPr>
        <p:spPr/>
        <p:txBody>
          <a:bodyPr/>
          <a:lstStyle/>
          <a:p>
            <a:r>
              <a:rPr lang="en-US" b="1" dirty="0"/>
              <a:t>Flat Organizational Structure</a:t>
            </a:r>
          </a:p>
          <a:p>
            <a:pPr lvl="1"/>
            <a:r>
              <a:rPr lang="en-US" dirty="0"/>
              <a:t>characteristic of decentralized companies with relatively few layers of management</a:t>
            </a:r>
          </a:p>
          <a:p>
            <a:r>
              <a:rPr lang="en-US" b="1" dirty="0"/>
              <a:t>Tall Organizational Structure</a:t>
            </a:r>
          </a:p>
          <a:p>
            <a:pPr lvl="1"/>
            <a:r>
              <a:rPr lang="en-US" dirty="0"/>
              <a:t>characteristic of centralized companies with multiple layers of management</a:t>
            </a:r>
          </a:p>
        </p:txBody>
      </p:sp>
    </p:spTree>
    <p:extLst>
      <p:ext uri="{BB962C8B-B14F-4D97-AF65-F5344CB8AC3E}">
        <p14:creationId xmlns:p14="http://schemas.microsoft.com/office/powerpoint/2010/main" xmlns="" val="1037306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Flat and Tall Organizations </a:t>
            </a:r>
            <a:r>
              <a:rPr lang="en-US" sz="2000" b="0" dirty="0" smtClean="0"/>
              <a:t>(2 </a:t>
            </a:r>
            <a:r>
              <a:rPr lang="en-US" sz="2000" b="0" dirty="0"/>
              <a:t>of 3)</a:t>
            </a:r>
            <a:endParaRPr lang="en-US" dirty="0"/>
          </a:p>
        </p:txBody>
      </p:sp>
      <p:pic>
        <p:nvPicPr>
          <p:cNvPr id="4" name="Picture 3" descr="It details the flat organizational structure of a law firm. The chief partner is at the top. Next are five partners. Each partner has three, four, or five associates. Here, the managers have a relatively wide span of control.&#10;"/>
          <p:cNvPicPr>
            <a:picLocks noChangeAspect="1"/>
          </p:cNvPicPr>
          <p:nvPr/>
        </p:nvPicPr>
        <p:blipFill rotWithShape="1">
          <a:blip r:embed="rId2" cstate="print"/>
          <a:srcRect t="1602"/>
          <a:stretch/>
        </p:blipFill>
        <p:spPr>
          <a:xfrm>
            <a:off x="168028" y="1935766"/>
            <a:ext cx="8766949" cy="3797893"/>
          </a:xfrm>
          <a:prstGeom prst="rect">
            <a:avLst/>
          </a:prstGeom>
        </p:spPr>
      </p:pic>
    </p:spTree>
    <p:extLst>
      <p:ext uri="{BB962C8B-B14F-4D97-AF65-F5344CB8AC3E}">
        <p14:creationId xmlns:p14="http://schemas.microsoft.com/office/powerpoint/2010/main" xmlns="" val="1037306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Flat and Tall Organizations </a:t>
            </a:r>
            <a:r>
              <a:rPr lang="en-US" sz="2000" b="0" dirty="0" smtClean="0"/>
              <a:t>(3 </a:t>
            </a:r>
            <a:r>
              <a:rPr lang="en-US" sz="2000" b="0" dirty="0"/>
              <a:t>of 3)</a:t>
            </a:r>
            <a:endParaRPr lang="en-US" dirty="0"/>
          </a:p>
        </p:txBody>
      </p:sp>
      <p:pic>
        <p:nvPicPr>
          <p:cNvPr id="4" name="Picture 3" descr="It details the tall organizational structure of the U.S. Army. The general is at the top. Next are three colonels. Under the colonels are three majors, two of whom have one captain or lieutenant, and one who has two captains or lieutenants. Two captains have two warrant officers each, while one captain has one warrant officer. One warrant officer has four sergeants. Under one sergeant are three corporals. Under one of these corporals are six privates. At the top of the hierarchy, the span of control is relatively narrow. At the lower levels, where tasks are similar and simpler, the span of control is wider."/>
          <p:cNvPicPr>
            <a:picLocks noChangeAspect="1"/>
          </p:cNvPicPr>
          <p:nvPr/>
        </p:nvPicPr>
        <p:blipFill>
          <a:blip r:embed="rId2" cstate="print"/>
          <a:stretch>
            <a:fillRect/>
          </a:stretch>
        </p:blipFill>
        <p:spPr>
          <a:xfrm>
            <a:off x="1396386" y="1561250"/>
            <a:ext cx="6351227" cy="4687150"/>
          </a:xfrm>
          <a:prstGeom prst="rect">
            <a:avLst/>
          </a:prstGeom>
        </p:spPr>
      </p:pic>
    </p:spTree>
    <p:extLst>
      <p:ext uri="{BB962C8B-B14F-4D97-AF65-F5344CB8AC3E}">
        <p14:creationId xmlns:p14="http://schemas.microsoft.com/office/powerpoint/2010/main" xmlns="" val="1037306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Span of Control</a:t>
            </a:r>
          </a:p>
        </p:txBody>
      </p:sp>
      <p:sp>
        <p:nvSpPr>
          <p:cNvPr id="3" name="Content Placeholder 2"/>
          <p:cNvSpPr>
            <a:spLocks noGrp="1"/>
          </p:cNvSpPr>
          <p:nvPr>
            <p:ph idx="1"/>
          </p:nvPr>
        </p:nvSpPr>
        <p:spPr/>
        <p:txBody>
          <a:bodyPr/>
          <a:lstStyle/>
          <a:p>
            <a:pPr marL="0" indent="0">
              <a:buNone/>
            </a:pPr>
            <a:r>
              <a:rPr lang="en-US" dirty="0"/>
              <a:t>The distribution of authority in an organization also affects the number of people who work for any individual manager.</a:t>
            </a:r>
          </a:p>
          <a:p>
            <a:pPr marL="0" indent="0">
              <a:buNone/>
            </a:pPr>
            <a:r>
              <a:rPr lang="en-US" b="1" dirty="0"/>
              <a:t>Span of Control</a:t>
            </a:r>
          </a:p>
          <a:p>
            <a:pPr lvl="1"/>
            <a:r>
              <a:rPr lang="en-US" dirty="0"/>
              <a:t>number of people supervised by one manager</a:t>
            </a:r>
          </a:p>
        </p:txBody>
      </p:sp>
    </p:spTree>
    <p:extLst>
      <p:ext uri="{BB962C8B-B14F-4D97-AF65-F5344CB8AC3E}">
        <p14:creationId xmlns:p14="http://schemas.microsoft.com/office/powerpoint/2010/main" xmlns="" val="1037306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pPr>
              <a:buNone/>
            </a:pPr>
            <a:r>
              <a:rPr lang="en-US" b="1" dirty="0"/>
              <a:t>In this chapter we</a:t>
            </a:r>
            <a:endParaRPr lang="en-US" dirty="0">
              <a:solidFill>
                <a:prstClr val="black"/>
              </a:solidFill>
            </a:endParaRPr>
          </a:p>
          <a:p>
            <a:pPr marL="741600" lvl="1" indent="-284400">
              <a:buSzPct val="100000"/>
            </a:pPr>
            <a:r>
              <a:rPr lang="en-US" dirty="0"/>
              <a:t>examine factors that influence a firm’s organizational structure</a:t>
            </a:r>
            <a:endParaRPr lang="en-US" dirty="0">
              <a:solidFill>
                <a:prstClr val="black"/>
              </a:solidFill>
            </a:endParaRPr>
          </a:p>
          <a:p>
            <a:pPr marL="741600" lvl="1" indent="-284400">
              <a:buSzPct val="100000"/>
            </a:pPr>
            <a:r>
              <a:rPr lang="en-US" dirty="0"/>
              <a:t>discuss the building blocks of organizational structure as well as the differences between decision making in different types of organizations</a:t>
            </a:r>
          </a:p>
          <a:p>
            <a:pPr marL="741600" lvl="1" indent="-284400">
              <a:buSzPct val="100000"/>
            </a:pPr>
            <a:r>
              <a:rPr lang="en-US" dirty="0"/>
              <a:t>look at a variety of organizational structures</a:t>
            </a:r>
          </a:p>
          <a:p>
            <a:pPr marL="741600" lvl="1" indent="-284400">
              <a:buSzPct val="100000"/>
            </a:pPr>
            <a:r>
              <a:rPr lang="en-US" dirty="0"/>
              <a:t>describe the most popular new forms of organizational design</a:t>
            </a:r>
          </a:p>
        </p:txBody>
      </p:sp>
    </p:spTree>
    <p:extLst>
      <p:ext uri="{BB962C8B-B14F-4D97-AF65-F5344CB8AC3E}">
        <p14:creationId xmlns:p14="http://schemas.microsoft.com/office/powerpoint/2010/main" xmlns="" val="2637103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Delegation Process</a:t>
            </a:r>
          </a:p>
        </p:txBody>
      </p:sp>
      <p:sp>
        <p:nvSpPr>
          <p:cNvPr id="3" name="Content Placeholder 2"/>
          <p:cNvSpPr>
            <a:spLocks noGrp="1"/>
          </p:cNvSpPr>
          <p:nvPr>
            <p:ph idx="1"/>
          </p:nvPr>
        </p:nvSpPr>
        <p:spPr/>
        <p:txBody>
          <a:bodyPr/>
          <a:lstStyle/>
          <a:p>
            <a:r>
              <a:rPr lang="en-US" b="1" dirty="0"/>
              <a:t>Delegation</a:t>
            </a:r>
          </a:p>
          <a:p>
            <a:pPr lvl="1"/>
            <a:r>
              <a:rPr lang="en-US" sz="2600" dirty="0"/>
              <a:t>process through which a manager allocates work to subordinates</a:t>
            </a:r>
          </a:p>
          <a:p>
            <a:pPr marL="914400" lvl="1" indent="-457200">
              <a:buFont typeface="+mj-lt"/>
              <a:buAutoNum type="arabicPeriod"/>
            </a:pPr>
            <a:r>
              <a:rPr lang="en-US" b="1" dirty="0"/>
              <a:t>Assigning responsibility </a:t>
            </a:r>
            <a:r>
              <a:rPr lang="en-US" dirty="0"/>
              <a:t>- the duty to perform an assigned task</a:t>
            </a:r>
          </a:p>
          <a:p>
            <a:pPr marL="914400" lvl="1" indent="-457200">
              <a:buFont typeface="+mj-lt"/>
              <a:buAutoNum type="arabicPeriod"/>
            </a:pPr>
            <a:r>
              <a:rPr lang="en-US" b="1" dirty="0"/>
              <a:t>Granting authority </a:t>
            </a:r>
            <a:r>
              <a:rPr lang="en-US" dirty="0"/>
              <a:t>- the power to make the decisions necessary to complete the task</a:t>
            </a:r>
          </a:p>
          <a:p>
            <a:pPr marL="914400" lvl="1" indent="-457200">
              <a:buFont typeface="+mj-lt"/>
              <a:buAutoNum type="arabicPeriod"/>
            </a:pPr>
            <a:r>
              <a:rPr lang="en-US" b="1" dirty="0"/>
              <a:t>Creating accountability </a:t>
            </a:r>
            <a:r>
              <a:rPr lang="en-US" dirty="0"/>
              <a:t>- the obligation employees have for the successful completion of the task</a:t>
            </a:r>
          </a:p>
        </p:txBody>
      </p:sp>
    </p:spTree>
    <p:extLst>
      <p:ext uri="{BB962C8B-B14F-4D97-AF65-F5344CB8AC3E}">
        <p14:creationId xmlns:p14="http://schemas.microsoft.com/office/powerpoint/2010/main" xmlns="" val="1037306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to Delegate Effectively</a:t>
            </a:r>
          </a:p>
        </p:txBody>
      </p:sp>
      <p:sp>
        <p:nvSpPr>
          <p:cNvPr id="3" name="Content Placeholder 2"/>
          <p:cNvSpPr>
            <a:spLocks noGrp="1"/>
          </p:cNvSpPr>
          <p:nvPr>
            <p:ph idx="1"/>
          </p:nvPr>
        </p:nvSpPr>
        <p:spPr>
          <a:xfrm>
            <a:off x="457200" y="1600201"/>
            <a:ext cx="8229600" cy="381000"/>
          </a:xfrm>
        </p:spPr>
        <p:txBody>
          <a:bodyPr/>
          <a:lstStyle/>
          <a:p>
            <a:pPr marL="0" indent="0">
              <a:buNone/>
            </a:pPr>
            <a:r>
              <a:rPr lang="en-IN" sz="2000" b="1" dirty="0"/>
              <a:t>Table 6.1 Learning to Delegate Effectively</a:t>
            </a: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xmlns="" val="4002329709"/>
              </p:ext>
            </p:extLst>
          </p:nvPr>
        </p:nvGraphicFramePr>
        <p:xfrm>
          <a:off x="481584" y="2074947"/>
          <a:ext cx="8001000" cy="4149069"/>
        </p:xfrm>
        <a:graphic>
          <a:graphicData uri="http://schemas.openxmlformats.org/drawingml/2006/table">
            <a:tbl>
              <a:tblPr firstRow="1" bandRow="1">
                <a:tableStyleId>{3B4B98B0-60AC-42C2-AFA5-B58CD77FA1E5}</a:tableStyleId>
              </a:tblPr>
              <a:tblGrid>
                <a:gridCol w="3608294">
                  <a:extLst>
                    <a:ext uri="{9D8B030D-6E8A-4147-A177-3AD203B41FA5}">
                      <a16:colId xmlns:a16="http://schemas.microsoft.com/office/drawing/2014/main" xmlns="" val="20000"/>
                    </a:ext>
                  </a:extLst>
                </a:gridCol>
                <a:gridCol w="4392706">
                  <a:extLst>
                    <a:ext uri="{9D8B030D-6E8A-4147-A177-3AD203B41FA5}">
                      <a16:colId xmlns:a16="http://schemas.microsoft.com/office/drawing/2014/main" xmlns="" val="20001"/>
                    </a:ext>
                  </a:extLst>
                </a:gridCol>
              </a:tblGrid>
              <a:tr h="369549">
                <a:tc>
                  <a:txBody>
                    <a:bodyPr/>
                    <a:lstStyle/>
                    <a:p>
                      <a:pPr algn="ctr"/>
                      <a:r>
                        <a:rPr lang="en-IN" sz="1600" b="1" i="0" u="none" strike="noStrike" kern="1200" baseline="0" dirty="0" smtClean="0">
                          <a:solidFill>
                            <a:schemeClr val="tx1"/>
                          </a:solidFill>
                          <a:latin typeface="+mn-lt"/>
                          <a:ea typeface="+mn-ea"/>
                          <a:cs typeface="+mn-cs"/>
                        </a:rPr>
                        <a:t>I’m afraid to delegate because . . .</a:t>
                      </a:r>
                      <a:endParaRPr lang="en-IN"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IN" sz="1600" b="1" i="0" u="none" strike="noStrike" kern="1200" baseline="0" dirty="0" smtClean="0">
                          <a:solidFill>
                            <a:schemeClr val="tx1"/>
                          </a:solidFill>
                          <a:latin typeface="+mn-lt"/>
                          <a:ea typeface="+mn-ea"/>
                          <a:cs typeface="+mn-cs"/>
                        </a:rPr>
                        <a:t>Solution</a:t>
                      </a:r>
                      <a:endParaRPr lang="en-IN"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880565">
                <a:tc>
                  <a:txBody>
                    <a:bodyPr/>
                    <a:lstStyle/>
                    <a:p>
                      <a:r>
                        <a:rPr lang="en-IN" sz="1400" b="0" i="0" u="none" strike="noStrike" kern="1200" baseline="0" dirty="0" smtClean="0">
                          <a:solidFill>
                            <a:schemeClr val="tx1"/>
                          </a:solidFill>
                          <a:latin typeface="+mn-lt"/>
                          <a:ea typeface="+mn-ea"/>
                          <a:cs typeface="+mn-cs"/>
                        </a:rPr>
                        <a:t>My team doesn’t know how to get the job done.</a:t>
                      </a:r>
                      <a:endParaRPr lang="en-IN"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400" b="0" i="0" u="none" strike="noStrike" kern="1200" baseline="0" dirty="0" smtClean="0">
                          <a:solidFill>
                            <a:schemeClr val="tx1"/>
                          </a:solidFill>
                          <a:latin typeface="+mn-lt"/>
                          <a:ea typeface="+mn-ea"/>
                          <a:cs typeface="+mn-cs"/>
                        </a:rPr>
                        <a:t>If members of your team are exhibiting opportunities for improved performance, offer them the training necessary for them to become more effective at their jobs.</a:t>
                      </a:r>
                      <a:endParaRPr lang="en-IN"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968929">
                <a:tc>
                  <a:txBody>
                    <a:bodyPr/>
                    <a:lstStyle/>
                    <a:p>
                      <a:r>
                        <a:rPr lang="en-IN" sz="1400" b="0" i="0" u="none" strike="noStrike" kern="1200" baseline="0" dirty="0" smtClean="0">
                          <a:solidFill>
                            <a:schemeClr val="tx1"/>
                          </a:solidFill>
                          <a:latin typeface="+mn-lt"/>
                          <a:ea typeface="+mn-ea"/>
                          <a:cs typeface="+mn-cs"/>
                        </a:rPr>
                        <a:t>I like controlling as many things as possible.</a:t>
                      </a:r>
                      <a:endParaRPr lang="en-IN"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400" b="0" i="0" u="none" strike="noStrike" kern="1200" baseline="0" dirty="0" smtClean="0">
                          <a:solidFill>
                            <a:schemeClr val="tx1"/>
                          </a:solidFill>
                          <a:latin typeface="+mn-lt"/>
                          <a:ea typeface="+mn-ea"/>
                          <a:cs typeface="+mn-cs"/>
                        </a:rPr>
                        <a:t>Recognize that trying to accomplish everything yourself while your team does nothing only sets you up for burnout and failure. As you begin to relinquish control, you will come to trust your team more as you watch your team members succeed.</a:t>
                      </a:r>
                      <a:endParaRPr lang="en-IN"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792760">
                <a:tc>
                  <a:txBody>
                    <a:bodyPr/>
                    <a:lstStyle/>
                    <a:p>
                      <a:r>
                        <a:rPr lang="en-IN" sz="1400" b="0" i="0" u="none" strike="noStrike" kern="1200" baseline="0" dirty="0" smtClean="0">
                          <a:solidFill>
                            <a:schemeClr val="tx1"/>
                          </a:solidFill>
                          <a:latin typeface="+mn-lt"/>
                          <a:ea typeface="+mn-ea"/>
                          <a:cs typeface="+mn-cs"/>
                        </a:rPr>
                        <a:t>I don’t want anyone on my team outperforming me.</a:t>
                      </a:r>
                      <a:endParaRPr lang="en-IN"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400" b="0" i="0" u="none" strike="noStrike" kern="1200" baseline="0" dirty="0" smtClean="0">
                          <a:solidFill>
                            <a:schemeClr val="tx1"/>
                          </a:solidFill>
                          <a:latin typeface="+mn-lt"/>
                          <a:ea typeface="+mn-ea"/>
                          <a:cs typeface="+mn-cs"/>
                        </a:rPr>
                        <a:t>High-performing team members are a reflection of your success as a manager. Encourage them to excel, praise them for it, and share the success of your team with the rest of the organization.</a:t>
                      </a:r>
                      <a:endParaRPr lang="en-IN"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616591">
                <a:tc>
                  <a:txBody>
                    <a:bodyPr/>
                    <a:lstStyle/>
                    <a:p>
                      <a:r>
                        <a:rPr lang="en-IN" sz="1400" b="0" i="0" u="none" strike="noStrike" kern="1200" baseline="0" dirty="0" smtClean="0">
                          <a:solidFill>
                            <a:schemeClr val="tx1"/>
                          </a:solidFill>
                          <a:latin typeface="+mn-lt"/>
                          <a:ea typeface="+mn-ea"/>
                          <a:cs typeface="+mn-cs"/>
                        </a:rPr>
                        <a:t>I don’t know how to delegate tasks effectively.</a:t>
                      </a:r>
                      <a:endParaRPr lang="en-IN"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1400" b="0" i="0" u="none" strike="noStrike" kern="1200" baseline="0" dirty="0" smtClean="0">
                          <a:solidFill>
                            <a:schemeClr val="tx1"/>
                          </a:solidFill>
                          <a:latin typeface="+mn-lt"/>
                          <a:ea typeface="+mn-ea"/>
                          <a:cs typeface="+mn-cs"/>
                        </a:rPr>
                        <a:t>Consider taking a management training course or reading some books on the topic of delegating effectively.</a:t>
                      </a:r>
                      <a:endParaRPr lang="en-IN"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10373065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Forms of Authority </a:t>
            </a:r>
            <a:r>
              <a:rPr lang="en-US" sz="2000" b="0" dirty="0"/>
              <a:t>(1 of 2)</a:t>
            </a:r>
            <a:endParaRPr lang="en-US" b="0" dirty="0"/>
          </a:p>
        </p:txBody>
      </p:sp>
      <p:sp>
        <p:nvSpPr>
          <p:cNvPr id="3" name="Content Placeholder 2"/>
          <p:cNvSpPr>
            <a:spLocks noGrp="1"/>
          </p:cNvSpPr>
          <p:nvPr>
            <p:ph idx="1"/>
          </p:nvPr>
        </p:nvSpPr>
        <p:spPr/>
        <p:txBody>
          <a:bodyPr/>
          <a:lstStyle/>
          <a:p>
            <a:pPr marL="0" indent="0">
              <a:buNone/>
            </a:pPr>
            <a:r>
              <a:rPr lang="en-US" sz="2600" b="1" dirty="0"/>
              <a:t>Line Authority</a:t>
            </a:r>
          </a:p>
          <a:p>
            <a:pPr lvl="1"/>
            <a:r>
              <a:rPr lang="en-US" sz="2200" dirty="0"/>
              <a:t>organizational structure in which authority flows in a direct chain of command from the top of the company to the bottom</a:t>
            </a:r>
          </a:p>
          <a:p>
            <a:pPr marL="0" indent="0">
              <a:buNone/>
            </a:pPr>
            <a:r>
              <a:rPr lang="en-US" sz="2600" b="1" dirty="0"/>
              <a:t>Staff Authority</a:t>
            </a:r>
          </a:p>
          <a:p>
            <a:pPr lvl="1"/>
            <a:r>
              <a:rPr lang="en-US" sz="2200" dirty="0"/>
              <a:t>authority based on expertise that usually involves counseling and advising line managers</a:t>
            </a:r>
          </a:p>
          <a:p>
            <a:pPr marL="0" indent="0">
              <a:buNone/>
            </a:pPr>
            <a:r>
              <a:rPr lang="en-US" sz="2600" b="1" dirty="0"/>
              <a:t>Staff Members</a:t>
            </a:r>
          </a:p>
          <a:p>
            <a:pPr lvl="1"/>
            <a:r>
              <a:rPr lang="en-US" sz="2200" dirty="0"/>
              <a:t>advisers and counselors who help line departments in making decisions but who do not have the authority to make final decisions</a:t>
            </a:r>
            <a:endParaRPr lang="en-US" dirty="0"/>
          </a:p>
        </p:txBody>
      </p:sp>
    </p:spTree>
    <p:extLst>
      <p:ext uri="{BB962C8B-B14F-4D97-AF65-F5344CB8AC3E}">
        <p14:creationId xmlns:p14="http://schemas.microsoft.com/office/powerpoint/2010/main" xmlns="" val="10373065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Forms of Authority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pPr marL="0" indent="0">
              <a:buNone/>
            </a:pPr>
            <a:r>
              <a:rPr lang="en-US" altLang="en-US" b="1" dirty="0"/>
              <a:t>Committee and Team Authority</a:t>
            </a:r>
          </a:p>
          <a:p>
            <a:pPr lvl="1"/>
            <a:r>
              <a:rPr lang="en-US" altLang="en-US" dirty="0"/>
              <a:t>authority granted to committees or teams involved in a firm’s daily operations</a:t>
            </a:r>
          </a:p>
          <a:p>
            <a:pPr marL="0" indent="0">
              <a:buNone/>
            </a:pPr>
            <a:r>
              <a:rPr lang="en-US" altLang="en-US" b="1" dirty="0"/>
              <a:t>Work Team</a:t>
            </a:r>
          </a:p>
          <a:p>
            <a:pPr lvl="1"/>
            <a:r>
              <a:rPr lang="en-US" altLang="en-US" dirty="0"/>
              <a:t>group of operating employees who are empowered to plan and organize their own work and to perform that work with a minimum of supervision</a:t>
            </a:r>
            <a:endParaRPr lang="en-US" dirty="0"/>
          </a:p>
        </p:txBody>
      </p:sp>
    </p:spTree>
    <p:extLst>
      <p:ext uri="{BB962C8B-B14F-4D97-AF65-F5344CB8AC3E}">
        <p14:creationId xmlns:p14="http://schemas.microsoft.com/office/powerpoint/2010/main" xmlns="" val="10373065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 and Staff Organization</a:t>
            </a:r>
          </a:p>
        </p:txBody>
      </p:sp>
      <p:pic>
        <p:nvPicPr>
          <p:cNvPr id="4" name="Picture 3" descr="At the top of the flowchart is Clark Equipment. The next tier is comprised of staff managers--the Human Resources department and the Engineering department. The next tier, Line Managers, has three divisions: the Trucks division, the Forks and Small Earthmovers division, and the Tools division. From the Forks and Small Earthmovers division span seven divisions below it: Purchasing, Materials Handling, Fabrication, Painting, Assembly, Sales, and Distribution. "/>
          <p:cNvPicPr>
            <a:picLocks noChangeAspect="1"/>
          </p:cNvPicPr>
          <p:nvPr/>
        </p:nvPicPr>
        <p:blipFill>
          <a:blip r:embed="rId3" cstate="print"/>
          <a:stretch>
            <a:fillRect/>
          </a:stretch>
        </p:blipFill>
        <p:spPr>
          <a:xfrm>
            <a:off x="128587" y="1857375"/>
            <a:ext cx="8886825" cy="4010025"/>
          </a:xfrm>
          <a:prstGeom prst="rect">
            <a:avLst/>
          </a:prstGeom>
        </p:spPr>
      </p:pic>
    </p:spTree>
    <p:extLst>
      <p:ext uri="{BB962C8B-B14F-4D97-AF65-F5344CB8AC3E}">
        <p14:creationId xmlns:p14="http://schemas.microsoft.com/office/powerpoint/2010/main" xmlns="" val="10373065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534400" cy="1097280"/>
          </a:xfrm>
        </p:spPr>
        <p:txBody>
          <a:bodyPr/>
          <a:lstStyle/>
          <a:p>
            <a:r>
              <a:rPr lang="en-US" dirty="0"/>
              <a:t>Basic Forms of Organizational Structure </a:t>
            </a:r>
            <a:r>
              <a:rPr lang="en-US" sz="2000" b="0" dirty="0"/>
              <a:t>(1 of 4)</a:t>
            </a:r>
            <a:endParaRPr lang="en-US" b="0" dirty="0"/>
          </a:p>
        </p:txBody>
      </p:sp>
      <p:sp>
        <p:nvSpPr>
          <p:cNvPr id="3" name="Content Placeholder 2"/>
          <p:cNvSpPr>
            <a:spLocks noGrp="1"/>
          </p:cNvSpPr>
          <p:nvPr>
            <p:ph idx="1"/>
          </p:nvPr>
        </p:nvSpPr>
        <p:spPr/>
        <p:txBody>
          <a:bodyPr/>
          <a:lstStyle/>
          <a:p>
            <a:pPr marL="0" indent="0">
              <a:buNone/>
            </a:pPr>
            <a:r>
              <a:rPr lang="en-US" b="1" dirty="0"/>
              <a:t>Functional Structure</a:t>
            </a:r>
          </a:p>
          <a:p>
            <a:pPr lvl="1"/>
            <a:r>
              <a:rPr lang="en-US" dirty="0"/>
              <a:t>organization structure in which authority is determined by the relationships between group functions and activities</a:t>
            </a:r>
          </a:p>
        </p:txBody>
      </p:sp>
    </p:spTree>
    <p:extLst>
      <p:ext uri="{BB962C8B-B14F-4D97-AF65-F5344CB8AC3E}">
        <p14:creationId xmlns:p14="http://schemas.microsoft.com/office/powerpoint/2010/main" xmlns="" val="10373065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Structure</a:t>
            </a:r>
          </a:p>
        </p:txBody>
      </p:sp>
      <p:pic>
        <p:nvPicPr>
          <p:cNvPr id="4" name="Picture 3" descr="At the top of the flowchart is the CEO or the president. &#10;The tier below is comprised of the vice president of operations, the vice president of marketing, the vice president of finance, the vice president of human resources, and the vice president of research and development. Below the vice president of operations are the plant managers, and below them are the shift supervisors. Below the vice president of marketing are the regional sales managers, and below them are the district sales managers. Below the vice president of finance is the controller, and below the controller is the accounting supervisor. Below the vice president of human resources is the labor relations director, and below the labor relations director is the plant human resource manager. Below the vice president of research and development is the scientific director, and below the scientific director is the lab manager. "/>
          <p:cNvPicPr>
            <a:picLocks noChangeAspect="1"/>
          </p:cNvPicPr>
          <p:nvPr/>
        </p:nvPicPr>
        <p:blipFill>
          <a:blip r:embed="rId3" cstate="print"/>
          <a:stretch>
            <a:fillRect/>
          </a:stretch>
        </p:blipFill>
        <p:spPr>
          <a:xfrm>
            <a:off x="437377" y="1690687"/>
            <a:ext cx="8249423" cy="4329113"/>
          </a:xfrm>
          <a:prstGeom prst="rect">
            <a:avLst/>
          </a:prstGeom>
        </p:spPr>
      </p:pic>
    </p:spTree>
    <p:extLst>
      <p:ext uri="{BB962C8B-B14F-4D97-AF65-F5344CB8AC3E}">
        <p14:creationId xmlns:p14="http://schemas.microsoft.com/office/powerpoint/2010/main" xmlns="" val="10373065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458200" cy="1097280"/>
          </a:xfrm>
        </p:spPr>
        <p:txBody>
          <a:bodyPr/>
          <a:lstStyle/>
          <a:p>
            <a:r>
              <a:rPr lang="en-US" dirty="0"/>
              <a:t>Basic Forms of Organizational Structure </a:t>
            </a:r>
            <a:r>
              <a:rPr lang="en-US" sz="2000" b="0" dirty="0"/>
              <a:t>(2 of 4)</a:t>
            </a:r>
            <a:endParaRPr lang="en-US" b="0" dirty="0"/>
          </a:p>
        </p:txBody>
      </p:sp>
      <p:sp>
        <p:nvSpPr>
          <p:cNvPr id="3" name="Content Placeholder 2"/>
          <p:cNvSpPr>
            <a:spLocks noGrp="1"/>
          </p:cNvSpPr>
          <p:nvPr>
            <p:ph idx="1"/>
          </p:nvPr>
        </p:nvSpPr>
        <p:spPr/>
        <p:txBody>
          <a:bodyPr/>
          <a:lstStyle/>
          <a:p>
            <a:pPr marL="0" indent="0">
              <a:buNone/>
            </a:pPr>
            <a:r>
              <a:rPr lang="en-US" b="1" dirty="0"/>
              <a:t>Divisional Structure</a:t>
            </a:r>
          </a:p>
          <a:p>
            <a:pPr lvl="1"/>
            <a:r>
              <a:rPr lang="en-US" dirty="0"/>
              <a:t>organizational structure in which corporate divisions operate as autonomous businesses under the larger corporate umbrella</a:t>
            </a:r>
          </a:p>
        </p:txBody>
      </p:sp>
    </p:spTree>
    <p:extLst>
      <p:ext uri="{BB962C8B-B14F-4D97-AF65-F5344CB8AC3E}">
        <p14:creationId xmlns:p14="http://schemas.microsoft.com/office/powerpoint/2010/main" xmlns="" val="10373065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Divisional Structure</a:t>
            </a:r>
          </a:p>
        </p:txBody>
      </p:sp>
      <p:pic>
        <p:nvPicPr>
          <p:cNvPr id="2050" name="Picture 2" descr="At the top of the flowchart is the CEO and president. The next tier is comprised of the vice president of consumer products, the vice president of industrial products, and the vice president of healthcare products. These are all depicted as reporting to the CEO and president. Each of these vice presidents is followed by three positions, each on its own tier respectively: the marketing director, the operations director, and the finance director."/>
          <p:cNvPicPr>
            <a:picLocks noChangeAspect="1" noChangeArrowheads="1"/>
          </p:cNvPicPr>
          <p:nvPr/>
        </p:nvPicPr>
        <p:blipFill>
          <a:blip r:embed="rId2" cstate="print"/>
          <a:srcRect/>
          <a:stretch>
            <a:fillRect/>
          </a:stretch>
        </p:blipFill>
        <p:spPr bwMode="auto">
          <a:xfrm>
            <a:off x="502920" y="1676400"/>
            <a:ext cx="8138160" cy="3967779"/>
          </a:xfrm>
          <a:prstGeom prst="rect">
            <a:avLst/>
          </a:prstGeom>
          <a:noFill/>
          <a:ln w="9525">
            <a:noFill/>
            <a:miter lim="800000"/>
            <a:headEnd/>
            <a:tailEnd/>
          </a:ln>
          <a:effectLst/>
        </p:spPr>
      </p:pic>
    </p:spTree>
    <p:extLst>
      <p:ext uri="{BB962C8B-B14F-4D97-AF65-F5344CB8AC3E}">
        <p14:creationId xmlns:p14="http://schemas.microsoft.com/office/powerpoint/2010/main" xmlns="" val="10373065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458200" cy="1097280"/>
          </a:xfrm>
        </p:spPr>
        <p:txBody>
          <a:bodyPr/>
          <a:lstStyle/>
          <a:p>
            <a:r>
              <a:rPr lang="en-US" dirty="0"/>
              <a:t>Basic Forms of Organizational Structure </a:t>
            </a:r>
            <a:r>
              <a:rPr lang="en-US" sz="2000" b="0" dirty="0"/>
              <a:t>(3 of 4)</a:t>
            </a:r>
            <a:endParaRPr lang="en-US" b="0" dirty="0"/>
          </a:p>
        </p:txBody>
      </p:sp>
      <p:sp>
        <p:nvSpPr>
          <p:cNvPr id="3" name="Content Placeholder 2"/>
          <p:cNvSpPr>
            <a:spLocks noGrp="1"/>
          </p:cNvSpPr>
          <p:nvPr>
            <p:ph idx="1"/>
          </p:nvPr>
        </p:nvSpPr>
        <p:spPr/>
        <p:txBody>
          <a:bodyPr/>
          <a:lstStyle/>
          <a:p>
            <a:pPr marL="0" indent="0">
              <a:buNone/>
            </a:pPr>
            <a:r>
              <a:rPr lang="en-US" altLang="en-US" b="1" dirty="0"/>
              <a:t>Matrix Structure</a:t>
            </a:r>
          </a:p>
          <a:p>
            <a:pPr lvl="1"/>
            <a:r>
              <a:rPr lang="en-US" altLang="en-US" sz="2600" dirty="0"/>
              <a:t>organizational structure created by superimposing one form of structure onto another</a:t>
            </a:r>
          </a:p>
          <a:p>
            <a:pPr marL="0" indent="0">
              <a:buNone/>
            </a:pPr>
            <a:r>
              <a:rPr lang="en-US" altLang="en-US" sz="2400" dirty="0"/>
              <a:t>In some companies, the matrix organization is a temporary measure installed to complete a specific project and affecting only one part of the firm</a:t>
            </a:r>
            <a:endParaRPr lang="en-US" dirty="0"/>
          </a:p>
        </p:txBody>
      </p:sp>
    </p:spTree>
    <p:extLst>
      <p:ext uri="{BB962C8B-B14F-4D97-AF65-F5344CB8AC3E}">
        <p14:creationId xmlns:p14="http://schemas.microsoft.com/office/powerpoint/2010/main" xmlns="" val="1037306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 </a:t>
            </a:r>
            <a:r>
              <a:rPr lang="en-US" sz="2000" b="0" dirty="0"/>
              <a:t>(1 of 2)</a:t>
            </a:r>
            <a:endParaRPr lang="en-US" b="0" dirty="0"/>
          </a:p>
        </p:txBody>
      </p:sp>
      <p:sp>
        <p:nvSpPr>
          <p:cNvPr id="3" name="Content Placeholder 2"/>
          <p:cNvSpPr>
            <a:spLocks noGrp="1"/>
          </p:cNvSpPr>
          <p:nvPr>
            <p:ph idx="1"/>
          </p:nvPr>
        </p:nvSpPr>
        <p:spPr/>
        <p:txBody>
          <a:bodyPr/>
          <a:lstStyle/>
          <a:p>
            <a:pPr marL="457200" indent="-457200">
              <a:buSzPct val="100000"/>
              <a:buFont typeface="+mj-lt"/>
              <a:buAutoNum type="arabicPeriod"/>
            </a:pPr>
            <a:r>
              <a:rPr lang="en-US" b="1" dirty="0"/>
              <a:t>Discuss </a:t>
            </a:r>
            <a:r>
              <a:rPr lang="en-US" dirty="0"/>
              <a:t>the factors that influence a firm’s organizational structure.</a:t>
            </a:r>
            <a:endParaRPr lang="en-US" dirty="0">
              <a:solidFill>
                <a:srgbClr val="000000"/>
              </a:solidFill>
            </a:endParaRPr>
          </a:p>
          <a:p>
            <a:pPr marL="457200" lvl="0" indent="-457200">
              <a:buSzPct val="100000"/>
              <a:buFont typeface="+mj-lt"/>
              <a:buAutoNum type="arabicPeriod"/>
            </a:pPr>
            <a:r>
              <a:rPr lang="en-US" b="1" dirty="0"/>
              <a:t>Explain </a:t>
            </a:r>
            <a:r>
              <a:rPr lang="en-US" dirty="0"/>
              <a:t>specialization and departmentalization as two of the building blocks of organizational structure.</a:t>
            </a:r>
          </a:p>
          <a:p>
            <a:pPr marL="457200" lvl="0" indent="-457200">
              <a:buSzPct val="100000"/>
              <a:buFont typeface="+mj-lt"/>
              <a:buAutoNum type="arabicPeriod"/>
            </a:pPr>
            <a:r>
              <a:rPr lang="en-US" b="1" dirty="0"/>
              <a:t>Describe </a:t>
            </a:r>
            <a:r>
              <a:rPr lang="en-US" dirty="0"/>
              <a:t>centralization and decentralization, delegation, and authority as the key ingredients in establishing the decision-making hierarchy.</a:t>
            </a:r>
          </a:p>
        </p:txBody>
      </p:sp>
    </p:spTree>
    <p:extLst>
      <p:ext uri="{BB962C8B-B14F-4D97-AF65-F5344CB8AC3E}">
        <p14:creationId xmlns:p14="http://schemas.microsoft.com/office/powerpoint/2010/main" xmlns="" val="10373065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3657600" cy="1097280"/>
          </a:xfrm>
        </p:spPr>
        <p:txBody>
          <a:bodyPr/>
          <a:lstStyle/>
          <a:p>
            <a:r>
              <a:rPr lang="en-US" altLang="en-US" dirty="0"/>
              <a:t>Matrix Structure</a:t>
            </a:r>
            <a:endParaRPr lang="en-US" dirty="0"/>
          </a:p>
        </p:txBody>
      </p:sp>
      <p:pic>
        <p:nvPicPr>
          <p:cNvPr id="4" name="Picture 3" descr="At the top of the matrix is the CEO. On the second tier are the area specialists, the media group, and the merchandising group. Connected to and below the area specialists are: cooking, entertainment, weddings, crafts, gardening, home, holidays, children, pets, and health. Connected to and below the media group are publishing and broadcasting. Below publishing are books, magazines, and newspapers. Below broadcasting are internet, radio, and network/cable TV. Connected to and below the merchandising group are Macy's Martha Stewart Collection, The Home Depot's Martha Stewart Living, PetSmart's Martha Stewart Pets. &#10;&#10;Each division in the lower tiers is interconnected in a matrix of dashed lines with the area specialists. Each division targets specific customer needs, but they all work across all product groups. "/>
          <p:cNvPicPr>
            <a:picLocks noChangeAspect="1"/>
          </p:cNvPicPr>
          <p:nvPr/>
        </p:nvPicPr>
        <p:blipFill>
          <a:blip r:embed="rId3" cstate="print"/>
          <a:srcRect l="12383"/>
          <a:stretch>
            <a:fillRect/>
          </a:stretch>
        </p:blipFill>
        <p:spPr>
          <a:xfrm>
            <a:off x="4525948" y="876902"/>
            <a:ext cx="4406365" cy="5295298"/>
          </a:xfrm>
          <a:prstGeom prst="rect">
            <a:avLst/>
          </a:prstGeom>
        </p:spPr>
      </p:pic>
    </p:spTree>
    <p:extLst>
      <p:ext uri="{BB962C8B-B14F-4D97-AF65-F5344CB8AC3E}">
        <p14:creationId xmlns:p14="http://schemas.microsoft.com/office/powerpoint/2010/main" xmlns="" val="10373065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458200" cy="1097280"/>
          </a:xfrm>
        </p:spPr>
        <p:txBody>
          <a:bodyPr/>
          <a:lstStyle/>
          <a:p>
            <a:r>
              <a:rPr lang="en-US" dirty="0"/>
              <a:t>Basic Forms of Organizational Structure </a:t>
            </a:r>
            <a:r>
              <a:rPr lang="en-US" sz="2000" b="0" dirty="0"/>
              <a:t>(4 of 4)</a:t>
            </a:r>
            <a:endParaRPr lang="en-US" b="0" dirty="0"/>
          </a:p>
        </p:txBody>
      </p:sp>
      <p:sp>
        <p:nvSpPr>
          <p:cNvPr id="3" name="Content Placeholder 2"/>
          <p:cNvSpPr>
            <a:spLocks noGrp="1"/>
          </p:cNvSpPr>
          <p:nvPr>
            <p:ph idx="1"/>
          </p:nvPr>
        </p:nvSpPr>
        <p:spPr/>
        <p:txBody>
          <a:bodyPr/>
          <a:lstStyle/>
          <a:p>
            <a:r>
              <a:rPr lang="en-US" altLang="en-US" b="1" dirty="0"/>
              <a:t>International Organizational Structures</a:t>
            </a:r>
          </a:p>
          <a:p>
            <a:pPr lvl="1"/>
            <a:r>
              <a:rPr lang="en-US" altLang="en-US" dirty="0"/>
              <a:t>approaches to organizational structure developed in response to the need to manufacture, purchase, and sell in global markets</a:t>
            </a:r>
            <a:endParaRPr lang="en-US" dirty="0"/>
          </a:p>
        </p:txBody>
      </p:sp>
    </p:spTree>
    <p:extLst>
      <p:ext uri="{BB962C8B-B14F-4D97-AF65-F5344CB8AC3E}">
        <p14:creationId xmlns:p14="http://schemas.microsoft.com/office/powerpoint/2010/main" xmlns="" val="10373065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International Organizational Structure</a:t>
            </a:r>
            <a:endParaRPr lang="en-US" dirty="0"/>
          </a:p>
        </p:txBody>
      </p:sp>
      <p:pic>
        <p:nvPicPr>
          <p:cNvPr id="4" name="Picture 3" descr="The top tier is the CEO. Connected to and below the CEO are Retail Division A, Retail Division B, and International Division. The third tier, connected to International Division, are Latin America, Europe, and Asia."/>
          <p:cNvPicPr>
            <a:picLocks noChangeAspect="1"/>
          </p:cNvPicPr>
          <p:nvPr/>
        </p:nvPicPr>
        <p:blipFill>
          <a:blip r:embed="rId3" cstate="print"/>
          <a:stretch>
            <a:fillRect/>
          </a:stretch>
        </p:blipFill>
        <p:spPr>
          <a:xfrm>
            <a:off x="565642" y="1782420"/>
            <a:ext cx="7986460" cy="4202584"/>
          </a:xfrm>
          <a:prstGeom prst="rect">
            <a:avLst/>
          </a:prstGeom>
        </p:spPr>
      </p:pic>
    </p:spTree>
    <p:extLst>
      <p:ext uri="{BB962C8B-B14F-4D97-AF65-F5344CB8AC3E}">
        <p14:creationId xmlns:p14="http://schemas.microsoft.com/office/powerpoint/2010/main" xmlns="" val="10373065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Organizational Design for the Twenty-First Century </a:t>
            </a:r>
            <a:r>
              <a:rPr lang="en-US" sz="2000" b="0" dirty="0"/>
              <a:t>(1 of 2)</a:t>
            </a:r>
            <a:endParaRPr lang="en-US" b="0" dirty="0"/>
          </a:p>
        </p:txBody>
      </p:sp>
      <p:sp>
        <p:nvSpPr>
          <p:cNvPr id="3" name="Content Placeholder 2"/>
          <p:cNvSpPr>
            <a:spLocks noGrp="1"/>
          </p:cNvSpPr>
          <p:nvPr>
            <p:ph idx="1"/>
          </p:nvPr>
        </p:nvSpPr>
        <p:spPr/>
        <p:txBody>
          <a:bodyPr/>
          <a:lstStyle/>
          <a:p>
            <a:pPr marL="0" indent="0">
              <a:buNone/>
            </a:pPr>
            <a:r>
              <a:rPr lang="en-US" b="1" dirty="0"/>
              <a:t>Team organization</a:t>
            </a:r>
          </a:p>
          <a:p>
            <a:pPr lvl="1"/>
            <a:r>
              <a:rPr lang="en-US" dirty="0"/>
              <a:t>relies almost exclusively on project-type teams, with little or no underlying functional hierarchy</a:t>
            </a:r>
          </a:p>
          <a:p>
            <a:pPr marL="0" indent="0">
              <a:buNone/>
            </a:pPr>
            <a:r>
              <a:rPr lang="en-US" b="1" dirty="0"/>
              <a:t>Learning organization</a:t>
            </a:r>
          </a:p>
          <a:p>
            <a:pPr lvl="1"/>
            <a:r>
              <a:rPr lang="en-US" dirty="0"/>
              <a:t>works to facilitate the lifelong learning and personal development of all of its employees while continually transforming itself to respond to changing demands and needs</a:t>
            </a:r>
          </a:p>
        </p:txBody>
      </p:sp>
    </p:spTree>
    <p:extLst>
      <p:ext uri="{BB962C8B-B14F-4D97-AF65-F5344CB8AC3E}">
        <p14:creationId xmlns:p14="http://schemas.microsoft.com/office/powerpoint/2010/main" xmlns="" val="10373065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Organizational Design for the Twenty-First Century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pPr marL="0" indent="0">
              <a:buNone/>
            </a:pPr>
            <a:r>
              <a:rPr lang="en-US" b="1" dirty="0"/>
              <a:t>Virtual organization</a:t>
            </a:r>
          </a:p>
          <a:p>
            <a:pPr lvl="1"/>
            <a:r>
              <a:rPr lang="en-US" dirty="0"/>
              <a:t>has little or no formal structure</a:t>
            </a:r>
          </a:p>
          <a:p>
            <a:pPr lvl="1"/>
            <a:r>
              <a:rPr lang="en-US" dirty="0"/>
              <a:t>has only a handful of permanent employees, a very small staff, and a modest administrative facility</a:t>
            </a:r>
          </a:p>
        </p:txBody>
      </p:sp>
    </p:spTree>
    <p:extLst>
      <p:ext uri="{BB962C8B-B14F-4D97-AF65-F5344CB8AC3E}">
        <p14:creationId xmlns:p14="http://schemas.microsoft.com/office/powerpoint/2010/main" xmlns="" val="10373065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Virtual Organization</a:t>
            </a:r>
          </a:p>
        </p:txBody>
      </p:sp>
      <p:pic>
        <p:nvPicPr>
          <p:cNvPr id="4" name="Picture 3" descr="At the center of the diagram is the Core Organization, which consists of Finance, Operations, and Management. The Core Organization points to &quot;Contracted: Manufacturing in Asia,&quot; on the upper left; to &quot;Contracted Administrative Services,&quot; which consists of Accounting and Human Resources, on the upper right; to &quot;Contracted: Sales and Marketing&quot; on the lower left; and to &quot;Contracted: Distribution and Logistics,&quot; on the lower right."/>
          <p:cNvPicPr>
            <a:picLocks noChangeAspect="1"/>
          </p:cNvPicPr>
          <p:nvPr/>
        </p:nvPicPr>
        <p:blipFill>
          <a:blip r:embed="rId3" cstate="print"/>
          <a:stretch>
            <a:fillRect/>
          </a:stretch>
        </p:blipFill>
        <p:spPr>
          <a:xfrm>
            <a:off x="849920" y="1676400"/>
            <a:ext cx="7444160" cy="4509965"/>
          </a:xfrm>
          <a:prstGeom prst="rect">
            <a:avLst/>
          </a:prstGeom>
        </p:spPr>
      </p:pic>
    </p:spTree>
    <p:extLst>
      <p:ext uri="{BB962C8B-B14F-4D97-AF65-F5344CB8AC3E}">
        <p14:creationId xmlns:p14="http://schemas.microsoft.com/office/powerpoint/2010/main" xmlns="" val="10373065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Organization</a:t>
            </a:r>
          </a:p>
        </p:txBody>
      </p:sp>
      <p:sp>
        <p:nvSpPr>
          <p:cNvPr id="3" name="Content Placeholder 2"/>
          <p:cNvSpPr>
            <a:spLocks noGrp="1"/>
          </p:cNvSpPr>
          <p:nvPr>
            <p:ph idx="1"/>
          </p:nvPr>
        </p:nvSpPr>
        <p:spPr/>
        <p:txBody>
          <a:bodyPr/>
          <a:lstStyle/>
          <a:p>
            <a:pPr marL="0" indent="0">
              <a:buNone/>
            </a:pPr>
            <a:r>
              <a:rPr lang="en-US" altLang="en-US" b="1" dirty="0"/>
              <a:t>Informal Organization</a:t>
            </a:r>
          </a:p>
          <a:p>
            <a:pPr lvl="1"/>
            <a:r>
              <a:rPr lang="en-US" altLang="en-US" dirty="0"/>
              <a:t>network, unrelated to the firm’s formal authority structure, of everyday social interactions among company employees</a:t>
            </a:r>
          </a:p>
          <a:p>
            <a:pPr marL="0" indent="0">
              <a:buNone/>
            </a:pPr>
            <a:r>
              <a:rPr lang="en-US" altLang="en-US" b="1" dirty="0"/>
              <a:t>Informal groups</a:t>
            </a:r>
          </a:p>
          <a:p>
            <a:pPr lvl="1"/>
            <a:r>
              <a:rPr lang="en-US" altLang="en-US" dirty="0"/>
              <a:t>groups of people who decide to interact among themselves</a:t>
            </a:r>
            <a:endParaRPr lang="en-US" dirty="0"/>
          </a:p>
        </p:txBody>
      </p:sp>
    </p:spTree>
    <p:extLst>
      <p:ext uri="{BB962C8B-B14F-4D97-AF65-F5344CB8AC3E}">
        <p14:creationId xmlns:p14="http://schemas.microsoft.com/office/powerpoint/2010/main" xmlns="" val="10373065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Organizational Grapevine</a:t>
            </a:r>
          </a:p>
        </p:txBody>
      </p:sp>
      <p:sp>
        <p:nvSpPr>
          <p:cNvPr id="3" name="Content Placeholder 2"/>
          <p:cNvSpPr>
            <a:spLocks noGrp="1"/>
          </p:cNvSpPr>
          <p:nvPr>
            <p:ph idx="1"/>
          </p:nvPr>
        </p:nvSpPr>
        <p:spPr/>
        <p:txBody>
          <a:bodyPr/>
          <a:lstStyle/>
          <a:p>
            <a:pPr marL="0" indent="0">
              <a:buNone/>
            </a:pPr>
            <a:r>
              <a:rPr lang="en-US" b="1" dirty="0"/>
              <a:t>Grapevine</a:t>
            </a:r>
          </a:p>
          <a:p>
            <a:pPr lvl="1"/>
            <a:r>
              <a:rPr lang="en-US" dirty="0"/>
              <a:t>informal communication network that runs through an organization</a:t>
            </a:r>
          </a:p>
          <a:p>
            <a:pPr marL="0" indent="0">
              <a:buNone/>
            </a:pPr>
            <a:r>
              <a:rPr lang="en-US" dirty="0"/>
              <a:t>By maintaining open channels of communication and responding vigorously to inaccurate information, managers can minimize the damage the grapevine can cause.</a:t>
            </a:r>
          </a:p>
        </p:txBody>
      </p:sp>
    </p:spTree>
    <p:extLst>
      <p:ext uri="{BB962C8B-B14F-4D97-AF65-F5344CB8AC3E}">
        <p14:creationId xmlns:p14="http://schemas.microsoft.com/office/powerpoint/2010/main" xmlns="" val="10373065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Intrapreneuring</a:t>
            </a:r>
            <a:endParaRPr lang="en-US" dirty="0"/>
          </a:p>
        </p:txBody>
      </p:sp>
      <p:sp>
        <p:nvSpPr>
          <p:cNvPr id="3" name="Content Placeholder 2"/>
          <p:cNvSpPr>
            <a:spLocks noGrp="1"/>
          </p:cNvSpPr>
          <p:nvPr>
            <p:ph idx="1"/>
          </p:nvPr>
        </p:nvSpPr>
        <p:spPr/>
        <p:txBody>
          <a:bodyPr/>
          <a:lstStyle/>
          <a:p>
            <a:pPr marL="0" indent="0">
              <a:buNone/>
            </a:pPr>
            <a:r>
              <a:rPr lang="en-US" b="1" dirty="0" err="1"/>
              <a:t>Intrapreneuring</a:t>
            </a:r>
            <a:endParaRPr lang="en-US" b="1" dirty="0"/>
          </a:p>
          <a:p>
            <a:pPr lvl="1"/>
            <a:r>
              <a:rPr lang="en-US" dirty="0"/>
              <a:t>process of creating and maintaining the innovation and flexibility of a small-business environment within the confines of a large organization</a:t>
            </a:r>
          </a:p>
        </p:txBody>
      </p:sp>
    </p:spTree>
    <p:extLst>
      <p:ext uri="{BB962C8B-B14F-4D97-AF65-F5344CB8AC3E}">
        <p14:creationId xmlns:p14="http://schemas.microsoft.com/office/powerpoint/2010/main" xmlns="" val="10373065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Applying What You’ve Learned </a:t>
            </a:r>
            <a:r>
              <a:rPr lang="en-US" sz="2000" b="0" dirty="0"/>
              <a:t>(1 of 2)</a:t>
            </a:r>
            <a:endParaRPr lang="en-US" b="0" dirty="0"/>
          </a:p>
        </p:txBody>
      </p:sp>
      <p:sp>
        <p:nvSpPr>
          <p:cNvPr id="3" name="Content Placeholder 2"/>
          <p:cNvSpPr>
            <a:spLocks noGrp="1"/>
          </p:cNvSpPr>
          <p:nvPr>
            <p:ph idx="1"/>
          </p:nvPr>
        </p:nvSpPr>
        <p:spPr/>
        <p:txBody>
          <a:bodyPr/>
          <a:lstStyle/>
          <a:p>
            <a:pPr marL="457200" indent="-457200">
              <a:buFont typeface="+mj-lt"/>
              <a:buAutoNum type="arabicPeriod"/>
            </a:pPr>
            <a:r>
              <a:rPr lang="en-US" b="1" dirty="0"/>
              <a:t>Discuss </a:t>
            </a:r>
            <a:r>
              <a:rPr lang="en-US" dirty="0"/>
              <a:t>the factors that influence a firm’s organizational structure.</a:t>
            </a:r>
          </a:p>
          <a:p>
            <a:pPr marL="457200" indent="-457200">
              <a:buFont typeface="+mj-lt"/>
              <a:buAutoNum type="arabicPeriod"/>
            </a:pPr>
            <a:r>
              <a:rPr lang="en-US" b="1" dirty="0"/>
              <a:t>Explain </a:t>
            </a:r>
            <a:r>
              <a:rPr lang="en-US" dirty="0"/>
              <a:t>specialization and departmentalization as two of the building blocks of organizational structure.</a:t>
            </a:r>
          </a:p>
          <a:p>
            <a:pPr marL="457200" indent="-457200">
              <a:buFont typeface="+mj-lt"/>
              <a:buAutoNum type="arabicPeriod"/>
            </a:pPr>
            <a:r>
              <a:rPr lang="en-US" b="1" dirty="0"/>
              <a:t>Describe </a:t>
            </a:r>
            <a:r>
              <a:rPr lang="en-US" dirty="0"/>
              <a:t>centralization and decentralization, delegation, and authority as the key ingredients in establishing the decision-making hierarchy.</a:t>
            </a:r>
          </a:p>
        </p:txBody>
      </p:sp>
    </p:spTree>
    <p:extLst>
      <p:ext uri="{BB962C8B-B14F-4D97-AF65-F5344CB8AC3E}">
        <p14:creationId xmlns:p14="http://schemas.microsoft.com/office/powerpoint/2010/main" xmlns="" val="1037306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pPr marL="457200" indent="-457200">
              <a:buSzPct val="100000"/>
              <a:buFont typeface="+mj-lt"/>
              <a:buAutoNum type="arabicPeriod" startAt="4"/>
            </a:pPr>
            <a:r>
              <a:rPr lang="en-US" b="1" dirty="0"/>
              <a:t>Explain </a:t>
            </a:r>
            <a:r>
              <a:rPr lang="en-US" dirty="0"/>
              <a:t>the differences among functional, divisional, matrix, and international organizational structures and describe the most popular new forms of organizational design.</a:t>
            </a:r>
          </a:p>
          <a:p>
            <a:pPr marL="457200" indent="-457200">
              <a:buSzPct val="100000"/>
              <a:buFont typeface="+mj-lt"/>
              <a:buAutoNum type="arabicPeriod" startAt="4"/>
            </a:pPr>
            <a:r>
              <a:rPr lang="en-US" b="1" dirty="0"/>
              <a:t>Describe </a:t>
            </a:r>
            <a:r>
              <a:rPr lang="en-US" dirty="0"/>
              <a:t>the informal organization and discuss </a:t>
            </a:r>
            <a:r>
              <a:rPr lang="en-US" dirty="0" err="1"/>
              <a:t>intrapreneuring</a:t>
            </a:r>
            <a:r>
              <a:rPr lang="en-US" dirty="0"/>
              <a:t>.</a:t>
            </a:r>
          </a:p>
        </p:txBody>
      </p:sp>
    </p:spTree>
    <p:extLst>
      <p:ext uri="{BB962C8B-B14F-4D97-AF65-F5344CB8AC3E}">
        <p14:creationId xmlns:p14="http://schemas.microsoft.com/office/powerpoint/2010/main" xmlns="" val="10373065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Applying What You’ve Learned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pPr marL="457200" indent="-457200">
              <a:buFont typeface="+mj-lt"/>
              <a:buAutoNum type="arabicPeriod" startAt="4"/>
            </a:pPr>
            <a:r>
              <a:rPr lang="en-US" b="1" dirty="0"/>
              <a:t>Explain </a:t>
            </a:r>
            <a:r>
              <a:rPr lang="en-US" dirty="0"/>
              <a:t>the differences among functional, divisional, matrix, and international organizational structures and describe the most popular new forms of organizational design.</a:t>
            </a:r>
          </a:p>
          <a:p>
            <a:pPr marL="457200" indent="-457200">
              <a:buFont typeface="+mj-lt"/>
              <a:buAutoNum type="arabicPeriod" startAt="4"/>
            </a:pPr>
            <a:r>
              <a:rPr lang="en-US" b="1" dirty="0"/>
              <a:t>Describe </a:t>
            </a:r>
            <a:r>
              <a:rPr lang="en-US" dirty="0"/>
              <a:t>the informal organization and discuss </a:t>
            </a:r>
            <a:r>
              <a:rPr lang="en-US" dirty="0" err="1"/>
              <a:t>intrapreneuring</a:t>
            </a:r>
            <a:r>
              <a:rPr lang="en-US" dirty="0"/>
              <a:t>.</a:t>
            </a:r>
          </a:p>
        </p:txBody>
      </p:sp>
    </p:spTree>
    <p:extLst>
      <p:ext uri="{BB962C8B-B14F-4D97-AF65-F5344CB8AC3E}">
        <p14:creationId xmlns:p14="http://schemas.microsoft.com/office/powerpoint/2010/main" xmlns="" val="10373065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a:t>
            </a:r>
            <a:endParaRPr lang="en-US" dirty="0"/>
          </a:p>
        </p:txBody>
      </p:sp>
      <p:pic>
        <p:nvPicPr>
          <p:cNvPr id="6" name="Picture 3" descr="This work is protected by United States copyright laws and is provided solely for the use of instructors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honor the intended pedagogical purposes and the needs of other instructors who rely on these materials."/>
          <p:cNvPicPr>
            <a:picLocks noChangeAspect="1" noChangeArrowheads="1"/>
          </p:cNvPicPr>
          <p:nvPr/>
        </p:nvPicPr>
        <p:blipFill>
          <a:blip r:embed="rId3" cstate="screen">
            <a:extLst>
              <a:ext uri="{28A0092B-C50C-407E-A947-70E740481C1C}">
                <a14:useLocalDpi xmlns:a14="http://schemas.microsoft.com/office/drawing/2010/main" xmlns="" val="0"/>
              </a:ext>
            </a:extLst>
          </a:blip>
          <a:stretch>
            <a:fillRect/>
          </a:stretch>
        </p:blipFill>
        <p:spPr bwMode="auto">
          <a:xfrm>
            <a:off x="548640" y="2131934"/>
            <a:ext cx="8046720" cy="2594133"/>
          </a:xfrm>
          <a:prstGeom prst="rect">
            <a:avLst/>
          </a:prstGeom>
          <a:noFill/>
          <a:ln w="9525">
            <a:noFill/>
            <a:miter lim="800000"/>
            <a:headEnd/>
            <a:tailEnd/>
          </a:ln>
        </p:spPr>
      </p:pic>
    </p:spTree>
    <p:extLst>
      <p:ext uri="{BB962C8B-B14F-4D97-AF65-F5344CB8AC3E}">
        <p14:creationId xmlns:p14="http://schemas.microsoft.com/office/powerpoint/2010/main" xmlns="" val="92195460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Organizational Structure?</a:t>
            </a:r>
          </a:p>
        </p:txBody>
      </p:sp>
      <p:sp>
        <p:nvSpPr>
          <p:cNvPr id="3" name="Content Placeholder 2"/>
          <p:cNvSpPr>
            <a:spLocks noGrp="1"/>
          </p:cNvSpPr>
          <p:nvPr>
            <p:ph idx="1"/>
          </p:nvPr>
        </p:nvSpPr>
        <p:spPr/>
        <p:txBody>
          <a:bodyPr/>
          <a:lstStyle/>
          <a:p>
            <a:pPr>
              <a:buNone/>
            </a:pPr>
            <a:r>
              <a:rPr lang="en-US" b="1" dirty="0"/>
              <a:t>Organizational Structure</a:t>
            </a:r>
          </a:p>
          <a:p>
            <a:pPr lvl="1"/>
            <a:r>
              <a:rPr lang="en-US" dirty="0"/>
              <a:t>specification of the jobs to be done within an organization and the ways in which they relate to one another</a:t>
            </a:r>
          </a:p>
        </p:txBody>
      </p:sp>
    </p:spTree>
    <p:extLst>
      <p:ext uri="{BB962C8B-B14F-4D97-AF65-F5344CB8AC3E}">
        <p14:creationId xmlns:p14="http://schemas.microsoft.com/office/powerpoint/2010/main" xmlns="" val="1037306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 Charts</a:t>
            </a:r>
          </a:p>
        </p:txBody>
      </p:sp>
      <p:sp>
        <p:nvSpPr>
          <p:cNvPr id="3" name="Content Placeholder 2"/>
          <p:cNvSpPr>
            <a:spLocks noGrp="1"/>
          </p:cNvSpPr>
          <p:nvPr>
            <p:ph idx="1"/>
          </p:nvPr>
        </p:nvSpPr>
        <p:spPr/>
        <p:txBody>
          <a:bodyPr/>
          <a:lstStyle/>
          <a:p>
            <a:pPr marL="0" indent="0">
              <a:buNone/>
            </a:pPr>
            <a:r>
              <a:rPr lang="en-US" b="1" dirty="0"/>
              <a:t>Organization Chart</a:t>
            </a:r>
          </a:p>
          <a:p>
            <a:pPr lvl="1"/>
            <a:r>
              <a:rPr lang="en-US" dirty="0"/>
              <a:t>diagram depicting a company’s structure and showing employees where they fit into its operations</a:t>
            </a:r>
          </a:p>
          <a:p>
            <a:pPr marL="0" indent="0">
              <a:buNone/>
              <a:defRPr/>
            </a:pPr>
            <a:r>
              <a:rPr lang="en-US" b="1" dirty="0"/>
              <a:t>Chain of Command</a:t>
            </a:r>
          </a:p>
          <a:p>
            <a:pPr lvl="1">
              <a:defRPr/>
            </a:pPr>
            <a:r>
              <a:rPr lang="en-US" dirty="0"/>
              <a:t>reporting relationships within a company</a:t>
            </a:r>
          </a:p>
        </p:txBody>
      </p:sp>
    </p:spTree>
    <p:extLst>
      <p:ext uri="{BB962C8B-B14F-4D97-AF65-F5344CB8AC3E}">
        <p14:creationId xmlns:p14="http://schemas.microsoft.com/office/powerpoint/2010/main" xmlns="" val="1037306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Organization Chart</a:t>
            </a:r>
          </a:p>
        </p:txBody>
      </p:sp>
      <p:pic>
        <p:nvPicPr>
          <p:cNvPr id="4" name="Picture 3" descr="At the top of the organizational chart is the President and Owner of Contemporary Landscape Services, Inc. On the next level are the retail shop manager, the nursery manager, and the landscape operations manager. The retail shop manager, the nursery manager, and the landscape operations manager all report to the owner and president. The buyer and the office manager report to the retail shop manager. The buyer and the supervisor report to the nursery manager. The residential manager and the commercial manager report to the landscape operations manager."/>
          <p:cNvPicPr>
            <a:picLocks noChangeAspect="1"/>
          </p:cNvPicPr>
          <p:nvPr/>
        </p:nvPicPr>
        <p:blipFill>
          <a:blip r:embed="rId3" cstate="print"/>
          <a:stretch>
            <a:fillRect/>
          </a:stretch>
        </p:blipFill>
        <p:spPr>
          <a:xfrm>
            <a:off x="457200" y="1800225"/>
            <a:ext cx="8216714" cy="3990975"/>
          </a:xfrm>
          <a:prstGeom prst="rect">
            <a:avLst/>
          </a:prstGeom>
        </p:spPr>
      </p:pic>
    </p:spTree>
    <p:extLst>
      <p:ext uri="{BB962C8B-B14F-4D97-AF65-F5344CB8AC3E}">
        <p14:creationId xmlns:p14="http://schemas.microsoft.com/office/powerpoint/2010/main" xmlns="" val="1037306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Determinants of Organizational Structure</a:t>
            </a:r>
          </a:p>
        </p:txBody>
      </p:sp>
      <p:sp>
        <p:nvSpPr>
          <p:cNvPr id="3" name="Content Placeholder 2"/>
          <p:cNvSpPr>
            <a:spLocks noGrp="1"/>
          </p:cNvSpPr>
          <p:nvPr>
            <p:ph idx="1"/>
          </p:nvPr>
        </p:nvSpPr>
        <p:spPr/>
        <p:txBody>
          <a:bodyPr/>
          <a:lstStyle/>
          <a:p>
            <a:pPr lvl="0"/>
            <a:r>
              <a:rPr lang="en-US" dirty="0"/>
              <a:t>Mission</a:t>
            </a:r>
          </a:p>
          <a:p>
            <a:pPr lvl="0"/>
            <a:r>
              <a:rPr lang="en-US" dirty="0"/>
              <a:t>Strategy</a:t>
            </a:r>
          </a:p>
          <a:p>
            <a:pPr lvl="0"/>
            <a:r>
              <a:rPr lang="en-US" dirty="0"/>
              <a:t>Size</a:t>
            </a:r>
          </a:p>
          <a:p>
            <a:pPr lvl="0"/>
            <a:r>
              <a:rPr lang="en-US" dirty="0"/>
              <a:t>Internal environment</a:t>
            </a:r>
          </a:p>
          <a:p>
            <a:pPr lvl="0"/>
            <a:r>
              <a:rPr lang="en-US" dirty="0"/>
              <a:t>External environment</a:t>
            </a:r>
          </a:p>
        </p:txBody>
      </p:sp>
    </p:spTree>
    <p:extLst>
      <p:ext uri="{BB962C8B-B14F-4D97-AF65-F5344CB8AC3E}">
        <p14:creationId xmlns:p14="http://schemas.microsoft.com/office/powerpoint/2010/main" xmlns="" val="1037306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Building Blocks of Organizational Structure</a:t>
            </a:r>
          </a:p>
        </p:txBody>
      </p:sp>
      <p:sp>
        <p:nvSpPr>
          <p:cNvPr id="3" name="Content Placeholder 2"/>
          <p:cNvSpPr>
            <a:spLocks noGrp="1"/>
          </p:cNvSpPr>
          <p:nvPr>
            <p:ph idx="1"/>
          </p:nvPr>
        </p:nvSpPr>
        <p:spPr/>
        <p:txBody>
          <a:bodyPr/>
          <a:lstStyle/>
          <a:p>
            <a:pPr marL="0" indent="0">
              <a:buNone/>
            </a:pPr>
            <a:r>
              <a:rPr lang="en-US" altLang="en-US" b="1" dirty="0"/>
              <a:t>Specialization</a:t>
            </a:r>
          </a:p>
          <a:p>
            <a:pPr lvl="1"/>
            <a:r>
              <a:rPr lang="en-US" altLang="en-US" dirty="0"/>
              <a:t>determining who will do what</a:t>
            </a:r>
          </a:p>
          <a:p>
            <a:pPr marL="0" indent="0">
              <a:buNone/>
            </a:pPr>
            <a:r>
              <a:rPr lang="en-US" altLang="en-US" b="1" dirty="0"/>
              <a:t>Departmentalization</a:t>
            </a:r>
          </a:p>
          <a:p>
            <a:pPr lvl="1"/>
            <a:r>
              <a:rPr lang="en-US" altLang="en-US" dirty="0"/>
              <a:t>determining how people performing certain tasks can best be grouped together</a:t>
            </a:r>
            <a:endParaRPr lang="en-US" dirty="0"/>
          </a:p>
        </p:txBody>
      </p:sp>
    </p:spTree>
    <p:extLst>
      <p:ext uri="{BB962C8B-B14F-4D97-AF65-F5344CB8AC3E}">
        <p14:creationId xmlns:p14="http://schemas.microsoft.com/office/powerpoint/2010/main" xmlns="" val="1037306530"/>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7693</TotalTime>
  <Words>3085</Words>
  <Application>Microsoft Office PowerPoint</Application>
  <PresentationFormat>On-screen Show (4:3)</PresentationFormat>
  <Paragraphs>250</Paragraphs>
  <Slides>41</Slides>
  <Notes>29</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508 Lecture</vt:lpstr>
      <vt:lpstr>Business Essentials</vt:lpstr>
      <vt:lpstr>Introduction</vt:lpstr>
      <vt:lpstr>Learning Objectives (1 of 2)</vt:lpstr>
      <vt:lpstr>Learning Objectives (2 of 2)</vt:lpstr>
      <vt:lpstr>What Is Organizational Structure?</vt:lpstr>
      <vt:lpstr>Organization Charts</vt:lpstr>
      <vt:lpstr>The Organization Chart</vt:lpstr>
      <vt:lpstr>Determinants of Organizational Structure</vt:lpstr>
      <vt:lpstr>The Building Blocks of Organizational Structure</vt:lpstr>
      <vt:lpstr>Specialization</vt:lpstr>
      <vt:lpstr>Departmentalization (1 of 3)</vt:lpstr>
      <vt:lpstr>Departmentalization (2 of 3)</vt:lpstr>
      <vt:lpstr>Departmentalization (3 of 3)</vt:lpstr>
      <vt:lpstr>Multiple Forms of Departmentalization</vt:lpstr>
      <vt:lpstr>Distributing Authority: Centralization and Decentralization</vt:lpstr>
      <vt:lpstr>Flat and Tall Organizations (1 of 3)</vt:lpstr>
      <vt:lpstr>Flat and Tall Organizations (2 of 3)</vt:lpstr>
      <vt:lpstr>Flat and Tall Organizations (3 of 3)</vt:lpstr>
      <vt:lpstr>Span of Control</vt:lpstr>
      <vt:lpstr>The Delegation Process</vt:lpstr>
      <vt:lpstr>Learning to Delegate Effectively</vt:lpstr>
      <vt:lpstr>Forms of Authority (1 of 2)</vt:lpstr>
      <vt:lpstr>Forms of Authority (2 of 2)</vt:lpstr>
      <vt:lpstr>Line and Staff Organization</vt:lpstr>
      <vt:lpstr>Basic Forms of Organizational Structure (1 of 4)</vt:lpstr>
      <vt:lpstr>Functional Structure</vt:lpstr>
      <vt:lpstr>Basic Forms of Organizational Structure (2 of 4)</vt:lpstr>
      <vt:lpstr>Divisional Structure</vt:lpstr>
      <vt:lpstr>Basic Forms of Organizational Structure (3 of 4)</vt:lpstr>
      <vt:lpstr>Matrix Structure</vt:lpstr>
      <vt:lpstr>Basic Forms of Organizational Structure (4 of 4)</vt:lpstr>
      <vt:lpstr>International Organizational Structure</vt:lpstr>
      <vt:lpstr>Organizational Design for the Twenty-First Century (1 of 2)</vt:lpstr>
      <vt:lpstr>Organizational Design for the Twenty-First Century (2 of 2)</vt:lpstr>
      <vt:lpstr>The Virtual Organization</vt:lpstr>
      <vt:lpstr>Informal Organization</vt:lpstr>
      <vt:lpstr>Organizational Grapevine</vt:lpstr>
      <vt:lpstr>Intrapreneuring</vt:lpstr>
      <vt:lpstr>Applying What You’ve Learned (1 of 2)</vt:lpstr>
      <vt:lpstr>Applying What You’ve Learned (2 of 2)</vt:lpstr>
      <vt:lpstr>Copyright</vt:lpstr>
    </vt:vector>
  </TitlesOfParts>
  <Company>Pearson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Essentials, Twelfth Edition</dc:title>
  <dc:subject>Business</dc:subject>
  <dc:creator>Ronald J. Ebert and Ricky W. Griffin</dc:creator>
  <cp:keywords>Business</cp:keywords>
  <cp:lastModifiedBy>Sushma.Nayak</cp:lastModifiedBy>
  <cp:revision>588</cp:revision>
  <dcterms:created xsi:type="dcterms:W3CDTF">2014-07-14T20:04:21Z</dcterms:created>
  <dcterms:modified xsi:type="dcterms:W3CDTF">2018-03-30T10:21:25Z</dcterms:modified>
  <cp:category>Business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