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47"/>
  </p:notesMasterIdLst>
  <p:sldIdLst>
    <p:sldId id="257" r:id="rId2"/>
    <p:sldId id="258" r:id="rId3"/>
    <p:sldId id="308" r:id="rId4"/>
    <p:sldId id="260" r:id="rId5"/>
    <p:sldId id="262" r:id="rId6"/>
    <p:sldId id="263" r:id="rId7"/>
    <p:sldId id="264" r:id="rId8"/>
    <p:sldId id="305" r:id="rId9"/>
    <p:sldId id="265" r:id="rId10"/>
    <p:sldId id="267" r:id="rId11"/>
    <p:sldId id="268" r:id="rId12"/>
    <p:sldId id="269" r:id="rId13"/>
    <p:sldId id="270" r:id="rId14"/>
    <p:sldId id="271" r:id="rId15"/>
    <p:sldId id="272" r:id="rId16"/>
    <p:sldId id="274" r:id="rId17"/>
    <p:sldId id="307" r:id="rId18"/>
    <p:sldId id="275" r:id="rId19"/>
    <p:sldId id="276" r:id="rId20"/>
    <p:sldId id="277" r:id="rId21"/>
    <p:sldId id="279" r:id="rId22"/>
    <p:sldId id="280" r:id="rId23"/>
    <p:sldId id="281" r:id="rId24"/>
    <p:sldId id="282" r:id="rId25"/>
    <p:sldId id="283" r:id="rId26"/>
    <p:sldId id="284" r:id="rId27"/>
    <p:sldId id="285" r:id="rId28"/>
    <p:sldId id="286" r:id="rId29"/>
    <p:sldId id="287" r:id="rId30"/>
    <p:sldId id="306" r:id="rId31"/>
    <p:sldId id="289" r:id="rId32"/>
    <p:sldId id="290" r:id="rId33"/>
    <p:sldId id="291" r:id="rId34"/>
    <p:sldId id="292" r:id="rId35"/>
    <p:sldId id="294" r:id="rId36"/>
    <p:sldId id="295" r:id="rId37"/>
    <p:sldId id="296" r:id="rId38"/>
    <p:sldId id="297" r:id="rId39"/>
    <p:sldId id="298" r:id="rId40"/>
    <p:sldId id="299" r:id="rId41"/>
    <p:sldId id="300" r:id="rId42"/>
    <p:sldId id="301" r:id="rId43"/>
    <p:sldId id="302" r:id="rId44"/>
    <p:sldId id="303" r:id="rId45"/>
    <p:sldId id="30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3041" autoAdjust="0"/>
  </p:normalViewPr>
  <p:slideViewPr>
    <p:cSldViewPr>
      <p:cViewPr>
        <p:scale>
          <a:sx n="64" d="100"/>
          <a:sy n="64" d="100"/>
        </p:scale>
        <p:origin x="-4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4.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slide" Target="../slides/slide42.xml"/><Relationship Id="rId1" Type="http://schemas.openxmlformats.org/officeDocument/2006/relationships/slide" Target="../slides/slide39.xml"/></Relationships>
</file>

<file path=ppt/diagrams/_rels/data7.xml.rels><?xml version="1.0" encoding="UTF-8" standalone="yes"?>
<Relationships xmlns="http://schemas.openxmlformats.org/package/2006/relationships"><Relationship Id="rId3" Type="http://schemas.openxmlformats.org/officeDocument/2006/relationships/slide" Target="../slides/slide43.xml"/><Relationship Id="rId7" Type="http://schemas.openxmlformats.org/officeDocument/2006/relationships/slide" Target="../slides/slide41.xml"/><Relationship Id="rId2" Type="http://schemas.openxmlformats.org/officeDocument/2006/relationships/slide" Target="../slides/slide38.xml"/><Relationship Id="rId1" Type="http://schemas.openxmlformats.org/officeDocument/2006/relationships/slide" Target="../slides/slide34.xml"/><Relationship Id="rId6" Type="http://schemas.openxmlformats.org/officeDocument/2006/relationships/slide" Target="../slides/slide37.xml"/><Relationship Id="rId5" Type="http://schemas.openxmlformats.org/officeDocument/2006/relationships/slide" Target="../slides/slide31.xml"/><Relationship Id="rId4"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44A34-2ABE-4D0F-BEC6-DEA02A519028}" type="doc">
      <dgm:prSet loTypeId="urn:microsoft.com/office/officeart/2011/layout/CircleProcess" loCatId="process" qsTypeId="urn:microsoft.com/office/officeart/2005/8/quickstyle/simple3" qsCatId="simple" csTypeId="urn:microsoft.com/office/officeart/2005/8/colors/colorful3" csCatId="colorful" phldr="1"/>
      <dgm:spPr/>
      <dgm:t>
        <a:bodyPr/>
        <a:lstStyle/>
        <a:p>
          <a:endParaRPr lang="en-US"/>
        </a:p>
      </dgm:t>
    </dgm:pt>
    <dgm:pt modelId="{7E844A43-6867-4FCB-B202-5072909A47E3}">
      <dgm:prSet/>
      <dgm:spPr/>
      <dgm:t>
        <a:bodyPr/>
        <a:lstStyle/>
        <a:p>
          <a:pPr rtl="0"/>
          <a:r>
            <a:rPr lang="en-US" smtClean="0"/>
            <a:t>Choosing retailing partners</a:t>
          </a:r>
          <a:endParaRPr lang="en-US"/>
        </a:p>
      </dgm:t>
    </dgm:pt>
    <dgm:pt modelId="{A1EB81BB-851E-4DF2-A55B-9560BC01EFD8}" type="parTrans" cxnId="{6A7369F9-DD8B-4FF6-B3FF-A9B450D84400}">
      <dgm:prSet/>
      <dgm:spPr/>
      <dgm:t>
        <a:bodyPr/>
        <a:lstStyle/>
        <a:p>
          <a:endParaRPr lang="en-US"/>
        </a:p>
      </dgm:t>
    </dgm:pt>
    <dgm:pt modelId="{9196C2BE-4136-48FB-8B13-E2B82BE88AB0}" type="sibTrans" cxnId="{6A7369F9-DD8B-4FF6-B3FF-A9B450D84400}">
      <dgm:prSet/>
      <dgm:spPr/>
      <dgm:t>
        <a:bodyPr/>
        <a:lstStyle/>
        <a:p>
          <a:endParaRPr lang="en-US"/>
        </a:p>
      </dgm:t>
    </dgm:pt>
    <dgm:pt modelId="{5B3A49E4-436B-4838-A89E-16660601C793}">
      <dgm:prSet/>
      <dgm:spPr/>
      <dgm:t>
        <a:bodyPr/>
        <a:lstStyle/>
        <a:p>
          <a:pPr rtl="0"/>
          <a:r>
            <a:rPr lang="en-US" smtClean="0"/>
            <a:t>Identifying types of Retailers</a:t>
          </a:r>
          <a:endParaRPr lang="en-US"/>
        </a:p>
      </dgm:t>
    </dgm:pt>
    <dgm:pt modelId="{6D20F21B-CA81-4D4E-9576-9BA22F8902C5}" type="parTrans" cxnId="{05DA996E-D0CE-42DE-AAA6-BC5FBB3E81D0}">
      <dgm:prSet/>
      <dgm:spPr/>
      <dgm:t>
        <a:bodyPr/>
        <a:lstStyle/>
        <a:p>
          <a:endParaRPr lang="en-US"/>
        </a:p>
      </dgm:t>
    </dgm:pt>
    <dgm:pt modelId="{E526AF61-94EE-4841-84C2-7E7990B025F4}" type="sibTrans" cxnId="{05DA996E-D0CE-42DE-AAA6-BC5FBB3E81D0}">
      <dgm:prSet/>
      <dgm:spPr/>
      <dgm:t>
        <a:bodyPr/>
        <a:lstStyle/>
        <a:p>
          <a:endParaRPr lang="en-US"/>
        </a:p>
      </dgm:t>
    </dgm:pt>
    <dgm:pt modelId="{C6A551A3-5BBB-4D46-BA9D-2762DDCA3E8F}">
      <dgm:prSet/>
      <dgm:spPr/>
      <dgm:t>
        <a:bodyPr/>
        <a:lstStyle/>
        <a:p>
          <a:pPr rtl="0"/>
          <a:r>
            <a:rPr lang="en-US" dirty="0" smtClean="0"/>
            <a:t>Developing a retail strategy</a:t>
          </a:r>
          <a:endParaRPr lang="en-US" dirty="0"/>
        </a:p>
      </dgm:t>
    </dgm:pt>
    <dgm:pt modelId="{FE52A236-0D7F-4207-BEEE-706C84222669}" type="parTrans" cxnId="{C110F8FE-128D-4FA2-A60E-3CEAC05D90B3}">
      <dgm:prSet/>
      <dgm:spPr/>
      <dgm:t>
        <a:bodyPr/>
        <a:lstStyle/>
        <a:p>
          <a:endParaRPr lang="en-US"/>
        </a:p>
      </dgm:t>
    </dgm:pt>
    <dgm:pt modelId="{7498436C-D52E-415A-9A50-589BA69C2BF5}" type="sibTrans" cxnId="{C110F8FE-128D-4FA2-A60E-3CEAC05D90B3}">
      <dgm:prSet/>
      <dgm:spPr/>
      <dgm:t>
        <a:bodyPr/>
        <a:lstStyle/>
        <a:p>
          <a:endParaRPr lang="en-US"/>
        </a:p>
      </dgm:t>
    </dgm:pt>
    <dgm:pt modelId="{F90CA107-21A7-4BAD-AE7A-7F09EF75B01C}">
      <dgm:prSet/>
      <dgm:spPr/>
      <dgm:t>
        <a:bodyPr/>
        <a:lstStyle/>
        <a:p>
          <a:pPr rtl="0"/>
          <a:r>
            <a:rPr lang="en-US" dirty="0" smtClean="0"/>
            <a:t>Managing a </a:t>
          </a:r>
          <a:r>
            <a:rPr lang="en-US" dirty="0" err="1" smtClean="0"/>
            <a:t>omnichannel</a:t>
          </a:r>
          <a:r>
            <a:rPr lang="en-US" dirty="0" smtClean="0"/>
            <a:t> strategy</a:t>
          </a:r>
          <a:endParaRPr lang="en-US" dirty="0"/>
        </a:p>
      </dgm:t>
    </dgm:pt>
    <dgm:pt modelId="{8382B1F9-9368-42BD-8F4B-EFB9ECBEC890}" type="parTrans" cxnId="{C1B4D80D-DF5C-4D3E-8B98-138E9B9E825C}">
      <dgm:prSet/>
      <dgm:spPr/>
      <dgm:t>
        <a:bodyPr/>
        <a:lstStyle/>
        <a:p>
          <a:endParaRPr lang="en-US"/>
        </a:p>
      </dgm:t>
    </dgm:pt>
    <dgm:pt modelId="{8FA91A4B-9BD4-408D-88F3-70DD2FA5A91D}" type="sibTrans" cxnId="{C1B4D80D-DF5C-4D3E-8B98-138E9B9E825C}">
      <dgm:prSet/>
      <dgm:spPr/>
      <dgm:t>
        <a:bodyPr/>
        <a:lstStyle/>
        <a:p>
          <a:endParaRPr lang="en-US"/>
        </a:p>
      </dgm:t>
    </dgm:pt>
    <dgm:pt modelId="{C16A6053-DD31-4659-A349-CD0DBABCE53B}" type="pres">
      <dgm:prSet presAssocID="{18E44A34-2ABE-4D0F-BEC6-DEA02A519028}" presName="Name0" presStyleCnt="0">
        <dgm:presLayoutVars>
          <dgm:chMax val="11"/>
          <dgm:chPref val="11"/>
          <dgm:dir/>
          <dgm:resizeHandles/>
        </dgm:presLayoutVars>
      </dgm:prSet>
      <dgm:spPr/>
      <dgm:t>
        <a:bodyPr/>
        <a:lstStyle/>
        <a:p>
          <a:endParaRPr lang="en-US"/>
        </a:p>
      </dgm:t>
    </dgm:pt>
    <dgm:pt modelId="{A982CAAF-63DE-4855-9488-02839D0FBB00}" type="pres">
      <dgm:prSet presAssocID="{F90CA107-21A7-4BAD-AE7A-7F09EF75B01C}" presName="Accent4" presStyleCnt="0"/>
      <dgm:spPr/>
    </dgm:pt>
    <dgm:pt modelId="{E099D7DC-9B1C-4476-B0C1-89A0516CDC9D}" type="pres">
      <dgm:prSet presAssocID="{F90CA107-21A7-4BAD-AE7A-7F09EF75B01C}" presName="Accent" presStyleLbl="node1" presStyleIdx="0" presStyleCnt="4"/>
      <dgm:spPr/>
    </dgm:pt>
    <dgm:pt modelId="{3871099A-7D2C-4B5D-8164-E8D385D5C243}" type="pres">
      <dgm:prSet presAssocID="{F90CA107-21A7-4BAD-AE7A-7F09EF75B01C}" presName="ParentBackground4" presStyleCnt="0"/>
      <dgm:spPr/>
    </dgm:pt>
    <dgm:pt modelId="{E485C938-BE4D-4A06-BE9F-B62D9E83C3BC}" type="pres">
      <dgm:prSet presAssocID="{F90CA107-21A7-4BAD-AE7A-7F09EF75B01C}" presName="ParentBackground" presStyleLbl="fgAcc1" presStyleIdx="0" presStyleCnt="4"/>
      <dgm:spPr/>
      <dgm:t>
        <a:bodyPr/>
        <a:lstStyle/>
        <a:p>
          <a:endParaRPr lang="en-US"/>
        </a:p>
      </dgm:t>
    </dgm:pt>
    <dgm:pt modelId="{B4769980-F952-4AA0-824E-17CE17542708}" type="pres">
      <dgm:prSet presAssocID="{F90CA107-21A7-4BAD-AE7A-7F09EF75B01C}" presName="Parent4" presStyleLbl="revTx" presStyleIdx="0" presStyleCnt="0">
        <dgm:presLayoutVars>
          <dgm:chMax val="1"/>
          <dgm:chPref val="1"/>
          <dgm:bulletEnabled val="1"/>
        </dgm:presLayoutVars>
      </dgm:prSet>
      <dgm:spPr/>
      <dgm:t>
        <a:bodyPr/>
        <a:lstStyle/>
        <a:p>
          <a:endParaRPr lang="en-US"/>
        </a:p>
      </dgm:t>
    </dgm:pt>
    <dgm:pt modelId="{D7F2CF4E-8F35-4A89-96AC-1E00B359B530}" type="pres">
      <dgm:prSet presAssocID="{C6A551A3-5BBB-4D46-BA9D-2762DDCA3E8F}" presName="Accent3" presStyleCnt="0"/>
      <dgm:spPr/>
    </dgm:pt>
    <dgm:pt modelId="{2543B0B2-D6C6-4E7A-8B9B-BD35E5D6D272}" type="pres">
      <dgm:prSet presAssocID="{C6A551A3-5BBB-4D46-BA9D-2762DDCA3E8F}" presName="Accent" presStyleLbl="node1" presStyleIdx="1" presStyleCnt="4"/>
      <dgm:spPr/>
    </dgm:pt>
    <dgm:pt modelId="{886E5994-5ED6-401B-B455-3C6C308094F1}" type="pres">
      <dgm:prSet presAssocID="{C6A551A3-5BBB-4D46-BA9D-2762DDCA3E8F}" presName="ParentBackground3" presStyleCnt="0"/>
      <dgm:spPr/>
    </dgm:pt>
    <dgm:pt modelId="{B6F84F04-988A-4B37-81E9-F6086E2FC912}" type="pres">
      <dgm:prSet presAssocID="{C6A551A3-5BBB-4D46-BA9D-2762DDCA3E8F}" presName="ParentBackground" presStyleLbl="fgAcc1" presStyleIdx="1" presStyleCnt="4"/>
      <dgm:spPr/>
      <dgm:t>
        <a:bodyPr/>
        <a:lstStyle/>
        <a:p>
          <a:endParaRPr lang="en-US"/>
        </a:p>
      </dgm:t>
    </dgm:pt>
    <dgm:pt modelId="{1D912BC8-0AD1-4217-AB3B-679A07324E39}" type="pres">
      <dgm:prSet presAssocID="{C6A551A3-5BBB-4D46-BA9D-2762DDCA3E8F}" presName="Parent3" presStyleLbl="revTx" presStyleIdx="0" presStyleCnt="0">
        <dgm:presLayoutVars>
          <dgm:chMax val="1"/>
          <dgm:chPref val="1"/>
          <dgm:bulletEnabled val="1"/>
        </dgm:presLayoutVars>
      </dgm:prSet>
      <dgm:spPr/>
      <dgm:t>
        <a:bodyPr/>
        <a:lstStyle/>
        <a:p>
          <a:endParaRPr lang="en-US"/>
        </a:p>
      </dgm:t>
    </dgm:pt>
    <dgm:pt modelId="{3E737449-C688-4714-8BD5-72B7866A9545}" type="pres">
      <dgm:prSet presAssocID="{5B3A49E4-436B-4838-A89E-16660601C793}" presName="Accent2" presStyleCnt="0"/>
      <dgm:spPr/>
    </dgm:pt>
    <dgm:pt modelId="{56E5B797-70E2-4B04-8794-DF3FB04A875F}" type="pres">
      <dgm:prSet presAssocID="{5B3A49E4-436B-4838-A89E-16660601C793}" presName="Accent" presStyleLbl="node1" presStyleIdx="2" presStyleCnt="4"/>
      <dgm:spPr/>
    </dgm:pt>
    <dgm:pt modelId="{ACE90E55-8AD5-43A6-BF31-EC94CB149CEE}" type="pres">
      <dgm:prSet presAssocID="{5B3A49E4-436B-4838-A89E-16660601C793}" presName="ParentBackground2" presStyleCnt="0"/>
      <dgm:spPr/>
    </dgm:pt>
    <dgm:pt modelId="{9978E63A-8F37-42E9-A479-6B6591A281E6}" type="pres">
      <dgm:prSet presAssocID="{5B3A49E4-436B-4838-A89E-16660601C793}" presName="ParentBackground" presStyleLbl="fgAcc1" presStyleIdx="2" presStyleCnt="4"/>
      <dgm:spPr/>
      <dgm:t>
        <a:bodyPr/>
        <a:lstStyle/>
        <a:p>
          <a:endParaRPr lang="en-US"/>
        </a:p>
      </dgm:t>
    </dgm:pt>
    <dgm:pt modelId="{DA2AAB74-F0A9-4C62-9FA1-5B2A90C1E991}" type="pres">
      <dgm:prSet presAssocID="{5B3A49E4-436B-4838-A89E-16660601C793}" presName="Parent2" presStyleLbl="revTx" presStyleIdx="0" presStyleCnt="0">
        <dgm:presLayoutVars>
          <dgm:chMax val="1"/>
          <dgm:chPref val="1"/>
          <dgm:bulletEnabled val="1"/>
        </dgm:presLayoutVars>
      </dgm:prSet>
      <dgm:spPr/>
      <dgm:t>
        <a:bodyPr/>
        <a:lstStyle/>
        <a:p>
          <a:endParaRPr lang="en-US"/>
        </a:p>
      </dgm:t>
    </dgm:pt>
    <dgm:pt modelId="{D9A705BC-26BE-4787-8880-3E3A5DCC4975}" type="pres">
      <dgm:prSet presAssocID="{7E844A43-6867-4FCB-B202-5072909A47E3}" presName="Accent1" presStyleCnt="0"/>
      <dgm:spPr/>
    </dgm:pt>
    <dgm:pt modelId="{AF4299DB-A7BF-44C5-8487-3A19919CA284}" type="pres">
      <dgm:prSet presAssocID="{7E844A43-6867-4FCB-B202-5072909A47E3}" presName="Accent" presStyleLbl="node1" presStyleIdx="3" presStyleCnt="4"/>
      <dgm:spPr/>
    </dgm:pt>
    <dgm:pt modelId="{1268B01F-414A-4EDC-9E10-2AC19F4B8C7D}" type="pres">
      <dgm:prSet presAssocID="{7E844A43-6867-4FCB-B202-5072909A47E3}" presName="ParentBackground1" presStyleCnt="0"/>
      <dgm:spPr/>
    </dgm:pt>
    <dgm:pt modelId="{673C2B18-1B48-40E1-870C-C8D97A6B6E9C}" type="pres">
      <dgm:prSet presAssocID="{7E844A43-6867-4FCB-B202-5072909A47E3}" presName="ParentBackground" presStyleLbl="fgAcc1" presStyleIdx="3" presStyleCnt="4"/>
      <dgm:spPr/>
      <dgm:t>
        <a:bodyPr/>
        <a:lstStyle/>
        <a:p>
          <a:endParaRPr lang="en-US"/>
        </a:p>
      </dgm:t>
    </dgm:pt>
    <dgm:pt modelId="{59DF242C-3C64-432A-A47A-E74916C34A33}" type="pres">
      <dgm:prSet presAssocID="{7E844A43-6867-4FCB-B202-5072909A47E3}" presName="Parent1" presStyleLbl="revTx" presStyleIdx="0" presStyleCnt="0">
        <dgm:presLayoutVars>
          <dgm:chMax val="1"/>
          <dgm:chPref val="1"/>
          <dgm:bulletEnabled val="1"/>
        </dgm:presLayoutVars>
      </dgm:prSet>
      <dgm:spPr/>
      <dgm:t>
        <a:bodyPr/>
        <a:lstStyle/>
        <a:p>
          <a:endParaRPr lang="en-US"/>
        </a:p>
      </dgm:t>
    </dgm:pt>
  </dgm:ptLst>
  <dgm:cxnLst>
    <dgm:cxn modelId="{C1B4D80D-DF5C-4D3E-8B98-138E9B9E825C}" srcId="{18E44A34-2ABE-4D0F-BEC6-DEA02A519028}" destId="{F90CA107-21A7-4BAD-AE7A-7F09EF75B01C}" srcOrd="3" destOrd="0" parTransId="{8382B1F9-9368-42BD-8F4B-EFB9ECBEC890}" sibTransId="{8FA91A4B-9BD4-408D-88F3-70DD2FA5A91D}"/>
    <dgm:cxn modelId="{A3A5346C-2FA5-4CE8-8373-C893D3087E88}" type="presOf" srcId="{F90CA107-21A7-4BAD-AE7A-7F09EF75B01C}" destId="{B4769980-F952-4AA0-824E-17CE17542708}" srcOrd="1" destOrd="0" presId="urn:microsoft.com/office/officeart/2011/layout/CircleProcess"/>
    <dgm:cxn modelId="{F280C2E3-2FBC-4464-B0B0-C82B72240EB0}" type="presOf" srcId="{5B3A49E4-436B-4838-A89E-16660601C793}" destId="{9978E63A-8F37-42E9-A479-6B6591A281E6}" srcOrd="0" destOrd="0" presId="urn:microsoft.com/office/officeart/2011/layout/CircleProcess"/>
    <dgm:cxn modelId="{6B978894-8A53-4A70-A44A-931908776790}" type="presOf" srcId="{7E844A43-6867-4FCB-B202-5072909A47E3}" destId="{59DF242C-3C64-432A-A47A-E74916C34A33}" srcOrd="1" destOrd="0" presId="urn:microsoft.com/office/officeart/2011/layout/CircleProcess"/>
    <dgm:cxn modelId="{207B6F7F-839E-49D9-9466-2A4EA5787C70}" type="presOf" srcId="{5B3A49E4-436B-4838-A89E-16660601C793}" destId="{DA2AAB74-F0A9-4C62-9FA1-5B2A90C1E991}" srcOrd="1" destOrd="0" presId="urn:microsoft.com/office/officeart/2011/layout/CircleProcess"/>
    <dgm:cxn modelId="{88100086-67B8-4B29-BEEF-89B07925FA5E}" type="presOf" srcId="{C6A551A3-5BBB-4D46-BA9D-2762DDCA3E8F}" destId="{1D912BC8-0AD1-4217-AB3B-679A07324E39}" srcOrd="1" destOrd="0" presId="urn:microsoft.com/office/officeart/2011/layout/CircleProcess"/>
    <dgm:cxn modelId="{0B743F41-7425-45A5-9C8E-682275854303}" type="presOf" srcId="{C6A551A3-5BBB-4D46-BA9D-2762DDCA3E8F}" destId="{B6F84F04-988A-4B37-81E9-F6086E2FC912}" srcOrd="0" destOrd="0" presId="urn:microsoft.com/office/officeart/2011/layout/CircleProcess"/>
    <dgm:cxn modelId="{6F6D7A9F-6C8C-4691-ABEB-2F6EB9FD1550}" type="presOf" srcId="{7E844A43-6867-4FCB-B202-5072909A47E3}" destId="{673C2B18-1B48-40E1-870C-C8D97A6B6E9C}" srcOrd="0" destOrd="0" presId="urn:microsoft.com/office/officeart/2011/layout/CircleProcess"/>
    <dgm:cxn modelId="{05DA996E-D0CE-42DE-AAA6-BC5FBB3E81D0}" srcId="{18E44A34-2ABE-4D0F-BEC6-DEA02A519028}" destId="{5B3A49E4-436B-4838-A89E-16660601C793}" srcOrd="1" destOrd="0" parTransId="{6D20F21B-CA81-4D4E-9576-9BA22F8902C5}" sibTransId="{E526AF61-94EE-4841-84C2-7E7990B025F4}"/>
    <dgm:cxn modelId="{72AE4F18-433C-4E26-A4BC-A06248B399A6}" type="presOf" srcId="{F90CA107-21A7-4BAD-AE7A-7F09EF75B01C}" destId="{E485C938-BE4D-4A06-BE9F-B62D9E83C3BC}" srcOrd="0" destOrd="0" presId="urn:microsoft.com/office/officeart/2011/layout/CircleProcess"/>
    <dgm:cxn modelId="{6A7369F9-DD8B-4FF6-B3FF-A9B450D84400}" srcId="{18E44A34-2ABE-4D0F-BEC6-DEA02A519028}" destId="{7E844A43-6867-4FCB-B202-5072909A47E3}" srcOrd="0" destOrd="0" parTransId="{A1EB81BB-851E-4DF2-A55B-9560BC01EFD8}" sibTransId="{9196C2BE-4136-48FB-8B13-E2B82BE88AB0}"/>
    <dgm:cxn modelId="{5E3A5B36-E5D4-4822-9EB6-10D75AEE16AE}" type="presOf" srcId="{18E44A34-2ABE-4D0F-BEC6-DEA02A519028}" destId="{C16A6053-DD31-4659-A349-CD0DBABCE53B}" srcOrd="0" destOrd="0" presId="urn:microsoft.com/office/officeart/2011/layout/CircleProcess"/>
    <dgm:cxn modelId="{C110F8FE-128D-4FA2-A60E-3CEAC05D90B3}" srcId="{18E44A34-2ABE-4D0F-BEC6-DEA02A519028}" destId="{C6A551A3-5BBB-4D46-BA9D-2762DDCA3E8F}" srcOrd="2" destOrd="0" parTransId="{FE52A236-0D7F-4207-BEEE-706C84222669}" sibTransId="{7498436C-D52E-415A-9A50-589BA69C2BF5}"/>
    <dgm:cxn modelId="{2BB02191-4160-49EF-9D26-1C4BD4F85B25}" type="presParOf" srcId="{C16A6053-DD31-4659-A349-CD0DBABCE53B}" destId="{A982CAAF-63DE-4855-9488-02839D0FBB00}" srcOrd="0" destOrd="0" presId="urn:microsoft.com/office/officeart/2011/layout/CircleProcess"/>
    <dgm:cxn modelId="{FF7F9A8F-69D9-4941-B734-A74FF4BCFFDF}" type="presParOf" srcId="{A982CAAF-63DE-4855-9488-02839D0FBB00}" destId="{E099D7DC-9B1C-4476-B0C1-89A0516CDC9D}" srcOrd="0" destOrd="0" presId="urn:microsoft.com/office/officeart/2011/layout/CircleProcess"/>
    <dgm:cxn modelId="{2E949A6B-0985-4AC1-A57E-8EC596FB37C5}" type="presParOf" srcId="{C16A6053-DD31-4659-A349-CD0DBABCE53B}" destId="{3871099A-7D2C-4B5D-8164-E8D385D5C243}" srcOrd="1" destOrd="0" presId="urn:microsoft.com/office/officeart/2011/layout/CircleProcess"/>
    <dgm:cxn modelId="{FE97A06D-19B1-4887-A75F-13640EE43E81}" type="presParOf" srcId="{3871099A-7D2C-4B5D-8164-E8D385D5C243}" destId="{E485C938-BE4D-4A06-BE9F-B62D9E83C3BC}" srcOrd="0" destOrd="0" presId="urn:microsoft.com/office/officeart/2011/layout/CircleProcess"/>
    <dgm:cxn modelId="{0EA05F0B-6B75-413C-9A26-1073C7395F88}" type="presParOf" srcId="{C16A6053-DD31-4659-A349-CD0DBABCE53B}" destId="{B4769980-F952-4AA0-824E-17CE17542708}" srcOrd="2" destOrd="0" presId="urn:microsoft.com/office/officeart/2011/layout/CircleProcess"/>
    <dgm:cxn modelId="{935504DE-1D79-435C-9919-19147A803EF8}" type="presParOf" srcId="{C16A6053-DD31-4659-A349-CD0DBABCE53B}" destId="{D7F2CF4E-8F35-4A89-96AC-1E00B359B530}" srcOrd="3" destOrd="0" presId="urn:microsoft.com/office/officeart/2011/layout/CircleProcess"/>
    <dgm:cxn modelId="{7E3FCA90-5C47-405B-A420-6272C90334A5}" type="presParOf" srcId="{D7F2CF4E-8F35-4A89-96AC-1E00B359B530}" destId="{2543B0B2-D6C6-4E7A-8B9B-BD35E5D6D272}" srcOrd="0" destOrd="0" presId="urn:microsoft.com/office/officeart/2011/layout/CircleProcess"/>
    <dgm:cxn modelId="{33770EA2-BA3B-4620-8E70-57F2C2D0E760}" type="presParOf" srcId="{C16A6053-DD31-4659-A349-CD0DBABCE53B}" destId="{886E5994-5ED6-401B-B455-3C6C308094F1}" srcOrd="4" destOrd="0" presId="urn:microsoft.com/office/officeart/2011/layout/CircleProcess"/>
    <dgm:cxn modelId="{95B7CE3F-49F9-4F86-8843-193E71B729B6}" type="presParOf" srcId="{886E5994-5ED6-401B-B455-3C6C308094F1}" destId="{B6F84F04-988A-4B37-81E9-F6086E2FC912}" srcOrd="0" destOrd="0" presId="urn:microsoft.com/office/officeart/2011/layout/CircleProcess"/>
    <dgm:cxn modelId="{5FBD961B-0007-45BD-B472-38DB25315E9C}" type="presParOf" srcId="{C16A6053-DD31-4659-A349-CD0DBABCE53B}" destId="{1D912BC8-0AD1-4217-AB3B-679A07324E39}" srcOrd="5" destOrd="0" presId="urn:microsoft.com/office/officeart/2011/layout/CircleProcess"/>
    <dgm:cxn modelId="{ED9B1692-C516-405E-8E28-9317A62F20C6}" type="presParOf" srcId="{C16A6053-DD31-4659-A349-CD0DBABCE53B}" destId="{3E737449-C688-4714-8BD5-72B7866A9545}" srcOrd="6" destOrd="0" presId="urn:microsoft.com/office/officeart/2011/layout/CircleProcess"/>
    <dgm:cxn modelId="{524CF2D4-1CB1-4364-BFD2-CF47EE8FCA94}" type="presParOf" srcId="{3E737449-C688-4714-8BD5-72B7866A9545}" destId="{56E5B797-70E2-4B04-8794-DF3FB04A875F}" srcOrd="0" destOrd="0" presId="urn:microsoft.com/office/officeart/2011/layout/CircleProcess"/>
    <dgm:cxn modelId="{FF01639D-F1E7-42E3-9413-2F8078342AD7}" type="presParOf" srcId="{C16A6053-DD31-4659-A349-CD0DBABCE53B}" destId="{ACE90E55-8AD5-43A6-BF31-EC94CB149CEE}" srcOrd="7" destOrd="0" presId="urn:microsoft.com/office/officeart/2011/layout/CircleProcess"/>
    <dgm:cxn modelId="{3E9BE86E-510C-457B-8CFC-4FEDB209DAE2}" type="presParOf" srcId="{ACE90E55-8AD5-43A6-BF31-EC94CB149CEE}" destId="{9978E63A-8F37-42E9-A479-6B6591A281E6}" srcOrd="0" destOrd="0" presId="urn:microsoft.com/office/officeart/2011/layout/CircleProcess"/>
    <dgm:cxn modelId="{0389FF55-B15B-4CAC-A892-A7D80EBEC695}" type="presParOf" srcId="{C16A6053-DD31-4659-A349-CD0DBABCE53B}" destId="{DA2AAB74-F0A9-4C62-9FA1-5B2A90C1E991}" srcOrd="8" destOrd="0" presId="urn:microsoft.com/office/officeart/2011/layout/CircleProcess"/>
    <dgm:cxn modelId="{DB0C7C79-9929-45C3-BD15-D0480D7F0B3E}" type="presParOf" srcId="{C16A6053-DD31-4659-A349-CD0DBABCE53B}" destId="{D9A705BC-26BE-4787-8880-3E3A5DCC4975}" srcOrd="9" destOrd="0" presId="urn:microsoft.com/office/officeart/2011/layout/CircleProcess"/>
    <dgm:cxn modelId="{41A724FC-65E5-44DB-8AAC-6BF7DFFFF79E}" type="presParOf" srcId="{D9A705BC-26BE-4787-8880-3E3A5DCC4975}" destId="{AF4299DB-A7BF-44C5-8487-3A19919CA284}" srcOrd="0" destOrd="0" presId="urn:microsoft.com/office/officeart/2011/layout/CircleProcess"/>
    <dgm:cxn modelId="{A3C6BBDD-2A8F-4E09-915B-0D91F1916977}" type="presParOf" srcId="{C16A6053-DD31-4659-A349-CD0DBABCE53B}" destId="{1268B01F-414A-4EDC-9E10-2AC19F4B8C7D}" srcOrd="10" destOrd="0" presId="urn:microsoft.com/office/officeart/2011/layout/CircleProcess"/>
    <dgm:cxn modelId="{2B37FECF-8153-412C-AA50-043E482FAEC8}" type="presParOf" srcId="{1268B01F-414A-4EDC-9E10-2AC19F4B8C7D}" destId="{673C2B18-1B48-40E1-870C-C8D97A6B6E9C}" srcOrd="0" destOrd="0" presId="urn:microsoft.com/office/officeart/2011/layout/CircleProcess"/>
    <dgm:cxn modelId="{90FC745F-C75E-4AEA-8027-80FD50F425B4}" type="presParOf" srcId="{C16A6053-DD31-4659-A349-CD0DBABCE53B}" destId="{59DF242C-3C64-432A-A47A-E74916C34A33}"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52D07-D6FF-40ED-A29C-F6682EF3D994}" type="doc">
      <dgm:prSet loTypeId="urn:microsoft.com/office/officeart/2005/8/layout/default#8" loCatId="list" qsTypeId="urn:microsoft.com/office/officeart/2005/8/quickstyle/simple3" qsCatId="simple" csTypeId="urn:microsoft.com/office/officeart/2005/8/colors/colorful1#17" csCatId="colorful" phldr="1"/>
      <dgm:spPr/>
      <dgm:t>
        <a:bodyPr/>
        <a:lstStyle/>
        <a:p>
          <a:endParaRPr lang="en-US"/>
        </a:p>
      </dgm:t>
    </dgm:pt>
    <dgm:pt modelId="{4D7CCC85-4A1A-4C6A-9AE5-7FB5CFABDB19}">
      <dgm:prSet phldrT="[Text]" custT="1"/>
      <dgm:spPr/>
      <dgm:t>
        <a:bodyPr/>
        <a:lstStyle/>
        <a:p>
          <a:r>
            <a:rPr lang="en-US" sz="2000" dirty="0" smtClean="0"/>
            <a:t>Degree of vertical integration</a:t>
          </a:r>
          <a:endParaRPr lang="en-US" sz="2000" dirty="0"/>
        </a:p>
      </dgm:t>
    </dgm:pt>
    <dgm:pt modelId="{0FBFFF2A-667F-4627-9F58-619E9ED3B628}" type="parTrans" cxnId="{FF6AA478-DECB-41D2-BCCE-644B5C72F2B8}">
      <dgm:prSet/>
      <dgm:spPr/>
      <dgm:t>
        <a:bodyPr/>
        <a:lstStyle/>
        <a:p>
          <a:endParaRPr lang="en-US" sz="2000"/>
        </a:p>
      </dgm:t>
    </dgm:pt>
    <dgm:pt modelId="{B3CD3272-69D0-4FF4-ACF5-BE1222427DA5}" type="sibTrans" cxnId="{FF6AA478-DECB-41D2-BCCE-644B5C72F2B8}">
      <dgm:prSet/>
      <dgm:spPr/>
      <dgm:t>
        <a:bodyPr/>
        <a:lstStyle/>
        <a:p>
          <a:endParaRPr lang="en-US" sz="2000"/>
        </a:p>
      </dgm:t>
    </dgm:pt>
    <dgm:pt modelId="{4C578CA6-FC69-413B-ACA4-2C45D9116637}">
      <dgm:prSet phldrT="[Text]" custT="1"/>
      <dgm:spPr/>
      <dgm:t>
        <a:bodyPr/>
        <a:lstStyle/>
        <a:p>
          <a:r>
            <a:rPr lang="en-US" sz="2000" dirty="0" smtClean="0"/>
            <a:t>Manufacturers brand</a:t>
          </a:r>
          <a:endParaRPr lang="en-US" sz="2000" dirty="0"/>
        </a:p>
      </dgm:t>
    </dgm:pt>
    <dgm:pt modelId="{13FD4C46-17B5-4D4F-903D-FCB30F04EF04}" type="parTrans" cxnId="{F2429D5A-D846-4C45-A37A-91552F2CF61F}">
      <dgm:prSet/>
      <dgm:spPr/>
      <dgm:t>
        <a:bodyPr/>
        <a:lstStyle/>
        <a:p>
          <a:endParaRPr lang="en-US" sz="2000"/>
        </a:p>
      </dgm:t>
    </dgm:pt>
    <dgm:pt modelId="{D5EC4725-D352-4755-BAE4-75DD20F62EA2}" type="sibTrans" cxnId="{F2429D5A-D846-4C45-A37A-91552F2CF61F}">
      <dgm:prSet/>
      <dgm:spPr/>
      <dgm:t>
        <a:bodyPr/>
        <a:lstStyle/>
        <a:p>
          <a:endParaRPr lang="en-US" sz="2000"/>
        </a:p>
      </dgm:t>
    </dgm:pt>
    <dgm:pt modelId="{36093C2D-CF50-4D6C-B533-AD8C948D09A4}">
      <dgm:prSet phldrT="[Text]" custT="1"/>
      <dgm:spPr/>
      <dgm:t>
        <a:bodyPr/>
        <a:lstStyle/>
        <a:p>
          <a:r>
            <a:rPr lang="en-US" sz="2000" dirty="0" smtClean="0"/>
            <a:t>Power of manufacturer and retailer</a:t>
          </a:r>
          <a:endParaRPr lang="en-US" sz="2000" dirty="0"/>
        </a:p>
      </dgm:t>
    </dgm:pt>
    <dgm:pt modelId="{0A1D0616-5606-49CB-8000-5D7EB88320CA}" type="parTrans" cxnId="{29C73CFF-3D71-40D6-A647-257DE54D1232}">
      <dgm:prSet/>
      <dgm:spPr/>
      <dgm:t>
        <a:bodyPr/>
        <a:lstStyle/>
        <a:p>
          <a:endParaRPr lang="en-US" sz="2000"/>
        </a:p>
      </dgm:t>
    </dgm:pt>
    <dgm:pt modelId="{7ADF92E0-853A-4E99-B09B-0BAB6070095F}" type="sibTrans" cxnId="{29C73CFF-3D71-40D6-A647-257DE54D1232}">
      <dgm:prSet/>
      <dgm:spPr/>
      <dgm:t>
        <a:bodyPr/>
        <a:lstStyle/>
        <a:p>
          <a:endParaRPr lang="en-US" sz="2000"/>
        </a:p>
      </dgm:t>
    </dgm:pt>
    <dgm:pt modelId="{749CC918-CEDA-485F-AD46-D273EC858CC9}" type="pres">
      <dgm:prSet presAssocID="{34D52D07-D6FF-40ED-A29C-F6682EF3D994}" presName="diagram" presStyleCnt="0">
        <dgm:presLayoutVars>
          <dgm:dir/>
          <dgm:resizeHandles val="exact"/>
        </dgm:presLayoutVars>
      </dgm:prSet>
      <dgm:spPr/>
      <dgm:t>
        <a:bodyPr/>
        <a:lstStyle/>
        <a:p>
          <a:endParaRPr lang="en-US"/>
        </a:p>
      </dgm:t>
    </dgm:pt>
    <dgm:pt modelId="{89356DB9-B6FE-4A51-B869-26350C9F22E8}" type="pres">
      <dgm:prSet presAssocID="{4D7CCC85-4A1A-4C6A-9AE5-7FB5CFABDB19}" presName="node" presStyleLbl="node1" presStyleIdx="0" presStyleCnt="3" custScaleX="120143">
        <dgm:presLayoutVars>
          <dgm:bulletEnabled val="1"/>
        </dgm:presLayoutVars>
      </dgm:prSet>
      <dgm:spPr/>
      <dgm:t>
        <a:bodyPr/>
        <a:lstStyle/>
        <a:p>
          <a:endParaRPr lang="en-US"/>
        </a:p>
      </dgm:t>
    </dgm:pt>
    <dgm:pt modelId="{BBD4C8E7-9EAE-4601-BA3F-68FC1289A336}" type="pres">
      <dgm:prSet presAssocID="{B3CD3272-69D0-4FF4-ACF5-BE1222427DA5}" presName="sibTrans" presStyleCnt="0"/>
      <dgm:spPr/>
      <dgm:t>
        <a:bodyPr/>
        <a:lstStyle/>
        <a:p>
          <a:endParaRPr lang="en-US"/>
        </a:p>
      </dgm:t>
    </dgm:pt>
    <dgm:pt modelId="{01ECE1F4-90AF-4E47-A86A-F82ABFEC4C7A}" type="pres">
      <dgm:prSet presAssocID="{4C578CA6-FC69-413B-ACA4-2C45D9116637}" presName="node" presStyleLbl="node1" presStyleIdx="1" presStyleCnt="3" custScaleX="120143">
        <dgm:presLayoutVars>
          <dgm:bulletEnabled val="1"/>
        </dgm:presLayoutVars>
      </dgm:prSet>
      <dgm:spPr/>
      <dgm:t>
        <a:bodyPr/>
        <a:lstStyle/>
        <a:p>
          <a:endParaRPr lang="en-US"/>
        </a:p>
      </dgm:t>
    </dgm:pt>
    <dgm:pt modelId="{6A833528-BD94-492A-BDC1-8D77ED2AE225}" type="pres">
      <dgm:prSet presAssocID="{D5EC4725-D352-4755-BAE4-75DD20F62EA2}" presName="sibTrans" presStyleCnt="0"/>
      <dgm:spPr/>
      <dgm:t>
        <a:bodyPr/>
        <a:lstStyle/>
        <a:p>
          <a:endParaRPr lang="en-US"/>
        </a:p>
      </dgm:t>
    </dgm:pt>
    <dgm:pt modelId="{036513FB-1078-4253-9B66-6F0C8B5E3D11}" type="pres">
      <dgm:prSet presAssocID="{36093C2D-CF50-4D6C-B533-AD8C948D09A4}" presName="node" presStyleLbl="node1" presStyleIdx="2" presStyleCnt="3" custScaleX="120143">
        <dgm:presLayoutVars>
          <dgm:bulletEnabled val="1"/>
        </dgm:presLayoutVars>
      </dgm:prSet>
      <dgm:spPr/>
      <dgm:t>
        <a:bodyPr/>
        <a:lstStyle/>
        <a:p>
          <a:endParaRPr lang="en-US"/>
        </a:p>
      </dgm:t>
    </dgm:pt>
  </dgm:ptLst>
  <dgm:cxnLst>
    <dgm:cxn modelId="{0DF3FF69-3922-4BAD-A863-5199702BD512}" type="presOf" srcId="{4D7CCC85-4A1A-4C6A-9AE5-7FB5CFABDB19}" destId="{89356DB9-B6FE-4A51-B869-26350C9F22E8}" srcOrd="0" destOrd="0" presId="urn:microsoft.com/office/officeart/2005/8/layout/default#8"/>
    <dgm:cxn modelId="{FF6AA478-DECB-41D2-BCCE-644B5C72F2B8}" srcId="{34D52D07-D6FF-40ED-A29C-F6682EF3D994}" destId="{4D7CCC85-4A1A-4C6A-9AE5-7FB5CFABDB19}" srcOrd="0" destOrd="0" parTransId="{0FBFFF2A-667F-4627-9F58-619E9ED3B628}" sibTransId="{B3CD3272-69D0-4FF4-ACF5-BE1222427DA5}"/>
    <dgm:cxn modelId="{29C73CFF-3D71-40D6-A647-257DE54D1232}" srcId="{34D52D07-D6FF-40ED-A29C-F6682EF3D994}" destId="{36093C2D-CF50-4D6C-B533-AD8C948D09A4}" srcOrd="2" destOrd="0" parTransId="{0A1D0616-5606-49CB-8000-5D7EB88320CA}" sibTransId="{7ADF92E0-853A-4E99-B09B-0BAB6070095F}"/>
    <dgm:cxn modelId="{D904654B-477E-4334-A2E7-CF16770A48E7}" type="presOf" srcId="{36093C2D-CF50-4D6C-B533-AD8C948D09A4}" destId="{036513FB-1078-4253-9B66-6F0C8B5E3D11}" srcOrd="0" destOrd="0" presId="urn:microsoft.com/office/officeart/2005/8/layout/default#8"/>
    <dgm:cxn modelId="{EFFC024C-2B84-4F8B-A293-79E8752EC7C0}" type="presOf" srcId="{4C578CA6-FC69-413B-ACA4-2C45D9116637}" destId="{01ECE1F4-90AF-4E47-A86A-F82ABFEC4C7A}" srcOrd="0" destOrd="0" presId="urn:microsoft.com/office/officeart/2005/8/layout/default#8"/>
    <dgm:cxn modelId="{FA24E4C0-0A55-4472-88CC-7F3CE1BE0EDC}" type="presOf" srcId="{34D52D07-D6FF-40ED-A29C-F6682EF3D994}" destId="{749CC918-CEDA-485F-AD46-D273EC858CC9}" srcOrd="0" destOrd="0" presId="urn:microsoft.com/office/officeart/2005/8/layout/default#8"/>
    <dgm:cxn modelId="{F2429D5A-D846-4C45-A37A-91552F2CF61F}" srcId="{34D52D07-D6FF-40ED-A29C-F6682EF3D994}" destId="{4C578CA6-FC69-413B-ACA4-2C45D9116637}" srcOrd="1" destOrd="0" parTransId="{13FD4C46-17B5-4D4F-903D-FCB30F04EF04}" sibTransId="{D5EC4725-D352-4755-BAE4-75DD20F62EA2}"/>
    <dgm:cxn modelId="{4403F2CF-9F0B-4DEF-B544-9FB16C16224B}" type="presParOf" srcId="{749CC918-CEDA-485F-AD46-D273EC858CC9}" destId="{89356DB9-B6FE-4A51-B869-26350C9F22E8}" srcOrd="0" destOrd="0" presId="urn:microsoft.com/office/officeart/2005/8/layout/default#8"/>
    <dgm:cxn modelId="{F0355D5A-198C-48D2-A646-43B71E332220}" type="presParOf" srcId="{749CC918-CEDA-485F-AD46-D273EC858CC9}" destId="{BBD4C8E7-9EAE-4601-BA3F-68FC1289A336}" srcOrd="1" destOrd="0" presId="urn:microsoft.com/office/officeart/2005/8/layout/default#8"/>
    <dgm:cxn modelId="{73600AB9-0480-4300-ADEA-4EEDA555817C}" type="presParOf" srcId="{749CC918-CEDA-485F-AD46-D273EC858CC9}" destId="{01ECE1F4-90AF-4E47-A86A-F82ABFEC4C7A}" srcOrd="2" destOrd="0" presId="urn:microsoft.com/office/officeart/2005/8/layout/default#8"/>
    <dgm:cxn modelId="{4253E10A-24E1-42BE-A648-2AE431E76E98}" type="presParOf" srcId="{749CC918-CEDA-485F-AD46-D273EC858CC9}" destId="{6A833528-BD94-492A-BDC1-8D77ED2AE225}" srcOrd="3" destOrd="0" presId="urn:microsoft.com/office/officeart/2005/8/layout/default#8"/>
    <dgm:cxn modelId="{0216F5B7-91C7-44F7-B848-B6FFBC33CDF5}" type="presParOf" srcId="{749CC918-CEDA-485F-AD46-D273EC858CC9}" destId="{036513FB-1078-4253-9B66-6F0C8B5E3D11}" srcOrd="4" destOrd="0" presId="urn:microsoft.com/office/officeart/2005/8/layout/default#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537131-DE09-4FB6-AD33-DB7BE8CD45E3}" type="doc">
      <dgm:prSet loTypeId="urn:microsoft.com/office/officeart/2005/8/layout/hierarchy3" loCatId="hierarchy" qsTypeId="urn:microsoft.com/office/officeart/2005/8/quickstyle/simple3" qsCatId="simple" csTypeId="urn:microsoft.com/office/officeart/2005/8/colors/colorful3" csCatId="colorful"/>
      <dgm:spPr/>
      <dgm:t>
        <a:bodyPr/>
        <a:lstStyle/>
        <a:p>
          <a:endParaRPr lang="en-US"/>
        </a:p>
      </dgm:t>
    </dgm:pt>
    <dgm:pt modelId="{FEDAB330-7566-415B-8229-A3582D6D7195}">
      <dgm:prSet custT="1"/>
      <dgm:spPr/>
      <dgm:t>
        <a:bodyPr/>
        <a:lstStyle/>
        <a:p>
          <a:pPr rtl="0"/>
          <a:r>
            <a:rPr lang="en-US" sz="2800" dirty="0" smtClean="0"/>
            <a:t>Larger firms </a:t>
          </a:r>
          <a:endParaRPr lang="en-US" sz="2800" dirty="0"/>
        </a:p>
      </dgm:t>
    </dgm:pt>
    <dgm:pt modelId="{53BE7FEF-A2BA-459F-891A-4F3950777CCF}" type="parTrans" cxnId="{6B783953-A3A9-4E61-93E7-DDBAA4103F04}">
      <dgm:prSet/>
      <dgm:spPr/>
      <dgm:t>
        <a:bodyPr/>
        <a:lstStyle/>
        <a:p>
          <a:endParaRPr lang="en-US" sz="1600"/>
        </a:p>
      </dgm:t>
    </dgm:pt>
    <dgm:pt modelId="{3BDB924F-C63F-4BC8-A374-5EE0BCB87BF7}" type="sibTrans" cxnId="{6B783953-A3A9-4E61-93E7-DDBAA4103F04}">
      <dgm:prSet/>
      <dgm:spPr/>
      <dgm:t>
        <a:bodyPr/>
        <a:lstStyle/>
        <a:p>
          <a:endParaRPr lang="en-US" sz="1600"/>
        </a:p>
      </dgm:t>
    </dgm:pt>
    <dgm:pt modelId="{9CBC213C-0928-4D15-997C-6794863BB2DD}">
      <dgm:prSet custT="1"/>
      <dgm:spPr/>
      <dgm:t>
        <a:bodyPr/>
        <a:lstStyle/>
        <a:p>
          <a:pPr rtl="0"/>
          <a:r>
            <a:rPr lang="en-US" sz="2000" smtClean="0"/>
            <a:t>Less likely to use supply chain intermediaries</a:t>
          </a:r>
          <a:endParaRPr lang="en-US" sz="2000"/>
        </a:p>
      </dgm:t>
    </dgm:pt>
    <dgm:pt modelId="{29696C1B-F271-4972-86A7-BBBC5004B1AE}" type="parTrans" cxnId="{8659263F-A9EC-4EE1-9A27-6B0B736C51DC}">
      <dgm:prSet/>
      <dgm:spPr/>
      <dgm:t>
        <a:bodyPr/>
        <a:lstStyle/>
        <a:p>
          <a:endParaRPr lang="en-US" sz="1600"/>
        </a:p>
      </dgm:t>
    </dgm:pt>
    <dgm:pt modelId="{BB4EA7E9-973A-4631-A135-8511B8E8AEAF}" type="sibTrans" cxnId="{8659263F-A9EC-4EE1-9A27-6B0B736C51DC}">
      <dgm:prSet/>
      <dgm:spPr/>
      <dgm:t>
        <a:bodyPr/>
        <a:lstStyle/>
        <a:p>
          <a:endParaRPr lang="en-US" sz="1600"/>
        </a:p>
      </dgm:t>
    </dgm:pt>
    <dgm:pt modelId="{D4BB7C5E-DD53-4497-A4BD-4C7E182D0583}">
      <dgm:prSet custT="1"/>
      <dgm:spPr/>
      <dgm:t>
        <a:bodyPr/>
        <a:lstStyle/>
        <a:p>
          <a:pPr rtl="0"/>
          <a:r>
            <a:rPr lang="en-US" sz="2000" smtClean="0"/>
            <a:t>Can gain more control, be more efficient, and save money.</a:t>
          </a:r>
          <a:endParaRPr lang="en-US" sz="2000"/>
        </a:p>
      </dgm:t>
    </dgm:pt>
    <dgm:pt modelId="{8D04CCA8-5C04-48E9-A3F0-FEB24E382A9E}" type="parTrans" cxnId="{B64CEB65-9634-466C-A67D-260B9027DD28}">
      <dgm:prSet/>
      <dgm:spPr/>
      <dgm:t>
        <a:bodyPr/>
        <a:lstStyle/>
        <a:p>
          <a:endParaRPr lang="en-US" sz="1600"/>
        </a:p>
      </dgm:t>
    </dgm:pt>
    <dgm:pt modelId="{50DC484E-98CE-45A3-818C-260740955352}" type="sibTrans" cxnId="{B64CEB65-9634-466C-A67D-260B9027DD28}">
      <dgm:prSet/>
      <dgm:spPr/>
      <dgm:t>
        <a:bodyPr/>
        <a:lstStyle/>
        <a:p>
          <a:endParaRPr lang="en-US" sz="1600"/>
        </a:p>
      </dgm:t>
    </dgm:pt>
    <dgm:pt modelId="{27EE7046-6987-42B4-8910-669E807E7C71}" type="pres">
      <dgm:prSet presAssocID="{E2537131-DE09-4FB6-AD33-DB7BE8CD45E3}" presName="diagram" presStyleCnt="0">
        <dgm:presLayoutVars>
          <dgm:chPref val="1"/>
          <dgm:dir/>
          <dgm:animOne val="branch"/>
          <dgm:animLvl val="lvl"/>
          <dgm:resizeHandles/>
        </dgm:presLayoutVars>
      </dgm:prSet>
      <dgm:spPr/>
      <dgm:t>
        <a:bodyPr/>
        <a:lstStyle/>
        <a:p>
          <a:endParaRPr lang="en-US"/>
        </a:p>
      </dgm:t>
    </dgm:pt>
    <dgm:pt modelId="{17DBE41C-7FC9-4617-A19A-CFA475763BD2}" type="pres">
      <dgm:prSet presAssocID="{FEDAB330-7566-415B-8229-A3582D6D7195}" presName="root" presStyleCnt="0"/>
      <dgm:spPr/>
    </dgm:pt>
    <dgm:pt modelId="{CA6B758A-E963-4DDD-9D0C-33369530A049}" type="pres">
      <dgm:prSet presAssocID="{FEDAB330-7566-415B-8229-A3582D6D7195}" presName="rootComposite" presStyleCnt="0"/>
      <dgm:spPr/>
    </dgm:pt>
    <dgm:pt modelId="{5785BE7C-1A26-4490-A516-27AA8511BFF2}" type="pres">
      <dgm:prSet presAssocID="{FEDAB330-7566-415B-8229-A3582D6D7195}" presName="rootText" presStyleLbl="node1" presStyleIdx="0" presStyleCnt="1"/>
      <dgm:spPr/>
      <dgm:t>
        <a:bodyPr/>
        <a:lstStyle/>
        <a:p>
          <a:endParaRPr lang="en-US"/>
        </a:p>
      </dgm:t>
    </dgm:pt>
    <dgm:pt modelId="{B6852D26-F804-4D39-AFD6-790F1390141A}" type="pres">
      <dgm:prSet presAssocID="{FEDAB330-7566-415B-8229-A3582D6D7195}" presName="rootConnector" presStyleLbl="node1" presStyleIdx="0" presStyleCnt="1"/>
      <dgm:spPr/>
      <dgm:t>
        <a:bodyPr/>
        <a:lstStyle/>
        <a:p>
          <a:endParaRPr lang="en-US"/>
        </a:p>
      </dgm:t>
    </dgm:pt>
    <dgm:pt modelId="{67FF10FD-C557-43F2-9499-1772787F7D65}" type="pres">
      <dgm:prSet presAssocID="{FEDAB330-7566-415B-8229-A3582D6D7195}" presName="childShape" presStyleCnt="0"/>
      <dgm:spPr/>
    </dgm:pt>
    <dgm:pt modelId="{30EF03DD-6FC0-433F-8CF0-5707A27FC062}" type="pres">
      <dgm:prSet presAssocID="{29696C1B-F271-4972-86A7-BBBC5004B1AE}" presName="Name13" presStyleLbl="parChTrans1D2" presStyleIdx="0" presStyleCnt="2"/>
      <dgm:spPr/>
      <dgm:t>
        <a:bodyPr/>
        <a:lstStyle/>
        <a:p>
          <a:endParaRPr lang="en-US"/>
        </a:p>
      </dgm:t>
    </dgm:pt>
    <dgm:pt modelId="{8BC6145C-1BC0-4A8E-B944-5DF69B7ECA6C}" type="pres">
      <dgm:prSet presAssocID="{9CBC213C-0928-4D15-997C-6794863BB2DD}" presName="childText" presStyleLbl="bgAcc1" presStyleIdx="0" presStyleCnt="2">
        <dgm:presLayoutVars>
          <dgm:bulletEnabled val="1"/>
        </dgm:presLayoutVars>
      </dgm:prSet>
      <dgm:spPr/>
      <dgm:t>
        <a:bodyPr/>
        <a:lstStyle/>
        <a:p>
          <a:endParaRPr lang="en-US"/>
        </a:p>
      </dgm:t>
    </dgm:pt>
    <dgm:pt modelId="{5FCC6A35-AB6C-4A21-A4D6-E792A80019B0}" type="pres">
      <dgm:prSet presAssocID="{8D04CCA8-5C04-48E9-A3F0-FEB24E382A9E}" presName="Name13" presStyleLbl="parChTrans1D2" presStyleIdx="1" presStyleCnt="2"/>
      <dgm:spPr/>
      <dgm:t>
        <a:bodyPr/>
        <a:lstStyle/>
        <a:p>
          <a:endParaRPr lang="en-US"/>
        </a:p>
      </dgm:t>
    </dgm:pt>
    <dgm:pt modelId="{2E3B0ADD-AD4B-430D-9D6A-71C9A49CD68A}" type="pres">
      <dgm:prSet presAssocID="{D4BB7C5E-DD53-4497-A4BD-4C7E182D0583}" presName="childText" presStyleLbl="bgAcc1" presStyleIdx="1" presStyleCnt="2">
        <dgm:presLayoutVars>
          <dgm:bulletEnabled val="1"/>
        </dgm:presLayoutVars>
      </dgm:prSet>
      <dgm:spPr/>
      <dgm:t>
        <a:bodyPr/>
        <a:lstStyle/>
        <a:p>
          <a:endParaRPr lang="en-US"/>
        </a:p>
      </dgm:t>
    </dgm:pt>
  </dgm:ptLst>
  <dgm:cxnLst>
    <dgm:cxn modelId="{B64CEB65-9634-466C-A67D-260B9027DD28}" srcId="{FEDAB330-7566-415B-8229-A3582D6D7195}" destId="{D4BB7C5E-DD53-4497-A4BD-4C7E182D0583}" srcOrd="1" destOrd="0" parTransId="{8D04CCA8-5C04-48E9-A3F0-FEB24E382A9E}" sibTransId="{50DC484E-98CE-45A3-818C-260740955352}"/>
    <dgm:cxn modelId="{6D67836D-0588-4A78-A40B-7BE4DEAF0551}" type="presOf" srcId="{FEDAB330-7566-415B-8229-A3582D6D7195}" destId="{5785BE7C-1A26-4490-A516-27AA8511BFF2}" srcOrd="0" destOrd="0" presId="urn:microsoft.com/office/officeart/2005/8/layout/hierarchy3"/>
    <dgm:cxn modelId="{6B783953-A3A9-4E61-93E7-DDBAA4103F04}" srcId="{E2537131-DE09-4FB6-AD33-DB7BE8CD45E3}" destId="{FEDAB330-7566-415B-8229-A3582D6D7195}" srcOrd="0" destOrd="0" parTransId="{53BE7FEF-A2BA-459F-891A-4F3950777CCF}" sibTransId="{3BDB924F-C63F-4BC8-A374-5EE0BCB87BF7}"/>
    <dgm:cxn modelId="{84CF0F65-76D8-4F0D-A93B-33570E2EFE16}" type="presOf" srcId="{9CBC213C-0928-4D15-997C-6794863BB2DD}" destId="{8BC6145C-1BC0-4A8E-B944-5DF69B7ECA6C}" srcOrd="0" destOrd="0" presId="urn:microsoft.com/office/officeart/2005/8/layout/hierarchy3"/>
    <dgm:cxn modelId="{B0EE504D-DB48-43A5-8AA8-2CCB8184F473}" type="presOf" srcId="{E2537131-DE09-4FB6-AD33-DB7BE8CD45E3}" destId="{27EE7046-6987-42B4-8910-669E807E7C71}" srcOrd="0" destOrd="0" presId="urn:microsoft.com/office/officeart/2005/8/layout/hierarchy3"/>
    <dgm:cxn modelId="{B0939810-9D6E-4299-8BDF-E52802C74871}" type="presOf" srcId="{FEDAB330-7566-415B-8229-A3582D6D7195}" destId="{B6852D26-F804-4D39-AFD6-790F1390141A}" srcOrd="1" destOrd="0" presId="urn:microsoft.com/office/officeart/2005/8/layout/hierarchy3"/>
    <dgm:cxn modelId="{D6EED7E6-5C33-48C0-B830-574BE6111DDE}" type="presOf" srcId="{29696C1B-F271-4972-86A7-BBBC5004B1AE}" destId="{30EF03DD-6FC0-433F-8CF0-5707A27FC062}" srcOrd="0" destOrd="0" presId="urn:microsoft.com/office/officeart/2005/8/layout/hierarchy3"/>
    <dgm:cxn modelId="{AC223674-1DB1-4394-92CD-69ED500A3999}" type="presOf" srcId="{8D04CCA8-5C04-48E9-A3F0-FEB24E382A9E}" destId="{5FCC6A35-AB6C-4A21-A4D6-E792A80019B0}" srcOrd="0" destOrd="0" presId="urn:microsoft.com/office/officeart/2005/8/layout/hierarchy3"/>
    <dgm:cxn modelId="{8659263F-A9EC-4EE1-9A27-6B0B736C51DC}" srcId="{FEDAB330-7566-415B-8229-A3582D6D7195}" destId="{9CBC213C-0928-4D15-997C-6794863BB2DD}" srcOrd="0" destOrd="0" parTransId="{29696C1B-F271-4972-86A7-BBBC5004B1AE}" sibTransId="{BB4EA7E9-973A-4631-A135-8511B8E8AEAF}"/>
    <dgm:cxn modelId="{C22E8406-BB66-4E05-9280-B6A485D1BA28}" type="presOf" srcId="{D4BB7C5E-DD53-4497-A4BD-4C7E182D0583}" destId="{2E3B0ADD-AD4B-430D-9D6A-71C9A49CD68A}" srcOrd="0" destOrd="0" presId="urn:microsoft.com/office/officeart/2005/8/layout/hierarchy3"/>
    <dgm:cxn modelId="{4599163B-3978-4F22-B77D-15EADA9B4640}" type="presParOf" srcId="{27EE7046-6987-42B4-8910-669E807E7C71}" destId="{17DBE41C-7FC9-4617-A19A-CFA475763BD2}" srcOrd="0" destOrd="0" presId="urn:microsoft.com/office/officeart/2005/8/layout/hierarchy3"/>
    <dgm:cxn modelId="{FCE18FAB-818E-4174-8E51-379B78541964}" type="presParOf" srcId="{17DBE41C-7FC9-4617-A19A-CFA475763BD2}" destId="{CA6B758A-E963-4DDD-9D0C-33369530A049}" srcOrd="0" destOrd="0" presId="urn:microsoft.com/office/officeart/2005/8/layout/hierarchy3"/>
    <dgm:cxn modelId="{A38F473F-7558-4913-90D0-8EACB3627E90}" type="presParOf" srcId="{CA6B758A-E963-4DDD-9D0C-33369530A049}" destId="{5785BE7C-1A26-4490-A516-27AA8511BFF2}" srcOrd="0" destOrd="0" presId="urn:microsoft.com/office/officeart/2005/8/layout/hierarchy3"/>
    <dgm:cxn modelId="{1E6FF11D-C3B0-42B3-B62F-F73F26579F34}" type="presParOf" srcId="{CA6B758A-E963-4DDD-9D0C-33369530A049}" destId="{B6852D26-F804-4D39-AFD6-790F1390141A}" srcOrd="1" destOrd="0" presId="urn:microsoft.com/office/officeart/2005/8/layout/hierarchy3"/>
    <dgm:cxn modelId="{11168235-E543-4936-BC55-2E54D086EC04}" type="presParOf" srcId="{17DBE41C-7FC9-4617-A19A-CFA475763BD2}" destId="{67FF10FD-C557-43F2-9499-1772787F7D65}" srcOrd="1" destOrd="0" presId="urn:microsoft.com/office/officeart/2005/8/layout/hierarchy3"/>
    <dgm:cxn modelId="{A5CF4DDC-BFEA-4373-A66A-1632A01C52F5}" type="presParOf" srcId="{67FF10FD-C557-43F2-9499-1772787F7D65}" destId="{30EF03DD-6FC0-433F-8CF0-5707A27FC062}" srcOrd="0" destOrd="0" presId="urn:microsoft.com/office/officeart/2005/8/layout/hierarchy3"/>
    <dgm:cxn modelId="{0A3F974C-7F7B-4E9C-880A-1519CB598FBB}" type="presParOf" srcId="{67FF10FD-C557-43F2-9499-1772787F7D65}" destId="{8BC6145C-1BC0-4A8E-B944-5DF69B7ECA6C}" srcOrd="1" destOrd="0" presId="urn:microsoft.com/office/officeart/2005/8/layout/hierarchy3"/>
    <dgm:cxn modelId="{21A1CFE3-1CD6-48E3-AD25-8BE795A808C9}" type="presParOf" srcId="{67FF10FD-C557-43F2-9499-1772787F7D65}" destId="{5FCC6A35-AB6C-4A21-A4D6-E792A80019B0}" srcOrd="2" destOrd="0" presId="urn:microsoft.com/office/officeart/2005/8/layout/hierarchy3"/>
    <dgm:cxn modelId="{B6A2C0C8-EC8F-4F1A-94B1-2FEC3D67FAE8}" type="presParOf" srcId="{67FF10FD-C557-43F2-9499-1772787F7D65}" destId="{2E3B0ADD-AD4B-430D-9D6A-71C9A49CD68A}"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3684AA-F981-488D-8398-39CA061F8C57}"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A3794AC2-26C3-44E2-A48E-55A3D4881A40}">
      <dgm:prSet custT="1"/>
      <dgm:spPr/>
      <dgm:t>
        <a:bodyPr/>
        <a:lstStyle/>
        <a:p>
          <a:pPr rtl="0"/>
          <a:r>
            <a:rPr lang="en-US" sz="2400" dirty="0" smtClean="0">
              <a:hlinkClick xmlns:r="http://schemas.openxmlformats.org/officeDocument/2006/relationships" r:id="rId1" action="ppaction://hlinksldjump"/>
            </a:rPr>
            <a:t>Intensive</a:t>
          </a:r>
          <a:endParaRPr lang="en-US" sz="2400" dirty="0"/>
        </a:p>
      </dgm:t>
    </dgm:pt>
    <dgm:pt modelId="{62798320-6F0D-406F-A112-A9652C0CF5CD}" type="parTrans" cxnId="{A1162403-3F1F-4C40-BFF0-8DF59AB6C5B2}">
      <dgm:prSet/>
      <dgm:spPr/>
      <dgm:t>
        <a:bodyPr/>
        <a:lstStyle/>
        <a:p>
          <a:endParaRPr lang="en-US" sz="2400"/>
        </a:p>
      </dgm:t>
    </dgm:pt>
    <dgm:pt modelId="{8CE185C6-CB52-48D3-B8C1-8AFF64ECD12D}" type="sibTrans" cxnId="{A1162403-3F1F-4C40-BFF0-8DF59AB6C5B2}">
      <dgm:prSet/>
      <dgm:spPr/>
      <dgm:t>
        <a:bodyPr/>
        <a:lstStyle/>
        <a:p>
          <a:endParaRPr lang="en-US" sz="2400"/>
        </a:p>
      </dgm:t>
    </dgm:pt>
    <dgm:pt modelId="{9AB4E430-0BE5-4AAA-85A6-3A46CCDA788B}">
      <dgm:prSet custT="1"/>
      <dgm:spPr/>
      <dgm:t>
        <a:bodyPr/>
        <a:lstStyle/>
        <a:p>
          <a:pPr rtl="0"/>
          <a:r>
            <a:rPr lang="en-US" sz="2400" dirty="0" smtClean="0">
              <a:hlinkClick xmlns:r="http://schemas.openxmlformats.org/officeDocument/2006/relationships" r:id="rId2" action="ppaction://hlinksldjump"/>
            </a:rPr>
            <a:t>Selective</a:t>
          </a:r>
          <a:endParaRPr lang="en-US" sz="2400" dirty="0"/>
        </a:p>
      </dgm:t>
    </dgm:pt>
    <dgm:pt modelId="{6183CA99-8B8D-49F2-B06C-2E58BEB36862}" type="parTrans" cxnId="{B0A6260D-9C75-4040-B7EC-0874197BBC9D}">
      <dgm:prSet/>
      <dgm:spPr/>
      <dgm:t>
        <a:bodyPr/>
        <a:lstStyle/>
        <a:p>
          <a:endParaRPr lang="en-US" sz="2400"/>
        </a:p>
      </dgm:t>
    </dgm:pt>
    <dgm:pt modelId="{398D2A4B-5174-48A6-96C2-4CF92479817A}" type="sibTrans" cxnId="{B0A6260D-9C75-4040-B7EC-0874197BBC9D}">
      <dgm:prSet/>
      <dgm:spPr/>
      <dgm:t>
        <a:bodyPr/>
        <a:lstStyle/>
        <a:p>
          <a:endParaRPr lang="en-US" sz="2400"/>
        </a:p>
      </dgm:t>
    </dgm:pt>
    <dgm:pt modelId="{FA359C8C-162B-40F7-9096-A0BB5E96D1AD}">
      <dgm:prSet custT="1"/>
      <dgm:spPr/>
      <dgm:t>
        <a:bodyPr/>
        <a:lstStyle/>
        <a:p>
          <a:pPr rtl="0"/>
          <a:r>
            <a:rPr lang="en-US" sz="2400" dirty="0" smtClean="0">
              <a:hlinkClick xmlns:r="http://schemas.openxmlformats.org/officeDocument/2006/relationships" r:id="rId3" action="ppaction://hlinksldjump"/>
            </a:rPr>
            <a:t>Exclusive</a:t>
          </a:r>
          <a:endParaRPr lang="en-US" sz="2400" dirty="0"/>
        </a:p>
      </dgm:t>
    </dgm:pt>
    <dgm:pt modelId="{5BB36797-928D-4830-973B-E2708F13CF65}" type="parTrans" cxnId="{6420BC87-7E4D-4F33-A6E8-16E454BF0571}">
      <dgm:prSet/>
      <dgm:spPr/>
      <dgm:t>
        <a:bodyPr/>
        <a:lstStyle/>
        <a:p>
          <a:endParaRPr lang="en-US" sz="2400"/>
        </a:p>
      </dgm:t>
    </dgm:pt>
    <dgm:pt modelId="{FD6F7E7A-DD93-4828-B6E1-4E3CDA55DCD7}" type="sibTrans" cxnId="{6420BC87-7E4D-4F33-A6E8-16E454BF0571}">
      <dgm:prSet/>
      <dgm:spPr/>
      <dgm:t>
        <a:bodyPr/>
        <a:lstStyle/>
        <a:p>
          <a:endParaRPr lang="en-US" sz="2400"/>
        </a:p>
      </dgm:t>
    </dgm:pt>
    <dgm:pt modelId="{CE9D2D0B-0B6A-4C7B-B3C8-7613693FBA34}" type="pres">
      <dgm:prSet presAssocID="{7F3684AA-F981-488D-8398-39CA061F8C57}" presName="linear" presStyleCnt="0">
        <dgm:presLayoutVars>
          <dgm:dir/>
          <dgm:animLvl val="lvl"/>
          <dgm:resizeHandles val="exact"/>
        </dgm:presLayoutVars>
      </dgm:prSet>
      <dgm:spPr/>
      <dgm:t>
        <a:bodyPr/>
        <a:lstStyle/>
        <a:p>
          <a:endParaRPr lang="en-US"/>
        </a:p>
      </dgm:t>
    </dgm:pt>
    <dgm:pt modelId="{24A71754-A30F-4066-9C42-00D67E1286B2}" type="pres">
      <dgm:prSet presAssocID="{A3794AC2-26C3-44E2-A48E-55A3D4881A40}" presName="parentLin" presStyleCnt="0"/>
      <dgm:spPr/>
      <dgm:t>
        <a:bodyPr/>
        <a:lstStyle/>
        <a:p>
          <a:endParaRPr lang="en-US"/>
        </a:p>
      </dgm:t>
    </dgm:pt>
    <dgm:pt modelId="{3308F14B-3BDD-48AA-9A5A-CB39431F7770}" type="pres">
      <dgm:prSet presAssocID="{A3794AC2-26C3-44E2-A48E-55A3D4881A40}" presName="parentLeftMargin" presStyleLbl="node1" presStyleIdx="0" presStyleCnt="3"/>
      <dgm:spPr/>
      <dgm:t>
        <a:bodyPr/>
        <a:lstStyle/>
        <a:p>
          <a:endParaRPr lang="en-US"/>
        </a:p>
      </dgm:t>
    </dgm:pt>
    <dgm:pt modelId="{5BDBA0F1-E5CC-4926-9494-D3EA4A1DCCBB}" type="pres">
      <dgm:prSet presAssocID="{A3794AC2-26C3-44E2-A48E-55A3D4881A40}" presName="parentText" presStyleLbl="node1" presStyleIdx="0" presStyleCnt="3">
        <dgm:presLayoutVars>
          <dgm:chMax val="0"/>
          <dgm:bulletEnabled val="1"/>
        </dgm:presLayoutVars>
      </dgm:prSet>
      <dgm:spPr/>
      <dgm:t>
        <a:bodyPr/>
        <a:lstStyle/>
        <a:p>
          <a:endParaRPr lang="en-US"/>
        </a:p>
      </dgm:t>
    </dgm:pt>
    <dgm:pt modelId="{FD655206-26AF-45E4-B61E-B7A78DE4E70B}" type="pres">
      <dgm:prSet presAssocID="{A3794AC2-26C3-44E2-A48E-55A3D4881A40}" presName="negativeSpace" presStyleCnt="0"/>
      <dgm:spPr/>
      <dgm:t>
        <a:bodyPr/>
        <a:lstStyle/>
        <a:p>
          <a:endParaRPr lang="en-US"/>
        </a:p>
      </dgm:t>
    </dgm:pt>
    <dgm:pt modelId="{065B4FC7-C7CD-4AED-B58F-6BCAD59EF7B2}" type="pres">
      <dgm:prSet presAssocID="{A3794AC2-26C3-44E2-A48E-55A3D4881A40}" presName="childText" presStyleLbl="conFgAcc1" presStyleIdx="0" presStyleCnt="3">
        <dgm:presLayoutVars>
          <dgm:bulletEnabled val="1"/>
        </dgm:presLayoutVars>
      </dgm:prSet>
      <dgm:spPr/>
      <dgm:t>
        <a:bodyPr/>
        <a:lstStyle/>
        <a:p>
          <a:endParaRPr lang="en-US"/>
        </a:p>
      </dgm:t>
    </dgm:pt>
    <dgm:pt modelId="{2701B845-192A-4243-8211-2A20252BB983}" type="pres">
      <dgm:prSet presAssocID="{8CE185C6-CB52-48D3-B8C1-8AFF64ECD12D}" presName="spaceBetweenRectangles" presStyleCnt="0"/>
      <dgm:spPr/>
      <dgm:t>
        <a:bodyPr/>
        <a:lstStyle/>
        <a:p>
          <a:endParaRPr lang="en-US"/>
        </a:p>
      </dgm:t>
    </dgm:pt>
    <dgm:pt modelId="{E7773780-D828-4215-9C38-818CA32D250B}" type="pres">
      <dgm:prSet presAssocID="{FA359C8C-162B-40F7-9096-A0BB5E96D1AD}" presName="parentLin" presStyleCnt="0"/>
      <dgm:spPr/>
      <dgm:t>
        <a:bodyPr/>
        <a:lstStyle/>
        <a:p>
          <a:endParaRPr lang="en-US"/>
        </a:p>
      </dgm:t>
    </dgm:pt>
    <dgm:pt modelId="{7EB536BC-93F8-4309-8FE5-C55A17D420EB}" type="pres">
      <dgm:prSet presAssocID="{FA359C8C-162B-40F7-9096-A0BB5E96D1AD}" presName="parentLeftMargin" presStyleLbl="node1" presStyleIdx="0" presStyleCnt="3"/>
      <dgm:spPr/>
      <dgm:t>
        <a:bodyPr/>
        <a:lstStyle/>
        <a:p>
          <a:endParaRPr lang="en-US"/>
        </a:p>
      </dgm:t>
    </dgm:pt>
    <dgm:pt modelId="{D8B8F3AF-EBAC-41AD-B1C6-682C5DDE2642}" type="pres">
      <dgm:prSet presAssocID="{FA359C8C-162B-40F7-9096-A0BB5E96D1AD}" presName="parentText" presStyleLbl="node1" presStyleIdx="1" presStyleCnt="3">
        <dgm:presLayoutVars>
          <dgm:chMax val="0"/>
          <dgm:bulletEnabled val="1"/>
        </dgm:presLayoutVars>
      </dgm:prSet>
      <dgm:spPr/>
      <dgm:t>
        <a:bodyPr/>
        <a:lstStyle/>
        <a:p>
          <a:endParaRPr lang="en-US"/>
        </a:p>
      </dgm:t>
    </dgm:pt>
    <dgm:pt modelId="{0175F791-3B98-43EE-A923-5814B93DEECC}" type="pres">
      <dgm:prSet presAssocID="{FA359C8C-162B-40F7-9096-A0BB5E96D1AD}" presName="negativeSpace" presStyleCnt="0"/>
      <dgm:spPr/>
      <dgm:t>
        <a:bodyPr/>
        <a:lstStyle/>
        <a:p>
          <a:endParaRPr lang="en-US"/>
        </a:p>
      </dgm:t>
    </dgm:pt>
    <dgm:pt modelId="{7EF8502F-F74E-44ED-B977-5AC2F8A74011}" type="pres">
      <dgm:prSet presAssocID="{FA359C8C-162B-40F7-9096-A0BB5E96D1AD}" presName="childText" presStyleLbl="conFgAcc1" presStyleIdx="1" presStyleCnt="3">
        <dgm:presLayoutVars>
          <dgm:bulletEnabled val="1"/>
        </dgm:presLayoutVars>
      </dgm:prSet>
      <dgm:spPr/>
      <dgm:t>
        <a:bodyPr/>
        <a:lstStyle/>
        <a:p>
          <a:endParaRPr lang="en-US"/>
        </a:p>
      </dgm:t>
    </dgm:pt>
    <dgm:pt modelId="{567BE5E1-B5D3-4122-9112-D72BC49E63FB}" type="pres">
      <dgm:prSet presAssocID="{FD6F7E7A-DD93-4828-B6E1-4E3CDA55DCD7}" presName="spaceBetweenRectangles" presStyleCnt="0"/>
      <dgm:spPr/>
      <dgm:t>
        <a:bodyPr/>
        <a:lstStyle/>
        <a:p>
          <a:endParaRPr lang="en-US"/>
        </a:p>
      </dgm:t>
    </dgm:pt>
    <dgm:pt modelId="{13CF2509-5A4E-4284-846A-D18CB114EF10}" type="pres">
      <dgm:prSet presAssocID="{9AB4E430-0BE5-4AAA-85A6-3A46CCDA788B}" presName="parentLin" presStyleCnt="0"/>
      <dgm:spPr/>
      <dgm:t>
        <a:bodyPr/>
        <a:lstStyle/>
        <a:p>
          <a:endParaRPr lang="en-US"/>
        </a:p>
      </dgm:t>
    </dgm:pt>
    <dgm:pt modelId="{F522CD79-D707-4E85-8601-E61C6345A910}" type="pres">
      <dgm:prSet presAssocID="{9AB4E430-0BE5-4AAA-85A6-3A46CCDA788B}" presName="parentLeftMargin" presStyleLbl="node1" presStyleIdx="1" presStyleCnt="3"/>
      <dgm:spPr/>
      <dgm:t>
        <a:bodyPr/>
        <a:lstStyle/>
        <a:p>
          <a:endParaRPr lang="en-US"/>
        </a:p>
      </dgm:t>
    </dgm:pt>
    <dgm:pt modelId="{A851D0A9-25E0-4D2B-8FA2-53FFF68335CB}" type="pres">
      <dgm:prSet presAssocID="{9AB4E430-0BE5-4AAA-85A6-3A46CCDA788B}" presName="parentText" presStyleLbl="node1" presStyleIdx="2" presStyleCnt="3">
        <dgm:presLayoutVars>
          <dgm:chMax val="0"/>
          <dgm:bulletEnabled val="1"/>
        </dgm:presLayoutVars>
      </dgm:prSet>
      <dgm:spPr/>
      <dgm:t>
        <a:bodyPr/>
        <a:lstStyle/>
        <a:p>
          <a:endParaRPr lang="en-US"/>
        </a:p>
      </dgm:t>
    </dgm:pt>
    <dgm:pt modelId="{28A8055B-E7F8-47CD-A3E6-AD0A87D30BD8}" type="pres">
      <dgm:prSet presAssocID="{9AB4E430-0BE5-4AAA-85A6-3A46CCDA788B}" presName="negativeSpace" presStyleCnt="0"/>
      <dgm:spPr/>
      <dgm:t>
        <a:bodyPr/>
        <a:lstStyle/>
        <a:p>
          <a:endParaRPr lang="en-US"/>
        </a:p>
      </dgm:t>
    </dgm:pt>
    <dgm:pt modelId="{1F72AD37-0191-48EE-B9E1-CB81482E8B82}" type="pres">
      <dgm:prSet presAssocID="{9AB4E430-0BE5-4AAA-85A6-3A46CCDA788B}" presName="childText" presStyleLbl="conFgAcc1" presStyleIdx="2" presStyleCnt="3">
        <dgm:presLayoutVars>
          <dgm:bulletEnabled val="1"/>
        </dgm:presLayoutVars>
      </dgm:prSet>
      <dgm:spPr/>
      <dgm:t>
        <a:bodyPr/>
        <a:lstStyle/>
        <a:p>
          <a:endParaRPr lang="en-US"/>
        </a:p>
      </dgm:t>
    </dgm:pt>
  </dgm:ptLst>
  <dgm:cxnLst>
    <dgm:cxn modelId="{BAF11CC1-DCDE-4CDF-ABAB-AAC623C360B3}" type="presOf" srcId="{A3794AC2-26C3-44E2-A48E-55A3D4881A40}" destId="{3308F14B-3BDD-48AA-9A5A-CB39431F7770}" srcOrd="0" destOrd="0" presId="urn:microsoft.com/office/officeart/2005/8/layout/list1"/>
    <dgm:cxn modelId="{6DFF6AEE-2EF5-481A-B660-C91219AC7B02}" type="presOf" srcId="{9AB4E430-0BE5-4AAA-85A6-3A46CCDA788B}" destId="{F522CD79-D707-4E85-8601-E61C6345A910}" srcOrd="0" destOrd="0" presId="urn:microsoft.com/office/officeart/2005/8/layout/list1"/>
    <dgm:cxn modelId="{B0A6260D-9C75-4040-B7EC-0874197BBC9D}" srcId="{7F3684AA-F981-488D-8398-39CA061F8C57}" destId="{9AB4E430-0BE5-4AAA-85A6-3A46CCDA788B}" srcOrd="2" destOrd="0" parTransId="{6183CA99-8B8D-49F2-B06C-2E58BEB36862}" sibTransId="{398D2A4B-5174-48A6-96C2-4CF92479817A}"/>
    <dgm:cxn modelId="{39DAF5D8-B88D-422E-9D47-FBFAD7F0194F}" type="presOf" srcId="{FA359C8C-162B-40F7-9096-A0BB5E96D1AD}" destId="{7EB536BC-93F8-4309-8FE5-C55A17D420EB}" srcOrd="0" destOrd="0" presId="urn:microsoft.com/office/officeart/2005/8/layout/list1"/>
    <dgm:cxn modelId="{A1162403-3F1F-4C40-BFF0-8DF59AB6C5B2}" srcId="{7F3684AA-F981-488D-8398-39CA061F8C57}" destId="{A3794AC2-26C3-44E2-A48E-55A3D4881A40}" srcOrd="0" destOrd="0" parTransId="{62798320-6F0D-406F-A112-A9652C0CF5CD}" sibTransId="{8CE185C6-CB52-48D3-B8C1-8AFF64ECD12D}"/>
    <dgm:cxn modelId="{FC0D030D-F4CE-45EB-B17C-FB50E4C71680}" type="presOf" srcId="{A3794AC2-26C3-44E2-A48E-55A3D4881A40}" destId="{5BDBA0F1-E5CC-4926-9494-D3EA4A1DCCBB}" srcOrd="1" destOrd="0" presId="urn:microsoft.com/office/officeart/2005/8/layout/list1"/>
    <dgm:cxn modelId="{2FEC642B-A6A7-47B4-AD94-C4B82FB01FFD}" type="presOf" srcId="{9AB4E430-0BE5-4AAA-85A6-3A46CCDA788B}" destId="{A851D0A9-25E0-4D2B-8FA2-53FFF68335CB}" srcOrd="1" destOrd="0" presId="urn:microsoft.com/office/officeart/2005/8/layout/list1"/>
    <dgm:cxn modelId="{45CA2F23-0228-45BC-9FFB-3BA62F7007EA}" type="presOf" srcId="{7F3684AA-F981-488D-8398-39CA061F8C57}" destId="{CE9D2D0B-0B6A-4C7B-B3C8-7613693FBA34}" srcOrd="0" destOrd="0" presId="urn:microsoft.com/office/officeart/2005/8/layout/list1"/>
    <dgm:cxn modelId="{6420BC87-7E4D-4F33-A6E8-16E454BF0571}" srcId="{7F3684AA-F981-488D-8398-39CA061F8C57}" destId="{FA359C8C-162B-40F7-9096-A0BB5E96D1AD}" srcOrd="1" destOrd="0" parTransId="{5BB36797-928D-4830-973B-E2708F13CF65}" sibTransId="{FD6F7E7A-DD93-4828-B6E1-4E3CDA55DCD7}"/>
    <dgm:cxn modelId="{18411B1B-2C02-4DDA-853D-007B934BC264}" type="presOf" srcId="{FA359C8C-162B-40F7-9096-A0BB5E96D1AD}" destId="{D8B8F3AF-EBAC-41AD-B1C6-682C5DDE2642}" srcOrd="1" destOrd="0" presId="urn:microsoft.com/office/officeart/2005/8/layout/list1"/>
    <dgm:cxn modelId="{74FC4652-C4B5-4DCE-895E-02195FA8BFD5}" type="presParOf" srcId="{CE9D2D0B-0B6A-4C7B-B3C8-7613693FBA34}" destId="{24A71754-A30F-4066-9C42-00D67E1286B2}" srcOrd="0" destOrd="0" presId="urn:microsoft.com/office/officeart/2005/8/layout/list1"/>
    <dgm:cxn modelId="{C379551E-4357-4DD0-8269-9E42804BA946}" type="presParOf" srcId="{24A71754-A30F-4066-9C42-00D67E1286B2}" destId="{3308F14B-3BDD-48AA-9A5A-CB39431F7770}" srcOrd="0" destOrd="0" presId="urn:microsoft.com/office/officeart/2005/8/layout/list1"/>
    <dgm:cxn modelId="{FCF21DDC-FA26-426D-B267-BB8F005C9E50}" type="presParOf" srcId="{24A71754-A30F-4066-9C42-00D67E1286B2}" destId="{5BDBA0F1-E5CC-4926-9494-D3EA4A1DCCBB}" srcOrd="1" destOrd="0" presId="urn:microsoft.com/office/officeart/2005/8/layout/list1"/>
    <dgm:cxn modelId="{0449A81A-18FC-4B09-9826-800477A0CAFF}" type="presParOf" srcId="{CE9D2D0B-0B6A-4C7B-B3C8-7613693FBA34}" destId="{FD655206-26AF-45E4-B61E-B7A78DE4E70B}" srcOrd="1" destOrd="0" presId="urn:microsoft.com/office/officeart/2005/8/layout/list1"/>
    <dgm:cxn modelId="{B28B0C66-2A00-46C7-B78B-167FA1B87BB7}" type="presParOf" srcId="{CE9D2D0B-0B6A-4C7B-B3C8-7613693FBA34}" destId="{065B4FC7-C7CD-4AED-B58F-6BCAD59EF7B2}" srcOrd="2" destOrd="0" presId="urn:microsoft.com/office/officeart/2005/8/layout/list1"/>
    <dgm:cxn modelId="{0FF0985E-3EE2-4C35-91F6-B25F806B2C30}" type="presParOf" srcId="{CE9D2D0B-0B6A-4C7B-B3C8-7613693FBA34}" destId="{2701B845-192A-4243-8211-2A20252BB983}" srcOrd="3" destOrd="0" presId="urn:microsoft.com/office/officeart/2005/8/layout/list1"/>
    <dgm:cxn modelId="{20CA6588-527C-4B71-907B-1A105CE6B4E4}" type="presParOf" srcId="{CE9D2D0B-0B6A-4C7B-B3C8-7613693FBA34}" destId="{E7773780-D828-4215-9C38-818CA32D250B}" srcOrd="4" destOrd="0" presId="urn:microsoft.com/office/officeart/2005/8/layout/list1"/>
    <dgm:cxn modelId="{B4CBEEA4-7C33-4D6F-B848-91E99056A896}" type="presParOf" srcId="{E7773780-D828-4215-9C38-818CA32D250B}" destId="{7EB536BC-93F8-4309-8FE5-C55A17D420EB}" srcOrd="0" destOrd="0" presId="urn:microsoft.com/office/officeart/2005/8/layout/list1"/>
    <dgm:cxn modelId="{8EF52C43-E648-492B-B65B-57283142D0B5}" type="presParOf" srcId="{E7773780-D828-4215-9C38-818CA32D250B}" destId="{D8B8F3AF-EBAC-41AD-B1C6-682C5DDE2642}" srcOrd="1" destOrd="0" presId="urn:microsoft.com/office/officeart/2005/8/layout/list1"/>
    <dgm:cxn modelId="{E84645F0-B214-4AF4-8980-B30C31533709}" type="presParOf" srcId="{CE9D2D0B-0B6A-4C7B-B3C8-7613693FBA34}" destId="{0175F791-3B98-43EE-A923-5814B93DEECC}" srcOrd="5" destOrd="0" presId="urn:microsoft.com/office/officeart/2005/8/layout/list1"/>
    <dgm:cxn modelId="{98D9676D-3A2D-45AB-ABD9-ABB9E56A7CB4}" type="presParOf" srcId="{CE9D2D0B-0B6A-4C7B-B3C8-7613693FBA34}" destId="{7EF8502F-F74E-44ED-B977-5AC2F8A74011}" srcOrd="6" destOrd="0" presId="urn:microsoft.com/office/officeart/2005/8/layout/list1"/>
    <dgm:cxn modelId="{6A1927FF-4FC5-481E-B8D1-2992196DD419}" type="presParOf" srcId="{CE9D2D0B-0B6A-4C7B-B3C8-7613693FBA34}" destId="{567BE5E1-B5D3-4122-9112-D72BC49E63FB}" srcOrd="7" destOrd="0" presId="urn:microsoft.com/office/officeart/2005/8/layout/list1"/>
    <dgm:cxn modelId="{5B57BA40-1758-472D-832F-1D45A0B8A5FF}" type="presParOf" srcId="{CE9D2D0B-0B6A-4C7B-B3C8-7613693FBA34}" destId="{13CF2509-5A4E-4284-846A-D18CB114EF10}" srcOrd="8" destOrd="0" presId="urn:microsoft.com/office/officeart/2005/8/layout/list1"/>
    <dgm:cxn modelId="{4F18A3D4-86EC-4FD6-9CE8-223ADDB86A5C}" type="presParOf" srcId="{13CF2509-5A4E-4284-846A-D18CB114EF10}" destId="{F522CD79-D707-4E85-8601-E61C6345A910}" srcOrd="0" destOrd="0" presId="urn:microsoft.com/office/officeart/2005/8/layout/list1"/>
    <dgm:cxn modelId="{9E6C500E-0D02-42AD-9AB1-EA62070977AB}" type="presParOf" srcId="{13CF2509-5A4E-4284-846A-D18CB114EF10}" destId="{A851D0A9-25E0-4D2B-8FA2-53FFF68335CB}" srcOrd="1" destOrd="0" presId="urn:microsoft.com/office/officeart/2005/8/layout/list1"/>
    <dgm:cxn modelId="{222A505B-B3E8-4F89-810B-487A321BA37B}" type="presParOf" srcId="{CE9D2D0B-0B6A-4C7B-B3C8-7613693FBA34}" destId="{28A8055B-E7F8-47CD-A3E6-AD0A87D30BD8}" srcOrd="9" destOrd="0" presId="urn:microsoft.com/office/officeart/2005/8/layout/list1"/>
    <dgm:cxn modelId="{BBA68FF1-B95F-4041-A379-56E21A4E5AC7}" type="presParOf" srcId="{CE9D2D0B-0B6A-4C7B-B3C8-7613693FBA34}" destId="{1F72AD37-0191-48EE-B9E1-CB81482E8B8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AB7613-6609-41C6-8A50-9B8F67E802D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29CD951B-7BEA-4606-B6E1-F89D1F1BE19A}">
      <dgm:prSet custT="1"/>
      <dgm:spPr/>
      <dgm:t>
        <a:bodyPr/>
        <a:lstStyle/>
        <a:p>
          <a:pPr algn="ctr" rtl="0"/>
          <a:r>
            <a:rPr lang="en-US" sz="2400" dirty="0" smtClean="0"/>
            <a:t>Why might Birkenstock choose an exclusive distribution intensity?</a:t>
          </a:r>
          <a:endParaRPr lang="en-US" sz="2400" dirty="0"/>
        </a:p>
      </dgm:t>
    </dgm:pt>
    <dgm:pt modelId="{AC10CE42-6DE2-45D2-9F4E-A946E7F7E24A}" type="parTrans" cxnId="{94376FD2-C67C-43A7-BE61-EDB75398E23E}">
      <dgm:prSet/>
      <dgm:spPr/>
      <dgm:t>
        <a:bodyPr/>
        <a:lstStyle/>
        <a:p>
          <a:pPr algn="ctr"/>
          <a:endParaRPr lang="en-US"/>
        </a:p>
      </dgm:t>
    </dgm:pt>
    <dgm:pt modelId="{97769B6D-530F-42E6-A4C0-6C5A1E3C3552}" type="sibTrans" cxnId="{94376FD2-C67C-43A7-BE61-EDB75398E23E}">
      <dgm:prSet/>
      <dgm:spPr/>
      <dgm:t>
        <a:bodyPr/>
        <a:lstStyle/>
        <a:p>
          <a:pPr algn="ctr"/>
          <a:endParaRPr lang="en-US"/>
        </a:p>
      </dgm:t>
    </dgm:pt>
    <dgm:pt modelId="{8D396EF7-C243-4DBF-960C-057BDC89A893}" type="pres">
      <dgm:prSet presAssocID="{6DAB7613-6609-41C6-8A50-9B8F67E802D5}" presName="linear" presStyleCnt="0">
        <dgm:presLayoutVars>
          <dgm:animLvl val="lvl"/>
          <dgm:resizeHandles val="exact"/>
        </dgm:presLayoutVars>
      </dgm:prSet>
      <dgm:spPr/>
      <dgm:t>
        <a:bodyPr/>
        <a:lstStyle/>
        <a:p>
          <a:endParaRPr lang="en-US"/>
        </a:p>
      </dgm:t>
    </dgm:pt>
    <dgm:pt modelId="{C9447475-ADB4-4FD6-A430-0EB4C9317BE7}" type="pres">
      <dgm:prSet presAssocID="{29CD951B-7BEA-4606-B6E1-F89D1F1BE19A}" presName="parentText" presStyleLbl="node1" presStyleIdx="0" presStyleCnt="1">
        <dgm:presLayoutVars>
          <dgm:chMax val="0"/>
          <dgm:bulletEnabled val="1"/>
        </dgm:presLayoutVars>
      </dgm:prSet>
      <dgm:spPr/>
      <dgm:t>
        <a:bodyPr/>
        <a:lstStyle/>
        <a:p>
          <a:endParaRPr lang="en-US"/>
        </a:p>
      </dgm:t>
    </dgm:pt>
  </dgm:ptLst>
  <dgm:cxnLst>
    <dgm:cxn modelId="{94376FD2-C67C-43A7-BE61-EDB75398E23E}" srcId="{6DAB7613-6609-41C6-8A50-9B8F67E802D5}" destId="{29CD951B-7BEA-4606-B6E1-F89D1F1BE19A}" srcOrd="0" destOrd="0" parTransId="{AC10CE42-6DE2-45D2-9F4E-A946E7F7E24A}" sibTransId="{97769B6D-530F-42E6-A4C0-6C5A1E3C3552}"/>
    <dgm:cxn modelId="{7D123D35-098F-4A05-B65C-8CEAFA38B126}" type="presOf" srcId="{6DAB7613-6609-41C6-8A50-9B8F67E802D5}" destId="{8D396EF7-C243-4DBF-960C-057BDC89A893}" srcOrd="0" destOrd="0" presId="urn:microsoft.com/office/officeart/2005/8/layout/vList2"/>
    <dgm:cxn modelId="{B54C22B2-862C-4810-AEAB-9E6E608E6351}" type="presOf" srcId="{29CD951B-7BEA-4606-B6E1-F89D1F1BE19A}" destId="{C9447475-ADB4-4FD6-A430-0EB4C9317BE7}" srcOrd="0" destOrd="0" presId="urn:microsoft.com/office/officeart/2005/8/layout/vList2"/>
    <dgm:cxn modelId="{009C67A1-F4CE-4449-B7BD-979ABB6A4499}" type="presParOf" srcId="{8D396EF7-C243-4DBF-960C-057BDC89A893}" destId="{C9447475-ADB4-4FD6-A430-0EB4C9317BE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2B642C-8CC8-46A8-9DED-DAEDBA1285F1}"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en-US"/>
        </a:p>
      </dgm:t>
    </dgm:pt>
    <dgm:pt modelId="{1187FE9E-34D3-4327-9AC4-73968CA58CF3}">
      <dgm:prSet custT="1"/>
      <dgm:spPr/>
      <dgm:t>
        <a:bodyPr/>
        <a:lstStyle/>
        <a:p>
          <a:pPr rtl="0"/>
          <a:r>
            <a:rPr lang="en-US" sz="2400" dirty="0" smtClean="0"/>
            <a:t>How do you expect retailers would respond to this?</a:t>
          </a:r>
          <a:endParaRPr lang="en-US" sz="2400" dirty="0"/>
        </a:p>
      </dgm:t>
    </dgm:pt>
    <dgm:pt modelId="{7B9A5213-7696-46CE-B24E-C2E85C12F108}" type="parTrans" cxnId="{9F304AA5-90FC-4230-91A3-F3F56D28A481}">
      <dgm:prSet/>
      <dgm:spPr/>
      <dgm:t>
        <a:bodyPr/>
        <a:lstStyle/>
        <a:p>
          <a:endParaRPr lang="en-US"/>
        </a:p>
      </dgm:t>
    </dgm:pt>
    <dgm:pt modelId="{8C2E7BC1-9011-490E-9331-637B5E9DB60F}" type="sibTrans" cxnId="{9F304AA5-90FC-4230-91A3-F3F56D28A481}">
      <dgm:prSet/>
      <dgm:spPr/>
      <dgm:t>
        <a:bodyPr/>
        <a:lstStyle/>
        <a:p>
          <a:endParaRPr lang="en-US"/>
        </a:p>
      </dgm:t>
    </dgm:pt>
    <dgm:pt modelId="{D50120A9-85EA-4619-8EBD-029153519B46}" type="pres">
      <dgm:prSet presAssocID="{492B642C-8CC8-46A8-9DED-DAEDBA1285F1}" presName="linear" presStyleCnt="0">
        <dgm:presLayoutVars>
          <dgm:animLvl val="lvl"/>
          <dgm:resizeHandles val="exact"/>
        </dgm:presLayoutVars>
      </dgm:prSet>
      <dgm:spPr/>
      <dgm:t>
        <a:bodyPr/>
        <a:lstStyle/>
        <a:p>
          <a:endParaRPr lang="en-US"/>
        </a:p>
      </dgm:t>
    </dgm:pt>
    <dgm:pt modelId="{A344D0AC-BBDE-4921-BB35-770DD646A87A}" type="pres">
      <dgm:prSet presAssocID="{1187FE9E-34D3-4327-9AC4-73968CA58CF3}" presName="parentText" presStyleLbl="node1" presStyleIdx="0" presStyleCnt="1">
        <dgm:presLayoutVars>
          <dgm:chMax val="0"/>
          <dgm:bulletEnabled val="1"/>
        </dgm:presLayoutVars>
      </dgm:prSet>
      <dgm:spPr/>
      <dgm:t>
        <a:bodyPr/>
        <a:lstStyle/>
        <a:p>
          <a:endParaRPr lang="en-US"/>
        </a:p>
      </dgm:t>
    </dgm:pt>
  </dgm:ptLst>
  <dgm:cxnLst>
    <dgm:cxn modelId="{9F304AA5-90FC-4230-91A3-F3F56D28A481}" srcId="{492B642C-8CC8-46A8-9DED-DAEDBA1285F1}" destId="{1187FE9E-34D3-4327-9AC4-73968CA58CF3}" srcOrd="0" destOrd="0" parTransId="{7B9A5213-7696-46CE-B24E-C2E85C12F108}" sibTransId="{8C2E7BC1-9011-490E-9331-637B5E9DB60F}"/>
    <dgm:cxn modelId="{0B04200C-553B-4D59-8EED-8A4150D1DD2C}" type="presOf" srcId="{492B642C-8CC8-46A8-9DED-DAEDBA1285F1}" destId="{D50120A9-85EA-4619-8EBD-029153519B46}" srcOrd="0" destOrd="0" presId="urn:microsoft.com/office/officeart/2005/8/layout/vList2"/>
    <dgm:cxn modelId="{95E8FEFC-B591-4232-9B21-83718746E36E}" type="presOf" srcId="{1187FE9E-34D3-4327-9AC4-73968CA58CF3}" destId="{A344D0AC-BBDE-4921-BB35-770DD646A87A}" srcOrd="0" destOrd="0" presId="urn:microsoft.com/office/officeart/2005/8/layout/vList2"/>
    <dgm:cxn modelId="{17492D53-98E9-4DEA-BD56-AC3C94575F56}" type="presParOf" srcId="{D50120A9-85EA-4619-8EBD-029153519B46}" destId="{A344D0AC-BBDE-4921-BB35-770DD646A87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493B6B-4FE0-4951-A807-E9DFEC7175AC}"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n-US"/>
        </a:p>
      </dgm:t>
    </dgm:pt>
    <dgm:pt modelId="{BE6AE6C8-1F24-402E-930E-3C2C71198292}">
      <dgm:prSet phldrT="[Text]" custT="1"/>
      <dgm:spPr/>
      <dgm:t>
        <a:bodyPr/>
        <a:lstStyle/>
        <a:p>
          <a:r>
            <a:rPr lang="en-US" sz="1800" dirty="0" smtClean="0">
              <a:hlinkClick xmlns:r="http://schemas.openxmlformats.org/officeDocument/2006/relationships" r:id="rId1" action="ppaction://hlinksldjump"/>
            </a:rPr>
            <a:t>Department Stores</a:t>
          </a:r>
          <a:endParaRPr lang="en-US" sz="1800" dirty="0"/>
        </a:p>
      </dgm:t>
    </dgm:pt>
    <dgm:pt modelId="{BDE77C1C-5F84-4CBD-8AA7-9D9474C1A390}" type="parTrans" cxnId="{1B68006D-BF7F-4826-99B3-EBC807E0D13D}">
      <dgm:prSet/>
      <dgm:spPr/>
      <dgm:t>
        <a:bodyPr/>
        <a:lstStyle/>
        <a:p>
          <a:endParaRPr lang="en-US"/>
        </a:p>
      </dgm:t>
    </dgm:pt>
    <dgm:pt modelId="{937CE801-F1C8-4C7C-8828-778DD5556C2C}" type="sibTrans" cxnId="{1B68006D-BF7F-4826-99B3-EBC807E0D13D}">
      <dgm:prSet/>
      <dgm:spPr/>
      <dgm:t>
        <a:bodyPr/>
        <a:lstStyle/>
        <a:p>
          <a:endParaRPr lang="en-US"/>
        </a:p>
      </dgm:t>
    </dgm:pt>
    <dgm:pt modelId="{6A373A6D-19B9-484B-B3D0-C99B9DF2F051}">
      <dgm:prSet phldrT="[Text]" custT="1"/>
      <dgm:spPr/>
      <dgm:t>
        <a:bodyPr/>
        <a:lstStyle/>
        <a:p>
          <a:r>
            <a:rPr lang="en-US" sz="1800" dirty="0" smtClean="0">
              <a:hlinkClick xmlns:r="http://schemas.openxmlformats.org/officeDocument/2006/relationships" r:id="rId2" action="ppaction://hlinksldjump"/>
            </a:rPr>
            <a:t>Full-line Discount</a:t>
          </a:r>
          <a:endParaRPr lang="en-US" sz="1800" dirty="0"/>
        </a:p>
      </dgm:t>
    </dgm:pt>
    <dgm:pt modelId="{5A89FA79-1784-4277-9004-EB8D4E595B79}" type="parTrans" cxnId="{A39DF1C9-B9A7-4A28-8C9E-676D6E9DB6E6}">
      <dgm:prSet/>
      <dgm:spPr/>
      <dgm:t>
        <a:bodyPr/>
        <a:lstStyle/>
        <a:p>
          <a:endParaRPr lang="en-US"/>
        </a:p>
      </dgm:t>
    </dgm:pt>
    <dgm:pt modelId="{8590462E-A99C-46B1-81B9-5E78CCB55D9A}" type="sibTrans" cxnId="{A39DF1C9-B9A7-4A28-8C9E-676D6E9DB6E6}">
      <dgm:prSet/>
      <dgm:spPr/>
      <dgm:t>
        <a:bodyPr/>
        <a:lstStyle/>
        <a:p>
          <a:endParaRPr lang="en-US"/>
        </a:p>
      </dgm:t>
    </dgm:pt>
    <dgm:pt modelId="{991A358B-0E28-450B-97FF-FED6EDF572D3}">
      <dgm:prSet phldrT="[Text]"/>
      <dgm:spPr/>
      <dgm:t>
        <a:bodyPr/>
        <a:lstStyle/>
        <a:p>
          <a:r>
            <a:rPr lang="en-US" dirty="0" smtClean="0"/>
            <a:t>Broad variety and deep assortment</a:t>
          </a:r>
          <a:endParaRPr lang="en-US" dirty="0"/>
        </a:p>
      </dgm:t>
    </dgm:pt>
    <dgm:pt modelId="{B2CFEB6A-0849-4516-B4EA-8A0794239401}" type="parTrans" cxnId="{EE33B383-5886-4B88-91C9-8CDABA05C4B4}">
      <dgm:prSet/>
      <dgm:spPr/>
      <dgm:t>
        <a:bodyPr/>
        <a:lstStyle/>
        <a:p>
          <a:endParaRPr lang="en-US"/>
        </a:p>
      </dgm:t>
    </dgm:pt>
    <dgm:pt modelId="{9A5F73EB-5D59-443B-9010-EDEB06D58DC3}" type="sibTrans" cxnId="{EE33B383-5886-4B88-91C9-8CDABA05C4B4}">
      <dgm:prSet/>
      <dgm:spPr/>
      <dgm:t>
        <a:bodyPr/>
        <a:lstStyle/>
        <a:p>
          <a:endParaRPr lang="en-US"/>
        </a:p>
      </dgm:t>
    </dgm:pt>
    <dgm:pt modelId="{255A9B6B-712D-4699-86CD-DFCA1F2FE3A2}">
      <dgm:prSet phldrT="[Text]"/>
      <dgm:spPr/>
      <dgm:t>
        <a:bodyPr/>
        <a:lstStyle/>
        <a:p>
          <a:r>
            <a:rPr lang="en-US" dirty="0" smtClean="0"/>
            <a:t>Broad variety at low prices</a:t>
          </a:r>
          <a:endParaRPr lang="en-US" dirty="0"/>
        </a:p>
      </dgm:t>
    </dgm:pt>
    <dgm:pt modelId="{5E2AAFDE-B98E-4739-A774-2AB964482E9C}" type="parTrans" cxnId="{72817D46-35D3-47BE-946B-9E2CB27E812E}">
      <dgm:prSet/>
      <dgm:spPr/>
      <dgm:t>
        <a:bodyPr/>
        <a:lstStyle/>
        <a:p>
          <a:endParaRPr lang="en-US"/>
        </a:p>
      </dgm:t>
    </dgm:pt>
    <dgm:pt modelId="{FF6E8E3D-6BF7-4BE4-94D9-75EF61CF5357}" type="sibTrans" cxnId="{72817D46-35D3-47BE-946B-9E2CB27E812E}">
      <dgm:prSet/>
      <dgm:spPr/>
      <dgm:t>
        <a:bodyPr/>
        <a:lstStyle/>
        <a:p>
          <a:endParaRPr lang="en-US"/>
        </a:p>
      </dgm:t>
    </dgm:pt>
    <dgm:pt modelId="{3A998D8B-6520-48F0-9560-62C26C6EF329}">
      <dgm:prSet phldrT="[Text]" custT="1"/>
      <dgm:spPr/>
      <dgm:t>
        <a:bodyPr/>
        <a:lstStyle/>
        <a:p>
          <a:r>
            <a:rPr lang="en-US" sz="1800" dirty="0" smtClean="0">
              <a:hlinkClick xmlns:r="http://schemas.openxmlformats.org/officeDocument/2006/relationships" r:id="rId3" action="ppaction://hlinksldjump"/>
            </a:rPr>
            <a:t>Specialty</a:t>
          </a:r>
          <a:endParaRPr lang="en-US" sz="1800" dirty="0"/>
        </a:p>
      </dgm:t>
    </dgm:pt>
    <dgm:pt modelId="{03EC6822-26E2-4007-AC45-00D4768C8B3B}" type="parTrans" cxnId="{08726469-990A-4DBD-BD49-8969F2644C26}">
      <dgm:prSet/>
      <dgm:spPr/>
      <dgm:t>
        <a:bodyPr/>
        <a:lstStyle/>
        <a:p>
          <a:endParaRPr lang="en-US"/>
        </a:p>
      </dgm:t>
    </dgm:pt>
    <dgm:pt modelId="{5873A925-E81E-447D-BB35-578BF39A310E}" type="sibTrans" cxnId="{08726469-990A-4DBD-BD49-8969F2644C26}">
      <dgm:prSet/>
      <dgm:spPr/>
      <dgm:t>
        <a:bodyPr/>
        <a:lstStyle/>
        <a:p>
          <a:endParaRPr lang="en-US"/>
        </a:p>
      </dgm:t>
    </dgm:pt>
    <dgm:pt modelId="{B1C97B5F-0E85-4865-9E67-D248E9C5D5E1}">
      <dgm:prSet phldrT="[Text]"/>
      <dgm:spPr/>
      <dgm:t>
        <a:bodyPr/>
        <a:lstStyle/>
        <a:p>
          <a:r>
            <a:rPr lang="en-US" dirty="0" smtClean="0"/>
            <a:t>Limited merchandise with service in small store</a:t>
          </a:r>
          <a:endParaRPr lang="en-US" dirty="0"/>
        </a:p>
      </dgm:t>
    </dgm:pt>
    <dgm:pt modelId="{3B971CCB-B19E-4C58-BE7C-D553CCB7F036}" type="parTrans" cxnId="{47C588D7-D314-41EA-90AB-C61BA256A817}">
      <dgm:prSet/>
      <dgm:spPr/>
      <dgm:t>
        <a:bodyPr/>
        <a:lstStyle/>
        <a:p>
          <a:endParaRPr lang="en-US"/>
        </a:p>
      </dgm:t>
    </dgm:pt>
    <dgm:pt modelId="{91659449-5ABD-451A-B379-B742ECBFA812}" type="sibTrans" cxnId="{47C588D7-D314-41EA-90AB-C61BA256A817}">
      <dgm:prSet/>
      <dgm:spPr/>
      <dgm:t>
        <a:bodyPr/>
        <a:lstStyle/>
        <a:p>
          <a:endParaRPr lang="en-US"/>
        </a:p>
      </dgm:t>
    </dgm:pt>
    <dgm:pt modelId="{8E172C19-5272-4D3E-A4E8-DF19AB6B5F1D}">
      <dgm:prSet phldrT="[Text]" custT="1"/>
      <dgm:spPr/>
      <dgm:t>
        <a:bodyPr/>
        <a:lstStyle/>
        <a:p>
          <a:r>
            <a:rPr lang="en-US" sz="1800" dirty="0" smtClean="0">
              <a:hlinkClick xmlns:r="http://schemas.openxmlformats.org/officeDocument/2006/relationships" r:id="rId4" action="ppaction://hlinksldjump"/>
            </a:rPr>
            <a:t>Drugstores</a:t>
          </a:r>
          <a:endParaRPr lang="en-US" sz="1800" dirty="0"/>
        </a:p>
      </dgm:t>
    </dgm:pt>
    <dgm:pt modelId="{3F61987A-33EA-4EC8-B26D-801CA9E7A1B3}" type="parTrans" cxnId="{F12A978F-B496-41AB-80C1-2BC47156EA62}">
      <dgm:prSet/>
      <dgm:spPr/>
      <dgm:t>
        <a:bodyPr/>
        <a:lstStyle/>
        <a:p>
          <a:endParaRPr lang="en-US"/>
        </a:p>
      </dgm:t>
    </dgm:pt>
    <dgm:pt modelId="{D4470EAE-BC23-447B-9C4C-AEA55CF2CDC7}" type="sibTrans" cxnId="{F12A978F-B496-41AB-80C1-2BC47156EA62}">
      <dgm:prSet/>
      <dgm:spPr/>
      <dgm:t>
        <a:bodyPr/>
        <a:lstStyle/>
        <a:p>
          <a:endParaRPr lang="en-US"/>
        </a:p>
      </dgm:t>
    </dgm:pt>
    <dgm:pt modelId="{D9DD50BC-7B22-4713-8B56-DC2CBFC600E8}">
      <dgm:prSet phldrT="[Text]"/>
      <dgm:spPr/>
      <dgm:t>
        <a:bodyPr/>
        <a:lstStyle/>
        <a:p>
          <a:r>
            <a:rPr lang="en-US" dirty="0" smtClean="0"/>
            <a:t>Specialty for pharmaceutical and heath</a:t>
          </a:r>
          <a:endParaRPr lang="en-US" dirty="0"/>
        </a:p>
      </dgm:t>
    </dgm:pt>
    <dgm:pt modelId="{6C4960CB-374B-4020-AEC3-FDDC35AEF2EB}" type="parTrans" cxnId="{BD66B0C2-E577-4721-B343-D94B40FE02FA}">
      <dgm:prSet/>
      <dgm:spPr/>
      <dgm:t>
        <a:bodyPr/>
        <a:lstStyle/>
        <a:p>
          <a:endParaRPr lang="en-US"/>
        </a:p>
      </dgm:t>
    </dgm:pt>
    <dgm:pt modelId="{55AFBCBF-803A-4B86-8EB3-CEAD62C740E5}" type="sibTrans" cxnId="{BD66B0C2-E577-4721-B343-D94B40FE02FA}">
      <dgm:prSet/>
      <dgm:spPr/>
      <dgm:t>
        <a:bodyPr/>
        <a:lstStyle/>
        <a:p>
          <a:endParaRPr lang="en-US"/>
        </a:p>
      </dgm:t>
    </dgm:pt>
    <dgm:pt modelId="{D0EBF1D6-4224-43E2-9B63-221CFC99B94E}">
      <dgm:prSet phldrT="[Text]" custT="1"/>
      <dgm:spPr/>
      <dgm:t>
        <a:bodyPr/>
        <a:lstStyle/>
        <a:p>
          <a:r>
            <a:rPr lang="en-US" sz="1800" dirty="0" smtClean="0">
              <a:hlinkClick xmlns:r="http://schemas.openxmlformats.org/officeDocument/2006/relationships" r:id="rId5" action="ppaction://hlinksldjump"/>
            </a:rPr>
            <a:t>Category Specialist</a:t>
          </a:r>
          <a:endParaRPr lang="en-US" sz="1800" dirty="0"/>
        </a:p>
      </dgm:t>
    </dgm:pt>
    <dgm:pt modelId="{6229F0A1-8D71-4BA8-989D-4C6E06580E29}" type="parTrans" cxnId="{1F10B8A2-D270-4E77-BCCC-B19EDE42B4D4}">
      <dgm:prSet/>
      <dgm:spPr/>
      <dgm:t>
        <a:bodyPr/>
        <a:lstStyle/>
        <a:p>
          <a:endParaRPr lang="en-US"/>
        </a:p>
      </dgm:t>
    </dgm:pt>
    <dgm:pt modelId="{E2CB7ECA-35BB-48AA-B92F-464E808E8DAB}" type="sibTrans" cxnId="{1F10B8A2-D270-4E77-BCCC-B19EDE42B4D4}">
      <dgm:prSet/>
      <dgm:spPr/>
      <dgm:t>
        <a:bodyPr/>
        <a:lstStyle/>
        <a:p>
          <a:endParaRPr lang="en-US"/>
        </a:p>
      </dgm:t>
    </dgm:pt>
    <dgm:pt modelId="{94B8AAFC-0E75-4593-8A48-19F06AC0E41F}">
      <dgm:prSet phldrT="[Text]"/>
      <dgm:spPr/>
      <dgm:t>
        <a:bodyPr/>
        <a:lstStyle/>
        <a:p>
          <a:r>
            <a:rPr lang="en-US" dirty="0" smtClean="0"/>
            <a:t>Discount with narrow but deep assortment</a:t>
          </a:r>
          <a:endParaRPr lang="en-US" dirty="0"/>
        </a:p>
      </dgm:t>
    </dgm:pt>
    <dgm:pt modelId="{2D39B90B-1063-46CF-B035-CE52BD5F8AA2}" type="parTrans" cxnId="{04DD2492-7844-4BED-8A6C-82F60167CC3C}">
      <dgm:prSet/>
      <dgm:spPr/>
      <dgm:t>
        <a:bodyPr/>
        <a:lstStyle/>
        <a:p>
          <a:endParaRPr lang="en-US"/>
        </a:p>
      </dgm:t>
    </dgm:pt>
    <dgm:pt modelId="{C9E0580B-F394-4567-9662-D0AF7BF40C49}" type="sibTrans" cxnId="{04DD2492-7844-4BED-8A6C-82F60167CC3C}">
      <dgm:prSet/>
      <dgm:spPr/>
      <dgm:t>
        <a:bodyPr/>
        <a:lstStyle/>
        <a:p>
          <a:endParaRPr lang="en-US"/>
        </a:p>
      </dgm:t>
    </dgm:pt>
    <dgm:pt modelId="{2099DFC9-CAED-4882-B965-2CFAA4311611}">
      <dgm:prSet phldrT="[Text]" custT="1"/>
      <dgm:spPr/>
      <dgm:t>
        <a:bodyPr/>
        <a:lstStyle/>
        <a:p>
          <a:r>
            <a:rPr lang="en-US" sz="1800" dirty="0" smtClean="0">
              <a:hlinkClick xmlns:r="http://schemas.openxmlformats.org/officeDocument/2006/relationships" r:id="rId6" action="ppaction://hlinksldjump"/>
            </a:rPr>
            <a:t>Extreme value</a:t>
          </a:r>
          <a:endParaRPr lang="en-US" sz="1800" dirty="0"/>
        </a:p>
      </dgm:t>
    </dgm:pt>
    <dgm:pt modelId="{C4A5866F-EB88-4F17-B18A-2D63B04C72B9}" type="parTrans" cxnId="{31F311F7-BBA9-4218-94B5-36335522C28E}">
      <dgm:prSet/>
      <dgm:spPr/>
      <dgm:t>
        <a:bodyPr/>
        <a:lstStyle/>
        <a:p>
          <a:endParaRPr lang="en-US"/>
        </a:p>
      </dgm:t>
    </dgm:pt>
    <dgm:pt modelId="{D2F491CD-8B7C-47B4-A2FE-DBEA52F1B5C0}" type="sibTrans" cxnId="{31F311F7-BBA9-4218-94B5-36335522C28E}">
      <dgm:prSet/>
      <dgm:spPr/>
      <dgm:t>
        <a:bodyPr/>
        <a:lstStyle/>
        <a:p>
          <a:endParaRPr lang="en-US"/>
        </a:p>
      </dgm:t>
    </dgm:pt>
    <dgm:pt modelId="{BB32BE0D-8067-4697-B055-F9D6510B5390}">
      <dgm:prSet phldrT="[Text]"/>
      <dgm:spPr/>
      <dgm:t>
        <a:bodyPr/>
        <a:lstStyle/>
        <a:p>
          <a:r>
            <a:rPr lang="en-US" dirty="0" smtClean="0"/>
            <a:t>Full line, limited, very low prices</a:t>
          </a:r>
          <a:endParaRPr lang="en-US" dirty="0"/>
        </a:p>
      </dgm:t>
    </dgm:pt>
    <dgm:pt modelId="{7F84EF57-8C8C-467D-B108-18EC5DBEAF7A}" type="parTrans" cxnId="{6EDBB91C-403D-4BCB-BED6-3619F3E2059A}">
      <dgm:prSet/>
      <dgm:spPr/>
      <dgm:t>
        <a:bodyPr/>
        <a:lstStyle/>
        <a:p>
          <a:endParaRPr lang="en-US"/>
        </a:p>
      </dgm:t>
    </dgm:pt>
    <dgm:pt modelId="{2E733B91-E0BC-41E9-B1C0-A37910815EBB}" type="sibTrans" cxnId="{6EDBB91C-403D-4BCB-BED6-3619F3E2059A}">
      <dgm:prSet/>
      <dgm:spPr/>
      <dgm:t>
        <a:bodyPr/>
        <a:lstStyle/>
        <a:p>
          <a:endParaRPr lang="en-US"/>
        </a:p>
      </dgm:t>
    </dgm:pt>
    <dgm:pt modelId="{C3900486-84ED-4463-A5C9-594D6F4D20A4}">
      <dgm:prSet phldrT="[Text]" custT="1"/>
      <dgm:spPr/>
      <dgm:t>
        <a:bodyPr/>
        <a:lstStyle/>
        <a:p>
          <a:r>
            <a:rPr lang="en-US" sz="1800" dirty="0" smtClean="0">
              <a:hlinkClick xmlns:r="http://schemas.openxmlformats.org/officeDocument/2006/relationships" r:id="rId7" action="ppaction://hlinksldjump"/>
            </a:rPr>
            <a:t>Off-Price</a:t>
          </a:r>
          <a:endParaRPr lang="en-US" sz="1800" dirty="0"/>
        </a:p>
      </dgm:t>
    </dgm:pt>
    <dgm:pt modelId="{895346C8-D753-4798-B21E-3F5214ABA41C}" type="parTrans" cxnId="{68207048-ED62-4E77-9AA1-AEB4D1AB9DBA}">
      <dgm:prSet/>
      <dgm:spPr/>
      <dgm:t>
        <a:bodyPr/>
        <a:lstStyle/>
        <a:p>
          <a:endParaRPr lang="en-US"/>
        </a:p>
      </dgm:t>
    </dgm:pt>
    <dgm:pt modelId="{35530CFD-6795-4D4D-A9A6-2E2754B079E4}" type="sibTrans" cxnId="{68207048-ED62-4E77-9AA1-AEB4D1AB9DBA}">
      <dgm:prSet/>
      <dgm:spPr/>
      <dgm:t>
        <a:bodyPr/>
        <a:lstStyle/>
        <a:p>
          <a:endParaRPr lang="en-US"/>
        </a:p>
      </dgm:t>
    </dgm:pt>
    <dgm:pt modelId="{8F65FE2D-98C1-4560-9593-0C977B8D9C97}">
      <dgm:prSet phldrT="[Text]"/>
      <dgm:spPr/>
      <dgm:t>
        <a:bodyPr/>
        <a:lstStyle/>
        <a:p>
          <a:r>
            <a:rPr lang="en-US" dirty="0" smtClean="0"/>
            <a:t>Inconsistent assortment of brand name at low prices</a:t>
          </a:r>
          <a:endParaRPr lang="en-US" dirty="0"/>
        </a:p>
      </dgm:t>
    </dgm:pt>
    <dgm:pt modelId="{F58A361B-F77C-49BA-A3E5-7E286F2916D9}" type="parTrans" cxnId="{52369574-6C9F-4D85-9E20-12A99D32027A}">
      <dgm:prSet/>
      <dgm:spPr/>
      <dgm:t>
        <a:bodyPr/>
        <a:lstStyle/>
        <a:p>
          <a:endParaRPr lang="en-US"/>
        </a:p>
      </dgm:t>
    </dgm:pt>
    <dgm:pt modelId="{30F0CC06-2745-4A3B-A6BE-DB1A9D5C6121}" type="sibTrans" cxnId="{52369574-6C9F-4D85-9E20-12A99D32027A}">
      <dgm:prSet/>
      <dgm:spPr/>
      <dgm:t>
        <a:bodyPr/>
        <a:lstStyle/>
        <a:p>
          <a:endParaRPr lang="en-US"/>
        </a:p>
      </dgm:t>
    </dgm:pt>
    <dgm:pt modelId="{1D1F4FF1-49CE-4106-B0A2-97ABE4A23981}" type="pres">
      <dgm:prSet presAssocID="{60493B6B-4FE0-4951-A807-E9DFEC7175AC}" presName="Name0" presStyleCnt="0">
        <dgm:presLayoutVars>
          <dgm:dir/>
          <dgm:animLvl val="lvl"/>
          <dgm:resizeHandles val="exact"/>
        </dgm:presLayoutVars>
      </dgm:prSet>
      <dgm:spPr/>
      <dgm:t>
        <a:bodyPr/>
        <a:lstStyle/>
        <a:p>
          <a:endParaRPr lang="en-US"/>
        </a:p>
      </dgm:t>
    </dgm:pt>
    <dgm:pt modelId="{7A696DB9-E95F-4ED6-981F-D006DAABDD61}" type="pres">
      <dgm:prSet presAssocID="{BE6AE6C8-1F24-402E-930E-3C2C71198292}" presName="linNode" presStyleCnt="0"/>
      <dgm:spPr/>
      <dgm:t>
        <a:bodyPr/>
        <a:lstStyle/>
        <a:p>
          <a:endParaRPr lang="en-US"/>
        </a:p>
      </dgm:t>
    </dgm:pt>
    <dgm:pt modelId="{86A89E7E-B865-4420-A86D-AC81E564B82F}" type="pres">
      <dgm:prSet presAssocID="{BE6AE6C8-1F24-402E-930E-3C2C71198292}" presName="parentText" presStyleLbl="node1" presStyleIdx="0" presStyleCnt="7">
        <dgm:presLayoutVars>
          <dgm:chMax val="1"/>
          <dgm:bulletEnabled val="1"/>
        </dgm:presLayoutVars>
      </dgm:prSet>
      <dgm:spPr/>
      <dgm:t>
        <a:bodyPr/>
        <a:lstStyle/>
        <a:p>
          <a:endParaRPr lang="en-US"/>
        </a:p>
      </dgm:t>
    </dgm:pt>
    <dgm:pt modelId="{03CF2F8C-8DC1-4131-87F1-5203E0569EF6}" type="pres">
      <dgm:prSet presAssocID="{BE6AE6C8-1F24-402E-930E-3C2C71198292}" presName="descendantText" presStyleLbl="alignAccFollowNode1" presStyleIdx="0" presStyleCnt="7">
        <dgm:presLayoutVars>
          <dgm:bulletEnabled val="1"/>
        </dgm:presLayoutVars>
      </dgm:prSet>
      <dgm:spPr/>
      <dgm:t>
        <a:bodyPr/>
        <a:lstStyle/>
        <a:p>
          <a:endParaRPr lang="en-US"/>
        </a:p>
      </dgm:t>
    </dgm:pt>
    <dgm:pt modelId="{8184146C-1104-40AA-A746-C7AB10C666F3}" type="pres">
      <dgm:prSet presAssocID="{937CE801-F1C8-4C7C-8828-778DD5556C2C}" presName="sp" presStyleCnt="0"/>
      <dgm:spPr/>
      <dgm:t>
        <a:bodyPr/>
        <a:lstStyle/>
        <a:p>
          <a:endParaRPr lang="en-US"/>
        </a:p>
      </dgm:t>
    </dgm:pt>
    <dgm:pt modelId="{B51FC780-B53D-4746-AF4F-E37DC144201A}" type="pres">
      <dgm:prSet presAssocID="{6A373A6D-19B9-484B-B3D0-C99B9DF2F051}" presName="linNode" presStyleCnt="0"/>
      <dgm:spPr/>
      <dgm:t>
        <a:bodyPr/>
        <a:lstStyle/>
        <a:p>
          <a:endParaRPr lang="en-US"/>
        </a:p>
      </dgm:t>
    </dgm:pt>
    <dgm:pt modelId="{AE98D380-5150-4A7E-983D-A8EAEDC21C77}" type="pres">
      <dgm:prSet presAssocID="{6A373A6D-19B9-484B-B3D0-C99B9DF2F051}" presName="parentText" presStyleLbl="node1" presStyleIdx="1" presStyleCnt="7">
        <dgm:presLayoutVars>
          <dgm:chMax val="1"/>
          <dgm:bulletEnabled val="1"/>
        </dgm:presLayoutVars>
      </dgm:prSet>
      <dgm:spPr/>
      <dgm:t>
        <a:bodyPr/>
        <a:lstStyle/>
        <a:p>
          <a:endParaRPr lang="en-US"/>
        </a:p>
      </dgm:t>
    </dgm:pt>
    <dgm:pt modelId="{B3FAE3A0-F362-4094-96D9-CC51557ADE01}" type="pres">
      <dgm:prSet presAssocID="{6A373A6D-19B9-484B-B3D0-C99B9DF2F051}" presName="descendantText" presStyleLbl="alignAccFollowNode1" presStyleIdx="1" presStyleCnt="7">
        <dgm:presLayoutVars>
          <dgm:bulletEnabled val="1"/>
        </dgm:presLayoutVars>
      </dgm:prSet>
      <dgm:spPr/>
      <dgm:t>
        <a:bodyPr/>
        <a:lstStyle/>
        <a:p>
          <a:endParaRPr lang="en-US"/>
        </a:p>
      </dgm:t>
    </dgm:pt>
    <dgm:pt modelId="{014AE941-3F66-4466-BAEE-42FF7FECC691}" type="pres">
      <dgm:prSet presAssocID="{8590462E-A99C-46B1-81B9-5E78CCB55D9A}" presName="sp" presStyleCnt="0"/>
      <dgm:spPr/>
      <dgm:t>
        <a:bodyPr/>
        <a:lstStyle/>
        <a:p>
          <a:endParaRPr lang="en-US"/>
        </a:p>
      </dgm:t>
    </dgm:pt>
    <dgm:pt modelId="{011B890F-5FDF-4005-84E0-967DD2C4A3A8}" type="pres">
      <dgm:prSet presAssocID="{3A998D8B-6520-48F0-9560-62C26C6EF329}" presName="linNode" presStyleCnt="0"/>
      <dgm:spPr/>
      <dgm:t>
        <a:bodyPr/>
        <a:lstStyle/>
        <a:p>
          <a:endParaRPr lang="en-US"/>
        </a:p>
      </dgm:t>
    </dgm:pt>
    <dgm:pt modelId="{DCC63EC8-8F76-4981-B54A-6EEA5831DF87}" type="pres">
      <dgm:prSet presAssocID="{3A998D8B-6520-48F0-9560-62C26C6EF329}" presName="parentText" presStyleLbl="node1" presStyleIdx="2" presStyleCnt="7">
        <dgm:presLayoutVars>
          <dgm:chMax val="1"/>
          <dgm:bulletEnabled val="1"/>
        </dgm:presLayoutVars>
      </dgm:prSet>
      <dgm:spPr/>
      <dgm:t>
        <a:bodyPr/>
        <a:lstStyle/>
        <a:p>
          <a:endParaRPr lang="en-US"/>
        </a:p>
      </dgm:t>
    </dgm:pt>
    <dgm:pt modelId="{60BCB437-C973-49CC-B830-CA08052BC092}" type="pres">
      <dgm:prSet presAssocID="{3A998D8B-6520-48F0-9560-62C26C6EF329}" presName="descendantText" presStyleLbl="alignAccFollowNode1" presStyleIdx="2" presStyleCnt="7">
        <dgm:presLayoutVars>
          <dgm:bulletEnabled val="1"/>
        </dgm:presLayoutVars>
      </dgm:prSet>
      <dgm:spPr/>
      <dgm:t>
        <a:bodyPr/>
        <a:lstStyle/>
        <a:p>
          <a:endParaRPr lang="en-US"/>
        </a:p>
      </dgm:t>
    </dgm:pt>
    <dgm:pt modelId="{3D3A8190-6E57-4329-AAE1-F7E37D38D21D}" type="pres">
      <dgm:prSet presAssocID="{5873A925-E81E-447D-BB35-578BF39A310E}" presName="sp" presStyleCnt="0"/>
      <dgm:spPr/>
      <dgm:t>
        <a:bodyPr/>
        <a:lstStyle/>
        <a:p>
          <a:endParaRPr lang="en-US"/>
        </a:p>
      </dgm:t>
    </dgm:pt>
    <dgm:pt modelId="{57487358-1481-44F9-BEED-C4832BCE51BC}" type="pres">
      <dgm:prSet presAssocID="{8E172C19-5272-4D3E-A4E8-DF19AB6B5F1D}" presName="linNode" presStyleCnt="0"/>
      <dgm:spPr/>
      <dgm:t>
        <a:bodyPr/>
        <a:lstStyle/>
        <a:p>
          <a:endParaRPr lang="en-US"/>
        </a:p>
      </dgm:t>
    </dgm:pt>
    <dgm:pt modelId="{0F8F6C83-800B-45DD-B815-549819D4D051}" type="pres">
      <dgm:prSet presAssocID="{8E172C19-5272-4D3E-A4E8-DF19AB6B5F1D}" presName="parentText" presStyleLbl="node1" presStyleIdx="3" presStyleCnt="7">
        <dgm:presLayoutVars>
          <dgm:chMax val="1"/>
          <dgm:bulletEnabled val="1"/>
        </dgm:presLayoutVars>
      </dgm:prSet>
      <dgm:spPr/>
      <dgm:t>
        <a:bodyPr/>
        <a:lstStyle/>
        <a:p>
          <a:endParaRPr lang="en-US"/>
        </a:p>
      </dgm:t>
    </dgm:pt>
    <dgm:pt modelId="{D340764B-545E-45F1-A22E-8F46E81F840E}" type="pres">
      <dgm:prSet presAssocID="{8E172C19-5272-4D3E-A4E8-DF19AB6B5F1D}" presName="descendantText" presStyleLbl="alignAccFollowNode1" presStyleIdx="3" presStyleCnt="7">
        <dgm:presLayoutVars>
          <dgm:bulletEnabled val="1"/>
        </dgm:presLayoutVars>
      </dgm:prSet>
      <dgm:spPr/>
      <dgm:t>
        <a:bodyPr/>
        <a:lstStyle/>
        <a:p>
          <a:endParaRPr lang="en-US"/>
        </a:p>
      </dgm:t>
    </dgm:pt>
    <dgm:pt modelId="{12BDB72B-592B-4393-95E3-E51DB09AD93B}" type="pres">
      <dgm:prSet presAssocID="{D4470EAE-BC23-447B-9C4C-AEA55CF2CDC7}" presName="sp" presStyleCnt="0"/>
      <dgm:spPr/>
      <dgm:t>
        <a:bodyPr/>
        <a:lstStyle/>
        <a:p>
          <a:endParaRPr lang="en-US"/>
        </a:p>
      </dgm:t>
    </dgm:pt>
    <dgm:pt modelId="{D8F65E33-FC25-486C-8197-F1D27296261C}" type="pres">
      <dgm:prSet presAssocID="{D0EBF1D6-4224-43E2-9B63-221CFC99B94E}" presName="linNode" presStyleCnt="0"/>
      <dgm:spPr/>
      <dgm:t>
        <a:bodyPr/>
        <a:lstStyle/>
        <a:p>
          <a:endParaRPr lang="en-US"/>
        </a:p>
      </dgm:t>
    </dgm:pt>
    <dgm:pt modelId="{65066312-6C47-4436-B5BC-5DFA7AD7BBBD}" type="pres">
      <dgm:prSet presAssocID="{D0EBF1D6-4224-43E2-9B63-221CFC99B94E}" presName="parentText" presStyleLbl="node1" presStyleIdx="4" presStyleCnt="7">
        <dgm:presLayoutVars>
          <dgm:chMax val="1"/>
          <dgm:bulletEnabled val="1"/>
        </dgm:presLayoutVars>
      </dgm:prSet>
      <dgm:spPr/>
      <dgm:t>
        <a:bodyPr/>
        <a:lstStyle/>
        <a:p>
          <a:endParaRPr lang="en-US"/>
        </a:p>
      </dgm:t>
    </dgm:pt>
    <dgm:pt modelId="{8CEDB327-3CFB-47CD-97E6-250FF583C404}" type="pres">
      <dgm:prSet presAssocID="{D0EBF1D6-4224-43E2-9B63-221CFC99B94E}" presName="descendantText" presStyleLbl="alignAccFollowNode1" presStyleIdx="4" presStyleCnt="7">
        <dgm:presLayoutVars>
          <dgm:bulletEnabled val="1"/>
        </dgm:presLayoutVars>
      </dgm:prSet>
      <dgm:spPr/>
      <dgm:t>
        <a:bodyPr/>
        <a:lstStyle/>
        <a:p>
          <a:endParaRPr lang="en-US"/>
        </a:p>
      </dgm:t>
    </dgm:pt>
    <dgm:pt modelId="{31442A56-67BC-4DAA-B597-D00C9E99243C}" type="pres">
      <dgm:prSet presAssocID="{E2CB7ECA-35BB-48AA-B92F-464E808E8DAB}" presName="sp" presStyleCnt="0"/>
      <dgm:spPr/>
      <dgm:t>
        <a:bodyPr/>
        <a:lstStyle/>
        <a:p>
          <a:endParaRPr lang="en-US"/>
        </a:p>
      </dgm:t>
    </dgm:pt>
    <dgm:pt modelId="{357F1654-18FB-46BE-8F8D-62A16F138592}" type="pres">
      <dgm:prSet presAssocID="{2099DFC9-CAED-4882-B965-2CFAA4311611}" presName="linNode" presStyleCnt="0"/>
      <dgm:spPr/>
      <dgm:t>
        <a:bodyPr/>
        <a:lstStyle/>
        <a:p>
          <a:endParaRPr lang="en-US"/>
        </a:p>
      </dgm:t>
    </dgm:pt>
    <dgm:pt modelId="{C49342AB-27F6-4023-A553-D22D777DCA66}" type="pres">
      <dgm:prSet presAssocID="{2099DFC9-CAED-4882-B965-2CFAA4311611}" presName="parentText" presStyleLbl="node1" presStyleIdx="5" presStyleCnt="7">
        <dgm:presLayoutVars>
          <dgm:chMax val="1"/>
          <dgm:bulletEnabled val="1"/>
        </dgm:presLayoutVars>
      </dgm:prSet>
      <dgm:spPr/>
      <dgm:t>
        <a:bodyPr/>
        <a:lstStyle/>
        <a:p>
          <a:endParaRPr lang="en-US"/>
        </a:p>
      </dgm:t>
    </dgm:pt>
    <dgm:pt modelId="{C598179F-DD9C-43DF-BB62-6F6F688F4609}" type="pres">
      <dgm:prSet presAssocID="{2099DFC9-CAED-4882-B965-2CFAA4311611}" presName="descendantText" presStyleLbl="alignAccFollowNode1" presStyleIdx="5" presStyleCnt="7">
        <dgm:presLayoutVars>
          <dgm:bulletEnabled val="1"/>
        </dgm:presLayoutVars>
      </dgm:prSet>
      <dgm:spPr/>
      <dgm:t>
        <a:bodyPr/>
        <a:lstStyle/>
        <a:p>
          <a:endParaRPr lang="en-US"/>
        </a:p>
      </dgm:t>
    </dgm:pt>
    <dgm:pt modelId="{1EBFF169-7825-422B-B430-585F7B06F9E5}" type="pres">
      <dgm:prSet presAssocID="{D2F491CD-8B7C-47B4-A2FE-DBEA52F1B5C0}" presName="sp" presStyleCnt="0"/>
      <dgm:spPr/>
      <dgm:t>
        <a:bodyPr/>
        <a:lstStyle/>
        <a:p>
          <a:endParaRPr lang="en-US"/>
        </a:p>
      </dgm:t>
    </dgm:pt>
    <dgm:pt modelId="{FD83DD97-9A37-4D37-B88C-2B4BC6E68DB4}" type="pres">
      <dgm:prSet presAssocID="{C3900486-84ED-4463-A5C9-594D6F4D20A4}" presName="linNode" presStyleCnt="0"/>
      <dgm:spPr/>
      <dgm:t>
        <a:bodyPr/>
        <a:lstStyle/>
        <a:p>
          <a:endParaRPr lang="en-US"/>
        </a:p>
      </dgm:t>
    </dgm:pt>
    <dgm:pt modelId="{996FE661-E562-46FC-A812-1E8697260776}" type="pres">
      <dgm:prSet presAssocID="{C3900486-84ED-4463-A5C9-594D6F4D20A4}" presName="parentText" presStyleLbl="node1" presStyleIdx="6" presStyleCnt="7">
        <dgm:presLayoutVars>
          <dgm:chMax val="1"/>
          <dgm:bulletEnabled val="1"/>
        </dgm:presLayoutVars>
      </dgm:prSet>
      <dgm:spPr/>
      <dgm:t>
        <a:bodyPr/>
        <a:lstStyle/>
        <a:p>
          <a:endParaRPr lang="en-US"/>
        </a:p>
      </dgm:t>
    </dgm:pt>
    <dgm:pt modelId="{0CC6723E-82DA-40EB-AAF5-4A18EF3A2E72}" type="pres">
      <dgm:prSet presAssocID="{C3900486-84ED-4463-A5C9-594D6F4D20A4}" presName="descendantText" presStyleLbl="alignAccFollowNode1" presStyleIdx="6" presStyleCnt="7">
        <dgm:presLayoutVars>
          <dgm:bulletEnabled val="1"/>
        </dgm:presLayoutVars>
      </dgm:prSet>
      <dgm:spPr/>
      <dgm:t>
        <a:bodyPr/>
        <a:lstStyle/>
        <a:p>
          <a:endParaRPr lang="en-US"/>
        </a:p>
      </dgm:t>
    </dgm:pt>
  </dgm:ptLst>
  <dgm:cxnLst>
    <dgm:cxn modelId="{945AEDEC-D592-4F1F-9B84-F501826A460A}" type="presOf" srcId="{60493B6B-4FE0-4951-A807-E9DFEC7175AC}" destId="{1D1F4FF1-49CE-4106-B0A2-97ABE4A23981}" srcOrd="0" destOrd="0" presId="urn:microsoft.com/office/officeart/2005/8/layout/vList5"/>
    <dgm:cxn modelId="{B2ADCF62-A739-4922-8153-C105065B789F}" type="presOf" srcId="{BB32BE0D-8067-4697-B055-F9D6510B5390}" destId="{C598179F-DD9C-43DF-BB62-6F6F688F4609}" srcOrd="0" destOrd="0" presId="urn:microsoft.com/office/officeart/2005/8/layout/vList5"/>
    <dgm:cxn modelId="{32CBA843-C2E6-45A6-A765-CECA0B63106F}" type="presOf" srcId="{D0EBF1D6-4224-43E2-9B63-221CFC99B94E}" destId="{65066312-6C47-4436-B5BC-5DFA7AD7BBBD}" srcOrd="0" destOrd="0" presId="urn:microsoft.com/office/officeart/2005/8/layout/vList5"/>
    <dgm:cxn modelId="{22F4FF8A-358E-42EC-8DC8-2D5F7954B310}" type="presOf" srcId="{BE6AE6C8-1F24-402E-930E-3C2C71198292}" destId="{86A89E7E-B865-4420-A86D-AC81E564B82F}" srcOrd="0" destOrd="0" presId="urn:microsoft.com/office/officeart/2005/8/layout/vList5"/>
    <dgm:cxn modelId="{A39DF1C9-B9A7-4A28-8C9E-676D6E9DB6E6}" srcId="{60493B6B-4FE0-4951-A807-E9DFEC7175AC}" destId="{6A373A6D-19B9-484B-B3D0-C99B9DF2F051}" srcOrd="1" destOrd="0" parTransId="{5A89FA79-1784-4277-9004-EB8D4E595B79}" sibTransId="{8590462E-A99C-46B1-81B9-5E78CCB55D9A}"/>
    <dgm:cxn modelId="{47C588D7-D314-41EA-90AB-C61BA256A817}" srcId="{3A998D8B-6520-48F0-9560-62C26C6EF329}" destId="{B1C97B5F-0E85-4865-9E67-D248E9C5D5E1}" srcOrd="0" destOrd="0" parTransId="{3B971CCB-B19E-4C58-BE7C-D553CCB7F036}" sibTransId="{91659449-5ABD-451A-B379-B742ECBFA812}"/>
    <dgm:cxn modelId="{0B28E109-C86C-48B8-B9C6-8DA186C9097A}" type="presOf" srcId="{8F65FE2D-98C1-4560-9593-0C977B8D9C97}" destId="{0CC6723E-82DA-40EB-AAF5-4A18EF3A2E72}" srcOrd="0" destOrd="0" presId="urn:microsoft.com/office/officeart/2005/8/layout/vList5"/>
    <dgm:cxn modelId="{6EDBB91C-403D-4BCB-BED6-3619F3E2059A}" srcId="{2099DFC9-CAED-4882-B965-2CFAA4311611}" destId="{BB32BE0D-8067-4697-B055-F9D6510B5390}" srcOrd="0" destOrd="0" parTransId="{7F84EF57-8C8C-467D-B108-18EC5DBEAF7A}" sibTransId="{2E733B91-E0BC-41E9-B1C0-A37910815EBB}"/>
    <dgm:cxn modelId="{0F28A38F-EFBC-4F57-811A-D68854DCC1EF}" type="presOf" srcId="{C3900486-84ED-4463-A5C9-594D6F4D20A4}" destId="{996FE661-E562-46FC-A812-1E8697260776}" srcOrd="0" destOrd="0" presId="urn:microsoft.com/office/officeart/2005/8/layout/vList5"/>
    <dgm:cxn modelId="{41D92B3D-2D21-44DB-8D1D-5F12FDAA7C6D}" type="presOf" srcId="{94B8AAFC-0E75-4593-8A48-19F06AC0E41F}" destId="{8CEDB327-3CFB-47CD-97E6-250FF583C404}" srcOrd="0" destOrd="0" presId="urn:microsoft.com/office/officeart/2005/8/layout/vList5"/>
    <dgm:cxn modelId="{72817D46-35D3-47BE-946B-9E2CB27E812E}" srcId="{6A373A6D-19B9-484B-B3D0-C99B9DF2F051}" destId="{255A9B6B-712D-4699-86CD-DFCA1F2FE3A2}" srcOrd="0" destOrd="0" parTransId="{5E2AAFDE-B98E-4739-A774-2AB964482E9C}" sibTransId="{FF6E8E3D-6BF7-4BE4-94D9-75EF61CF5357}"/>
    <dgm:cxn modelId="{B4C14C49-A31D-4170-8981-4AF35D2424C7}" type="presOf" srcId="{8E172C19-5272-4D3E-A4E8-DF19AB6B5F1D}" destId="{0F8F6C83-800B-45DD-B815-549819D4D051}" srcOrd="0" destOrd="0" presId="urn:microsoft.com/office/officeart/2005/8/layout/vList5"/>
    <dgm:cxn modelId="{F1641A8C-2F8F-4A91-A233-69D9B24DFA9A}" type="presOf" srcId="{255A9B6B-712D-4699-86CD-DFCA1F2FE3A2}" destId="{B3FAE3A0-F362-4094-96D9-CC51557ADE01}" srcOrd="0" destOrd="0" presId="urn:microsoft.com/office/officeart/2005/8/layout/vList5"/>
    <dgm:cxn modelId="{3B602F8B-F5DA-4627-8D80-41FE16F714DB}" type="presOf" srcId="{D9DD50BC-7B22-4713-8B56-DC2CBFC600E8}" destId="{D340764B-545E-45F1-A22E-8F46E81F840E}" srcOrd="0" destOrd="0" presId="urn:microsoft.com/office/officeart/2005/8/layout/vList5"/>
    <dgm:cxn modelId="{F12A978F-B496-41AB-80C1-2BC47156EA62}" srcId="{60493B6B-4FE0-4951-A807-E9DFEC7175AC}" destId="{8E172C19-5272-4D3E-A4E8-DF19AB6B5F1D}" srcOrd="3" destOrd="0" parTransId="{3F61987A-33EA-4EC8-B26D-801CA9E7A1B3}" sibTransId="{D4470EAE-BC23-447B-9C4C-AEA55CF2CDC7}"/>
    <dgm:cxn modelId="{BD66B0C2-E577-4721-B343-D94B40FE02FA}" srcId="{8E172C19-5272-4D3E-A4E8-DF19AB6B5F1D}" destId="{D9DD50BC-7B22-4713-8B56-DC2CBFC600E8}" srcOrd="0" destOrd="0" parTransId="{6C4960CB-374B-4020-AEC3-FDDC35AEF2EB}" sibTransId="{55AFBCBF-803A-4B86-8EB3-CEAD62C740E5}"/>
    <dgm:cxn modelId="{F5723E03-8B50-48CC-95A5-F56FABE72E0A}" type="presOf" srcId="{991A358B-0E28-450B-97FF-FED6EDF572D3}" destId="{03CF2F8C-8DC1-4131-87F1-5203E0569EF6}" srcOrd="0" destOrd="0" presId="urn:microsoft.com/office/officeart/2005/8/layout/vList5"/>
    <dgm:cxn modelId="{52369574-6C9F-4D85-9E20-12A99D32027A}" srcId="{C3900486-84ED-4463-A5C9-594D6F4D20A4}" destId="{8F65FE2D-98C1-4560-9593-0C977B8D9C97}" srcOrd="0" destOrd="0" parTransId="{F58A361B-F77C-49BA-A3E5-7E286F2916D9}" sibTransId="{30F0CC06-2745-4A3B-A6BE-DB1A9D5C6121}"/>
    <dgm:cxn modelId="{EE33B383-5886-4B88-91C9-8CDABA05C4B4}" srcId="{BE6AE6C8-1F24-402E-930E-3C2C71198292}" destId="{991A358B-0E28-450B-97FF-FED6EDF572D3}" srcOrd="0" destOrd="0" parTransId="{B2CFEB6A-0849-4516-B4EA-8A0794239401}" sibTransId="{9A5F73EB-5D59-443B-9010-EDEB06D58DC3}"/>
    <dgm:cxn modelId="{68207048-ED62-4E77-9AA1-AEB4D1AB9DBA}" srcId="{60493B6B-4FE0-4951-A807-E9DFEC7175AC}" destId="{C3900486-84ED-4463-A5C9-594D6F4D20A4}" srcOrd="6" destOrd="0" parTransId="{895346C8-D753-4798-B21E-3F5214ABA41C}" sibTransId="{35530CFD-6795-4D4D-A9A6-2E2754B079E4}"/>
    <dgm:cxn modelId="{04DD2492-7844-4BED-8A6C-82F60167CC3C}" srcId="{D0EBF1D6-4224-43E2-9B63-221CFC99B94E}" destId="{94B8AAFC-0E75-4593-8A48-19F06AC0E41F}" srcOrd="0" destOrd="0" parTransId="{2D39B90B-1063-46CF-B035-CE52BD5F8AA2}" sibTransId="{C9E0580B-F394-4567-9662-D0AF7BF40C49}"/>
    <dgm:cxn modelId="{94754715-E702-4F00-9C9E-402C6CDEF06E}" type="presOf" srcId="{6A373A6D-19B9-484B-B3D0-C99B9DF2F051}" destId="{AE98D380-5150-4A7E-983D-A8EAEDC21C77}" srcOrd="0" destOrd="0" presId="urn:microsoft.com/office/officeart/2005/8/layout/vList5"/>
    <dgm:cxn modelId="{1B68006D-BF7F-4826-99B3-EBC807E0D13D}" srcId="{60493B6B-4FE0-4951-A807-E9DFEC7175AC}" destId="{BE6AE6C8-1F24-402E-930E-3C2C71198292}" srcOrd="0" destOrd="0" parTransId="{BDE77C1C-5F84-4CBD-8AA7-9D9474C1A390}" sibTransId="{937CE801-F1C8-4C7C-8828-778DD5556C2C}"/>
    <dgm:cxn modelId="{D8489968-3BB2-4880-91E5-C96B2CD1FDED}" type="presOf" srcId="{3A998D8B-6520-48F0-9560-62C26C6EF329}" destId="{DCC63EC8-8F76-4981-B54A-6EEA5831DF87}" srcOrd="0" destOrd="0" presId="urn:microsoft.com/office/officeart/2005/8/layout/vList5"/>
    <dgm:cxn modelId="{08726469-990A-4DBD-BD49-8969F2644C26}" srcId="{60493B6B-4FE0-4951-A807-E9DFEC7175AC}" destId="{3A998D8B-6520-48F0-9560-62C26C6EF329}" srcOrd="2" destOrd="0" parTransId="{03EC6822-26E2-4007-AC45-00D4768C8B3B}" sibTransId="{5873A925-E81E-447D-BB35-578BF39A310E}"/>
    <dgm:cxn modelId="{49DBFF3E-BE39-42B6-9DE5-AA41B2BC7A79}" type="presOf" srcId="{B1C97B5F-0E85-4865-9E67-D248E9C5D5E1}" destId="{60BCB437-C973-49CC-B830-CA08052BC092}" srcOrd="0" destOrd="0" presId="urn:microsoft.com/office/officeart/2005/8/layout/vList5"/>
    <dgm:cxn modelId="{1F10B8A2-D270-4E77-BCCC-B19EDE42B4D4}" srcId="{60493B6B-4FE0-4951-A807-E9DFEC7175AC}" destId="{D0EBF1D6-4224-43E2-9B63-221CFC99B94E}" srcOrd="4" destOrd="0" parTransId="{6229F0A1-8D71-4BA8-989D-4C6E06580E29}" sibTransId="{E2CB7ECA-35BB-48AA-B92F-464E808E8DAB}"/>
    <dgm:cxn modelId="{F3975A1A-8CD2-4D33-9717-A0B17C23287C}" type="presOf" srcId="{2099DFC9-CAED-4882-B965-2CFAA4311611}" destId="{C49342AB-27F6-4023-A553-D22D777DCA66}" srcOrd="0" destOrd="0" presId="urn:microsoft.com/office/officeart/2005/8/layout/vList5"/>
    <dgm:cxn modelId="{31F311F7-BBA9-4218-94B5-36335522C28E}" srcId="{60493B6B-4FE0-4951-A807-E9DFEC7175AC}" destId="{2099DFC9-CAED-4882-B965-2CFAA4311611}" srcOrd="5" destOrd="0" parTransId="{C4A5866F-EB88-4F17-B18A-2D63B04C72B9}" sibTransId="{D2F491CD-8B7C-47B4-A2FE-DBEA52F1B5C0}"/>
    <dgm:cxn modelId="{58B0097F-FB04-4C43-9DBF-EBEF3425D3A0}" type="presParOf" srcId="{1D1F4FF1-49CE-4106-B0A2-97ABE4A23981}" destId="{7A696DB9-E95F-4ED6-981F-D006DAABDD61}" srcOrd="0" destOrd="0" presId="urn:microsoft.com/office/officeart/2005/8/layout/vList5"/>
    <dgm:cxn modelId="{6E189712-2486-4455-88DE-9004776E6DC3}" type="presParOf" srcId="{7A696DB9-E95F-4ED6-981F-D006DAABDD61}" destId="{86A89E7E-B865-4420-A86D-AC81E564B82F}" srcOrd="0" destOrd="0" presId="urn:microsoft.com/office/officeart/2005/8/layout/vList5"/>
    <dgm:cxn modelId="{1ED6AF5C-C806-4AEB-B481-B58DA046C10B}" type="presParOf" srcId="{7A696DB9-E95F-4ED6-981F-D006DAABDD61}" destId="{03CF2F8C-8DC1-4131-87F1-5203E0569EF6}" srcOrd="1" destOrd="0" presId="urn:microsoft.com/office/officeart/2005/8/layout/vList5"/>
    <dgm:cxn modelId="{464D1C66-23DE-4BCD-9890-5496EB51A3FD}" type="presParOf" srcId="{1D1F4FF1-49CE-4106-B0A2-97ABE4A23981}" destId="{8184146C-1104-40AA-A746-C7AB10C666F3}" srcOrd="1" destOrd="0" presId="urn:microsoft.com/office/officeart/2005/8/layout/vList5"/>
    <dgm:cxn modelId="{AB9311A0-AE7E-4F2D-AB28-186BDD400B85}" type="presParOf" srcId="{1D1F4FF1-49CE-4106-B0A2-97ABE4A23981}" destId="{B51FC780-B53D-4746-AF4F-E37DC144201A}" srcOrd="2" destOrd="0" presId="urn:microsoft.com/office/officeart/2005/8/layout/vList5"/>
    <dgm:cxn modelId="{1D2453AD-0B68-45AF-A809-E07A5195D4EB}" type="presParOf" srcId="{B51FC780-B53D-4746-AF4F-E37DC144201A}" destId="{AE98D380-5150-4A7E-983D-A8EAEDC21C77}" srcOrd="0" destOrd="0" presId="urn:microsoft.com/office/officeart/2005/8/layout/vList5"/>
    <dgm:cxn modelId="{E34AA98D-2A0D-46E4-AAF0-46DB53545CBA}" type="presParOf" srcId="{B51FC780-B53D-4746-AF4F-E37DC144201A}" destId="{B3FAE3A0-F362-4094-96D9-CC51557ADE01}" srcOrd="1" destOrd="0" presId="urn:microsoft.com/office/officeart/2005/8/layout/vList5"/>
    <dgm:cxn modelId="{BEF4D68A-4FBC-4919-A9A0-608FC201089C}" type="presParOf" srcId="{1D1F4FF1-49CE-4106-B0A2-97ABE4A23981}" destId="{014AE941-3F66-4466-BAEE-42FF7FECC691}" srcOrd="3" destOrd="0" presId="urn:microsoft.com/office/officeart/2005/8/layout/vList5"/>
    <dgm:cxn modelId="{32283362-3F58-4CB3-9D7A-83D7D1F693EA}" type="presParOf" srcId="{1D1F4FF1-49CE-4106-B0A2-97ABE4A23981}" destId="{011B890F-5FDF-4005-84E0-967DD2C4A3A8}" srcOrd="4" destOrd="0" presId="urn:microsoft.com/office/officeart/2005/8/layout/vList5"/>
    <dgm:cxn modelId="{00F70582-EF11-4A9C-B22E-69808DF92659}" type="presParOf" srcId="{011B890F-5FDF-4005-84E0-967DD2C4A3A8}" destId="{DCC63EC8-8F76-4981-B54A-6EEA5831DF87}" srcOrd="0" destOrd="0" presId="urn:microsoft.com/office/officeart/2005/8/layout/vList5"/>
    <dgm:cxn modelId="{FD22B49D-1C52-4EB3-8EDE-1F0BA145880F}" type="presParOf" srcId="{011B890F-5FDF-4005-84E0-967DD2C4A3A8}" destId="{60BCB437-C973-49CC-B830-CA08052BC092}" srcOrd="1" destOrd="0" presId="urn:microsoft.com/office/officeart/2005/8/layout/vList5"/>
    <dgm:cxn modelId="{DAA30DCF-DD98-4D6F-9850-A2D317CBDA63}" type="presParOf" srcId="{1D1F4FF1-49CE-4106-B0A2-97ABE4A23981}" destId="{3D3A8190-6E57-4329-AAE1-F7E37D38D21D}" srcOrd="5" destOrd="0" presId="urn:microsoft.com/office/officeart/2005/8/layout/vList5"/>
    <dgm:cxn modelId="{D22A2CD1-2509-43C7-A22D-17D707363CC6}" type="presParOf" srcId="{1D1F4FF1-49CE-4106-B0A2-97ABE4A23981}" destId="{57487358-1481-44F9-BEED-C4832BCE51BC}" srcOrd="6" destOrd="0" presId="urn:microsoft.com/office/officeart/2005/8/layout/vList5"/>
    <dgm:cxn modelId="{0A6E5D89-0363-4949-8D00-5A1F4A0D59D4}" type="presParOf" srcId="{57487358-1481-44F9-BEED-C4832BCE51BC}" destId="{0F8F6C83-800B-45DD-B815-549819D4D051}" srcOrd="0" destOrd="0" presId="urn:microsoft.com/office/officeart/2005/8/layout/vList5"/>
    <dgm:cxn modelId="{27EDDC58-109B-4ED9-BFED-B1CF2516D5F1}" type="presParOf" srcId="{57487358-1481-44F9-BEED-C4832BCE51BC}" destId="{D340764B-545E-45F1-A22E-8F46E81F840E}" srcOrd="1" destOrd="0" presId="urn:microsoft.com/office/officeart/2005/8/layout/vList5"/>
    <dgm:cxn modelId="{37585DB2-E887-4834-A92D-C24F37132A4D}" type="presParOf" srcId="{1D1F4FF1-49CE-4106-B0A2-97ABE4A23981}" destId="{12BDB72B-592B-4393-95E3-E51DB09AD93B}" srcOrd="7" destOrd="0" presId="urn:microsoft.com/office/officeart/2005/8/layout/vList5"/>
    <dgm:cxn modelId="{EEDBC0FD-C531-41CD-B840-DE8082D2AD7F}" type="presParOf" srcId="{1D1F4FF1-49CE-4106-B0A2-97ABE4A23981}" destId="{D8F65E33-FC25-486C-8197-F1D27296261C}" srcOrd="8" destOrd="0" presId="urn:microsoft.com/office/officeart/2005/8/layout/vList5"/>
    <dgm:cxn modelId="{80B77067-049F-4E4A-B4E0-B6DF0380F1F9}" type="presParOf" srcId="{D8F65E33-FC25-486C-8197-F1D27296261C}" destId="{65066312-6C47-4436-B5BC-5DFA7AD7BBBD}" srcOrd="0" destOrd="0" presId="urn:microsoft.com/office/officeart/2005/8/layout/vList5"/>
    <dgm:cxn modelId="{84BA44B5-7EF0-4AA6-AC75-B614020BDA8E}" type="presParOf" srcId="{D8F65E33-FC25-486C-8197-F1D27296261C}" destId="{8CEDB327-3CFB-47CD-97E6-250FF583C404}" srcOrd="1" destOrd="0" presId="urn:microsoft.com/office/officeart/2005/8/layout/vList5"/>
    <dgm:cxn modelId="{B1A41AB5-E14A-478D-839A-82DD1CA320AD}" type="presParOf" srcId="{1D1F4FF1-49CE-4106-B0A2-97ABE4A23981}" destId="{31442A56-67BC-4DAA-B597-D00C9E99243C}" srcOrd="9" destOrd="0" presId="urn:microsoft.com/office/officeart/2005/8/layout/vList5"/>
    <dgm:cxn modelId="{E39400F2-A15A-4A9A-8DB8-FE67F58F06DC}" type="presParOf" srcId="{1D1F4FF1-49CE-4106-B0A2-97ABE4A23981}" destId="{357F1654-18FB-46BE-8F8D-62A16F138592}" srcOrd="10" destOrd="0" presId="urn:microsoft.com/office/officeart/2005/8/layout/vList5"/>
    <dgm:cxn modelId="{80CD3969-0622-4F9A-A07B-73AF6D7AEE8E}" type="presParOf" srcId="{357F1654-18FB-46BE-8F8D-62A16F138592}" destId="{C49342AB-27F6-4023-A553-D22D777DCA66}" srcOrd="0" destOrd="0" presId="urn:microsoft.com/office/officeart/2005/8/layout/vList5"/>
    <dgm:cxn modelId="{51970D06-CC9B-46E8-B6D5-54EDC6C6FF27}" type="presParOf" srcId="{357F1654-18FB-46BE-8F8D-62A16F138592}" destId="{C598179F-DD9C-43DF-BB62-6F6F688F4609}" srcOrd="1" destOrd="0" presId="urn:microsoft.com/office/officeart/2005/8/layout/vList5"/>
    <dgm:cxn modelId="{5FBF086B-E33A-4E1F-9A49-EE1C8C322BDC}" type="presParOf" srcId="{1D1F4FF1-49CE-4106-B0A2-97ABE4A23981}" destId="{1EBFF169-7825-422B-B430-585F7B06F9E5}" srcOrd="11" destOrd="0" presId="urn:microsoft.com/office/officeart/2005/8/layout/vList5"/>
    <dgm:cxn modelId="{7127DA02-0ADB-47B7-9A53-2AFD9F37A8A0}" type="presParOf" srcId="{1D1F4FF1-49CE-4106-B0A2-97ABE4A23981}" destId="{FD83DD97-9A37-4D37-B88C-2B4BC6E68DB4}" srcOrd="12" destOrd="0" presId="urn:microsoft.com/office/officeart/2005/8/layout/vList5"/>
    <dgm:cxn modelId="{5638EEAB-CA39-45F4-8F8F-867195BA21DF}" type="presParOf" srcId="{FD83DD97-9A37-4D37-B88C-2B4BC6E68DB4}" destId="{996FE661-E562-46FC-A812-1E8697260776}" srcOrd="0" destOrd="0" presId="urn:microsoft.com/office/officeart/2005/8/layout/vList5"/>
    <dgm:cxn modelId="{1D59E14A-48B7-41D8-84A7-3A91602C41E8}" type="presParOf" srcId="{FD83DD97-9A37-4D37-B88C-2B4BC6E68DB4}" destId="{0CC6723E-82DA-40EB-AAF5-4A18EF3A2E7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0B30EF-7390-42BA-9A42-4905D4DBA1F0}"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3F170329-122F-494A-B7A4-856B8827B26C}">
      <dgm:prSet custT="1"/>
      <dgm:spPr/>
      <dgm:t>
        <a:bodyPr/>
        <a:lstStyle/>
        <a:p>
          <a:pPr rtl="0"/>
          <a:r>
            <a:rPr lang="en-US" sz="2400" smtClean="0"/>
            <a:t>Deeper and Broader Selection</a:t>
          </a:r>
          <a:endParaRPr lang="en-US" sz="2400"/>
        </a:p>
      </dgm:t>
    </dgm:pt>
    <dgm:pt modelId="{74D1BC98-8544-486D-BCC7-682C31D2340D}" type="parTrans" cxnId="{E1EE43DA-4102-4781-A3FD-030457736445}">
      <dgm:prSet/>
      <dgm:spPr/>
      <dgm:t>
        <a:bodyPr/>
        <a:lstStyle/>
        <a:p>
          <a:endParaRPr lang="en-US" sz="1100"/>
        </a:p>
      </dgm:t>
    </dgm:pt>
    <dgm:pt modelId="{736F99D4-CE40-48A8-9E84-AE3A615E72E3}" type="sibTrans" cxnId="{E1EE43DA-4102-4781-A3FD-030457736445}">
      <dgm:prSet/>
      <dgm:spPr/>
      <dgm:t>
        <a:bodyPr/>
        <a:lstStyle/>
        <a:p>
          <a:endParaRPr lang="en-US" sz="1100"/>
        </a:p>
      </dgm:t>
    </dgm:pt>
    <dgm:pt modelId="{01A75BA4-8EEC-46FD-84BC-FBB975E258B6}">
      <dgm:prSet custT="1"/>
      <dgm:spPr/>
      <dgm:t>
        <a:bodyPr/>
        <a:lstStyle/>
        <a:p>
          <a:pPr rtl="0"/>
          <a:r>
            <a:rPr lang="en-US" sz="2400" smtClean="0"/>
            <a:t>Personalization</a:t>
          </a:r>
          <a:endParaRPr lang="en-US" sz="2400"/>
        </a:p>
      </dgm:t>
    </dgm:pt>
    <dgm:pt modelId="{C2741A85-A35E-4F61-9817-B8A6ABDB3C5F}" type="parTrans" cxnId="{C49B9B16-A932-4C18-93C5-C5A09719588E}">
      <dgm:prSet/>
      <dgm:spPr/>
      <dgm:t>
        <a:bodyPr/>
        <a:lstStyle/>
        <a:p>
          <a:endParaRPr lang="en-US" sz="1100"/>
        </a:p>
      </dgm:t>
    </dgm:pt>
    <dgm:pt modelId="{A446E231-45FD-41D2-A705-F35A1173421A}" type="sibTrans" cxnId="{C49B9B16-A932-4C18-93C5-C5A09719588E}">
      <dgm:prSet/>
      <dgm:spPr/>
      <dgm:t>
        <a:bodyPr/>
        <a:lstStyle/>
        <a:p>
          <a:endParaRPr lang="en-US" sz="1100"/>
        </a:p>
      </dgm:t>
    </dgm:pt>
    <dgm:pt modelId="{98EEB578-936F-4702-A03A-1D679ECCEB01}">
      <dgm:prSet custT="1"/>
      <dgm:spPr/>
      <dgm:t>
        <a:bodyPr/>
        <a:lstStyle/>
        <a:p>
          <a:pPr rtl="0"/>
          <a:r>
            <a:rPr lang="en-US" sz="1800" smtClean="0"/>
            <a:t>Gain Insights into Consumer Shopping Behavior</a:t>
          </a:r>
          <a:endParaRPr lang="en-US" sz="1800"/>
        </a:p>
      </dgm:t>
    </dgm:pt>
    <dgm:pt modelId="{669F02AF-3849-43E7-A609-F0F24A94D386}" type="parTrans" cxnId="{86506E90-FB32-416C-8583-51F2878C78A6}">
      <dgm:prSet/>
      <dgm:spPr/>
      <dgm:t>
        <a:bodyPr/>
        <a:lstStyle/>
        <a:p>
          <a:endParaRPr lang="en-US" sz="1100"/>
        </a:p>
      </dgm:t>
    </dgm:pt>
    <dgm:pt modelId="{07EE1598-15F6-462C-A299-C479EA58152E}" type="sibTrans" cxnId="{86506E90-FB32-416C-8583-51F2878C78A6}">
      <dgm:prSet/>
      <dgm:spPr/>
      <dgm:t>
        <a:bodyPr/>
        <a:lstStyle/>
        <a:p>
          <a:endParaRPr lang="en-US" sz="1100"/>
        </a:p>
      </dgm:t>
    </dgm:pt>
    <dgm:pt modelId="{E7C99612-636A-4CFF-B182-7602CC0B5686}">
      <dgm:prSet custT="1"/>
      <dgm:spPr/>
      <dgm:t>
        <a:bodyPr/>
        <a:lstStyle/>
        <a:p>
          <a:pPr rtl="0"/>
          <a:r>
            <a:rPr lang="en-US" sz="1800" smtClean="0"/>
            <a:t>Increase Customer Satisfaction and Loyalty</a:t>
          </a:r>
          <a:endParaRPr lang="en-US" sz="1800"/>
        </a:p>
      </dgm:t>
    </dgm:pt>
    <dgm:pt modelId="{3ACC36CF-0DDA-4F07-9234-B099385D6ED7}" type="parTrans" cxnId="{6109075C-C93A-42BD-8D83-A0F6595DA451}">
      <dgm:prSet/>
      <dgm:spPr/>
      <dgm:t>
        <a:bodyPr/>
        <a:lstStyle/>
        <a:p>
          <a:endParaRPr lang="en-US" sz="1100"/>
        </a:p>
      </dgm:t>
    </dgm:pt>
    <dgm:pt modelId="{90FB7559-6E53-451B-AFF4-F19F29C327AE}" type="sibTrans" cxnId="{6109075C-C93A-42BD-8D83-A0F6595DA451}">
      <dgm:prSet/>
      <dgm:spPr/>
      <dgm:t>
        <a:bodyPr/>
        <a:lstStyle/>
        <a:p>
          <a:endParaRPr lang="en-US" sz="1100"/>
        </a:p>
      </dgm:t>
    </dgm:pt>
    <dgm:pt modelId="{7665C79C-BF2B-4489-B0BA-D3F53C615DB2}">
      <dgm:prSet custT="1"/>
      <dgm:spPr/>
      <dgm:t>
        <a:bodyPr/>
        <a:lstStyle/>
        <a:p>
          <a:pPr rtl="0"/>
          <a:r>
            <a:rPr lang="en-US" sz="2400" smtClean="0"/>
            <a:t>Expand Market Presence</a:t>
          </a:r>
          <a:endParaRPr lang="en-US" sz="2400"/>
        </a:p>
      </dgm:t>
    </dgm:pt>
    <dgm:pt modelId="{CC6A72A1-61E5-40A1-BFC8-57F770B6E833}" type="parTrans" cxnId="{F52358F8-6AE3-427E-A68A-88C367B397F5}">
      <dgm:prSet/>
      <dgm:spPr/>
      <dgm:t>
        <a:bodyPr/>
        <a:lstStyle/>
        <a:p>
          <a:endParaRPr lang="en-US" sz="1100"/>
        </a:p>
      </dgm:t>
    </dgm:pt>
    <dgm:pt modelId="{347BB845-2066-4A43-9F93-462FA7D37070}" type="sibTrans" cxnId="{F52358F8-6AE3-427E-A68A-88C367B397F5}">
      <dgm:prSet/>
      <dgm:spPr/>
      <dgm:t>
        <a:bodyPr/>
        <a:lstStyle/>
        <a:p>
          <a:endParaRPr lang="en-US" sz="1100"/>
        </a:p>
      </dgm:t>
    </dgm:pt>
    <dgm:pt modelId="{0E46E8EA-081F-4181-8DB6-E0B642C4E081}" type="pres">
      <dgm:prSet presAssocID="{040B30EF-7390-42BA-9A42-4905D4DBA1F0}" presName="linear" presStyleCnt="0">
        <dgm:presLayoutVars>
          <dgm:animLvl val="lvl"/>
          <dgm:resizeHandles val="exact"/>
        </dgm:presLayoutVars>
      </dgm:prSet>
      <dgm:spPr/>
      <dgm:t>
        <a:bodyPr/>
        <a:lstStyle/>
        <a:p>
          <a:endParaRPr lang="en-US"/>
        </a:p>
      </dgm:t>
    </dgm:pt>
    <dgm:pt modelId="{A3808C0E-AAEF-4F3A-948F-63B3429B2DE5}" type="pres">
      <dgm:prSet presAssocID="{3F170329-122F-494A-B7A4-856B8827B26C}" presName="parentText" presStyleLbl="node1" presStyleIdx="0" presStyleCnt="3">
        <dgm:presLayoutVars>
          <dgm:chMax val="0"/>
          <dgm:bulletEnabled val="1"/>
        </dgm:presLayoutVars>
      </dgm:prSet>
      <dgm:spPr/>
      <dgm:t>
        <a:bodyPr/>
        <a:lstStyle/>
        <a:p>
          <a:endParaRPr lang="en-US"/>
        </a:p>
      </dgm:t>
    </dgm:pt>
    <dgm:pt modelId="{5A1C0083-0FD1-4355-A313-016878437D13}" type="pres">
      <dgm:prSet presAssocID="{736F99D4-CE40-48A8-9E84-AE3A615E72E3}" presName="spacer" presStyleCnt="0"/>
      <dgm:spPr/>
    </dgm:pt>
    <dgm:pt modelId="{278A7C1C-4DF4-4868-BDE2-94CE820B1B1E}" type="pres">
      <dgm:prSet presAssocID="{01A75BA4-8EEC-46FD-84BC-FBB975E258B6}" presName="parentText" presStyleLbl="node1" presStyleIdx="1" presStyleCnt="3">
        <dgm:presLayoutVars>
          <dgm:chMax val="0"/>
          <dgm:bulletEnabled val="1"/>
        </dgm:presLayoutVars>
      </dgm:prSet>
      <dgm:spPr/>
      <dgm:t>
        <a:bodyPr/>
        <a:lstStyle/>
        <a:p>
          <a:endParaRPr lang="en-US"/>
        </a:p>
      </dgm:t>
    </dgm:pt>
    <dgm:pt modelId="{CB0BF13A-B448-41FC-AB46-488C2AD2DBD0}" type="pres">
      <dgm:prSet presAssocID="{01A75BA4-8EEC-46FD-84BC-FBB975E258B6}" presName="childText" presStyleLbl="revTx" presStyleIdx="0" presStyleCnt="1">
        <dgm:presLayoutVars>
          <dgm:bulletEnabled val="1"/>
        </dgm:presLayoutVars>
      </dgm:prSet>
      <dgm:spPr/>
      <dgm:t>
        <a:bodyPr/>
        <a:lstStyle/>
        <a:p>
          <a:endParaRPr lang="en-US"/>
        </a:p>
      </dgm:t>
    </dgm:pt>
    <dgm:pt modelId="{B6504C65-F814-4BD5-93EF-7ACECC070995}" type="pres">
      <dgm:prSet presAssocID="{7665C79C-BF2B-4489-B0BA-D3F53C615DB2}" presName="parentText" presStyleLbl="node1" presStyleIdx="2" presStyleCnt="3">
        <dgm:presLayoutVars>
          <dgm:chMax val="0"/>
          <dgm:bulletEnabled val="1"/>
        </dgm:presLayoutVars>
      </dgm:prSet>
      <dgm:spPr/>
      <dgm:t>
        <a:bodyPr/>
        <a:lstStyle/>
        <a:p>
          <a:endParaRPr lang="en-US"/>
        </a:p>
      </dgm:t>
    </dgm:pt>
  </dgm:ptLst>
  <dgm:cxnLst>
    <dgm:cxn modelId="{F36FE370-2D11-408E-A894-EC4B1E9E2689}" type="presOf" srcId="{01A75BA4-8EEC-46FD-84BC-FBB975E258B6}" destId="{278A7C1C-4DF4-4868-BDE2-94CE820B1B1E}" srcOrd="0" destOrd="0" presId="urn:microsoft.com/office/officeart/2005/8/layout/vList2"/>
    <dgm:cxn modelId="{B04E3A82-6A3C-4E23-8505-3CFE2A3F3297}" type="presOf" srcId="{E7C99612-636A-4CFF-B182-7602CC0B5686}" destId="{CB0BF13A-B448-41FC-AB46-488C2AD2DBD0}" srcOrd="0" destOrd="1" presId="urn:microsoft.com/office/officeart/2005/8/layout/vList2"/>
    <dgm:cxn modelId="{E1EE43DA-4102-4781-A3FD-030457736445}" srcId="{040B30EF-7390-42BA-9A42-4905D4DBA1F0}" destId="{3F170329-122F-494A-B7A4-856B8827B26C}" srcOrd="0" destOrd="0" parTransId="{74D1BC98-8544-486D-BCC7-682C31D2340D}" sibTransId="{736F99D4-CE40-48A8-9E84-AE3A615E72E3}"/>
    <dgm:cxn modelId="{86506E90-FB32-416C-8583-51F2878C78A6}" srcId="{01A75BA4-8EEC-46FD-84BC-FBB975E258B6}" destId="{98EEB578-936F-4702-A03A-1D679ECCEB01}" srcOrd="0" destOrd="0" parTransId="{669F02AF-3849-43E7-A609-F0F24A94D386}" sibTransId="{07EE1598-15F6-462C-A299-C479EA58152E}"/>
    <dgm:cxn modelId="{BBAB2AD5-F56E-4993-9C0D-E28573BF8DA0}" type="presOf" srcId="{3F170329-122F-494A-B7A4-856B8827B26C}" destId="{A3808C0E-AAEF-4F3A-948F-63B3429B2DE5}" srcOrd="0" destOrd="0" presId="urn:microsoft.com/office/officeart/2005/8/layout/vList2"/>
    <dgm:cxn modelId="{F52358F8-6AE3-427E-A68A-88C367B397F5}" srcId="{040B30EF-7390-42BA-9A42-4905D4DBA1F0}" destId="{7665C79C-BF2B-4489-B0BA-D3F53C615DB2}" srcOrd="2" destOrd="0" parTransId="{CC6A72A1-61E5-40A1-BFC8-57F770B6E833}" sibTransId="{347BB845-2066-4A43-9F93-462FA7D37070}"/>
    <dgm:cxn modelId="{6109075C-C93A-42BD-8D83-A0F6595DA451}" srcId="{01A75BA4-8EEC-46FD-84BC-FBB975E258B6}" destId="{E7C99612-636A-4CFF-B182-7602CC0B5686}" srcOrd="1" destOrd="0" parTransId="{3ACC36CF-0DDA-4F07-9234-B099385D6ED7}" sibTransId="{90FB7559-6E53-451B-AFF4-F19F29C327AE}"/>
    <dgm:cxn modelId="{E5615F4B-BA7B-49A2-A773-B330671B7780}" type="presOf" srcId="{7665C79C-BF2B-4489-B0BA-D3F53C615DB2}" destId="{B6504C65-F814-4BD5-93EF-7ACECC070995}" srcOrd="0" destOrd="0" presId="urn:microsoft.com/office/officeart/2005/8/layout/vList2"/>
    <dgm:cxn modelId="{C49B9B16-A932-4C18-93C5-C5A09719588E}" srcId="{040B30EF-7390-42BA-9A42-4905D4DBA1F0}" destId="{01A75BA4-8EEC-46FD-84BC-FBB975E258B6}" srcOrd="1" destOrd="0" parTransId="{C2741A85-A35E-4F61-9817-B8A6ABDB3C5F}" sibTransId="{A446E231-45FD-41D2-A705-F35A1173421A}"/>
    <dgm:cxn modelId="{99B4E73C-AD53-4CF9-BD27-3421DF71CD79}" type="presOf" srcId="{98EEB578-936F-4702-A03A-1D679ECCEB01}" destId="{CB0BF13A-B448-41FC-AB46-488C2AD2DBD0}" srcOrd="0" destOrd="0" presId="urn:microsoft.com/office/officeart/2005/8/layout/vList2"/>
    <dgm:cxn modelId="{3958A41F-0E95-4840-8316-CEEB11B542C8}" type="presOf" srcId="{040B30EF-7390-42BA-9A42-4905D4DBA1F0}" destId="{0E46E8EA-081F-4181-8DB6-E0B642C4E081}" srcOrd="0" destOrd="0" presId="urn:microsoft.com/office/officeart/2005/8/layout/vList2"/>
    <dgm:cxn modelId="{3FF7003B-79BB-4FAE-8798-810E018283C8}" type="presParOf" srcId="{0E46E8EA-081F-4181-8DB6-E0B642C4E081}" destId="{A3808C0E-AAEF-4F3A-948F-63B3429B2DE5}" srcOrd="0" destOrd="0" presId="urn:microsoft.com/office/officeart/2005/8/layout/vList2"/>
    <dgm:cxn modelId="{C1624B26-2C54-4BFD-B518-D7DFBFDE1444}" type="presParOf" srcId="{0E46E8EA-081F-4181-8DB6-E0B642C4E081}" destId="{5A1C0083-0FD1-4355-A313-016878437D13}" srcOrd="1" destOrd="0" presId="urn:microsoft.com/office/officeart/2005/8/layout/vList2"/>
    <dgm:cxn modelId="{BCBF0E51-D83A-4022-AF1C-DD78F787F24B}" type="presParOf" srcId="{0E46E8EA-081F-4181-8DB6-E0B642C4E081}" destId="{278A7C1C-4DF4-4868-BDE2-94CE820B1B1E}" srcOrd="2" destOrd="0" presId="urn:microsoft.com/office/officeart/2005/8/layout/vList2"/>
    <dgm:cxn modelId="{1CAD0D6A-6D79-4427-8DB2-3A8A59C17E59}" type="presParOf" srcId="{0E46E8EA-081F-4181-8DB6-E0B642C4E081}" destId="{CB0BF13A-B448-41FC-AB46-488C2AD2DBD0}" srcOrd="3" destOrd="0" presId="urn:microsoft.com/office/officeart/2005/8/layout/vList2"/>
    <dgm:cxn modelId="{3CEDF2E4-4130-45D9-8454-8416C6B2C3C1}" type="presParOf" srcId="{0E46E8EA-081F-4181-8DB6-E0B642C4E081}" destId="{B6504C65-F814-4BD5-93EF-7ACECC07099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673DCA-B2F5-4342-99BF-35B68D5B4718}" type="doc">
      <dgm:prSet loTypeId="urn:microsoft.com/office/officeart/2005/8/layout/matrix2" loCatId="matrix" qsTypeId="urn:microsoft.com/office/officeart/2005/8/quickstyle/simple3" qsCatId="simple" csTypeId="urn:microsoft.com/office/officeart/2005/8/colors/colorful3" csCatId="colorful" phldr="1"/>
      <dgm:spPr/>
      <dgm:t>
        <a:bodyPr/>
        <a:lstStyle/>
        <a:p>
          <a:endParaRPr lang="en-US"/>
        </a:p>
      </dgm:t>
    </dgm:pt>
    <dgm:pt modelId="{5F6F5203-23BF-4135-8B65-06EA54C2FB79}">
      <dgm:prSet/>
      <dgm:spPr/>
      <dgm:t>
        <a:bodyPr/>
        <a:lstStyle/>
        <a:p>
          <a:r>
            <a:rPr lang="en-US" dirty="0"/>
            <a:t>Integrated CRM</a:t>
          </a:r>
        </a:p>
      </dgm:t>
    </dgm:pt>
    <dgm:pt modelId="{BCBE3801-811F-4080-B5FE-8B88F433A975}" type="parTrans" cxnId="{6732B8E7-3A8C-4750-94BA-9EDF9B70CFC5}">
      <dgm:prSet/>
      <dgm:spPr/>
      <dgm:t>
        <a:bodyPr/>
        <a:lstStyle/>
        <a:p>
          <a:endParaRPr lang="en-US"/>
        </a:p>
      </dgm:t>
    </dgm:pt>
    <dgm:pt modelId="{99D4E3EB-06D1-40ED-A7DB-0AB557C14B60}" type="sibTrans" cxnId="{6732B8E7-3A8C-4750-94BA-9EDF9B70CFC5}">
      <dgm:prSet/>
      <dgm:spPr/>
      <dgm:t>
        <a:bodyPr/>
        <a:lstStyle/>
        <a:p>
          <a:endParaRPr lang="en-US"/>
        </a:p>
      </dgm:t>
    </dgm:pt>
    <dgm:pt modelId="{75B3F747-3933-4859-B80B-D7D1B4E70AD4}">
      <dgm:prSet/>
      <dgm:spPr/>
      <dgm:t>
        <a:bodyPr/>
        <a:lstStyle/>
        <a:p>
          <a:r>
            <a:rPr lang="en-US" dirty="0" smtClean="0"/>
            <a:t>Brand Image</a:t>
          </a:r>
          <a:endParaRPr lang="en-US" dirty="0"/>
        </a:p>
      </dgm:t>
    </dgm:pt>
    <dgm:pt modelId="{4B2CE168-1DE8-49BA-B64B-34E3A13FA52C}" type="parTrans" cxnId="{4A8499DC-6A50-405C-A969-0124A4524BC4}">
      <dgm:prSet/>
      <dgm:spPr/>
      <dgm:t>
        <a:bodyPr/>
        <a:lstStyle/>
        <a:p>
          <a:endParaRPr lang="en-US"/>
        </a:p>
      </dgm:t>
    </dgm:pt>
    <dgm:pt modelId="{8D364799-2477-490D-8B53-80645DFE6FC7}" type="sibTrans" cxnId="{4A8499DC-6A50-405C-A969-0124A4524BC4}">
      <dgm:prSet/>
      <dgm:spPr/>
      <dgm:t>
        <a:bodyPr/>
        <a:lstStyle/>
        <a:p>
          <a:endParaRPr lang="en-US"/>
        </a:p>
      </dgm:t>
    </dgm:pt>
    <dgm:pt modelId="{DCCDA0BC-270D-454A-A610-3A020B4A5BAD}">
      <dgm:prSet/>
      <dgm:spPr/>
      <dgm:t>
        <a:bodyPr/>
        <a:lstStyle/>
        <a:p>
          <a:r>
            <a:rPr lang="en-US" dirty="0" smtClean="0"/>
            <a:t>Pricing</a:t>
          </a:r>
          <a:endParaRPr lang="en-US" dirty="0"/>
        </a:p>
      </dgm:t>
    </dgm:pt>
    <dgm:pt modelId="{1CB11539-AD72-427C-8E0C-C83E90B66F84}" type="parTrans" cxnId="{5C45DDA8-7E9C-4DC5-A95B-17B21783A2FF}">
      <dgm:prSet/>
      <dgm:spPr/>
      <dgm:t>
        <a:bodyPr/>
        <a:lstStyle/>
        <a:p>
          <a:endParaRPr lang="en-US"/>
        </a:p>
      </dgm:t>
    </dgm:pt>
    <dgm:pt modelId="{A09AE076-317B-487F-9B4E-E3D7739C26F3}" type="sibTrans" cxnId="{5C45DDA8-7E9C-4DC5-A95B-17B21783A2FF}">
      <dgm:prSet/>
      <dgm:spPr/>
      <dgm:t>
        <a:bodyPr/>
        <a:lstStyle/>
        <a:p>
          <a:endParaRPr lang="en-US"/>
        </a:p>
      </dgm:t>
    </dgm:pt>
    <dgm:pt modelId="{07B41981-4749-4FF8-8D1A-D44A31F5BE7D}">
      <dgm:prSet/>
      <dgm:spPr/>
      <dgm:t>
        <a:bodyPr/>
        <a:lstStyle/>
        <a:p>
          <a:r>
            <a:rPr lang="en-US" dirty="0" smtClean="0"/>
            <a:t>Supply Chain</a:t>
          </a:r>
          <a:endParaRPr lang="en-US" dirty="0"/>
        </a:p>
      </dgm:t>
    </dgm:pt>
    <dgm:pt modelId="{26A7A0B1-7F7D-4FEB-B7A0-382528F546A6}" type="parTrans" cxnId="{190EAFD7-59A0-47DE-BBB6-FEB0333F6A44}">
      <dgm:prSet/>
      <dgm:spPr/>
      <dgm:t>
        <a:bodyPr/>
        <a:lstStyle/>
        <a:p>
          <a:endParaRPr lang="en-US"/>
        </a:p>
      </dgm:t>
    </dgm:pt>
    <dgm:pt modelId="{0A8EECA9-E754-425D-9D94-CF87230BDB65}" type="sibTrans" cxnId="{190EAFD7-59A0-47DE-BBB6-FEB0333F6A44}">
      <dgm:prSet/>
      <dgm:spPr/>
      <dgm:t>
        <a:bodyPr/>
        <a:lstStyle/>
        <a:p>
          <a:endParaRPr lang="en-US"/>
        </a:p>
      </dgm:t>
    </dgm:pt>
    <dgm:pt modelId="{5D40C85F-9C27-48AE-B367-A8DC1642B373}" type="pres">
      <dgm:prSet presAssocID="{34673DCA-B2F5-4342-99BF-35B68D5B4718}" presName="matrix" presStyleCnt="0">
        <dgm:presLayoutVars>
          <dgm:chMax val="1"/>
          <dgm:dir/>
          <dgm:resizeHandles val="exact"/>
        </dgm:presLayoutVars>
      </dgm:prSet>
      <dgm:spPr/>
      <dgm:t>
        <a:bodyPr/>
        <a:lstStyle/>
        <a:p>
          <a:endParaRPr lang="en-US"/>
        </a:p>
      </dgm:t>
    </dgm:pt>
    <dgm:pt modelId="{5CB0DBFE-5709-4A9D-AD71-2C0454BB3D91}" type="pres">
      <dgm:prSet presAssocID="{34673DCA-B2F5-4342-99BF-35B68D5B4718}" presName="axisShape" presStyleLbl="bgShp" presStyleIdx="0" presStyleCnt="1"/>
      <dgm:spPr/>
      <dgm:t>
        <a:bodyPr/>
        <a:lstStyle/>
        <a:p>
          <a:endParaRPr lang="en-US"/>
        </a:p>
      </dgm:t>
    </dgm:pt>
    <dgm:pt modelId="{31D67C79-7895-40F5-BBB4-E001AB5DD94D}" type="pres">
      <dgm:prSet presAssocID="{34673DCA-B2F5-4342-99BF-35B68D5B4718}" presName="rect1" presStyleLbl="node1" presStyleIdx="0" presStyleCnt="4">
        <dgm:presLayoutVars>
          <dgm:chMax val="0"/>
          <dgm:chPref val="0"/>
          <dgm:bulletEnabled val="1"/>
        </dgm:presLayoutVars>
      </dgm:prSet>
      <dgm:spPr/>
      <dgm:t>
        <a:bodyPr/>
        <a:lstStyle/>
        <a:p>
          <a:endParaRPr lang="en-US"/>
        </a:p>
      </dgm:t>
    </dgm:pt>
    <dgm:pt modelId="{D47F57E4-E539-4941-BB3C-6FCB00983560}" type="pres">
      <dgm:prSet presAssocID="{34673DCA-B2F5-4342-99BF-35B68D5B4718}" presName="rect2" presStyleLbl="node1" presStyleIdx="1" presStyleCnt="4">
        <dgm:presLayoutVars>
          <dgm:chMax val="0"/>
          <dgm:chPref val="0"/>
          <dgm:bulletEnabled val="1"/>
        </dgm:presLayoutVars>
      </dgm:prSet>
      <dgm:spPr/>
      <dgm:t>
        <a:bodyPr/>
        <a:lstStyle/>
        <a:p>
          <a:endParaRPr lang="en-US"/>
        </a:p>
      </dgm:t>
    </dgm:pt>
    <dgm:pt modelId="{7F9A5EBC-E93D-48C2-9333-FAE6A9BC9E95}" type="pres">
      <dgm:prSet presAssocID="{34673DCA-B2F5-4342-99BF-35B68D5B4718}" presName="rect3" presStyleLbl="node1" presStyleIdx="2" presStyleCnt="4">
        <dgm:presLayoutVars>
          <dgm:chMax val="0"/>
          <dgm:chPref val="0"/>
          <dgm:bulletEnabled val="1"/>
        </dgm:presLayoutVars>
      </dgm:prSet>
      <dgm:spPr/>
      <dgm:t>
        <a:bodyPr/>
        <a:lstStyle/>
        <a:p>
          <a:endParaRPr lang="en-US"/>
        </a:p>
      </dgm:t>
    </dgm:pt>
    <dgm:pt modelId="{24EE016D-2F54-48F8-A902-7DACF18F72BA}" type="pres">
      <dgm:prSet presAssocID="{34673DCA-B2F5-4342-99BF-35B68D5B4718}" presName="rect4" presStyleLbl="node1" presStyleIdx="3" presStyleCnt="4">
        <dgm:presLayoutVars>
          <dgm:chMax val="0"/>
          <dgm:chPref val="0"/>
          <dgm:bulletEnabled val="1"/>
        </dgm:presLayoutVars>
      </dgm:prSet>
      <dgm:spPr/>
      <dgm:t>
        <a:bodyPr/>
        <a:lstStyle/>
        <a:p>
          <a:endParaRPr lang="en-US"/>
        </a:p>
      </dgm:t>
    </dgm:pt>
  </dgm:ptLst>
  <dgm:cxnLst>
    <dgm:cxn modelId="{4A8499DC-6A50-405C-A969-0124A4524BC4}" srcId="{34673DCA-B2F5-4342-99BF-35B68D5B4718}" destId="{75B3F747-3933-4859-B80B-D7D1B4E70AD4}" srcOrd="1" destOrd="0" parTransId="{4B2CE168-1DE8-49BA-B64B-34E3A13FA52C}" sibTransId="{8D364799-2477-490D-8B53-80645DFE6FC7}"/>
    <dgm:cxn modelId="{6CE1A9E2-1845-419C-A22B-FE68BAADE4FF}" type="presOf" srcId="{34673DCA-B2F5-4342-99BF-35B68D5B4718}" destId="{5D40C85F-9C27-48AE-B367-A8DC1642B373}" srcOrd="0" destOrd="0" presId="urn:microsoft.com/office/officeart/2005/8/layout/matrix2"/>
    <dgm:cxn modelId="{DDFE5E3B-78D7-42D1-BEE6-1901232C27F4}" type="presOf" srcId="{DCCDA0BC-270D-454A-A610-3A020B4A5BAD}" destId="{7F9A5EBC-E93D-48C2-9333-FAE6A9BC9E95}" srcOrd="0" destOrd="0" presId="urn:microsoft.com/office/officeart/2005/8/layout/matrix2"/>
    <dgm:cxn modelId="{962E5207-B5D0-4998-A6D1-5A57917B50E5}" type="presOf" srcId="{5F6F5203-23BF-4135-8B65-06EA54C2FB79}" destId="{31D67C79-7895-40F5-BBB4-E001AB5DD94D}" srcOrd="0" destOrd="0" presId="urn:microsoft.com/office/officeart/2005/8/layout/matrix2"/>
    <dgm:cxn modelId="{7452DAB2-FBEC-4325-9FD0-DF2A86DB3E10}" type="presOf" srcId="{75B3F747-3933-4859-B80B-D7D1B4E70AD4}" destId="{D47F57E4-E539-4941-BB3C-6FCB00983560}" srcOrd="0" destOrd="0" presId="urn:microsoft.com/office/officeart/2005/8/layout/matrix2"/>
    <dgm:cxn modelId="{6732B8E7-3A8C-4750-94BA-9EDF9B70CFC5}" srcId="{34673DCA-B2F5-4342-99BF-35B68D5B4718}" destId="{5F6F5203-23BF-4135-8B65-06EA54C2FB79}" srcOrd="0" destOrd="0" parTransId="{BCBE3801-811F-4080-B5FE-8B88F433A975}" sibTransId="{99D4E3EB-06D1-40ED-A7DB-0AB557C14B60}"/>
    <dgm:cxn modelId="{33824BCF-3FCC-436C-8F6E-5C8D2FE27FE6}" type="presOf" srcId="{07B41981-4749-4FF8-8D1A-D44A31F5BE7D}" destId="{24EE016D-2F54-48F8-A902-7DACF18F72BA}" srcOrd="0" destOrd="0" presId="urn:microsoft.com/office/officeart/2005/8/layout/matrix2"/>
    <dgm:cxn modelId="{190EAFD7-59A0-47DE-BBB6-FEB0333F6A44}" srcId="{34673DCA-B2F5-4342-99BF-35B68D5B4718}" destId="{07B41981-4749-4FF8-8D1A-D44A31F5BE7D}" srcOrd="3" destOrd="0" parTransId="{26A7A0B1-7F7D-4FEB-B7A0-382528F546A6}" sibTransId="{0A8EECA9-E754-425D-9D94-CF87230BDB65}"/>
    <dgm:cxn modelId="{5C45DDA8-7E9C-4DC5-A95B-17B21783A2FF}" srcId="{34673DCA-B2F5-4342-99BF-35B68D5B4718}" destId="{DCCDA0BC-270D-454A-A610-3A020B4A5BAD}" srcOrd="2" destOrd="0" parTransId="{1CB11539-AD72-427C-8E0C-C83E90B66F84}" sibTransId="{A09AE076-317B-487F-9B4E-E3D7739C26F3}"/>
    <dgm:cxn modelId="{17CDFBF3-FEDA-4229-B102-99C7245C27DA}" type="presParOf" srcId="{5D40C85F-9C27-48AE-B367-A8DC1642B373}" destId="{5CB0DBFE-5709-4A9D-AD71-2C0454BB3D91}" srcOrd="0" destOrd="0" presId="urn:microsoft.com/office/officeart/2005/8/layout/matrix2"/>
    <dgm:cxn modelId="{56E0B7AE-520E-419F-8A39-5772DC81ADC6}" type="presParOf" srcId="{5D40C85F-9C27-48AE-B367-A8DC1642B373}" destId="{31D67C79-7895-40F5-BBB4-E001AB5DD94D}" srcOrd="1" destOrd="0" presId="urn:microsoft.com/office/officeart/2005/8/layout/matrix2"/>
    <dgm:cxn modelId="{089C26F0-7098-4324-BEC4-A937ED35FF11}" type="presParOf" srcId="{5D40C85F-9C27-48AE-B367-A8DC1642B373}" destId="{D47F57E4-E539-4941-BB3C-6FCB00983560}" srcOrd="2" destOrd="0" presId="urn:microsoft.com/office/officeart/2005/8/layout/matrix2"/>
    <dgm:cxn modelId="{283AF722-C59B-4548-B467-57257E90C3E2}" type="presParOf" srcId="{5D40C85F-9C27-48AE-B367-A8DC1642B373}" destId="{7F9A5EBC-E93D-48C2-9333-FAE6A9BC9E95}" srcOrd="3" destOrd="0" presId="urn:microsoft.com/office/officeart/2005/8/layout/matrix2"/>
    <dgm:cxn modelId="{35874E52-D4FD-4745-A549-BE566457C3A0}" type="presParOf" srcId="{5D40C85F-9C27-48AE-B367-A8DC1642B373}" destId="{24EE016D-2F54-48F8-A902-7DACF18F72BA}"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9D7DC-9B1C-4476-B0C1-89A0516CDC9D}">
      <dsp:nvSpPr>
        <dsp:cNvPr id="0" name=""/>
        <dsp:cNvSpPr/>
      </dsp:nvSpPr>
      <dsp:spPr>
        <a:xfrm>
          <a:off x="6145218" y="1442750"/>
          <a:ext cx="1839128" cy="1839222"/>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485C938-BE4D-4A06-BE9F-B62D9E83C3BC}">
      <dsp:nvSpPr>
        <dsp:cNvPr id="0" name=""/>
        <dsp:cNvSpPr/>
      </dsp:nvSpPr>
      <dsp:spPr>
        <a:xfrm>
          <a:off x="6206733" y="1504068"/>
          <a:ext cx="1716887" cy="1716586"/>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Managing a </a:t>
          </a:r>
          <a:r>
            <a:rPr lang="en-US" sz="1600" kern="1200" dirty="0" err="1" smtClean="0"/>
            <a:t>omnichannel</a:t>
          </a:r>
          <a:r>
            <a:rPr lang="en-US" sz="1600" kern="1200" dirty="0" smtClean="0"/>
            <a:t> strategy</a:t>
          </a:r>
          <a:endParaRPr lang="en-US" sz="1600" kern="1200" dirty="0"/>
        </a:p>
      </dsp:txBody>
      <dsp:txXfrm>
        <a:off x="6452003" y="1749341"/>
        <a:ext cx="1226348" cy="1226040"/>
      </dsp:txXfrm>
    </dsp:sp>
    <dsp:sp modelId="{2543B0B2-D6C6-4E7A-8B9B-BD35E5D6D272}">
      <dsp:nvSpPr>
        <dsp:cNvPr id="0" name=""/>
        <dsp:cNvSpPr/>
      </dsp:nvSpPr>
      <dsp:spPr>
        <a:xfrm rot="2700000">
          <a:off x="4236674" y="1442620"/>
          <a:ext cx="1839158" cy="1839158"/>
        </a:xfrm>
        <a:prstGeom prst="teardrop">
          <a:avLst>
            <a:gd name="adj" fmla="val 100000"/>
          </a:avLst>
        </a:prstGeom>
        <a:gradFill rotWithShape="0">
          <a:gsLst>
            <a:gs pos="0">
              <a:schemeClr val="accent3">
                <a:hueOff val="-5565719"/>
                <a:satOff val="-5586"/>
                <a:lumOff val="17320"/>
                <a:alphaOff val="0"/>
                <a:tint val="50000"/>
                <a:satMod val="300000"/>
              </a:schemeClr>
            </a:gs>
            <a:gs pos="35000">
              <a:schemeClr val="accent3">
                <a:hueOff val="-5565719"/>
                <a:satOff val="-5586"/>
                <a:lumOff val="17320"/>
                <a:alphaOff val="0"/>
                <a:tint val="37000"/>
                <a:satMod val="300000"/>
              </a:schemeClr>
            </a:gs>
            <a:gs pos="100000">
              <a:schemeClr val="accent3">
                <a:hueOff val="-5565719"/>
                <a:satOff val="-5586"/>
                <a:lumOff val="1732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6F84F04-988A-4B37-81E9-F6086E2FC912}">
      <dsp:nvSpPr>
        <dsp:cNvPr id="0" name=""/>
        <dsp:cNvSpPr/>
      </dsp:nvSpPr>
      <dsp:spPr>
        <a:xfrm>
          <a:off x="4306090" y="1504068"/>
          <a:ext cx="1716887" cy="1716586"/>
        </a:xfrm>
        <a:prstGeom prst="ellipse">
          <a:avLst/>
        </a:prstGeom>
        <a:solidFill>
          <a:schemeClr val="lt1">
            <a:alpha val="90000"/>
            <a:hueOff val="0"/>
            <a:satOff val="0"/>
            <a:lumOff val="0"/>
            <a:alphaOff val="0"/>
          </a:schemeClr>
        </a:solidFill>
        <a:ln w="9525" cap="flat" cmpd="sng" algn="ctr">
          <a:solidFill>
            <a:schemeClr val="accent3">
              <a:hueOff val="-5565719"/>
              <a:satOff val="-5586"/>
              <a:lumOff val="1732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Developing a retail strategy</a:t>
          </a:r>
          <a:endParaRPr lang="en-US" sz="1600" kern="1200" dirty="0"/>
        </a:p>
      </dsp:txBody>
      <dsp:txXfrm>
        <a:off x="4551360" y="1749341"/>
        <a:ext cx="1226348" cy="1226040"/>
      </dsp:txXfrm>
    </dsp:sp>
    <dsp:sp modelId="{56E5B797-70E2-4B04-8794-DF3FB04A875F}">
      <dsp:nvSpPr>
        <dsp:cNvPr id="0" name=""/>
        <dsp:cNvSpPr/>
      </dsp:nvSpPr>
      <dsp:spPr>
        <a:xfrm rot="2700000">
          <a:off x="2343917" y="1442620"/>
          <a:ext cx="1839158" cy="1839158"/>
        </a:xfrm>
        <a:prstGeom prst="teardrop">
          <a:avLst>
            <a:gd name="adj" fmla="val 100000"/>
          </a:avLst>
        </a:prstGeom>
        <a:gradFill rotWithShape="0">
          <a:gsLst>
            <a:gs pos="0">
              <a:schemeClr val="accent3">
                <a:hueOff val="-11131438"/>
                <a:satOff val="-11171"/>
                <a:lumOff val="34640"/>
                <a:alphaOff val="0"/>
                <a:tint val="50000"/>
                <a:satMod val="300000"/>
              </a:schemeClr>
            </a:gs>
            <a:gs pos="35000">
              <a:schemeClr val="accent3">
                <a:hueOff val="-11131438"/>
                <a:satOff val="-11171"/>
                <a:lumOff val="34640"/>
                <a:alphaOff val="0"/>
                <a:tint val="37000"/>
                <a:satMod val="300000"/>
              </a:schemeClr>
            </a:gs>
            <a:gs pos="100000">
              <a:schemeClr val="accent3">
                <a:hueOff val="-11131438"/>
                <a:satOff val="-11171"/>
                <a:lumOff val="346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978E63A-8F37-42E9-A479-6B6591A281E6}">
      <dsp:nvSpPr>
        <dsp:cNvPr id="0" name=""/>
        <dsp:cNvSpPr/>
      </dsp:nvSpPr>
      <dsp:spPr>
        <a:xfrm>
          <a:off x="2405447" y="1504068"/>
          <a:ext cx="1716887" cy="1716586"/>
        </a:xfrm>
        <a:prstGeom prst="ellipse">
          <a:avLst/>
        </a:prstGeom>
        <a:solidFill>
          <a:schemeClr val="lt1">
            <a:alpha val="90000"/>
            <a:hueOff val="0"/>
            <a:satOff val="0"/>
            <a:lumOff val="0"/>
            <a:alphaOff val="0"/>
          </a:schemeClr>
        </a:solidFill>
        <a:ln w="9525" cap="flat" cmpd="sng" algn="ctr">
          <a:solidFill>
            <a:schemeClr val="accent3">
              <a:hueOff val="-11131438"/>
              <a:satOff val="-11171"/>
              <a:lumOff val="3464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smtClean="0"/>
            <a:t>Identifying types of Retailers</a:t>
          </a:r>
          <a:endParaRPr lang="en-US" sz="1600" kern="1200"/>
        </a:p>
      </dsp:txBody>
      <dsp:txXfrm>
        <a:off x="2650717" y="1749341"/>
        <a:ext cx="1226348" cy="1226040"/>
      </dsp:txXfrm>
    </dsp:sp>
    <dsp:sp modelId="{AF4299DB-A7BF-44C5-8487-3A19919CA284}">
      <dsp:nvSpPr>
        <dsp:cNvPr id="0" name=""/>
        <dsp:cNvSpPr/>
      </dsp:nvSpPr>
      <dsp:spPr>
        <a:xfrm rot="2700000">
          <a:off x="443275" y="1442620"/>
          <a:ext cx="1839158" cy="1839158"/>
        </a:xfrm>
        <a:prstGeom prst="teardrop">
          <a:avLst>
            <a:gd name="adj" fmla="val 100000"/>
          </a:avLst>
        </a:prstGeom>
        <a:gradFill rotWithShape="0">
          <a:gsLst>
            <a:gs pos="0">
              <a:schemeClr val="accent3">
                <a:hueOff val="-16697157"/>
                <a:satOff val="-16757"/>
                <a:lumOff val="51960"/>
                <a:alphaOff val="0"/>
                <a:tint val="50000"/>
                <a:satMod val="300000"/>
              </a:schemeClr>
            </a:gs>
            <a:gs pos="35000">
              <a:schemeClr val="accent3">
                <a:hueOff val="-16697157"/>
                <a:satOff val="-16757"/>
                <a:lumOff val="51960"/>
                <a:alphaOff val="0"/>
                <a:tint val="37000"/>
                <a:satMod val="300000"/>
              </a:schemeClr>
            </a:gs>
            <a:gs pos="100000">
              <a:schemeClr val="accent3">
                <a:hueOff val="-16697157"/>
                <a:satOff val="-16757"/>
                <a:lumOff val="5196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3C2B18-1B48-40E1-870C-C8D97A6B6E9C}">
      <dsp:nvSpPr>
        <dsp:cNvPr id="0" name=""/>
        <dsp:cNvSpPr/>
      </dsp:nvSpPr>
      <dsp:spPr>
        <a:xfrm>
          <a:off x="504804" y="1504068"/>
          <a:ext cx="1716887" cy="1716586"/>
        </a:xfrm>
        <a:prstGeom prst="ellipse">
          <a:avLst/>
        </a:prstGeom>
        <a:solidFill>
          <a:schemeClr val="lt1">
            <a:alpha val="90000"/>
            <a:hueOff val="0"/>
            <a:satOff val="0"/>
            <a:lumOff val="0"/>
            <a:alphaOff val="0"/>
          </a:schemeClr>
        </a:solidFill>
        <a:ln w="9525" cap="flat" cmpd="sng" algn="ctr">
          <a:solidFill>
            <a:schemeClr val="accent3">
              <a:hueOff val="-16697157"/>
              <a:satOff val="-16757"/>
              <a:lumOff val="519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smtClean="0"/>
            <a:t>Choosing retailing partners</a:t>
          </a:r>
          <a:endParaRPr lang="en-US" sz="1600" kern="1200"/>
        </a:p>
      </dsp:txBody>
      <dsp:txXfrm>
        <a:off x="750074" y="1749341"/>
        <a:ext cx="1226348" cy="1226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56DB9-B6FE-4A51-B869-26350C9F22E8}">
      <dsp:nvSpPr>
        <dsp:cNvPr id="0" name=""/>
        <dsp:cNvSpPr/>
      </dsp:nvSpPr>
      <dsp:spPr>
        <a:xfrm>
          <a:off x="757444" y="3697"/>
          <a:ext cx="2528630" cy="126281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Degree of vertical integration</a:t>
          </a:r>
          <a:endParaRPr lang="en-US" sz="2000" kern="1200" dirty="0"/>
        </a:p>
      </dsp:txBody>
      <dsp:txXfrm>
        <a:off x="757444" y="3697"/>
        <a:ext cx="2528630" cy="1262810"/>
      </dsp:txXfrm>
    </dsp:sp>
    <dsp:sp modelId="{01ECE1F4-90AF-4E47-A86A-F82ABFEC4C7A}">
      <dsp:nvSpPr>
        <dsp:cNvPr id="0" name=""/>
        <dsp:cNvSpPr/>
      </dsp:nvSpPr>
      <dsp:spPr>
        <a:xfrm>
          <a:off x="757444" y="1476976"/>
          <a:ext cx="2528630" cy="126281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Manufacturers brand</a:t>
          </a:r>
          <a:endParaRPr lang="en-US" sz="2000" kern="1200" dirty="0"/>
        </a:p>
      </dsp:txBody>
      <dsp:txXfrm>
        <a:off x="757444" y="1476976"/>
        <a:ext cx="2528630" cy="1262810"/>
      </dsp:txXfrm>
    </dsp:sp>
    <dsp:sp modelId="{036513FB-1078-4253-9B66-6F0C8B5E3D11}">
      <dsp:nvSpPr>
        <dsp:cNvPr id="0" name=""/>
        <dsp:cNvSpPr/>
      </dsp:nvSpPr>
      <dsp:spPr>
        <a:xfrm>
          <a:off x="757444" y="2950255"/>
          <a:ext cx="2528630" cy="126281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Power of manufacturer and retailer</a:t>
          </a:r>
          <a:endParaRPr lang="en-US" sz="2000" kern="1200" dirty="0"/>
        </a:p>
      </dsp:txBody>
      <dsp:txXfrm>
        <a:off x="757444" y="2950255"/>
        <a:ext cx="2528630" cy="1262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5BE7C-1A26-4490-A516-27AA8511BFF2}">
      <dsp:nvSpPr>
        <dsp:cNvPr id="0" name=""/>
        <dsp:cNvSpPr/>
      </dsp:nvSpPr>
      <dsp:spPr>
        <a:xfrm>
          <a:off x="2673305" y="715"/>
          <a:ext cx="2698839" cy="134941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smtClean="0"/>
            <a:t>Larger firms </a:t>
          </a:r>
          <a:endParaRPr lang="en-US" sz="2800" kern="1200" dirty="0"/>
        </a:p>
      </dsp:txBody>
      <dsp:txXfrm>
        <a:off x="2712828" y="40238"/>
        <a:ext cx="2619793" cy="1270373"/>
      </dsp:txXfrm>
    </dsp:sp>
    <dsp:sp modelId="{30EF03DD-6FC0-433F-8CF0-5707A27FC062}">
      <dsp:nvSpPr>
        <dsp:cNvPr id="0" name=""/>
        <dsp:cNvSpPr/>
      </dsp:nvSpPr>
      <dsp:spPr>
        <a:xfrm>
          <a:off x="2943189" y="1350135"/>
          <a:ext cx="269883" cy="1012064"/>
        </a:xfrm>
        <a:custGeom>
          <a:avLst/>
          <a:gdLst/>
          <a:ahLst/>
          <a:cxnLst/>
          <a:rect l="0" t="0" r="0" b="0"/>
          <a:pathLst>
            <a:path>
              <a:moveTo>
                <a:pt x="0" y="0"/>
              </a:moveTo>
              <a:lnTo>
                <a:pt x="0" y="1012064"/>
              </a:lnTo>
              <a:lnTo>
                <a:pt x="269883" y="101206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C6145C-1BC0-4A8E-B944-5DF69B7ECA6C}">
      <dsp:nvSpPr>
        <dsp:cNvPr id="0" name=""/>
        <dsp:cNvSpPr/>
      </dsp:nvSpPr>
      <dsp:spPr>
        <a:xfrm>
          <a:off x="3213073" y="1687490"/>
          <a:ext cx="2159071" cy="134941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smtClean="0"/>
            <a:t>Less likely to use supply chain intermediaries</a:t>
          </a:r>
          <a:endParaRPr lang="en-US" sz="2000" kern="1200"/>
        </a:p>
      </dsp:txBody>
      <dsp:txXfrm>
        <a:off x="3252596" y="1727013"/>
        <a:ext cx="2080025" cy="1270373"/>
      </dsp:txXfrm>
    </dsp:sp>
    <dsp:sp modelId="{5FCC6A35-AB6C-4A21-A4D6-E792A80019B0}">
      <dsp:nvSpPr>
        <dsp:cNvPr id="0" name=""/>
        <dsp:cNvSpPr/>
      </dsp:nvSpPr>
      <dsp:spPr>
        <a:xfrm>
          <a:off x="2943189" y="1350135"/>
          <a:ext cx="269883" cy="2698839"/>
        </a:xfrm>
        <a:custGeom>
          <a:avLst/>
          <a:gdLst/>
          <a:ahLst/>
          <a:cxnLst/>
          <a:rect l="0" t="0" r="0" b="0"/>
          <a:pathLst>
            <a:path>
              <a:moveTo>
                <a:pt x="0" y="0"/>
              </a:moveTo>
              <a:lnTo>
                <a:pt x="0" y="2698839"/>
              </a:lnTo>
              <a:lnTo>
                <a:pt x="269883" y="26988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B0ADD-AD4B-430D-9D6A-71C9A49CD68A}">
      <dsp:nvSpPr>
        <dsp:cNvPr id="0" name=""/>
        <dsp:cNvSpPr/>
      </dsp:nvSpPr>
      <dsp:spPr>
        <a:xfrm>
          <a:off x="3213073" y="3374264"/>
          <a:ext cx="2159071" cy="134941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6697157"/>
              <a:satOff val="-16757"/>
              <a:lumOff val="519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smtClean="0"/>
            <a:t>Can gain more control, be more efficient, and save money.</a:t>
          </a:r>
          <a:endParaRPr lang="en-US" sz="2000" kern="1200"/>
        </a:p>
      </dsp:txBody>
      <dsp:txXfrm>
        <a:off x="3252596" y="3413787"/>
        <a:ext cx="2080025" cy="1270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B4FC7-C7CD-4AED-B58F-6BCAD59EF7B2}">
      <dsp:nvSpPr>
        <dsp:cNvPr id="0" name=""/>
        <dsp:cNvSpPr/>
      </dsp:nvSpPr>
      <dsp:spPr>
        <a:xfrm>
          <a:off x="0" y="489821"/>
          <a:ext cx="4043520" cy="806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DBA0F1-E5CC-4926-9494-D3EA4A1DCCBB}">
      <dsp:nvSpPr>
        <dsp:cNvPr id="0" name=""/>
        <dsp:cNvSpPr/>
      </dsp:nvSpPr>
      <dsp:spPr>
        <a:xfrm>
          <a:off x="202176" y="17501"/>
          <a:ext cx="2830464" cy="9446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985" tIns="0" rIns="106985" bIns="0" numCol="1" spcCol="1270" anchor="ctr" anchorCtr="0">
          <a:noAutofit/>
        </a:bodyPr>
        <a:lstStyle/>
        <a:p>
          <a:pPr lvl="0" algn="l" defTabSz="1066800" rtl="0">
            <a:lnSpc>
              <a:spcPct val="90000"/>
            </a:lnSpc>
            <a:spcBef>
              <a:spcPct val="0"/>
            </a:spcBef>
            <a:spcAft>
              <a:spcPct val="35000"/>
            </a:spcAft>
          </a:pPr>
          <a:r>
            <a:rPr lang="en-US" sz="2400" kern="1200" dirty="0" smtClean="0">
              <a:hlinkClick xmlns:r="http://schemas.openxmlformats.org/officeDocument/2006/relationships" r:id="" action="ppaction://hlinksldjump"/>
            </a:rPr>
            <a:t>Intensive</a:t>
          </a:r>
          <a:endParaRPr lang="en-US" sz="2400" kern="1200" dirty="0"/>
        </a:p>
      </dsp:txBody>
      <dsp:txXfrm>
        <a:off x="248290" y="63615"/>
        <a:ext cx="2738236" cy="852412"/>
      </dsp:txXfrm>
    </dsp:sp>
    <dsp:sp modelId="{7EF8502F-F74E-44ED-B977-5AC2F8A74011}">
      <dsp:nvSpPr>
        <dsp:cNvPr id="0" name=""/>
        <dsp:cNvSpPr/>
      </dsp:nvSpPr>
      <dsp:spPr>
        <a:xfrm>
          <a:off x="0" y="1941341"/>
          <a:ext cx="4043520" cy="806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8B8F3AF-EBAC-41AD-B1C6-682C5DDE2642}">
      <dsp:nvSpPr>
        <dsp:cNvPr id="0" name=""/>
        <dsp:cNvSpPr/>
      </dsp:nvSpPr>
      <dsp:spPr>
        <a:xfrm>
          <a:off x="202176" y="1469021"/>
          <a:ext cx="2830464" cy="944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985" tIns="0" rIns="106985" bIns="0" numCol="1" spcCol="1270" anchor="ctr" anchorCtr="0">
          <a:noAutofit/>
        </a:bodyPr>
        <a:lstStyle/>
        <a:p>
          <a:pPr lvl="0" algn="l" defTabSz="1066800" rtl="0">
            <a:lnSpc>
              <a:spcPct val="90000"/>
            </a:lnSpc>
            <a:spcBef>
              <a:spcPct val="0"/>
            </a:spcBef>
            <a:spcAft>
              <a:spcPct val="35000"/>
            </a:spcAft>
          </a:pPr>
          <a:r>
            <a:rPr lang="en-US" sz="2400" kern="1200" dirty="0" smtClean="0">
              <a:hlinkClick xmlns:r="http://schemas.openxmlformats.org/officeDocument/2006/relationships" r:id="" action="ppaction://hlinksldjump"/>
            </a:rPr>
            <a:t>Exclusive</a:t>
          </a:r>
          <a:endParaRPr lang="en-US" sz="2400" kern="1200" dirty="0"/>
        </a:p>
      </dsp:txBody>
      <dsp:txXfrm>
        <a:off x="248290" y="1515135"/>
        <a:ext cx="2738236" cy="852412"/>
      </dsp:txXfrm>
    </dsp:sp>
    <dsp:sp modelId="{1F72AD37-0191-48EE-B9E1-CB81482E8B82}">
      <dsp:nvSpPr>
        <dsp:cNvPr id="0" name=""/>
        <dsp:cNvSpPr/>
      </dsp:nvSpPr>
      <dsp:spPr>
        <a:xfrm>
          <a:off x="0" y="3392861"/>
          <a:ext cx="4043520" cy="806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51D0A9-25E0-4D2B-8FA2-53FFF68335CB}">
      <dsp:nvSpPr>
        <dsp:cNvPr id="0" name=""/>
        <dsp:cNvSpPr/>
      </dsp:nvSpPr>
      <dsp:spPr>
        <a:xfrm>
          <a:off x="202176" y="2920541"/>
          <a:ext cx="2830464" cy="94464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985" tIns="0" rIns="106985" bIns="0" numCol="1" spcCol="1270" anchor="ctr" anchorCtr="0">
          <a:noAutofit/>
        </a:bodyPr>
        <a:lstStyle/>
        <a:p>
          <a:pPr lvl="0" algn="l" defTabSz="1066800" rtl="0">
            <a:lnSpc>
              <a:spcPct val="90000"/>
            </a:lnSpc>
            <a:spcBef>
              <a:spcPct val="0"/>
            </a:spcBef>
            <a:spcAft>
              <a:spcPct val="35000"/>
            </a:spcAft>
          </a:pPr>
          <a:r>
            <a:rPr lang="en-US" sz="2400" kern="1200" dirty="0" smtClean="0">
              <a:hlinkClick xmlns:r="http://schemas.openxmlformats.org/officeDocument/2006/relationships" r:id="" action="ppaction://hlinksldjump"/>
            </a:rPr>
            <a:t>Selective</a:t>
          </a:r>
          <a:endParaRPr lang="en-US" sz="2400" kern="1200" dirty="0"/>
        </a:p>
      </dsp:txBody>
      <dsp:txXfrm>
        <a:off x="248290" y="2966655"/>
        <a:ext cx="2738236" cy="852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47475-ADB4-4FD6-A430-0EB4C9317BE7}">
      <dsp:nvSpPr>
        <dsp:cNvPr id="0" name=""/>
        <dsp:cNvSpPr/>
      </dsp:nvSpPr>
      <dsp:spPr>
        <a:xfrm>
          <a:off x="0" y="1480969"/>
          <a:ext cx="4044960" cy="12548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Why might Birkenstock choose an exclusive distribution intensity?</a:t>
          </a:r>
          <a:endParaRPr lang="en-US" sz="2400" kern="1200" dirty="0"/>
        </a:p>
      </dsp:txBody>
      <dsp:txXfrm>
        <a:off x="61256" y="1542225"/>
        <a:ext cx="3922448" cy="11323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4D0AC-BBDE-4921-BB35-770DD646A87A}">
      <dsp:nvSpPr>
        <dsp:cNvPr id="0" name=""/>
        <dsp:cNvSpPr/>
      </dsp:nvSpPr>
      <dsp:spPr>
        <a:xfrm>
          <a:off x="0" y="1480969"/>
          <a:ext cx="4044960" cy="125482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How do you expect retailers would respond to this?</a:t>
          </a:r>
          <a:endParaRPr lang="en-US" sz="2400" kern="1200" dirty="0"/>
        </a:p>
      </dsp:txBody>
      <dsp:txXfrm>
        <a:off x="61256" y="1542225"/>
        <a:ext cx="3922448" cy="11323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E66236C4-132E-43EC-A462-191A6CC56943}" type="datetimeFigureOut">
              <a:rPr lang="en-US" smtClean="0"/>
              <a:pPr/>
              <a:t>8/13/2015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63A5DFEC-EE13-4EC1-8724-5463ADD20BCD}" type="slidenum">
              <a:rPr lang="en-US" smtClean="0"/>
              <a:pPr/>
              <a:t>‹#›</a:t>
            </a:fld>
            <a:endParaRPr lang="en-US" dirty="0"/>
          </a:p>
        </p:txBody>
      </p:sp>
    </p:spTree>
    <p:extLst>
      <p:ext uri="{BB962C8B-B14F-4D97-AF65-F5344CB8AC3E}">
        <p14:creationId xmlns:p14="http://schemas.microsoft.com/office/powerpoint/2010/main" val="117627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p>
            <a:pPr>
              <a:buFont typeface="Wingdings" pitchFamily="2" charset="2"/>
              <a:buNone/>
            </a:pPr>
            <a:fld id="{31694643-93C1-4BCB-AE8E-D1792556EEAE}" type="slidenum">
              <a:rPr lang="en-US" smtClean="0">
                <a:ea typeface="DejaVu Sans"/>
                <a:cs typeface="DejaVu Sans"/>
              </a:rPr>
              <a:pPr>
                <a:buFont typeface="Wingdings" pitchFamily="2" charset="2"/>
                <a:buNone/>
              </a:pPr>
              <a:t>1</a:t>
            </a:fld>
            <a:endParaRPr lang="en-US" dirty="0" smtClean="0">
              <a:ea typeface="DejaVu Sans"/>
              <a:cs typeface="DejaVu Sans"/>
            </a:endParaRPr>
          </a:p>
        </p:txBody>
      </p:sp>
      <p:sp>
        <p:nvSpPr>
          <p:cNvPr id="67587" name="Rectangle 2"/>
          <p:cNvSpPr>
            <a:spLocks noGrp="1" noRot="1" noChangeAspect="1" noChangeArrowheads="1" noTextEdit="1"/>
          </p:cNvSpPr>
          <p:nvPr>
            <p:ph type="sldImg"/>
          </p:nvPr>
        </p:nvSpPr>
        <p:spPr/>
      </p:sp>
      <p:sp>
        <p:nvSpPr>
          <p:cNvPr id="67588"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 17 – Retailing and </a:t>
            </a:r>
            <a:r>
              <a:rPr lang="en-US" smtClean="0"/>
              <a:t>Omnichannel</a:t>
            </a:r>
            <a:r>
              <a:rPr lang="en-US" dirty="0" smtClean="0"/>
              <a:t> Marketing</a:t>
            </a:r>
          </a:p>
          <a:p>
            <a:endParaRPr lang="en-US" dirty="0"/>
          </a:p>
        </p:txBody>
      </p:sp>
    </p:spTree>
    <p:extLst>
      <p:ext uri="{BB962C8B-B14F-4D97-AF65-F5344CB8AC3E}">
        <p14:creationId xmlns:p14="http://schemas.microsoft.com/office/powerpoint/2010/main" val="3406432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p:sp>
      <p:sp>
        <p:nvSpPr>
          <p:cNvPr id="75779" name="Rectangle 3"/>
          <p:cNvSpPr>
            <a:spLocks noGrp="1" noChangeArrowheads="1"/>
          </p:cNvSpPr>
          <p:nvPr>
            <p:ph type="body" idx="1"/>
          </p:nvPr>
        </p:nvSpPr>
        <p:spPr>
          <a:noFill/>
          <a:ln/>
        </p:spPr>
        <p:txBody>
          <a:bodyPr/>
          <a:lstStyle/>
          <a:p>
            <a:pPr marL="205146" indent="-205146">
              <a:buFont typeface="Calibri" pitchFamily="34" charset="0"/>
              <a:buAutoNum type="arabicPeriod"/>
            </a:pPr>
            <a:r>
              <a:rPr lang="en-US" dirty="0" smtClean="0"/>
              <a:t>When choosing retail partners, manufacturers must look at the basic channel structure, where their target customers expect to find the products, channel member characteristics, and distribution intensity.</a:t>
            </a:r>
          </a:p>
          <a:p>
            <a:pPr marL="205146" indent="-205146">
              <a:buFont typeface="Calibri" pitchFamily="34" charset="0"/>
              <a:buAutoNum type="arabicPeriod"/>
            </a:pPr>
            <a:r>
              <a:rPr lang="en-US" dirty="0" smtClean="0"/>
              <a:t>An intensive distribution strategy is designed to get products into as many outlets as possible. Exclusive distribution policy grants exclusive geographic territories to one or very few retail customers so no other customers in the territory can sell a particular brand.   Selective distribution uses a few selected customers in a territory.</a:t>
            </a:r>
          </a:p>
        </p:txBody>
      </p:sp>
    </p:spTree>
    <p:extLst>
      <p:ext uri="{BB962C8B-B14F-4D97-AF65-F5344CB8AC3E}">
        <p14:creationId xmlns:p14="http://schemas.microsoft.com/office/powerpoint/2010/main" val="261069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ln/>
        </p:spPr>
        <p:txBody>
          <a:bodyPr/>
          <a:lstStyle/>
          <a:p>
            <a:r>
              <a:rPr lang="en-US" dirty="0" smtClean="0"/>
              <a:t>These kinds of grass roots movements are very difficult for retailers.  They rarely get a strong enough following to threaten retailers overall sales even if they slow down a particular day of sales.</a:t>
            </a:r>
          </a:p>
        </p:txBody>
      </p:sp>
      <p:sp>
        <p:nvSpPr>
          <p:cNvPr id="76804" name="Slide Number Placeholder 3"/>
          <p:cNvSpPr>
            <a:spLocks noGrp="1"/>
          </p:cNvSpPr>
          <p:nvPr>
            <p:ph type="sldNum" sz="quarter"/>
          </p:nvPr>
        </p:nvSpPr>
        <p:spPr>
          <a:noFill/>
        </p:spPr>
        <p:txBody>
          <a:bodyPr/>
          <a:lstStyle/>
          <a:p>
            <a:pPr>
              <a:buFont typeface="Wingdings" pitchFamily="2" charset="2"/>
              <a:buNone/>
            </a:pPr>
            <a:fld id="{F6C2BCA2-4884-4620-AC3A-7FD89597CD7C}" type="slidenum">
              <a:rPr lang="en-US" smtClean="0">
                <a:ea typeface="DejaVu Sans"/>
                <a:cs typeface="DejaVu Sans"/>
              </a:rPr>
              <a:pPr>
                <a:buFont typeface="Wingdings" pitchFamily="2" charset="2"/>
                <a:buNone/>
              </a:pPr>
              <a:t>11</a:t>
            </a:fld>
            <a:endParaRPr lang="en-US" dirty="0" smtClean="0">
              <a:ea typeface="DejaVu Sans"/>
              <a:cs typeface="DejaVu Sans"/>
            </a:endParaRPr>
          </a:p>
        </p:txBody>
      </p:sp>
    </p:spTree>
    <p:extLst>
      <p:ext uri="{BB962C8B-B14F-4D97-AF65-F5344CB8AC3E}">
        <p14:creationId xmlns:p14="http://schemas.microsoft.com/office/powerpoint/2010/main" val="442006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p>
            <a:pPr>
              <a:buFont typeface="Wingdings" pitchFamily="2" charset="2"/>
              <a:buNone/>
            </a:pPr>
            <a:fld id="{D147E32B-5488-4D22-9838-6B6A3C6FCB05}" type="slidenum">
              <a:rPr lang="en-US" smtClean="0">
                <a:ea typeface="DejaVu Sans"/>
                <a:cs typeface="DejaVu Sans"/>
              </a:rPr>
              <a:pPr>
                <a:buFont typeface="Wingdings" pitchFamily="2" charset="2"/>
                <a:buNone/>
              </a:pPr>
              <a:t>12</a:t>
            </a:fld>
            <a:endParaRPr lang="en-US" dirty="0" smtClean="0">
              <a:ea typeface="DejaVu Sans"/>
              <a:cs typeface="DejaVu Sans"/>
            </a:endParaRPr>
          </a:p>
        </p:txBody>
      </p:sp>
      <p:sp>
        <p:nvSpPr>
          <p:cNvPr id="77827" name="Rectangle 2"/>
          <p:cNvSpPr>
            <a:spLocks noGrp="1" noRot="1" noChangeAspect="1" noChangeArrowheads="1" noTextEdit="1"/>
          </p:cNvSpPr>
          <p:nvPr>
            <p:ph type="sldImg"/>
          </p:nvPr>
        </p:nvSpPr>
        <p:spPr/>
      </p:sp>
      <p:sp>
        <p:nvSpPr>
          <p:cNvPr id="77828" name="Rectangle 3"/>
          <p:cNvSpPr>
            <a:spLocks noGrp="1" noChangeArrowheads="1"/>
          </p:cNvSpPr>
          <p:nvPr>
            <p:ph type="body" idx="1"/>
          </p:nvPr>
        </p:nvSpPr>
        <p:spPr>
          <a:noFill/>
          <a:ln/>
        </p:spPr>
        <p:txBody>
          <a:bodyPr/>
          <a:lstStyle/>
          <a:p>
            <a:r>
              <a:rPr lang="en-US" dirty="0" smtClean="0"/>
              <a:t>This slide can be used as an introduction to a detailed discussion of this topic or as a shortened version. </a:t>
            </a:r>
          </a:p>
          <a:p>
            <a:endParaRPr lang="en-US" dirty="0" smtClean="0"/>
          </a:p>
        </p:txBody>
      </p:sp>
    </p:spTree>
    <p:extLst>
      <p:ext uri="{BB962C8B-B14F-4D97-AF65-F5344CB8AC3E}">
        <p14:creationId xmlns:p14="http://schemas.microsoft.com/office/powerpoint/2010/main" val="3231892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p>
            <a:pPr>
              <a:buFont typeface="Wingdings" pitchFamily="2" charset="2"/>
              <a:buNone/>
            </a:pPr>
            <a:fld id="{7F309F48-1300-4355-8F8C-3F1C46B64447}" type="slidenum">
              <a:rPr lang="en-US" smtClean="0">
                <a:ea typeface="DejaVu Sans"/>
                <a:cs typeface="DejaVu Sans"/>
              </a:rPr>
              <a:pPr>
                <a:buFont typeface="Wingdings" pitchFamily="2" charset="2"/>
                <a:buNone/>
              </a:pPr>
              <a:t>13</a:t>
            </a:fld>
            <a:endParaRPr lang="en-US" dirty="0" smtClean="0">
              <a:ea typeface="DejaVu Sans"/>
              <a:cs typeface="DejaVu Sans"/>
            </a:endParaRPr>
          </a:p>
        </p:txBody>
      </p:sp>
      <p:sp>
        <p:nvSpPr>
          <p:cNvPr id="78851" name="Rectangle 2"/>
          <p:cNvSpPr>
            <a:spLocks noGrp="1" noRot="1" noChangeAspect="1" noChangeArrowheads="1" noTextEdit="1"/>
          </p:cNvSpPr>
          <p:nvPr>
            <p:ph type="sldImg"/>
          </p:nvPr>
        </p:nvSpPr>
        <p:spPr/>
      </p:sp>
      <p:sp>
        <p:nvSpPr>
          <p:cNvPr id="78852" name="Rectangle 3"/>
          <p:cNvSpPr>
            <a:spLocks noGrp="1" noChangeArrowheads="1"/>
          </p:cNvSpPr>
          <p:nvPr>
            <p:ph type="body" idx="1"/>
          </p:nvPr>
        </p:nvSpPr>
        <p:spPr>
          <a:noFill/>
          <a:ln/>
        </p:spPr>
        <p:txBody>
          <a:bodyPr/>
          <a:lstStyle/>
          <a:p>
            <a:r>
              <a:rPr lang="en-US" b="1" dirty="0" smtClean="0"/>
              <a:t>Ask students</a:t>
            </a:r>
            <a:r>
              <a:rPr lang="en-US" dirty="0" smtClean="0"/>
              <a:t>: In what circumstances do you shop at each type of food retailer? How do the price, selection, and quality vary across each type?   This web link is for peapod, an online grocer (you might want to set up account in advance of class).  Ask students if they have ever used this service?  Why or why not?</a:t>
            </a:r>
          </a:p>
        </p:txBody>
      </p:sp>
    </p:spTree>
    <p:extLst>
      <p:ext uri="{BB962C8B-B14F-4D97-AF65-F5344CB8AC3E}">
        <p14:creationId xmlns:p14="http://schemas.microsoft.com/office/powerpoint/2010/main" val="78646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Wingdings" pitchFamily="2" charset="2"/>
              <a:buNone/>
            </a:pPr>
            <a:fld id="{63A5BE35-652A-4E11-B83D-09CA02C41EC9}" type="slidenum">
              <a:rPr lang="en-US" smtClean="0">
                <a:ea typeface="DejaVu Sans"/>
                <a:cs typeface="DejaVu Sans"/>
              </a:rPr>
              <a:pPr>
                <a:buFont typeface="Wingdings" pitchFamily="2" charset="2"/>
                <a:buNone/>
              </a:pPr>
              <a:t>14</a:t>
            </a:fld>
            <a:endParaRPr lang="en-US" dirty="0" smtClean="0">
              <a:ea typeface="DejaVu Sans"/>
              <a:cs typeface="DejaVu Sans"/>
            </a:endParaRPr>
          </a:p>
        </p:txBody>
      </p:sp>
      <p:sp>
        <p:nvSpPr>
          <p:cNvPr id="79875" name="Rectangle 2"/>
          <p:cNvSpPr>
            <a:spLocks noGrp="1" noRot="1" noChangeAspect="1" noChangeArrowheads="1" noTextEdit="1"/>
          </p:cNvSpPr>
          <p:nvPr>
            <p:ph type="sldImg"/>
          </p:nvPr>
        </p:nvSpPr>
        <p:spPr/>
      </p:sp>
      <p:sp>
        <p:nvSpPr>
          <p:cNvPr id="79876" name="Rectangle 3"/>
          <p:cNvSpPr>
            <a:spLocks noGrp="1" noChangeArrowheads="1"/>
          </p:cNvSpPr>
          <p:nvPr>
            <p:ph type="body" idx="1"/>
          </p:nvPr>
        </p:nvSpPr>
        <p:spPr>
          <a:noFill/>
          <a:ln/>
        </p:spPr>
        <p:txBody>
          <a:bodyPr/>
          <a:lstStyle/>
          <a:p>
            <a:r>
              <a:rPr lang="en-US" b="1" dirty="0" smtClean="0"/>
              <a:t>Group activity</a:t>
            </a:r>
            <a:r>
              <a:rPr lang="en-US" dirty="0" smtClean="0"/>
              <a:t>: Identify a retailer in each of these categories. Discuss how that specific retailer creates value for its target consumers.</a:t>
            </a:r>
          </a:p>
        </p:txBody>
      </p:sp>
    </p:spTree>
    <p:extLst>
      <p:ext uri="{BB962C8B-B14F-4D97-AF65-F5344CB8AC3E}">
        <p14:creationId xmlns:p14="http://schemas.microsoft.com/office/powerpoint/2010/main" val="3558314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p:sp>
      <p:sp>
        <p:nvSpPr>
          <p:cNvPr id="8089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a:t>
            </a:r>
            <a:r>
              <a:rPr lang="en-US" dirty="0" smtClean="0"/>
              <a:t>Please make sure that the video file is located in the same folder as the PowerPoint slides.</a:t>
            </a:r>
          </a:p>
          <a:p>
            <a:endParaRPr lang="en-US" dirty="0" smtClean="0"/>
          </a:p>
        </p:txBody>
      </p:sp>
    </p:spTree>
    <p:extLst>
      <p:ext uri="{BB962C8B-B14F-4D97-AF65-F5344CB8AC3E}">
        <p14:creationId xmlns:p14="http://schemas.microsoft.com/office/powerpoint/2010/main" val="6952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p:spPr>
        <p:txBody>
          <a:bodyPr/>
          <a:lstStyle/>
          <a:p>
            <a:r>
              <a:rPr lang="en-US" dirty="0" smtClean="0"/>
              <a:t>GNC sells many brands including its own products – private brands.</a:t>
            </a:r>
          </a:p>
        </p:txBody>
      </p:sp>
      <p:sp>
        <p:nvSpPr>
          <p:cNvPr id="82948" name="Slide Number Placeholder 3"/>
          <p:cNvSpPr>
            <a:spLocks noGrp="1"/>
          </p:cNvSpPr>
          <p:nvPr>
            <p:ph type="sldNum" sz="quarter"/>
          </p:nvPr>
        </p:nvSpPr>
        <p:spPr>
          <a:noFill/>
        </p:spPr>
        <p:txBody>
          <a:bodyPr/>
          <a:lstStyle/>
          <a:p>
            <a:pPr>
              <a:buFont typeface="Wingdings" pitchFamily="2" charset="2"/>
              <a:buNone/>
            </a:pPr>
            <a:fld id="{96CCF804-B26E-48DC-9918-A66DC90A82BE}" type="slidenum">
              <a:rPr lang="en-US" smtClean="0">
                <a:ea typeface="DejaVu Sans"/>
                <a:cs typeface="DejaVu Sans"/>
              </a:rPr>
              <a:pPr>
                <a:buFont typeface="Wingdings" pitchFamily="2" charset="2"/>
                <a:buNone/>
              </a:pPr>
              <a:t>16</a:t>
            </a:fld>
            <a:endParaRPr lang="en-US" dirty="0" smtClean="0">
              <a:ea typeface="DejaVu Sans"/>
              <a:cs typeface="DejaVu Sans"/>
            </a:endParaRPr>
          </a:p>
        </p:txBody>
      </p:sp>
    </p:spTree>
    <p:extLst>
      <p:ext uri="{BB962C8B-B14F-4D97-AF65-F5344CB8AC3E}">
        <p14:creationId xmlns:p14="http://schemas.microsoft.com/office/powerpoint/2010/main" val="3201203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Several trends suggest considerable future growth in services retailing.  For example, the aging population will increase demand for health care services.  Younger people are also spending more time and money on health and fitness.  Busy parents in two-income families are willing to pay to have their homes cleaned, lawns maintained, clothes washed and pressed, and meals prepared so they can spend more time with their families.</a:t>
            </a:r>
            <a:endParaRPr lang="en-US" dirty="0"/>
          </a:p>
        </p:txBody>
      </p:sp>
      <p:sp>
        <p:nvSpPr>
          <p:cNvPr id="4" name="Slide Number Placeholder 3"/>
          <p:cNvSpPr>
            <a:spLocks noGrp="1"/>
          </p:cNvSpPr>
          <p:nvPr>
            <p:ph type="sldNum" sz="quarter" idx="10"/>
          </p:nvPr>
        </p:nvSpPr>
        <p:spPr/>
        <p:txBody>
          <a:bodyPr/>
          <a:lstStyle/>
          <a:p>
            <a:fld id="{63A5DFEC-EE13-4EC1-8724-5463ADD20BCD}" type="slidenum">
              <a:rPr lang="en-US" smtClean="0"/>
              <a:pPr/>
              <a:t>17</a:t>
            </a:fld>
            <a:endParaRPr lang="en-US" dirty="0"/>
          </a:p>
        </p:txBody>
      </p:sp>
    </p:spTree>
    <p:extLst>
      <p:ext uri="{BB962C8B-B14F-4D97-AF65-F5344CB8AC3E}">
        <p14:creationId xmlns:p14="http://schemas.microsoft.com/office/powerpoint/2010/main" val="3633175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p:sp>
      <p:sp>
        <p:nvSpPr>
          <p:cNvPr id="83971" name="Rectangle 3"/>
          <p:cNvSpPr>
            <a:spLocks noGrp="1" noChangeArrowheads="1"/>
          </p:cNvSpPr>
          <p:nvPr>
            <p:ph type="body" idx="1"/>
          </p:nvPr>
        </p:nvSpPr>
        <p:spPr>
          <a:noFill/>
          <a:ln/>
        </p:spPr>
        <p:txBody>
          <a:bodyPr>
            <a:normAutofit lnSpcReduction="10000"/>
          </a:bodyPr>
          <a:lstStyle/>
          <a:p>
            <a:pPr marL="205146" indent="-205146">
              <a:buFont typeface="Calibri" pitchFamily="34" charset="0"/>
              <a:buAutoNum type="arabicPeriod"/>
            </a:pPr>
            <a:r>
              <a:rPr lang="en-US" sz="900" dirty="0" smtClean="0"/>
              <a:t>Food retailers include:</a:t>
            </a:r>
          </a:p>
          <a:p>
            <a:pPr marL="388157" lvl="1" indent="-228600">
              <a:buFont typeface="+mj-lt"/>
              <a:buAutoNum type="alphaLcPeriod"/>
            </a:pPr>
            <a:r>
              <a:rPr lang="en-US" sz="900" dirty="0" smtClean="0"/>
              <a:t>Supermarkets :  a self service food store offering groceries, meat, and produce with limited sales of nonfood items, such as health and beauty aids and general merchandise. </a:t>
            </a:r>
          </a:p>
          <a:p>
            <a:pPr marL="388157" lvl="1" indent="-228600">
              <a:buFont typeface="+mj-lt"/>
              <a:buAutoNum type="alphaLcPeriod"/>
            </a:pPr>
            <a:r>
              <a:rPr lang="en-US" sz="900" dirty="0" smtClean="0"/>
              <a:t>Supercenters:   the fastest growing retail category, are large stores (150,000–220,000 square feet) that combine a supermarket with a full-line discount Store.. By offering broad assortments of grocery and general merchandise products under one roof, supercenters provide a one-stop shopping experience.</a:t>
            </a:r>
          </a:p>
          <a:p>
            <a:pPr marL="388157" lvl="1" indent="-228600">
              <a:buFont typeface="+mj-lt"/>
              <a:buAutoNum type="alphaLcPeriod"/>
            </a:pPr>
            <a:r>
              <a:rPr lang="en-US" sz="900" dirty="0" smtClean="0"/>
              <a:t>Warehouse Clubs:   large retailers (at least 100,000–150,000 square feet) that offer a limited and irregular assortment of food and general merchandise with little service at low prices for ultimate consumers and small businesses.</a:t>
            </a:r>
          </a:p>
          <a:p>
            <a:pPr marL="388157" lvl="1" indent="-228600">
              <a:buFont typeface="+mj-lt"/>
              <a:buAutoNum type="alphaLcPeriod"/>
            </a:pPr>
            <a:r>
              <a:rPr lang="en-US" sz="900" dirty="0" smtClean="0"/>
              <a:t>Convenience Stores:  provide a limited variety and assortment of merchandise at a convenient location in 2,000–3,000 square foot stores with speedy checkout.. Milk, eggs, and bread once represented the majority of their sales, but now the majority of sales comes from gasoline and cigarettes.</a:t>
            </a:r>
          </a:p>
          <a:p>
            <a:pPr marL="205146" indent="-205146">
              <a:buFont typeface="Calibri" pitchFamily="34" charset="0"/>
              <a:buAutoNum type="arabicPeriod"/>
            </a:pPr>
            <a:r>
              <a:rPr lang="en-US" sz="900" dirty="0" smtClean="0"/>
              <a:t>General merchandisers include:</a:t>
            </a:r>
          </a:p>
          <a:p>
            <a:pPr marL="388157" lvl="1" indent="-228600">
              <a:buFont typeface="+mj-lt"/>
              <a:buAutoNum type="alphaLcPeriod"/>
            </a:pPr>
            <a:r>
              <a:rPr lang="en-US" sz="900" dirty="0" smtClean="0"/>
              <a:t>Department Stores:  carry a broad variety and deep assortment, offer customer services, and organize their stores into distinct departments for displaying merchandise. </a:t>
            </a:r>
          </a:p>
          <a:p>
            <a:pPr marL="388157" lvl="1" indent="-228600">
              <a:buFont typeface="+mj-lt"/>
              <a:buAutoNum type="alphaLcPeriod"/>
            </a:pPr>
            <a:r>
              <a:rPr lang="en-US" sz="900" dirty="0" smtClean="0"/>
              <a:t>Full-Line Discount Stores :offer a broad variety of merchandise, limited service, and low prices. Specialty Stores:  concentrate on a limited number of complementary merchandise categories and provide a high level of service in relatively small stores. Specialty stores tailor their retail strategy toward very specific market segments by offering deep but narrow assortments and sales associate expertise.</a:t>
            </a:r>
          </a:p>
          <a:p>
            <a:pPr marL="388157" lvl="1" indent="-228600">
              <a:buFont typeface="+mj-lt"/>
              <a:buAutoNum type="alphaLcPeriod"/>
            </a:pPr>
            <a:r>
              <a:rPr lang="en-US" sz="900" dirty="0" smtClean="0"/>
              <a:t>Drugstores:  specialty stores that concentrate on pharmaceuticals and health and personal grooming merchandise. </a:t>
            </a:r>
          </a:p>
          <a:p>
            <a:pPr marL="388157" lvl="1" indent="-228600">
              <a:buFont typeface="+mj-lt"/>
              <a:buAutoNum type="alphaLcPeriod"/>
            </a:pPr>
            <a:r>
              <a:rPr lang="en-US" sz="900" dirty="0" smtClean="0"/>
              <a:t>Category Specialists: discount stores that offer a narrow but deep assortment of merchandise. </a:t>
            </a:r>
          </a:p>
          <a:p>
            <a:pPr marL="388157" lvl="1" indent="-228600">
              <a:buFont typeface="+mj-lt"/>
              <a:buAutoNum type="alphaLcPeriod"/>
            </a:pPr>
            <a:r>
              <a:rPr lang="en-US" sz="900" dirty="0" smtClean="0"/>
              <a:t>Extreme Value Retailers:   small, full-line discount stores that offer a limited merchandise assortment at very low prices. </a:t>
            </a:r>
          </a:p>
          <a:p>
            <a:pPr marL="388157" lvl="1" indent="-228600">
              <a:buFont typeface="+mj-lt"/>
              <a:buAutoNum type="alphaLcPeriod"/>
            </a:pPr>
            <a:r>
              <a:rPr lang="en-US" sz="900" dirty="0" smtClean="0"/>
              <a:t>Off-Price Retailers:  offer an inconsistent assortment of brand name merchandise at low prices.</a:t>
            </a:r>
          </a:p>
          <a:p>
            <a:pPr marL="0" lvl="0" indent="-297643">
              <a:buFont typeface="+mj-lt"/>
              <a:buAutoNum type="arabicPeriod"/>
            </a:pPr>
            <a:r>
              <a:rPr lang="en-US" sz="1200" kern="1200" dirty="0" smtClean="0">
                <a:solidFill>
                  <a:schemeClr val="tx1"/>
                </a:solidFill>
                <a:effectLst/>
                <a:latin typeface="Arial" pitchFamily="34" charset="0"/>
                <a:ea typeface="+mn-ea"/>
                <a:cs typeface="+mn-cs"/>
              </a:rPr>
              <a:t>Services retailers, or firms that primarily sell services rather than merchandise, are a large and growing part of the retail industry.</a:t>
            </a:r>
            <a:endParaRPr lang="en-US" sz="900" dirty="0" smtClean="0"/>
          </a:p>
        </p:txBody>
      </p:sp>
    </p:spTree>
    <p:extLst>
      <p:ext uri="{BB962C8B-B14F-4D97-AF65-F5344CB8AC3E}">
        <p14:creationId xmlns:p14="http://schemas.microsoft.com/office/powerpoint/2010/main" val="3121990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p:spPr>
        <p:txBody>
          <a:bodyPr/>
          <a:lstStyle/>
          <a:p>
            <a:pPr>
              <a:buFont typeface="Wingdings" pitchFamily="2" charset="2"/>
              <a:buNone/>
            </a:pPr>
            <a:fld id="{A3C40970-06D2-4660-9990-13D071A14ED9}" type="slidenum">
              <a:rPr lang="en-US" smtClean="0">
                <a:ea typeface="DejaVu Sans"/>
                <a:cs typeface="DejaVu Sans"/>
              </a:rPr>
              <a:pPr>
                <a:buFont typeface="Wingdings" pitchFamily="2" charset="2"/>
                <a:buNone/>
              </a:pPr>
              <a:t>19</a:t>
            </a:fld>
            <a:endParaRPr lang="en-US" dirty="0" smtClean="0">
              <a:ea typeface="DejaVu Sans"/>
              <a:cs typeface="DejaVu Sans"/>
            </a:endParaRPr>
          </a:p>
        </p:txBody>
      </p:sp>
      <p:sp>
        <p:nvSpPr>
          <p:cNvPr id="84995" name="Rectangle 2"/>
          <p:cNvSpPr>
            <a:spLocks noGrp="1" noRot="1" noChangeAspect="1" noChangeArrowheads="1" noTextEdit="1"/>
          </p:cNvSpPr>
          <p:nvPr>
            <p:ph type="sldImg"/>
          </p:nvPr>
        </p:nvSpPr>
        <p:spPr/>
      </p:sp>
      <p:sp>
        <p:nvSpPr>
          <p:cNvPr id="84996" name="Rectangle 3"/>
          <p:cNvSpPr>
            <a:spLocks noGrp="1" noChangeArrowheads="1"/>
          </p:cNvSpPr>
          <p:nvPr>
            <p:ph type="body" idx="1"/>
          </p:nvPr>
        </p:nvSpPr>
        <p:spPr>
          <a:noFill/>
          <a:ln/>
        </p:spPr>
        <p:txBody>
          <a:bodyPr/>
          <a:lstStyle/>
          <a:p>
            <a:r>
              <a:rPr lang="en-US" b="1" dirty="0" smtClean="0"/>
              <a:t>Ask Students:  </a:t>
            </a:r>
            <a:r>
              <a:rPr lang="en-US" dirty="0" smtClean="0"/>
              <a:t>What is the most important thing that retailers do?  Answer:  They provide assortments to customers.  </a:t>
            </a:r>
          </a:p>
          <a:p>
            <a:r>
              <a:rPr lang="en-US" b="1" dirty="0" smtClean="0"/>
              <a:t>Group activity</a:t>
            </a:r>
            <a:r>
              <a:rPr lang="en-US" dirty="0" smtClean="0"/>
              <a:t>:  divide the class into groups.  Tell them that the classroom represents a new store.  Have them identify a target market.  Ask them to decide what they are going to put into the store.  Have them consider both variety (number of categories) and assortment (number of SKUs within a category.) </a:t>
            </a:r>
          </a:p>
        </p:txBody>
      </p:sp>
    </p:spTree>
    <p:extLst>
      <p:ext uri="{BB962C8B-B14F-4D97-AF65-F5344CB8AC3E}">
        <p14:creationId xmlns:p14="http://schemas.microsoft.com/office/powerpoint/2010/main" val="285088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a:solidFill>
              <a:srgbClr val="000000"/>
            </a:solidFill>
            <a:miter lim="800000"/>
          </a:ln>
        </p:spPr>
      </p:sp>
      <p:sp>
        <p:nvSpPr>
          <p:cNvPr id="3" name="Notes Placeholder 2"/>
          <p:cNvSpPr>
            <a:spLocks noGrp="1"/>
          </p:cNvSpPr>
          <p:nvPr>
            <p:ph type="body" idx="1"/>
          </p:nvPr>
        </p:nvSpPr>
        <p:spPr/>
        <p:txBody>
          <a:bodyPr>
            <a:normAutofit/>
          </a:bodyPr>
          <a:lstStyle/>
          <a:p>
            <a:pPr>
              <a:defRPr/>
            </a:pPr>
            <a:r>
              <a:rPr lang="en-US" dirty="0" smtClean="0"/>
              <a:t>These are the learning objectives for this chapter.</a:t>
            </a:r>
          </a:p>
        </p:txBody>
      </p:sp>
      <p:sp>
        <p:nvSpPr>
          <p:cNvPr id="66564" name="Slide Number Placeholder 3"/>
          <p:cNvSpPr>
            <a:spLocks noGrp="1"/>
          </p:cNvSpPr>
          <p:nvPr>
            <p:ph type="sldNum" sz="quarter"/>
          </p:nvPr>
        </p:nvSpPr>
        <p:spPr>
          <a:xfrm>
            <a:off x="3884240" y="8685068"/>
            <a:ext cx="2972360" cy="457489"/>
          </a:xfrm>
          <a:noFill/>
          <a:ln>
            <a:miter lim="800000"/>
          </a:ln>
        </p:spPr>
        <p:txBody>
          <a:bodyPr/>
          <a:lstStyle/>
          <a:p>
            <a:pPr>
              <a:buFont typeface="Wingdings" pitchFamily="2" charset="2"/>
              <a:buNone/>
            </a:pPr>
            <a:fld id="{8AEA3F6E-8694-400E-A555-634CD25D47E4}" type="slidenum">
              <a:rPr lang="en-US" smtClean="0">
                <a:ea typeface="DejaVu Sans"/>
                <a:cs typeface="DejaVu Sans"/>
              </a:rPr>
              <a:pPr>
                <a:buFont typeface="Wingdings" pitchFamily="2" charset="2"/>
                <a:buNone/>
              </a:pPr>
              <a:t>2</a:t>
            </a:fld>
            <a:endParaRPr lang="en-US" dirty="0" smtClean="0">
              <a:ea typeface="DejaVu Sans"/>
              <a:cs typeface="DejaVu Sans"/>
            </a:endParaRPr>
          </a:p>
        </p:txBody>
      </p:sp>
    </p:spTree>
    <p:extLst>
      <p:ext uri="{BB962C8B-B14F-4D97-AF65-F5344CB8AC3E}">
        <p14:creationId xmlns:p14="http://schemas.microsoft.com/office/powerpoint/2010/main" val="1859884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p:spPr>
        <p:txBody>
          <a:bodyPr/>
          <a:lstStyle/>
          <a:p>
            <a:pPr>
              <a:buFont typeface="Wingdings" pitchFamily="2" charset="2"/>
              <a:buNone/>
            </a:pPr>
            <a:fld id="{A1E80BB1-207B-4023-B2CB-D9FD6F1FF8C8}" type="slidenum">
              <a:rPr lang="en-US" smtClean="0">
                <a:ea typeface="DejaVu Sans"/>
                <a:cs typeface="DejaVu Sans"/>
              </a:rPr>
              <a:pPr>
                <a:buFont typeface="Wingdings" pitchFamily="2" charset="2"/>
                <a:buNone/>
              </a:pPr>
              <a:t>20</a:t>
            </a:fld>
            <a:endParaRPr lang="en-US" dirty="0" smtClean="0">
              <a:ea typeface="DejaVu Sans"/>
              <a:cs typeface="DejaVu Sans"/>
            </a:endParaRPr>
          </a:p>
        </p:txBody>
      </p:sp>
      <p:sp>
        <p:nvSpPr>
          <p:cNvPr id="86019" name="Rectangle 2"/>
          <p:cNvSpPr>
            <a:spLocks noGrp="1" noRot="1" noChangeAspect="1" noChangeArrowheads="1" noTextEdit="1"/>
          </p:cNvSpPr>
          <p:nvPr>
            <p:ph type="sldImg"/>
          </p:nvPr>
        </p:nvSpPr>
        <p:spPr/>
      </p:sp>
      <p:sp>
        <p:nvSpPr>
          <p:cNvPr id="86020" name="Rectangle 3"/>
          <p:cNvSpPr>
            <a:spLocks noGrp="1" noChangeArrowheads="1"/>
          </p:cNvSpPr>
          <p:nvPr>
            <p:ph type="body" idx="1"/>
          </p:nvPr>
        </p:nvSpPr>
        <p:spPr>
          <a:noFill/>
          <a:ln/>
        </p:spPr>
        <p:txBody>
          <a:bodyPr/>
          <a:lstStyle/>
          <a:p>
            <a:r>
              <a:rPr lang="en-US" b="1" dirty="0" smtClean="0"/>
              <a:t>Group activity</a:t>
            </a:r>
            <a:r>
              <a:rPr lang="en-US" dirty="0" smtClean="0"/>
              <a:t> continued:  Now have them decide the general price range for their store, and justify their recommendation.   This YouTube web link (always check before class) is for Build-a-Bear Workshop.  Even though this retailer is so focused on the experience – they are sending a strong pricing message with this ad.</a:t>
            </a:r>
          </a:p>
          <a:p>
            <a:r>
              <a:rPr lang="en-US" dirty="0" smtClean="0"/>
              <a:t>Video: “Wal-Mart's Profit Falls 15% on Higher Costs”</a:t>
            </a:r>
          </a:p>
          <a:p>
            <a:pPr eaLnBrk="1" hangingPunct="1"/>
            <a:r>
              <a:rPr lang="en-US" b="1" dirty="0" smtClean="0"/>
              <a:t>Ask students</a:t>
            </a:r>
            <a:r>
              <a:rPr lang="en-US" b="1" baseline="0" dirty="0" smtClean="0"/>
              <a:t> </a:t>
            </a:r>
            <a:r>
              <a:rPr lang="en-US" baseline="0" dirty="0" smtClean="0">
                <a:cs typeface="Arial" pitchFamily="34" charset="0"/>
              </a:rPr>
              <a:t>w</a:t>
            </a:r>
            <a:r>
              <a:rPr lang="en-US" dirty="0" smtClean="0">
                <a:cs typeface="Arial" pitchFamily="34" charset="0"/>
              </a:rPr>
              <a:t>hy are</a:t>
            </a:r>
            <a:r>
              <a:rPr lang="en-US" baseline="0" dirty="0" smtClean="0">
                <a:cs typeface="Arial" pitchFamily="34" charset="0"/>
              </a:rPr>
              <a:t> </a:t>
            </a:r>
            <a:r>
              <a:rPr lang="en-US" dirty="0" smtClean="0">
                <a:cs typeface="Arial" pitchFamily="34" charset="0"/>
              </a:rPr>
              <a:t>Walmart’s Profits Dropping?   </a:t>
            </a:r>
            <a:r>
              <a:rPr lang="en-US" b="1" dirty="0" smtClean="0"/>
              <a:t>Ask students</a:t>
            </a:r>
            <a:r>
              <a:rPr lang="en-US" b="1" baseline="0" dirty="0" smtClean="0"/>
              <a:t> w</a:t>
            </a:r>
            <a:r>
              <a:rPr lang="en-US" dirty="0" smtClean="0">
                <a:cs typeface="Arial" pitchFamily="34" charset="0"/>
              </a:rPr>
              <a:t>hat global factors are effecting Walmart’s profits?</a:t>
            </a:r>
          </a:p>
          <a:p>
            <a:pPr eaLnBrk="1" hangingPunct="1"/>
            <a:endParaRPr lang="en-US" dirty="0" smtClean="0">
              <a:cs typeface="Arial" pitchFamily="34" charset="0"/>
            </a:endParaRPr>
          </a:p>
          <a:p>
            <a:pPr eaLnBrk="1" hangingPunct="1"/>
            <a:r>
              <a:rPr lang="en-US" dirty="0" smtClean="0">
                <a:cs typeface="Arial" pitchFamily="34" charset="0"/>
              </a:rPr>
              <a:t>WSJ: http://live.wsj.com/video/wal-mart-profit-falls-15-on-higher-costs/B8AA28F9-2FB5-45F8-B5AA-5E51CF9A6236.html#!B8AA28F9-2FB5-45F8-B5AA-5E51CF9A6236</a:t>
            </a:r>
          </a:p>
          <a:p>
            <a:endParaRPr lang="en-US" dirty="0" smtClean="0"/>
          </a:p>
        </p:txBody>
      </p:sp>
    </p:spTree>
    <p:extLst>
      <p:ext uri="{BB962C8B-B14F-4D97-AF65-F5344CB8AC3E}">
        <p14:creationId xmlns:p14="http://schemas.microsoft.com/office/powerpoint/2010/main" val="3023400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p:spPr>
        <p:txBody>
          <a:bodyPr/>
          <a:lstStyle/>
          <a:p>
            <a:pPr>
              <a:buFont typeface="Wingdings" pitchFamily="2" charset="2"/>
              <a:buNone/>
            </a:pPr>
            <a:fld id="{D2888127-371F-4C84-94D7-7FD07C451DAE}" type="slidenum">
              <a:rPr lang="en-US" smtClean="0">
                <a:ea typeface="DejaVu Sans"/>
                <a:cs typeface="DejaVu Sans"/>
              </a:rPr>
              <a:pPr>
                <a:buFont typeface="Wingdings" pitchFamily="2" charset="2"/>
                <a:buNone/>
              </a:pPr>
              <a:t>21</a:t>
            </a:fld>
            <a:endParaRPr lang="en-US" dirty="0" smtClean="0">
              <a:ea typeface="DejaVu Sans"/>
              <a:cs typeface="DejaVu Sans"/>
            </a:endParaRPr>
          </a:p>
        </p:txBody>
      </p:sp>
      <p:sp>
        <p:nvSpPr>
          <p:cNvPr id="88067" name="Rectangle 2"/>
          <p:cNvSpPr>
            <a:spLocks noGrp="1" noRot="1" noChangeAspect="1" noChangeArrowheads="1" noTextEdit="1"/>
          </p:cNvSpPr>
          <p:nvPr>
            <p:ph type="sldImg"/>
          </p:nvPr>
        </p:nvSpPr>
        <p:spPr/>
      </p:sp>
      <p:sp>
        <p:nvSpPr>
          <p:cNvPr id="88068" name="Rectangle 3"/>
          <p:cNvSpPr>
            <a:spLocks noGrp="1" noChangeArrowheads="1"/>
          </p:cNvSpPr>
          <p:nvPr>
            <p:ph type="body" idx="1"/>
          </p:nvPr>
        </p:nvSpPr>
        <p:spPr>
          <a:noFill/>
          <a:ln/>
        </p:spPr>
        <p:txBody>
          <a:bodyPr/>
          <a:lstStyle/>
          <a:p>
            <a:r>
              <a:rPr lang="en-US" dirty="0" smtClean="0"/>
              <a:t>Discuss how promotions affect consumers’ perceptions of value, patronage intentions, purchase, loyalty, and share of wallet devoted to a particular retailer, both individually and in combination.</a:t>
            </a:r>
          </a:p>
          <a:p>
            <a:r>
              <a:rPr lang="en-US" b="1" dirty="0" smtClean="0"/>
              <a:t>Group activity </a:t>
            </a:r>
            <a:r>
              <a:rPr lang="en-US" dirty="0" smtClean="0"/>
              <a:t>continued:  Tell the students they have a fixed amount to spend on promotion, including personal selling.  How would they divide up their promotional dollar?  Justify their recommendation. </a:t>
            </a:r>
          </a:p>
        </p:txBody>
      </p:sp>
    </p:spTree>
    <p:extLst>
      <p:ext uri="{BB962C8B-B14F-4D97-AF65-F5344CB8AC3E}">
        <p14:creationId xmlns:p14="http://schemas.microsoft.com/office/powerpoint/2010/main" val="528890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p:spPr>
        <p:txBody>
          <a:bodyPr/>
          <a:lstStyle/>
          <a:p>
            <a:pPr>
              <a:buFont typeface="Wingdings" pitchFamily="2" charset="2"/>
              <a:buNone/>
            </a:pPr>
            <a:fld id="{5D991BA0-E531-4AA5-8840-10BE83AEEEAB}" type="slidenum">
              <a:rPr lang="en-US" smtClean="0">
                <a:ea typeface="DejaVu Sans"/>
                <a:cs typeface="DejaVu Sans"/>
              </a:rPr>
              <a:pPr>
                <a:buFont typeface="Wingdings" pitchFamily="2" charset="2"/>
                <a:buNone/>
              </a:pPr>
              <a:t>22</a:t>
            </a:fld>
            <a:endParaRPr lang="en-US" dirty="0" smtClean="0">
              <a:ea typeface="DejaVu Sans"/>
              <a:cs typeface="DejaVu Sans"/>
            </a:endParaRPr>
          </a:p>
        </p:txBody>
      </p:sp>
      <p:sp>
        <p:nvSpPr>
          <p:cNvPr id="89091" name="Rectangle 2"/>
          <p:cNvSpPr>
            <a:spLocks noGrp="1" noRot="1" noChangeAspect="1" noChangeArrowheads="1" noTextEdit="1"/>
          </p:cNvSpPr>
          <p:nvPr>
            <p:ph type="sldImg"/>
          </p:nvPr>
        </p:nvSpPr>
        <p:spPr/>
      </p:sp>
      <p:sp>
        <p:nvSpPr>
          <p:cNvPr id="89092" name="Rectangle 3"/>
          <p:cNvSpPr>
            <a:spLocks noGrp="1" noChangeArrowheads="1"/>
          </p:cNvSpPr>
          <p:nvPr>
            <p:ph type="body" idx="1"/>
          </p:nvPr>
        </p:nvSpPr>
        <p:spPr>
          <a:noFill/>
          <a:ln/>
        </p:spPr>
        <p:txBody>
          <a:bodyPr/>
          <a:lstStyle/>
          <a:p>
            <a:r>
              <a:rPr lang="en-US" dirty="0" smtClean="0"/>
              <a:t>In retailing there are two aspects to “place.”  The first is location, and the second is supply chain management.  Both are important.</a:t>
            </a:r>
          </a:p>
          <a:p>
            <a:r>
              <a:rPr lang="en-US" dirty="0" smtClean="0"/>
              <a:t>Location is important because it is one of consumers’ most important criteria in choosing a retailer and it is a very long-term investment.</a:t>
            </a:r>
          </a:p>
          <a:p>
            <a:r>
              <a:rPr lang="en-US" b="1" dirty="0" smtClean="0"/>
              <a:t>Group activity </a:t>
            </a:r>
            <a:r>
              <a:rPr lang="en-US" dirty="0" smtClean="0"/>
              <a:t>continued:  Have students choose a location and justify it.  Also, have them describe how they would design their supply chain, i.e., use of wholesalers versus distribution centers; direct store delivery versus, delivery to distribution centers; traditional warehouses versus cross-docking, etc. </a:t>
            </a:r>
          </a:p>
        </p:txBody>
      </p:sp>
    </p:spTree>
    <p:extLst>
      <p:ext uri="{BB962C8B-B14F-4D97-AF65-F5344CB8AC3E}">
        <p14:creationId xmlns:p14="http://schemas.microsoft.com/office/powerpoint/2010/main" val="2672354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p:sp>
      <p:sp>
        <p:nvSpPr>
          <p:cNvPr id="90115" name="Notes Placeholder 2"/>
          <p:cNvSpPr>
            <a:spLocks noGrp="1"/>
          </p:cNvSpPr>
          <p:nvPr>
            <p:ph type="body" idx="1"/>
          </p:nvPr>
        </p:nvSpPr>
        <p:spPr>
          <a:noFill/>
          <a:ln/>
        </p:spPr>
        <p:txBody>
          <a:bodyPr/>
          <a:lstStyle/>
          <a:p>
            <a:r>
              <a:rPr lang="en-US" dirty="0" smtClean="0"/>
              <a:t>This video brings up some additional concerns for retailers.  Wal-Mart has had many issues with the way they treat their employees.  </a:t>
            </a:r>
            <a:r>
              <a:rPr lang="en-US" b="1" dirty="0" smtClean="0"/>
              <a:t>Ask students </a:t>
            </a:r>
            <a:r>
              <a:rPr lang="en-US" dirty="0" smtClean="0"/>
              <a:t>if they are aware of any other issues?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Note:</a:t>
            </a:r>
            <a:r>
              <a:rPr lang="en-US" baseline="0" smtClean="0"/>
              <a:t> </a:t>
            </a:r>
            <a:r>
              <a:rPr lang="en-US" smtClean="0"/>
              <a:t>Please make sure that the video file is located in the same folder as the PowerPoint slides.</a:t>
            </a:r>
          </a:p>
          <a:p>
            <a:endParaRPr lang="en-US" dirty="0" smtClean="0"/>
          </a:p>
        </p:txBody>
      </p:sp>
      <p:sp>
        <p:nvSpPr>
          <p:cNvPr id="90116" name="Slide Number Placeholder 3"/>
          <p:cNvSpPr>
            <a:spLocks noGrp="1"/>
          </p:cNvSpPr>
          <p:nvPr>
            <p:ph type="sldNum" sz="quarter"/>
          </p:nvPr>
        </p:nvSpPr>
        <p:spPr>
          <a:noFill/>
        </p:spPr>
        <p:txBody>
          <a:bodyPr/>
          <a:lstStyle/>
          <a:p>
            <a:pPr>
              <a:buFont typeface="Wingdings" pitchFamily="2" charset="2"/>
              <a:buNone/>
            </a:pPr>
            <a:fld id="{9ABEBF7E-E5BD-433E-87C8-B8375F226FEE}" type="slidenum">
              <a:rPr lang="en-US" smtClean="0">
                <a:ea typeface="DejaVu Sans"/>
                <a:cs typeface="DejaVu Sans"/>
              </a:rPr>
              <a:pPr>
                <a:buFont typeface="Wingdings" pitchFamily="2" charset="2"/>
                <a:buNone/>
              </a:pPr>
              <a:t>23</a:t>
            </a:fld>
            <a:endParaRPr lang="en-US" dirty="0" smtClean="0">
              <a:ea typeface="DejaVu Sans"/>
              <a:cs typeface="DejaVu Sans"/>
            </a:endParaRPr>
          </a:p>
        </p:txBody>
      </p:sp>
    </p:spTree>
    <p:extLst>
      <p:ext uri="{BB962C8B-B14F-4D97-AF65-F5344CB8AC3E}">
        <p14:creationId xmlns:p14="http://schemas.microsoft.com/office/powerpoint/2010/main" val="2197769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91139" name="Notes Placeholder 2"/>
          <p:cNvSpPr>
            <a:spLocks noGrp="1"/>
          </p:cNvSpPr>
          <p:nvPr>
            <p:ph type="body" idx="1"/>
          </p:nvPr>
        </p:nvSpPr>
        <p:spPr>
          <a:noFill/>
          <a:ln/>
        </p:spPr>
        <p:txBody>
          <a:bodyPr/>
          <a:lstStyle/>
          <a:p>
            <a:r>
              <a:rPr lang="en-US" b="1" dirty="0" smtClean="0"/>
              <a:t>Ask students </a:t>
            </a:r>
            <a:r>
              <a:rPr lang="en-US" dirty="0" smtClean="0"/>
              <a:t>what they like to buy in stores vs. catalog vs. online?</a:t>
            </a:r>
          </a:p>
          <a:p>
            <a:r>
              <a:rPr lang="en-US" b="1" dirty="0" smtClean="0"/>
              <a:t> Ask students</a:t>
            </a:r>
            <a:r>
              <a:rPr lang="en-US" dirty="0" smtClean="0"/>
              <a:t>: Have you ever started shopping online, then visited the store to make the actual purchase? What kind of product did you buy using this method?</a:t>
            </a:r>
          </a:p>
        </p:txBody>
      </p:sp>
      <p:sp>
        <p:nvSpPr>
          <p:cNvPr id="91140" name="Slide Number Placeholder 3"/>
          <p:cNvSpPr>
            <a:spLocks noGrp="1"/>
          </p:cNvSpPr>
          <p:nvPr>
            <p:ph type="sldNum" sz="quarter"/>
          </p:nvPr>
        </p:nvSpPr>
        <p:spPr>
          <a:noFill/>
        </p:spPr>
        <p:txBody>
          <a:bodyPr/>
          <a:lstStyle/>
          <a:p>
            <a:pPr>
              <a:buFont typeface="Wingdings" pitchFamily="2" charset="2"/>
              <a:buNone/>
            </a:pPr>
            <a:fld id="{F3BF8963-0F1E-4F58-88DF-6EA8FAE5C72D}" type="slidenum">
              <a:rPr lang="en-US" smtClean="0">
                <a:ea typeface="DejaVu Sans"/>
                <a:cs typeface="DejaVu Sans"/>
              </a:rPr>
              <a:pPr>
                <a:buFont typeface="Wingdings" pitchFamily="2" charset="2"/>
                <a:buNone/>
              </a:pPr>
              <a:t>24</a:t>
            </a:fld>
            <a:endParaRPr lang="en-US" dirty="0" smtClean="0">
              <a:ea typeface="DejaVu Sans"/>
              <a:cs typeface="DejaVu Sans"/>
            </a:endParaRPr>
          </a:p>
        </p:txBody>
      </p:sp>
    </p:spTree>
    <p:extLst>
      <p:ext uri="{BB962C8B-B14F-4D97-AF65-F5344CB8AC3E}">
        <p14:creationId xmlns:p14="http://schemas.microsoft.com/office/powerpoint/2010/main" val="816882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p:sp>
      <p:sp>
        <p:nvSpPr>
          <p:cNvPr id="92163" name="Rectangle 3"/>
          <p:cNvSpPr>
            <a:spLocks noGrp="1" noChangeArrowheads="1"/>
          </p:cNvSpPr>
          <p:nvPr>
            <p:ph type="body" idx="1"/>
          </p:nvPr>
        </p:nvSpPr>
        <p:spPr>
          <a:noFill/>
          <a:ln/>
        </p:spPr>
        <p:txBody>
          <a:bodyPr/>
          <a:lstStyle/>
          <a:p>
            <a:r>
              <a:rPr lang="en-US" dirty="0" smtClean="0"/>
              <a:t>Shopping over the Internet provides the convenience offered by catalogs and other nonstory formats. However, the Internet, compared with store and catalog channels, also has the potential to offer a greater selection of products and more personalized information about products and services in a relatively short amount of time. It also offers sellers the unique opportunity to collect information about how consumers  shop—information that they can use to improve the shopping experience</a:t>
            </a:r>
          </a:p>
          <a:p>
            <a:r>
              <a:rPr lang="en-US" dirty="0" smtClean="0"/>
              <a:t>across all channels.</a:t>
            </a:r>
          </a:p>
        </p:txBody>
      </p:sp>
    </p:spTree>
    <p:extLst>
      <p:ext uri="{BB962C8B-B14F-4D97-AF65-F5344CB8AC3E}">
        <p14:creationId xmlns:p14="http://schemas.microsoft.com/office/powerpoint/2010/main" val="2743782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p:sp>
      <p:sp>
        <p:nvSpPr>
          <p:cNvPr id="93187" name="Notes Placeholder 2"/>
          <p:cNvSpPr>
            <a:spLocks noGrp="1"/>
          </p:cNvSpPr>
          <p:nvPr>
            <p:ph type="body" idx="1"/>
          </p:nvPr>
        </p:nvSpPr>
        <p:spPr>
          <a:noFill/>
          <a:ln/>
        </p:spPr>
        <p:txBody>
          <a:bodyPr/>
          <a:lstStyle/>
          <a:p>
            <a:r>
              <a:rPr lang="en-US" dirty="0" smtClean="0"/>
              <a:t>The internet can supply research?  </a:t>
            </a:r>
            <a:r>
              <a:rPr lang="en-US" b="1" dirty="0" smtClean="0"/>
              <a:t>Ask students </a:t>
            </a:r>
            <a:r>
              <a:rPr lang="en-US" dirty="0" smtClean="0"/>
              <a:t>what information Home Depot might gather research from web visits and how they would use it?  Students might mention that they will search for products that the company does not currently stock.  They might see products that consumers browse often but purchase little.  For instance, they might look for lamps quite often but this is a low seller for Home Depot?  What is it about the product that makes people come looking and leave not buying? </a:t>
            </a:r>
          </a:p>
        </p:txBody>
      </p:sp>
      <p:sp>
        <p:nvSpPr>
          <p:cNvPr id="93188" name="Slide Number Placeholder 3"/>
          <p:cNvSpPr>
            <a:spLocks noGrp="1"/>
          </p:cNvSpPr>
          <p:nvPr>
            <p:ph type="sldNum" sz="quarter"/>
          </p:nvPr>
        </p:nvSpPr>
        <p:spPr>
          <a:noFill/>
        </p:spPr>
        <p:txBody>
          <a:bodyPr/>
          <a:lstStyle/>
          <a:p>
            <a:pPr>
              <a:buFont typeface="Wingdings" pitchFamily="2" charset="2"/>
              <a:buNone/>
            </a:pPr>
            <a:fld id="{A1D9DF23-0288-48B0-A5BE-1BE119CF5E2F}" type="slidenum">
              <a:rPr lang="en-US" smtClean="0">
                <a:ea typeface="DejaVu Sans"/>
                <a:cs typeface="DejaVu Sans"/>
              </a:rPr>
              <a:pPr>
                <a:buFont typeface="Wingdings" pitchFamily="2" charset="2"/>
                <a:buNone/>
              </a:pPr>
              <a:t>26</a:t>
            </a:fld>
            <a:endParaRPr lang="en-US" dirty="0" smtClean="0">
              <a:ea typeface="DejaVu Sans"/>
              <a:cs typeface="DejaVu Sans"/>
            </a:endParaRPr>
          </a:p>
        </p:txBody>
      </p:sp>
    </p:spTree>
    <p:extLst>
      <p:ext uri="{BB962C8B-B14F-4D97-AF65-F5344CB8AC3E}">
        <p14:creationId xmlns:p14="http://schemas.microsoft.com/office/powerpoint/2010/main" val="4161871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p:sp>
      <p:sp>
        <p:nvSpPr>
          <p:cNvPr id="94211" name="Notes Placeholder 2"/>
          <p:cNvSpPr>
            <a:spLocks noGrp="1"/>
          </p:cNvSpPr>
          <p:nvPr>
            <p:ph type="body" idx="1"/>
          </p:nvPr>
        </p:nvSpPr>
        <p:spPr>
          <a:noFill/>
          <a:ln/>
        </p:spPr>
        <p:txBody>
          <a:bodyPr/>
          <a:lstStyle/>
          <a:p>
            <a:r>
              <a:rPr lang="en-US" dirty="0" smtClean="0"/>
              <a:t>Retailers can add value through the web – they can use it for PR and for delivering messages to the consumer that they are not able to deliver within the stores.  This web link is to Zafu.com online video regarding their CSR.  </a:t>
            </a:r>
          </a:p>
        </p:txBody>
      </p:sp>
      <p:sp>
        <p:nvSpPr>
          <p:cNvPr id="94212" name="Slide Number Placeholder 3"/>
          <p:cNvSpPr>
            <a:spLocks noGrp="1"/>
          </p:cNvSpPr>
          <p:nvPr>
            <p:ph type="sldNum" sz="quarter"/>
          </p:nvPr>
        </p:nvSpPr>
        <p:spPr>
          <a:noFill/>
        </p:spPr>
        <p:txBody>
          <a:bodyPr/>
          <a:lstStyle/>
          <a:p>
            <a:pPr>
              <a:buFont typeface="Wingdings" pitchFamily="2" charset="2"/>
              <a:buNone/>
            </a:pPr>
            <a:fld id="{516E2141-4B74-4004-B0F9-6B723F9C6243}" type="slidenum">
              <a:rPr lang="en-US" smtClean="0">
                <a:ea typeface="DejaVu Sans"/>
                <a:cs typeface="DejaVu Sans"/>
              </a:rPr>
              <a:pPr>
                <a:buFont typeface="Wingdings" pitchFamily="2" charset="2"/>
                <a:buNone/>
              </a:pPr>
              <a:t>27</a:t>
            </a:fld>
            <a:endParaRPr lang="en-US" dirty="0" smtClean="0">
              <a:ea typeface="DejaVu Sans"/>
              <a:cs typeface="DejaVu Sans"/>
            </a:endParaRPr>
          </a:p>
        </p:txBody>
      </p:sp>
    </p:spTree>
    <p:extLst>
      <p:ext uri="{BB962C8B-B14F-4D97-AF65-F5344CB8AC3E}">
        <p14:creationId xmlns:p14="http://schemas.microsoft.com/office/powerpoint/2010/main" val="2271168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p:sp>
      <p:sp>
        <p:nvSpPr>
          <p:cNvPr id="95235" name="Notes Placeholder 2"/>
          <p:cNvSpPr>
            <a:spLocks noGrp="1"/>
          </p:cNvSpPr>
          <p:nvPr>
            <p:ph type="body" idx="1"/>
          </p:nvPr>
        </p:nvSpPr>
        <p:spPr>
          <a:noFill/>
          <a:ln/>
        </p:spPr>
        <p:txBody>
          <a:bodyPr/>
          <a:lstStyle/>
          <a:p>
            <a:r>
              <a:rPr lang="en-US" b="1" dirty="0" smtClean="0"/>
              <a:t>Ask students </a:t>
            </a:r>
            <a:r>
              <a:rPr lang="en-US" dirty="0" smtClean="0"/>
              <a:t>when they are nervous to enter their credit card information online?  How do they determine if a site is credible?  How do they feel about privacy?</a:t>
            </a:r>
          </a:p>
        </p:txBody>
      </p:sp>
      <p:sp>
        <p:nvSpPr>
          <p:cNvPr id="95236" name="Slide Number Placeholder 3"/>
          <p:cNvSpPr>
            <a:spLocks noGrp="1"/>
          </p:cNvSpPr>
          <p:nvPr>
            <p:ph type="sldNum" sz="quarter"/>
          </p:nvPr>
        </p:nvSpPr>
        <p:spPr>
          <a:noFill/>
        </p:spPr>
        <p:txBody>
          <a:bodyPr/>
          <a:lstStyle/>
          <a:p>
            <a:pPr>
              <a:buFont typeface="Wingdings" pitchFamily="2" charset="2"/>
              <a:buNone/>
            </a:pPr>
            <a:fld id="{BE577355-3108-4622-853E-2EBD2D55D1B9}" type="slidenum">
              <a:rPr lang="en-US" smtClean="0">
                <a:ea typeface="DejaVu Sans"/>
                <a:cs typeface="DejaVu Sans"/>
              </a:rPr>
              <a:pPr>
                <a:buFont typeface="Wingdings" pitchFamily="2" charset="2"/>
                <a:buNone/>
              </a:pPr>
              <a:t>28</a:t>
            </a:fld>
            <a:endParaRPr lang="en-US" dirty="0" smtClean="0">
              <a:ea typeface="DejaVu Sans"/>
              <a:cs typeface="DejaVu Sans"/>
            </a:endParaRPr>
          </a:p>
        </p:txBody>
      </p:sp>
    </p:spTree>
    <p:extLst>
      <p:ext uri="{BB962C8B-B14F-4D97-AF65-F5344CB8AC3E}">
        <p14:creationId xmlns:p14="http://schemas.microsoft.com/office/powerpoint/2010/main" val="639111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p:sp>
      <p:sp>
        <p:nvSpPr>
          <p:cNvPr id="96259" name="Notes Placeholder 2"/>
          <p:cNvSpPr>
            <a:spLocks noGrp="1"/>
          </p:cNvSpPr>
          <p:nvPr>
            <p:ph type="body" idx="1"/>
          </p:nvPr>
        </p:nvSpPr>
        <p:spPr>
          <a:noFill/>
          <a:ln/>
        </p:spPr>
        <p:txBody>
          <a:bodyPr/>
          <a:lstStyle/>
          <a:p>
            <a:r>
              <a:rPr lang="en-US" sz="1200" kern="1200" baseline="0" dirty="0" smtClean="0">
                <a:solidFill>
                  <a:schemeClr val="tx1"/>
                </a:solidFill>
                <a:ea typeface="+mn-ea"/>
                <a:cs typeface="+mn-cs"/>
              </a:rPr>
              <a:t>Consumers desire a seamless experience when interacting with </a:t>
            </a:r>
            <a:r>
              <a:rPr lang="en-US" sz="1200" kern="1200" baseline="0" dirty="0" err="1" smtClean="0">
                <a:solidFill>
                  <a:schemeClr val="tx1"/>
                </a:solidFill>
                <a:ea typeface="+mn-ea"/>
                <a:cs typeface="+mn-cs"/>
              </a:rPr>
              <a:t>omnichannel</a:t>
            </a:r>
            <a:r>
              <a:rPr lang="en-US" sz="1200" kern="1200" baseline="0" dirty="0" smtClean="0">
                <a:solidFill>
                  <a:schemeClr val="tx1"/>
                </a:solidFill>
                <a:ea typeface="+mn-ea"/>
                <a:cs typeface="+mn-cs"/>
              </a:rPr>
              <a:t> retailers.</a:t>
            </a:r>
            <a:endParaRPr lang="en-US" dirty="0" smtClean="0"/>
          </a:p>
        </p:txBody>
      </p:sp>
      <p:sp>
        <p:nvSpPr>
          <p:cNvPr id="96260" name="Slide Number Placeholder 3"/>
          <p:cNvSpPr>
            <a:spLocks noGrp="1"/>
          </p:cNvSpPr>
          <p:nvPr>
            <p:ph type="sldNum" sz="quarter"/>
          </p:nvPr>
        </p:nvSpPr>
        <p:spPr>
          <a:noFill/>
        </p:spPr>
        <p:txBody>
          <a:bodyPr/>
          <a:lstStyle/>
          <a:p>
            <a:pPr>
              <a:buFont typeface="Wingdings" pitchFamily="2" charset="2"/>
              <a:buNone/>
            </a:pPr>
            <a:fld id="{855DD442-D82B-41E6-9F77-EC0C28C6E85B}" type="slidenum">
              <a:rPr lang="en-US" smtClean="0">
                <a:ea typeface="DejaVu Sans"/>
                <a:cs typeface="DejaVu Sans"/>
              </a:rPr>
              <a:pPr>
                <a:buFont typeface="Wingdings" pitchFamily="2" charset="2"/>
                <a:buNone/>
              </a:pPr>
              <a:t>29</a:t>
            </a:fld>
            <a:endParaRPr lang="en-US" dirty="0" smtClean="0">
              <a:ea typeface="DejaVu Sans"/>
              <a:cs typeface="DejaVu Sans"/>
            </a:endParaRPr>
          </a:p>
        </p:txBody>
      </p:sp>
    </p:spTree>
    <p:extLst>
      <p:ext uri="{BB962C8B-B14F-4D97-AF65-F5344CB8AC3E}">
        <p14:creationId xmlns:p14="http://schemas.microsoft.com/office/powerpoint/2010/main" val="237874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H&amp;M opened its flagship Times Square store, it aimed to create not just the most exciting store in the fashionable chain’s range of locations but also perhaps the most cutting-edge example of retail in the world.</a:t>
            </a:r>
          </a:p>
          <a:p>
            <a:r>
              <a:rPr lang="en-US" b="1" dirty="0" smtClean="0"/>
              <a:t>Ask Students </a:t>
            </a:r>
            <a:r>
              <a:rPr lang="en-US" b="0" dirty="0" smtClean="0"/>
              <a:t>Do</a:t>
            </a:r>
            <a:r>
              <a:rPr lang="en-US" b="0" baseline="0" dirty="0" smtClean="0"/>
              <a:t> they shop at high-end department stores like H&amp;M.  If so, then why.  If not, then why not.</a:t>
            </a:r>
            <a:endParaRPr lang="en-US" b="1" dirty="0"/>
          </a:p>
        </p:txBody>
      </p:sp>
      <p:sp>
        <p:nvSpPr>
          <p:cNvPr id="4" name="Slide Number Placeholder 3"/>
          <p:cNvSpPr>
            <a:spLocks noGrp="1"/>
          </p:cNvSpPr>
          <p:nvPr>
            <p:ph type="sldNum" sz="quarter" idx="10"/>
          </p:nvPr>
        </p:nvSpPr>
        <p:spPr/>
        <p:txBody>
          <a:bodyPr/>
          <a:lstStyle/>
          <a:p>
            <a:fld id="{63A5DFEC-EE13-4EC1-8724-5463ADD20BCD}" type="slidenum">
              <a:rPr lang="en-US" smtClean="0"/>
              <a:pPr/>
              <a:t>3</a:t>
            </a:fld>
            <a:endParaRPr lang="en-US" dirty="0"/>
          </a:p>
        </p:txBody>
      </p:sp>
    </p:spTree>
    <p:extLst>
      <p:ext uri="{BB962C8B-B14F-4D97-AF65-F5344CB8AC3E}">
        <p14:creationId xmlns:p14="http://schemas.microsoft.com/office/powerpoint/2010/main" val="3389949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p:sp>
      <p:sp>
        <p:nvSpPr>
          <p:cNvPr id="83971" name="Rectangle 3"/>
          <p:cNvSpPr>
            <a:spLocks noGrp="1" noChangeArrowheads="1"/>
          </p:cNvSpPr>
          <p:nvPr>
            <p:ph type="body" idx="1"/>
          </p:nvPr>
        </p:nvSpPr>
        <p:spPr>
          <a:noFill/>
          <a:ln/>
        </p:spPr>
        <p:txBody>
          <a:bodyPr/>
          <a:lstStyle/>
          <a:p>
            <a:pPr marL="205146" indent="-205146">
              <a:buFont typeface="Calibri" pitchFamily="34" charset="0"/>
              <a:buAutoNum type="arabicPeriod"/>
            </a:pPr>
            <a:r>
              <a:rPr lang="en-US" sz="900" dirty="0" smtClean="0"/>
              <a:t>Like other marketers, retailers perform important functions that increase the value of the products and services they sell to consumers. These functions</a:t>
            </a:r>
            <a:r>
              <a:rPr lang="en-US" sz="900" baseline="0" dirty="0" smtClean="0"/>
              <a:t> are </a:t>
            </a:r>
            <a:r>
              <a:rPr lang="en-US" sz="900" dirty="0" smtClean="0"/>
              <a:t>classified into the four Ps: product, price, promotion, and place.</a:t>
            </a:r>
          </a:p>
          <a:p>
            <a:pPr marL="205146" indent="-205146">
              <a:buFont typeface="Calibri" pitchFamily="34" charset="0"/>
              <a:buAutoNum type="arabicPeriod"/>
            </a:pPr>
            <a:r>
              <a:rPr lang="en-US" sz="900" dirty="0" smtClean="0"/>
              <a:t>The relative advantages of the most traditional retail channels are </a:t>
            </a:r>
            <a:r>
              <a:rPr lang="en-US" sz="1200" b="0" i="0" u="none" strike="noStrike" kern="1200" baseline="0" dirty="0" smtClean="0">
                <a:solidFill>
                  <a:schemeClr val="tx1"/>
                </a:solidFill>
                <a:latin typeface="Arial" pitchFamily="34" charset="0"/>
                <a:ea typeface="+mn-ea"/>
                <a:cs typeface="+mn-cs"/>
              </a:rPr>
              <a:t>browsing, touching and feeling products, personal service, cash and credit payment, entertainment and social experience, immediate gratification, and risk reduction.  </a:t>
            </a:r>
          </a:p>
          <a:p>
            <a:pPr marL="205146" indent="-205146">
              <a:buFont typeface="Calibri" pitchFamily="34" charset="0"/>
              <a:buAutoNum type="arabicPeriod"/>
            </a:pPr>
            <a:r>
              <a:rPr lang="en-US" sz="1200" kern="1200" dirty="0" smtClean="0">
                <a:solidFill>
                  <a:schemeClr val="tx1"/>
                </a:solidFill>
                <a:effectLst/>
                <a:latin typeface="Arial" pitchFamily="34" charset="0"/>
                <a:ea typeface="+mn-ea"/>
                <a:cs typeface="+mn-cs"/>
              </a:rPr>
              <a:t>Consumers desire a seamless experience when interacting with </a:t>
            </a:r>
            <a:r>
              <a:rPr lang="en-US" sz="1200" kern="1200" dirty="0" err="1" smtClean="0">
                <a:solidFill>
                  <a:schemeClr val="tx1"/>
                </a:solidFill>
                <a:effectLst/>
                <a:latin typeface="Arial" pitchFamily="34" charset="0"/>
                <a:ea typeface="+mn-ea"/>
                <a:cs typeface="+mn-cs"/>
              </a:rPr>
              <a:t>omnichannel</a:t>
            </a:r>
            <a:r>
              <a:rPr lang="en-US" sz="1200" kern="1200" dirty="0" smtClean="0">
                <a:solidFill>
                  <a:schemeClr val="tx1"/>
                </a:solidFill>
                <a:effectLst/>
                <a:latin typeface="Arial" pitchFamily="34" charset="0"/>
                <a:ea typeface="+mn-ea"/>
                <a:cs typeface="+mn-cs"/>
              </a:rPr>
              <a:t> retailers.  However, providing this seamless experience for customers is not easy for retailers.  Because each of the channels is somewhat different, a critical decision facing </a:t>
            </a:r>
            <a:r>
              <a:rPr lang="en-US" sz="1200" kern="1200" dirty="0" err="1" smtClean="0">
                <a:solidFill>
                  <a:schemeClr val="tx1"/>
                </a:solidFill>
                <a:effectLst/>
                <a:latin typeface="Arial" pitchFamily="34" charset="0"/>
                <a:ea typeface="+mn-ea"/>
                <a:cs typeface="+mn-cs"/>
              </a:rPr>
              <a:t>omnichannel</a:t>
            </a:r>
            <a:r>
              <a:rPr lang="en-US" sz="1200" kern="1200" dirty="0" smtClean="0">
                <a:solidFill>
                  <a:schemeClr val="tx1"/>
                </a:solidFill>
                <a:effectLst/>
                <a:latin typeface="Arial" pitchFamily="34" charset="0"/>
                <a:ea typeface="+mn-ea"/>
                <a:cs typeface="+mn-cs"/>
              </a:rPr>
              <a:t> retailers is the degree to which they should or are able to integrate the operations of the channels.</a:t>
            </a:r>
            <a:endParaRPr lang="en-US" sz="900" dirty="0" smtClean="0"/>
          </a:p>
        </p:txBody>
      </p:sp>
    </p:spTree>
    <p:extLst>
      <p:ext uri="{BB962C8B-B14F-4D97-AF65-F5344CB8AC3E}">
        <p14:creationId xmlns:p14="http://schemas.microsoft.com/office/powerpoint/2010/main" val="1144999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p:sp>
      <p:sp>
        <p:nvSpPr>
          <p:cNvPr id="98307"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Category specialists</a:t>
            </a:r>
            <a:r>
              <a:rPr lang="en-US" dirty="0" smtClean="0"/>
              <a:t> are discount stores that offer a narrow but deep assortment of merchandise.</a:t>
            </a:r>
            <a:endParaRPr lang="en-US" b="1" dirty="0" smtClean="0"/>
          </a:p>
          <a:p>
            <a:endParaRPr lang="en-US" dirty="0" smtClean="0"/>
          </a:p>
        </p:txBody>
      </p:sp>
    </p:spTree>
    <p:extLst>
      <p:ext uri="{BB962C8B-B14F-4D97-AF65-F5344CB8AC3E}">
        <p14:creationId xmlns:p14="http://schemas.microsoft.com/office/powerpoint/2010/main" val="1368694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p:sp>
      <p:sp>
        <p:nvSpPr>
          <p:cNvPr id="9933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Convenience stores</a:t>
            </a:r>
            <a:r>
              <a:rPr lang="en-US" dirty="0" smtClean="0"/>
              <a:t> provide a limited variety and assortment of merchandise at a convenient location in 2,000-3,000 square foot stores with speedy checkout.</a:t>
            </a:r>
            <a:endParaRPr lang="en-US" b="1" dirty="0" smtClean="0"/>
          </a:p>
          <a:p>
            <a:endParaRPr lang="en-US" dirty="0" smtClean="0"/>
          </a:p>
        </p:txBody>
      </p:sp>
    </p:spTree>
    <p:extLst>
      <p:ext uri="{BB962C8B-B14F-4D97-AF65-F5344CB8AC3E}">
        <p14:creationId xmlns:p14="http://schemas.microsoft.com/office/powerpoint/2010/main" val="532131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p:sp>
      <p:sp>
        <p:nvSpPr>
          <p:cNvPr id="100355"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t>
            </a:r>
            <a:r>
              <a:rPr lang="en-US" b="1" dirty="0" smtClean="0"/>
              <a:t>conventional supermarket</a:t>
            </a:r>
            <a:r>
              <a:rPr lang="en-US" dirty="0" smtClean="0"/>
              <a:t> is a self-service food store offering groceries, meat, and produce with limited sales of nonfood items, such as health and beauty aids and general merchandise.</a:t>
            </a:r>
          </a:p>
          <a:p>
            <a:endParaRPr lang="en-US" dirty="0" smtClean="0"/>
          </a:p>
        </p:txBody>
      </p:sp>
    </p:spTree>
    <p:extLst>
      <p:ext uri="{BB962C8B-B14F-4D97-AF65-F5344CB8AC3E}">
        <p14:creationId xmlns:p14="http://schemas.microsoft.com/office/powerpoint/2010/main" val="3391654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Department stores</a:t>
            </a:r>
            <a:r>
              <a:rPr lang="en-US" dirty="0" smtClean="0"/>
              <a:t> are retailers that carry a broad variety and deep assortment, offer customer services, and organize their stores into distinct departments for displaying merchandise.</a:t>
            </a:r>
            <a:endParaRPr lang="en-US" b="1" dirty="0" smtClean="0"/>
          </a:p>
          <a:p>
            <a:endParaRPr lang="en-US" dirty="0" smtClean="0"/>
          </a:p>
        </p:txBody>
      </p:sp>
    </p:spTree>
    <p:extLst>
      <p:ext uri="{BB962C8B-B14F-4D97-AF65-F5344CB8AC3E}">
        <p14:creationId xmlns:p14="http://schemas.microsoft.com/office/powerpoint/2010/main" val="2975022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p:sp>
      <p:sp>
        <p:nvSpPr>
          <p:cNvPr id="103427"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Drugstores</a:t>
            </a:r>
            <a:r>
              <a:rPr lang="en-US" dirty="0" smtClean="0"/>
              <a:t> are specialty stores that concentrate on pharmaceuticals and health and personal grooming merchandise.</a:t>
            </a:r>
            <a:endParaRPr lang="en-US" b="1" dirty="0" smtClean="0"/>
          </a:p>
          <a:p>
            <a:endParaRPr lang="en-US" dirty="0" smtClean="0"/>
          </a:p>
        </p:txBody>
      </p:sp>
    </p:spTree>
    <p:extLst>
      <p:ext uri="{BB962C8B-B14F-4D97-AF65-F5344CB8AC3E}">
        <p14:creationId xmlns:p14="http://schemas.microsoft.com/office/powerpoint/2010/main" val="2277251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p:sp>
      <p:sp>
        <p:nvSpPr>
          <p:cNvPr id="10445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t>
            </a:r>
            <a:r>
              <a:rPr lang="en-US" b="1" dirty="0" smtClean="0"/>
              <a:t>exclusive distribution</a:t>
            </a:r>
            <a:r>
              <a:rPr lang="en-US" dirty="0" smtClean="0"/>
              <a:t> policy is when manufacturers grant exclusive geographic territories to one or very few retail customers so no other customers in the territory can sell a particular brand.</a:t>
            </a:r>
          </a:p>
          <a:p>
            <a:endParaRPr lang="en-US" dirty="0" smtClean="0"/>
          </a:p>
        </p:txBody>
      </p:sp>
    </p:spTree>
    <p:extLst>
      <p:ext uri="{BB962C8B-B14F-4D97-AF65-F5344CB8AC3E}">
        <p14:creationId xmlns:p14="http://schemas.microsoft.com/office/powerpoint/2010/main" val="2841048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p:sp>
      <p:sp>
        <p:nvSpPr>
          <p:cNvPr id="105475"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Extreme value retailers</a:t>
            </a:r>
            <a:r>
              <a:rPr lang="en-US" dirty="0" smtClean="0"/>
              <a:t> are small, full-line discount stores that offer a limited merchandise assortment at very low prices.</a:t>
            </a:r>
            <a:endParaRPr lang="en-US" b="1" dirty="0" smtClean="0"/>
          </a:p>
          <a:p>
            <a:endParaRPr lang="en-US" dirty="0" smtClean="0"/>
          </a:p>
        </p:txBody>
      </p:sp>
    </p:spTree>
    <p:extLst>
      <p:ext uri="{BB962C8B-B14F-4D97-AF65-F5344CB8AC3E}">
        <p14:creationId xmlns:p14="http://schemas.microsoft.com/office/powerpoint/2010/main" val="4027880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p:sp>
      <p:sp>
        <p:nvSpPr>
          <p:cNvPr id="10649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Full-line discount stores</a:t>
            </a:r>
            <a:r>
              <a:rPr lang="en-US" dirty="0" smtClean="0"/>
              <a:t> are retailers that offer a broad variety of merchandise, limited service, and low prices.</a:t>
            </a:r>
            <a:endParaRPr lang="en-US" b="1" dirty="0" smtClean="0"/>
          </a:p>
          <a:p>
            <a:endParaRPr lang="en-US" dirty="0" smtClean="0"/>
          </a:p>
        </p:txBody>
      </p:sp>
    </p:spTree>
    <p:extLst>
      <p:ext uri="{BB962C8B-B14F-4D97-AF65-F5344CB8AC3E}">
        <p14:creationId xmlns:p14="http://schemas.microsoft.com/office/powerpoint/2010/main" val="3659991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p:sp>
      <p:sp>
        <p:nvSpPr>
          <p:cNvPr id="10752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t>
            </a:r>
            <a:r>
              <a:rPr lang="en-US" b="1" dirty="0" smtClean="0"/>
              <a:t>intensive distribution </a:t>
            </a:r>
            <a:r>
              <a:rPr lang="en-US" dirty="0" smtClean="0"/>
              <a:t>strategy is designed to get products into as many outlets as possible.</a:t>
            </a:r>
          </a:p>
          <a:p>
            <a:endParaRPr lang="en-US" dirty="0" smtClean="0"/>
          </a:p>
        </p:txBody>
      </p:sp>
    </p:spTree>
    <p:extLst>
      <p:ext uri="{BB962C8B-B14F-4D97-AF65-F5344CB8AC3E}">
        <p14:creationId xmlns:p14="http://schemas.microsoft.com/office/powerpoint/2010/main" val="298864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a:noFill/>
          <a:ln/>
        </p:spPr>
        <p:txBody>
          <a:bodyPr/>
          <a:lstStyle/>
          <a:p>
            <a:r>
              <a:rPr lang="en-US" dirty="0" smtClean="0"/>
              <a:t>This is an overview and each stage is presented on the following slides.</a:t>
            </a:r>
          </a:p>
        </p:txBody>
      </p:sp>
      <p:sp>
        <p:nvSpPr>
          <p:cNvPr id="68612" name="Slide Number Placeholder 3"/>
          <p:cNvSpPr>
            <a:spLocks noGrp="1"/>
          </p:cNvSpPr>
          <p:nvPr>
            <p:ph type="sldNum" sz="quarter"/>
          </p:nvPr>
        </p:nvSpPr>
        <p:spPr>
          <a:noFill/>
        </p:spPr>
        <p:txBody>
          <a:bodyPr/>
          <a:lstStyle/>
          <a:p>
            <a:pPr>
              <a:buFont typeface="Wingdings" pitchFamily="2" charset="2"/>
              <a:buNone/>
            </a:pPr>
            <a:fld id="{DD0C4541-A568-45B3-9311-69C0FA9CB91F}" type="slidenum">
              <a:rPr lang="en-US" smtClean="0">
                <a:ea typeface="DejaVu Sans"/>
                <a:cs typeface="DejaVu Sans"/>
              </a:rPr>
              <a:pPr>
                <a:buFont typeface="Wingdings" pitchFamily="2" charset="2"/>
                <a:buNone/>
              </a:pPr>
              <a:t>4</a:t>
            </a:fld>
            <a:endParaRPr lang="en-US" dirty="0" smtClean="0">
              <a:ea typeface="DejaVu Sans"/>
              <a:cs typeface="DejaVu Sans"/>
            </a:endParaRPr>
          </a:p>
        </p:txBody>
      </p:sp>
    </p:spTree>
    <p:extLst>
      <p:ext uri="{BB962C8B-B14F-4D97-AF65-F5344CB8AC3E}">
        <p14:creationId xmlns:p14="http://schemas.microsoft.com/office/powerpoint/2010/main" val="1288198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p:sp>
      <p:sp>
        <p:nvSpPr>
          <p:cNvPr id="108547"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omnichannel</a:t>
            </a:r>
            <a:r>
              <a:rPr lang="en-US" b="1" dirty="0" smtClean="0"/>
              <a:t> retailers</a:t>
            </a:r>
            <a:r>
              <a:rPr lang="en-US" dirty="0" smtClean="0"/>
              <a:t> are retailers that use some combination of stores, catalogs, and the Internet to sell merchandise.</a:t>
            </a:r>
            <a:endParaRPr lang="en-US" b="1" dirty="0" smtClean="0"/>
          </a:p>
          <a:p>
            <a:endParaRPr lang="en-US" dirty="0" smtClean="0"/>
          </a:p>
        </p:txBody>
      </p:sp>
    </p:spTree>
    <p:extLst>
      <p:ext uri="{BB962C8B-B14F-4D97-AF65-F5344CB8AC3E}">
        <p14:creationId xmlns:p14="http://schemas.microsoft.com/office/powerpoint/2010/main" val="3016651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p:sp>
      <p:sp>
        <p:nvSpPr>
          <p:cNvPr id="10957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Off-price retailers</a:t>
            </a:r>
            <a:r>
              <a:rPr lang="en-US" dirty="0" smtClean="0"/>
              <a:t> offer an inconsistent assortment of brand name merchandise at low prices.</a:t>
            </a:r>
            <a:endParaRPr lang="en-US" b="1" dirty="0" smtClean="0"/>
          </a:p>
          <a:p>
            <a:endParaRPr lang="en-US" dirty="0" smtClean="0"/>
          </a:p>
        </p:txBody>
      </p:sp>
    </p:spTree>
    <p:extLst>
      <p:ext uri="{BB962C8B-B14F-4D97-AF65-F5344CB8AC3E}">
        <p14:creationId xmlns:p14="http://schemas.microsoft.com/office/powerpoint/2010/main" val="1242716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p:sp>
      <p:sp>
        <p:nvSpPr>
          <p:cNvPr id="110595"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Selective distribution</a:t>
            </a:r>
            <a:r>
              <a:rPr lang="en-US" dirty="0" smtClean="0"/>
              <a:t> uses a few selected customers in a territory.</a:t>
            </a:r>
            <a:endParaRPr lang="en-US" b="1" dirty="0" smtClean="0"/>
          </a:p>
          <a:p>
            <a:endParaRPr lang="en-US" dirty="0" smtClean="0"/>
          </a:p>
        </p:txBody>
      </p:sp>
    </p:spTree>
    <p:extLst>
      <p:ext uri="{BB962C8B-B14F-4D97-AF65-F5344CB8AC3E}">
        <p14:creationId xmlns:p14="http://schemas.microsoft.com/office/powerpoint/2010/main" val="3928468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p:sp>
      <p:sp>
        <p:nvSpPr>
          <p:cNvPr id="11161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Specialty stores </a:t>
            </a:r>
            <a:r>
              <a:rPr lang="en-US" dirty="0" smtClean="0"/>
              <a:t>concentrate on a limited number of complementary merchandise categories and provide a high level of service in relatively small stores.</a:t>
            </a:r>
            <a:endParaRPr lang="en-US" b="1" dirty="0" smtClean="0"/>
          </a:p>
          <a:p>
            <a:endParaRPr lang="en-US" dirty="0" smtClean="0"/>
          </a:p>
        </p:txBody>
      </p:sp>
    </p:spTree>
    <p:extLst>
      <p:ext uri="{BB962C8B-B14F-4D97-AF65-F5344CB8AC3E}">
        <p14:creationId xmlns:p14="http://schemas.microsoft.com/office/powerpoint/2010/main" val="31069185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p:sp>
      <p:sp>
        <p:nvSpPr>
          <p:cNvPr id="11264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Supercenters</a:t>
            </a:r>
            <a:r>
              <a:rPr lang="en-US" dirty="0" smtClean="0"/>
              <a:t> are large stores that combine a supermarket with a full-line discount store.</a:t>
            </a:r>
            <a:endParaRPr lang="en-US" b="1" dirty="0" smtClean="0"/>
          </a:p>
          <a:p>
            <a:endParaRPr lang="en-US" dirty="0" smtClean="0"/>
          </a:p>
        </p:txBody>
      </p:sp>
    </p:spTree>
    <p:extLst>
      <p:ext uri="{BB962C8B-B14F-4D97-AF65-F5344CB8AC3E}">
        <p14:creationId xmlns:p14="http://schemas.microsoft.com/office/powerpoint/2010/main" val="5034872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Warehouse clubs</a:t>
            </a:r>
            <a:r>
              <a:rPr lang="en-US" dirty="0" smtClean="0"/>
              <a:t> are large retailers that offer a limited and irregular assortment of food and general merchandise with little service at low prices for ultimate consumers and small businesses.</a:t>
            </a:r>
            <a:endParaRPr lang="en-US" b="1" dirty="0" smtClean="0"/>
          </a:p>
          <a:p>
            <a:endParaRPr lang="en-US" dirty="0" smtClean="0"/>
          </a:p>
        </p:txBody>
      </p:sp>
    </p:spTree>
    <p:extLst>
      <p:ext uri="{BB962C8B-B14F-4D97-AF65-F5344CB8AC3E}">
        <p14:creationId xmlns:p14="http://schemas.microsoft.com/office/powerpoint/2010/main" val="171443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p:spPr>
        <p:txBody>
          <a:bodyPr/>
          <a:lstStyle/>
          <a:p>
            <a:r>
              <a:rPr lang="en-US" b="1" dirty="0" smtClean="0"/>
              <a:t>Ask students </a:t>
            </a:r>
            <a:r>
              <a:rPr lang="en-US" dirty="0" smtClean="0"/>
              <a:t>to describe what is meant by “degree of vertical integration”.  This is given in chapter 15 and refers to a supply chain where the members act as a unified system.    </a:t>
            </a:r>
          </a:p>
          <a:p>
            <a:r>
              <a:rPr lang="en-US" b="1" dirty="0" smtClean="0"/>
              <a:t>Ask students </a:t>
            </a:r>
            <a:r>
              <a:rPr lang="en-US" dirty="0" smtClean="0"/>
              <a:t>how vertical integration effects a manufacturer who is introducing a new product and choosing a retail partner.  Students will mention that if the  manufacturer and retailer already have a relationship from previous products that the retailer will be more likely to accept the new product.</a:t>
            </a:r>
          </a:p>
        </p:txBody>
      </p:sp>
      <p:sp>
        <p:nvSpPr>
          <p:cNvPr id="70660" name="Slide Number Placeholder 3"/>
          <p:cNvSpPr>
            <a:spLocks noGrp="1"/>
          </p:cNvSpPr>
          <p:nvPr>
            <p:ph type="sldNum" sz="quarter"/>
          </p:nvPr>
        </p:nvSpPr>
        <p:spPr>
          <a:noFill/>
        </p:spPr>
        <p:txBody>
          <a:bodyPr/>
          <a:lstStyle/>
          <a:p>
            <a:pPr>
              <a:buFont typeface="Wingdings" pitchFamily="2" charset="2"/>
              <a:buNone/>
            </a:pPr>
            <a:fld id="{ABA2C086-B7ED-48E1-948A-71C1202C27EC}" type="slidenum">
              <a:rPr lang="en-US" smtClean="0">
                <a:ea typeface="DejaVu Sans"/>
                <a:cs typeface="DejaVu Sans"/>
              </a:rPr>
              <a:pPr>
                <a:buFont typeface="Wingdings" pitchFamily="2" charset="2"/>
                <a:buNone/>
              </a:pPr>
              <a:t>5</a:t>
            </a:fld>
            <a:endParaRPr lang="en-US" dirty="0" smtClean="0">
              <a:ea typeface="DejaVu Sans"/>
              <a:cs typeface="DejaVu Sans"/>
            </a:endParaRPr>
          </a:p>
        </p:txBody>
      </p:sp>
    </p:spTree>
    <p:extLst>
      <p:ext uri="{BB962C8B-B14F-4D97-AF65-F5344CB8AC3E}">
        <p14:creationId xmlns:p14="http://schemas.microsoft.com/office/powerpoint/2010/main" val="240915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p:sp>
      <p:sp>
        <p:nvSpPr>
          <p:cNvPr id="71683" name="Notes Placeholder 2"/>
          <p:cNvSpPr>
            <a:spLocks noGrp="1"/>
          </p:cNvSpPr>
          <p:nvPr>
            <p:ph type="body" idx="1"/>
          </p:nvPr>
        </p:nvSpPr>
        <p:spPr>
          <a:noFill/>
          <a:ln/>
        </p:spPr>
        <p:txBody>
          <a:bodyPr/>
          <a:lstStyle/>
          <a:p>
            <a:r>
              <a:rPr lang="en-US" b="1" dirty="0" smtClean="0"/>
              <a:t>Ask students </a:t>
            </a:r>
            <a:r>
              <a:rPr lang="en-US" dirty="0" smtClean="0"/>
              <a:t>how manufacturers determine which retailers would be best for consumers?  Students will likely say focus group and surveys.  They might also mention that sales reps within the stores can supply information on products that consumer request.</a:t>
            </a:r>
          </a:p>
        </p:txBody>
      </p:sp>
      <p:sp>
        <p:nvSpPr>
          <p:cNvPr id="71684" name="Slide Number Placeholder 3"/>
          <p:cNvSpPr>
            <a:spLocks noGrp="1"/>
          </p:cNvSpPr>
          <p:nvPr>
            <p:ph type="sldNum" sz="quarter"/>
          </p:nvPr>
        </p:nvSpPr>
        <p:spPr>
          <a:noFill/>
        </p:spPr>
        <p:txBody>
          <a:bodyPr/>
          <a:lstStyle/>
          <a:p>
            <a:pPr>
              <a:buFont typeface="Wingdings" pitchFamily="2" charset="2"/>
              <a:buNone/>
            </a:pPr>
            <a:fld id="{B483BE19-4502-44B2-9C7C-7F1F32C07FBC}" type="slidenum">
              <a:rPr lang="en-US" smtClean="0">
                <a:ea typeface="DejaVu Sans"/>
                <a:cs typeface="DejaVu Sans"/>
              </a:rPr>
              <a:pPr>
                <a:buFont typeface="Wingdings" pitchFamily="2" charset="2"/>
                <a:buNone/>
              </a:pPr>
              <a:t>6</a:t>
            </a:fld>
            <a:endParaRPr lang="en-US" dirty="0" smtClean="0">
              <a:ea typeface="DejaVu Sans"/>
              <a:cs typeface="DejaVu Sans"/>
            </a:endParaRPr>
          </a:p>
        </p:txBody>
      </p:sp>
    </p:spTree>
    <p:extLst>
      <p:ext uri="{BB962C8B-B14F-4D97-AF65-F5344CB8AC3E}">
        <p14:creationId xmlns:p14="http://schemas.microsoft.com/office/powerpoint/2010/main" val="175710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a:ln/>
        </p:spPr>
        <p:txBody>
          <a:bodyPr/>
          <a:lstStyle/>
          <a:p>
            <a:r>
              <a:rPr lang="en-US" sz="1200" b="0" i="0" u="none" strike="noStrike" kern="1200" baseline="0" dirty="0" smtClean="0">
                <a:solidFill>
                  <a:schemeClr val="tx1"/>
                </a:solidFill>
                <a:ea typeface="+mn-ea"/>
                <a:cs typeface="+mn-cs"/>
              </a:rPr>
              <a:t>Larger firms often find that by performing the channel functions themselves, they can gain more control, be more efficient, and save money.</a:t>
            </a:r>
            <a:endParaRPr lang="en-US" dirty="0" smtClean="0"/>
          </a:p>
        </p:txBody>
      </p:sp>
      <p:sp>
        <p:nvSpPr>
          <p:cNvPr id="72708" name="Slide Number Placeholder 3"/>
          <p:cNvSpPr>
            <a:spLocks noGrp="1"/>
          </p:cNvSpPr>
          <p:nvPr>
            <p:ph type="sldNum" sz="quarter"/>
          </p:nvPr>
        </p:nvSpPr>
        <p:spPr>
          <a:noFill/>
        </p:spPr>
        <p:txBody>
          <a:bodyPr/>
          <a:lstStyle/>
          <a:p>
            <a:pPr>
              <a:buFont typeface="Wingdings" pitchFamily="2" charset="2"/>
              <a:buNone/>
            </a:pPr>
            <a:fld id="{B4739E35-0454-4A55-9EA8-6D892CFB7FFE}" type="slidenum">
              <a:rPr lang="en-US" smtClean="0">
                <a:ea typeface="DejaVu Sans"/>
                <a:cs typeface="DejaVu Sans"/>
              </a:rPr>
              <a:pPr>
                <a:buFont typeface="Wingdings" pitchFamily="2" charset="2"/>
                <a:buNone/>
              </a:pPr>
              <a:t>7</a:t>
            </a:fld>
            <a:endParaRPr lang="en-US" dirty="0" smtClean="0">
              <a:ea typeface="DejaVu Sans"/>
              <a:cs typeface="DejaVu Sans"/>
            </a:endParaRPr>
          </a:p>
        </p:txBody>
      </p:sp>
    </p:spTree>
    <p:extLst>
      <p:ext uri="{BB962C8B-B14F-4D97-AF65-F5344CB8AC3E}">
        <p14:creationId xmlns:p14="http://schemas.microsoft.com/office/powerpoint/2010/main" val="347227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a:ln/>
        </p:spPr>
        <p:txBody>
          <a:bodyPr/>
          <a:lstStyle/>
          <a:p>
            <a:r>
              <a:rPr lang="en-US" dirty="0" smtClean="0"/>
              <a:t>Product characteristics drive supply chain structures, in that mass merchandise products use intensive distribution, whereas luxury goods employ exclusive distribution. </a:t>
            </a:r>
            <a:endParaRPr lang="en-US" b="1" dirty="0" smtClean="0"/>
          </a:p>
          <a:p>
            <a:r>
              <a:rPr lang="en-US" b="1" dirty="0" smtClean="0"/>
              <a:t>Group activity: </a:t>
            </a:r>
            <a:r>
              <a:rPr lang="en-US" dirty="0" smtClean="0"/>
              <a:t>Match the following products to their likely type of distribution:</a:t>
            </a:r>
          </a:p>
          <a:p>
            <a:r>
              <a:rPr lang="en-US" dirty="0" smtClean="0"/>
              <a:t>Pharmaceuticals (selective)</a:t>
            </a:r>
          </a:p>
          <a:p>
            <a:r>
              <a:rPr lang="en-US" dirty="0" smtClean="0"/>
              <a:t>Clothing (depends on the product type)</a:t>
            </a:r>
          </a:p>
          <a:p>
            <a:r>
              <a:rPr lang="en-US" dirty="0" smtClean="0"/>
              <a:t>Soft drinks (Intensive) </a:t>
            </a:r>
          </a:p>
          <a:p>
            <a:endParaRPr lang="en-US" dirty="0" smtClean="0"/>
          </a:p>
        </p:txBody>
      </p:sp>
      <p:sp>
        <p:nvSpPr>
          <p:cNvPr id="72708" name="Slide Number Placeholder 3"/>
          <p:cNvSpPr>
            <a:spLocks noGrp="1"/>
          </p:cNvSpPr>
          <p:nvPr>
            <p:ph type="sldNum" sz="quarter"/>
          </p:nvPr>
        </p:nvSpPr>
        <p:spPr>
          <a:noFill/>
        </p:spPr>
        <p:txBody>
          <a:bodyPr/>
          <a:lstStyle/>
          <a:p>
            <a:pPr>
              <a:buFont typeface="Wingdings" pitchFamily="2" charset="2"/>
              <a:buNone/>
            </a:pPr>
            <a:fld id="{B4739E35-0454-4A55-9EA8-6D892CFB7FFE}" type="slidenum">
              <a:rPr lang="en-US" smtClean="0">
                <a:ea typeface="DejaVu Sans"/>
                <a:cs typeface="DejaVu Sans"/>
              </a:rPr>
              <a:pPr>
                <a:buFont typeface="Wingdings" pitchFamily="2" charset="2"/>
                <a:buNone/>
              </a:pPr>
              <a:t>8</a:t>
            </a:fld>
            <a:endParaRPr lang="en-US" dirty="0" smtClean="0">
              <a:ea typeface="DejaVu Sans"/>
              <a:cs typeface="DejaVu Sans"/>
            </a:endParaRPr>
          </a:p>
        </p:txBody>
      </p:sp>
    </p:spTree>
    <p:extLst>
      <p:ext uri="{BB962C8B-B14F-4D97-AF65-F5344CB8AC3E}">
        <p14:creationId xmlns:p14="http://schemas.microsoft.com/office/powerpoint/2010/main" val="342116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p:sp>
      <p:sp>
        <p:nvSpPr>
          <p:cNvPr id="73731" name="Notes Placeholder 2"/>
          <p:cNvSpPr>
            <a:spLocks noGrp="1"/>
          </p:cNvSpPr>
          <p:nvPr>
            <p:ph type="body" idx="1"/>
          </p:nvPr>
        </p:nvSpPr>
        <p:spPr>
          <a:noFill/>
          <a:ln/>
        </p:spPr>
        <p:txBody>
          <a:bodyPr/>
          <a:lstStyle/>
          <a:p>
            <a:r>
              <a:rPr lang="en-US" dirty="0" smtClean="0"/>
              <a:t>Birkenstock’s can only be purchased through certain retailers – this helps control conflict between retailers and gives the manufacturer better control.  Some might argue that for products is the later stages of the product life cycle, it implies higher quality to the end consumer.</a:t>
            </a:r>
          </a:p>
        </p:txBody>
      </p:sp>
      <p:sp>
        <p:nvSpPr>
          <p:cNvPr id="73732" name="Slide Number Placeholder 3"/>
          <p:cNvSpPr>
            <a:spLocks noGrp="1"/>
          </p:cNvSpPr>
          <p:nvPr>
            <p:ph type="sldNum" sz="quarter"/>
          </p:nvPr>
        </p:nvSpPr>
        <p:spPr>
          <a:noFill/>
        </p:spPr>
        <p:txBody>
          <a:bodyPr/>
          <a:lstStyle/>
          <a:p>
            <a:pPr>
              <a:buFont typeface="Wingdings" pitchFamily="2" charset="2"/>
              <a:buNone/>
            </a:pPr>
            <a:fld id="{11148CE9-23D3-4AB7-B5B6-49637B515B20}" type="slidenum">
              <a:rPr lang="en-US" smtClean="0">
                <a:ea typeface="DejaVu Sans"/>
                <a:cs typeface="DejaVu Sans"/>
              </a:rPr>
              <a:pPr>
                <a:buFont typeface="Wingdings" pitchFamily="2" charset="2"/>
                <a:buNone/>
              </a:pPr>
              <a:t>9</a:t>
            </a:fld>
            <a:endParaRPr lang="en-US" dirty="0" smtClean="0">
              <a:ea typeface="DejaVu Sans"/>
              <a:cs typeface="DejaVu Sans"/>
            </a:endParaRPr>
          </a:p>
        </p:txBody>
      </p:sp>
    </p:spTree>
    <p:extLst>
      <p:ext uri="{BB962C8B-B14F-4D97-AF65-F5344CB8AC3E}">
        <p14:creationId xmlns:p14="http://schemas.microsoft.com/office/powerpoint/2010/main" val="1593481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p:cNvSpPr/>
          <p:nvPr/>
        </p:nvSpPr>
        <p:spPr>
          <a:xfrm>
            <a:off x="8305800" y="304800"/>
            <a:ext cx="838200" cy="115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81600" y="457200"/>
            <a:ext cx="3810000" cy="699309"/>
          </a:xfrm>
          <a:prstGeom prst="rect">
            <a:avLst/>
          </a:prstGeom>
          <a:solidFill>
            <a:schemeClr val="bg1">
              <a:lumMod val="75000"/>
            </a:schemeClr>
          </a:solidFill>
        </p:spPr>
        <p:txBody>
          <a:bodyPr wrap="square" lIns="82945" tIns="41473" rIns="82945" bIns="41473" rtlCol="0">
            <a:spAutoFit/>
          </a:bodyPr>
          <a:lstStyle/>
          <a:p>
            <a:pPr marL="517525" indent="0" algn="l"/>
            <a:r>
              <a:rPr lang="en-US" sz="4000" b="0" spc="0" baseline="0" dirty="0" smtClean="0">
                <a:solidFill>
                  <a:schemeClr val="bg1"/>
                </a:solidFill>
                <a:latin typeface="Arial" pitchFamily="34" charset="0"/>
                <a:cs typeface="Arial" pitchFamily="34" charset="0"/>
              </a:rPr>
              <a:t>CHAPTER</a:t>
            </a:r>
            <a:endParaRPr lang="en-US" sz="4000" b="0" spc="0" baseline="0" dirty="0">
              <a:solidFill>
                <a:schemeClr val="bg1"/>
              </a:solidFill>
              <a:latin typeface="Arial" pitchFamily="34" charset="0"/>
              <a:cs typeface="Arial" pitchFamily="34" charset="0"/>
            </a:endParaRPr>
          </a:p>
        </p:txBody>
      </p:sp>
      <p:sp>
        <p:nvSpPr>
          <p:cNvPr id="6" name="Rectangle 5"/>
          <p:cNvSpPr/>
          <p:nvPr/>
        </p:nvSpPr>
        <p:spPr>
          <a:xfrm>
            <a:off x="0" y="0"/>
            <a:ext cx="9144000" cy="68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Arial" pitchFamily="34" charset="0"/>
            </a:endParaRPr>
          </a:p>
        </p:txBody>
      </p:sp>
      <p:sp>
        <p:nvSpPr>
          <p:cNvPr id="11" name="Rectangle 2"/>
          <p:cNvSpPr>
            <a:spLocks noGrp="1" noChangeArrowheads="1"/>
          </p:cNvSpPr>
          <p:nvPr>
            <p:ph type="subTitle" idx="1" hasCustomPrompt="1"/>
          </p:nvPr>
        </p:nvSpPr>
        <p:spPr>
          <a:xfrm>
            <a:off x="990600" y="2286000"/>
            <a:ext cx="6096000" cy="3810000"/>
          </a:xfrm>
        </p:spPr>
        <p:txBody>
          <a:bodyPr>
            <a:noAutofit/>
          </a:bodyPr>
          <a:lstStyle>
            <a:lvl1pPr marL="97921" indent="0" algn="l">
              <a:buFont typeface="Wingdings" pitchFamily="2" charset="2"/>
              <a:buNone/>
              <a:defRPr sz="4400" spc="300">
                <a:solidFill>
                  <a:srgbClr val="7EACAA"/>
                </a:solidFill>
                <a:latin typeface="Arial Narrow" panose="020B0606020202030204" pitchFamily="34" charset="0"/>
                <a:cs typeface="Kalinga" pitchFamily="34" charset="0"/>
              </a:defRPr>
            </a:lvl1pPr>
          </a:lstStyle>
          <a:p>
            <a:r>
              <a:rPr lang="en-US" dirty="0" smtClean="0"/>
              <a:t>CLICK TO EDIT MASTER SUBTITLE STYLE</a:t>
            </a:r>
            <a:endParaRPr lang="en-US" dirty="0"/>
          </a:p>
        </p:txBody>
      </p:sp>
      <p:sp>
        <p:nvSpPr>
          <p:cNvPr id="12" name="Rectangle 1"/>
          <p:cNvSpPr>
            <a:spLocks noGrp="1" noChangeArrowheads="1"/>
          </p:cNvSpPr>
          <p:nvPr>
            <p:ph type="ctrTitle"/>
          </p:nvPr>
        </p:nvSpPr>
        <p:spPr>
          <a:xfrm>
            <a:off x="8229600" y="457201"/>
            <a:ext cx="762000" cy="685800"/>
          </a:xfrm>
        </p:spPr>
        <p:txBody>
          <a:bodyPr>
            <a:noAutofit/>
          </a:bodyPr>
          <a:lstStyle>
            <a:lvl1pPr algn="ctr">
              <a:defRPr sz="4000" b="0" baseline="0">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5823222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p:nvSpPr>
        <p:spPr>
          <a:xfrm>
            <a:off x="0" y="6324600"/>
            <a:ext cx="6949440" cy="228600"/>
          </a:xfrm>
          <a:prstGeom prst="rect">
            <a:avLst/>
          </a:prstGeom>
          <a:solidFill>
            <a:schemeClr val="bg1">
              <a:lumMod val="50000"/>
            </a:schemeClr>
          </a:solidFill>
          <a:ln>
            <a:noFill/>
          </a:ln>
          <a:effectLst>
            <a:outerShdw blurRad="63500" dist="50800" dir="27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rial" pitchFamily="34" charset="0"/>
            </a:endParaRPr>
          </a:p>
        </p:txBody>
      </p:sp>
    </p:spTree>
    <p:extLst>
      <p:ext uri="{BB962C8B-B14F-4D97-AF65-F5344CB8AC3E}">
        <p14:creationId xmlns:p14="http://schemas.microsoft.com/office/powerpoint/2010/main" val="215848992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834466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447800"/>
            <a:ext cx="393192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393192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a:xfrm>
            <a:off x="0" y="6324600"/>
            <a:ext cx="6949440" cy="228600"/>
          </a:xfrm>
          <a:prstGeom prst="rect">
            <a:avLst/>
          </a:prstGeom>
          <a:solidFill>
            <a:schemeClr val="bg1">
              <a:lumMod val="50000"/>
            </a:schemeClr>
          </a:solidFill>
          <a:ln>
            <a:noFill/>
          </a:ln>
          <a:effectLst>
            <a:outerShdw blurRad="63500" dist="50800" dir="27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rial" pitchFamily="34" charset="0"/>
            </a:endParaRPr>
          </a:p>
        </p:txBody>
      </p:sp>
    </p:spTree>
    <p:extLst>
      <p:ext uri="{BB962C8B-B14F-4D97-AF65-F5344CB8AC3E}">
        <p14:creationId xmlns:p14="http://schemas.microsoft.com/office/powerpoint/2010/main" val="102437954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Rectangle 3"/>
          <p:cNvSpPr/>
          <p:nvPr/>
        </p:nvSpPr>
        <p:spPr>
          <a:xfrm>
            <a:off x="0" y="6324600"/>
            <a:ext cx="6949440" cy="228600"/>
          </a:xfrm>
          <a:prstGeom prst="rect">
            <a:avLst/>
          </a:prstGeom>
          <a:solidFill>
            <a:schemeClr val="bg1">
              <a:lumMod val="50000"/>
            </a:schemeClr>
          </a:solidFill>
          <a:ln>
            <a:noFill/>
          </a:ln>
          <a:effectLst>
            <a:outerShdw blurRad="63500" dist="50800" dir="27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rial" pitchFamily="34" charset="0"/>
            </a:endParaRPr>
          </a:p>
        </p:txBody>
      </p:sp>
    </p:spTree>
    <p:extLst>
      <p:ext uri="{BB962C8B-B14F-4D97-AF65-F5344CB8AC3E}">
        <p14:creationId xmlns:p14="http://schemas.microsoft.com/office/powerpoint/2010/main" val="24243448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p:nvSpPr>
        <p:spPr>
          <a:xfrm>
            <a:off x="0" y="6324600"/>
            <a:ext cx="6949440" cy="228600"/>
          </a:xfrm>
          <a:prstGeom prst="rect">
            <a:avLst/>
          </a:prstGeom>
          <a:solidFill>
            <a:schemeClr val="bg1">
              <a:lumMod val="50000"/>
            </a:schemeClr>
          </a:solidFill>
          <a:ln>
            <a:noFill/>
          </a:ln>
          <a:effectLst>
            <a:outerShdw blurRad="63500" dist="50800" dir="27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rial" pitchFamily="34" charset="0"/>
            </a:endParaRPr>
          </a:p>
        </p:txBody>
      </p:sp>
    </p:spTree>
    <p:extLst>
      <p:ext uri="{BB962C8B-B14F-4D97-AF65-F5344CB8AC3E}">
        <p14:creationId xmlns:p14="http://schemas.microsoft.com/office/powerpoint/2010/main" val="285388172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8" name="Rectangle 7"/>
          <p:cNvSpPr/>
          <p:nvPr/>
        </p:nvSpPr>
        <p:spPr>
          <a:xfrm>
            <a:off x="746760" y="1447800"/>
            <a:ext cx="3291840" cy="302757"/>
          </a:xfrm>
          <a:prstGeom prst="rect">
            <a:avLst/>
          </a:prstGeom>
          <a:solidFill>
            <a:schemeClr val="bg1">
              <a:lumMod val="50000"/>
            </a:schemeClr>
          </a:solidFill>
          <a:ln w="0">
            <a:noFill/>
          </a:ln>
        </p:spPr>
        <p:style>
          <a:lnRef idx="2">
            <a:schemeClr val="dk1">
              <a:shade val="50000"/>
            </a:schemeClr>
          </a:lnRef>
          <a:fillRef idx="1">
            <a:schemeClr val="dk1"/>
          </a:fillRef>
          <a:effectRef idx="0">
            <a:schemeClr val="dk1"/>
          </a:effectRef>
          <a:fontRef idx="minor">
            <a:schemeClr val="lt1"/>
          </a:fontRef>
        </p:style>
        <p:txBody>
          <a:bodyPr lIns="82945" tIns="41473" rIns="82945" bIns="41473" rtlCol="0" anchor="ctr"/>
          <a:lstStyle/>
          <a:p>
            <a:pPr marL="0" marR="0" indent="0" algn="l" defTabSz="414726" rtl="0" eaLnBrk="1" fontAlgn="base" latinLnBrk="0" hangingPunct="1">
              <a:lnSpc>
                <a:spcPct val="100000"/>
              </a:lnSpc>
              <a:spcBef>
                <a:spcPct val="0"/>
              </a:spcBef>
              <a:spcAft>
                <a:spcPct val="0"/>
              </a:spcAft>
              <a:buClrTx/>
              <a:buSzTx/>
              <a:buFontTx/>
              <a:buNone/>
              <a:tabLst/>
              <a:defRPr/>
            </a:pPr>
            <a:r>
              <a:rPr lang="en-US" b="1" spc="363" baseline="0" dirty="0" smtClean="0">
                <a:solidFill>
                  <a:schemeClr val="bg1"/>
                </a:solidFill>
                <a:latin typeface="Arial Narrow" panose="020B0606020202030204" pitchFamily="34" charset="0"/>
              </a:rPr>
              <a:t>LEARNING OBJECTIVES</a:t>
            </a:r>
          </a:p>
        </p:txBody>
      </p:sp>
      <p:sp>
        <p:nvSpPr>
          <p:cNvPr id="15" name="Text Placeholder 14"/>
          <p:cNvSpPr>
            <a:spLocks noGrp="1"/>
          </p:cNvSpPr>
          <p:nvPr>
            <p:ph type="body" sz="quarter" idx="10"/>
          </p:nvPr>
        </p:nvSpPr>
        <p:spPr>
          <a:xfrm>
            <a:off x="754451" y="1828800"/>
            <a:ext cx="7630848" cy="3860180"/>
          </a:xfrm>
          <a:noFill/>
        </p:spPr>
        <p:txBody>
          <a:bodyPr tIns="182880">
            <a:normAutofit/>
          </a:bodyPr>
          <a:lstStyle>
            <a:lvl1pPr marL="796925" indent="0" defTabSz="914400">
              <a:spcBef>
                <a:spcPts val="0"/>
              </a:spcBef>
              <a:spcAft>
                <a:spcPts val="1200"/>
              </a:spcAft>
              <a:buSzPct val="60000"/>
              <a:buFontTx/>
              <a:buNone/>
              <a:defRPr sz="2800"/>
            </a:lvl1pPr>
            <a:lvl2pPr marL="457200" indent="0">
              <a:buSzPct val="60000"/>
              <a:buFontTx/>
              <a:buNone/>
              <a:defRPr sz="2500"/>
            </a:lvl2pPr>
            <a:lvl3pPr marL="914400" indent="0">
              <a:buSzPct val="60000"/>
              <a:buFontTx/>
              <a:buNone/>
              <a:defRPr sz="2200"/>
            </a:lvl3pPr>
            <a:lvl4pPr marL="1371600" indent="0">
              <a:buSzPct val="60000"/>
              <a:buFontTx/>
              <a:buNone/>
              <a:defRPr sz="1800"/>
            </a:lvl4pPr>
            <a:lvl5pPr marL="1828800" indent="0">
              <a:buSzPct val="60000"/>
              <a:buFontTx/>
              <a:buNone/>
              <a:defRPr sz="1800"/>
            </a:lvl5pPr>
          </a:lstStyle>
          <a:p>
            <a:pPr lvl="0"/>
            <a:r>
              <a:rPr lang="en-US" smtClean="0"/>
              <a:t>Click to edit Master text styles</a:t>
            </a:r>
          </a:p>
        </p:txBody>
      </p:sp>
      <p:sp>
        <p:nvSpPr>
          <p:cNvPr id="6" name="Title Placeholder 1"/>
          <p:cNvSpPr>
            <a:spLocks noGrp="1"/>
          </p:cNvSpPr>
          <p:nvPr>
            <p:ph type="title"/>
          </p:nvPr>
        </p:nvSpPr>
        <p:spPr>
          <a:xfrm>
            <a:off x="548640" y="228600"/>
            <a:ext cx="804672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0" y="6324600"/>
            <a:ext cx="6949440" cy="228600"/>
          </a:xfrm>
          <a:prstGeom prst="rect">
            <a:avLst/>
          </a:prstGeom>
          <a:solidFill>
            <a:schemeClr val="bg1">
              <a:lumMod val="50000"/>
            </a:schemeClr>
          </a:solidFill>
          <a:ln>
            <a:noFill/>
          </a:ln>
          <a:effectLst>
            <a:outerShdw blurRad="63500" dist="50800" dir="27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rial" pitchFamily="34" charset="0"/>
            </a:endParaRPr>
          </a:p>
        </p:txBody>
      </p:sp>
    </p:spTree>
    <p:extLst>
      <p:ext uri="{BB962C8B-B14F-4D97-AF65-F5344CB8AC3E}">
        <p14:creationId xmlns:p14="http://schemas.microsoft.com/office/powerpoint/2010/main" val="161954437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lossar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48640" y="1524000"/>
            <a:ext cx="804672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Bent-Up Arrow 4">
            <a:hlinkClick r:id="" action="ppaction://hlinkshowjump?jump=lastslideviewed"/>
          </p:cNvPr>
          <p:cNvSpPr/>
          <p:nvPr/>
        </p:nvSpPr>
        <p:spPr bwMode="auto">
          <a:xfrm>
            <a:off x="7129440" y="5018926"/>
            <a:ext cx="1244160" cy="1244291"/>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hangingPunct="0">
              <a:lnSpc>
                <a:spcPct val="104000"/>
              </a:lnSpc>
              <a:buClr>
                <a:srgbClr val="000000"/>
              </a:buClr>
              <a:buSzPct val="45000"/>
              <a:buFont typeface="Wingdings" charset="2"/>
              <a:buNone/>
              <a:defRPr/>
            </a:pPr>
            <a:r>
              <a:rPr lang="en-US" sz="1100" dirty="0">
                <a:latin typeface="Arial" charset="0"/>
                <a:ea typeface="+mn-ea"/>
                <a:cs typeface="+mn-cs"/>
              </a:rPr>
              <a:t>Return to slide</a:t>
            </a:r>
          </a:p>
        </p:txBody>
      </p:sp>
      <p:sp>
        <p:nvSpPr>
          <p:cNvPr id="6" name="Rectangle 1"/>
          <p:cNvSpPr>
            <a:spLocks noGrp="1" noChangeArrowheads="1"/>
          </p:cNvSpPr>
          <p:nvPr>
            <p:ph type="title" hasCustomPrompt="1"/>
          </p:nvPr>
        </p:nvSpPr>
        <p:spPr bwMode="auto">
          <a:xfrm>
            <a:off x="548640" y="228600"/>
            <a:ext cx="8046720" cy="114348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7" name="Bent-Up Arrow 6">
            <a:hlinkClick r:id="" action="ppaction://hlinkshowjump?jump=lastslideviewed"/>
          </p:cNvPr>
          <p:cNvSpPr/>
          <p:nvPr/>
        </p:nvSpPr>
        <p:spPr bwMode="auto">
          <a:xfrm>
            <a:off x="7129440" y="5018927"/>
            <a:ext cx="1244160" cy="1244291"/>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058" tIns="41029" rIns="82058" bIns="41029" anchor="ctr"/>
          <a:lstStyle/>
          <a:p>
            <a:pPr hangingPunct="0">
              <a:lnSpc>
                <a:spcPct val="104000"/>
              </a:lnSpc>
              <a:buClr>
                <a:srgbClr val="000000"/>
              </a:buClr>
              <a:buSzPct val="45000"/>
              <a:buFont typeface="Wingdings" charset="2"/>
              <a:buNone/>
              <a:defRPr/>
            </a:pPr>
            <a:r>
              <a:rPr lang="en-US" sz="1100" dirty="0">
                <a:latin typeface="Arial" pitchFamily="34" charset="0"/>
                <a:ea typeface="+mn-ea"/>
                <a:cs typeface="+mn-cs"/>
              </a:rPr>
              <a:t>Return to slide</a:t>
            </a:r>
          </a:p>
        </p:txBody>
      </p:sp>
    </p:spTree>
    <p:extLst>
      <p:ext uri="{BB962C8B-B14F-4D97-AF65-F5344CB8AC3E}">
        <p14:creationId xmlns:p14="http://schemas.microsoft.com/office/powerpoint/2010/main" val="141587287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eck Yoursel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latin typeface="Arial Narrow" panose="020B0606020202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0047536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2" name="Title Placeholder 1"/>
          <p:cNvSpPr>
            <a:spLocks noGrp="1"/>
          </p:cNvSpPr>
          <p:nvPr>
            <p:ph type="title"/>
          </p:nvPr>
        </p:nvSpPr>
        <p:spPr>
          <a:xfrm>
            <a:off x="548640" y="228600"/>
            <a:ext cx="804672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8640" y="1524000"/>
            <a:ext cx="804672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5"/>
          <p:cNvSpPr txBox="1">
            <a:spLocks noChangeArrowheads="1"/>
          </p:cNvSpPr>
          <p:nvPr/>
        </p:nvSpPr>
        <p:spPr bwMode="auto">
          <a:xfrm>
            <a:off x="6858000" y="6324600"/>
            <a:ext cx="1782720" cy="228600"/>
          </a:xfrm>
          <a:prstGeom prst="rect">
            <a:avLst/>
          </a:prstGeom>
          <a:noFill/>
          <a:ln w="9525">
            <a:noFill/>
            <a:round/>
            <a:headEnd/>
            <a:tailEnd/>
          </a:ln>
          <a:effectLst/>
        </p:spPr>
        <p:txBody>
          <a:bodyPr lIns="0" tIns="0" rIns="0" bIns="0"/>
          <a:lstStyle>
            <a:lvl1pPr algn="ctr">
              <a:lnSpc>
                <a:spcPct val="102000"/>
              </a:lnSpc>
              <a:buFont typeface="Wingdings" charset="2"/>
              <a:buNone/>
              <a:tabLst>
                <a:tab pos="723900" algn="l"/>
                <a:tab pos="1447800" algn="l"/>
                <a:tab pos="2171700" algn="l"/>
              </a:tabLst>
              <a:defRPr sz="1600" b="1" dirty="0" smtClean="0">
                <a:solidFill>
                  <a:srgbClr val="0472BC"/>
                </a:solidFill>
                <a:latin typeface="+mj-lt"/>
                <a:ea typeface="+mn-ea"/>
                <a:cs typeface="Tahoma" pitchFamily="34" charset="0"/>
              </a:defRPr>
            </a:lvl1pPr>
          </a:lstStyle>
          <a:p>
            <a:pPr algn="r">
              <a:defRPr/>
            </a:pPr>
            <a:r>
              <a:rPr lang="en-US" b="0" dirty="0" smtClean="0">
                <a:solidFill>
                  <a:schemeClr val="bg1">
                    <a:lumMod val="50000"/>
                  </a:schemeClr>
                </a:solidFill>
                <a:cs typeface="Arial" pitchFamily="34" charset="0"/>
              </a:rPr>
              <a:t>17-</a:t>
            </a:r>
            <a:fld id="{A1BF8BBD-76A2-4901-9571-8D03BF46F217}" type="slidenum">
              <a:rPr lang="en-US" b="0" smtClean="0">
                <a:solidFill>
                  <a:schemeClr val="bg1">
                    <a:lumMod val="50000"/>
                  </a:schemeClr>
                </a:solidFill>
                <a:latin typeface="Arial" pitchFamily="34" charset="0"/>
                <a:cs typeface="Arial" pitchFamily="34" charset="0"/>
              </a:rPr>
              <a:pPr algn="r">
                <a:defRPr/>
              </a:pPr>
              <a:t>‹#›</a:t>
            </a:fld>
            <a:endParaRPr lang="en-US" b="0" dirty="0">
              <a:solidFill>
                <a:schemeClr val="bg1">
                  <a:lumMod val="50000"/>
                </a:schemeClr>
              </a:solidFill>
              <a:latin typeface="Arial" pitchFamily="34" charset="0"/>
              <a:cs typeface="Arial" pitchFamily="34" charset="0"/>
            </a:endParaRPr>
          </a:p>
        </p:txBody>
      </p:sp>
      <p:sp>
        <p:nvSpPr>
          <p:cNvPr id="10" name="Rectangle 9"/>
          <p:cNvSpPr/>
          <p:nvPr/>
        </p:nvSpPr>
        <p:spPr>
          <a:xfrm>
            <a:off x="8778240" y="518160"/>
            <a:ext cx="365760" cy="548640"/>
          </a:xfrm>
          <a:prstGeom prst="rect">
            <a:avLst/>
          </a:prstGeom>
          <a:solidFill>
            <a:schemeClr val="accent5">
              <a:lumMod val="75000"/>
            </a:schemeClr>
          </a:solidFill>
          <a:ln/>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Arial" pitchFamily="34" charset="0"/>
            </a:endParaRPr>
          </a:p>
        </p:txBody>
      </p:sp>
      <p:sp>
        <p:nvSpPr>
          <p:cNvPr id="11" name="Rectangle 10"/>
          <p:cNvSpPr/>
          <p:nvPr/>
        </p:nvSpPr>
        <p:spPr>
          <a:xfrm>
            <a:off x="8778240" y="518160"/>
            <a:ext cx="365760" cy="548640"/>
          </a:xfrm>
          <a:prstGeom prst="rect">
            <a:avLst/>
          </a:prstGeom>
          <a:solidFill>
            <a:schemeClr val="bg1">
              <a:lumMod val="50000"/>
            </a:schemeClr>
          </a:solidFill>
          <a:ln/>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Arial" pitchFamily="34" charset="0"/>
            </a:endParaRPr>
          </a:p>
        </p:txBody>
      </p:sp>
    </p:spTree>
    <p:extLst>
      <p:ext uri="{BB962C8B-B14F-4D97-AF65-F5344CB8AC3E}">
        <p14:creationId xmlns:p14="http://schemas.microsoft.com/office/powerpoint/2010/main" val="339445096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ransition>
    <p:fade/>
  </p:transition>
  <p:timing>
    <p:tnLst>
      <p:par>
        <p:cTn id="1" dur="indefinite" restart="never" nodeType="tmRoot"/>
      </p:par>
    </p:tnLst>
  </p:timing>
  <p:txStyles>
    <p:titleStyle>
      <a:lvl1pPr algn="ctr" defTabSz="914400" rtl="0" eaLnBrk="1" latinLnBrk="0" hangingPunct="1">
        <a:spcBef>
          <a:spcPct val="0"/>
        </a:spcBef>
        <a:buNone/>
        <a:defRPr sz="3200" kern="1200">
          <a:solidFill>
            <a:schemeClr val="bg1">
              <a:lumMod val="50000"/>
            </a:schemeClr>
          </a:solidFill>
          <a:latin typeface="Arial" pitchFamily="34" charset="0"/>
          <a:ea typeface="+mj-ea"/>
          <a:cs typeface="Arial" pitchFamily="34" charset="0"/>
        </a:defRPr>
      </a:lvl1pPr>
    </p:titleStyle>
    <p:bodyStyle>
      <a:lvl1pPr marL="233363" indent="-233363" algn="l" defTabSz="914400" rtl="0" eaLnBrk="1" latinLnBrk="0" hangingPunct="1">
        <a:spcBef>
          <a:spcPts val="0"/>
        </a:spcBef>
        <a:spcAft>
          <a:spcPts val="1200"/>
        </a:spcAft>
        <a:buFont typeface="Wingdings" pitchFamily="2" charset="2"/>
        <a:buChar char="§"/>
        <a:defRPr sz="2800" kern="1200">
          <a:solidFill>
            <a:schemeClr val="tx1"/>
          </a:solidFill>
          <a:latin typeface="Arial" pitchFamily="34" charset="0"/>
          <a:ea typeface="+mn-ea"/>
          <a:cs typeface="Arial" pitchFamily="34" charset="0"/>
        </a:defRPr>
      </a:lvl1pPr>
      <a:lvl2pPr marL="690563" indent="-233363" algn="l" defTabSz="914400" rtl="0" eaLnBrk="1" latinLnBrk="0" hangingPunct="1">
        <a:spcBef>
          <a:spcPts val="0"/>
        </a:spcBef>
        <a:spcAft>
          <a:spcPts val="1200"/>
        </a:spcAft>
        <a:buFont typeface="Wingdings" pitchFamily="2" charset="2"/>
        <a:buChar char="§"/>
        <a:defRPr sz="2400" kern="1200">
          <a:solidFill>
            <a:schemeClr val="tx1"/>
          </a:solidFill>
          <a:latin typeface="Arial" pitchFamily="34" charset="0"/>
          <a:ea typeface="+mn-ea"/>
          <a:cs typeface="Arial" pitchFamily="34" charset="0"/>
        </a:defRPr>
      </a:lvl2pPr>
      <a:lvl3pPr marL="1147763" indent="-233363" algn="l" defTabSz="914400" rtl="0" eaLnBrk="1" latinLnBrk="0" hangingPunct="1">
        <a:spcBef>
          <a:spcPts val="0"/>
        </a:spcBef>
        <a:spcAft>
          <a:spcPts val="1200"/>
        </a:spcAft>
        <a:buFont typeface="Wingdings" pitchFamily="2" charset="2"/>
        <a:buChar char="§"/>
        <a:defRPr sz="2000" kern="1200">
          <a:solidFill>
            <a:schemeClr val="tx1"/>
          </a:solidFill>
          <a:latin typeface="Arial" pitchFamily="34" charset="0"/>
          <a:ea typeface="+mn-ea"/>
          <a:cs typeface="Arial" pitchFamily="34" charset="0"/>
        </a:defRPr>
      </a:lvl3pPr>
      <a:lvl4pPr marL="1604963" indent="-233363" algn="l" defTabSz="914400" rtl="0" eaLnBrk="1" latinLnBrk="0" hangingPunct="1">
        <a:spcBef>
          <a:spcPts val="0"/>
        </a:spcBef>
        <a:spcAft>
          <a:spcPts val="1200"/>
        </a:spcAft>
        <a:buFont typeface="Wingdings" pitchFamily="2" charset="2"/>
        <a:buChar char="§"/>
        <a:defRPr sz="1800" kern="1200">
          <a:solidFill>
            <a:schemeClr val="tx1"/>
          </a:solidFill>
          <a:latin typeface="Arial" pitchFamily="34" charset="0"/>
          <a:ea typeface="+mn-ea"/>
          <a:cs typeface="Arial" pitchFamily="34" charset="0"/>
        </a:defRPr>
      </a:lvl4pPr>
      <a:lvl5pPr marL="2114550" indent="-285750" algn="l" defTabSz="914400" rtl="0" eaLnBrk="1" latinLnBrk="0" hangingPunct="1">
        <a:spcBef>
          <a:spcPts val="0"/>
        </a:spcBef>
        <a:spcAft>
          <a:spcPts val="1200"/>
        </a:spcAft>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jpe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hyperlink" Target="http://www.adbuster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www.peapod.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Dr%20Robinson\Documents\School\McGraw-Hill\M4e\M4e%20PPTs\NBC_kmart_sears_merger384K_Stream.wmv" TargetMode="External"/><Relationship Id="rId1" Type="http://schemas.microsoft.com/office/2007/relationships/media" Target="file:///C:\Users\Dr%20Robinson\Documents\School\McGraw-Hill\M4e\M4e%20PPTs\NBC_kmart_sears_merger384K_Stream.wmv" TargetMode="External"/><Relationship Id="rId5" Type="http://schemas.openxmlformats.org/officeDocument/2006/relationships/image" Target="../media/image1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hyperlink" Target="http://online.wsj.com/video/wal-mart-profit-falls-15-on-higher-costs/B8AA28F9-2FB5-45F8-B5AA-5E51CF9A6236.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Dr%20Robinson\Documents\School\McGraw-Hill\M4e\M4e%20PPTs\NBC-walmart%20faces%20biggest%20civil%20rts%20suit384K_Stream.wmv" TargetMode="External"/><Relationship Id="rId1" Type="http://schemas.microsoft.com/office/2007/relationships/media" Target="file:///C:\Users\Dr%20Robinson\Documents\School\McGraw-Hill\M4e\M4e%20PPTs\NBC-walmart%20faces%20biggest%20civil%20rts%20suit384K_Stream.wmv" TargetMode="External"/><Relationship Id="rId5" Type="http://schemas.openxmlformats.org/officeDocument/2006/relationships/image" Target="../media/image25.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zafu.com/"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RETAILING AND OMNICHANNEL MARKETING</a:t>
            </a:r>
            <a:endParaRPr lang="en-US" dirty="0"/>
          </a:p>
        </p:txBody>
      </p:sp>
      <p:sp>
        <p:nvSpPr>
          <p:cNvPr id="5" name="Title 4"/>
          <p:cNvSpPr>
            <a:spLocks noGrp="1"/>
          </p:cNvSpPr>
          <p:nvPr>
            <p:ph type="ctrTitle"/>
          </p:nvPr>
        </p:nvSpPr>
        <p:spPr/>
        <p:txBody>
          <a:bodyPr/>
          <a:lstStyle/>
          <a:p>
            <a:r>
              <a:rPr lang="en-US" smtClean="0"/>
              <a:t>17</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762000" cy="762000"/>
          </a:xfrm>
          <a:prstGeom prst="rect">
            <a:avLst/>
          </a:prstGeom>
        </p:spPr>
      </p:pic>
      <p:sp>
        <p:nvSpPr>
          <p:cNvPr id="3" name="TextBox 2"/>
          <p:cNvSpPr txBox="1"/>
          <p:nvPr/>
        </p:nvSpPr>
        <p:spPr>
          <a:xfrm>
            <a:off x="685800" y="6477000"/>
            <a:ext cx="7239000" cy="492443"/>
          </a:xfrm>
          <a:prstGeom prst="rect">
            <a:avLst/>
          </a:prstGeom>
          <a:noFill/>
        </p:spPr>
        <p:txBody>
          <a:bodyPr wrap="square" rtlCol="0">
            <a:spAutoFit/>
          </a:bodyPr>
          <a:lstStyle/>
          <a:p>
            <a:r>
              <a:rPr lang="en-US" sz="800" dirty="0"/>
              <a:t>Copyright © 2016 McGraw-Hill Education. All rights reserved. No reproduction or distribution without the prior written consent of McGraw-Hill Education.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noGrp="1"/>
          </p:cNvSpPr>
          <p:nvPr>
            <p:ph type="title"/>
          </p:nvPr>
        </p:nvSpPr>
        <p:spPr/>
        <p:txBody>
          <a:bodyPr/>
          <a:lstStyle/>
          <a:p>
            <a:r>
              <a:rPr lang="en-US" dirty="0" smtClean="0"/>
              <a:t>CHECK YOURSELF</a:t>
            </a:r>
            <a:endParaRPr lang="en-US" dirty="0"/>
          </a:p>
        </p:txBody>
      </p:sp>
      <p:grpSp>
        <p:nvGrpSpPr>
          <p:cNvPr id="8" name="Group 7"/>
          <p:cNvGrpSpPr/>
          <p:nvPr/>
        </p:nvGrpSpPr>
        <p:grpSpPr>
          <a:xfrm>
            <a:off x="1042326" y="2133600"/>
            <a:ext cx="7630848" cy="2286000"/>
            <a:chOff x="773112" y="2789237"/>
            <a:chExt cx="8961120" cy="2057400"/>
          </a:xfrm>
        </p:grpSpPr>
        <p:sp>
          <p:nvSpPr>
            <p:cNvPr id="14" name="Content Placeholder 3"/>
            <p:cNvSpPr txBox="1">
              <a:spLocks/>
            </p:cNvSpPr>
            <p:nvPr/>
          </p:nvSpPr>
          <p:spPr bwMode="auto">
            <a:xfrm>
              <a:off x="1382712" y="2838223"/>
              <a:ext cx="8229600" cy="1959429"/>
            </a:xfrm>
            <a:prstGeom prst="rect">
              <a:avLst/>
            </a:prstGeom>
            <a:solidFill>
              <a:srgbClr val="D6EEF0"/>
            </a:solidFill>
            <a:ln w="38100">
              <a:noFill/>
              <a:round/>
              <a:headEnd/>
              <a:tailEnd/>
            </a:ln>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4408" indent="-410291">
                <a:spcAft>
                  <a:spcPts val="1077"/>
                </a:spcAft>
                <a:buSzPct val="100000"/>
                <a:buFont typeface="Arial" pitchFamily="34" charset="0"/>
                <a:buAutoNum type="arabicPeriod"/>
              </a:pPr>
              <a:r>
                <a:rPr lang="en-US" sz="2400" dirty="0">
                  <a:ea typeface="Batang" panose="02030600000101010101" pitchFamily="18" charset="-127"/>
                  <a:cs typeface="Times New Roman" panose="02020603050405020304" pitchFamily="18" charset="0"/>
                </a:rPr>
                <a:t>What issues should manufacturers consider when choosing retail partners?</a:t>
              </a:r>
            </a:p>
            <a:p>
              <a:pPr marL="574408" indent="-410291">
                <a:spcAft>
                  <a:spcPts val="1077"/>
                </a:spcAft>
                <a:buSzPct val="100000"/>
                <a:buFont typeface="Arial" pitchFamily="34" charset="0"/>
                <a:buAutoNum type="arabicPeriod"/>
              </a:pPr>
              <a:r>
                <a:rPr lang="en-US" sz="2400" dirty="0">
                  <a:ea typeface="Batang" panose="02030600000101010101" pitchFamily="18" charset="-127"/>
                  <a:cs typeface="Times New Roman" panose="02020603050405020304" pitchFamily="18" charset="0"/>
                </a:rPr>
                <a:t>What is the difference between intensive, exclusive, and selective levels of distribution intensity?</a:t>
              </a:r>
            </a:p>
          </p:txBody>
        </p:sp>
        <p:sp>
          <p:nvSpPr>
            <p:cNvPr id="15" name="Rounded Rectangle 13"/>
            <p:cNvSpPr/>
            <p:nvPr/>
          </p:nvSpPr>
          <p:spPr bwMode="auto">
            <a:xfrm>
              <a:off x="773112" y="2789237"/>
              <a:ext cx="8961120" cy="2057400"/>
            </a:xfrm>
            <a:prstGeom prst="rect">
              <a:avLst/>
            </a:prstGeom>
            <a:noFill/>
            <a:ln w="38100" cap="flat" cmpd="sng" algn="ctr">
              <a:solidFill>
                <a:schemeClr val="bg1">
                  <a:lumMod val="65000"/>
                </a:schemeClr>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lnSpc>
                  <a:spcPct val="104000"/>
                </a:lnSpc>
                <a:buClr>
                  <a:srgbClr val="000000"/>
                </a:buClr>
                <a:buSzPct val="45000"/>
                <a:buFont typeface="Wingdings" charset="2"/>
                <a:buNone/>
                <a:defRPr/>
              </a:pPr>
              <a:endParaRPr lang="en-US" sz="2600" dirty="0">
                <a:ea typeface="DejaVu Sans" charset="0"/>
                <a:cs typeface="DejaVu Sans" charset="0"/>
              </a:endParaRPr>
            </a:p>
          </p:txBody>
        </p:sp>
      </p:grpSp>
      <p:grpSp>
        <p:nvGrpSpPr>
          <p:cNvPr id="11" name="Group 10"/>
          <p:cNvGrpSpPr/>
          <p:nvPr/>
        </p:nvGrpSpPr>
        <p:grpSpPr>
          <a:xfrm>
            <a:off x="470826" y="2705100"/>
            <a:ext cx="1143000" cy="1143000"/>
            <a:chOff x="185076" y="2890127"/>
            <a:chExt cx="1143000" cy="1143000"/>
          </a:xfrm>
        </p:grpSpPr>
        <p:sp>
          <p:nvSpPr>
            <p:cNvPr id="12" name="Oval 11"/>
            <p:cNvSpPr/>
            <p:nvPr/>
          </p:nvSpPr>
          <p:spPr>
            <a:xfrm>
              <a:off x="185076" y="2890127"/>
              <a:ext cx="1143000" cy="1143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a:picLocks noChangeAspect="1"/>
            </p:cNvPicPr>
            <p:nvPr/>
          </p:nvPicPr>
          <p:blipFill>
            <a:blip r:embed="rId3"/>
            <a:stretch>
              <a:fillRect/>
            </a:stretch>
          </p:blipFill>
          <p:spPr>
            <a:xfrm>
              <a:off x="378369" y="2935224"/>
              <a:ext cx="756416" cy="914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7"/>
          <p:cNvSpPr>
            <a:spLocks noGrp="1"/>
          </p:cNvSpPr>
          <p:nvPr>
            <p:ph type="title"/>
          </p:nvPr>
        </p:nvSpPr>
        <p:spPr/>
        <p:txBody>
          <a:bodyPr/>
          <a:lstStyle/>
          <a:p>
            <a:r>
              <a:rPr lang="en-US" dirty="0" smtClean="0"/>
              <a:t>Retailer’s Reaction?</a:t>
            </a:r>
            <a:endParaRPr lang="en-US" dirty="0"/>
          </a:p>
        </p:txBody>
      </p:sp>
      <p:pic>
        <p:nvPicPr>
          <p:cNvPr id="27656" name="Picture 8"/>
          <p:cNvPicPr>
            <a:picLocks noGrp="1" noChangeAspect="1" noChangeArrowheads="1"/>
          </p:cNvPicPr>
          <p:nvPr>
            <p:ph sz="half" idx="1"/>
          </p:nvPr>
        </p:nvPicPr>
        <p:blipFill>
          <a:blip r:embed="rId3" cstate="email"/>
          <a:srcRect/>
          <a:stretch>
            <a:fillRect/>
          </a:stretch>
        </p:blipFill>
        <p:spPr bwMode="auto">
          <a:xfrm>
            <a:off x="1041798" y="1676400"/>
            <a:ext cx="2872885" cy="4216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1" name="Content Placeholder 40"/>
          <p:cNvGraphicFramePr>
            <a:graphicFrameLocks noGrp="1"/>
          </p:cNvGraphicFramePr>
          <p:nvPr>
            <p:ph sz="half" idx="2"/>
            <p:extLst>
              <p:ext uri="{D42A27DB-BD31-4B8C-83A1-F6EECF244321}">
                <p14:modId xmlns:p14="http://schemas.microsoft.com/office/powerpoint/2010/main" val="770015277"/>
              </p:ext>
            </p:extLst>
          </p:nvPr>
        </p:nvGraphicFramePr>
        <p:xfrm>
          <a:off x="4267200" y="1600200"/>
          <a:ext cx="4044960" cy="4216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rot="16200000">
            <a:off x="171992" y="4857208"/>
            <a:ext cx="1563248" cy="230832"/>
          </a:xfrm>
          <a:prstGeom prst="rect">
            <a:avLst/>
          </a:prstGeom>
        </p:spPr>
        <p:txBody>
          <a:bodyPr wrap="none">
            <a:spAutoFit/>
          </a:bodyPr>
          <a:lstStyle/>
          <a:p>
            <a:r>
              <a:rPr lang="en-US" sz="900" dirty="0"/>
              <a:t>Courtesy </a:t>
            </a:r>
            <a:r>
              <a:rPr lang="en-US" sz="900" u="sng" dirty="0" err="1">
                <a:hlinkClick r:id="rId9"/>
              </a:rPr>
              <a:t>wwwadbustersorg</a:t>
            </a:r>
            <a:endParaRPr lang="en-US"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4"/>
          <p:cNvSpPr>
            <a:spLocks noGrp="1" noChangeArrowheads="1"/>
          </p:cNvSpPr>
          <p:nvPr>
            <p:ph type="title"/>
          </p:nvPr>
        </p:nvSpPr>
        <p:spPr/>
        <p:txBody>
          <a:bodyPr/>
          <a:lstStyle/>
          <a:p>
            <a:r>
              <a:rPr lang="en-US" dirty="0" smtClean="0"/>
              <a:t>Types of Retailers</a:t>
            </a:r>
            <a:endParaRPr lang="en-US" dirty="0"/>
          </a:p>
        </p:txBody>
      </p:sp>
      <p:sp>
        <p:nvSpPr>
          <p:cNvPr id="28676" name="Rectangle 5"/>
          <p:cNvSpPr>
            <a:spLocks noChangeArrowheads="1"/>
          </p:cNvSpPr>
          <p:nvPr/>
        </p:nvSpPr>
        <p:spPr bwMode="auto">
          <a:xfrm>
            <a:off x="0" y="1870757"/>
            <a:ext cx="6632640" cy="4164917"/>
          </a:xfrm>
          <a:prstGeom prst="rect">
            <a:avLst/>
          </a:prstGeom>
          <a:noFill/>
          <a:ln w="9525">
            <a:noFill/>
            <a:miter lim="800000"/>
            <a:headEnd/>
            <a:tailEnd/>
          </a:ln>
        </p:spPr>
        <p:txBody>
          <a:bodyPr wrap="none" lIns="91430" tIns="45715" rIns="91430" bIns="45715" anchor="ctr"/>
          <a:lstStyle/>
          <a:p>
            <a:pPr algn="ctr" hangingPunct="0">
              <a:lnSpc>
                <a:spcPct val="104000"/>
              </a:lnSpc>
              <a:buClr>
                <a:srgbClr val="000000"/>
              </a:buClr>
              <a:buSzPct val="45000"/>
              <a:buFont typeface="Wingdings" pitchFamily="2" charset="2"/>
              <a:buNone/>
            </a:pPr>
            <a:endParaRPr lang="en-US" dirty="0">
              <a:latin typeface="Arial"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62" y="2196474"/>
            <a:ext cx="1435427" cy="249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4875" y="2196474"/>
            <a:ext cx="3239238" cy="249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196474"/>
            <a:ext cx="1435427" cy="249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563040" y="387401"/>
            <a:ext cx="7924320" cy="596223"/>
          </a:xfrm>
          <a:prstGeom prst="roundRect">
            <a:avLst>
              <a:gd name="adj" fmla="val 21667"/>
            </a:avLst>
          </a:prstGeom>
          <a:noFill/>
          <a:ln w="28575">
            <a:noFill/>
            <a:round/>
            <a:headEnd/>
            <a:tailEnd/>
          </a:ln>
        </p:spPr>
        <p:txBody>
          <a:bodyPr lIns="91430" tIns="45715" rIns="91430" bIns="45715" anchor="b"/>
          <a:lstStyle/>
          <a:p>
            <a:pPr algn="ctr">
              <a:lnSpc>
                <a:spcPct val="90000"/>
              </a:lnSpc>
              <a:buClr>
                <a:srgbClr val="000000"/>
              </a:buClr>
              <a:buSzPct val="45000"/>
              <a:buFont typeface="Wingdings" pitchFamily="2" charset="2"/>
              <a:buNone/>
            </a:pPr>
            <a:endParaRPr lang="en-US" sz="3600" dirty="0">
              <a:latin typeface="Arial" pitchFamily="34" charset="0"/>
            </a:endParaRPr>
          </a:p>
        </p:txBody>
      </p:sp>
      <p:sp>
        <p:nvSpPr>
          <p:cNvPr id="29700" name="Title 6"/>
          <p:cNvSpPr>
            <a:spLocks noGrp="1"/>
          </p:cNvSpPr>
          <p:nvPr>
            <p:ph type="title"/>
          </p:nvPr>
        </p:nvSpPr>
        <p:spPr/>
        <p:txBody>
          <a:bodyPr/>
          <a:lstStyle/>
          <a:p>
            <a:r>
              <a:rPr lang="en-US" dirty="0" smtClean="0"/>
              <a:t>Food Retailers</a:t>
            </a:r>
            <a:endParaRPr lang="en-US" dirty="0"/>
          </a:p>
        </p:txBody>
      </p:sp>
      <p:graphicFrame>
        <p:nvGraphicFramePr>
          <p:cNvPr id="31" name="Content Placeholder 30"/>
          <p:cNvGraphicFramePr>
            <a:graphicFrameLocks noGrp="1"/>
          </p:cNvGraphicFramePr>
          <p:nvPr>
            <p:ph idx="1"/>
            <p:extLst>
              <p:ext uri="{D42A27DB-BD31-4B8C-83A1-F6EECF244321}">
                <p14:modId xmlns:p14="http://schemas.microsoft.com/office/powerpoint/2010/main" val="1461178300"/>
              </p:ext>
            </p:extLst>
          </p:nvPr>
        </p:nvGraphicFramePr>
        <p:xfrm>
          <a:off x="584303" y="1676400"/>
          <a:ext cx="7797696" cy="3649918"/>
        </p:xfrm>
        <a:graphic>
          <a:graphicData uri="http://schemas.openxmlformats.org/drawingml/2006/table">
            <a:tbl>
              <a:tblPr firstRow="1" bandRow="1">
                <a:tableStyleId>{3C2FFA5D-87B4-456A-9821-1D502468CF0F}</a:tableStyleId>
              </a:tblPr>
              <a:tblGrid>
                <a:gridCol w="1949424"/>
                <a:gridCol w="1949424"/>
                <a:gridCol w="1949424"/>
                <a:gridCol w="1949424"/>
              </a:tblGrid>
              <a:tr h="9385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Supermarket</a:t>
                      </a:r>
                      <a:endParaRPr kumimoji="0" lang="en-US" sz="1800" b="1" i="0" u="none" strike="noStrike" cap="none" normalizeH="0" baseline="0" dirty="0" smtClean="0">
                        <a:ln>
                          <a:noFill/>
                        </a:ln>
                        <a:solidFill>
                          <a:srgbClr val="FFFFFF"/>
                        </a:solidFill>
                        <a:effectLst/>
                        <a:latin typeface="Arial" pitchFamily="34" charset="0"/>
                        <a:ea typeface="DejaVu Sans"/>
                        <a:cs typeface="DejaVu Sans"/>
                      </a:endParaRPr>
                    </a:p>
                  </a:txBody>
                  <a:tcPr marL="82944" marR="82944" marT="41476" marB="41476"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Supercenter</a:t>
                      </a:r>
                      <a:endParaRPr kumimoji="0" lang="en-US" sz="1800" b="1" i="0" u="none" strike="noStrike" cap="none" normalizeH="0" baseline="0" dirty="0" smtClean="0">
                        <a:ln>
                          <a:noFill/>
                        </a:ln>
                        <a:solidFill>
                          <a:srgbClr val="FFFFFF"/>
                        </a:solidFill>
                        <a:effectLst/>
                        <a:latin typeface="Arial" pitchFamily="34" charset="0"/>
                        <a:ea typeface="DejaVu Sans"/>
                        <a:cs typeface="DejaVu Sans"/>
                      </a:endParaRPr>
                    </a:p>
                  </a:txBody>
                  <a:tcPr marL="82944" marR="82944" marT="41476" marB="41476"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Warehouse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Club</a:t>
                      </a:r>
                      <a:endParaRPr kumimoji="0" lang="en-US" sz="1800" b="1" i="0" u="none" strike="noStrike" cap="none" normalizeH="0" baseline="0" dirty="0" smtClean="0">
                        <a:ln>
                          <a:noFill/>
                        </a:ln>
                        <a:solidFill>
                          <a:srgbClr val="FFFFFF"/>
                        </a:solidFill>
                        <a:effectLst/>
                        <a:latin typeface="Arial" pitchFamily="34" charset="0"/>
                        <a:ea typeface="DejaVu Sans"/>
                        <a:cs typeface="DejaVu Sans"/>
                      </a:endParaRPr>
                    </a:p>
                  </a:txBody>
                  <a:tcPr marL="82944" marR="82944" marT="41476" marB="41476"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Convenience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Store</a:t>
                      </a:r>
                      <a:endParaRPr kumimoji="0" lang="en-US" sz="1800" b="1" i="0" u="none" strike="noStrike" cap="none" normalizeH="0" baseline="0" dirty="0" smtClean="0">
                        <a:ln>
                          <a:noFill/>
                        </a:ln>
                        <a:solidFill>
                          <a:srgbClr val="FFFFFF"/>
                        </a:solidFill>
                        <a:effectLst/>
                        <a:latin typeface="Arial" pitchFamily="34" charset="0"/>
                        <a:ea typeface="DejaVu Sans"/>
                        <a:cs typeface="DejaVu Sans"/>
                      </a:endParaRPr>
                    </a:p>
                  </a:txBody>
                  <a:tcPr marL="82944" marR="82944" marT="41476" marB="41476" anchor="b" horzOverflow="overflow"/>
                </a:tc>
              </a:tr>
              <a:tr h="938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Limited nonfood</a:t>
                      </a:r>
                      <a:endParaRPr kumimoji="0" lang="en-US" sz="1800" b="0" i="0" u="none" strike="noStrike" cap="none" normalizeH="0" baseline="0" dirty="0" smtClean="0">
                        <a:ln>
                          <a:noFill/>
                        </a:ln>
                        <a:solidFill>
                          <a:srgbClr val="000000"/>
                        </a:solidFill>
                        <a:effectLst/>
                        <a:latin typeface="Arial" pitchFamily="34" charset="0"/>
                        <a:ea typeface="DejaVu Sans"/>
                        <a:cs typeface="DejaVu Sans"/>
                      </a:endParaRPr>
                    </a:p>
                  </a:txBody>
                  <a:tcPr marL="82944" marR="82944" marT="41476" marB="4147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Includes discount store</a:t>
                      </a:r>
                      <a:endParaRPr kumimoji="0" lang="en-US" sz="1800" b="0" i="0" u="none" strike="noStrike" cap="none" normalizeH="0" baseline="0" dirty="0" smtClean="0">
                        <a:ln>
                          <a:noFill/>
                        </a:ln>
                        <a:solidFill>
                          <a:srgbClr val="000000"/>
                        </a:solidFill>
                        <a:effectLst/>
                        <a:latin typeface="Arial" pitchFamily="34" charset="0"/>
                        <a:ea typeface="DejaVu Sans"/>
                        <a:cs typeface="DejaVu Sans"/>
                      </a:endParaRPr>
                    </a:p>
                  </a:txBody>
                  <a:tcPr marL="82944" marR="82944" marT="41476" marB="4147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Limited assortment</a:t>
                      </a:r>
                      <a:endParaRPr kumimoji="0" lang="en-US" sz="1800" b="0" i="0" u="none" strike="noStrike" cap="none" normalizeH="0" baseline="0" dirty="0" smtClean="0">
                        <a:ln>
                          <a:noFill/>
                        </a:ln>
                        <a:solidFill>
                          <a:srgbClr val="000000"/>
                        </a:solidFill>
                        <a:effectLst/>
                        <a:latin typeface="Arial" pitchFamily="34" charset="0"/>
                        <a:ea typeface="DejaVu Sans"/>
                        <a:cs typeface="DejaVu Sans"/>
                      </a:endParaRPr>
                    </a:p>
                  </a:txBody>
                  <a:tcPr marL="82944" marR="82944" marT="41476" marB="4147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Limited variety</a:t>
                      </a:r>
                      <a:endParaRPr kumimoji="0" lang="en-US" sz="1800" b="0" i="0" u="none" strike="noStrike" cap="none" normalizeH="0" baseline="0" dirty="0" smtClean="0">
                        <a:ln>
                          <a:noFill/>
                        </a:ln>
                        <a:solidFill>
                          <a:srgbClr val="000000"/>
                        </a:solidFill>
                        <a:effectLst/>
                        <a:latin typeface="Arial" pitchFamily="34" charset="0"/>
                        <a:ea typeface="DejaVu Sans"/>
                        <a:cs typeface="DejaVu Sans"/>
                      </a:endParaRPr>
                    </a:p>
                  </a:txBody>
                  <a:tcPr marL="82944" marR="82944" marT="41476" marB="41476" anchor="ctr" horzOverflow="overflow"/>
                </a:tc>
              </a:tr>
              <a:tr h="17728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Differentiates different types of foods</a:t>
                      </a:r>
                      <a:endParaRPr kumimoji="0" lang="en-US" sz="1800" b="0" i="0" u="none" strike="noStrike" cap="none" normalizeH="0" baseline="0" dirty="0" smtClean="0">
                        <a:ln>
                          <a:noFill/>
                        </a:ln>
                        <a:solidFill>
                          <a:srgbClr val="000000"/>
                        </a:solidFill>
                        <a:effectLst/>
                        <a:latin typeface="Arial" pitchFamily="34" charset="0"/>
                        <a:ea typeface="DejaVu Sans"/>
                        <a:cs typeface="DejaVu Sans"/>
                      </a:endParaRPr>
                    </a:p>
                  </a:txBody>
                  <a:tcPr marL="82944" marR="82944" marT="41476" marB="4147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Wal-Mart, Meijer,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K-Mart, Target</a:t>
                      </a:r>
                      <a:endParaRPr kumimoji="0" lang="en-US" sz="1800" b="0" i="0" u="none" strike="noStrike" cap="none" normalizeH="0" baseline="0" dirty="0" smtClean="0">
                        <a:ln>
                          <a:noFill/>
                        </a:ln>
                        <a:solidFill>
                          <a:srgbClr val="000000"/>
                        </a:solidFill>
                        <a:effectLst/>
                        <a:latin typeface="Arial" pitchFamily="34" charset="0"/>
                        <a:ea typeface="DejaVu Sans"/>
                        <a:cs typeface="DejaVu Sans"/>
                      </a:endParaRPr>
                    </a:p>
                  </a:txBody>
                  <a:tcPr marL="82944" marR="82944" marT="41476" marB="4147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Little service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Includes: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Costco, Sams, BJ’s</a:t>
                      </a:r>
                      <a:endParaRPr kumimoji="0" lang="en-US" sz="1800" b="0" i="0" u="none" strike="noStrike" cap="none" normalizeH="0" baseline="0" dirty="0" smtClean="0">
                        <a:ln>
                          <a:noFill/>
                        </a:ln>
                        <a:solidFill>
                          <a:srgbClr val="000000"/>
                        </a:solidFill>
                        <a:effectLst/>
                        <a:latin typeface="Arial" pitchFamily="34" charset="0"/>
                        <a:ea typeface="DejaVu Sans"/>
                        <a:cs typeface="DejaVu Sans"/>
                      </a:endParaRPr>
                    </a:p>
                  </a:txBody>
                  <a:tcPr marL="82944" marR="82944" marT="41476" marB="4147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Good locations</a:t>
                      </a:r>
                      <a:endParaRPr kumimoji="0" lang="en-US" sz="1800" b="0" i="0" u="none" strike="noStrike" cap="none" normalizeH="0" baseline="0" dirty="0" smtClean="0">
                        <a:ln>
                          <a:noFill/>
                        </a:ln>
                        <a:solidFill>
                          <a:srgbClr val="000000"/>
                        </a:solidFill>
                        <a:effectLst/>
                        <a:latin typeface="Arial" pitchFamily="34" charset="0"/>
                        <a:ea typeface="DejaVu Sans"/>
                        <a:cs typeface="DejaVu Sans"/>
                      </a:endParaRPr>
                    </a:p>
                  </a:txBody>
                  <a:tcPr marL="82944" marR="82944" marT="41476" marB="41476" anchor="ctr" horzOverflow="overflow"/>
                </a:tc>
              </a:tr>
            </a:tbl>
          </a:graphicData>
        </a:graphic>
      </p:graphicFrame>
      <p:pic>
        <p:nvPicPr>
          <p:cNvPr id="29701" name="Picture 4" descr="image00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8160" y="6010441"/>
            <a:ext cx="463680" cy="432045"/>
          </a:xfrm>
          <a:prstGeom prst="rect">
            <a:avLst/>
          </a:prstGeom>
          <a:noFill/>
          <a:ln w="9525">
            <a:noFill/>
            <a:miter lim="800000"/>
            <a:headEnd/>
            <a:tailEnd/>
          </a:ln>
        </p:spPr>
      </p:pic>
      <p:sp>
        <p:nvSpPr>
          <p:cNvPr id="29727" name="Text Box 31"/>
          <p:cNvSpPr txBox="1">
            <a:spLocks noChangeArrowheads="1"/>
          </p:cNvSpPr>
          <p:nvPr/>
        </p:nvSpPr>
        <p:spPr bwMode="auto">
          <a:xfrm>
            <a:off x="6705600" y="6452567"/>
            <a:ext cx="1828800" cy="253033"/>
          </a:xfrm>
          <a:prstGeom prst="rect">
            <a:avLst/>
          </a:prstGeom>
          <a:noFill/>
          <a:ln w="9525">
            <a:noFill/>
            <a:miter lim="800000"/>
            <a:headEnd/>
            <a:tailEnd/>
          </a:ln>
          <a:effectLst/>
        </p:spPr>
        <p:txBody>
          <a:bodyPr wrap="square" lIns="82945" tIns="41473" rIns="82945" bIns="41473">
            <a:spAutoFit/>
          </a:bodyPr>
          <a:lstStyle/>
          <a:p>
            <a:pPr algn="ctr" defTabSz="829452">
              <a:spcBef>
                <a:spcPct val="50000"/>
              </a:spcBef>
            </a:pPr>
            <a:r>
              <a:rPr lang="en-US" sz="1100" dirty="0" smtClean="0">
                <a:latin typeface="Arial" pitchFamily="34" charset="0"/>
              </a:rPr>
              <a:t>Peapod</a:t>
            </a:r>
            <a:endParaRPr lang="en-US" sz="11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
          <p:cNvSpPr>
            <a:spLocks noGrp="1" noChangeArrowheads="1"/>
          </p:cNvSpPr>
          <p:nvPr>
            <p:ph type="title"/>
          </p:nvPr>
        </p:nvSpPr>
        <p:spPr/>
        <p:txBody>
          <a:bodyPr/>
          <a:lstStyle/>
          <a:p>
            <a:r>
              <a:rPr lang="en-US" dirty="0" smtClean="0"/>
              <a:t>General Merchandise Retailers</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714049550"/>
              </p:ext>
            </p:extLst>
          </p:nvPr>
        </p:nvGraphicFramePr>
        <p:xfrm>
          <a:off x="1143000" y="1524000"/>
          <a:ext cx="6858000" cy="4317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Kmart and Sears</a:t>
            </a:r>
            <a:endParaRPr lang="en-US" dirty="0"/>
          </a:p>
        </p:txBody>
      </p:sp>
      <p:pic>
        <p:nvPicPr>
          <p:cNvPr id="3" name="NBC_kmart_sears_merger384K_Stream.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1422400" y="1371600"/>
            <a:ext cx="6299200" cy="47244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GNC Private Brands</a:t>
            </a:r>
            <a:endParaRPr lang="en-US" dirty="0"/>
          </a:p>
        </p:txBody>
      </p:sp>
      <p:pic>
        <p:nvPicPr>
          <p:cNvPr id="33795" name="Content Placeholder 8" descr="gnc.JPG"/>
          <p:cNvPicPr>
            <a:picLocks noGrp="1" noChangeAspect="1"/>
          </p:cNvPicPr>
          <p:nvPr>
            <p:ph sz="half" idx="1"/>
          </p:nvPr>
        </p:nvPicPr>
        <p:blipFill>
          <a:blip r:embed="rId3" cstate="email">
            <a:lum bright="10000"/>
          </a:blip>
          <a:stretch>
            <a:fillRect/>
          </a:stretch>
        </p:blipFill>
        <p:spPr>
          <a:xfrm>
            <a:off x="989806" y="1757362"/>
            <a:ext cx="3171825" cy="4105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3796" name="Content Placeholder 8" descr="GNC.JPG"/>
          <p:cNvPicPr>
            <a:picLocks noGrp="1" noChangeAspect="1"/>
          </p:cNvPicPr>
          <p:nvPr>
            <p:ph sz="half" idx="2"/>
          </p:nvPr>
        </p:nvPicPr>
        <p:blipFill>
          <a:blip r:embed="rId4" cstate="email">
            <a:lum bright="10000"/>
          </a:blip>
          <a:stretch>
            <a:fillRect/>
          </a:stretch>
        </p:blipFill>
        <p:spPr>
          <a:xfrm>
            <a:off x="5014119" y="1757362"/>
            <a:ext cx="3200400" cy="4105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Rectangle 1"/>
          <p:cNvSpPr/>
          <p:nvPr/>
        </p:nvSpPr>
        <p:spPr>
          <a:xfrm>
            <a:off x="914400" y="5943600"/>
            <a:ext cx="1475084" cy="230832"/>
          </a:xfrm>
          <a:prstGeom prst="rect">
            <a:avLst/>
          </a:prstGeom>
        </p:spPr>
        <p:txBody>
          <a:bodyPr wrap="none">
            <a:spAutoFit/>
          </a:bodyPr>
          <a:lstStyle/>
          <a:p>
            <a:r>
              <a:rPr lang="en-US" sz="900" dirty="0"/>
              <a:t>Courtesy GNC Corporation</a:t>
            </a:r>
          </a:p>
        </p:txBody>
      </p:sp>
      <p:sp>
        <p:nvSpPr>
          <p:cNvPr id="6" name="Rectangle 5"/>
          <p:cNvSpPr/>
          <p:nvPr/>
        </p:nvSpPr>
        <p:spPr>
          <a:xfrm>
            <a:off x="4953000" y="5943600"/>
            <a:ext cx="1475084" cy="230832"/>
          </a:xfrm>
          <a:prstGeom prst="rect">
            <a:avLst/>
          </a:prstGeom>
        </p:spPr>
        <p:txBody>
          <a:bodyPr wrap="none">
            <a:spAutoFit/>
          </a:bodyPr>
          <a:lstStyle/>
          <a:p>
            <a:r>
              <a:rPr lang="en-US" sz="900" dirty="0"/>
              <a:t>Courtesy GNC Corporation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Services Retailers</a:t>
            </a:r>
            <a:endParaRPr lang="en-US" dirty="0"/>
          </a:p>
        </p:txBody>
      </p:sp>
      <p:pic>
        <p:nvPicPr>
          <p:cNvPr id="15" name="Content Placeholder 14"/>
          <p:cNvPicPr>
            <a:picLocks noGrp="1" noChangeAspect="1" noChangeArrowheads="1"/>
          </p:cNvPicPr>
          <p:nvPr>
            <p:ph sz="half" idx="1"/>
          </p:nvPr>
        </p:nvPicPr>
        <p:blipFill>
          <a:blip r:embed="rId3" cstate="email"/>
          <a:stretch>
            <a:fillRect/>
          </a:stretch>
        </p:blipFill>
        <p:spPr>
          <a:xfrm>
            <a:off x="885031" y="1762125"/>
            <a:ext cx="3381375" cy="4095750"/>
          </a:xfrm>
          <a:prstGeom prst="rect">
            <a:avLst/>
          </a:prstGeom>
          <a:ln>
            <a:noFill/>
          </a:ln>
          <a:effectLst>
            <a:softEdge rad="112500"/>
          </a:effectLst>
        </p:spPr>
      </p:pic>
      <p:sp>
        <p:nvSpPr>
          <p:cNvPr id="14" name="Content Placeholder 13"/>
          <p:cNvSpPr>
            <a:spLocks noGrp="1"/>
          </p:cNvSpPr>
          <p:nvPr>
            <p:ph sz="half" idx="2"/>
          </p:nvPr>
        </p:nvSpPr>
        <p:spPr>
          <a:xfrm>
            <a:off x="4724400" y="2209800"/>
            <a:ext cx="3657600" cy="3200400"/>
          </a:xfrm>
          <a:prstGeom prst="roundRect">
            <a:avLst/>
          </a:prstGeom>
        </p:spPr>
        <p:style>
          <a:lnRef idx="1">
            <a:schemeClr val="accent6"/>
          </a:lnRef>
          <a:fillRef idx="2">
            <a:schemeClr val="accent6"/>
          </a:fillRef>
          <a:effectRef idx="1">
            <a:schemeClr val="accent6"/>
          </a:effectRef>
          <a:fontRef idx="minor">
            <a:schemeClr val="dk1"/>
          </a:fontRef>
        </p:style>
        <p:txBody>
          <a:bodyPr anchor="ctr">
            <a:normAutofit/>
          </a:bodyPr>
          <a:lstStyle/>
          <a:p>
            <a:pPr marL="0" indent="0" algn="ctr">
              <a:buNone/>
            </a:pPr>
            <a:r>
              <a:rPr lang="en-US" sz="2400" dirty="0"/>
              <a:t>F</a:t>
            </a:r>
            <a:r>
              <a:rPr lang="en-US" sz="2400" dirty="0" smtClean="0"/>
              <a:t>irms that primarily </a:t>
            </a:r>
            <a:r>
              <a:rPr lang="en-US" sz="2400" dirty="0"/>
              <a:t>sell services rather than merchandise</a:t>
            </a:r>
            <a:r>
              <a:rPr lang="en-US" sz="2400" dirty="0" smtClean="0"/>
              <a:t>, are </a:t>
            </a:r>
            <a:r>
              <a:rPr lang="en-US" sz="2400" dirty="0"/>
              <a:t>a large and growing part </a:t>
            </a:r>
            <a:r>
              <a:rPr lang="en-US" sz="2400" dirty="0" smtClean="0"/>
              <a:t>of the </a:t>
            </a:r>
            <a:r>
              <a:rPr lang="en-US" sz="2400" dirty="0"/>
              <a:t>retail industry</a:t>
            </a:r>
          </a:p>
        </p:txBody>
      </p:sp>
      <p:sp>
        <p:nvSpPr>
          <p:cNvPr id="12" name="Rectangle 11"/>
          <p:cNvSpPr/>
          <p:nvPr/>
        </p:nvSpPr>
        <p:spPr>
          <a:xfrm>
            <a:off x="990600" y="5734196"/>
            <a:ext cx="1452642" cy="230832"/>
          </a:xfrm>
          <a:prstGeom prst="rect">
            <a:avLst/>
          </a:prstGeom>
        </p:spPr>
        <p:txBody>
          <a:bodyPr wrap="none">
            <a:spAutoFit/>
          </a:bodyPr>
          <a:lstStyle/>
          <a:p>
            <a:r>
              <a:rPr lang="en-US" sz="900" dirty="0"/>
              <a:t>Ryan </a:t>
            </a:r>
            <a:r>
              <a:rPr lang="en-US" sz="900" dirty="0" err="1"/>
              <a:t>McVay</a:t>
            </a:r>
            <a:r>
              <a:rPr lang="en-US" sz="900" dirty="0"/>
              <a:t>/Getty Images</a:t>
            </a:r>
          </a:p>
        </p:txBody>
      </p:sp>
    </p:spTree>
    <p:extLst>
      <p:ext uri="{BB962C8B-B14F-4D97-AF65-F5344CB8AC3E}">
        <p14:creationId xmlns:p14="http://schemas.microsoft.com/office/powerpoint/2010/main" val="370227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p:txBody>
          <a:bodyPr/>
          <a:lstStyle/>
          <a:p>
            <a:r>
              <a:rPr lang="en-US" dirty="0" smtClean="0"/>
              <a:t>CHECK YOURSELF</a:t>
            </a:r>
            <a:endParaRPr lang="en-US" dirty="0"/>
          </a:p>
        </p:txBody>
      </p:sp>
      <p:grpSp>
        <p:nvGrpSpPr>
          <p:cNvPr id="7" name="Group 6"/>
          <p:cNvGrpSpPr/>
          <p:nvPr/>
        </p:nvGrpSpPr>
        <p:grpSpPr>
          <a:xfrm>
            <a:off x="1042326" y="2057400"/>
            <a:ext cx="7630848" cy="2895600"/>
            <a:chOff x="773112" y="2789237"/>
            <a:chExt cx="8961120" cy="2057400"/>
          </a:xfrm>
        </p:grpSpPr>
        <p:sp>
          <p:nvSpPr>
            <p:cNvPr id="15" name="Content Placeholder 3"/>
            <p:cNvSpPr txBox="1">
              <a:spLocks/>
            </p:cNvSpPr>
            <p:nvPr/>
          </p:nvSpPr>
          <p:spPr bwMode="auto">
            <a:xfrm>
              <a:off x="1382712" y="2838223"/>
              <a:ext cx="8229600" cy="1959429"/>
            </a:xfrm>
            <a:prstGeom prst="rect">
              <a:avLst/>
            </a:prstGeom>
            <a:solidFill>
              <a:srgbClr val="D6EEF0"/>
            </a:solidFill>
            <a:ln w="38100">
              <a:noFill/>
              <a:round/>
              <a:headEnd/>
              <a:tailEnd/>
            </a:ln>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4408" indent="-410291">
                <a:spcAft>
                  <a:spcPts val="1077"/>
                </a:spcAft>
                <a:buSzPct val="100000"/>
                <a:buFont typeface="Arial" pitchFamily="34" charset="0"/>
                <a:buAutoNum type="arabicPeriod"/>
              </a:pPr>
              <a:r>
                <a:rPr lang="en-US" sz="2400" dirty="0">
                  <a:ea typeface="Batang" panose="02030600000101010101" pitchFamily="18" charset="-127"/>
                  <a:cs typeface="Times New Roman" panose="02020603050405020304" pitchFamily="18" charset="0"/>
                </a:rPr>
                <a:t>What strategies distinguish the different types of food retailers?</a:t>
              </a:r>
            </a:p>
            <a:p>
              <a:pPr marL="574408" indent="-410291">
                <a:spcAft>
                  <a:spcPts val="1077"/>
                </a:spcAft>
                <a:buSzPct val="100000"/>
                <a:buFont typeface="Arial" pitchFamily="34" charset="0"/>
                <a:buAutoNum type="arabicPeriod"/>
              </a:pPr>
              <a:r>
                <a:rPr lang="en-US" sz="2400" dirty="0">
                  <a:ea typeface="Batang" panose="02030600000101010101" pitchFamily="18" charset="-127"/>
                  <a:cs typeface="Times New Roman" panose="02020603050405020304" pitchFamily="18" charset="0"/>
                </a:rPr>
                <a:t>What strategies distinguish the different types of general merchandise retailers?</a:t>
              </a:r>
            </a:p>
            <a:p>
              <a:pPr marL="574408" indent="-410291">
                <a:spcAft>
                  <a:spcPts val="1077"/>
                </a:spcAft>
                <a:buSzPct val="100000"/>
                <a:buFont typeface="Arial" pitchFamily="34" charset="0"/>
                <a:buAutoNum type="arabicPeriod"/>
              </a:pPr>
              <a:r>
                <a:rPr lang="en-US" sz="2400" dirty="0">
                  <a:ea typeface="Batang" panose="02030600000101010101" pitchFamily="18" charset="-127"/>
                  <a:cs typeface="Times New Roman" panose="02020603050405020304" pitchFamily="18" charset="0"/>
                </a:rPr>
                <a:t>Are organizations that provide services to consumers considered to be retailers?</a:t>
              </a:r>
            </a:p>
          </p:txBody>
        </p:sp>
        <p:sp>
          <p:nvSpPr>
            <p:cNvPr id="16" name="Rounded Rectangle 13"/>
            <p:cNvSpPr/>
            <p:nvPr/>
          </p:nvSpPr>
          <p:spPr bwMode="auto">
            <a:xfrm>
              <a:off x="773112" y="2789237"/>
              <a:ext cx="8961120" cy="2057400"/>
            </a:xfrm>
            <a:prstGeom prst="rect">
              <a:avLst/>
            </a:prstGeom>
            <a:noFill/>
            <a:ln w="38100" cap="flat" cmpd="sng" algn="ctr">
              <a:solidFill>
                <a:schemeClr val="bg1">
                  <a:lumMod val="65000"/>
                </a:schemeClr>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lnSpc>
                  <a:spcPct val="104000"/>
                </a:lnSpc>
                <a:buClr>
                  <a:srgbClr val="000000"/>
                </a:buClr>
                <a:buSzPct val="45000"/>
                <a:buFont typeface="Wingdings" charset="2"/>
                <a:buNone/>
                <a:defRPr/>
              </a:pPr>
              <a:endParaRPr lang="en-US" sz="2600" dirty="0">
                <a:ea typeface="DejaVu Sans" charset="0"/>
                <a:cs typeface="DejaVu Sans" charset="0"/>
              </a:endParaRPr>
            </a:p>
          </p:txBody>
        </p:sp>
      </p:grpSp>
      <p:grpSp>
        <p:nvGrpSpPr>
          <p:cNvPr id="8" name="Group 7"/>
          <p:cNvGrpSpPr/>
          <p:nvPr/>
        </p:nvGrpSpPr>
        <p:grpSpPr>
          <a:xfrm>
            <a:off x="470826" y="2933700"/>
            <a:ext cx="1143000" cy="1143000"/>
            <a:chOff x="185076" y="2890127"/>
            <a:chExt cx="1143000" cy="1143000"/>
          </a:xfrm>
        </p:grpSpPr>
        <p:sp>
          <p:nvSpPr>
            <p:cNvPr id="13" name="Oval 12"/>
            <p:cNvSpPr/>
            <p:nvPr/>
          </p:nvSpPr>
          <p:spPr>
            <a:xfrm>
              <a:off x="185076" y="2890127"/>
              <a:ext cx="1143000" cy="1143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p:cNvPicPr>
              <a:picLocks noChangeAspect="1"/>
            </p:cNvPicPr>
            <p:nvPr/>
          </p:nvPicPr>
          <p:blipFill>
            <a:blip r:embed="rId3"/>
            <a:stretch>
              <a:fillRect/>
            </a:stretch>
          </p:blipFill>
          <p:spPr>
            <a:xfrm>
              <a:off x="378369" y="2935224"/>
              <a:ext cx="756416" cy="914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r>
              <a:rPr lang="en-US" dirty="0" smtClean="0"/>
              <a:t>Developing a Retail Strategy </a:t>
            </a:r>
            <a:br>
              <a:rPr lang="en-US" dirty="0" smtClean="0"/>
            </a:br>
            <a:r>
              <a:rPr lang="en-US" dirty="0" smtClean="0"/>
              <a:t>Using the Four P’s:  Product</a:t>
            </a:r>
            <a:endParaRPr lang="en-US" dirty="0"/>
          </a:p>
        </p:txBody>
      </p:sp>
      <p:sp>
        <p:nvSpPr>
          <p:cNvPr id="35846" name="Text Box 6">
            <a:hlinkHover r:id="" action="ppaction://hlinkshowjump?jump=nextslide" highlightClick="1"/>
          </p:cNvPr>
          <p:cNvSpPr txBox="1">
            <a:spLocks noChangeArrowheads="1"/>
          </p:cNvSpPr>
          <p:nvPr/>
        </p:nvSpPr>
        <p:spPr bwMode="auto">
          <a:xfrm>
            <a:off x="914400" y="5181600"/>
            <a:ext cx="7315200"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430" tIns="45715" rIns="91430" bIns="45715">
            <a:spAutoFit/>
          </a:bodyPr>
          <a:lstStyle/>
          <a:p>
            <a:pPr algn="ctr" hangingPunct="0">
              <a:lnSpc>
                <a:spcPct val="104000"/>
              </a:lnSpc>
              <a:buClr>
                <a:srgbClr val="000000"/>
              </a:buClr>
              <a:buSzPct val="45000"/>
              <a:buFont typeface="Wingdings" pitchFamily="2" charset="2"/>
              <a:buNone/>
            </a:pPr>
            <a:r>
              <a:rPr lang="en-US" sz="2400" dirty="0">
                <a:latin typeface="Arial" pitchFamily="34" charset="0"/>
              </a:rPr>
              <a:t>Providing the right mix of merchandise and services</a:t>
            </a:r>
          </a:p>
        </p:txBody>
      </p:sp>
      <p:pic>
        <p:nvPicPr>
          <p:cNvPr id="5" name="Picture 4" descr="P16.15 INC at Macy's.jpg"/>
          <p:cNvPicPr>
            <a:picLocks noChangeAspect="1"/>
          </p:cNvPicPr>
          <p:nvPr/>
        </p:nvPicPr>
        <p:blipFill>
          <a:blip r:embed="rId3" cstate="email"/>
          <a:stretch>
            <a:fillRect/>
          </a:stretch>
        </p:blipFill>
        <p:spPr>
          <a:xfrm>
            <a:off x="2286000" y="1770888"/>
            <a:ext cx="4572000" cy="3029712"/>
          </a:xfrm>
          <a:prstGeom prst="rect">
            <a:avLst/>
          </a:prstGeom>
          <a:ln>
            <a:noFill/>
          </a:ln>
          <a:effectLst>
            <a:softEdge rad="112500"/>
          </a:effectLst>
        </p:spPr>
      </p:pic>
      <p:sp>
        <p:nvSpPr>
          <p:cNvPr id="2" name="Rectangle 1"/>
          <p:cNvSpPr/>
          <p:nvPr/>
        </p:nvSpPr>
        <p:spPr>
          <a:xfrm>
            <a:off x="2394961" y="4722168"/>
            <a:ext cx="1194558" cy="230832"/>
          </a:xfrm>
          <a:prstGeom prst="rect">
            <a:avLst/>
          </a:prstGeom>
        </p:spPr>
        <p:txBody>
          <a:bodyPr wrap="none">
            <a:spAutoFit/>
          </a:bodyPr>
          <a:lstStyle/>
          <a:p>
            <a:r>
              <a:rPr lang="en-US" sz="900" dirty="0"/>
              <a:t>AP Photo/David Kohl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type="body" sz="quarter" idx="10"/>
          </p:nvPr>
        </p:nvSpPr>
        <p:spPr>
          <a:xfrm>
            <a:off x="754451" y="1828800"/>
            <a:ext cx="7630848" cy="4343400"/>
          </a:xfrm>
        </p:spPr>
        <p:txBody>
          <a:bodyPr>
            <a:noAutofit/>
          </a:bodyPr>
          <a:lstStyle/>
          <a:p>
            <a:pPr lvl="0">
              <a:spcAft>
                <a:spcPts val="1500"/>
              </a:spcAft>
            </a:pPr>
            <a:r>
              <a:rPr lang="en-US" sz="1800" dirty="0"/>
              <a:t>Discuss the four factors manufacturers should consider as they develop their strategy for working with retailers.</a:t>
            </a:r>
          </a:p>
          <a:p>
            <a:pPr lvl="0">
              <a:spcAft>
                <a:spcPts val="1500"/>
              </a:spcAft>
            </a:pPr>
            <a:r>
              <a:rPr lang="en-US" sz="1800" dirty="0"/>
              <a:t>Outline the considerations associated with choosing retail partners.</a:t>
            </a:r>
          </a:p>
          <a:p>
            <a:pPr lvl="0">
              <a:spcAft>
                <a:spcPts val="1500"/>
              </a:spcAft>
            </a:pPr>
            <a:r>
              <a:rPr lang="en-US" sz="1800" dirty="0"/>
              <a:t>List the three levels of distribution intensity. </a:t>
            </a:r>
          </a:p>
          <a:p>
            <a:pPr lvl="0">
              <a:spcAft>
                <a:spcPts val="1500"/>
              </a:spcAft>
            </a:pPr>
            <a:r>
              <a:rPr lang="en-US" sz="1800" dirty="0"/>
              <a:t>Describe the various types of retailers.</a:t>
            </a:r>
          </a:p>
          <a:p>
            <a:pPr lvl="0">
              <a:spcAft>
                <a:spcPts val="1500"/>
              </a:spcAft>
            </a:pPr>
            <a:r>
              <a:rPr lang="en-US" sz="1800" dirty="0"/>
              <a:t>Describe the components of a retail strategy.</a:t>
            </a:r>
          </a:p>
          <a:p>
            <a:pPr lvl="0">
              <a:spcAft>
                <a:spcPts val="1500"/>
              </a:spcAft>
            </a:pPr>
            <a:r>
              <a:rPr lang="en-US" sz="1800" dirty="0"/>
              <a:t>Identify the benefits of stores. </a:t>
            </a:r>
          </a:p>
          <a:p>
            <a:pPr lvl="0">
              <a:spcAft>
                <a:spcPts val="1500"/>
              </a:spcAft>
            </a:pPr>
            <a:r>
              <a:rPr lang="en-US" sz="1800" dirty="0"/>
              <a:t>Identify the benefits of </a:t>
            </a:r>
            <a:r>
              <a:rPr lang="en-US" sz="1800" dirty="0" err="1" smtClean="0"/>
              <a:t>omnichannel</a:t>
            </a:r>
            <a:r>
              <a:rPr lang="en-US" sz="1800" dirty="0" smtClean="0"/>
              <a:t> retailing</a:t>
            </a:r>
            <a:r>
              <a:rPr lang="en-US" sz="1800" dirty="0"/>
              <a:t>. </a:t>
            </a:r>
          </a:p>
          <a:p>
            <a:pPr lvl="0">
              <a:spcAft>
                <a:spcPts val="1500"/>
              </a:spcAft>
            </a:pPr>
            <a:r>
              <a:rPr lang="en-US" sz="1800" dirty="0"/>
              <a:t>Detail the challenges of </a:t>
            </a:r>
            <a:r>
              <a:rPr lang="en-US" sz="1800" dirty="0" err="1" smtClean="0"/>
              <a:t>omnichannel</a:t>
            </a:r>
            <a:r>
              <a:rPr lang="en-US" sz="1800" dirty="0" smtClean="0"/>
              <a:t> retailing</a:t>
            </a:r>
            <a:r>
              <a:rPr lang="en-US" sz="1800" dirty="0"/>
              <a:t>. </a:t>
            </a:r>
          </a:p>
        </p:txBody>
      </p:sp>
      <p:sp>
        <p:nvSpPr>
          <p:cNvPr id="17410" name="Title 1"/>
          <p:cNvSpPr>
            <a:spLocks noGrp="1"/>
          </p:cNvSpPr>
          <p:nvPr>
            <p:ph type="title"/>
          </p:nvPr>
        </p:nvSpPr>
        <p:spPr/>
        <p:txBody>
          <a:bodyPr/>
          <a:lstStyle/>
          <a:p>
            <a:r>
              <a:rPr lang="en-US" dirty="0" smtClean="0"/>
              <a:t>Retailing and </a:t>
            </a:r>
            <a:r>
              <a:rPr lang="en-US" dirty="0" err="1" smtClean="0"/>
              <a:t>omnichannel</a:t>
            </a:r>
            <a:r>
              <a:rPr lang="en-US" dirty="0" smtClean="0"/>
              <a:t> Marketing</a:t>
            </a:r>
            <a:endParaRPr lang="en-US" dirty="0"/>
          </a:p>
        </p:txBody>
      </p:sp>
      <p:sp>
        <p:nvSpPr>
          <p:cNvPr id="10" name="Oval 9"/>
          <p:cNvSpPr>
            <a:spLocks noChangeAspect="1"/>
          </p:cNvSpPr>
          <p:nvPr/>
        </p:nvSpPr>
        <p:spPr>
          <a:xfrm>
            <a:off x="1005840" y="1981200"/>
            <a:ext cx="365760" cy="3657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latin typeface="Arial" pitchFamily="34" charset="0"/>
                <a:cs typeface="Arial" pitchFamily="34" charset="0"/>
              </a:rPr>
              <a:t>LO1</a:t>
            </a:r>
            <a:endParaRPr lang="en-US" sz="600" b="1" dirty="0">
              <a:latin typeface="Arial" pitchFamily="34" charset="0"/>
              <a:cs typeface="Arial" pitchFamily="34" charset="0"/>
            </a:endParaRPr>
          </a:p>
        </p:txBody>
      </p:sp>
      <p:sp>
        <p:nvSpPr>
          <p:cNvPr id="11" name="Oval 10"/>
          <p:cNvSpPr>
            <a:spLocks noChangeAspect="1"/>
          </p:cNvSpPr>
          <p:nvPr/>
        </p:nvSpPr>
        <p:spPr>
          <a:xfrm>
            <a:off x="1005840" y="2743200"/>
            <a:ext cx="365760" cy="3657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latin typeface="Arial" pitchFamily="34" charset="0"/>
                <a:cs typeface="Arial" pitchFamily="34" charset="0"/>
              </a:rPr>
              <a:t>LO2</a:t>
            </a:r>
            <a:endParaRPr lang="en-US" sz="600" b="1" dirty="0">
              <a:latin typeface="Arial" pitchFamily="34" charset="0"/>
              <a:cs typeface="Arial" pitchFamily="34" charset="0"/>
            </a:endParaRPr>
          </a:p>
        </p:txBody>
      </p:sp>
      <p:sp>
        <p:nvSpPr>
          <p:cNvPr id="12" name="Oval 11"/>
          <p:cNvSpPr>
            <a:spLocks noChangeAspect="1"/>
          </p:cNvSpPr>
          <p:nvPr/>
        </p:nvSpPr>
        <p:spPr>
          <a:xfrm>
            <a:off x="1005840" y="3429000"/>
            <a:ext cx="365760" cy="3657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latin typeface="Arial" pitchFamily="34" charset="0"/>
                <a:cs typeface="Arial" pitchFamily="34" charset="0"/>
              </a:rPr>
              <a:t>LO3</a:t>
            </a:r>
            <a:endParaRPr lang="en-US" sz="600" b="1" dirty="0">
              <a:latin typeface="Arial" pitchFamily="34" charset="0"/>
              <a:cs typeface="Arial" pitchFamily="34" charset="0"/>
            </a:endParaRPr>
          </a:p>
        </p:txBody>
      </p:sp>
      <p:sp>
        <p:nvSpPr>
          <p:cNvPr id="13" name="Oval 12"/>
          <p:cNvSpPr>
            <a:spLocks noChangeAspect="1"/>
          </p:cNvSpPr>
          <p:nvPr/>
        </p:nvSpPr>
        <p:spPr>
          <a:xfrm>
            <a:off x="1005840" y="3901440"/>
            <a:ext cx="365760" cy="3657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latin typeface="Arial" pitchFamily="34" charset="0"/>
                <a:cs typeface="Arial" pitchFamily="34" charset="0"/>
              </a:rPr>
              <a:t>LO4</a:t>
            </a:r>
            <a:endParaRPr lang="en-US" sz="600" b="1" dirty="0">
              <a:latin typeface="Arial" pitchFamily="34" charset="0"/>
              <a:cs typeface="Arial" pitchFamily="34" charset="0"/>
            </a:endParaRPr>
          </a:p>
        </p:txBody>
      </p:sp>
      <p:sp>
        <p:nvSpPr>
          <p:cNvPr id="14" name="Oval 13"/>
          <p:cNvSpPr>
            <a:spLocks noChangeAspect="1"/>
          </p:cNvSpPr>
          <p:nvPr/>
        </p:nvSpPr>
        <p:spPr>
          <a:xfrm>
            <a:off x="1005840" y="4358640"/>
            <a:ext cx="365760" cy="3657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latin typeface="Arial" pitchFamily="34" charset="0"/>
                <a:cs typeface="Arial" pitchFamily="34" charset="0"/>
              </a:rPr>
              <a:t>LO5</a:t>
            </a:r>
            <a:endParaRPr lang="en-US" sz="600" b="1" dirty="0">
              <a:latin typeface="Arial" pitchFamily="34" charset="0"/>
              <a:cs typeface="Arial" pitchFamily="34" charset="0"/>
            </a:endParaRPr>
          </a:p>
        </p:txBody>
      </p:sp>
      <p:sp>
        <p:nvSpPr>
          <p:cNvPr id="15" name="Oval 14"/>
          <p:cNvSpPr>
            <a:spLocks noChangeAspect="1"/>
          </p:cNvSpPr>
          <p:nvPr/>
        </p:nvSpPr>
        <p:spPr>
          <a:xfrm>
            <a:off x="1005840" y="4815840"/>
            <a:ext cx="365760" cy="3657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latin typeface="Arial" pitchFamily="34" charset="0"/>
                <a:cs typeface="Arial" pitchFamily="34" charset="0"/>
              </a:rPr>
              <a:t>LO6</a:t>
            </a:r>
            <a:endParaRPr lang="en-US" sz="600" b="1" dirty="0">
              <a:latin typeface="Arial" pitchFamily="34" charset="0"/>
              <a:cs typeface="Arial" pitchFamily="34" charset="0"/>
            </a:endParaRPr>
          </a:p>
        </p:txBody>
      </p:sp>
      <p:sp>
        <p:nvSpPr>
          <p:cNvPr id="16" name="Oval 15"/>
          <p:cNvSpPr>
            <a:spLocks noChangeAspect="1"/>
          </p:cNvSpPr>
          <p:nvPr/>
        </p:nvSpPr>
        <p:spPr>
          <a:xfrm>
            <a:off x="1005840" y="5273040"/>
            <a:ext cx="365760" cy="3657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latin typeface="Arial" pitchFamily="34" charset="0"/>
                <a:cs typeface="Arial" pitchFamily="34" charset="0"/>
              </a:rPr>
              <a:t>LO7</a:t>
            </a:r>
            <a:endParaRPr lang="en-US" sz="600" b="1" dirty="0">
              <a:latin typeface="Arial" pitchFamily="34" charset="0"/>
              <a:cs typeface="Arial" pitchFamily="34" charset="0"/>
            </a:endParaRPr>
          </a:p>
        </p:txBody>
      </p:sp>
      <p:sp>
        <p:nvSpPr>
          <p:cNvPr id="17" name="Oval 16"/>
          <p:cNvSpPr>
            <a:spLocks noChangeAspect="1"/>
          </p:cNvSpPr>
          <p:nvPr/>
        </p:nvSpPr>
        <p:spPr>
          <a:xfrm>
            <a:off x="1005840" y="5730240"/>
            <a:ext cx="365760" cy="3657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latin typeface="Arial" pitchFamily="34" charset="0"/>
                <a:cs typeface="Arial" pitchFamily="34" charset="0"/>
              </a:rPr>
              <a:t>LO8</a:t>
            </a:r>
            <a:endParaRPr lang="en-US" sz="600" b="1"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r>
              <a:rPr lang="en-US" dirty="0" smtClean="0"/>
              <a:t>Price</a:t>
            </a:r>
            <a:endParaRPr lang="en-US" dirty="0"/>
          </a:p>
        </p:txBody>
      </p:sp>
      <p:sp>
        <p:nvSpPr>
          <p:cNvPr id="36868" name="Text Box 4">
            <a:hlinkHover r:id="" action="ppaction://hlinkshowjump?jump=nextslide" highlightClick="1"/>
          </p:cNvPr>
          <p:cNvSpPr txBox="1">
            <a:spLocks noChangeArrowheads="1"/>
          </p:cNvSpPr>
          <p:nvPr/>
        </p:nvSpPr>
        <p:spPr bwMode="auto">
          <a:xfrm>
            <a:off x="5181600" y="2322235"/>
            <a:ext cx="2743200" cy="2289729"/>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lIns="182880" tIns="182880" rIns="182880" bIns="182880" anchor="ctr">
            <a:spAutoFit/>
          </a:bodyPr>
          <a:lstStyle/>
          <a:p>
            <a:pPr algn="ctr" hangingPunct="0">
              <a:lnSpc>
                <a:spcPct val="104000"/>
              </a:lnSpc>
              <a:buClr>
                <a:srgbClr val="000000"/>
              </a:buClr>
              <a:buSzPct val="45000"/>
              <a:buFont typeface="Wingdings" pitchFamily="2" charset="2"/>
              <a:buNone/>
            </a:pPr>
            <a:r>
              <a:rPr lang="en-US" sz="2400" dirty="0">
                <a:latin typeface="Arial" pitchFamily="34" charset="0"/>
              </a:rPr>
              <a:t>Price defines the value of both the merchandise and the service provided</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7800" y="1752600"/>
            <a:ext cx="2303298"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Rectangle 2"/>
          <p:cNvSpPr/>
          <p:nvPr/>
        </p:nvSpPr>
        <p:spPr>
          <a:xfrm>
            <a:off x="2886469" y="5255568"/>
            <a:ext cx="1313180" cy="230832"/>
          </a:xfrm>
          <a:prstGeom prst="rect">
            <a:avLst/>
          </a:prstGeom>
        </p:spPr>
        <p:txBody>
          <a:bodyPr wrap="none">
            <a:spAutoFit/>
          </a:bodyPr>
          <a:lstStyle/>
          <a:p>
            <a:r>
              <a:rPr lang="en-US" sz="900" dirty="0"/>
              <a:t>Courtesy DDB - London</a:t>
            </a:r>
          </a:p>
        </p:txBody>
      </p:sp>
      <p:pic>
        <p:nvPicPr>
          <p:cNvPr id="8" name="il_fi" descr="http://www.google.com/url?source=imgres&amp;ct=img&amp;q=http://www.seagate.com/staticfiles/support/images/video_icon.png&amp;sa=X&amp;ei=xw2aTY-MF8TUgAe0wY3HCA&amp;ved=0CAQQ8wc&amp;usg=AFQjCNFhoORGtaw_hibV_2Fk37uLpDBeEw">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5457497"/>
            <a:ext cx="940525"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168833" y="6307924"/>
            <a:ext cx="928459" cy="430887"/>
          </a:xfrm>
          <a:prstGeom prst="rect">
            <a:avLst/>
          </a:prstGeom>
        </p:spPr>
        <p:txBody>
          <a:bodyPr wrap="none">
            <a:spAutoFit/>
          </a:bodyPr>
          <a:lstStyle/>
          <a:p>
            <a:pPr algn="ctr"/>
            <a:r>
              <a:rPr lang="en-US" sz="1100" dirty="0" smtClean="0"/>
              <a:t>Walmart’s</a:t>
            </a:r>
            <a:br>
              <a:rPr lang="en-US" sz="1100" dirty="0" smtClean="0"/>
            </a:br>
            <a:r>
              <a:rPr lang="en-US" sz="1100" dirty="0" smtClean="0"/>
              <a:t>Profits </a:t>
            </a:r>
            <a:r>
              <a:rPr lang="en-US" sz="1100" dirty="0"/>
              <a:t>Drop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r>
              <a:rPr lang="en-US" dirty="0" smtClean="0"/>
              <a:t>Promotion</a:t>
            </a:r>
            <a:endParaRPr lang="en-US" dirty="0"/>
          </a:p>
        </p:txBody>
      </p:sp>
      <p:pic>
        <p:nvPicPr>
          <p:cNvPr id="3073" name="Picture 1"/>
          <p:cNvPicPr>
            <a:picLocks noGrp="1" noChangeAspect="1" noChangeArrowheads="1"/>
          </p:cNvPicPr>
          <p:nvPr>
            <p:ph sz="half" idx="1"/>
          </p:nvPr>
        </p:nvPicPr>
        <p:blipFill>
          <a:blip r:embed="rId3" cstate="email"/>
          <a:srcRect/>
          <a:stretch>
            <a:fillRect/>
          </a:stretch>
        </p:blipFill>
        <p:spPr bwMode="auto">
          <a:xfrm>
            <a:off x="990707" y="1839073"/>
            <a:ext cx="2975067" cy="4216763"/>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074" name="Picture 2"/>
          <p:cNvPicPr>
            <a:picLocks noGrp="1" noChangeAspect="1" noChangeArrowheads="1"/>
          </p:cNvPicPr>
          <p:nvPr>
            <p:ph sz="half" idx="2"/>
          </p:nvPr>
        </p:nvPicPr>
        <p:blipFill>
          <a:blip r:embed="rId4" cstate="email"/>
          <a:srcRect/>
          <a:stretch>
            <a:fillRect/>
          </a:stretch>
        </p:blipFill>
        <p:spPr bwMode="auto">
          <a:xfrm>
            <a:off x="4686299" y="2046454"/>
            <a:ext cx="3227904" cy="2177509"/>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8916" name="Text Box 5">
            <a:hlinkHover r:id="" action="ppaction://hlinkshowjump?jump=nextslide" highlightClick="1"/>
          </p:cNvPr>
          <p:cNvSpPr txBox="1">
            <a:spLocks noChangeArrowheads="1"/>
          </p:cNvSpPr>
          <p:nvPr/>
        </p:nvSpPr>
        <p:spPr bwMode="auto">
          <a:xfrm>
            <a:off x="4700051" y="4642138"/>
            <a:ext cx="3200400" cy="122526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lIns="91430" tIns="45715" rIns="91430" bIns="45715">
            <a:spAutoFit/>
          </a:bodyPr>
          <a:lstStyle/>
          <a:p>
            <a:pPr algn="ctr" hangingPunct="0">
              <a:lnSpc>
                <a:spcPct val="104000"/>
              </a:lnSpc>
              <a:buClr>
                <a:srgbClr val="000000"/>
              </a:buClr>
              <a:buSzPct val="45000"/>
              <a:buFont typeface="Wingdings" pitchFamily="2" charset="2"/>
              <a:buNone/>
            </a:pPr>
            <a:r>
              <a:rPr lang="en-US" dirty="0">
                <a:latin typeface="Arial" pitchFamily="34" charset="0"/>
              </a:rPr>
              <a:t>Retailers use a wide variety of promotions, both within their retail environment and through mass media</a:t>
            </a:r>
          </a:p>
        </p:txBody>
      </p:sp>
      <p:sp>
        <p:nvSpPr>
          <p:cNvPr id="2" name="Rectangle 1"/>
          <p:cNvSpPr/>
          <p:nvPr/>
        </p:nvSpPr>
        <p:spPr>
          <a:xfrm rot="16200000">
            <a:off x="185560" y="5224640"/>
            <a:ext cx="1383712" cy="230832"/>
          </a:xfrm>
          <a:prstGeom prst="rect">
            <a:avLst/>
          </a:prstGeom>
        </p:spPr>
        <p:txBody>
          <a:bodyPr wrap="none">
            <a:spAutoFit/>
          </a:bodyPr>
          <a:lstStyle/>
          <a:p>
            <a:r>
              <a:rPr lang="en-US" sz="900" dirty="0"/>
              <a:t>Courtesy Bass Pro </a:t>
            </a:r>
            <a:r>
              <a:rPr lang="en-US" sz="900" dirty="0" smtClean="0"/>
              <a:t>Shops</a:t>
            </a:r>
            <a:endParaRPr lang="en-US" sz="900" dirty="0"/>
          </a:p>
        </p:txBody>
      </p:sp>
      <p:sp>
        <p:nvSpPr>
          <p:cNvPr id="3" name="Rectangle 2"/>
          <p:cNvSpPr/>
          <p:nvPr/>
        </p:nvSpPr>
        <p:spPr>
          <a:xfrm rot="16200000">
            <a:off x="3853693" y="3357277"/>
            <a:ext cx="1436612" cy="230832"/>
          </a:xfrm>
          <a:prstGeom prst="rect">
            <a:avLst/>
          </a:prstGeom>
        </p:spPr>
        <p:txBody>
          <a:bodyPr wrap="none">
            <a:spAutoFit/>
          </a:bodyPr>
          <a:lstStyle/>
          <a:p>
            <a:r>
              <a:rPr lang="en-US" sz="900" dirty="0"/>
              <a:t>AP Photo/</a:t>
            </a:r>
            <a:r>
              <a:rPr lang="en-US" sz="900" dirty="0" err="1"/>
              <a:t>MarkHumphrey</a:t>
            </a:r>
            <a:endParaRPr lang="en-US"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421440" y="429166"/>
            <a:ext cx="184710" cy="360986"/>
          </a:xfrm>
          <a:prstGeom prst="rect">
            <a:avLst/>
          </a:prstGeom>
          <a:noFill/>
          <a:ln w="9525" algn="ctr">
            <a:noFill/>
            <a:miter lim="800000"/>
            <a:headEnd/>
            <a:tailEnd/>
          </a:ln>
        </p:spPr>
        <p:txBody>
          <a:bodyPr wrap="none" lIns="91430" tIns="45715" rIns="91430" bIns="45715">
            <a:spAutoFit/>
          </a:bodyPr>
          <a:lstStyle/>
          <a:p>
            <a:pPr hangingPunct="0">
              <a:lnSpc>
                <a:spcPct val="104000"/>
              </a:lnSpc>
              <a:buClr>
                <a:srgbClr val="000000"/>
              </a:buClr>
              <a:buSzPct val="45000"/>
              <a:buFont typeface="Wingdings" pitchFamily="2" charset="2"/>
              <a:buNone/>
            </a:pPr>
            <a:endParaRPr lang="en-US" dirty="0">
              <a:latin typeface="Arial" pitchFamily="34" charset="0"/>
            </a:endParaRPr>
          </a:p>
        </p:txBody>
      </p:sp>
      <p:sp>
        <p:nvSpPr>
          <p:cNvPr id="1029" name="AutoShape 5"/>
          <p:cNvSpPr>
            <a:spLocks noGrp="1" noChangeArrowheads="1"/>
          </p:cNvSpPr>
          <p:nvPr>
            <p:ph type="title"/>
          </p:nvPr>
        </p:nvSpPr>
        <p:spPr/>
        <p:txBody>
          <a:bodyPr/>
          <a:lstStyle/>
          <a:p>
            <a:r>
              <a:rPr lang="en-US" dirty="0" smtClean="0"/>
              <a:t>Place</a:t>
            </a:r>
            <a:endParaRPr lang="en-US" dirty="0"/>
          </a:p>
        </p:txBody>
      </p:sp>
      <p:pic>
        <p:nvPicPr>
          <p:cNvPr id="2" name="Picture 3"/>
          <p:cNvPicPr>
            <a:picLocks noGrp="1" noChangeAspect="1" noChangeArrowheads="1"/>
          </p:cNvPicPr>
          <p:nvPr>
            <p:ph sz="half" idx="1"/>
          </p:nvPr>
        </p:nvPicPr>
        <p:blipFill>
          <a:blip r:embed="rId3" cstate="email"/>
          <a:stretch>
            <a:fillRect/>
          </a:stretch>
        </p:blipFill>
        <p:spPr bwMode="auto">
          <a:xfrm>
            <a:off x="1061880" y="1752600"/>
            <a:ext cx="4043520" cy="2783226"/>
          </a:xfrm>
          <a:prstGeom prst="rect">
            <a:avLst/>
          </a:prstGeom>
          <a:ln>
            <a:noFill/>
          </a:ln>
          <a:effectLst>
            <a:softEdge rad="112500"/>
          </a:effectLst>
        </p:spPr>
      </p:pic>
      <p:pic>
        <p:nvPicPr>
          <p:cNvPr id="4" name="Picture 5"/>
          <p:cNvPicPr>
            <a:picLocks noGrp="1" noChangeAspect="1" noChangeArrowheads="1"/>
          </p:cNvPicPr>
          <p:nvPr>
            <p:ph sz="half" idx="2"/>
          </p:nvPr>
        </p:nvPicPr>
        <p:blipFill>
          <a:blip r:embed="rId4" cstate="email"/>
          <a:stretch>
            <a:fillRect/>
          </a:stretch>
        </p:blipFill>
        <p:spPr bwMode="auto">
          <a:xfrm>
            <a:off x="5638800" y="1885060"/>
            <a:ext cx="2247900" cy="3400425"/>
          </a:xfrm>
          <a:prstGeom prst="rect">
            <a:avLst/>
          </a:prstGeom>
          <a:ln>
            <a:noFill/>
          </a:ln>
          <a:effectLst>
            <a:softEdge rad="112500"/>
          </a:effectLst>
        </p:spPr>
      </p:pic>
      <p:sp>
        <p:nvSpPr>
          <p:cNvPr id="1034" name="Text Box 8">
            <a:hlinkHover r:id="" action="ppaction://hlinkshowjump?jump=nextslide" highlightClick="1"/>
          </p:cNvPr>
          <p:cNvSpPr txBox="1">
            <a:spLocks noChangeArrowheads="1"/>
          </p:cNvSpPr>
          <p:nvPr/>
        </p:nvSpPr>
        <p:spPr bwMode="auto">
          <a:xfrm>
            <a:off x="1069081" y="4808159"/>
            <a:ext cx="4029120" cy="83451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91430" tIns="45715" rIns="91430" bIns="45715">
            <a:spAutoFit/>
          </a:bodyPr>
          <a:lstStyle/>
          <a:p>
            <a:pPr algn="ctr" hangingPunct="0">
              <a:lnSpc>
                <a:spcPct val="104000"/>
              </a:lnSpc>
              <a:buClr>
                <a:srgbClr val="000000"/>
              </a:buClr>
              <a:buSzPct val="45000"/>
              <a:buFont typeface="Wingdings" pitchFamily="2" charset="2"/>
              <a:buNone/>
            </a:pPr>
            <a:r>
              <a:rPr lang="en-US" sz="2400" dirty="0">
                <a:solidFill>
                  <a:schemeClr val="tx1"/>
                </a:solidFill>
                <a:latin typeface="Arial" pitchFamily="34" charset="0"/>
              </a:rPr>
              <a:t>Convenience is a key ingredient to success</a:t>
            </a:r>
          </a:p>
        </p:txBody>
      </p:sp>
      <p:sp>
        <p:nvSpPr>
          <p:cNvPr id="3" name="Rectangle 2"/>
          <p:cNvSpPr/>
          <p:nvPr/>
        </p:nvSpPr>
        <p:spPr>
          <a:xfrm>
            <a:off x="1150409" y="4421241"/>
            <a:ext cx="678391" cy="230832"/>
          </a:xfrm>
          <a:prstGeom prst="rect">
            <a:avLst/>
          </a:prstGeom>
        </p:spPr>
        <p:txBody>
          <a:bodyPr wrap="none">
            <a:spAutoFit/>
          </a:bodyPr>
          <a:lstStyle/>
          <a:p>
            <a:r>
              <a:rPr lang="en-US" sz="900" dirty="0" smtClean="0"/>
              <a:t>©M </a:t>
            </a:r>
            <a:r>
              <a:rPr lang="en-US" sz="900" dirty="0" err="1" smtClean="0"/>
              <a:t>Hruby</a:t>
            </a:r>
            <a:endParaRPr lang="en-US" sz="900" dirty="0"/>
          </a:p>
        </p:txBody>
      </p:sp>
      <p:sp>
        <p:nvSpPr>
          <p:cNvPr id="5" name="Rectangle 4"/>
          <p:cNvSpPr/>
          <p:nvPr/>
        </p:nvSpPr>
        <p:spPr>
          <a:xfrm>
            <a:off x="5711031" y="5261673"/>
            <a:ext cx="2057400" cy="369332"/>
          </a:xfrm>
          <a:prstGeom prst="rect">
            <a:avLst/>
          </a:prstGeom>
        </p:spPr>
        <p:txBody>
          <a:bodyPr wrap="square">
            <a:spAutoFit/>
          </a:bodyPr>
          <a:lstStyle/>
          <a:p>
            <a:r>
              <a:rPr lang="en-US" sz="900" dirty="0"/>
              <a:t>The McGraw-Hill Companies, </a:t>
            </a:r>
            <a:r>
              <a:rPr lang="en-US" sz="900" dirty="0" err="1" smtClean="0"/>
              <a:t>Inc</a:t>
            </a:r>
            <a:r>
              <a:rPr lang="en-US" sz="900" dirty="0" smtClean="0"/>
              <a:t>/</a:t>
            </a:r>
          </a:p>
          <a:p>
            <a:r>
              <a:rPr lang="en-US" sz="900" dirty="0" smtClean="0"/>
              <a:t>Jill </a:t>
            </a:r>
            <a:r>
              <a:rPr lang="en-US" sz="900" dirty="0" err="1"/>
              <a:t>Braaten</a:t>
            </a:r>
            <a:r>
              <a:rPr lang="en-US" sz="900" dirty="0"/>
              <a:t>, photographer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Walmart Faces Biggest Civil Rights Suits</a:t>
            </a:r>
            <a:endParaRPr lang="en-US" dirty="0"/>
          </a:p>
        </p:txBody>
      </p:sp>
      <p:pic>
        <p:nvPicPr>
          <p:cNvPr id="3" name="NBC-walmart faces biggest civil rts suit384K_Stream.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1422400" y="1371600"/>
            <a:ext cx="6299200" cy="47244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r>
              <a:rPr lang="en-US" dirty="0" smtClean="0"/>
              <a:t>Benefits of Stores for Consumers</a:t>
            </a:r>
            <a:endParaRPr lang="en-US" dirty="0"/>
          </a:p>
        </p:txBody>
      </p:sp>
      <p:grpSp>
        <p:nvGrpSpPr>
          <p:cNvPr id="2" name="Group 1"/>
          <p:cNvGrpSpPr/>
          <p:nvPr/>
        </p:nvGrpSpPr>
        <p:grpSpPr>
          <a:xfrm>
            <a:off x="2286000" y="1509000"/>
            <a:ext cx="4572000" cy="4449600"/>
            <a:chOff x="2286000" y="1509000"/>
            <a:chExt cx="4572000" cy="4449600"/>
          </a:xfrm>
        </p:grpSpPr>
        <p:sp>
          <p:nvSpPr>
            <p:cNvPr id="3" name="Freeform 2"/>
            <p:cNvSpPr/>
            <p:nvPr/>
          </p:nvSpPr>
          <p:spPr>
            <a:xfrm>
              <a:off x="2286000" y="1509000"/>
              <a:ext cx="4572000" cy="561600"/>
            </a:xfrm>
            <a:custGeom>
              <a:avLst/>
              <a:gdLst>
                <a:gd name="connsiteX0" fmla="*/ 0 w 4572000"/>
                <a:gd name="connsiteY0" fmla="*/ 93602 h 561600"/>
                <a:gd name="connsiteX1" fmla="*/ 93602 w 4572000"/>
                <a:gd name="connsiteY1" fmla="*/ 0 h 561600"/>
                <a:gd name="connsiteX2" fmla="*/ 4478398 w 4572000"/>
                <a:gd name="connsiteY2" fmla="*/ 0 h 561600"/>
                <a:gd name="connsiteX3" fmla="*/ 4572000 w 4572000"/>
                <a:gd name="connsiteY3" fmla="*/ 93602 h 561600"/>
                <a:gd name="connsiteX4" fmla="*/ 4572000 w 4572000"/>
                <a:gd name="connsiteY4" fmla="*/ 467998 h 561600"/>
                <a:gd name="connsiteX5" fmla="*/ 4478398 w 4572000"/>
                <a:gd name="connsiteY5" fmla="*/ 561600 h 561600"/>
                <a:gd name="connsiteX6" fmla="*/ 93602 w 4572000"/>
                <a:gd name="connsiteY6" fmla="*/ 561600 h 561600"/>
                <a:gd name="connsiteX7" fmla="*/ 0 w 4572000"/>
                <a:gd name="connsiteY7" fmla="*/ 467998 h 561600"/>
                <a:gd name="connsiteX8" fmla="*/ 0 w 4572000"/>
                <a:gd name="connsiteY8" fmla="*/ 93602 h 5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61600">
                  <a:moveTo>
                    <a:pt x="0" y="93602"/>
                  </a:moveTo>
                  <a:cubicBezTo>
                    <a:pt x="0" y="41907"/>
                    <a:pt x="41907" y="0"/>
                    <a:pt x="93602" y="0"/>
                  </a:cubicBezTo>
                  <a:lnTo>
                    <a:pt x="4478398" y="0"/>
                  </a:lnTo>
                  <a:cubicBezTo>
                    <a:pt x="4530093" y="0"/>
                    <a:pt x="4572000" y="41907"/>
                    <a:pt x="4572000" y="93602"/>
                  </a:cubicBezTo>
                  <a:lnTo>
                    <a:pt x="4572000" y="467998"/>
                  </a:lnTo>
                  <a:cubicBezTo>
                    <a:pt x="4572000" y="519693"/>
                    <a:pt x="4530093" y="561600"/>
                    <a:pt x="4478398" y="561600"/>
                  </a:cubicBezTo>
                  <a:lnTo>
                    <a:pt x="93602" y="561600"/>
                  </a:lnTo>
                  <a:cubicBezTo>
                    <a:pt x="41907" y="561600"/>
                    <a:pt x="0" y="519693"/>
                    <a:pt x="0" y="467998"/>
                  </a:cubicBezTo>
                  <a:lnTo>
                    <a:pt x="0" y="9360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03615" tIns="103615" rIns="103615" bIns="103615" numCol="1" spcCol="1270" anchor="ctr" anchorCtr="0">
              <a:noAutofit/>
            </a:bodyPr>
            <a:lstStyle/>
            <a:p>
              <a:pPr lvl="0" algn="ctr" defTabSz="889000" rtl="0">
                <a:lnSpc>
                  <a:spcPct val="90000"/>
                </a:lnSpc>
                <a:spcBef>
                  <a:spcPct val="0"/>
                </a:spcBef>
                <a:spcAft>
                  <a:spcPct val="35000"/>
                </a:spcAft>
              </a:pPr>
              <a:r>
                <a:rPr lang="en-US" sz="2000" kern="1200" smtClean="0"/>
                <a:t>Browsing</a:t>
              </a:r>
              <a:endParaRPr lang="en-US" sz="2000" kern="1200"/>
            </a:p>
          </p:txBody>
        </p:sp>
        <p:sp>
          <p:nvSpPr>
            <p:cNvPr id="4" name="Freeform 3"/>
            <p:cNvSpPr/>
            <p:nvPr/>
          </p:nvSpPr>
          <p:spPr>
            <a:xfrm>
              <a:off x="2286000" y="2157000"/>
              <a:ext cx="4572000" cy="561600"/>
            </a:xfrm>
            <a:custGeom>
              <a:avLst/>
              <a:gdLst>
                <a:gd name="connsiteX0" fmla="*/ 0 w 4572000"/>
                <a:gd name="connsiteY0" fmla="*/ 93602 h 561600"/>
                <a:gd name="connsiteX1" fmla="*/ 93602 w 4572000"/>
                <a:gd name="connsiteY1" fmla="*/ 0 h 561600"/>
                <a:gd name="connsiteX2" fmla="*/ 4478398 w 4572000"/>
                <a:gd name="connsiteY2" fmla="*/ 0 h 561600"/>
                <a:gd name="connsiteX3" fmla="*/ 4572000 w 4572000"/>
                <a:gd name="connsiteY3" fmla="*/ 93602 h 561600"/>
                <a:gd name="connsiteX4" fmla="*/ 4572000 w 4572000"/>
                <a:gd name="connsiteY4" fmla="*/ 467998 h 561600"/>
                <a:gd name="connsiteX5" fmla="*/ 4478398 w 4572000"/>
                <a:gd name="connsiteY5" fmla="*/ 561600 h 561600"/>
                <a:gd name="connsiteX6" fmla="*/ 93602 w 4572000"/>
                <a:gd name="connsiteY6" fmla="*/ 561600 h 561600"/>
                <a:gd name="connsiteX7" fmla="*/ 0 w 4572000"/>
                <a:gd name="connsiteY7" fmla="*/ 467998 h 561600"/>
                <a:gd name="connsiteX8" fmla="*/ 0 w 4572000"/>
                <a:gd name="connsiteY8" fmla="*/ 93602 h 5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61600">
                  <a:moveTo>
                    <a:pt x="0" y="93602"/>
                  </a:moveTo>
                  <a:cubicBezTo>
                    <a:pt x="0" y="41907"/>
                    <a:pt x="41907" y="0"/>
                    <a:pt x="93602" y="0"/>
                  </a:cubicBezTo>
                  <a:lnTo>
                    <a:pt x="4478398" y="0"/>
                  </a:lnTo>
                  <a:cubicBezTo>
                    <a:pt x="4530093" y="0"/>
                    <a:pt x="4572000" y="41907"/>
                    <a:pt x="4572000" y="93602"/>
                  </a:cubicBezTo>
                  <a:lnTo>
                    <a:pt x="4572000" y="467998"/>
                  </a:lnTo>
                  <a:cubicBezTo>
                    <a:pt x="4572000" y="519693"/>
                    <a:pt x="4530093" y="561600"/>
                    <a:pt x="4478398" y="561600"/>
                  </a:cubicBezTo>
                  <a:lnTo>
                    <a:pt x="93602" y="561600"/>
                  </a:lnTo>
                  <a:cubicBezTo>
                    <a:pt x="41907" y="561600"/>
                    <a:pt x="0" y="519693"/>
                    <a:pt x="0" y="467998"/>
                  </a:cubicBezTo>
                  <a:lnTo>
                    <a:pt x="0" y="9360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3615" tIns="103615" rIns="103615" bIns="103615" numCol="1" spcCol="1270" anchor="ctr" anchorCtr="0">
              <a:noAutofit/>
            </a:bodyPr>
            <a:lstStyle/>
            <a:p>
              <a:pPr lvl="0" algn="ctr" defTabSz="889000" rtl="0">
                <a:lnSpc>
                  <a:spcPct val="90000"/>
                </a:lnSpc>
                <a:spcBef>
                  <a:spcPct val="0"/>
                </a:spcBef>
                <a:spcAft>
                  <a:spcPct val="35000"/>
                </a:spcAft>
              </a:pPr>
              <a:r>
                <a:rPr lang="en-US" sz="2000" kern="1200" dirty="0" smtClean="0"/>
                <a:t>Touching and Feeling</a:t>
              </a:r>
              <a:endParaRPr lang="en-US" sz="2000" kern="1200" dirty="0"/>
            </a:p>
          </p:txBody>
        </p:sp>
        <p:sp>
          <p:nvSpPr>
            <p:cNvPr id="5" name="Freeform 4"/>
            <p:cNvSpPr/>
            <p:nvPr/>
          </p:nvSpPr>
          <p:spPr>
            <a:xfrm>
              <a:off x="2286000" y="2805000"/>
              <a:ext cx="4572000" cy="561600"/>
            </a:xfrm>
            <a:custGeom>
              <a:avLst/>
              <a:gdLst>
                <a:gd name="connsiteX0" fmla="*/ 0 w 4572000"/>
                <a:gd name="connsiteY0" fmla="*/ 93602 h 561600"/>
                <a:gd name="connsiteX1" fmla="*/ 93602 w 4572000"/>
                <a:gd name="connsiteY1" fmla="*/ 0 h 561600"/>
                <a:gd name="connsiteX2" fmla="*/ 4478398 w 4572000"/>
                <a:gd name="connsiteY2" fmla="*/ 0 h 561600"/>
                <a:gd name="connsiteX3" fmla="*/ 4572000 w 4572000"/>
                <a:gd name="connsiteY3" fmla="*/ 93602 h 561600"/>
                <a:gd name="connsiteX4" fmla="*/ 4572000 w 4572000"/>
                <a:gd name="connsiteY4" fmla="*/ 467998 h 561600"/>
                <a:gd name="connsiteX5" fmla="*/ 4478398 w 4572000"/>
                <a:gd name="connsiteY5" fmla="*/ 561600 h 561600"/>
                <a:gd name="connsiteX6" fmla="*/ 93602 w 4572000"/>
                <a:gd name="connsiteY6" fmla="*/ 561600 h 561600"/>
                <a:gd name="connsiteX7" fmla="*/ 0 w 4572000"/>
                <a:gd name="connsiteY7" fmla="*/ 467998 h 561600"/>
                <a:gd name="connsiteX8" fmla="*/ 0 w 4572000"/>
                <a:gd name="connsiteY8" fmla="*/ 93602 h 5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61600">
                  <a:moveTo>
                    <a:pt x="0" y="93602"/>
                  </a:moveTo>
                  <a:cubicBezTo>
                    <a:pt x="0" y="41907"/>
                    <a:pt x="41907" y="0"/>
                    <a:pt x="93602" y="0"/>
                  </a:cubicBezTo>
                  <a:lnTo>
                    <a:pt x="4478398" y="0"/>
                  </a:lnTo>
                  <a:cubicBezTo>
                    <a:pt x="4530093" y="0"/>
                    <a:pt x="4572000" y="41907"/>
                    <a:pt x="4572000" y="93602"/>
                  </a:cubicBezTo>
                  <a:lnTo>
                    <a:pt x="4572000" y="467998"/>
                  </a:lnTo>
                  <a:cubicBezTo>
                    <a:pt x="4572000" y="519693"/>
                    <a:pt x="4530093" y="561600"/>
                    <a:pt x="4478398" y="561600"/>
                  </a:cubicBezTo>
                  <a:lnTo>
                    <a:pt x="93602" y="561600"/>
                  </a:lnTo>
                  <a:cubicBezTo>
                    <a:pt x="41907" y="561600"/>
                    <a:pt x="0" y="519693"/>
                    <a:pt x="0" y="467998"/>
                  </a:cubicBezTo>
                  <a:lnTo>
                    <a:pt x="0" y="9360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03615" tIns="103615" rIns="103615" bIns="103615" numCol="1" spcCol="1270" anchor="ctr" anchorCtr="0">
              <a:noAutofit/>
            </a:bodyPr>
            <a:lstStyle/>
            <a:p>
              <a:pPr lvl="0" algn="ctr" defTabSz="889000" rtl="0">
                <a:lnSpc>
                  <a:spcPct val="90000"/>
                </a:lnSpc>
                <a:spcBef>
                  <a:spcPct val="0"/>
                </a:spcBef>
                <a:spcAft>
                  <a:spcPct val="35000"/>
                </a:spcAft>
              </a:pPr>
              <a:r>
                <a:rPr lang="en-US" sz="2000" kern="1200" dirty="0" smtClean="0"/>
                <a:t>Personal Service</a:t>
              </a:r>
              <a:endParaRPr lang="en-US" sz="2000" kern="1200" dirty="0"/>
            </a:p>
          </p:txBody>
        </p:sp>
        <p:sp>
          <p:nvSpPr>
            <p:cNvPr id="6" name="Freeform 5"/>
            <p:cNvSpPr/>
            <p:nvPr/>
          </p:nvSpPr>
          <p:spPr>
            <a:xfrm>
              <a:off x="2286000" y="3453000"/>
              <a:ext cx="4572000" cy="561600"/>
            </a:xfrm>
            <a:custGeom>
              <a:avLst/>
              <a:gdLst>
                <a:gd name="connsiteX0" fmla="*/ 0 w 4572000"/>
                <a:gd name="connsiteY0" fmla="*/ 93602 h 561600"/>
                <a:gd name="connsiteX1" fmla="*/ 93602 w 4572000"/>
                <a:gd name="connsiteY1" fmla="*/ 0 h 561600"/>
                <a:gd name="connsiteX2" fmla="*/ 4478398 w 4572000"/>
                <a:gd name="connsiteY2" fmla="*/ 0 h 561600"/>
                <a:gd name="connsiteX3" fmla="*/ 4572000 w 4572000"/>
                <a:gd name="connsiteY3" fmla="*/ 93602 h 561600"/>
                <a:gd name="connsiteX4" fmla="*/ 4572000 w 4572000"/>
                <a:gd name="connsiteY4" fmla="*/ 467998 h 561600"/>
                <a:gd name="connsiteX5" fmla="*/ 4478398 w 4572000"/>
                <a:gd name="connsiteY5" fmla="*/ 561600 h 561600"/>
                <a:gd name="connsiteX6" fmla="*/ 93602 w 4572000"/>
                <a:gd name="connsiteY6" fmla="*/ 561600 h 561600"/>
                <a:gd name="connsiteX7" fmla="*/ 0 w 4572000"/>
                <a:gd name="connsiteY7" fmla="*/ 467998 h 561600"/>
                <a:gd name="connsiteX8" fmla="*/ 0 w 4572000"/>
                <a:gd name="connsiteY8" fmla="*/ 93602 h 5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61600">
                  <a:moveTo>
                    <a:pt x="0" y="93602"/>
                  </a:moveTo>
                  <a:cubicBezTo>
                    <a:pt x="0" y="41907"/>
                    <a:pt x="41907" y="0"/>
                    <a:pt x="93602" y="0"/>
                  </a:cubicBezTo>
                  <a:lnTo>
                    <a:pt x="4478398" y="0"/>
                  </a:lnTo>
                  <a:cubicBezTo>
                    <a:pt x="4530093" y="0"/>
                    <a:pt x="4572000" y="41907"/>
                    <a:pt x="4572000" y="93602"/>
                  </a:cubicBezTo>
                  <a:lnTo>
                    <a:pt x="4572000" y="467998"/>
                  </a:lnTo>
                  <a:cubicBezTo>
                    <a:pt x="4572000" y="519693"/>
                    <a:pt x="4530093" y="561600"/>
                    <a:pt x="4478398" y="561600"/>
                  </a:cubicBezTo>
                  <a:lnTo>
                    <a:pt x="93602" y="561600"/>
                  </a:lnTo>
                  <a:cubicBezTo>
                    <a:pt x="41907" y="561600"/>
                    <a:pt x="0" y="519693"/>
                    <a:pt x="0" y="467998"/>
                  </a:cubicBezTo>
                  <a:lnTo>
                    <a:pt x="0" y="9360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03615" tIns="103615" rIns="103615" bIns="103615" numCol="1" spcCol="1270" anchor="ctr" anchorCtr="0">
              <a:noAutofit/>
            </a:bodyPr>
            <a:lstStyle/>
            <a:p>
              <a:pPr lvl="0" algn="ctr" defTabSz="889000" rtl="0">
                <a:lnSpc>
                  <a:spcPct val="90000"/>
                </a:lnSpc>
                <a:spcBef>
                  <a:spcPct val="0"/>
                </a:spcBef>
                <a:spcAft>
                  <a:spcPct val="35000"/>
                </a:spcAft>
              </a:pPr>
              <a:r>
                <a:rPr lang="en-US" sz="2000" kern="1200" dirty="0" smtClean="0"/>
                <a:t>Cash and Credit</a:t>
              </a:r>
              <a:endParaRPr lang="en-US" sz="2000" kern="1200" dirty="0"/>
            </a:p>
          </p:txBody>
        </p:sp>
        <p:sp>
          <p:nvSpPr>
            <p:cNvPr id="7" name="Freeform 6"/>
            <p:cNvSpPr/>
            <p:nvPr/>
          </p:nvSpPr>
          <p:spPr>
            <a:xfrm>
              <a:off x="2286000" y="4101000"/>
              <a:ext cx="4572000" cy="561600"/>
            </a:xfrm>
            <a:custGeom>
              <a:avLst/>
              <a:gdLst>
                <a:gd name="connsiteX0" fmla="*/ 0 w 4572000"/>
                <a:gd name="connsiteY0" fmla="*/ 93602 h 561600"/>
                <a:gd name="connsiteX1" fmla="*/ 93602 w 4572000"/>
                <a:gd name="connsiteY1" fmla="*/ 0 h 561600"/>
                <a:gd name="connsiteX2" fmla="*/ 4478398 w 4572000"/>
                <a:gd name="connsiteY2" fmla="*/ 0 h 561600"/>
                <a:gd name="connsiteX3" fmla="*/ 4572000 w 4572000"/>
                <a:gd name="connsiteY3" fmla="*/ 93602 h 561600"/>
                <a:gd name="connsiteX4" fmla="*/ 4572000 w 4572000"/>
                <a:gd name="connsiteY4" fmla="*/ 467998 h 561600"/>
                <a:gd name="connsiteX5" fmla="*/ 4478398 w 4572000"/>
                <a:gd name="connsiteY5" fmla="*/ 561600 h 561600"/>
                <a:gd name="connsiteX6" fmla="*/ 93602 w 4572000"/>
                <a:gd name="connsiteY6" fmla="*/ 561600 h 561600"/>
                <a:gd name="connsiteX7" fmla="*/ 0 w 4572000"/>
                <a:gd name="connsiteY7" fmla="*/ 467998 h 561600"/>
                <a:gd name="connsiteX8" fmla="*/ 0 w 4572000"/>
                <a:gd name="connsiteY8" fmla="*/ 93602 h 5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61600">
                  <a:moveTo>
                    <a:pt x="0" y="93602"/>
                  </a:moveTo>
                  <a:cubicBezTo>
                    <a:pt x="0" y="41907"/>
                    <a:pt x="41907" y="0"/>
                    <a:pt x="93602" y="0"/>
                  </a:cubicBezTo>
                  <a:lnTo>
                    <a:pt x="4478398" y="0"/>
                  </a:lnTo>
                  <a:cubicBezTo>
                    <a:pt x="4530093" y="0"/>
                    <a:pt x="4572000" y="41907"/>
                    <a:pt x="4572000" y="93602"/>
                  </a:cubicBezTo>
                  <a:lnTo>
                    <a:pt x="4572000" y="467998"/>
                  </a:lnTo>
                  <a:cubicBezTo>
                    <a:pt x="4572000" y="519693"/>
                    <a:pt x="4530093" y="561600"/>
                    <a:pt x="4478398" y="561600"/>
                  </a:cubicBezTo>
                  <a:lnTo>
                    <a:pt x="93602" y="561600"/>
                  </a:lnTo>
                  <a:cubicBezTo>
                    <a:pt x="41907" y="561600"/>
                    <a:pt x="0" y="519693"/>
                    <a:pt x="0" y="467998"/>
                  </a:cubicBezTo>
                  <a:lnTo>
                    <a:pt x="0" y="9360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03615" tIns="103615" rIns="103615" bIns="103615" numCol="1" spcCol="1270" anchor="ctr" anchorCtr="0">
              <a:noAutofit/>
            </a:bodyPr>
            <a:lstStyle/>
            <a:p>
              <a:pPr lvl="0" algn="ctr" defTabSz="889000" rtl="0">
                <a:lnSpc>
                  <a:spcPct val="90000"/>
                </a:lnSpc>
                <a:spcBef>
                  <a:spcPct val="0"/>
                </a:spcBef>
                <a:spcAft>
                  <a:spcPct val="35000"/>
                </a:spcAft>
              </a:pPr>
              <a:r>
                <a:rPr lang="en-US" sz="2000" kern="1200" dirty="0" smtClean="0"/>
                <a:t>Entertainment and Social Interaction</a:t>
              </a:r>
              <a:endParaRPr lang="en-US" sz="2000" kern="1200" dirty="0"/>
            </a:p>
          </p:txBody>
        </p:sp>
        <p:sp>
          <p:nvSpPr>
            <p:cNvPr id="8" name="Freeform 7"/>
            <p:cNvSpPr/>
            <p:nvPr/>
          </p:nvSpPr>
          <p:spPr>
            <a:xfrm>
              <a:off x="2286000" y="4749000"/>
              <a:ext cx="4572000" cy="561600"/>
            </a:xfrm>
            <a:custGeom>
              <a:avLst/>
              <a:gdLst>
                <a:gd name="connsiteX0" fmla="*/ 0 w 4572000"/>
                <a:gd name="connsiteY0" fmla="*/ 93602 h 561600"/>
                <a:gd name="connsiteX1" fmla="*/ 93602 w 4572000"/>
                <a:gd name="connsiteY1" fmla="*/ 0 h 561600"/>
                <a:gd name="connsiteX2" fmla="*/ 4478398 w 4572000"/>
                <a:gd name="connsiteY2" fmla="*/ 0 h 561600"/>
                <a:gd name="connsiteX3" fmla="*/ 4572000 w 4572000"/>
                <a:gd name="connsiteY3" fmla="*/ 93602 h 561600"/>
                <a:gd name="connsiteX4" fmla="*/ 4572000 w 4572000"/>
                <a:gd name="connsiteY4" fmla="*/ 467998 h 561600"/>
                <a:gd name="connsiteX5" fmla="*/ 4478398 w 4572000"/>
                <a:gd name="connsiteY5" fmla="*/ 561600 h 561600"/>
                <a:gd name="connsiteX6" fmla="*/ 93602 w 4572000"/>
                <a:gd name="connsiteY6" fmla="*/ 561600 h 561600"/>
                <a:gd name="connsiteX7" fmla="*/ 0 w 4572000"/>
                <a:gd name="connsiteY7" fmla="*/ 467998 h 561600"/>
                <a:gd name="connsiteX8" fmla="*/ 0 w 4572000"/>
                <a:gd name="connsiteY8" fmla="*/ 93602 h 5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61600">
                  <a:moveTo>
                    <a:pt x="0" y="93602"/>
                  </a:moveTo>
                  <a:cubicBezTo>
                    <a:pt x="0" y="41907"/>
                    <a:pt x="41907" y="0"/>
                    <a:pt x="93602" y="0"/>
                  </a:cubicBezTo>
                  <a:lnTo>
                    <a:pt x="4478398" y="0"/>
                  </a:lnTo>
                  <a:cubicBezTo>
                    <a:pt x="4530093" y="0"/>
                    <a:pt x="4572000" y="41907"/>
                    <a:pt x="4572000" y="93602"/>
                  </a:cubicBezTo>
                  <a:lnTo>
                    <a:pt x="4572000" y="467998"/>
                  </a:lnTo>
                  <a:cubicBezTo>
                    <a:pt x="4572000" y="519693"/>
                    <a:pt x="4530093" y="561600"/>
                    <a:pt x="4478398" y="561600"/>
                  </a:cubicBezTo>
                  <a:lnTo>
                    <a:pt x="93602" y="561600"/>
                  </a:lnTo>
                  <a:cubicBezTo>
                    <a:pt x="41907" y="561600"/>
                    <a:pt x="0" y="519693"/>
                    <a:pt x="0" y="467998"/>
                  </a:cubicBezTo>
                  <a:lnTo>
                    <a:pt x="0" y="9360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03615" tIns="103615" rIns="103615" bIns="103615" numCol="1" spcCol="1270" anchor="ctr" anchorCtr="0">
              <a:noAutofit/>
            </a:bodyPr>
            <a:lstStyle/>
            <a:p>
              <a:pPr lvl="0" algn="ctr" defTabSz="889000" rtl="0">
                <a:lnSpc>
                  <a:spcPct val="90000"/>
                </a:lnSpc>
                <a:spcBef>
                  <a:spcPct val="0"/>
                </a:spcBef>
                <a:spcAft>
                  <a:spcPct val="35000"/>
                </a:spcAft>
              </a:pPr>
              <a:r>
                <a:rPr lang="en-US" sz="2000" kern="1200" dirty="0" smtClean="0"/>
                <a:t>Instant Gratification</a:t>
              </a:r>
              <a:endParaRPr lang="en-US" sz="2000" kern="1200" dirty="0"/>
            </a:p>
          </p:txBody>
        </p:sp>
        <p:sp>
          <p:nvSpPr>
            <p:cNvPr id="9" name="Freeform 8"/>
            <p:cNvSpPr/>
            <p:nvPr/>
          </p:nvSpPr>
          <p:spPr>
            <a:xfrm>
              <a:off x="2286000" y="5397000"/>
              <a:ext cx="4572000" cy="561600"/>
            </a:xfrm>
            <a:custGeom>
              <a:avLst/>
              <a:gdLst>
                <a:gd name="connsiteX0" fmla="*/ 0 w 4572000"/>
                <a:gd name="connsiteY0" fmla="*/ 93602 h 561600"/>
                <a:gd name="connsiteX1" fmla="*/ 93602 w 4572000"/>
                <a:gd name="connsiteY1" fmla="*/ 0 h 561600"/>
                <a:gd name="connsiteX2" fmla="*/ 4478398 w 4572000"/>
                <a:gd name="connsiteY2" fmla="*/ 0 h 561600"/>
                <a:gd name="connsiteX3" fmla="*/ 4572000 w 4572000"/>
                <a:gd name="connsiteY3" fmla="*/ 93602 h 561600"/>
                <a:gd name="connsiteX4" fmla="*/ 4572000 w 4572000"/>
                <a:gd name="connsiteY4" fmla="*/ 467998 h 561600"/>
                <a:gd name="connsiteX5" fmla="*/ 4478398 w 4572000"/>
                <a:gd name="connsiteY5" fmla="*/ 561600 h 561600"/>
                <a:gd name="connsiteX6" fmla="*/ 93602 w 4572000"/>
                <a:gd name="connsiteY6" fmla="*/ 561600 h 561600"/>
                <a:gd name="connsiteX7" fmla="*/ 0 w 4572000"/>
                <a:gd name="connsiteY7" fmla="*/ 467998 h 561600"/>
                <a:gd name="connsiteX8" fmla="*/ 0 w 4572000"/>
                <a:gd name="connsiteY8" fmla="*/ 93602 h 5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61600">
                  <a:moveTo>
                    <a:pt x="0" y="93602"/>
                  </a:moveTo>
                  <a:cubicBezTo>
                    <a:pt x="0" y="41907"/>
                    <a:pt x="41907" y="0"/>
                    <a:pt x="93602" y="0"/>
                  </a:cubicBezTo>
                  <a:lnTo>
                    <a:pt x="4478398" y="0"/>
                  </a:lnTo>
                  <a:cubicBezTo>
                    <a:pt x="4530093" y="0"/>
                    <a:pt x="4572000" y="41907"/>
                    <a:pt x="4572000" y="93602"/>
                  </a:cubicBezTo>
                  <a:lnTo>
                    <a:pt x="4572000" y="467998"/>
                  </a:lnTo>
                  <a:cubicBezTo>
                    <a:pt x="4572000" y="519693"/>
                    <a:pt x="4530093" y="561600"/>
                    <a:pt x="4478398" y="561600"/>
                  </a:cubicBezTo>
                  <a:lnTo>
                    <a:pt x="93602" y="561600"/>
                  </a:lnTo>
                  <a:cubicBezTo>
                    <a:pt x="41907" y="561600"/>
                    <a:pt x="0" y="519693"/>
                    <a:pt x="0" y="467998"/>
                  </a:cubicBezTo>
                  <a:lnTo>
                    <a:pt x="0" y="9360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3615" tIns="103615" rIns="103615" bIns="103615" numCol="1" spcCol="1270" anchor="ctr" anchorCtr="0">
              <a:noAutofit/>
            </a:bodyPr>
            <a:lstStyle/>
            <a:p>
              <a:pPr lvl="0" algn="ctr" defTabSz="889000" rtl="0">
                <a:lnSpc>
                  <a:spcPct val="90000"/>
                </a:lnSpc>
                <a:spcBef>
                  <a:spcPct val="0"/>
                </a:spcBef>
                <a:spcAft>
                  <a:spcPct val="35000"/>
                </a:spcAft>
              </a:pPr>
              <a:r>
                <a:rPr lang="en-US" sz="2000" kern="1200" dirty="0" smtClean="0"/>
                <a:t>Risk Reduction</a:t>
              </a:r>
              <a:endParaRPr lang="en-US" sz="2000" kern="1200"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Benefits of the Internet and </a:t>
            </a:r>
            <a:br>
              <a:rPr lang="en-US" smtClean="0"/>
            </a:br>
            <a:r>
              <a:rPr lang="en-US" smtClean="0"/>
              <a:t>Omnichannel Retailing</a:t>
            </a:r>
            <a:endParaRPr lang="en-US"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809700780"/>
              </p:ext>
            </p:extLst>
          </p:nvPr>
        </p:nvGraphicFramePr>
        <p:xfrm>
          <a:off x="548640" y="1600200"/>
          <a:ext cx="804672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t>How does the Internet Improve </a:t>
            </a:r>
            <a:r>
              <a:rPr lang="en-US" dirty="0" err="1"/>
              <a:t>O</a:t>
            </a:r>
            <a:r>
              <a:rPr lang="en-US" dirty="0" err="1" smtClean="0"/>
              <a:t>mnichannel</a:t>
            </a:r>
            <a:r>
              <a:rPr lang="en-US" dirty="0" smtClean="0"/>
              <a:t> Shopping?</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0138" y="1752600"/>
            <a:ext cx="2778662" cy="40732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rot="16200000">
            <a:off x="5314261" y="5238061"/>
            <a:ext cx="1027845" cy="230832"/>
          </a:xfrm>
          <a:prstGeom prst="rect">
            <a:avLst/>
          </a:prstGeom>
        </p:spPr>
        <p:txBody>
          <a:bodyPr wrap="none">
            <a:spAutoFit/>
          </a:bodyPr>
          <a:lstStyle/>
          <a:p>
            <a:r>
              <a:rPr lang="en-US" sz="900" dirty="0"/>
              <a:t>Courtesy LL Bean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Retailers can do more online…</a:t>
            </a:r>
            <a:endParaRPr lang="en-US" dirty="0"/>
          </a:p>
        </p:txBody>
      </p:sp>
      <p:pic>
        <p:nvPicPr>
          <p:cNvPr id="44037" name="Picture 4" descr="image00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31064" y="6019800"/>
            <a:ext cx="456480" cy="426285"/>
          </a:xfrm>
          <a:prstGeom prst="rect">
            <a:avLst/>
          </a:prstGeom>
          <a:noFill/>
          <a:ln w="9525">
            <a:noFill/>
            <a:miter lim="800000"/>
            <a:headEnd/>
            <a:tailEnd/>
          </a:ln>
        </p:spPr>
      </p:pic>
      <p:sp>
        <p:nvSpPr>
          <p:cNvPr id="44038" name="TextBox 7"/>
          <p:cNvSpPr txBox="1">
            <a:spLocks noChangeArrowheads="1"/>
          </p:cNvSpPr>
          <p:nvPr/>
        </p:nvSpPr>
        <p:spPr bwMode="auto">
          <a:xfrm flipH="1">
            <a:off x="6812808" y="6461927"/>
            <a:ext cx="1492992" cy="253033"/>
          </a:xfrm>
          <a:prstGeom prst="rect">
            <a:avLst/>
          </a:prstGeom>
          <a:noFill/>
          <a:ln w="9525" algn="ctr">
            <a:noFill/>
            <a:miter lim="800000"/>
            <a:headEnd/>
            <a:tailEnd/>
          </a:ln>
          <a:effectLst/>
        </p:spPr>
        <p:txBody>
          <a:bodyPr lIns="82945" tIns="41473" rIns="82945" bIns="41473">
            <a:spAutoFit/>
          </a:bodyPr>
          <a:lstStyle/>
          <a:p>
            <a:pPr algn="ctr" defTabSz="829452">
              <a:spcBef>
                <a:spcPct val="50000"/>
              </a:spcBef>
            </a:pPr>
            <a:r>
              <a:rPr lang="en-US" sz="1100" dirty="0" err="1" smtClean="0">
                <a:latin typeface="Arial" pitchFamily="34" charset="0"/>
              </a:rPr>
              <a:t>Zafu</a:t>
            </a:r>
            <a:endParaRPr lang="en-US" sz="1100" dirty="0">
              <a:latin typeface="Arial" pitchFamily="34" charset="0"/>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8800" y="1524000"/>
            <a:ext cx="54864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rot="16200000">
            <a:off x="1242742" y="4774826"/>
            <a:ext cx="941283" cy="230832"/>
          </a:xfrm>
          <a:prstGeom prst="rect">
            <a:avLst/>
          </a:prstGeom>
        </p:spPr>
        <p:txBody>
          <a:bodyPr wrap="none">
            <a:spAutoFit/>
          </a:bodyPr>
          <a:lstStyle/>
          <a:p>
            <a:r>
              <a:rPr lang="en-US" sz="900" dirty="0"/>
              <a:t>Courtesy </a:t>
            </a:r>
            <a:r>
              <a:rPr lang="en-US" sz="900" dirty="0" err="1"/>
              <a:t>Zafu</a:t>
            </a:r>
            <a:r>
              <a:rPr lang="en-US" sz="9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Perceived Risk in Internet Shopping</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5440" y="1524000"/>
            <a:ext cx="5852160" cy="43891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p:cNvSpPr/>
          <p:nvPr/>
        </p:nvSpPr>
        <p:spPr>
          <a:xfrm>
            <a:off x="1676400" y="6019800"/>
            <a:ext cx="1620957" cy="230832"/>
          </a:xfrm>
          <a:prstGeom prst="rect">
            <a:avLst/>
          </a:prstGeom>
        </p:spPr>
        <p:txBody>
          <a:bodyPr wrap="none">
            <a:spAutoFit/>
          </a:bodyPr>
          <a:lstStyle/>
          <a:p>
            <a:r>
              <a:rPr lang="en-US" sz="900" dirty="0"/>
              <a:t>Courtesy Pricegrabber.com.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Effective </a:t>
            </a:r>
            <a:r>
              <a:rPr lang="en-US" dirty="0" err="1"/>
              <a:t>O</a:t>
            </a:r>
            <a:r>
              <a:rPr lang="en-US" dirty="0" err="1" smtClean="0"/>
              <a:t>mnichannel</a:t>
            </a:r>
            <a:r>
              <a:rPr lang="en-US" dirty="0" smtClean="0"/>
              <a:t> Retailing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5233518"/>
              </p:ext>
            </p:extLst>
          </p:nvPr>
        </p:nvGraphicFramePr>
        <p:xfrm>
          <a:off x="456481" y="1524000"/>
          <a:ext cx="8226720" cy="4317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H&amp;M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849" y="1371600"/>
            <a:ext cx="6868302" cy="45720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989148" y="6019800"/>
            <a:ext cx="1273105" cy="215444"/>
          </a:xfrm>
          <a:prstGeom prst="rect">
            <a:avLst/>
          </a:prstGeom>
        </p:spPr>
        <p:txBody>
          <a:bodyPr wrap="none">
            <a:spAutoFit/>
          </a:bodyPr>
          <a:lstStyle/>
          <a:p>
            <a:r>
              <a:rPr lang="en-US" sz="800" dirty="0" smtClean="0"/>
              <a:t>AP Images/Denis Doyle</a:t>
            </a:r>
            <a:endParaRPr lang="en-US" dirty="0"/>
          </a:p>
        </p:txBody>
      </p:sp>
    </p:spTree>
    <p:extLst>
      <p:ext uri="{BB962C8B-B14F-4D97-AF65-F5344CB8AC3E}">
        <p14:creationId xmlns:p14="http://schemas.microsoft.com/office/powerpoint/2010/main" val="362591323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p:txBody>
          <a:bodyPr/>
          <a:lstStyle/>
          <a:p>
            <a:r>
              <a:rPr lang="en-US" dirty="0" smtClean="0"/>
              <a:t>CHECK YOURSELF</a:t>
            </a:r>
            <a:endParaRPr lang="en-US" dirty="0"/>
          </a:p>
        </p:txBody>
      </p:sp>
      <p:grpSp>
        <p:nvGrpSpPr>
          <p:cNvPr id="7" name="Group 6"/>
          <p:cNvGrpSpPr/>
          <p:nvPr/>
        </p:nvGrpSpPr>
        <p:grpSpPr>
          <a:xfrm>
            <a:off x="1042326" y="2057400"/>
            <a:ext cx="7630848" cy="2895600"/>
            <a:chOff x="773112" y="2789237"/>
            <a:chExt cx="8961120" cy="2057400"/>
          </a:xfrm>
        </p:grpSpPr>
        <p:sp>
          <p:nvSpPr>
            <p:cNvPr id="15" name="Content Placeholder 3"/>
            <p:cNvSpPr txBox="1">
              <a:spLocks/>
            </p:cNvSpPr>
            <p:nvPr/>
          </p:nvSpPr>
          <p:spPr bwMode="auto">
            <a:xfrm>
              <a:off x="1382712" y="2838223"/>
              <a:ext cx="8229600" cy="1959429"/>
            </a:xfrm>
            <a:prstGeom prst="rect">
              <a:avLst/>
            </a:prstGeom>
            <a:solidFill>
              <a:srgbClr val="D6EEF0"/>
            </a:solidFill>
            <a:ln w="38100">
              <a:noFill/>
              <a:round/>
              <a:headEnd/>
              <a:tailEnd/>
            </a:ln>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4408" indent="-410291">
                <a:spcAft>
                  <a:spcPts val="1077"/>
                </a:spcAft>
                <a:buSzPct val="100000"/>
                <a:buFont typeface="Arial" pitchFamily="34" charset="0"/>
                <a:buAutoNum type="arabicPeriod"/>
              </a:pPr>
              <a:r>
                <a:rPr lang="en-US" sz="2400" dirty="0">
                  <a:ea typeface="Batang" panose="02030600000101010101" pitchFamily="18" charset="-127"/>
                  <a:cs typeface="Times New Roman" panose="02020603050405020304" pitchFamily="18" charset="0"/>
                </a:rPr>
                <a:t>What are the components of a retail strategy?</a:t>
              </a:r>
            </a:p>
            <a:p>
              <a:pPr marL="574408" indent="-410291">
                <a:spcAft>
                  <a:spcPts val="1077"/>
                </a:spcAft>
                <a:buSzPct val="100000"/>
                <a:buFont typeface="Arial" pitchFamily="34" charset="0"/>
                <a:buAutoNum type="arabicPeriod"/>
              </a:pPr>
              <a:r>
                <a:rPr lang="en-US" sz="2400" dirty="0">
                  <a:ea typeface="Batang" panose="02030600000101010101" pitchFamily="18" charset="-127"/>
                  <a:cs typeface="Times New Roman" panose="02020603050405020304" pitchFamily="18" charset="0"/>
                </a:rPr>
                <a:t>What are the advantages of traditional stores versus Internet-only stores?</a:t>
              </a:r>
            </a:p>
            <a:p>
              <a:pPr marL="574408" indent="-410291">
                <a:spcAft>
                  <a:spcPts val="1077"/>
                </a:spcAft>
                <a:buSzPct val="100000"/>
                <a:buFont typeface="Arial" pitchFamily="34" charset="0"/>
                <a:buAutoNum type="arabicPeriod"/>
              </a:pPr>
              <a:r>
                <a:rPr lang="en-US" sz="2400" dirty="0">
                  <a:ea typeface="Batang" panose="02030600000101010101" pitchFamily="18" charset="-127"/>
                  <a:cs typeface="Times New Roman" panose="02020603050405020304" pitchFamily="18" charset="0"/>
                </a:rPr>
                <a:t>What challenges do retailers face when marketing their products through multiple channels?</a:t>
              </a:r>
            </a:p>
          </p:txBody>
        </p:sp>
        <p:sp>
          <p:nvSpPr>
            <p:cNvPr id="16" name="Rounded Rectangle 13"/>
            <p:cNvSpPr/>
            <p:nvPr/>
          </p:nvSpPr>
          <p:spPr bwMode="auto">
            <a:xfrm>
              <a:off x="773112" y="2789237"/>
              <a:ext cx="8961120" cy="2057400"/>
            </a:xfrm>
            <a:prstGeom prst="rect">
              <a:avLst/>
            </a:prstGeom>
            <a:noFill/>
            <a:ln w="38100" cap="flat" cmpd="sng" algn="ctr">
              <a:solidFill>
                <a:schemeClr val="bg1">
                  <a:lumMod val="65000"/>
                </a:schemeClr>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lnSpc>
                  <a:spcPct val="104000"/>
                </a:lnSpc>
                <a:buClr>
                  <a:srgbClr val="000000"/>
                </a:buClr>
                <a:buSzPct val="45000"/>
                <a:buFont typeface="Wingdings" charset="2"/>
                <a:buNone/>
                <a:defRPr/>
              </a:pPr>
              <a:endParaRPr lang="en-US" sz="2600" dirty="0">
                <a:ea typeface="DejaVu Sans" charset="0"/>
                <a:cs typeface="DejaVu Sans" charset="0"/>
              </a:endParaRPr>
            </a:p>
          </p:txBody>
        </p:sp>
      </p:grpSp>
      <p:grpSp>
        <p:nvGrpSpPr>
          <p:cNvPr id="8" name="Group 7"/>
          <p:cNvGrpSpPr/>
          <p:nvPr/>
        </p:nvGrpSpPr>
        <p:grpSpPr>
          <a:xfrm>
            <a:off x="470826" y="2933700"/>
            <a:ext cx="1143000" cy="1143000"/>
            <a:chOff x="185076" y="2890127"/>
            <a:chExt cx="1143000" cy="1143000"/>
          </a:xfrm>
        </p:grpSpPr>
        <p:sp>
          <p:nvSpPr>
            <p:cNvPr id="13" name="Oval 12"/>
            <p:cNvSpPr/>
            <p:nvPr/>
          </p:nvSpPr>
          <p:spPr>
            <a:xfrm>
              <a:off x="185076" y="2890127"/>
              <a:ext cx="1143000" cy="1143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p:cNvPicPr>
              <a:picLocks noChangeAspect="1"/>
            </p:cNvPicPr>
            <p:nvPr/>
          </p:nvPicPr>
          <p:blipFill>
            <a:blip r:embed="rId3"/>
            <a:stretch>
              <a:fillRect/>
            </a:stretch>
          </p:blipFill>
          <p:spPr>
            <a:xfrm>
              <a:off x="378369" y="2935224"/>
              <a:ext cx="756416" cy="914400"/>
            </a:xfrm>
            <a:prstGeom prst="rect">
              <a:avLst/>
            </a:prstGeom>
          </p:spPr>
        </p:pic>
      </p:grpSp>
    </p:spTree>
    <p:extLst>
      <p:ext uri="{BB962C8B-B14F-4D97-AF65-F5344CB8AC3E}">
        <p14:creationId xmlns:p14="http://schemas.microsoft.com/office/powerpoint/2010/main" val="406831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1" name="Content Placeholder 2"/>
          <p:cNvSpPr>
            <a:spLocks noGrp="1"/>
          </p:cNvSpPr>
          <p:nvPr>
            <p:ph sz="quarter" idx="10"/>
          </p:nvPr>
        </p:nvSpPr>
        <p:spPr/>
        <p:txBody>
          <a:bodyPr/>
          <a:lstStyle/>
          <a:p>
            <a:pPr>
              <a:buFont typeface="Wingdings" pitchFamily="2" charset="2"/>
              <a:buNone/>
            </a:pPr>
            <a:r>
              <a:rPr lang="en-US" b="1" dirty="0"/>
              <a:t>Category specialists</a:t>
            </a:r>
            <a:r>
              <a:rPr lang="en-US" dirty="0"/>
              <a:t> are discount stores that offer a narrow but deep assortment of merchandise.</a:t>
            </a:r>
            <a:endParaRPr lang="en-US" b="1" dirty="0"/>
          </a:p>
        </p:txBody>
      </p:sp>
      <p:sp>
        <p:nvSpPr>
          <p:cNvPr id="48130"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5" name="Content Placeholder 2"/>
          <p:cNvSpPr>
            <a:spLocks noGrp="1"/>
          </p:cNvSpPr>
          <p:nvPr>
            <p:ph sz="quarter" idx="10"/>
          </p:nvPr>
        </p:nvSpPr>
        <p:spPr/>
        <p:txBody>
          <a:bodyPr/>
          <a:lstStyle/>
          <a:p>
            <a:pPr>
              <a:buFont typeface="Wingdings" pitchFamily="2" charset="2"/>
              <a:buNone/>
            </a:pPr>
            <a:r>
              <a:rPr lang="en-US" b="1" dirty="0"/>
              <a:t>Convenience stores</a:t>
            </a:r>
            <a:r>
              <a:rPr lang="en-US" dirty="0"/>
              <a:t> provide a limited variety and assortment of merchandise at a convenient location in 2,000-3,000 square foot stores with speedy checkout.</a:t>
            </a:r>
            <a:endParaRPr lang="en-US" b="1" dirty="0"/>
          </a:p>
        </p:txBody>
      </p:sp>
      <p:sp>
        <p:nvSpPr>
          <p:cNvPr id="49154"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Content Placeholder 2"/>
          <p:cNvSpPr>
            <a:spLocks noGrp="1"/>
          </p:cNvSpPr>
          <p:nvPr>
            <p:ph sz="quarter" idx="10"/>
          </p:nvPr>
        </p:nvSpPr>
        <p:spPr/>
        <p:txBody>
          <a:bodyPr/>
          <a:lstStyle/>
          <a:p>
            <a:pPr>
              <a:buFont typeface="Wingdings" pitchFamily="2" charset="2"/>
              <a:buNone/>
            </a:pPr>
            <a:r>
              <a:rPr lang="en-US" dirty="0"/>
              <a:t>A </a:t>
            </a:r>
            <a:r>
              <a:rPr lang="en-US" b="1" dirty="0"/>
              <a:t>conventional supermarket</a:t>
            </a:r>
            <a:r>
              <a:rPr lang="en-US" dirty="0"/>
              <a:t> is a self-service food store offering groceries, meat, and produce with limited sales of nonfood items, such as health and beauty aids and general merchandise.</a:t>
            </a:r>
          </a:p>
        </p:txBody>
      </p:sp>
      <p:sp>
        <p:nvSpPr>
          <p:cNvPr id="50178"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3" name="Content Placeholder 2"/>
          <p:cNvSpPr>
            <a:spLocks noGrp="1"/>
          </p:cNvSpPr>
          <p:nvPr>
            <p:ph sz="quarter" idx="10"/>
          </p:nvPr>
        </p:nvSpPr>
        <p:spPr/>
        <p:txBody>
          <a:bodyPr/>
          <a:lstStyle/>
          <a:p>
            <a:pPr>
              <a:buFont typeface="Wingdings" pitchFamily="2" charset="2"/>
              <a:buNone/>
            </a:pPr>
            <a:r>
              <a:rPr lang="en-US" b="1" dirty="0"/>
              <a:t>Department stores</a:t>
            </a:r>
            <a:r>
              <a:rPr lang="en-US" dirty="0"/>
              <a:t> are retailers that carry a broad variety and deep assortment, offer customer services, and organize their stores into distinct departments for displaying merchandise.</a:t>
            </a:r>
            <a:endParaRPr lang="en-US" b="1" dirty="0"/>
          </a:p>
        </p:txBody>
      </p:sp>
      <p:sp>
        <p:nvSpPr>
          <p:cNvPr id="51202"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Content Placeholder 2"/>
          <p:cNvSpPr>
            <a:spLocks noGrp="1"/>
          </p:cNvSpPr>
          <p:nvPr>
            <p:ph sz="quarter" idx="10"/>
          </p:nvPr>
        </p:nvSpPr>
        <p:spPr/>
        <p:txBody>
          <a:bodyPr/>
          <a:lstStyle/>
          <a:p>
            <a:pPr>
              <a:buFont typeface="Wingdings" pitchFamily="2" charset="2"/>
              <a:buNone/>
            </a:pPr>
            <a:r>
              <a:rPr lang="en-US" b="1" dirty="0"/>
              <a:t>Drugstores</a:t>
            </a:r>
            <a:r>
              <a:rPr lang="en-US" dirty="0"/>
              <a:t> are specialty stores that concentrate on pharmaceuticals and health and personal grooming merchandise.</a:t>
            </a:r>
            <a:endParaRPr lang="en-US" b="1" dirty="0"/>
          </a:p>
        </p:txBody>
      </p:sp>
      <p:sp>
        <p:nvSpPr>
          <p:cNvPr id="53250"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Content Placeholder 2"/>
          <p:cNvSpPr>
            <a:spLocks noGrp="1"/>
          </p:cNvSpPr>
          <p:nvPr>
            <p:ph sz="quarter" idx="10"/>
          </p:nvPr>
        </p:nvSpPr>
        <p:spPr/>
        <p:txBody>
          <a:bodyPr/>
          <a:lstStyle/>
          <a:p>
            <a:pPr>
              <a:buFont typeface="Wingdings" pitchFamily="2" charset="2"/>
              <a:buNone/>
            </a:pPr>
            <a:r>
              <a:rPr lang="en-US" dirty="0"/>
              <a:t>An </a:t>
            </a:r>
            <a:r>
              <a:rPr lang="en-US" b="1" dirty="0"/>
              <a:t>exclusive distribution</a:t>
            </a:r>
            <a:r>
              <a:rPr lang="en-US" dirty="0"/>
              <a:t> policy is when manufacturers grant exclusive geographic territories to one or very few retail customers so no other customers in the territory can sell a particular brand.</a:t>
            </a:r>
          </a:p>
        </p:txBody>
      </p:sp>
      <p:sp>
        <p:nvSpPr>
          <p:cNvPr id="54274"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Content Placeholder 2"/>
          <p:cNvSpPr>
            <a:spLocks noGrp="1"/>
          </p:cNvSpPr>
          <p:nvPr>
            <p:ph sz="quarter" idx="10"/>
          </p:nvPr>
        </p:nvSpPr>
        <p:spPr/>
        <p:txBody>
          <a:bodyPr/>
          <a:lstStyle/>
          <a:p>
            <a:pPr>
              <a:buFont typeface="Wingdings" pitchFamily="2" charset="2"/>
              <a:buNone/>
            </a:pPr>
            <a:r>
              <a:rPr lang="en-US" b="1" dirty="0"/>
              <a:t>Extreme value retailers</a:t>
            </a:r>
            <a:r>
              <a:rPr lang="en-US" dirty="0"/>
              <a:t> are small, full-line discount stores that offer a limited merchandise assortment at very low prices.</a:t>
            </a:r>
            <a:endParaRPr lang="en-US" b="1" dirty="0"/>
          </a:p>
        </p:txBody>
      </p:sp>
      <p:sp>
        <p:nvSpPr>
          <p:cNvPr id="55298"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3" name="Content Placeholder 2"/>
          <p:cNvSpPr>
            <a:spLocks noGrp="1"/>
          </p:cNvSpPr>
          <p:nvPr>
            <p:ph sz="quarter" idx="10"/>
          </p:nvPr>
        </p:nvSpPr>
        <p:spPr/>
        <p:txBody>
          <a:bodyPr/>
          <a:lstStyle/>
          <a:p>
            <a:pPr>
              <a:buFont typeface="Wingdings" pitchFamily="2" charset="2"/>
              <a:buNone/>
            </a:pPr>
            <a:r>
              <a:rPr lang="en-US" b="1" dirty="0"/>
              <a:t>Full-line discount stores</a:t>
            </a:r>
            <a:r>
              <a:rPr lang="en-US" dirty="0"/>
              <a:t> are retailers that offer a broad variety of merchandise, limited service, and low prices.</a:t>
            </a:r>
            <a:endParaRPr lang="en-US" b="1" dirty="0"/>
          </a:p>
        </p:txBody>
      </p:sp>
      <p:sp>
        <p:nvSpPr>
          <p:cNvPr id="56322"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7" name="Content Placeholder 2"/>
          <p:cNvSpPr>
            <a:spLocks noGrp="1"/>
          </p:cNvSpPr>
          <p:nvPr>
            <p:ph sz="quarter" idx="10"/>
          </p:nvPr>
        </p:nvSpPr>
        <p:spPr/>
        <p:txBody>
          <a:bodyPr/>
          <a:lstStyle/>
          <a:p>
            <a:pPr>
              <a:buFont typeface="Wingdings" pitchFamily="2" charset="2"/>
              <a:buNone/>
            </a:pPr>
            <a:r>
              <a:rPr lang="en-US" dirty="0"/>
              <a:t>An </a:t>
            </a:r>
            <a:r>
              <a:rPr lang="en-US" b="1" dirty="0"/>
              <a:t>intensive distribution </a:t>
            </a:r>
            <a:r>
              <a:rPr lang="en-US" dirty="0"/>
              <a:t>strategy is designed to get products into as many outlets as possible.</a:t>
            </a:r>
          </a:p>
        </p:txBody>
      </p:sp>
      <p:sp>
        <p:nvSpPr>
          <p:cNvPr id="57346"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US" smtClean="0"/>
              <a:t>Factors for Establishing </a:t>
            </a:r>
            <a:br>
              <a:rPr lang="en-US" smtClean="0"/>
            </a:br>
            <a:r>
              <a:rPr lang="en-US" smtClean="0"/>
              <a:t>a Relationship with Retailers</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169060715"/>
              </p:ext>
            </p:extLst>
          </p:nvPr>
        </p:nvGraphicFramePr>
        <p:xfrm>
          <a:off x="228600" y="1143000"/>
          <a:ext cx="804672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graphicEl>
                                              <a:dgm id="{AF4299DB-A7BF-44C5-8487-3A19919CA284}"/>
                                            </p:graphicEl>
                                          </p:spTgt>
                                        </p:tgtEl>
                                        <p:attrNameLst>
                                          <p:attrName>style.visibility</p:attrName>
                                        </p:attrNameLst>
                                      </p:cBhvr>
                                      <p:to>
                                        <p:strVal val="visible"/>
                                      </p:to>
                                    </p:set>
                                    <p:anim calcmode="lin" valueType="num">
                                      <p:cBhvr>
                                        <p:cTn id="7" dur="500" fill="hold"/>
                                        <p:tgtEl>
                                          <p:spTgt spid="13">
                                            <p:graphicEl>
                                              <a:dgm id="{AF4299DB-A7BF-44C5-8487-3A19919CA284}"/>
                                            </p:graphicEl>
                                          </p:spTgt>
                                        </p:tgtEl>
                                        <p:attrNameLst>
                                          <p:attrName>ppt_w</p:attrName>
                                        </p:attrNameLst>
                                      </p:cBhvr>
                                      <p:tavLst>
                                        <p:tav tm="0">
                                          <p:val>
                                            <p:fltVal val="0"/>
                                          </p:val>
                                        </p:tav>
                                        <p:tav tm="100000">
                                          <p:val>
                                            <p:strVal val="#ppt_w"/>
                                          </p:val>
                                        </p:tav>
                                      </p:tavLst>
                                    </p:anim>
                                    <p:anim calcmode="lin" valueType="num">
                                      <p:cBhvr>
                                        <p:cTn id="8" dur="500" fill="hold"/>
                                        <p:tgtEl>
                                          <p:spTgt spid="13">
                                            <p:graphicEl>
                                              <a:dgm id="{AF4299DB-A7BF-44C5-8487-3A19919CA284}"/>
                                            </p:graphicEl>
                                          </p:spTgt>
                                        </p:tgtEl>
                                        <p:attrNameLst>
                                          <p:attrName>ppt_h</p:attrName>
                                        </p:attrNameLst>
                                      </p:cBhvr>
                                      <p:tavLst>
                                        <p:tav tm="0">
                                          <p:val>
                                            <p:fltVal val="0"/>
                                          </p:val>
                                        </p:tav>
                                        <p:tav tm="100000">
                                          <p:val>
                                            <p:strVal val="#ppt_h"/>
                                          </p:val>
                                        </p:tav>
                                      </p:tavLst>
                                    </p:anim>
                                    <p:animEffect transition="in" filter="fade">
                                      <p:cBhvr>
                                        <p:cTn id="9" dur="500"/>
                                        <p:tgtEl>
                                          <p:spTgt spid="13">
                                            <p:graphicEl>
                                              <a:dgm id="{AF4299DB-A7BF-44C5-8487-3A19919CA284}"/>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graphicEl>
                                              <a:dgm id="{673C2B18-1B48-40E1-870C-C8D97A6B6E9C}"/>
                                            </p:graphicEl>
                                          </p:spTgt>
                                        </p:tgtEl>
                                        <p:attrNameLst>
                                          <p:attrName>style.visibility</p:attrName>
                                        </p:attrNameLst>
                                      </p:cBhvr>
                                      <p:to>
                                        <p:strVal val="visible"/>
                                      </p:to>
                                    </p:set>
                                    <p:anim calcmode="lin" valueType="num">
                                      <p:cBhvr>
                                        <p:cTn id="12" dur="500" fill="hold"/>
                                        <p:tgtEl>
                                          <p:spTgt spid="13">
                                            <p:graphicEl>
                                              <a:dgm id="{673C2B18-1B48-40E1-870C-C8D97A6B6E9C}"/>
                                            </p:graphicEl>
                                          </p:spTgt>
                                        </p:tgtEl>
                                        <p:attrNameLst>
                                          <p:attrName>ppt_w</p:attrName>
                                        </p:attrNameLst>
                                      </p:cBhvr>
                                      <p:tavLst>
                                        <p:tav tm="0">
                                          <p:val>
                                            <p:fltVal val="0"/>
                                          </p:val>
                                        </p:tav>
                                        <p:tav tm="100000">
                                          <p:val>
                                            <p:strVal val="#ppt_w"/>
                                          </p:val>
                                        </p:tav>
                                      </p:tavLst>
                                    </p:anim>
                                    <p:anim calcmode="lin" valueType="num">
                                      <p:cBhvr>
                                        <p:cTn id="13" dur="500" fill="hold"/>
                                        <p:tgtEl>
                                          <p:spTgt spid="13">
                                            <p:graphicEl>
                                              <a:dgm id="{673C2B18-1B48-40E1-870C-C8D97A6B6E9C}"/>
                                            </p:graphicEl>
                                          </p:spTgt>
                                        </p:tgtEl>
                                        <p:attrNameLst>
                                          <p:attrName>ppt_h</p:attrName>
                                        </p:attrNameLst>
                                      </p:cBhvr>
                                      <p:tavLst>
                                        <p:tav tm="0">
                                          <p:val>
                                            <p:fltVal val="0"/>
                                          </p:val>
                                        </p:tav>
                                        <p:tav tm="100000">
                                          <p:val>
                                            <p:strVal val="#ppt_h"/>
                                          </p:val>
                                        </p:tav>
                                      </p:tavLst>
                                    </p:anim>
                                    <p:animEffect transition="in" filter="fade">
                                      <p:cBhvr>
                                        <p:cTn id="14" dur="500"/>
                                        <p:tgtEl>
                                          <p:spTgt spid="13">
                                            <p:graphicEl>
                                              <a:dgm id="{673C2B18-1B48-40E1-870C-C8D97A6B6E9C}"/>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graphicEl>
                                              <a:dgm id="{56E5B797-70E2-4B04-8794-DF3FB04A875F}"/>
                                            </p:graphicEl>
                                          </p:spTgt>
                                        </p:tgtEl>
                                        <p:attrNameLst>
                                          <p:attrName>style.visibility</p:attrName>
                                        </p:attrNameLst>
                                      </p:cBhvr>
                                      <p:to>
                                        <p:strVal val="visible"/>
                                      </p:to>
                                    </p:set>
                                    <p:anim calcmode="lin" valueType="num">
                                      <p:cBhvr>
                                        <p:cTn id="19" dur="500" fill="hold"/>
                                        <p:tgtEl>
                                          <p:spTgt spid="13">
                                            <p:graphicEl>
                                              <a:dgm id="{56E5B797-70E2-4B04-8794-DF3FB04A875F}"/>
                                            </p:graphicEl>
                                          </p:spTgt>
                                        </p:tgtEl>
                                        <p:attrNameLst>
                                          <p:attrName>ppt_w</p:attrName>
                                        </p:attrNameLst>
                                      </p:cBhvr>
                                      <p:tavLst>
                                        <p:tav tm="0">
                                          <p:val>
                                            <p:fltVal val="0"/>
                                          </p:val>
                                        </p:tav>
                                        <p:tav tm="100000">
                                          <p:val>
                                            <p:strVal val="#ppt_w"/>
                                          </p:val>
                                        </p:tav>
                                      </p:tavLst>
                                    </p:anim>
                                    <p:anim calcmode="lin" valueType="num">
                                      <p:cBhvr>
                                        <p:cTn id="20" dur="500" fill="hold"/>
                                        <p:tgtEl>
                                          <p:spTgt spid="13">
                                            <p:graphicEl>
                                              <a:dgm id="{56E5B797-70E2-4B04-8794-DF3FB04A875F}"/>
                                            </p:graphicEl>
                                          </p:spTgt>
                                        </p:tgtEl>
                                        <p:attrNameLst>
                                          <p:attrName>ppt_h</p:attrName>
                                        </p:attrNameLst>
                                      </p:cBhvr>
                                      <p:tavLst>
                                        <p:tav tm="0">
                                          <p:val>
                                            <p:fltVal val="0"/>
                                          </p:val>
                                        </p:tav>
                                        <p:tav tm="100000">
                                          <p:val>
                                            <p:strVal val="#ppt_h"/>
                                          </p:val>
                                        </p:tav>
                                      </p:tavLst>
                                    </p:anim>
                                    <p:animEffect transition="in" filter="fade">
                                      <p:cBhvr>
                                        <p:cTn id="21" dur="500"/>
                                        <p:tgtEl>
                                          <p:spTgt spid="13">
                                            <p:graphicEl>
                                              <a:dgm id="{56E5B797-70E2-4B04-8794-DF3FB04A875F}"/>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graphicEl>
                                              <a:dgm id="{9978E63A-8F37-42E9-A479-6B6591A281E6}"/>
                                            </p:graphicEl>
                                          </p:spTgt>
                                        </p:tgtEl>
                                        <p:attrNameLst>
                                          <p:attrName>style.visibility</p:attrName>
                                        </p:attrNameLst>
                                      </p:cBhvr>
                                      <p:to>
                                        <p:strVal val="visible"/>
                                      </p:to>
                                    </p:set>
                                    <p:anim calcmode="lin" valueType="num">
                                      <p:cBhvr>
                                        <p:cTn id="24" dur="500" fill="hold"/>
                                        <p:tgtEl>
                                          <p:spTgt spid="13">
                                            <p:graphicEl>
                                              <a:dgm id="{9978E63A-8F37-42E9-A479-6B6591A281E6}"/>
                                            </p:graphicEl>
                                          </p:spTgt>
                                        </p:tgtEl>
                                        <p:attrNameLst>
                                          <p:attrName>ppt_w</p:attrName>
                                        </p:attrNameLst>
                                      </p:cBhvr>
                                      <p:tavLst>
                                        <p:tav tm="0">
                                          <p:val>
                                            <p:fltVal val="0"/>
                                          </p:val>
                                        </p:tav>
                                        <p:tav tm="100000">
                                          <p:val>
                                            <p:strVal val="#ppt_w"/>
                                          </p:val>
                                        </p:tav>
                                      </p:tavLst>
                                    </p:anim>
                                    <p:anim calcmode="lin" valueType="num">
                                      <p:cBhvr>
                                        <p:cTn id="25" dur="500" fill="hold"/>
                                        <p:tgtEl>
                                          <p:spTgt spid="13">
                                            <p:graphicEl>
                                              <a:dgm id="{9978E63A-8F37-42E9-A479-6B6591A281E6}"/>
                                            </p:graphicEl>
                                          </p:spTgt>
                                        </p:tgtEl>
                                        <p:attrNameLst>
                                          <p:attrName>ppt_h</p:attrName>
                                        </p:attrNameLst>
                                      </p:cBhvr>
                                      <p:tavLst>
                                        <p:tav tm="0">
                                          <p:val>
                                            <p:fltVal val="0"/>
                                          </p:val>
                                        </p:tav>
                                        <p:tav tm="100000">
                                          <p:val>
                                            <p:strVal val="#ppt_h"/>
                                          </p:val>
                                        </p:tav>
                                      </p:tavLst>
                                    </p:anim>
                                    <p:animEffect transition="in" filter="fade">
                                      <p:cBhvr>
                                        <p:cTn id="26" dur="500"/>
                                        <p:tgtEl>
                                          <p:spTgt spid="13">
                                            <p:graphicEl>
                                              <a:dgm id="{9978E63A-8F37-42E9-A479-6B6591A281E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graphicEl>
                                              <a:dgm id="{2543B0B2-D6C6-4E7A-8B9B-BD35E5D6D272}"/>
                                            </p:graphicEl>
                                          </p:spTgt>
                                        </p:tgtEl>
                                        <p:attrNameLst>
                                          <p:attrName>style.visibility</p:attrName>
                                        </p:attrNameLst>
                                      </p:cBhvr>
                                      <p:to>
                                        <p:strVal val="visible"/>
                                      </p:to>
                                    </p:set>
                                    <p:anim calcmode="lin" valueType="num">
                                      <p:cBhvr>
                                        <p:cTn id="31" dur="500" fill="hold"/>
                                        <p:tgtEl>
                                          <p:spTgt spid="13">
                                            <p:graphicEl>
                                              <a:dgm id="{2543B0B2-D6C6-4E7A-8B9B-BD35E5D6D272}"/>
                                            </p:graphicEl>
                                          </p:spTgt>
                                        </p:tgtEl>
                                        <p:attrNameLst>
                                          <p:attrName>ppt_w</p:attrName>
                                        </p:attrNameLst>
                                      </p:cBhvr>
                                      <p:tavLst>
                                        <p:tav tm="0">
                                          <p:val>
                                            <p:fltVal val="0"/>
                                          </p:val>
                                        </p:tav>
                                        <p:tav tm="100000">
                                          <p:val>
                                            <p:strVal val="#ppt_w"/>
                                          </p:val>
                                        </p:tav>
                                      </p:tavLst>
                                    </p:anim>
                                    <p:anim calcmode="lin" valueType="num">
                                      <p:cBhvr>
                                        <p:cTn id="32" dur="500" fill="hold"/>
                                        <p:tgtEl>
                                          <p:spTgt spid="13">
                                            <p:graphicEl>
                                              <a:dgm id="{2543B0B2-D6C6-4E7A-8B9B-BD35E5D6D272}"/>
                                            </p:graphicEl>
                                          </p:spTgt>
                                        </p:tgtEl>
                                        <p:attrNameLst>
                                          <p:attrName>ppt_h</p:attrName>
                                        </p:attrNameLst>
                                      </p:cBhvr>
                                      <p:tavLst>
                                        <p:tav tm="0">
                                          <p:val>
                                            <p:fltVal val="0"/>
                                          </p:val>
                                        </p:tav>
                                        <p:tav tm="100000">
                                          <p:val>
                                            <p:strVal val="#ppt_h"/>
                                          </p:val>
                                        </p:tav>
                                      </p:tavLst>
                                    </p:anim>
                                    <p:animEffect transition="in" filter="fade">
                                      <p:cBhvr>
                                        <p:cTn id="33" dur="500"/>
                                        <p:tgtEl>
                                          <p:spTgt spid="13">
                                            <p:graphicEl>
                                              <a:dgm id="{2543B0B2-D6C6-4E7A-8B9B-BD35E5D6D272}"/>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graphicEl>
                                              <a:dgm id="{B6F84F04-988A-4B37-81E9-F6086E2FC912}"/>
                                            </p:graphicEl>
                                          </p:spTgt>
                                        </p:tgtEl>
                                        <p:attrNameLst>
                                          <p:attrName>style.visibility</p:attrName>
                                        </p:attrNameLst>
                                      </p:cBhvr>
                                      <p:to>
                                        <p:strVal val="visible"/>
                                      </p:to>
                                    </p:set>
                                    <p:anim calcmode="lin" valueType="num">
                                      <p:cBhvr>
                                        <p:cTn id="36" dur="500" fill="hold"/>
                                        <p:tgtEl>
                                          <p:spTgt spid="13">
                                            <p:graphicEl>
                                              <a:dgm id="{B6F84F04-988A-4B37-81E9-F6086E2FC912}"/>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B6F84F04-988A-4B37-81E9-F6086E2FC912}"/>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B6F84F04-988A-4B37-81E9-F6086E2FC912}"/>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graphicEl>
                                              <a:dgm id="{E099D7DC-9B1C-4476-B0C1-89A0516CDC9D}"/>
                                            </p:graphicEl>
                                          </p:spTgt>
                                        </p:tgtEl>
                                        <p:attrNameLst>
                                          <p:attrName>style.visibility</p:attrName>
                                        </p:attrNameLst>
                                      </p:cBhvr>
                                      <p:to>
                                        <p:strVal val="visible"/>
                                      </p:to>
                                    </p:set>
                                    <p:anim calcmode="lin" valueType="num">
                                      <p:cBhvr>
                                        <p:cTn id="43" dur="500" fill="hold"/>
                                        <p:tgtEl>
                                          <p:spTgt spid="13">
                                            <p:graphicEl>
                                              <a:dgm id="{E099D7DC-9B1C-4476-B0C1-89A0516CDC9D}"/>
                                            </p:graphicEl>
                                          </p:spTgt>
                                        </p:tgtEl>
                                        <p:attrNameLst>
                                          <p:attrName>ppt_w</p:attrName>
                                        </p:attrNameLst>
                                      </p:cBhvr>
                                      <p:tavLst>
                                        <p:tav tm="0">
                                          <p:val>
                                            <p:fltVal val="0"/>
                                          </p:val>
                                        </p:tav>
                                        <p:tav tm="100000">
                                          <p:val>
                                            <p:strVal val="#ppt_w"/>
                                          </p:val>
                                        </p:tav>
                                      </p:tavLst>
                                    </p:anim>
                                    <p:anim calcmode="lin" valueType="num">
                                      <p:cBhvr>
                                        <p:cTn id="44" dur="500" fill="hold"/>
                                        <p:tgtEl>
                                          <p:spTgt spid="13">
                                            <p:graphicEl>
                                              <a:dgm id="{E099D7DC-9B1C-4476-B0C1-89A0516CDC9D}"/>
                                            </p:graphicEl>
                                          </p:spTgt>
                                        </p:tgtEl>
                                        <p:attrNameLst>
                                          <p:attrName>ppt_h</p:attrName>
                                        </p:attrNameLst>
                                      </p:cBhvr>
                                      <p:tavLst>
                                        <p:tav tm="0">
                                          <p:val>
                                            <p:fltVal val="0"/>
                                          </p:val>
                                        </p:tav>
                                        <p:tav tm="100000">
                                          <p:val>
                                            <p:strVal val="#ppt_h"/>
                                          </p:val>
                                        </p:tav>
                                      </p:tavLst>
                                    </p:anim>
                                    <p:animEffect transition="in" filter="fade">
                                      <p:cBhvr>
                                        <p:cTn id="45" dur="500"/>
                                        <p:tgtEl>
                                          <p:spTgt spid="13">
                                            <p:graphicEl>
                                              <a:dgm id="{E099D7DC-9B1C-4476-B0C1-89A0516CDC9D}"/>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
                                            <p:graphicEl>
                                              <a:dgm id="{E485C938-BE4D-4A06-BE9F-B62D9E83C3BC}"/>
                                            </p:graphicEl>
                                          </p:spTgt>
                                        </p:tgtEl>
                                        <p:attrNameLst>
                                          <p:attrName>style.visibility</p:attrName>
                                        </p:attrNameLst>
                                      </p:cBhvr>
                                      <p:to>
                                        <p:strVal val="visible"/>
                                      </p:to>
                                    </p:set>
                                    <p:anim calcmode="lin" valueType="num">
                                      <p:cBhvr>
                                        <p:cTn id="48" dur="500" fill="hold"/>
                                        <p:tgtEl>
                                          <p:spTgt spid="13">
                                            <p:graphicEl>
                                              <a:dgm id="{E485C938-BE4D-4A06-BE9F-B62D9E83C3BC}"/>
                                            </p:graphicEl>
                                          </p:spTgt>
                                        </p:tgtEl>
                                        <p:attrNameLst>
                                          <p:attrName>ppt_w</p:attrName>
                                        </p:attrNameLst>
                                      </p:cBhvr>
                                      <p:tavLst>
                                        <p:tav tm="0">
                                          <p:val>
                                            <p:fltVal val="0"/>
                                          </p:val>
                                        </p:tav>
                                        <p:tav tm="100000">
                                          <p:val>
                                            <p:strVal val="#ppt_w"/>
                                          </p:val>
                                        </p:tav>
                                      </p:tavLst>
                                    </p:anim>
                                    <p:anim calcmode="lin" valueType="num">
                                      <p:cBhvr>
                                        <p:cTn id="49" dur="500" fill="hold"/>
                                        <p:tgtEl>
                                          <p:spTgt spid="13">
                                            <p:graphicEl>
                                              <a:dgm id="{E485C938-BE4D-4A06-BE9F-B62D9E83C3BC}"/>
                                            </p:graphicEl>
                                          </p:spTgt>
                                        </p:tgtEl>
                                        <p:attrNameLst>
                                          <p:attrName>ppt_h</p:attrName>
                                        </p:attrNameLst>
                                      </p:cBhvr>
                                      <p:tavLst>
                                        <p:tav tm="0">
                                          <p:val>
                                            <p:fltVal val="0"/>
                                          </p:val>
                                        </p:tav>
                                        <p:tav tm="100000">
                                          <p:val>
                                            <p:strVal val="#ppt_h"/>
                                          </p:val>
                                        </p:tav>
                                      </p:tavLst>
                                    </p:anim>
                                    <p:animEffect transition="in" filter="fade">
                                      <p:cBhvr>
                                        <p:cTn id="50" dur="500"/>
                                        <p:tgtEl>
                                          <p:spTgt spid="13">
                                            <p:graphicEl>
                                              <a:dgm id="{E485C938-BE4D-4A06-BE9F-B62D9E83C3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Content Placeholder 2"/>
          <p:cNvSpPr>
            <a:spLocks noGrp="1"/>
          </p:cNvSpPr>
          <p:nvPr>
            <p:ph sz="quarter" idx="10"/>
          </p:nvPr>
        </p:nvSpPr>
        <p:spPr/>
        <p:txBody>
          <a:bodyPr/>
          <a:lstStyle/>
          <a:p>
            <a:pPr>
              <a:buFont typeface="Wingdings" pitchFamily="2" charset="2"/>
              <a:buNone/>
            </a:pPr>
            <a:r>
              <a:rPr lang="en-US" b="1" dirty="0" err="1" smtClean="0"/>
              <a:t>omnichannel</a:t>
            </a:r>
            <a:r>
              <a:rPr lang="en-US" b="1" dirty="0" smtClean="0"/>
              <a:t> retailers</a:t>
            </a:r>
            <a:r>
              <a:rPr lang="en-US" dirty="0" smtClean="0"/>
              <a:t> </a:t>
            </a:r>
            <a:r>
              <a:rPr lang="en-US" dirty="0"/>
              <a:t>are retailers that use some combination of stores, catalogs, and the Internet to sell merchandise.</a:t>
            </a:r>
            <a:endParaRPr lang="en-US" b="1" dirty="0"/>
          </a:p>
        </p:txBody>
      </p:sp>
      <p:sp>
        <p:nvSpPr>
          <p:cNvPr id="58370"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5" name="Content Placeholder 2"/>
          <p:cNvSpPr>
            <a:spLocks noGrp="1"/>
          </p:cNvSpPr>
          <p:nvPr>
            <p:ph sz="quarter" idx="10"/>
          </p:nvPr>
        </p:nvSpPr>
        <p:spPr/>
        <p:txBody>
          <a:bodyPr/>
          <a:lstStyle/>
          <a:p>
            <a:pPr>
              <a:buFont typeface="Wingdings" pitchFamily="2" charset="2"/>
              <a:buNone/>
            </a:pPr>
            <a:r>
              <a:rPr lang="en-US" b="1" dirty="0"/>
              <a:t>Off-price retailers</a:t>
            </a:r>
            <a:r>
              <a:rPr lang="en-US" dirty="0"/>
              <a:t> offer an inconsistent assortment of brand name merchandise at low prices.</a:t>
            </a:r>
            <a:endParaRPr lang="en-US" b="1" dirty="0"/>
          </a:p>
        </p:txBody>
      </p:sp>
      <p:sp>
        <p:nvSpPr>
          <p:cNvPr id="59394"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Content Placeholder 2"/>
          <p:cNvSpPr>
            <a:spLocks noGrp="1"/>
          </p:cNvSpPr>
          <p:nvPr>
            <p:ph sz="quarter" idx="10"/>
          </p:nvPr>
        </p:nvSpPr>
        <p:spPr/>
        <p:txBody>
          <a:bodyPr/>
          <a:lstStyle/>
          <a:p>
            <a:pPr>
              <a:buFont typeface="Wingdings" pitchFamily="2" charset="2"/>
              <a:buNone/>
            </a:pPr>
            <a:r>
              <a:rPr lang="en-US" b="1" dirty="0"/>
              <a:t>Selective distribution</a:t>
            </a:r>
            <a:r>
              <a:rPr lang="en-US" dirty="0"/>
              <a:t> uses a few selected customers in a territory.</a:t>
            </a:r>
            <a:endParaRPr lang="en-US" b="1" dirty="0"/>
          </a:p>
        </p:txBody>
      </p:sp>
      <p:sp>
        <p:nvSpPr>
          <p:cNvPr id="60418"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3" name="Content Placeholder 2"/>
          <p:cNvSpPr>
            <a:spLocks noGrp="1"/>
          </p:cNvSpPr>
          <p:nvPr>
            <p:ph sz="quarter" idx="10"/>
          </p:nvPr>
        </p:nvSpPr>
        <p:spPr/>
        <p:txBody>
          <a:bodyPr/>
          <a:lstStyle/>
          <a:p>
            <a:pPr>
              <a:buFont typeface="Wingdings" pitchFamily="2" charset="2"/>
              <a:buNone/>
            </a:pPr>
            <a:r>
              <a:rPr lang="en-US" b="1" dirty="0"/>
              <a:t>Specialty stores </a:t>
            </a:r>
            <a:r>
              <a:rPr lang="en-US" dirty="0"/>
              <a:t>concentrate on a limited number of complementary merchandise categories and provide a high level of service in relatively small stores.</a:t>
            </a:r>
            <a:endParaRPr lang="en-US" b="1" dirty="0"/>
          </a:p>
        </p:txBody>
      </p:sp>
      <p:sp>
        <p:nvSpPr>
          <p:cNvPr id="61442"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7" name="Content Placeholder 2"/>
          <p:cNvSpPr>
            <a:spLocks noGrp="1"/>
          </p:cNvSpPr>
          <p:nvPr>
            <p:ph sz="quarter" idx="10"/>
          </p:nvPr>
        </p:nvSpPr>
        <p:spPr/>
        <p:txBody>
          <a:bodyPr/>
          <a:lstStyle/>
          <a:p>
            <a:pPr>
              <a:buFont typeface="Wingdings" pitchFamily="2" charset="2"/>
              <a:buNone/>
            </a:pPr>
            <a:r>
              <a:rPr lang="en-US" b="1" dirty="0"/>
              <a:t>Supercenters</a:t>
            </a:r>
            <a:r>
              <a:rPr lang="en-US" dirty="0"/>
              <a:t> are large stores that combine a supermarket with a full-line discount store.</a:t>
            </a:r>
            <a:endParaRPr lang="en-US" b="1" dirty="0"/>
          </a:p>
        </p:txBody>
      </p:sp>
      <p:sp>
        <p:nvSpPr>
          <p:cNvPr id="62466"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Content Placeholder 2"/>
          <p:cNvSpPr>
            <a:spLocks noGrp="1"/>
          </p:cNvSpPr>
          <p:nvPr>
            <p:ph sz="quarter" idx="10"/>
          </p:nvPr>
        </p:nvSpPr>
        <p:spPr/>
        <p:txBody>
          <a:bodyPr/>
          <a:lstStyle/>
          <a:p>
            <a:pPr>
              <a:buFont typeface="Wingdings" pitchFamily="2" charset="2"/>
              <a:buNone/>
            </a:pPr>
            <a:r>
              <a:rPr lang="en-US" b="1" dirty="0"/>
              <a:t>Warehouse clubs</a:t>
            </a:r>
            <a:r>
              <a:rPr lang="en-US" dirty="0"/>
              <a:t> are large retailers that offer a limited and irregular assortment of food and general merchandise with little service at low prices for ultimate consumers and small businesses.</a:t>
            </a:r>
            <a:endParaRPr lang="en-US" b="1" dirty="0"/>
          </a:p>
        </p:txBody>
      </p:sp>
      <p:sp>
        <p:nvSpPr>
          <p:cNvPr id="63490" name="Title 1"/>
          <p:cNvSpPr>
            <a:spLocks noGrp="1"/>
          </p:cNvSpPr>
          <p:nvPr>
            <p:ph type="title"/>
          </p:nvPr>
        </p:nvSpPr>
        <p:spPr/>
        <p:txBody>
          <a:bodyPr/>
          <a:lstStyle/>
          <a:p>
            <a:r>
              <a:rPr lang="en-US" dirty="0" smtClean="0"/>
              <a:t>Glossary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Choosing Retail Partners</a:t>
            </a:r>
            <a:br>
              <a:rPr lang="en-US" dirty="0" smtClean="0"/>
            </a:br>
            <a:r>
              <a:rPr lang="en-US" sz="2800" dirty="0" smtClean="0"/>
              <a:t>Channel Structure</a:t>
            </a:r>
            <a:endParaRPr lang="en-US" dirty="0"/>
          </a:p>
        </p:txBody>
      </p:sp>
      <p:graphicFrame>
        <p:nvGraphicFramePr>
          <p:cNvPr id="41" name="Content Placeholder 5"/>
          <p:cNvGraphicFramePr>
            <a:graphicFrameLocks noGrp="1"/>
          </p:cNvGraphicFramePr>
          <p:nvPr>
            <p:ph sz="half" idx="1"/>
            <p:extLst>
              <p:ext uri="{D42A27DB-BD31-4B8C-83A1-F6EECF244321}">
                <p14:modId xmlns:p14="http://schemas.microsoft.com/office/powerpoint/2010/main" val="1032095952"/>
              </p:ext>
            </p:extLst>
          </p:nvPr>
        </p:nvGraphicFramePr>
        <p:xfrm>
          <a:off x="456480" y="1839073"/>
          <a:ext cx="4043520" cy="421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10" name="Picture 6"/>
          <p:cNvPicPr>
            <a:picLocks noGrp="1" noChangeAspect="1" noChangeArrowheads="1"/>
          </p:cNvPicPr>
          <p:nvPr>
            <p:ph sz="half" idx="2"/>
          </p:nvPr>
        </p:nvPicPr>
        <p:blipFill>
          <a:blip r:embed="rId8" cstate="email"/>
          <a:srcRect/>
          <a:stretch>
            <a:fillRect/>
          </a:stretch>
        </p:blipFill>
        <p:spPr bwMode="auto">
          <a:xfrm>
            <a:off x="4877382" y="2115582"/>
            <a:ext cx="3157385" cy="3732872"/>
          </a:xfrm>
          <a:prstGeom prst="rect">
            <a:avLst/>
          </a:prstGeom>
          <a:solidFill>
            <a:srgbClr val="FFFFFF">
              <a:shade val="85000"/>
            </a:srgbClr>
          </a:solidFill>
          <a:ln w="76200" cap="sq">
            <a:solidFill>
              <a:schemeClr val="accent1">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p:cNvSpPr/>
          <p:nvPr/>
        </p:nvSpPr>
        <p:spPr>
          <a:xfrm>
            <a:off x="7398809" y="5791200"/>
            <a:ext cx="678391" cy="230832"/>
          </a:xfrm>
          <a:prstGeom prst="rect">
            <a:avLst/>
          </a:prstGeom>
        </p:spPr>
        <p:txBody>
          <a:bodyPr wrap="none">
            <a:spAutoFit/>
          </a:bodyPr>
          <a:lstStyle/>
          <a:p>
            <a:r>
              <a:rPr lang="en-US" sz="900" dirty="0"/>
              <a:t>©M </a:t>
            </a:r>
            <a:r>
              <a:rPr lang="en-US" sz="900" dirty="0" err="1"/>
              <a:t>Hruby</a:t>
            </a:r>
            <a:endParaRPr lang="en-US"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Choosing Retail Partners</a:t>
            </a:r>
            <a:br>
              <a:rPr lang="en-US" dirty="0" smtClean="0"/>
            </a:br>
            <a:r>
              <a:rPr lang="en-US" sz="2800" dirty="0" smtClean="0"/>
              <a:t>Customer Expectations</a:t>
            </a:r>
            <a:endParaRPr lang="en-US" dirty="0"/>
          </a:p>
        </p:txBody>
      </p:sp>
      <p:pic>
        <p:nvPicPr>
          <p:cNvPr id="2" name="Picture 1"/>
          <p:cNvPicPr>
            <a:picLocks noChangeAspect="1"/>
          </p:cNvPicPr>
          <p:nvPr/>
        </p:nvPicPr>
        <p:blipFill>
          <a:blip r:embed="rId3"/>
          <a:stretch>
            <a:fillRect/>
          </a:stretch>
        </p:blipFill>
        <p:spPr>
          <a:xfrm>
            <a:off x="1349255" y="1447800"/>
            <a:ext cx="6445489"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Choosing Retail Partners</a:t>
            </a:r>
            <a:br>
              <a:rPr lang="en-US" dirty="0" smtClean="0"/>
            </a:br>
            <a:r>
              <a:rPr lang="en-US" sz="2800" dirty="0"/>
              <a:t>Channel Member Characteristics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8218106"/>
              </p:ext>
            </p:extLst>
          </p:nvPr>
        </p:nvGraphicFramePr>
        <p:xfrm>
          <a:off x="549275" y="1524000"/>
          <a:ext cx="804545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Choosing Retail Partners</a:t>
            </a:r>
            <a:br>
              <a:rPr lang="en-US" dirty="0" smtClean="0"/>
            </a:br>
            <a:r>
              <a:rPr lang="en-US" sz="2800" dirty="0" smtClean="0"/>
              <a:t>Distribution Intensity</a:t>
            </a:r>
            <a:endParaRPr lang="en-US" dirty="0"/>
          </a:p>
        </p:txBody>
      </p:sp>
      <p:graphicFrame>
        <p:nvGraphicFramePr>
          <p:cNvPr id="46" name="Content Placeholder 45"/>
          <p:cNvGraphicFramePr>
            <a:graphicFrameLocks noGrp="1"/>
          </p:cNvGraphicFramePr>
          <p:nvPr>
            <p:ph sz="half" idx="1"/>
            <p:extLst>
              <p:ext uri="{D42A27DB-BD31-4B8C-83A1-F6EECF244321}">
                <p14:modId xmlns:p14="http://schemas.microsoft.com/office/powerpoint/2010/main" val="1650277500"/>
              </p:ext>
            </p:extLst>
          </p:nvPr>
        </p:nvGraphicFramePr>
        <p:xfrm>
          <a:off x="1061880" y="1908200"/>
          <a:ext cx="4043520" cy="421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62" name="Picture 10"/>
          <p:cNvPicPr>
            <a:picLocks noGrp="1" noChangeAspect="1" noChangeArrowheads="1"/>
          </p:cNvPicPr>
          <p:nvPr>
            <p:ph sz="half" idx="2"/>
          </p:nvPr>
        </p:nvPicPr>
        <p:blipFill>
          <a:blip r:embed="rId8" cstate="email"/>
          <a:srcRect/>
          <a:stretch>
            <a:fillRect/>
          </a:stretch>
        </p:blipFill>
        <p:spPr bwMode="auto">
          <a:xfrm>
            <a:off x="5465112" y="1769946"/>
            <a:ext cx="2363904" cy="1576101"/>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3563" name="Picture 11"/>
          <p:cNvPicPr>
            <a:picLocks noChangeAspect="1" noChangeArrowheads="1"/>
          </p:cNvPicPr>
          <p:nvPr/>
        </p:nvPicPr>
        <p:blipFill>
          <a:blip r:embed="rId9" cstate="email"/>
          <a:srcRect/>
          <a:stretch>
            <a:fillRect/>
          </a:stretch>
        </p:blipFill>
        <p:spPr bwMode="auto">
          <a:xfrm>
            <a:off x="5712479" y="3636381"/>
            <a:ext cx="1869170" cy="2488581"/>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Rectangle 1"/>
          <p:cNvSpPr/>
          <p:nvPr/>
        </p:nvSpPr>
        <p:spPr>
          <a:xfrm rot="16200000">
            <a:off x="4611893" y="2467757"/>
            <a:ext cx="1508746" cy="230832"/>
          </a:xfrm>
          <a:prstGeom prst="rect">
            <a:avLst/>
          </a:prstGeom>
        </p:spPr>
        <p:txBody>
          <a:bodyPr wrap="none">
            <a:spAutoFit/>
          </a:bodyPr>
          <a:lstStyle/>
          <a:p>
            <a:r>
              <a:rPr lang="en-US" sz="900" dirty="0" smtClean="0"/>
              <a:t>©Jeff Greenberg/</a:t>
            </a:r>
            <a:r>
              <a:rPr lang="en-US" sz="900" dirty="0" err="1" smtClean="0"/>
              <a:t>PhotoEdit</a:t>
            </a:r>
            <a:endParaRPr lang="en-US" sz="900" dirty="0"/>
          </a:p>
        </p:txBody>
      </p:sp>
      <p:sp>
        <p:nvSpPr>
          <p:cNvPr id="3" name="Rectangle 2"/>
          <p:cNvSpPr/>
          <p:nvPr/>
        </p:nvSpPr>
        <p:spPr>
          <a:xfrm rot="16200000">
            <a:off x="4801763" y="5227922"/>
            <a:ext cx="1563248" cy="230832"/>
          </a:xfrm>
          <a:prstGeom prst="rect">
            <a:avLst/>
          </a:prstGeom>
        </p:spPr>
        <p:txBody>
          <a:bodyPr wrap="none">
            <a:spAutoFit/>
          </a:bodyPr>
          <a:lstStyle/>
          <a:p>
            <a:r>
              <a:rPr lang="en-US" sz="900" dirty="0"/>
              <a:t>©Susan Van </a:t>
            </a:r>
            <a:r>
              <a:rPr lang="en-US" sz="900" dirty="0" err="1"/>
              <a:t>Etten</a:t>
            </a:r>
            <a:r>
              <a:rPr lang="en-US" sz="900" dirty="0"/>
              <a:t>/</a:t>
            </a:r>
            <a:r>
              <a:rPr lang="en-US" sz="900" dirty="0" err="1"/>
              <a:t>PhotoEdit</a:t>
            </a:r>
            <a:endParaRPr lang="en-US" sz="900" dirty="0"/>
          </a:p>
        </p:txBody>
      </p:sp>
    </p:spTree>
    <p:extLst>
      <p:ext uri="{BB962C8B-B14F-4D97-AF65-F5344CB8AC3E}">
        <p14:creationId xmlns:p14="http://schemas.microsoft.com/office/powerpoint/2010/main" val="296768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7"/>
          <p:cNvSpPr>
            <a:spLocks noGrp="1"/>
          </p:cNvSpPr>
          <p:nvPr>
            <p:ph type="title"/>
          </p:nvPr>
        </p:nvSpPr>
        <p:spPr/>
        <p:txBody>
          <a:bodyPr/>
          <a:lstStyle/>
          <a:p>
            <a:r>
              <a:rPr lang="en-US" dirty="0" smtClean="0"/>
              <a:t>Distribution Intensity</a:t>
            </a:r>
            <a:endParaRPr lang="en-US" dirty="0"/>
          </a:p>
        </p:txBody>
      </p:sp>
      <p:pic>
        <p:nvPicPr>
          <p:cNvPr id="24584" name="Picture 8"/>
          <p:cNvPicPr>
            <a:picLocks noGrp="1" noChangeAspect="1" noChangeArrowheads="1"/>
          </p:cNvPicPr>
          <p:nvPr>
            <p:ph sz="half" idx="1"/>
          </p:nvPr>
        </p:nvPicPr>
        <p:blipFill>
          <a:blip r:embed="rId3" cstate="email"/>
          <a:srcRect/>
          <a:stretch>
            <a:fillRect/>
          </a:stretch>
        </p:blipFill>
        <p:spPr bwMode="auto">
          <a:xfrm>
            <a:off x="885024" y="1658862"/>
            <a:ext cx="3186432" cy="4119985"/>
          </a:xfrm>
          <a:prstGeom prst="rect">
            <a:avLst/>
          </a:prstGeom>
          <a:ln>
            <a:noFill/>
          </a:ln>
          <a:effectLst>
            <a:outerShdw blurRad="292100" dist="139700" dir="2700000" algn="tl" rotWithShape="0">
              <a:srgbClr val="333333">
                <a:alpha val="65000"/>
              </a:srgbClr>
            </a:outerShdw>
          </a:effectLst>
        </p:spPr>
      </p:pic>
      <p:graphicFrame>
        <p:nvGraphicFramePr>
          <p:cNvPr id="41" name="Content Placeholder 40"/>
          <p:cNvGraphicFramePr>
            <a:graphicFrameLocks noGrp="1"/>
          </p:cNvGraphicFramePr>
          <p:nvPr>
            <p:ph sz="half" idx="2"/>
            <p:extLst>
              <p:ext uri="{D42A27DB-BD31-4B8C-83A1-F6EECF244321}">
                <p14:modId xmlns:p14="http://schemas.microsoft.com/office/powerpoint/2010/main" val="1482371999"/>
              </p:ext>
            </p:extLst>
          </p:nvPr>
        </p:nvGraphicFramePr>
        <p:xfrm>
          <a:off x="4419600" y="1524000"/>
          <a:ext cx="4044960" cy="4216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838200" y="5791200"/>
            <a:ext cx="1454244" cy="230832"/>
          </a:xfrm>
          <a:prstGeom prst="rect">
            <a:avLst/>
          </a:prstGeom>
        </p:spPr>
        <p:txBody>
          <a:bodyPr wrap="none">
            <a:spAutoFit/>
          </a:bodyPr>
          <a:lstStyle/>
          <a:p>
            <a:r>
              <a:rPr lang="en-US" sz="900" dirty="0"/>
              <a:t>Courtesy Birkenstock USA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rewal 5e">
  <a:themeElements>
    <a:clrScheme name="Grewal 5e">
      <a:dk1>
        <a:srgbClr val="000000"/>
      </a:dk1>
      <a:lt1>
        <a:srgbClr val="FFFFFF"/>
      </a:lt1>
      <a:dk2>
        <a:srgbClr val="E27B5A"/>
      </a:dk2>
      <a:lt2>
        <a:srgbClr val="FFFEDF"/>
      </a:lt2>
      <a:accent1>
        <a:srgbClr val="0181B2"/>
      </a:accent1>
      <a:accent2>
        <a:srgbClr val="63A380"/>
      </a:accent2>
      <a:accent3>
        <a:srgbClr val="6B2891"/>
      </a:accent3>
      <a:accent4>
        <a:srgbClr val="EDD5D5"/>
      </a:accent4>
      <a:accent5>
        <a:srgbClr val="A99E8C"/>
      </a:accent5>
      <a:accent6>
        <a:srgbClr val="F4BC31"/>
      </a:accent6>
      <a:hlink>
        <a:srgbClr val="BA182D"/>
      </a:hlink>
      <a:folHlink>
        <a:srgbClr val="7070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Grewal 5e" id="{B0DFA407-DB00-4F30-8DBB-B567445699E3}" vid="{CF0C83F9-8150-4F3E-81D2-564DB30267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Grewal 5e</Template>
  <TotalTime>604</TotalTime>
  <Words>3166</Words>
  <Application>Microsoft Office PowerPoint</Application>
  <PresentationFormat>On-screen Show (4:3)</PresentationFormat>
  <Paragraphs>278</Paragraphs>
  <Slides>45</Slides>
  <Notes>45</Notes>
  <HiddenSlides>15</HiddenSlides>
  <MMClips>2</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Grewal 5e</vt:lpstr>
      <vt:lpstr>17</vt:lpstr>
      <vt:lpstr>Retailing and omnichannel Marketing</vt:lpstr>
      <vt:lpstr>H&amp;M</vt:lpstr>
      <vt:lpstr>Factors for Establishing  a Relationship with Retailers</vt:lpstr>
      <vt:lpstr>Choosing Retail Partners Channel Structure</vt:lpstr>
      <vt:lpstr>Choosing Retail Partners Customer Expectations</vt:lpstr>
      <vt:lpstr>Choosing Retail Partners Channel Member Characteristics</vt:lpstr>
      <vt:lpstr>Choosing Retail Partners Distribution Intensity</vt:lpstr>
      <vt:lpstr>Distribution Intensity</vt:lpstr>
      <vt:lpstr>CHECK YOURSELF</vt:lpstr>
      <vt:lpstr>Retailer’s Reaction?</vt:lpstr>
      <vt:lpstr>Types of Retailers</vt:lpstr>
      <vt:lpstr>Food Retailers</vt:lpstr>
      <vt:lpstr>General Merchandise Retailers</vt:lpstr>
      <vt:lpstr>Kmart and Sears</vt:lpstr>
      <vt:lpstr>GNC Private Brands</vt:lpstr>
      <vt:lpstr>Services Retailers</vt:lpstr>
      <vt:lpstr>CHECK YOURSELF</vt:lpstr>
      <vt:lpstr>Developing a Retail Strategy  Using the Four P’s:  Product</vt:lpstr>
      <vt:lpstr>Price</vt:lpstr>
      <vt:lpstr>Promotion</vt:lpstr>
      <vt:lpstr>Place</vt:lpstr>
      <vt:lpstr>Walmart Faces Biggest Civil Rights Suits</vt:lpstr>
      <vt:lpstr>Benefits of Stores for Consumers</vt:lpstr>
      <vt:lpstr>Benefits of the Internet and  Omnichannel Retailing</vt:lpstr>
      <vt:lpstr>How does the Internet Improve Omnichannel Shopping?</vt:lpstr>
      <vt:lpstr>Retailers can do more online…</vt:lpstr>
      <vt:lpstr>Perceived Risk in Internet Shopping</vt:lpstr>
      <vt:lpstr>Effective Omnichannel Retailing</vt:lpstr>
      <vt:lpstr>CHECK YOURSELF</vt:lpstr>
      <vt:lpstr>Glossary</vt:lpstr>
      <vt:lpstr>Glossary</vt:lpstr>
      <vt:lpstr>Glossary</vt:lpstr>
      <vt:lpstr>Glossary</vt:lpstr>
      <vt:lpstr>Glossary</vt:lpstr>
      <vt:lpstr>Glossary</vt:lpstr>
      <vt:lpstr>Glossary</vt:lpstr>
      <vt:lpstr>Glossary</vt:lpstr>
      <vt:lpstr>Glossary</vt:lpstr>
      <vt:lpstr>Glossary</vt:lpstr>
      <vt:lpstr>Glossary</vt:lpstr>
      <vt:lpstr>Glossary</vt:lpstr>
      <vt:lpstr>Glossary</vt:lpstr>
      <vt:lpstr>Glossary</vt:lpstr>
      <vt:lpstr>Glossary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dc:title>
  <dc:creator>Harper, Jeffrey</dc:creator>
  <cp:lastModifiedBy>Harper, Jeffrey</cp:lastModifiedBy>
  <cp:revision>4</cp:revision>
  <dcterms:created xsi:type="dcterms:W3CDTF">2010-07-31T17:26:37Z</dcterms:created>
  <dcterms:modified xsi:type="dcterms:W3CDTF">2015-08-13T17:10:07Z</dcterms:modified>
</cp:coreProperties>
</file>