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2" r:id="rId1"/>
  </p:sldMasterIdLst>
  <p:notesMasterIdLst>
    <p:notesMasterId r:id="rId29"/>
  </p:notesMasterIdLst>
  <p:sldIdLst>
    <p:sldId id="257" r:id="rId2"/>
    <p:sldId id="258" r:id="rId3"/>
    <p:sldId id="260" r:id="rId4"/>
    <p:sldId id="262" r:id="rId5"/>
    <p:sldId id="302" r:id="rId6"/>
    <p:sldId id="263" r:id="rId7"/>
    <p:sldId id="264" r:id="rId8"/>
    <p:sldId id="266" r:id="rId9"/>
    <p:sldId id="267" r:id="rId10"/>
    <p:sldId id="268" r:id="rId11"/>
    <p:sldId id="270" r:id="rId12"/>
    <p:sldId id="272" r:id="rId13"/>
    <p:sldId id="273" r:id="rId14"/>
    <p:sldId id="276" r:id="rId15"/>
    <p:sldId id="277" r:id="rId16"/>
    <p:sldId id="278" r:id="rId17"/>
    <p:sldId id="279" r:id="rId18"/>
    <p:sldId id="281" r:id="rId19"/>
    <p:sldId id="287" r:id="rId20"/>
    <p:sldId id="288" r:id="rId21"/>
    <p:sldId id="290" r:id="rId22"/>
    <p:sldId id="296" r:id="rId23"/>
    <p:sldId id="297" r:id="rId24"/>
    <p:sldId id="298" r:id="rId25"/>
    <p:sldId id="299" r:id="rId26"/>
    <p:sldId id="300" r:id="rId27"/>
    <p:sldId id="30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41" autoAdjust="0"/>
  </p:normalViewPr>
  <p:slideViewPr>
    <p:cSldViewPr>
      <p:cViewPr varScale="1">
        <p:scale>
          <a:sx n="95" d="100"/>
          <a:sy n="95" d="100"/>
        </p:scale>
        <p:origin x="19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A1639D-E22B-45D2-B3E4-DA62422624F4}" type="doc">
      <dgm:prSet loTypeId="urn:microsoft.com/office/officeart/2005/8/layout/process4" loCatId="list" qsTypeId="urn:microsoft.com/office/officeart/2005/8/quickstyle/simple3" qsCatId="simple" csTypeId="urn:microsoft.com/office/officeart/2005/8/colors/colorful1#1" csCatId="colorful"/>
      <dgm:spPr/>
      <dgm:t>
        <a:bodyPr/>
        <a:lstStyle/>
        <a:p>
          <a:endParaRPr lang="en-US"/>
        </a:p>
      </dgm:t>
    </dgm:pt>
    <dgm:pt modelId="{0ABE60A5-7F4A-4F00-A912-C0A1D194186F}">
      <dgm:prSet/>
      <dgm:spPr/>
      <dgm:t>
        <a:bodyPr/>
        <a:lstStyle/>
        <a:p>
          <a:pPr rtl="0"/>
          <a:r>
            <a:rPr lang="en-US" dirty="0" smtClean="0"/>
            <a:t>Male/female roles have been shifting</a:t>
          </a:r>
          <a:endParaRPr lang="en-US" dirty="0"/>
        </a:p>
      </dgm:t>
    </dgm:pt>
    <dgm:pt modelId="{63C16F1F-21C9-4AF6-9E2E-AD41E5EF4D20}" type="parTrans" cxnId="{A5DACCDA-B4E4-498A-930F-93D742E48B3E}">
      <dgm:prSet/>
      <dgm:spPr/>
      <dgm:t>
        <a:bodyPr/>
        <a:lstStyle/>
        <a:p>
          <a:endParaRPr lang="en-US"/>
        </a:p>
      </dgm:t>
    </dgm:pt>
    <dgm:pt modelId="{E4056FDD-DDC9-4601-A365-8C1E6AFA27A3}" type="sibTrans" cxnId="{A5DACCDA-B4E4-498A-930F-93D742E48B3E}">
      <dgm:prSet/>
      <dgm:spPr/>
      <dgm:t>
        <a:bodyPr/>
        <a:lstStyle/>
        <a:p>
          <a:endParaRPr lang="en-US"/>
        </a:p>
      </dgm:t>
    </dgm:pt>
    <dgm:pt modelId="{C15FBFF9-93C2-4716-8E37-2BA72EDD5AB4}">
      <dgm:prSet/>
      <dgm:spPr/>
      <dgm:t>
        <a:bodyPr/>
        <a:lstStyle/>
        <a:p>
          <a:pPr rtl="0"/>
          <a:r>
            <a:rPr lang="en-US" dirty="0" smtClean="0"/>
            <a:t>Marketing has changed to reflect these shifts</a:t>
          </a:r>
          <a:endParaRPr lang="en-US" dirty="0"/>
        </a:p>
      </dgm:t>
    </dgm:pt>
    <dgm:pt modelId="{5551741E-F3E2-459C-9365-B12A1B4ADF33}" type="parTrans" cxnId="{E5A33E8C-2E15-47DE-AF6B-A9C469CA85FE}">
      <dgm:prSet/>
      <dgm:spPr/>
      <dgm:t>
        <a:bodyPr/>
        <a:lstStyle/>
        <a:p>
          <a:endParaRPr lang="en-US"/>
        </a:p>
      </dgm:t>
    </dgm:pt>
    <dgm:pt modelId="{9C77C477-6385-4B25-A908-E95EE07B89E4}" type="sibTrans" cxnId="{E5A33E8C-2E15-47DE-AF6B-A9C469CA85FE}">
      <dgm:prSet/>
      <dgm:spPr/>
      <dgm:t>
        <a:bodyPr/>
        <a:lstStyle/>
        <a:p>
          <a:endParaRPr lang="en-US"/>
        </a:p>
      </dgm:t>
    </dgm:pt>
    <dgm:pt modelId="{7212CEAA-A687-4C68-B122-4557D502EC8A}" type="pres">
      <dgm:prSet presAssocID="{74A1639D-E22B-45D2-B3E4-DA62422624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3A14B1-50B2-4DE7-828D-5F4C96DD14C5}" type="pres">
      <dgm:prSet presAssocID="{C15FBFF9-93C2-4716-8E37-2BA72EDD5AB4}" presName="boxAndChildren" presStyleCnt="0"/>
      <dgm:spPr/>
    </dgm:pt>
    <dgm:pt modelId="{7BD03107-1D9F-4084-8270-FF3D622879E8}" type="pres">
      <dgm:prSet presAssocID="{C15FBFF9-93C2-4716-8E37-2BA72EDD5AB4}" presName="parentTextBox" presStyleLbl="node1" presStyleIdx="0" presStyleCnt="2"/>
      <dgm:spPr/>
      <dgm:t>
        <a:bodyPr/>
        <a:lstStyle/>
        <a:p>
          <a:endParaRPr lang="en-US"/>
        </a:p>
      </dgm:t>
    </dgm:pt>
    <dgm:pt modelId="{7C2DFA6D-E5B5-4121-BE87-7832B0FD9E10}" type="pres">
      <dgm:prSet presAssocID="{E4056FDD-DDC9-4601-A365-8C1E6AFA27A3}" presName="sp" presStyleCnt="0"/>
      <dgm:spPr/>
    </dgm:pt>
    <dgm:pt modelId="{281F80C6-D032-45BB-AB2D-17B19A971173}" type="pres">
      <dgm:prSet presAssocID="{0ABE60A5-7F4A-4F00-A912-C0A1D194186F}" presName="arrowAndChildren" presStyleCnt="0"/>
      <dgm:spPr/>
    </dgm:pt>
    <dgm:pt modelId="{67F55B90-79A0-4869-B1CB-82591AA70C86}" type="pres">
      <dgm:prSet presAssocID="{0ABE60A5-7F4A-4F00-A912-C0A1D194186F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F79459AD-7DF5-485D-9943-523025FCB352}" type="presOf" srcId="{74A1639D-E22B-45D2-B3E4-DA62422624F4}" destId="{7212CEAA-A687-4C68-B122-4557D502EC8A}" srcOrd="0" destOrd="0" presId="urn:microsoft.com/office/officeart/2005/8/layout/process4"/>
    <dgm:cxn modelId="{B3228945-BB2A-4AF9-BE5E-CFC533E6FEC8}" type="presOf" srcId="{C15FBFF9-93C2-4716-8E37-2BA72EDD5AB4}" destId="{7BD03107-1D9F-4084-8270-FF3D622879E8}" srcOrd="0" destOrd="0" presId="urn:microsoft.com/office/officeart/2005/8/layout/process4"/>
    <dgm:cxn modelId="{A5DACCDA-B4E4-498A-930F-93D742E48B3E}" srcId="{74A1639D-E22B-45D2-B3E4-DA62422624F4}" destId="{0ABE60A5-7F4A-4F00-A912-C0A1D194186F}" srcOrd="0" destOrd="0" parTransId="{63C16F1F-21C9-4AF6-9E2E-AD41E5EF4D20}" sibTransId="{E4056FDD-DDC9-4601-A365-8C1E6AFA27A3}"/>
    <dgm:cxn modelId="{BA906763-C20F-446D-8E28-CE03F88C89F2}" type="presOf" srcId="{0ABE60A5-7F4A-4F00-A912-C0A1D194186F}" destId="{67F55B90-79A0-4869-B1CB-82591AA70C86}" srcOrd="0" destOrd="0" presId="urn:microsoft.com/office/officeart/2005/8/layout/process4"/>
    <dgm:cxn modelId="{E5A33E8C-2E15-47DE-AF6B-A9C469CA85FE}" srcId="{74A1639D-E22B-45D2-B3E4-DA62422624F4}" destId="{C15FBFF9-93C2-4716-8E37-2BA72EDD5AB4}" srcOrd="1" destOrd="0" parTransId="{5551741E-F3E2-459C-9365-B12A1B4ADF33}" sibTransId="{9C77C477-6385-4B25-A908-E95EE07B89E4}"/>
    <dgm:cxn modelId="{40E7A8DC-70D6-4F93-983D-008041FD7E5E}" type="presParOf" srcId="{7212CEAA-A687-4C68-B122-4557D502EC8A}" destId="{CB3A14B1-50B2-4DE7-828D-5F4C96DD14C5}" srcOrd="0" destOrd="0" presId="urn:microsoft.com/office/officeart/2005/8/layout/process4"/>
    <dgm:cxn modelId="{2FE6C759-E5EF-4CF7-B7C4-E27BFFE839AD}" type="presParOf" srcId="{CB3A14B1-50B2-4DE7-828D-5F4C96DD14C5}" destId="{7BD03107-1D9F-4084-8270-FF3D622879E8}" srcOrd="0" destOrd="0" presId="urn:microsoft.com/office/officeart/2005/8/layout/process4"/>
    <dgm:cxn modelId="{A68479DA-A821-4E90-8272-BA55078D47F7}" type="presParOf" srcId="{7212CEAA-A687-4C68-B122-4557D502EC8A}" destId="{7C2DFA6D-E5B5-4121-BE87-7832B0FD9E10}" srcOrd="1" destOrd="0" presId="urn:microsoft.com/office/officeart/2005/8/layout/process4"/>
    <dgm:cxn modelId="{3F4D5EA8-FC0E-49DB-9C55-4771CD231470}" type="presParOf" srcId="{7212CEAA-A687-4C68-B122-4557D502EC8A}" destId="{281F80C6-D032-45BB-AB2D-17B19A971173}" srcOrd="2" destOrd="0" presId="urn:microsoft.com/office/officeart/2005/8/layout/process4"/>
    <dgm:cxn modelId="{442AB4AA-2D93-4054-8AA1-789B037E1253}" type="presParOf" srcId="{281F80C6-D032-45BB-AB2D-17B19A971173}" destId="{67F55B90-79A0-4869-B1CB-82591AA70C8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4B6A79-FF2E-4E50-B75D-4DF008B1E89C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D9689B1-C5EE-40E3-8AFD-A388B4CBEA82}">
      <dgm:prSet/>
      <dgm:spPr/>
      <dgm:t>
        <a:bodyPr/>
        <a:lstStyle/>
        <a:p>
          <a:pPr rtl="0"/>
          <a:r>
            <a:rPr lang="en-US" smtClean="0"/>
            <a:t>Health and Wellness Concerns</a:t>
          </a:r>
          <a:endParaRPr lang="en-US"/>
        </a:p>
      </dgm:t>
    </dgm:pt>
    <dgm:pt modelId="{8632C44D-3D09-4512-8FBE-A92CE4B7D87F}" type="parTrans" cxnId="{8A0D57B7-6CA0-41E7-A495-B03D16999B98}">
      <dgm:prSet/>
      <dgm:spPr/>
      <dgm:t>
        <a:bodyPr/>
        <a:lstStyle/>
        <a:p>
          <a:endParaRPr lang="en-US"/>
        </a:p>
      </dgm:t>
    </dgm:pt>
    <dgm:pt modelId="{C7F011A8-CD31-424E-AAA0-CF8330A943F9}" type="sibTrans" cxnId="{8A0D57B7-6CA0-41E7-A495-B03D16999B98}">
      <dgm:prSet/>
      <dgm:spPr/>
      <dgm:t>
        <a:bodyPr/>
        <a:lstStyle/>
        <a:p>
          <a:endParaRPr lang="en-US"/>
        </a:p>
      </dgm:t>
    </dgm:pt>
    <dgm:pt modelId="{01A5C786-F773-4137-BA14-684AB4459E0A}">
      <dgm:prSet/>
      <dgm:spPr/>
      <dgm:t>
        <a:bodyPr/>
        <a:lstStyle/>
        <a:p>
          <a:pPr rtl="0"/>
          <a:r>
            <a:rPr lang="en-US" smtClean="0"/>
            <a:t>Greener Consumers</a:t>
          </a:r>
          <a:endParaRPr lang="en-US"/>
        </a:p>
      </dgm:t>
    </dgm:pt>
    <dgm:pt modelId="{4DD6B0B4-5535-47DC-BC6D-D6AA854C3285}" type="parTrans" cxnId="{808B6183-D769-468E-A99D-0DD01DBE34D1}">
      <dgm:prSet/>
      <dgm:spPr/>
      <dgm:t>
        <a:bodyPr/>
        <a:lstStyle/>
        <a:p>
          <a:endParaRPr lang="en-US"/>
        </a:p>
      </dgm:t>
    </dgm:pt>
    <dgm:pt modelId="{BD2AE740-1436-4795-BFD4-4BF900C327EF}" type="sibTrans" cxnId="{808B6183-D769-468E-A99D-0DD01DBE34D1}">
      <dgm:prSet/>
      <dgm:spPr/>
      <dgm:t>
        <a:bodyPr/>
        <a:lstStyle/>
        <a:p>
          <a:endParaRPr lang="en-US"/>
        </a:p>
      </dgm:t>
    </dgm:pt>
    <dgm:pt modelId="{3762ACA8-1622-4E2A-A992-244D3903B111}">
      <dgm:prSet/>
      <dgm:spPr/>
      <dgm:t>
        <a:bodyPr/>
        <a:lstStyle/>
        <a:p>
          <a:pPr rtl="0"/>
          <a:r>
            <a:rPr lang="en-US" smtClean="0"/>
            <a:t>Privacy Concerns</a:t>
          </a:r>
          <a:endParaRPr lang="en-US"/>
        </a:p>
      </dgm:t>
    </dgm:pt>
    <dgm:pt modelId="{5BBA7964-170C-41F4-8B29-20706F6A250E}" type="parTrans" cxnId="{8E2CC666-4815-4EEC-A457-DB4358081C87}">
      <dgm:prSet/>
      <dgm:spPr/>
      <dgm:t>
        <a:bodyPr/>
        <a:lstStyle/>
        <a:p>
          <a:endParaRPr lang="en-US"/>
        </a:p>
      </dgm:t>
    </dgm:pt>
    <dgm:pt modelId="{8BC5BDBA-0792-4420-A9A5-8288BF5C43DA}" type="sibTrans" cxnId="{8E2CC666-4815-4EEC-A457-DB4358081C87}">
      <dgm:prSet/>
      <dgm:spPr/>
      <dgm:t>
        <a:bodyPr/>
        <a:lstStyle/>
        <a:p>
          <a:endParaRPr lang="en-US"/>
        </a:p>
      </dgm:t>
    </dgm:pt>
    <dgm:pt modelId="{97F7FCC1-C65E-4D93-A621-90437E813A14}" type="pres">
      <dgm:prSet presAssocID="{C54B6A79-FF2E-4E50-B75D-4DF008B1E89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021D59-FCE3-449D-B880-03F9B30DC4E1}" type="pres">
      <dgm:prSet presAssocID="{FD9689B1-C5EE-40E3-8AFD-A388B4CBEA82}" presName="parentLin" presStyleCnt="0"/>
      <dgm:spPr/>
    </dgm:pt>
    <dgm:pt modelId="{500F1833-C060-4AFE-B8E3-786E26083439}" type="pres">
      <dgm:prSet presAssocID="{FD9689B1-C5EE-40E3-8AFD-A388B4CBEA8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780D7E3-4338-44FE-A4C1-2E005F313F4B}" type="pres">
      <dgm:prSet presAssocID="{FD9689B1-C5EE-40E3-8AFD-A388B4CBEA8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32CF1-FC59-488C-BE42-13DF8D93C83D}" type="pres">
      <dgm:prSet presAssocID="{FD9689B1-C5EE-40E3-8AFD-A388B4CBEA82}" presName="negativeSpace" presStyleCnt="0"/>
      <dgm:spPr/>
    </dgm:pt>
    <dgm:pt modelId="{09D7BFF1-AFED-40BB-B896-3874CB8BA048}" type="pres">
      <dgm:prSet presAssocID="{FD9689B1-C5EE-40E3-8AFD-A388B4CBEA82}" presName="childText" presStyleLbl="conFgAcc1" presStyleIdx="0" presStyleCnt="3">
        <dgm:presLayoutVars>
          <dgm:bulletEnabled val="1"/>
        </dgm:presLayoutVars>
      </dgm:prSet>
      <dgm:spPr/>
    </dgm:pt>
    <dgm:pt modelId="{2ABF585B-FD6D-4B89-96D9-E9BFCCB4AF08}" type="pres">
      <dgm:prSet presAssocID="{C7F011A8-CD31-424E-AAA0-CF8330A943F9}" presName="spaceBetweenRectangles" presStyleCnt="0"/>
      <dgm:spPr/>
    </dgm:pt>
    <dgm:pt modelId="{58DBCD65-57D4-437E-A6CB-D7E6D898D63A}" type="pres">
      <dgm:prSet presAssocID="{01A5C786-F773-4137-BA14-684AB4459E0A}" presName="parentLin" presStyleCnt="0"/>
      <dgm:spPr/>
    </dgm:pt>
    <dgm:pt modelId="{DD9E0DFC-9F41-4299-BB8F-266FB4E50652}" type="pres">
      <dgm:prSet presAssocID="{01A5C786-F773-4137-BA14-684AB4459E0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10D13AE-6935-496C-ABE1-0CEA55792CC8}" type="pres">
      <dgm:prSet presAssocID="{01A5C786-F773-4137-BA14-684AB4459E0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0A052-E2CA-4D5F-80AD-A86C20F5A7A9}" type="pres">
      <dgm:prSet presAssocID="{01A5C786-F773-4137-BA14-684AB4459E0A}" presName="negativeSpace" presStyleCnt="0"/>
      <dgm:spPr/>
    </dgm:pt>
    <dgm:pt modelId="{2C62309E-F723-4C84-9535-343219DE0B93}" type="pres">
      <dgm:prSet presAssocID="{01A5C786-F773-4137-BA14-684AB4459E0A}" presName="childText" presStyleLbl="conFgAcc1" presStyleIdx="1" presStyleCnt="3">
        <dgm:presLayoutVars>
          <dgm:bulletEnabled val="1"/>
        </dgm:presLayoutVars>
      </dgm:prSet>
      <dgm:spPr/>
    </dgm:pt>
    <dgm:pt modelId="{109DA024-1FD3-4053-AE43-B95BA8FE7438}" type="pres">
      <dgm:prSet presAssocID="{BD2AE740-1436-4795-BFD4-4BF900C327EF}" presName="spaceBetweenRectangles" presStyleCnt="0"/>
      <dgm:spPr/>
    </dgm:pt>
    <dgm:pt modelId="{E7C84D45-1C35-49C2-A7F8-1DC80083E8BB}" type="pres">
      <dgm:prSet presAssocID="{3762ACA8-1622-4E2A-A992-244D3903B111}" presName="parentLin" presStyleCnt="0"/>
      <dgm:spPr/>
    </dgm:pt>
    <dgm:pt modelId="{779C18DB-0771-4147-AF5A-8DE83074F85C}" type="pres">
      <dgm:prSet presAssocID="{3762ACA8-1622-4E2A-A992-244D3903B11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94230B4-2CCE-4FC5-B26A-0424CE92E5BC}" type="pres">
      <dgm:prSet presAssocID="{3762ACA8-1622-4E2A-A992-244D3903B11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6C26D-1F87-41D1-9E2A-AD923DDD3DA7}" type="pres">
      <dgm:prSet presAssocID="{3762ACA8-1622-4E2A-A992-244D3903B111}" presName="negativeSpace" presStyleCnt="0"/>
      <dgm:spPr/>
    </dgm:pt>
    <dgm:pt modelId="{375DCC0D-50D4-4D09-81D9-FA4D35C235B9}" type="pres">
      <dgm:prSet presAssocID="{3762ACA8-1622-4E2A-A992-244D3903B11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DBCB812-DC62-44BB-856E-B869F1F2D682}" type="presOf" srcId="{FD9689B1-C5EE-40E3-8AFD-A388B4CBEA82}" destId="{500F1833-C060-4AFE-B8E3-786E26083439}" srcOrd="0" destOrd="0" presId="urn:microsoft.com/office/officeart/2005/8/layout/list1"/>
    <dgm:cxn modelId="{3E7BF671-33C7-402C-88B9-59A3D6F39D27}" type="presOf" srcId="{FD9689B1-C5EE-40E3-8AFD-A388B4CBEA82}" destId="{B780D7E3-4338-44FE-A4C1-2E005F313F4B}" srcOrd="1" destOrd="0" presId="urn:microsoft.com/office/officeart/2005/8/layout/list1"/>
    <dgm:cxn modelId="{60AD2341-912A-4814-89AA-B9E00135A500}" type="presOf" srcId="{01A5C786-F773-4137-BA14-684AB4459E0A}" destId="{DD9E0DFC-9F41-4299-BB8F-266FB4E50652}" srcOrd="0" destOrd="0" presId="urn:microsoft.com/office/officeart/2005/8/layout/list1"/>
    <dgm:cxn modelId="{EBE1A13E-003F-4344-A8D0-A63D8734A8E1}" type="presOf" srcId="{C54B6A79-FF2E-4E50-B75D-4DF008B1E89C}" destId="{97F7FCC1-C65E-4D93-A621-90437E813A14}" srcOrd="0" destOrd="0" presId="urn:microsoft.com/office/officeart/2005/8/layout/list1"/>
    <dgm:cxn modelId="{A69B1D2D-1400-4D3D-A01B-FE99BB7F275C}" type="presOf" srcId="{3762ACA8-1622-4E2A-A992-244D3903B111}" destId="{779C18DB-0771-4147-AF5A-8DE83074F85C}" srcOrd="0" destOrd="0" presId="urn:microsoft.com/office/officeart/2005/8/layout/list1"/>
    <dgm:cxn modelId="{60BB2113-C945-4175-8561-B16BF4B16951}" type="presOf" srcId="{01A5C786-F773-4137-BA14-684AB4459E0A}" destId="{510D13AE-6935-496C-ABE1-0CEA55792CC8}" srcOrd="1" destOrd="0" presId="urn:microsoft.com/office/officeart/2005/8/layout/list1"/>
    <dgm:cxn modelId="{808B6183-D769-468E-A99D-0DD01DBE34D1}" srcId="{C54B6A79-FF2E-4E50-B75D-4DF008B1E89C}" destId="{01A5C786-F773-4137-BA14-684AB4459E0A}" srcOrd="1" destOrd="0" parTransId="{4DD6B0B4-5535-47DC-BC6D-D6AA854C3285}" sibTransId="{BD2AE740-1436-4795-BFD4-4BF900C327EF}"/>
    <dgm:cxn modelId="{8A0D57B7-6CA0-41E7-A495-B03D16999B98}" srcId="{C54B6A79-FF2E-4E50-B75D-4DF008B1E89C}" destId="{FD9689B1-C5EE-40E3-8AFD-A388B4CBEA82}" srcOrd="0" destOrd="0" parTransId="{8632C44D-3D09-4512-8FBE-A92CE4B7D87F}" sibTransId="{C7F011A8-CD31-424E-AAA0-CF8330A943F9}"/>
    <dgm:cxn modelId="{8E2CC666-4815-4EEC-A457-DB4358081C87}" srcId="{C54B6A79-FF2E-4E50-B75D-4DF008B1E89C}" destId="{3762ACA8-1622-4E2A-A992-244D3903B111}" srcOrd="2" destOrd="0" parTransId="{5BBA7964-170C-41F4-8B29-20706F6A250E}" sibTransId="{8BC5BDBA-0792-4420-A9A5-8288BF5C43DA}"/>
    <dgm:cxn modelId="{72AFCF16-631A-44C1-AB82-29824097267E}" type="presOf" srcId="{3762ACA8-1622-4E2A-A992-244D3903B111}" destId="{294230B4-2CCE-4FC5-B26A-0424CE92E5BC}" srcOrd="1" destOrd="0" presId="urn:microsoft.com/office/officeart/2005/8/layout/list1"/>
    <dgm:cxn modelId="{0564CFC3-DB2C-45ED-A977-C3C30B224028}" type="presParOf" srcId="{97F7FCC1-C65E-4D93-A621-90437E813A14}" destId="{73021D59-FCE3-449D-B880-03F9B30DC4E1}" srcOrd="0" destOrd="0" presId="urn:microsoft.com/office/officeart/2005/8/layout/list1"/>
    <dgm:cxn modelId="{970D341C-E17B-4480-9566-EA4FDDB18E5C}" type="presParOf" srcId="{73021D59-FCE3-449D-B880-03F9B30DC4E1}" destId="{500F1833-C060-4AFE-B8E3-786E26083439}" srcOrd="0" destOrd="0" presId="urn:microsoft.com/office/officeart/2005/8/layout/list1"/>
    <dgm:cxn modelId="{AD3C3153-0050-49CC-98D1-3614938C5373}" type="presParOf" srcId="{73021D59-FCE3-449D-B880-03F9B30DC4E1}" destId="{B780D7E3-4338-44FE-A4C1-2E005F313F4B}" srcOrd="1" destOrd="0" presId="urn:microsoft.com/office/officeart/2005/8/layout/list1"/>
    <dgm:cxn modelId="{E9F54DE5-8118-4DAF-B9BC-7CED0456B445}" type="presParOf" srcId="{97F7FCC1-C65E-4D93-A621-90437E813A14}" destId="{B9A32CF1-FC59-488C-BE42-13DF8D93C83D}" srcOrd="1" destOrd="0" presId="urn:microsoft.com/office/officeart/2005/8/layout/list1"/>
    <dgm:cxn modelId="{FF1952D2-3C79-46D3-9650-17F714B323E1}" type="presParOf" srcId="{97F7FCC1-C65E-4D93-A621-90437E813A14}" destId="{09D7BFF1-AFED-40BB-B896-3874CB8BA048}" srcOrd="2" destOrd="0" presId="urn:microsoft.com/office/officeart/2005/8/layout/list1"/>
    <dgm:cxn modelId="{40431633-C054-44E0-93E9-C71EC670BE1C}" type="presParOf" srcId="{97F7FCC1-C65E-4D93-A621-90437E813A14}" destId="{2ABF585B-FD6D-4B89-96D9-E9BFCCB4AF08}" srcOrd="3" destOrd="0" presId="urn:microsoft.com/office/officeart/2005/8/layout/list1"/>
    <dgm:cxn modelId="{9AAE6A77-FA5F-41DB-B0F0-E519CE5A7619}" type="presParOf" srcId="{97F7FCC1-C65E-4D93-A621-90437E813A14}" destId="{58DBCD65-57D4-437E-A6CB-D7E6D898D63A}" srcOrd="4" destOrd="0" presId="urn:microsoft.com/office/officeart/2005/8/layout/list1"/>
    <dgm:cxn modelId="{C3098EC7-4B00-4F14-893B-BDE98E1CCFAE}" type="presParOf" srcId="{58DBCD65-57D4-437E-A6CB-D7E6D898D63A}" destId="{DD9E0DFC-9F41-4299-BB8F-266FB4E50652}" srcOrd="0" destOrd="0" presId="urn:microsoft.com/office/officeart/2005/8/layout/list1"/>
    <dgm:cxn modelId="{F0F47BEA-E6E2-4693-91B0-DD892F978442}" type="presParOf" srcId="{58DBCD65-57D4-437E-A6CB-D7E6D898D63A}" destId="{510D13AE-6935-496C-ABE1-0CEA55792CC8}" srcOrd="1" destOrd="0" presId="urn:microsoft.com/office/officeart/2005/8/layout/list1"/>
    <dgm:cxn modelId="{520265CE-6228-4017-AF34-9BEC8F35357A}" type="presParOf" srcId="{97F7FCC1-C65E-4D93-A621-90437E813A14}" destId="{1E60A052-E2CA-4D5F-80AD-A86C20F5A7A9}" srcOrd="5" destOrd="0" presId="urn:microsoft.com/office/officeart/2005/8/layout/list1"/>
    <dgm:cxn modelId="{647B9CAA-D548-4719-868D-804155A05997}" type="presParOf" srcId="{97F7FCC1-C65E-4D93-A621-90437E813A14}" destId="{2C62309E-F723-4C84-9535-343219DE0B93}" srcOrd="6" destOrd="0" presId="urn:microsoft.com/office/officeart/2005/8/layout/list1"/>
    <dgm:cxn modelId="{4F974424-05E7-4DE6-8C1B-37778CE3A2B3}" type="presParOf" srcId="{97F7FCC1-C65E-4D93-A621-90437E813A14}" destId="{109DA024-1FD3-4053-AE43-B95BA8FE7438}" srcOrd="7" destOrd="0" presId="urn:microsoft.com/office/officeart/2005/8/layout/list1"/>
    <dgm:cxn modelId="{64EF27C8-081C-4776-83F8-A15765CBC8CF}" type="presParOf" srcId="{97F7FCC1-C65E-4D93-A621-90437E813A14}" destId="{E7C84D45-1C35-49C2-A7F8-1DC80083E8BB}" srcOrd="8" destOrd="0" presId="urn:microsoft.com/office/officeart/2005/8/layout/list1"/>
    <dgm:cxn modelId="{F425A6BA-A4D8-4847-8965-8C0F0704F9E6}" type="presParOf" srcId="{E7C84D45-1C35-49C2-A7F8-1DC80083E8BB}" destId="{779C18DB-0771-4147-AF5A-8DE83074F85C}" srcOrd="0" destOrd="0" presId="urn:microsoft.com/office/officeart/2005/8/layout/list1"/>
    <dgm:cxn modelId="{0CAD5BBE-E52C-4916-A319-D5F5BB5D5B5E}" type="presParOf" srcId="{E7C84D45-1C35-49C2-A7F8-1DC80083E8BB}" destId="{294230B4-2CCE-4FC5-B26A-0424CE92E5BC}" srcOrd="1" destOrd="0" presId="urn:microsoft.com/office/officeart/2005/8/layout/list1"/>
    <dgm:cxn modelId="{63E97376-A9B7-4D37-B462-8ECEF9D2C659}" type="presParOf" srcId="{97F7FCC1-C65E-4D93-A621-90437E813A14}" destId="{E0B6C26D-1F87-41D1-9E2A-AD923DDD3DA7}" srcOrd="9" destOrd="0" presId="urn:microsoft.com/office/officeart/2005/8/layout/list1"/>
    <dgm:cxn modelId="{B825DD60-79F1-45DF-8458-F7A354882696}" type="presParOf" srcId="{97F7FCC1-C65E-4D93-A621-90437E813A14}" destId="{375DCC0D-50D4-4D09-81D9-FA4D35C235B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03107-1D9F-4084-8270-FF3D622879E8}">
      <dsp:nvSpPr>
        <dsp:cNvPr id="0" name=""/>
        <dsp:cNvSpPr/>
      </dsp:nvSpPr>
      <dsp:spPr>
        <a:xfrm>
          <a:off x="0" y="2127820"/>
          <a:ext cx="3380648" cy="13960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Marketing has changed to reflect these shifts</a:t>
          </a:r>
          <a:endParaRPr lang="en-US" sz="2600" kern="1200" dirty="0"/>
        </a:p>
      </dsp:txBody>
      <dsp:txXfrm>
        <a:off x="0" y="2127820"/>
        <a:ext cx="3380648" cy="1396080"/>
      </dsp:txXfrm>
    </dsp:sp>
    <dsp:sp modelId="{67F55B90-79A0-4869-B1CB-82591AA70C86}">
      <dsp:nvSpPr>
        <dsp:cNvPr id="0" name=""/>
        <dsp:cNvSpPr/>
      </dsp:nvSpPr>
      <dsp:spPr>
        <a:xfrm rot="10800000">
          <a:off x="0" y="1589"/>
          <a:ext cx="3380648" cy="2147172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Male/female roles have been shifting</a:t>
          </a:r>
          <a:endParaRPr lang="en-US" sz="2600" kern="1200" dirty="0"/>
        </a:p>
      </dsp:txBody>
      <dsp:txXfrm rot="10800000">
        <a:off x="0" y="1589"/>
        <a:ext cx="3380648" cy="1395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7BFF1-AFED-40BB-B896-3874CB8BA048}">
      <dsp:nvSpPr>
        <dsp:cNvPr id="0" name=""/>
        <dsp:cNvSpPr/>
      </dsp:nvSpPr>
      <dsp:spPr>
        <a:xfrm>
          <a:off x="0" y="458308"/>
          <a:ext cx="77724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80D7E3-4338-44FE-A4C1-2E005F313F4B}">
      <dsp:nvSpPr>
        <dsp:cNvPr id="0" name=""/>
        <dsp:cNvSpPr/>
      </dsp:nvSpPr>
      <dsp:spPr>
        <a:xfrm>
          <a:off x="388620" y="45028"/>
          <a:ext cx="5440680" cy="8265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Health and Wellness Concerns</a:t>
          </a:r>
          <a:endParaRPr lang="en-US" sz="2800" kern="1200"/>
        </a:p>
      </dsp:txBody>
      <dsp:txXfrm>
        <a:off x="428969" y="85377"/>
        <a:ext cx="5359982" cy="745862"/>
      </dsp:txXfrm>
    </dsp:sp>
    <dsp:sp modelId="{2C62309E-F723-4C84-9535-343219DE0B93}">
      <dsp:nvSpPr>
        <dsp:cNvPr id="0" name=""/>
        <dsp:cNvSpPr/>
      </dsp:nvSpPr>
      <dsp:spPr>
        <a:xfrm>
          <a:off x="0" y="1728389"/>
          <a:ext cx="77724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0D13AE-6935-496C-ABE1-0CEA55792CC8}">
      <dsp:nvSpPr>
        <dsp:cNvPr id="0" name=""/>
        <dsp:cNvSpPr/>
      </dsp:nvSpPr>
      <dsp:spPr>
        <a:xfrm>
          <a:off x="388620" y="1315108"/>
          <a:ext cx="5440680" cy="8265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Greener Consumers</a:t>
          </a:r>
          <a:endParaRPr lang="en-US" sz="2800" kern="1200"/>
        </a:p>
      </dsp:txBody>
      <dsp:txXfrm>
        <a:off x="428969" y="1355457"/>
        <a:ext cx="5359982" cy="745862"/>
      </dsp:txXfrm>
    </dsp:sp>
    <dsp:sp modelId="{375DCC0D-50D4-4D09-81D9-FA4D35C235B9}">
      <dsp:nvSpPr>
        <dsp:cNvPr id="0" name=""/>
        <dsp:cNvSpPr/>
      </dsp:nvSpPr>
      <dsp:spPr>
        <a:xfrm>
          <a:off x="0" y="2998469"/>
          <a:ext cx="77724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4230B4-2CCE-4FC5-B26A-0424CE92E5BC}">
      <dsp:nvSpPr>
        <dsp:cNvPr id="0" name=""/>
        <dsp:cNvSpPr/>
      </dsp:nvSpPr>
      <dsp:spPr>
        <a:xfrm>
          <a:off x="388620" y="2585189"/>
          <a:ext cx="5440680" cy="8265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Privacy Concerns</a:t>
          </a:r>
          <a:endParaRPr lang="en-US" sz="2800" kern="1200"/>
        </a:p>
      </dsp:txBody>
      <dsp:txXfrm>
        <a:off x="428969" y="2625538"/>
        <a:ext cx="5359982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C05BB6F-ECE2-43C9-9592-0141AC1A410F}" type="datetimeFigureOut">
              <a:rPr lang="en-US" smtClean="0"/>
              <a:pPr/>
              <a:t>6/3/2015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9723745-35C6-4E48-B229-E98308745F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808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0E1C210C-C42D-4B60-84B3-759577433257}" type="slidenum">
              <a:rPr lang="en-US" smtClean="0">
                <a:ea typeface="DejaVu Sans"/>
                <a:cs typeface="DejaVu Sans"/>
              </a:rPr>
              <a:pPr>
                <a:buFont typeface="Wingdings" pitchFamily="2" charset="2"/>
                <a:buNone/>
              </a:pPr>
              <a:t>1</a:t>
            </a:fld>
            <a:endParaRPr lang="en-US" dirty="0" smtClean="0">
              <a:ea typeface="DejaVu Sans"/>
              <a:cs typeface="DejaVu Sans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37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3505EA7B-28FB-47F3-BD08-704298971F68}" type="slidenum">
              <a:rPr lang="en-US" smtClean="0">
                <a:ea typeface="DejaVu Sans"/>
                <a:cs typeface="DejaVu Sans"/>
              </a:rPr>
              <a:pPr>
                <a:buFont typeface="Wingdings" pitchFamily="2" charset="2"/>
                <a:buNone/>
              </a:pPr>
              <a:t>11</a:t>
            </a:fld>
            <a:endParaRPr lang="en-US" dirty="0" smtClean="0">
              <a:ea typeface="DejaVu Sans"/>
              <a:cs typeface="DejaVu San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827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239D45EA-1D7B-4ED3-8121-76DD4F9EDDD1}" type="slidenum">
              <a:rPr lang="en-US" smtClean="0">
                <a:ea typeface="DejaVu Sans"/>
                <a:cs typeface="DejaVu Sans"/>
              </a:rPr>
              <a:pPr>
                <a:buFont typeface="Wingdings" pitchFamily="2" charset="2"/>
                <a:buNone/>
              </a:pPr>
              <a:t>12</a:t>
            </a:fld>
            <a:endParaRPr lang="en-US" dirty="0" smtClean="0">
              <a:ea typeface="DejaVu Sans"/>
              <a:cs typeface="DejaVu Sans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269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7F11E244-5C80-498B-A48D-3E2AF3BC3FE2}" type="slidenum">
              <a:rPr lang="en-US" smtClean="0">
                <a:ea typeface="DejaVu Sans"/>
                <a:cs typeface="DejaVu Sans"/>
              </a:rPr>
              <a:pPr>
                <a:buFont typeface="Wingdings" pitchFamily="2" charset="2"/>
                <a:buNone/>
              </a:pPr>
              <a:t>13</a:t>
            </a:fld>
            <a:endParaRPr lang="en-US" dirty="0" smtClean="0">
              <a:ea typeface="DejaVu Sans"/>
              <a:cs typeface="DejaVu Sans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431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10D6845C-55C9-448F-BDC2-038BB81A17CD}" type="slidenum">
              <a:rPr lang="en-US" smtClean="0">
                <a:ea typeface="DejaVu Sans"/>
                <a:cs typeface="DejaVu Sans"/>
              </a:rPr>
              <a:pPr>
                <a:buFont typeface="Wingdings" pitchFamily="2" charset="2"/>
                <a:buNone/>
              </a:pPr>
              <a:t>14</a:t>
            </a:fld>
            <a:endParaRPr lang="en-US" dirty="0" smtClean="0">
              <a:ea typeface="DejaVu Sans"/>
              <a:cs typeface="DejaVu Sans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27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D166FDC4-5B91-40E2-98B4-917D56DAAAA2}" type="slidenum">
              <a:rPr lang="en-US" smtClean="0">
                <a:ea typeface="DejaVu Sans"/>
                <a:cs typeface="DejaVu Sans"/>
              </a:rPr>
              <a:pPr>
                <a:buFont typeface="Wingdings" pitchFamily="2" charset="2"/>
                <a:buNone/>
              </a:pPr>
              <a:t>15</a:t>
            </a:fld>
            <a:endParaRPr lang="en-US" dirty="0" smtClean="0">
              <a:ea typeface="DejaVu Sans"/>
              <a:cs typeface="DejaVu Sans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200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D8D1A35D-D221-466A-83C1-7FE85B5ADA69}" type="slidenum">
              <a:rPr lang="en-US" smtClean="0">
                <a:ea typeface="DejaVu Sans"/>
                <a:cs typeface="DejaVu Sans"/>
              </a:rPr>
              <a:pPr>
                <a:buFont typeface="Wingdings" pitchFamily="2" charset="2"/>
                <a:buNone/>
              </a:pPr>
              <a:t>16</a:t>
            </a:fld>
            <a:endParaRPr lang="en-US" dirty="0" smtClean="0">
              <a:ea typeface="DejaVu Sans"/>
              <a:cs typeface="DejaVu Sans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385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41EC02C1-A699-4C97-901F-6CD277E5E5B4}" type="slidenum">
              <a:rPr lang="en-US" smtClean="0">
                <a:ea typeface="DejaVu Sans"/>
                <a:cs typeface="DejaVu Sans"/>
              </a:rPr>
              <a:pPr>
                <a:buFont typeface="Wingdings" pitchFamily="2" charset="2"/>
                <a:buNone/>
              </a:pPr>
              <a:t>17</a:t>
            </a:fld>
            <a:endParaRPr lang="en-US" dirty="0" smtClean="0">
              <a:ea typeface="DejaVu Sans"/>
              <a:cs typeface="DejaVu Sans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48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D464FFC2-481B-4074-A6E3-F31ECBB76370}" type="slidenum">
              <a:rPr lang="en-US" smtClean="0">
                <a:ea typeface="DejaVu Sans"/>
                <a:cs typeface="DejaVu Sans"/>
              </a:rPr>
              <a:pPr>
                <a:buFont typeface="Wingdings" pitchFamily="2" charset="2"/>
                <a:buNone/>
              </a:pPr>
              <a:t>18</a:t>
            </a:fld>
            <a:endParaRPr lang="en-US" dirty="0" smtClean="0">
              <a:ea typeface="DejaVu Sans"/>
              <a:cs typeface="DejaVu Sans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07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D26CCB0E-41BD-4E6D-8CB6-12D8ED463863}" type="slidenum">
              <a:rPr lang="en-US" smtClean="0">
                <a:ea typeface="DejaVu Sans"/>
                <a:cs typeface="DejaVu Sans"/>
              </a:rPr>
              <a:pPr>
                <a:buFont typeface="Wingdings" pitchFamily="2" charset="2"/>
                <a:buNone/>
              </a:pPr>
              <a:t>19</a:t>
            </a:fld>
            <a:endParaRPr lang="en-US" dirty="0" smtClean="0">
              <a:ea typeface="DejaVu Sans"/>
              <a:cs typeface="DejaVu Sans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751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8C9219AF-C214-4CC9-9068-D959A32D8C9D}" type="slidenum">
              <a:rPr lang="en-US" smtClean="0">
                <a:ea typeface="DejaVu Sans"/>
                <a:cs typeface="DejaVu Sans"/>
              </a:rPr>
              <a:pPr>
                <a:buFont typeface="Wingdings" pitchFamily="2" charset="2"/>
                <a:buNone/>
              </a:pPr>
              <a:t>20</a:t>
            </a:fld>
            <a:endParaRPr lang="en-US" dirty="0" smtClean="0">
              <a:ea typeface="DejaVu Sans"/>
              <a:cs typeface="DejaVu Sans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839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pPr>
              <a:buFont typeface="Wingdings" pitchFamily="2" charset="2"/>
              <a:buNone/>
            </a:pPr>
            <a:fld id="{B0CA873A-EF9A-4D3E-99D3-6F0F2BF5F37C}" type="slidenum">
              <a:rPr lang="en-US" smtClean="0">
                <a:ea typeface="DejaVu Sans"/>
                <a:cs typeface="DejaVu Sans"/>
              </a:rPr>
              <a:pPr>
                <a:buFont typeface="Wingdings" pitchFamily="2" charset="2"/>
                <a:buNone/>
              </a:pPr>
              <a:t>2</a:t>
            </a:fld>
            <a:endParaRPr lang="en-US" dirty="0" smtClean="0"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1626855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05146" indent="-205146">
              <a:buFont typeface="Times New Roman" pitchFamily="18" charset="0"/>
              <a:buAutoNum type="arabicPeriod"/>
              <a:defRPr/>
            </a:pPr>
            <a:endParaRPr lang="en-US" dirty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D298E5A9-FA1B-4B5D-ACB0-836E635E0F76}" type="slidenum">
              <a:rPr lang="en-US" smtClean="0">
                <a:ea typeface="DejaVu Sans"/>
                <a:cs typeface="DejaVu Sans"/>
              </a:rPr>
              <a:pPr>
                <a:buFont typeface="Wingdings" pitchFamily="2" charset="2"/>
                <a:buNone/>
              </a:pPr>
              <a:t>21</a:t>
            </a:fld>
            <a:endParaRPr lang="en-US" dirty="0" smtClean="0"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4543458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9675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8626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7757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8817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4424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744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E5BB42E3-FD6D-471E-A798-E3BE64658AC5}" type="slidenum">
              <a:rPr lang="en-US" smtClean="0">
                <a:ea typeface="DejaVu Sans"/>
                <a:cs typeface="DejaVu Sans"/>
              </a:rPr>
              <a:pPr>
                <a:buFont typeface="Wingdings" pitchFamily="2" charset="2"/>
                <a:buNone/>
              </a:pPr>
              <a:t>3</a:t>
            </a:fld>
            <a:endParaRPr lang="en-US" dirty="0" smtClean="0">
              <a:ea typeface="DejaVu Sans"/>
              <a:cs typeface="DejaVu Sans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723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F0F43A4A-320B-44A3-9EAB-176E5BC51D60}" type="slidenum">
              <a:rPr lang="en-US" smtClean="0">
                <a:ea typeface="DejaVu Sans"/>
                <a:cs typeface="DejaVu Sans"/>
              </a:rPr>
              <a:pPr>
                <a:buFont typeface="Wingdings" pitchFamily="2" charset="2"/>
                <a:buNone/>
              </a:pPr>
              <a:t>4</a:t>
            </a:fld>
            <a:endParaRPr lang="en-US" dirty="0" smtClean="0">
              <a:ea typeface="DejaVu Sans"/>
              <a:cs typeface="DejaVu Sans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276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49D9C3EE-BC5C-4899-9C58-E45DB2A414C7}" type="slidenum">
              <a:rPr lang="en-US" smtClean="0">
                <a:ea typeface="DejaVu Sans"/>
                <a:cs typeface="DejaVu Sans"/>
              </a:rPr>
              <a:pPr>
                <a:buFont typeface="Wingdings" pitchFamily="2" charset="2"/>
                <a:buNone/>
              </a:pPr>
              <a:t>6</a:t>
            </a:fld>
            <a:endParaRPr lang="en-US" dirty="0" smtClean="0">
              <a:ea typeface="DejaVu Sans"/>
              <a:cs typeface="DejaVu Sans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23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14DF5073-2CC1-4ABE-9AD4-3EDF18644254}" type="slidenum">
              <a:rPr lang="en-US" smtClean="0">
                <a:ea typeface="DejaVu Sans"/>
                <a:cs typeface="DejaVu Sans"/>
              </a:rPr>
              <a:pPr>
                <a:buFont typeface="Wingdings" pitchFamily="2" charset="2"/>
                <a:buNone/>
              </a:pPr>
              <a:t>7</a:t>
            </a:fld>
            <a:endParaRPr lang="en-US" dirty="0" smtClean="0">
              <a:ea typeface="DejaVu Sans"/>
              <a:cs typeface="DejaVu Sans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97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66D690A9-8FC1-4BAD-AF0F-86A8DBD7FA61}" type="slidenum">
              <a:rPr lang="en-US" smtClean="0">
                <a:ea typeface="DejaVu Sans"/>
                <a:cs typeface="DejaVu Sans"/>
              </a:rPr>
              <a:pPr>
                <a:buFont typeface="Wingdings" pitchFamily="2" charset="2"/>
                <a:buNone/>
              </a:pPr>
              <a:t>8</a:t>
            </a:fld>
            <a:endParaRPr lang="en-US" dirty="0" smtClean="0">
              <a:ea typeface="DejaVu Sans"/>
              <a:cs typeface="DejaVu Sans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169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B66A8685-E40A-4070-97D8-E16E1DC490F4}" type="slidenum">
              <a:rPr lang="en-US" smtClean="0">
                <a:ea typeface="DejaVu Sans"/>
                <a:cs typeface="DejaVu Sans"/>
              </a:rPr>
              <a:pPr>
                <a:buFont typeface="Wingdings" pitchFamily="2" charset="2"/>
                <a:buNone/>
              </a:pPr>
              <a:t>9</a:t>
            </a:fld>
            <a:endParaRPr lang="en-US" dirty="0" smtClean="0"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930816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6022C8E2-8A87-4F69-92F2-2005A3227A16}" type="slidenum">
              <a:rPr lang="en-US" smtClean="0">
                <a:ea typeface="DejaVu Sans"/>
                <a:cs typeface="DejaVu Sans"/>
              </a:rPr>
              <a:pPr>
                <a:buFont typeface="Wingdings" pitchFamily="2" charset="2"/>
                <a:buNone/>
              </a:pPr>
              <a:t>10</a:t>
            </a:fld>
            <a:endParaRPr lang="en-US" dirty="0" smtClean="0">
              <a:ea typeface="DejaVu Sans"/>
              <a:cs typeface="DejaVu San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8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05800" y="304800"/>
            <a:ext cx="838200" cy="1156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81600" y="457200"/>
            <a:ext cx="3810000" cy="69930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82945" tIns="41473" rIns="82945" bIns="41473" rtlCol="0">
            <a:spAutoFit/>
          </a:bodyPr>
          <a:lstStyle/>
          <a:p>
            <a:pPr marL="517525" indent="0" algn="l"/>
            <a:r>
              <a:rPr lang="en-US" sz="4000" b="0" spc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CHAPTER</a:t>
            </a:r>
            <a:endParaRPr lang="en-US" sz="4000" b="0" spc="0" baseline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9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990600" y="2286000"/>
            <a:ext cx="6096000" cy="3810000"/>
          </a:xfrm>
        </p:spPr>
        <p:txBody>
          <a:bodyPr>
            <a:noAutofit/>
          </a:bodyPr>
          <a:lstStyle>
            <a:lvl1pPr marL="97921" indent="0" algn="l">
              <a:buFont typeface="Wingdings" pitchFamily="2" charset="2"/>
              <a:buNone/>
              <a:defRPr sz="4400" spc="300">
                <a:solidFill>
                  <a:srgbClr val="7EACAA"/>
                </a:solidFill>
                <a:latin typeface="Arial Narrow" panose="020B0606020202030204" pitchFamily="34" charset="0"/>
                <a:cs typeface="Kalinga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8229600" y="457201"/>
            <a:ext cx="762000" cy="685800"/>
          </a:xfrm>
        </p:spPr>
        <p:txBody>
          <a:bodyPr>
            <a:noAutofit/>
          </a:bodyPr>
          <a:lstStyle>
            <a:lvl1pPr algn="ctr"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5661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324600"/>
            <a:ext cx="6949440" cy="228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dist="50800" dir="27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2632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40850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393192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93192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324600"/>
            <a:ext cx="6949440" cy="228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dist="50800" dir="27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641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324600"/>
            <a:ext cx="6949440" cy="228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dist="50800" dir="27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643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324600"/>
            <a:ext cx="6949440" cy="228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dist="50800" dir="27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1389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46760" y="1447800"/>
            <a:ext cx="3291840" cy="302757"/>
          </a:xfrm>
          <a:prstGeom prst="rect">
            <a:avLst/>
          </a:prstGeom>
          <a:solidFill>
            <a:schemeClr val="bg1">
              <a:lumMod val="50000"/>
            </a:schemeClr>
          </a:solidFill>
          <a:ln w="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marL="0" marR="0" indent="0" algn="l" defTabSz="4147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spc="363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LEARNING OBJECTIVES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754451" y="1828800"/>
            <a:ext cx="7630848" cy="3860180"/>
          </a:xfrm>
          <a:noFill/>
        </p:spPr>
        <p:txBody>
          <a:bodyPr tIns="182880">
            <a:normAutofit/>
          </a:bodyPr>
          <a:lstStyle>
            <a:lvl1pPr marL="796925" indent="0" defTabSz="914400">
              <a:spcBef>
                <a:spcPts val="0"/>
              </a:spcBef>
              <a:spcAft>
                <a:spcPts val="1200"/>
              </a:spcAft>
              <a:buSzPct val="60000"/>
              <a:buFontTx/>
              <a:buNone/>
              <a:defRPr sz="2800"/>
            </a:lvl1pPr>
            <a:lvl2pPr marL="457200" indent="0">
              <a:buSzPct val="60000"/>
              <a:buFontTx/>
              <a:buNone/>
              <a:defRPr sz="2500"/>
            </a:lvl2pPr>
            <a:lvl3pPr marL="914400" indent="0">
              <a:buSzPct val="60000"/>
              <a:buFontTx/>
              <a:buNone/>
              <a:defRPr sz="2200"/>
            </a:lvl3pPr>
            <a:lvl4pPr marL="1371600" indent="0">
              <a:buSzPct val="60000"/>
              <a:buFontTx/>
              <a:buNone/>
              <a:defRPr sz="1800"/>
            </a:lvl4pPr>
            <a:lvl5pPr marL="1828800" indent="0">
              <a:buSzPct val="60000"/>
              <a:buFontTx/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48640" y="228600"/>
            <a:ext cx="8046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324600"/>
            <a:ext cx="6949440" cy="228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dist="50800" dir="27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207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loss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48640" y="1524000"/>
            <a:ext cx="804672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Bent-Up Arrow 4">
            <a:hlinkClick r:id="" action="ppaction://hlinkshowjump?jump=lastslideviewed"/>
          </p:cNvPr>
          <p:cNvSpPr/>
          <p:nvPr/>
        </p:nvSpPr>
        <p:spPr bwMode="auto">
          <a:xfrm>
            <a:off x="7129440" y="5018926"/>
            <a:ext cx="1244160" cy="1244291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hangingPunct="0">
              <a:lnSpc>
                <a:spcPct val="104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en-US" sz="1100" dirty="0">
                <a:latin typeface="Arial" charset="0"/>
                <a:ea typeface="+mn-ea"/>
                <a:cs typeface="+mn-cs"/>
              </a:rPr>
              <a:t>Return to slide</a:t>
            </a:r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48640" y="228600"/>
            <a:ext cx="804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Bent-Up Arrow 6">
            <a:hlinkClick r:id="" action="ppaction://hlinkshowjump?jump=lastslideviewed"/>
          </p:cNvPr>
          <p:cNvSpPr/>
          <p:nvPr/>
        </p:nvSpPr>
        <p:spPr bwMode="auto">
          <a:xfrm>
            <a:off x="7129440" y="5018927"/>
            <a:ext cx="1244160" cy="1244291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hangingPunct="0">
              <a:lnSpc>
                <a:spcPct val="104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en-US" sz="1100" dirty="0">
                <a:latin typeface="Arial" pitchFamily="34" charset="0"/>
                <a:ea typeface="+mn-ea"/>
                <a:cs typeface="+mn-cs"/>
              </a:rPr>
              <a:t>Return to slide</a:t>
            </a:r>
          </a:p>
        </p:txBody>
      </p:sp>
    </p:spTree>
    <p:extLst>
      <p:ext uri="{BB962C8B-B14F-4D97-AF65-F5344CB8AC3E}">
        <p14:creationId xmlns:p14="http://schemas.microsoft.com/office/powerpoint/2010/main" val="21460255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eck Yourse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530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9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28600"/>
            <a:ext cx="80467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24000"/>
            <a:ext cx="804672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6858000" y="6324600"/>
            <a:ext cx="178272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>
            <a:lvl1pPr algn="ctr"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 sz="1600" b="1" dirty="0" smtClean="0">
                <a:solidFill>
                  <a:srgbClr val="0472BC"/>
                </a:solidFill>
                <a:latin typeface="+mj-lt"/>
                <a:ea typeface="+mn-ea"/>
                <a:cs typeface="Tahoma" pitchFamily="34" charset="0"/>
              </a:defRPr>
            </a:lvl1pPr>
          </a:lstStyle>
          <a:p>
            <a:pPr algn="r">
              <a:defRPr/>
            </a:pPr>
            <a:r>
              <a:rPr lang="en-US" b="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5-</a:t>
            </a:r>
            <a:fld id="{A1BF8BBD-76A2-4901-9571-8D03BF46F217}" type="slidenum">
              <a:rPr lang="en-US" b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US" b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78240" y="518160"/>
            <a:ext cx="365760" cy="548640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78240" y="518160"/>
            <a:ext cx="365760" cy="548640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99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>
              <a:lumMod val="50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3363" indent="-233363" algn="l" defTabSz="914400" rtl="0" eaLnBrk="1" latinLnBrk="0" hangingPunct="1">
        <a:spcBef>
          <a:spcPts val="0"/>
        </a:spcBef>
        <a:spcAft>
          <a:spcPts val="1200"/>
        </a:spcAft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90563" indent="-233363" algn="l" defTabSz="914400" rtl="0" eaLnBrk="1" latinLnBrk="0" hangingPunct="1">
        <a:spcBef>
          <a:spcPts val="0"/>
        </a:spcBef>
        <a:spcAft>
          <a:spcPts val="120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7763" indent="-233363" algn="l" defTabSz="914400" rtl="0" eaLnBrk="1" latinLnBrk="0" hangingPunct="1">
        <a:spcBef>
          <a:spcPts val="0"/>
        </a:spcBef>
        <a:spcAft>
          <a:spcPts val="120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4963" indent="-233363" algn="l" defTabSz="914400" rtl="0" eaLnBrk="1" latinLnBrk="0" hangingPunct="1">
        <a:spcBef>
          <a:spcPts val="0"/>
        </a:spcBef>
        <a:spcAft>
          <a:spcPts val="120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114550" indent="-285750" algn="l" defTabSz="914400" rtl="0" eaLnBrk="1" latinLnBrk="0" hangingPunct="1">
        <a:spcBef>
          <a:spcPts val="0"/>
        </a:spcBef>
        <a:spcAft>
          <a:spcPts val="120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slide" Target="slide27.xml"/><Relationship Id="rId4" Type="http://schemas.openxmlformats.org/officeDocument/2006/relationships/slide" Target="slide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hyperlink" Target="http://www.census.gov/" TargetMode="Externa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hammacher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hyperlink" Target="http://www.youtube.com/watch?v=670X2MCWzK0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online.wsj.com/video/what-hot-and-not-in-celebrity-magazine-covers/CBFB3369-B8AF-462C-BDE1-9D76567E2F88.html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online.wsj.com/video/rachael-ray-goes-digital/A0B4CC90-9D29-43EC-B22D-31CF9A90D2F6.html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://stopandshop.com/our_stores/tools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hyperlink" Target="http://www.conference-board.org/data/consumerconfidence.cfm" TargetMode="Externa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ANALYZING THE </a:t>
            </a:r>
            <a:br>
              <a:rPr lang="en-US" dirty="0" smtClean="0"/>
            </a:br>
            <a:r>
              <a:rPr lang="en-US" dirty="0" smtClean="0"/>
              <a:t>MARKETING ENVIRONMENT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5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Macroenvironmental Factors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43000" y="1688068"/>
            <a:ext cx="6934200" cy="4331732"/>
            <a:chOff x="1143000" y="1688068"/>
            <a:chExt cx="6934200" cy="4331732"/>
          </a:xfrm>
        </p:grpSpPr>
        <p:grpSp>
          <p:nvGrpSpPr>
            <p:cNvPr id="4" name="Group 3"/>
            <p:cNvGrpSpPr/>
            <p:nvPr/>
          </p:nvGrpSpPr>
          <p:grpSpPr>
            <a:xfrm>
              <a:off x="1143000" y="1688068"/>
              <a:ext cx="6934200" cy="4331732"/>
              <a:chOff x="1143000" y="1688068"/>
              <a:chExt cx="6934200" cy="4331732"/>
            </a:xfrm>
          </p:grpSpPr>
          <p:sp>
            <p:nvSpPr>
              <p:cNvPr id="5" name="Hexagon 4"/>
              <p:cNvSpPr/>
              <p:nvPr/>
            </p:nvSpPr>
            <p:spPr>
              <a:xfrm>
                <a:off x="2286000" y="1752600"/>
                <a:ext cx="4572000" cy="4114800"/>
              </a:xfrm>
              <a:prstGeom prst="hexagon">
                <a:avLst/>
              </a:prstGeom>
              <a:effectLst>
                <a:outerShdw blurRad="127000" dist="1270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1143000" y="1688068"/>
                <a:ext cx="6934200" cy="4331732"/>
                <a:chOff x="1143000" y="1688068"/>
                <a:chExt cx="6934200" cy="4331732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1981200" y="1688068"/>
                  <a:ext cx="137160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/>
                  <a:r>
                    <a:rPr lang="en-US" sz="1600" dirty="0" smtClean="0"/>
                    <a:t>Culture</a:t>
                  </a:r>
                  <a:endParaRPr lang="en-US" sz="1600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019800" y="1688068"/>
                  <a:ext cx="137160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/>
                  <a:r>
                    <a:rPr lang="en-US" sz="1600" dirty="0" smtClean="0"/>
                    <a:t>Demographics</a:t>
                  </a:r>
                  <a:endParaRPr lang="en-US" sz="1600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6705600" y="3625334"/>
                  <a:ext cx="137160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/>
                  <a:r>
                    <a:rPr lang="en-US" sz="1600" dirty="0" smtClean="0"/>
                    <a:t>Political/</a:t>
                  </a:r>
                  <a:br>
                    <a:rPr lang="en-US" sz="1600" dirty="0" smtClean="0"/>
                  </a:br>
                  <a:r>
                    <a:rPr lang="en-US" sz="1600" dirty="0" smtClean="0"/>
                    <a:t>Legal</a:t>
                  </a:r>
                  <a:endParaRPr lang="en-US" sz="1600" dirty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6019800" y="5650468"/>
                  <a:ext cx="137160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/>
                  <a:r>
                    <a:rPr lang="en-US" sz="1600" dirty="0" smtClean="0"/>
                    <a:t>Technology</a:t>
                  </a:r>
                  <a:endParaRPr lang="en-US" sz="1600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981200" y="5650468"/>
                  <a:ext cx="137160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/>
                  <a:r>
                    <a:rPr lang="en-US" sz="1600" dirty="0" smtClean="0"/>
                    <a:t>Economic</a:t>
                  </a:r>
                  <a:endParaRPr lang="en-US" sz="1600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1143000" y="3656231"/>
                  <a:ext cx="137160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/>
                  <a:r>
                    <a:rPr lang="en-US" sz="1600" dirty="0" smtClean="0"/>
                    <a:t>Culture</a:t>
                  </a:r>
                  <a:endParaRPr lang="en-US" sz="1600" dirty="0"/>
                </a:p>
              </p:txBody>
            </p:sp>
          </p:grpSp>
        </p:grpSp>
        <p:sp>
          <p:nvSpPr>
            <p:cNvPr id="15" name="Isosceles Triangle 14"/>
            <p:cNvSpPr/>
            <p:nvPr/>
          </p:nvSpPr>
          <p:spPr>
            <a:xfrm>
              <a:off x="2971800" y="2185728"/>
              <a:ext cx="3200400" cy="2651760"/>
            </a:xfrm>
            <a:prstGeom prst="triangle">
              <a:avLst/>
            </a:prstGeom>
            <a:effectLst>
              <a:outerShdw blurRad="127000" dist="127000" dir="2700000" rotWithShape="0">
                <a:srgbClr val="000000">
                  <a:alpha val="30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/>
          <p:cNvSpPr/>
          <p:nvPr/>
        </p:nvSpPr>
        <p:spPr>
          <a:xfrm>
            <a:off x="4000500" y="3142658"/>
            <a:ext cx="1143000" cy="1143000"/>
          </a:xfrm>
          <a:prstGeom prst="ellipse">
            <a:avLst/>
          </a:prstGeom>
          <a:effectLst>
            <a:outerShdw blurRad="127000" dist="127000" dir="2700000" rotWithShape="0">
              <a:srgbClr val="000000">
                <a:alpha val="3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 smtClean="0"/>
              <a:t>Consumers</a:t>
            </a:r>
            <a:endParaRPr lang="en-US" sz="1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sldjump"/>
              </a:rPr>
              <a:t>Culture</a:t>
            </a:r>
            <a:endParaRPr lang="en-US" dirty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611600" y="2115582"/>
            <a:ext cx="7075199" cy="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342725" indent="-342725"/>
            <a:r>
              <a:rPr lang="en-US" sz="2800" dirty="0">
                <a:latin typeface="Arial" pitchFamily="34" charset="0"/>
                <a:hlinkClick r:id="rId4" action="ppaction://hlinksldjump"/>
              </a:rPr>
              <a:t>Country Culture</a:t>
            </a:r>
            <a:r>
              <a:rPr lang="en-US" sz="2800" dirty="0">
                <a:latin typeface="Arial" pitchFamily="34" charset="0"/>
              </a:rPr>
              <a:t>  vs. </a:t>
            </a:r>
            <a:r>
              <a:rPr lang="en-US" sz="2800" dirty="0">
                <a:latin typeface="Arial" pitchFamily="34" charset="0"/>
                <a:hlinkClick r:id="rId5" action="ppaction://hlinksldjump"/>
              </a:rPr>
              <a:t>Regional Culture</a:t>
            </a:r>
            <a:endParaRPr lang="en-US" sz="2800" dirty="0">
              <a:latin typeface="Arial" pitchFamily="34" charset="0"/>
            </a:endParaRPr>
          </a:p>
        </p:txBody>
      </p:sp>
      <p:pic>
        <p:nvPicPr>
          <p:cNvPr id="30725" name="Picture 5" descr="la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6961" y="2819400"/>
            <a:ext cx="2439360" cy="234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Rectangle 1"/>
          <p:cNvSpPr/>
          <p:nvPr/>
        </p:nvSpPr>
        <p:spPr>
          <a:xfrm>
            <a:off x="1986950" y="5179368"/>
            <a:ext cx="167065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©Brand X Pictures/</a:t>
            </a:r>
            <a:r>
              <a:rPr lang="en-US" sz="900" dirty="0" err="1"/>
              <a:t>PunchStock</a:t>
            </a:r>
            <a:endParaRPr lang="en-US" sz="900" dirty="0"/>
          </a:p>
        </p:txBody>
      </p:sp>
      <p:sp>
        <p:nvSpPr>
          <p:cNvPr id="3" name="Rectangle 2"/>
          <p:cNvSpPr/>
          <p:nvPr/>
        </p:nvSpPr>
        <p:spPr>
          <a:xfrm>
            <a:off x="4814136" y="5179368"/>
            <a:ext cx="135806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err="1"/>
              <a:t>PhotoLink</a:t>
            </a:r>
            <a:r>
              <a:rPr lang="en-US" sz="900" dirty="0"/>
              <a:t>/Getty Images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2771888"/>
            <a:ext cx="1852439" cy="235173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 action="ppaction://hlinksldjump"/>
              </a:rPr>
              <a:t>Demographics</a:t>
            </a:r>
            <a:endParaRPr lang="en-US" dirty="0"/>
          </a:p>
        </p:txBody>
      </p:sp>
      <p:pic>
        <p:nvPicPr>
          <p:cNvPr id="32772" name="Picture 6" descr="man and do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2723582"/>
            <a:ext cx="2142720" cy="3041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0984" name="AutoShape 8"/>
          <p:cNvSpPr>
            <a:spLocks noChangeArrowheads="1"/>
          </p:cNvSpPr>
          <p:nvPr/>
        </p:nvSpPr>
        <p:spPr bwMode="auto">
          <a:xfrm>
            <a:off x="1066800" y="1524000"/>
            <a:ext cx="7315200" cy="9706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0" tIns="45715" rIns="91430" bIns="45715" anchor="ctr"/>
          <a:lstStyle/>
          <a:p>
            <a:pPr algn="ctr" hangingPunct="0">
              <a:spcBef>
                <a:spcPct val="0"/>
              </a:spcBef>
              <a:buSzPct val="45000"/>
              <a:defRPr/>
            </a:pPr>
            <a:r>
              <a:rPr lang="en-US" sz="2000" dirty="0">
                <a:latin typeface="Arial" pitchFamily="34" charset="0"/>
              </a:rPr>
              <a:t>Provides an easily understood snapshot </a:t>
            </a:r>
            <a:r>
              <a:rPr lang="en-US" sz="2000" dirty="0" smtClean="0">
                <a:latin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</a:rPr>
            </a:br>
            <a:r>
              <a:rPr lang="en-US" sz="2000" dirty="0" smtClean="0">
                <a:latin typeface="Arial" pitchFamily="34" charset="0"/>
              </a:rPr>
              <a:t>of </a:t>
            </a:r>
            <a:r>
              <a:rPr lang="en-US" sz="2000" dirty="0">
                <a:latin typeface="Arial" pitchFamily="34" charset="0"/>
              </a:rPr>
              <a:t>the typical consumer in a specific target market</a:t>
            </a:r>
          </a:p>
        </p:txBody>
      </p:sp>
      <p:pic>
        <p:nvPicPr>
          <p:cNvPr id="32775" name="Picture 4" descr="image00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9396" y="5848228"/>
            <a:ext cx="456480" cy="42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10" descr="gre80954_p04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1560" y="2723582"/>
            <a:ext cx="2269440" cy="3011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6597036" y="6262991"/>
            <a:ext cx="1981200" cy="42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945" tIns="41473" rIns="82945" bIns="41473">
            <a:spAutoFit/>
          </a:bodyPr>
          <a:lstStyle/>
          <a:p>
            <a:pPr algn="ctr" defTabSz="829452">
              <a:spcBef>
                <a:spcPct val="50000"/>
              </a:spcBef>
            </a:pPr>
            <a:r>
              <a:rPr lang="en-US" sz="1100" dirty="0">
                <a:latin typeface="Arial" pitchFamily="34" charset="0"/>
              </a:rPr>
              <a:t>U.S. </a:t>
            </a:r>
            <a:r>
              <a:rPr lang="en-US" sz="1100" dirty="0" smtClean="0">
                <a:latin typeface="Arial" pitchFamily="34" charset="0"/>
              </a:rPr>
              <a:t>Census</a:t>
            </a:r>
            <a:br>
              <a:rPr lang="en-US" sz="1100" dirty="0" smtClean="0">
                <a:latin typeface="Arial" pitchFamily="34" charset="0"/>
              </a:rPr>
            </a:br>
            <a:r>
              <a:rPr lang="en-US" sz="1100" dirty="0" smtClean="0">
                <a:latin typeface="Arial" pitchFamily="34" charset="0"/>
              </a:rPr>
              <a:t>Website</a:t>
            </a:r>
            <a:endParaRPr lang="en-US" sz="1100" dirty="0"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21560" y="5638800"/>
            <a:ext cx="154561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err="1" smtClean="0"/>
              <a:t>BananaStock</a:t>
            </a:r>
            <a:r>
              <a:rPr lang="en-US" sz="900" dirty="0" smtClean="0"/>
              <a:t>/</a:t>
            </a:r>
            <a:r>
              <a:rPr lang="en-US" sz="900" dirty="0" err="1" smtClean="0"/>
              <a:t>JupiterImages</a:t>
            </a:r>
            <a:endParaRPr lang="en-US" sz="900" dirty="0"/>
          </a:p>
        </p:txBody>
      </p:sp>
      <p:sp>
        <p:nvSpPr>
          <p:cNvPr id="3" name="Rectangle 2"/>
          <p:cNvSpPr/>
          <p:nvPr/>
        </p:nvSpPr>
        <p:spPr>
          <a:xfrm>
            <a:off x="4724400" y="5682509"/>
            <a:ext cx="13789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Comstock Images/</a:t>
            </a:r>
            <a:r>
              <a:rPr lang="en-US" sz="900" dirty="0" err="1"/>
              <a:t>Alamy</a:t>
            </a:r>
            <a:endParaRPr lang="en-US" sz="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 action="ppaction://hlinksldjump"/>
              </a:rPr>
              <a:t>Generational Cohorts</a:t>
            </a:r>
            <a:endParaRPr lang="en-US" dirty="0"/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0" y="1870757"/>
            <a:ext cx="6632640" cy="416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hangingPunct="0">
              <a:spcBef>
                <a:spcPct val="0"/>
              </a:spcBef>
              <a:buSzPct val="45000"/>
            </a:pPr>
            <a:endParaRPr lang="en-US" sz="1600" dirty="0">
              <a:latin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133600"/>
            <a:ext cx="7315200" cy="2823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Income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Purchasing power is tied to income</a:t>
            </a:r>
          </a:p>
          <a:p>
            <a:r>
              <a:rPr lang="en-US" dirty="0" smtClean="0"/>
              <a:t>Many middle class families feel the decline in purchasing power in recent years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3207" y="2675958"/>
            <a:ext cx="4623593" cy="329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95800" y="5865168"/>
            <a:ext cx="32880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Courtesy of </a:t>
            </a:r>
            <a:r>
              <a:rPr lang="en-US" sz="900" dirty="0" err="1"/>
              <a:t>Hammacher</a:t>
            </a:r>
            <a:r>
              <a:rPr lang="en-US" sz="900" dirty="0"/>
              <a:t> </a:t>
            </a:r>
            <a:r>
              <a:rPr lang="en-US" sz="900" dirty="0" err="1"/>
              <a:t>Schlemmer</a:t>
            </a:r>
            <a:r>
              <a:rPr lang="en-US" sz="900" dirty="0"/>
              <a:t>, </a:t>
            </a:r>
            <a:r>
              <a:rPr lang="en-US" sz="900" u="sng" dirty="0">
                <a:hlinkClick r:id="rId4"/>
              </a:rPr>
              <a:t>www.hammacher.com</a:t>
            </a:r>
            <a:r>
              <a:rPr lang="en-US" sz="9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</p:txBody>
      </p:sp>
      <p:sp>
        <p:nvSpPr>
          <p:cNvPr id="529415" name="AutoShape 7"/>
          <p:cNvSpPr>
            <a:spLocks noChangeArrowheads="1"/>
          </p:cNvSpPr>
          <p:nvPr/>
        </p:nvSpPr>
        <p:spPr bwMode="auto">
          <a:xfrm>
            <a:off x="1144772" y="4311557"/>
            <a:ext cx="6615925" cy="132724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0" tIns="45715" rIns="91430" bIns="45715" anchor="ctr"/>
          <a:lstStyle/>
          <a:p>
            <a:pPr algn="ctr" hangingPunct="0">
              <a:spcBef>
                <a:spcPct val="0"/>
              </a:spcBef>
              <a:buSzPct val="45000"/>
              <a:defRPr/>
            </a:pPr>
            <a:r>
              <a:rPr lang="en-US" sz="2800" b="0" dirty="0">
                <a:solidFill>
                  <a:schemeClr val="tx1"/>
                </a:solidFill>
                <a:latin typeface="Arial" pitchFamily="34" charset="0"/>
              </a:rPr>
              <a:t>Education is related to income, </a:t>
            </a:r>
            <a:r>
              <a:rPr lang="en-US" sz="2800" b="0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en-US" sz="2800" b="0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en-US" sz="2800" b="0" dirty="0" smtClean="0">
                <a:solidFill>
                  <a:schemeClr val="tx1"/>
                </a:solidFill>
                <a:latin typeface="Arial" pitchFamily="34" charset="0"/>
              </a:rPr>
              <a:t>which </a:t>
            </a:r>
            <a:r>
              <a:rPr lang="en-US" sz="2800" b="0" dirty="0">
                <a:solidFill>
                  <a:schemeClr val="tx1"/>
                </a:solidFill>
                <a:latin typeface="Arial" pitchFamily="34" charset="0"/>
              </a:rPr>
              <a:t>determines spending </a:t>
            </a:r>
            <a:r>
              <a:rPr lang="en-US" sz="2800" b="0" dirty="0" smtClean="0">
                <a:solidFill>
                  <a:schemeClr val="tx1"/>
                </a:solidFill>
                <a:latin typeface="Arial" pitchFamily="34" charset="0"/>
              </a:rPr>
              <a:t>power</a:t>
            </a:r>
            <a:endParaRPr lang="en-US" sz="2800" b="0" dirty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3000" y="1689369"/>
            <a:ext cx="6617697" cy="2273031"/>
            <a:chOff x="1143000" y="1689369"/>
            <a:chExt cx="6617697" cy="2273031"/>
          </a:xfrm>
        </p:grpSpPr>
        <p:sp>
          <p:nvSpPr>
            <p:cNvPr id="38918" name="Text Box 6"/>
            <p:cNvSpPr txBox="1">
              <a:spLocks noChangeArrowheads="1"/>
            </p:cNvSpPr>
            <p:nvPr/>
          </p:nvSpPr>
          <p:spPr bwMode="auto">
            <a:xfrm>
              <a:off x="3886200" y="2274849"/>
              <a:ext cx="1154334" cy="83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0" tIns="45715" rIns="91430" bIns="45715">
              <a:spAutoFit/>
            </a:bodyPr>
            <a:lstStyle/>
            <a:p>
              <a:pPr algn="ctr">
                <a:spcBef>
                  <a:spcPct val="0"/>
                </a:spcBef>
                <a:buSzPct val="45000"/>
              </a:pPr>
              <a:r>
                <a:rPr lang="en-US" sz="4800" dirty="0">
                  <a:latin typeface="Arial" pitchFamily="34" charset="0"/>
                </a:rPr>
                <a:t>=</a:t>
              </a:r>
            </a:p>
          </p:txBody>
        </p:sp>
        <p:pic>
          <p:nvPicPr>
            <p:cNvPr id="10" name="Picture 5" descr="MPj04027840000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497" y="1689369"/>
              <a:ext cx="2743200" cy="20019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" name="Rectangle 1"/>
            <p:cNvSpPr/>
            <p:nvPr/>
          </p:nvSpPr>
          <p:spPr>
            <a:xfrm>
              <a:off x="1143000" y="3655368"/>
              <a:ext cx="150393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/>
                <a:t>©Fancy Photographer/Veer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5040534" y="3731568"/>
              <a:ext cx="987771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/>
                <a:t>Brand X Pictures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3000" y="1775942"/>
              <a:ext cx="2743200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</a:t>
            </a:r>
            <a:endParaRPr lang="en-US" dirty="0"/>
          </a:p>
        </p:txBody>
      </p:sp>
      <p:graphicFrame>
        <p:nvGraphicFramePr>
          <p:cNvPr id="23" name="Content Placeholder 2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91266799"/>
              </p:ext>
            </p:extLst>
          </p:nvPr>
        </p:nvGraphicFramePr>
        <p:xfrm>
          <a:off x="632160" y="1808509"/>
          <a:ext cx="3380648" cy="3525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Content Placeholder 8" descr="gre80954_p04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7200" y="2231873"/>
            <a:ext cx="4044960" cy="2649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4191000" y="4955568"/>
            <a:ext cx="213552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err="1"/>
              <a:t>Jochen</a:t>
            </a:r>
            <a:r>
              <a:rPr lang="en-US" sz="900" dirty="0"/>
              <a:t> Sand/Digital Vision/Getty Images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Ethnicity</a:t>
            </a:r>
          </a:p>
        </p:txBody>
      </p:sp>
      <p:sp>
        <p:nvSpPr>
          <p:cNvPr id="8" name="Freeform 7"/>
          <p:cNvSpPr/>
          <p:nvPr/>
        </p:nvSpPr>
        <p:spPr>
          <a:xfrm>
            <a:off x="4495800" y="2403226"/>
            <a:ext cx="4043520" cy="1482974"/>
          </a:xfrm>
          <a:custGeom>
            <a:avLst/>
            <a:gdLst>
              <a:gd name="connsiteX0" fmla="*/ 0 w 4043520"/>
              <a:gd name="connsiteY0" fmla="*/ 247167 h 1482974"/>
              <a:gd name="connsiteX1" fmla="*/ 247167 w 4043520"/>
              <a:gd name="connsiteY1" fmla="*/ 0 h 1482974"/>
              <a:gd name="connsiteX2" fmla="*/ 3796353 w 4043520"/>
              <a:gd name="connsiteY2" fmla="*/ 0 h 1482974"/>
              <a:gd name="connsiteX3" fmla="*/ 4043520 w 4043520"/>
              <a:gd name="connsiteY3" fmla="*/ 247167 h 1482974"/>
              <a:gd name="connsiteX4" fmla="*/ 4043520 w 4043520"/>
              <a:gd name="connsiteY4" fmla="*/ 1235807 h 1482974"/>
              <a:gd name="connsiteX5" fmla="*/ 3796353 w 4043520"/>
              <a:gd name="connsiteY5" fmla="*/ 1482974 h 1482974"/>
              <a:gd name="connsiteX6" fmla="*/ 247167 w 4043520"/>
              <a:gd name="connsiteY6" fmla="*/ 1482974 h 1482974"/>
              <a:gd name="connsiteX7" fmla="*/ 0 w 4043520"/>
              <a:gd name="connsiteY7" fmla="*/ 1235807 h 1482974"/>
              <a:gd name="connsiteX8" fmla="*/ 0 w 4043520"/>
              <a:gd name="connsiteY8" fmla="*/ 247167 h 148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3520" h="1482974">
                <a:moveTo>
                  <a:pt x="0" y="247167"/>
                </a:moveTo>
                <a:cubicBezTo>
                  <a:pt x="0" y="110660"/>
                  <a:pt x="110660" y="0"/>
                  <a:pt x="247167" y="0"/>
                </a:cubicBezTo>
                <a:lnTo>
                  <a:pt x="3796353" y="0"/>
                </a:lnTo>
                <a:cubicBezTo>
                  <a:pt x="3932860" y="0"/>
                  <a:pt x="4043520" y="110660"/>
                  <a:pt x="4043520" y="247167"/>
                </a:cubicBezTo>
                <a:lnTo>
                  <a:pt x="4043520" y="1235807"/>
                </a:lnTo>
                <a:cubicBezTo>
                  <a:pt x="4043520" y="1372314"/>
                  <a:pt x="3932860" y="1482974"/>
                  <a:pt x="3796353" y="1482974"/>
                </a:cubicBezTo>
                <a:lnTo>
                  <a:pt x="247167" y="1482974"/>
                </a:lnTo>
                <a:cubicBezTo>
                  <a:pt x="110660" y="1482974"/>
                  <a:pt x="0" y="1372314"/>
                  <a:pt x="0" y="1235807"/>
                </a:cubicBezTo>
                <a:lnTo>
                  <a:pt x="0" y="24716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9073" tIns="179073" rIns="179073" bIns="179073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By 2050, minorities will represent 50% of the population.</a:t>
            </a:r>
            <a:endParaRPr lang="en-US" sz="2400" kern="1200" dirty="0"/>
          </a:p>
        </p:txBody>
      </p:sp>
      <p:pic>
        <p:nvPicPr>
          <p:cNvPr id="9" name="Picture 9" descr="gre80954_p04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495" y="1357822"/>
            <a:ext cx="3109410" cy="4216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533400" y="5664369"/>
            <a:ext cx="3657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©2006 </a:t>
            </a:r>
            <a:r>
              <a:rPr lang="en-US" sz="900" dirty="0" err="1"/>
              <a:t>Oldemarak</a:t>
            </a:r>
            <a:r>
              <a:rPr lang="en-US" sz="900" dirty="0"/>
              <a:t>, LLC Reprinted with permission The Wendy’s name, design and logo are registered trademarks of </a:t>
            </a:r>
            <a:r>
              <a:rPr lang="en-US" sz="900" dirty="0" err="1"/>
              <a:t>Oldemark</a:t>
            </a:r>
            <a:r>
              <a:rPr lang="en-US" sz="900" dirty="0"/>
              <a:t>, </a:t>
            </a:r>
            <a:r>
              <a:rPr lang="en-US" sz="900" dirty="0" err="1"/>
              <a:t>Llc</a:t>
            </a:r>
            <a:r>
              <a:rPr lang="en-US" sz="900" dirty="0"/>
              <a:t> and are licensed to Wendy’s International, </a:t>
            </a:r>
            <a:r>
              <a:rPr lang="en-US" sz="900" dirty="0" smtClean="0"/>
              <a:t>Inc.</a:t>
            </a:r>
            <a:endParaRPr lang="en-US" sz="900" dirty="0"/>
          </a:p>
        </p:txBody>
      </p:sp>
      <p:pic>
        <p:nvPicPr>
          <p:cNvPr id="12" name="il_fi" descr="http://www.google.com/url?source=imgres&amp;ct=img&amp;q=http://www.seagate.com/staticfiles/support/images/video_icon.png&amp;sa=X&amp;ei=xw2aTY-MF8TUgAe0wY3HCA&amp;ved=0CAQQ8wc&amp;usg=AFQjCNFhoORGtaw_hibV_2Fk37uLpDBeE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44366"/>
            <a:ext cx="940525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410555" y="5794793"/>
            <a:ext cx="22926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Super Bowl XLI </a:t>
            </a:r>
            <a:r>
              <a:rPr lang="en-US" sz="1100" dirty="0" smtClean="0"/>
              <a:t>Commercial</a:t>
            </a:r>
          </a:p>
          <a:p>
            <a:pPr algn="ctr"/>
            <a:r>
              <a:rPr lang="en-US" sz="1100" dirty="0" smtClean="0"/>
              <a:t>Bud </a:t>
            </a:r>
            <a:r>
              <a:rPr lang="en-US" sz="1100" dirty="0"/>
              <a:t>Light Starring: Carlos </a:t>
            </a:r>
            <a:r>
              <a:rPr lang="en-US" sz="1100" dirty="0" err="1"/>
              <a:t>Mencia</a:t>
            </a:r>
            <a:endParaRPr lang="en-US" sz="1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Social Trends</a:t>
            </a:r>
            <a:endParaRPr lang="en-US" dirty="0"/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351646"/>
              </p:ext>
            </p:extLst>
          </p:nvPr>
        </p:nvGraphicFramePr>
        <p:xfrm>
          <a:off x="685800" y="1524000"/>
          <a:ext cx="7772400" cy="3749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l_fi" descr="http://www.google.com/url?source=imgres&amp;ct=img&amp;q=http://www.seagate.com/staticfiles/support/images/video_icon.png&amp;sa=X&amp;ei=xw2aTY-MF8TUgAe0wY3HCA&amp;ved=0CAQQ8wc&amp;usg=AFQjCNFhoORGtaw_hibV_2Fk37uLpDBeEw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372" y="5224463"/>
            <a:ext cx="104502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232380" y="6138863"/>
            <a:ext cx="79701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Celebrity</a:t>
            </a:r>
          </a:p>
          <a:p>
            <a:r>
              <a:rPr lang="en-US" sz="1100" dirty="0" smtClean="0"/>
              <a:t>Magazine</a:t>
            </a:r>
          </a:p>
          <a:p>
            <a:r>
              <a:rPr lang="en-US" sz="1100" dirty="0" smtClean="0"/>
              <a:t>Covers</a:t>
            </a:r>
            <a:endParaRPr lang="en-US" sz="1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Technological Advances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600" y="2067628"/>
            <a:ext cx="3932238" cy="3484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Technology has impacted every aspect of marketing</a:t>
            </a:r>
          </a:p>
          <a:p>
            <a:pPr lvl="1"/>
            <a:r>
              <a:rPr lang="en-US" dirty="0" smtClean="0"/>
              <a:t>New products</a:t>
            </a:r>
          </a:p>
          <a:p>
            <a:pPr lvl="1"/>
            <a:r>
              <a:rPr lang="en-US" dirty="0" smtClean="0"/>
              <a:t>New forms of communication</a:t>
            </a:r>
          </a:p>
          <a:p>
            <a:pPr lvl="1"/>
            <a:r>
              <a:rPr lang="en-US" dirty="0" smtClean="0"/>
              <a:t>New retail channels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456481" y="1600008"/>
            <a:ext cx="4039200" cy="452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342725" indent="-342725">
              <a:buFont typeface="Wingdings" pitchFamily="2" charset="2"/>
              <a:buChar char="l"/>
            </a:pPr>
            <a:endParaRPr lang="en-US" sz="2400" dirty="0">
              <a:latin typeface="Arial" pitchFamily="34" charset="0"/>
            </a:endParaRPr>
          </a:p>
        </p:txBody>
      </p:sp>
      <p:pic>
        <p:nvPicPr>
          <p:cNvPr id="49158" name="Picture 4" descr="image00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7971" y="5340959"/>
            <a:ext cx="456480" cy="42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5916771" y="5783085"/>
            <a:ext cx="1658880" cy="42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45" tIns="41473" rIns="82945" bIns="41473">
            <a:spAutoFit/>
          </a:bodyPr>
          <a:lstStyle/>
          <a:p>
            <a:pPr algn="ctr" defTabSz="829452">
              <a:spcBef>
                <a:spcPct val="50000"/>
              </a:spcBef>
            </a:pPr>
            <a:r>
              <a:rPr lang="en-US" sz="1100" dirty="0">
                <a:latin typeface="Arial" pitchFamily="34" charset="0"/>
              </a:rPr>
              <a:t>Stop and </a:t>
            </a:r>
            <a:r>
              <a:rPr lang="en-US" sz="1100" dirty="0" smtClean="0">
                <a:latin typeface="Arial" pitchFamily="34" charset="0"/>
              </a:rPr>
              <a:t/>
            </a:r>
            <a:br>
              <a:rPr lang="en-US" sz="1100" dirty="0" smtClean="0">
                <a:latin typeface="Arial" pitchFamily="34" charset="0"/>
              </a:rPr>
            </a:br>
            <a:r>
              <a:rPr lang="en-US" sz="1100" dirty="0" smtClean="0">
                <a:latin typeface="Arial" pitchFamily="34" charset="0"/>
              </a:rPr>
              <a:t>Shop </a:t>
            </a:r>
            <a:r>
              <a:rPr lang="en-US" sz="1100" dirty="0">
                <a:latin typeface="Arial" pitchFamily="34" charset="0"/>
              </a:rPr>
              <a:t>Website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5554010"/>
            <a:ext cx="10518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AP Photo/</a:t>
            </a:r>
            <a:r>
              <a:rPr lang="en-US" sz="900" dirty="0" err="1"/>
              <a:t>Ric</a:t>
            </a:r>
            <a:r>
              <a:rPr lang="en-US" sz="900" dirty="0"/>
              <a:t> Feld</a:t>
            </a:r>
          </a:p>
        </p:txBody>
      </p:sp>
      <p:pic>
        <p:nvPicPr>
          <p:cNvPr id="9" name="il_fi" descr="http://www.google.com/url?source=imgres&amp;ct=img&amp;q=http://www.seagate.com/staticfiles/support/images/video_icon.png&amp;sa=X&amp;ei=xw2aTY-MF8TUgAe0wY3HCA&amp;ved=0CAQQ8wc&amp;usg=AFQjCNFhoORGtaw_hibV_2Fk37uLpDBeEw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020770"/>
            <a:ext cx="940525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16971" y="5865003"/>
            <a:ext cx="9941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Rachael Ray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Outline how customers, the company, competitors, and corporate partners affect marketing strategy. </a:t>
            </a:r>
          </a:p>
          <a:p>
            <a:r>
              <a:rPr lang="en-US" dirty="0" smtClean="0"/>
              <a:t>Explain why marketers must consider their macroenvironment when they make decisions.</a:t>
            </a:r>
          </a:p>
          <a:p>
            <a:r>
              <a:rPr lang="en-US" dirty="0" smtClean="0"/>
              <a:t>Describe the differences among the various generational cohorts.</a:t>
            </a:r>
          </a:p>
          <a:p>
            <a:r>
              <a:rPr lang="en-US" dirty="0" smtClean="0"/>
              <a:t>Identify various social trends that impact marketing.</a:t>
            </a: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Analyzing the Marketing Environment</a:t>
            </a:r>
            <a:endParaRPr lang="en-US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917944" y="1889760"/>
            <a:ext cx="548640" cy="54864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LO1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914400" y="3032760"/>
            <a:ext cx="548640" cy="54864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LO2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917944" y="4114800"/>
            <a:ext cx="548640" cy="54864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LO3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917944" y="4876800"/>
            <a:ext cx="548640" cy="54864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LO4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AutoShape 2"/>
          <p:cNvSpPr>
            <a:spLocks noChangeArrowheads="1"/>
          </p:cNvSpPr>
          <p:nvPr/>
        </p:nvSpPr>
        <p:spPr bwMode="auto">
          <a:xfrm>
            <a:off x="4914721" y="3669954"/>
            <a:ext cx="3153600" cy="17310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 anchor="ctr"/>
          <a:lstStyle/>
          <a:p>
            <a:pPr algn="ctr" hangingPunct="0">
              <a:spcBef>
                <a:spcPct val="0"/>
              </a:spcBef>
              <a:buSzPct val="45000"/>
              <a:defRPr/>
            </a:pPr>
            <a:r>
              <a:rPr lang="en-US" dirty="0">
                <a:latin typeface="Arial" pitchFamily="34" charset="0"/>
              </a:rPr>
              <a:t>Combined with inflation and interest rates affect firms’ ability to market goods and services</a:t>
            </a:r>
          </a:p>
        </p:txBody>
      </p:sp>
      <p:sp>
        <p:nvSpPr>
          <p:cNvPr id="50179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Situation</a:t>
            </a:r>
          </a:p>
        </p:txBody>
      </p:sp>
      <p:pic>
        <p:nvPicPr>
          <p:cNvPr id="50180" name="Picture 4" descr="euro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1120" y="1447800"/>
            <a:ext cx="3562560" cy="2083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1" name="Picture 5" descr="currenci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281" y="3462571"/>
            <a:ext cx="3441600" cy="2163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53991" name="AutoShape 7"/>
          <p:cNvSpPr>
            <a:spLocks noChangeArrowheads="1"/>
          </p:cNvSpPr>
          <p:nvPr/>
        </p:nvSpPr>
        <p:spPr bwMode="auto">
          <a:xfrm>
            <a:off x="1085040" y="1803518"/>
            <a:ext cx="2674080" cy="131341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 anchor="ctr"/>
          <a:lstStyle/>
          <a:p>
            <a:pPr algn="ctr" hangingPunct="0">
              <a:spcBef>
                <a:spcPct val="0"/>
              </a:spcBef>
              <a:buSzPct val="45000"/>
              <a:defRPr/>
            </a:pPr>
            <a:r>
              <a:rPr lang="en-US" dirty="0">
                <a:latin typeface="Arial" pitchFamily="34" charset="0"/>
              </a:rPr>
              <a:t>Foreign currency fluctuations</a:t>
            </a:r>
          </a:p>
        </p:txBody>
      </p:sp>
      <p:pic>
        <p:nvPicPr>
          <p:cNvPr id="50185" name="Picture 4" descr="image00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5783935"/>
            <a:ext cx="456480" cy="42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6559296" y="6237583"/>
            <a:ext cx="2120689" cy="42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945" tIns="41473" rIns="82945" bIns="41473">
            <a:spAutoFit/>
          </a:bodyPr>
          <a:lstStyle/>
          <a:p>
            <a:pPr algn="ctr" defTabSz="829452">
              <a:spcBef>
                <a:spcPct val="50000"/>
              </a:spcBef>
            </a:pPr>
            <a:r>
              <a:rPr lang="en-US" sz="1100" dirty="0" smtClean="0">
                <a:latin typeface="Arial" pitchFamily="34" charset="0"/>
              </a:rPr>
              <a:t>Conference</a:t>
            </a:r>
            <a:br>
              <a:rPr lang="en-US" sz="1100" dirty="0" smtClean="0">
                <a:latin typeface="Arial" pitchFamily="34" charset="0"/>
              </a:rPr>
            </a:br>
            <a:r>
              <a:rPr lang="en-US" sz="1100" dirty="0" smtClean="0">
                <a:latin typeface="Arial" pitchFamily="34" charset="0"/>
              </a:rPr>
              <a:t>Board </a:t>
            </a:r>
            <a:r>
              <a:rPr lang="en-US" sz="1100" dirty="0">
                <a:latin typeface="Arial" pitchFamily="34" charset="0"/>
              </a:rPr>
              <a:t>Website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0" y="5553103"/>
            <a:ext cx="135806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err="1" smtClean="0"/>
              <a:t>PhotoLink</a:t>
            </a:r>
            <a:r>
              <a:rPr lang="en-US" sz="900" dirty="0" smtClean="0"/>
              <a:t>/Getty Images</a:t>
            </a:r>
            <a:endParaRPr lang="en-US" sz="900" dirty="0"/>
          </a:p>
        </p:txBody>
      </p:sp>
      <p:sp>
        <p:nvSpPr>
          <p:cNvPr id="3" name="Rectangle 2"/>
          <p:cNvSpPr/>
          <p:nvPr/>
        </p:nvSpPr>
        <p:spPr>
          <a:xfrm>
            <a:off x="4692785" y="3419503"/>
            <a:ext cx="98777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Brand X Pictures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YOURSELF</a:t>
            </a:r>
            <a:endParaRPr lang="en-US" dirty="0"/>
          </a:p>
        </p:txBody>
      </p:sp>
      <p:grpSp>
        <p:nvGrpSpPr>
          <p:cNvPr id="10" name="Group 11"/>
          <p:cNvGrpSpPr/>
          <p:nvPr/>
        </p:nvGrpSpPr>
        <p:grpSpPr>
          <a:xfrm>
            <a:off x="756576" y="1981200"/>
            <a:ext cx="7630848" cy="2743200"/>
            <a:chOff x="773112" y="2789237"/>
            <a:chExt cx="8961120" cy="2057400"/>
          </a:xfrm>
        </p:grpSpPr>
        <p:sp>
          <p:nvSpPr>
            <p:cNvPr id="11" name="Content Placeholder 3"/>
            <p:cNvSpPr txBox="1">
              <a:spLocks/>
            </p:cNvSpPr>
            <p:nvPr/>
          </p:nvSpPr>
          <p:spPr bwMode="auto">
            <a:xfrm>
              <a:off x="1382712" y="2838223"/>
              <a:ext cx="8229600" cy="1959429"/>
            </a:xfrm>
            <a:prstGeom prst="rect">
              <a:avLst/>
            </a:prstGeom>
            <a:solidFill>
              <a:srgbClr val="D6EEF0"/>
            </a:solidFill>
            <a:ln w="38100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574408" indent="-410291">
                <a:spcAft>
                  <a:spcPts val="1077"/>
                </a:spcAft>
                <a:buSzPct val="100000"/>
                <a:buFont typeface="Arial" pitchFamily="34" charset="0"/>
                <a:buAutoNum type="arabicPeriod"/>
              </a:pPr>
              <a:r>
                <a:rPr lang="en-US" sz="2400" dirty="0">
                  <a:ea typeface="Batang" panose="02030600000101010101" pitchFamily="18" charset="-127"/>
                  <a:cs typeface="Times New Roman" panose="02020603050405020304" pitchFamily="18" charset="0"/>
                </a:rPr>
                <a:t>What are the six key </a:t>
              </a:r>
              <a:r>
                <a:rPr lang="en-US" sz="2400" dirty="0" err="1" smtClean="0">
                  <a:ea typeface="Batang" panose="02030600000101010101" pitchFamily="18" charset="-127"/>
                  <a:cs typeface="Times New Roman" panose="02020603050405020304" pitchFamily="18" charset="0"/>
                </a:rPr>
                <a:t>macroenvironmental</a:t>
              </a:r>
              <a:r>
                <a:rPr lang="en-US" sz="2400" dirty="0" smtClean="0">
                  <a:ea typeface="Batang" panose="02030600000101010101" pitchFamily="18" charset="-127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ea typeface="Batang" panose="02030600000101010101" pitchFamily="18" charset="-127"/>
                  <a:cs typeface="Times New Roman" panose="02020603050405020304" pitchFamily="18" charset="0"/>
                </a:rPr>
                <a:t>factors?</a:t>
              </a:r>
            </a:p>
            <a:p>
              <a:pPr marL="574408" indent="-410291">
                <a:spcAft>
                  <a:spcPts val="1077"/>
                </a:spcAft>
                <a:buSzPct val="100000"/>
                <a:buFont typeface="Arial" pitchFamily="34" charset="0"/>
                <a:buAutoNum type="arabicPeriod"/>
              </a:pPr>
              <a:r>
                <a:rPr lang="en-US" sz="2400" dirty="0">
                  <a:ea typeface="Batang" panose="02030600000101010101" pitchFamily="18" charset="-127"/>
                  <a:cs typeface="Times New Roman" panose="02020603050405020304" pitchFamily="18" charset="0"/>
                </a:rPr>
                <a:t>Differentiate between country culture and regional culture.</a:t>
              </a:r>
            </a:p>
            <a:p>
              <a:pPr marL="574408" indent="-410291">
                <a:spcAft>
                  <a:spcPts val="1077"/>
                </a:spcAft>
                <a:buSzPct val="100000"/>
                <a:buFont typeface="Arial" pitchFamily="34" charset="0"/>
                <a:buAutoNum type="arabicPeriod"/>
              </a:pPr>
              <a:r>
                <a:rPr lang="en-US" sz="2400" dirty="0" smtClean="0">
                  <a:ea typeface="Batang" panose="02030600000101010101" pitchFamily="18" charset="-127"/>
                  <a:cs typeface="Times New Roman" panose="02020603050405020304" pitchFamily="18" charset="0"/>
                </a:rPr>
                <a:t>What </a:t>
              </a:r>
              <a:r>
                <a:rPr lang="en-US" sz="2400" dirty="0">
                  <a:ea typeface="Batang" panose="02030600000101010101" pitchFamily="18" charset="-127"/>
                  <a:cs typeface="Times New Roman" panose="02020603050405020304" pitchFamily="18" charset="0"/>
                </a:rPr>
                <a:t>are some important social trends shaping consumer values these days?</a:t>
              </a:r>
            </a:p>
          </p:txBody>
        </p:sp>
        <p:sp>
          <p:nvSpPr>
            <p:cNvPr id="12" name="Rounded Rectangle 13"/>
            <p:cNvSpPr/>
            <p:nvPr/>
          </p:nvSpPr>
          <p:spPr bwMode="auto">
            <a:xfrm>
              <a:off x="773112" y="2789237"/>
              <a:ext cx="8961120" cy="2057400"/>
            </a:xfrm>
            <a:prstGeom prst="rect">
              <a:avLst/>
            </a:pr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104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endParaRPr lang="en-US" sz="2600" dirty="0">
                <a:ea typeface="DejaVu Sans" charset="0"/>
                <a:cs typeface="DejaVu Sans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5076" y="2781300"/>
            <a:ext cx="1143000" cy="1143000"/>
            <a:chOff x="185076" y="2890127"/>
            <a:chExt cx="1143000" cy="1143000"/>
          </a:xfrm>
        </p:grpSpPr>
        <p:sp>
          <p:nvSpPr>
            <p:cNvPr id="14" name="Oval 13"/>
            <p:cNvSpPr/>
            <p:nvPr/>
          </p:nvSpPr>
          <p:spPr>
            <a:xfrm>
              <a:off x="185076" y="2890127"/>
              <a:ext cx="1143000" cy="1143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8369" y="2935224"/>
              <a:ext cx="756416" cy="9144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/>
              <a:t>Country culture</a:t>
            </a:r>
            <a:r>
              <a:rPr lang="en-US" dirty="0"/>
              <a:t> involves visual nuances of a country’s culture such as artifacts, behavior, dress, symbols, physical settings, ceremonies, language differences, colors and tastes, and food preferences, as well as language.</a:t>
            </a:r>
            <a:endParaRPr lang="en-US" b="1" dirty="0"/>
          </a:p>
        </p:txBody>
      </p:sp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/>
              <a:t>Culture</a:t>
            </a:r>
            <a:r>
              <a:rPr lang="en-US" dirty="0"/>
              <a:t> is the shared meanings, beliefs, morals, values, and customs of a group of people.</a:t>
            </a:r>
            <a:endParaRPr lang="en-US" b="1" dirty="0"/>
          </a:p>
        </p:txBody>
      </p:sp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/>
              <a:t>Demographics</a:t>
            </a:r>
            <a:r>
              <a:rPr lang="en-US" dirty="0"/>
              <a:t> indicate the characteristics of human populations and segments, especially those used to identify consumer markets.</a:t>
            </a:r>
            <a:endParaRPr lang="en-US" b="1" dirty="0"/>
          </a:p>
        </p:txBody>
      </p:sp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A </a:t>
            </a:r>
            <a:r>
              <a:rPr lang="en-US" b="1" dirty="0"/>
              <a:t>generational cohort</a:t>
            </a:r>
            <a:r>
              <a:rPr lang="en-US" dirty="0"/>
              <a:t> is a group of people of the same generation.</a:t>
            </a:r>
          </a:p>
        </p:txBody>
      </p:sp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The </a:t>
            </a:r>
            <a:r>
              <a:rPr lang="en-US" b="1" dirty="0"/>
              <a:t>political/regulatory environment</a:t>
            </a:r>
            <a:r>
              <a:rPr lang="en-US" dirty="0"/>
              <a:t> comprises political parties, government organizations, and legislation and laws.</a:t>
            </a:r>
          </a:p>
        </p:txBody>
      </p:sp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/>
              <a:t>Regional culture</a:t>
            </a:r>
            <a:r>
              <a:rPr lang="en-US" dirty="0"/>
              <a:t> involves the region in which people live in a particular country.</a:t>
            </a:r>
            <a:endParaRPr lang="en-US" b="1" dirty="0"/>
          </a:p>
        </p:txBody>
      </p:sp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143000" y="1688068"/>
            <a:ext cx="6934200" cy="4331732"/>
            <a:chOff x="1143000" y="1688068"/>
            <a:chExt cx="6934200" cy="4331732"/>
          </a:xfrm>
        </p:grpSpPr>
        <p:sp>
          <p:nvSpPr>
            <p:cNvPr id="7" name="Hexagon 6"/>
            <p:cNvSpPr/>
            <p:nvPr/>
          </p:nvSpPr>
          <p:spPr>
            <a:xfrm>
              <a:off x="2286000" y="1752600"/>
              <a:ext cx="4572000" cy="4114800"/>
            </a:xfrm>
            <a:prstGeom prst="hexagon">
              <a:avLst/>
            </a:prstGeom>
            <a:effectLst>
              <a:outerShdw blurRad="127000" dist="127000" dir="2700000" algn="tl" rotWithShape="0">
                <a:prstClr val="black">
                  <a:alpha val="3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143000" y="1688068"/>
              <a:ext cx="6934200" cy="4331732"/>
              <a:chOff x="1143000" y="1688068"/>
              <a:chExt cx="6934200" cy="4331732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2971800" y="5498068"/>
                <a:ext cx="32004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:r>
                  <a:rPr lang="en-US" sz="1600" b="1" dirty="0" smtClean="0"/>
                  <a:t>Macroenvironment</a:t>
                </a:r>
                <a:endParaRPr lang="en-US" sz="1600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981200" y="1688068"/>
                <a:ext cx="13716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:r>
                  <a:rPr lang="en-US" sz="1600" dirty="0" smtClean="0"/>
                  <a:t>Culture</a:t>
                </a:r>
                <a:endParaRPr lang="en-US" sz="16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019800" y="1688068"/>
                <a:ext cx="13716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:r>
                  <a:rPr lang="en-US" sz="1600" dirty="0" smtClean="0"/>
                  <a:t>Demographics</a:t>
                </a:r>
                <a:endParaRPr lang="en-US" sz="16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5600" y="3625334"/>
                <a:ext cx="13716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:r>
                  <a:rPr lang="en-US" sz="1600" dirty="0" smtClean="0"/>
                  <a:t>Social</a:t>
                </a:r>
                <a:endParaRPr lang="en-US" sz="16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019800" y="5650468"/>
                <a:ext cx="13716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:r>
                  <a:rPr lang="en-US" sz="1600" dirty="0" smtClean="0"/>
                  <a:t>Technology</a:t>
                </a:r>
                <a:endParaRPr lang="en-US" sz="16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981200" y="5650468"/>
                <a:ext cx="13716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:r>
                  <a:rPr lang="en-US" sz="1600" dirty="0" smtClean="0"/>
                  <a:t>Economic</a:t>
                </a:r>
                <a:endParaRPr lang="en-US" sz="16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143000" y="3656231"/>
                <a:ext cx="13716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:r>
                  <a:rPr lang="en-US" sz="1600" dirty="0"/>
                  <a:t>Political/</a:t>
                </a:r>
                <a:br>
                  <a:rPr lang="en-US" sz="1600" dirty="0"/>
                </a:br>
                <a:r>
                  <a:rPr lang="en-US" sz="1600" dirty="0"/>
                  <a:t>Legal</a:t>
                </a:r>
              </a:p>
            </p:txBody>
          </p:sp>
        </p:grpSp>
      </p:grpSp>
      <p:sp>
        <p:nvSpPr>
          <p:cNvPr id="20483" name="AutoShap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Marketing Environment </a:t>
            </a:r>
            <a:br>
              <a:rPr lang="en-US" dirty="0"/>
            </a:br>
            <a:r>
              <a:rPr lang="en-US" dirty="0"/>
              <a:t>Analysis Framework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971800" y="1905000"/>
            <a:ext cx="3200400" cy="3364468"/>
            <a:chOff x="2971800" y="1905000"/>
            <a:chExt cx="3200400" cy="3364468"/>
          </a:xfrm>
        </p:grpSpPr>
        <p:sp>
          <p:nvSpPr>
            <p:cNvPr id="3" name="Isosceles Triangle 2"/>
            <p:cNvSpPr/>
            <p:nvPr/>
          </p:nvSpPr>
          <p:spPr>
            <a:xfrm>
              <a:off x="2971800" y="2185728"/>
              <a:ext cx="3200400" cy="2651760"/>
            </a:xfrm>
            <a:prstGeom prst="triangle">
              <a:avLst/>
            </a:prstGeom>
            <a:effectLst>
              <a:outerShdw blurRad="127000" dist="127000" dir="2700000" rotWithShape="0">
                <a:srgbClr val="000000">
                  <a:alpha val="30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71800" y="4477140"/>
              <a:ext cx="3200400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1600" dirty="0" smtClean="0"/>
                <a:t>Immediate Environment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72000" y="4900136"/>
              <a:ext cx="1600200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1600" i="1" dirty="0" smtClean="0"/>
                <a:t>Corporate</a:t>
              </a:r>
              <a:br>
                <a:rPr lang="en-US" sz="1600" i="1" dirty="0" smtClean="0"/>
              </a:br>
              <a:r>
                <a:rPr lang="en-US" sz="1600" i="1" dirty="0" smtClean="0"/>
                <a:t>Partners</a:t>
              </a:r>
              <a:endParaRPr lang="en-US" sz="1600" i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71800" y="4900136"/>
              <a:ext cx="1600200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1600" i="1" dirty="0" smtClean="0"/>
                <a:t>Competition</a:t>
              </a:r>
              <a:endParaRPr lang="en-US" sz="1600" i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71800" y="1905000"/>
              <a:ext cx="3200400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1600" i="1" dirty="0" smtClean="0"/>
                <a:t>Company</a:t>
              </a:r>
              <a:endParaRPr lang="en-US" sz="1600" i="1" dirty="0"/>
            </a:p>
          </p:txBody>
        </p:sp>
      </p:grpSp>
      <p:sp>
        <p:nvSpPr>
          <p:cNvPr id="2" name="Oval 1"/>
          <p:cNvSpPr/>
          <p:nvPr/>
        </p:nvSpPr>
        <p:spPr>
          <a:xfrm>
            <a:off x="4000500" y="3142658"/>
            <a:ext cx="1143000" cy="1143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 smtClean="0"/>
              <a:t>Consumers</a:t>
            </a:r>
            <a:endParaRPr lang="en-US" sz="1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Immediate Environment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0" y="1752600"/>
            <a:ext cx="4572000" cy="4114800"/>
            <a:chOff x="2286000" y="1752600"/>
            <a:chExt cx="4572000" cy="4114800"/>
          </a:xfrm>
        </p:grpSpPr>
        <p:sp>
          <p:nvSpPr>
            <p:cNvPr id="5" name="Hexagon 4"/>
            <p:cNvSpPr/>
            <p:nvPr/>
          </p:nvSpPr>
          <p:spPr>
            <a:xfrm>
              <a:off x="2286000" y="1752600"/>
              <a:ext cx="4572000" cy="4114800"/>
            </a:xfrm>
            <a:prstGeom prst="hexagon">
              <a:avLst/>
            </a:prstGeom>
            <a:effectLst>
              <a:outerShdw blurRad="127000" dist="127000" dir="2700000" algn="tl" rotWithShape="0">
                <a:prstClr val="black">
                  <a:alpha val="3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971800" y="1905000"/>
              <a:ext cx="3200400" cy="3364468"/>
              <a:chOff x="2971800" y="1905000"/>
              <a:chExt cx="3200400" cy="3364468"/>
            </a:xfrm>
          </p:grpSpPr>
          <p:sp>
            <p:nvSpPr>
              <p:cNvPr id="15" name="Isosceles Triangle 14"/>
              <p:cNvSpPr/>
              <p:nvPr/>
            </p:nvSpPr>
            <p:spPr>
              <a:xfrm>
                <a:off x="2971800" y="2185728"/>
                <a:ext cx="3200400" cy="2651760"/>
              </a:xfrm>
              <a:prstGeom prst="triangle">
                <a:avLst/>
              </a:prstGeom>
              <a:effectLst>
                <a:outerShdw blurRad="127000" dist="127000" dir="2700000" rotWithShape="0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971800" y="4477140"/>
                <a:ext cx="32004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:r>
                  <a:rPr lang="en-US" sz="1600" dirty="0" smtClean="0"/>
                  <a:t>Immediate Environment</a:t>
                </a:r>
                <a:endParaRPr lang="en-US" sz="16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572000" y="4900136"/>
                <a:ext cx="16002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:r>
                  <a:rPr lang="en-US" sz="1600" i="1" dirty="0" smtClean="0"/>
                  <a:t>Corporate</a:t>
                </a:r>
                <a:br>
                  <a:rPr lang="en-US" sz="1600" i="1" dirty="0" smtClean="0"/>
                </a:br>
                <a:r>
                  <a:rPr lang="en-US" sz="1600" i="1" dirty="0" smtClean="0"/>
                  <a:t>Partners</a:t>
                </a:r>
                <a:endParaRPr lang="en-US" sz="1600" i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971800" y="4900136"/>
                <a:ext cx="16002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:r>
                  <a:rPr lang="en-US" sz="1600" i="1" dirty="0" smtClean="0"/>
                  <a:t>Competition</a:t>
                </a:r>
                <a:endParaRPr lang="en-US" sz="1600" i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971800" y="1905000"/>
                <a:ext cx="32004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:r>
                  <a:rPr lang="en-US" sz="1600" i="1" dirty="0" smtClean="0"/>
                  <a:t>Company</a:t>
                </a:r>
                <a:endParaRPr lang="en-US" sz="1600" i="1" dirty="0"/>
              </a:p>
            </p:txBody>
          </p:sp>
        </p:grpSp>
      </p:grpSp>
      <p:sp>
        <p:nvSpPr>
          <p:cNvPr id="20" name="Oval 19"/>
          <p:cNvSpPr/>
          <p:nvPr/>
        </p:nvSpPr>
        <p:spPr>
          <a:xfrm>
            <a:off x="4000500" y="3142658"/>
            <a:ext cx="1143000" cy="1143000"/>
          </a:xfrm>
          <a:prstGeom prst="ellipse">
            <a:avLst/>
          </a:prstGeom>
          <a:effectLst>
            <a:outerShdw blurRad="127000" dist="127000" dir="2700000" rotWithShape="0">
              <a:srgbClr val="000000">
                <a:alpha val="3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 smtClean="0"/>
              <a:t>Consumers</a:t>
            </a:r>
            <a:endParaRPr lang="en-US" sz="1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SWOT Analysis</a:t>
            </a:r>
            <a:endParaRPr lang="en-US" dirty="0"/>
          </a:p>
        </p:txBody>
      </p:sp>
      <p:pic>
        <p:nvPicPr>
          <p:cNvPr id="1026" name="Picture 2" descr="http://upload.wikimedia.org/wikipedia/commons/thumb/0/0b/SWOT_en.svg/910px-SWOT_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995160" cy="399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2148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AutoShap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Successfully Leveraging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Company </a:t>
            </a:r>
            <a:r>
              <a:rPr lang="en-US" dirty="0"/>
              <a:t>Capabilities</a:t>
            </a: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1224" y="1464924"/>
            <a:ext cx="13382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2552" name="AutoShape 8"/>
          <p:cNvSpPr>
            <a:spLocks noChangeArrowheads="1"/>
          </p:cNvSpPr>
          <p:nvPr/>
        </p:nvSpPr>
        <p:spPr bwMode="auto">
          <a:xfrm>
            <a:off x="4041214" y="2337391"/>
            <a:ext cx="3833811" cy="13954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82945" tIns="41473" rIns="82945" bIns="41473" anchor="ctr"/>
          <a:lstStyle/>
          <a:p>
            <a:pPr algn="ctr" hangingPunct="0">
              <a:spcBef>
                <a:spcPct val="0"/>
              </a:spcBef>
              <a:buSzPct val="45000"/>
              <a:defRPr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Existing knowledge, </a:t>
            </a:r>
            <a:r>
              <a:rPr lang="en-US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b="0" dirty="0" smtClean="0">
                <a:solidFill>
                  <a:schemeClr val="tx1"/>
                </a:solidFill>
                <a:latin typeface="+mn-lt"/>
              </a:rPr>
            </a:br>
            <a:r>
              <a:rPr lang="en-US" b="0" dirty="0" smtClean="0">
                <a:solidFill>
                  <a:schemeClr val="tx1"/>
                </a:solidFill>
                <a:latin typeface="+mn-lt"/>
              </a:rPr>
              <a:t>facilities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, patents, etc</a:t>
            </a:r>
            <a:r>
              <a:rPr lang="en-US" b="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2554" name="AutoShape 10"/>
          <p:cNvSpPr>
            <a:spLocks noChangeArrowheads="1"/>
          </p:cNvSpPr>
          <p:nvPr/>
        </p:nvSpPr>
        <p:spPr bwMode="auto">
          <a:xfrm>
            <a:off x="4025639" y="4847407"/>
            <a:ext cx="3864960" cy="11434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0" tIns="45715" rIns="91430" bIns="45715" anchor="ctr"/>
          <a:lstStyle/>
          <a:p>
            <a:pPr algn="ctr" hangingPunct="0">
              <a:spcBef>
                <a:spcPct val="0"/>
              </a:spcBef>
              <a:buSzPct val="45000"/>
              <a:defRPr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New markets, </a:t>
            </a:r>
            <a:r>
              <a:rPr lang="en-US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b="0" dirty="0" smtClean="0">
                <a:solidFill>
                  <a:schemeClr val="tx1"/>
                </a:solidFill>
                <a:latin typeface="+mn-lt"/>
              </a:rPr>
            </a:br>
            <a:r>
              <a:rPr lang="en-US" b="0" dirty="0" smtClean="0">
                <a:solidFill>
                  <a:schemeClr val="tx1"/>
                </a:solidFill>
                <a:latin typeface="+mn-lt"/>
              </a:rPr>
              <a:t>new 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products, etc</a:t>
            </a:r>
            <a:r>
              <a:rPr lang="en-US" b="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2556" name="AutoShape 12"/>
          <p:cNvSpPr>
            <a:spLocks noChangeArrowheads="1"/>
          </p:cNvSpPr>
          <p:nvPr/>
        </p:nvSpPr>
        <p:spPr bwMode="auto">
          <a:xfrm>
            <a:off x="4038600" y="1510576"/>
            <a:ext cx="3839040" cy="7128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 anchor="ctr"/>
          <a:lstStyle/>
          <a:p>
            <a:pPr algn="ctr" hangingPunct="0">
              <a:spcBef>
                <a:spcPct val="0"/>
              </a:spcBef>
              <a:buSzPct val="45000"/>
              <a:defRPr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Core </a:t>
            </a:r>
            <a:r>
              <a:rPr lang="en-US" b="0" dirty="0" smtClean="0">
                <a:solidFill>
                  <a:schemeClr val="tx1"/>
                </a:solidFill>
                <a:latin typeface="+mn-lt"/>
              </a:rPr>
              <a:t>competency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564" name="Line 14"/>
          <p:cNvSpPr>
            <a:spLocks noChangeShapeType="1"/>
          </p:cNvSpPr>
          <p:nvPr/>
        </p:nvSpPr>
        <p:spPr bwMode="auto">
          <a:xfrm>
            <a:off x="4927079" y="3853702"/>
            <a:ext cx="0" cy="1009546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0" tIns="45715" rIns="91430" bIns="45715">
            <a:spAutoFit/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3565" name="Text Box 15"/>
          <p:cNvSpPr txBox="1">
            <a:spLocks noChangeArrowheads="1"/>
          </p:cNvSpPr>
          <p:nvPr/>
        </p:nvSpPr>
        <p:spPr bwMode="auto">
          <a:xfrm>
            <a:off x="4041214" y="4061084"/>
            <a:ext cx="3833811" cy="4770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 hangingPunct="0">
              <a:spcBef>
                <a:spcPct val="0"/>
              </a:spcBef>
              <a:buSzPct val="45000"/>
            </a:pPr>
            <a:r>
              <a:rPr lang="en-US" sz="2500" dirty="0"/>
              <a:t>applied to</a:t>
            </a:r>
          </a:p>
        </p:txBody>
      </p:sp>
      <p:sp>
        <p:nvSpPr>
          <p:cNvPr id="23566" name="Line 16"/>
          <p:cNvSpPr>
            <a:spLocks noChangeShapeType="1"/>
          </p:cNvSpPr>
          <p:nvPr/>
        </p:nvSpPr>
        <p:spPr bwMode="auto">
          <a:xfrm>
            <a:off x="7138919" y="3853702"/>
            <a:ext cx="0" cy="1009546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0" tIns="45715" rIns="91430" bIns="45715">
            <a:spAutoFit/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16200000">
            <a:off x="2519421" y="4871980"/>
            <a:ext cx="6783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©M </a:t>
            </a:r>
            <a:r>
              <a:rPr lang="en-US" sz="900" dirty="0" err="1"/>
              <a:t>Hruby</a:t>
            </a:r>
            <a:endParaRPr lang="en-US" sz="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AutoShap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Competitors</a:t>
            </a:r>
            <a:endParaRPr lang="en-US" dirty="0"/>
          </a:p>
        </p:txBody>
      </p:sp>
      <p:pic>
        <p:nvPicPr>
          <p:cNvPr id="24581" name="Picture 5" descr="intelligen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069" y="1547812"/>
            <a:ext cx="3543300" cy="452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Know strengths &amp; weaknesses </a:t>
            </a:r>
          </a:p>
          <a:p>
            <a:r>
              <a:rPr lang="en-US" dirty="0" smtClean="0"/>
              <a:t>Proactive rather than reactive strategy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14400" y="6017568"/>
            <a:ext cx="141417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Chad Baker/Getty Images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/>
          <p:cNvSpPr>
            <a:spLocks noChangeShapeType="1"/>
          </p:cNvSpPr>
          <p:nvPr/>
        </p:nvSpPr>
        <p:spPr bwMode="auto">
          <a:xfrm>
            <a:off x="1185120" y="5866648"/>
            <a:ext cx="7188480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0" tIns="45715" rIns="91430" bIns="45715">
            <a:spAutoFit/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6628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Corporate Partners</a:t>
            </a:r>
            <a:endParaRPr lang="en-US" dirty="0"/>
          </a:p>
        </p:txBody>
      </p:sp>
      <p:pic>
        <p:nvPicPr>
          <p:cNvPr id="26630" name="Picture 6" descr="textile factor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3352800"/>
            <a:ext cx="2438400" cy="1989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1143000" y="5470606"/>
            <a:ext cx="1911080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l">
              <a:spcBef>
                <a:spcPct val="0"/>
              </a:spcBef>
              <a:buSzPct val="45000"/>
            </a:pPr>
            <a:r>
              <a:rPr lang="en-US" sz="2400" dirty="0">
                <a:latin typeface="Arial" pitchFamily="34" charset="0"/>
              </a:rPr>
              <a:t>From factory</a:t>
            </a:r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6553200" y="5451884"/>
            <a:ext cx="1247437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l">
              <a:spcBef>
                <a:spcPct val="0"/>
              </a:spcBef>
              <a:buSzPct val="45000"/>
            </a:pPr>
            <a:r>
              <a:rPr lang="en-US" sz="2400" dirty="0">
                <a:latin typeface="Arial" pitchFamily="34" charset="0"/>
              </a:rPr>
              <a:t>Retailer</a:t>
            </a:r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4419600" y="5411560"/>
            <a:ext cx="441126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l">
              <a:spcBef>
                <a:spcPct val="0"/>
              </a:spcBef>
              <a:buSzPct val="45000"/>
            </a:pPr>
            <a:r>
              <a:rPr lang="en-US" sz="2400" dirty="0">
                <a:latin typeface="Arial" pitchFamily="34" charset="0"/>
              </a:rPr>
              <a:t>to</a:t>
            </a: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456480" y="1669135"/>
            <a:ext cx="8231040" cy="148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342725" indent="-342725">
              <a:buFontTx/>
              <a:buChar char="•"/>
            </a:pPr>
            <a:r>
              <a:rPr lang="en-US" sz="2400" dirty="0">
                <a:latin typeface="Arial" pitchFamily="34" charset="0"/>
              </a:rPr>
              <a:t>Firms are part of alliances</a:t>
            </a:r>
          </a:p>
          <a:p>
            <a:pPr marL="342725" indent="-342725">
              <a:buFontTx/>
              <a:buChar char="•"/>
            </a:pPr>
            <a:r>
              <a:rPr lang="en-US" sz="2400" dirty="0">
                <a:latin typeface="Arial" pitchFamily="34" charset="0"/>
              </a:rPr>
              <a:t>Align with competitors, suppliers, etc.</a:t>
            </a:r>
          </a:p>
          <a:p>
            <a:pPr marL="342725" indent="-342725">
              <a:buFontTx/>
              <a:buChar char="•"/>
            </a:pPr>
            <a:r>
              <a:rPr lang="en-US" sz="2400" dirty="0">
                <a:latin typeface="Arial" pitchFamily="34" charset="0"/>
              </a:rPr>
              <a:t>Just in Time Delivery Systems (JIT)</a:t>
            </a:r>
          </a:p>
          <a:p>
            <a:pPr marL="342725" indent="-342725">
              <a:buClr>
                <a:schemeClr val="tx1"/>
              </a:buClr>
              <a:buFontTx/>
              <a:buChar char="•"/>
            </a:pPr>
            <a:endParaRPr lang="en-US" sz="2400" dirty="0">
              <a:latin typeface="Arial" pitchFamily="34" charset="0"/>
            </a:endParaRPr>
          </a:p>
          <a:p>
            <a:pPr marL="342725" indent="-342725">
              <a:buClr>
                <a:schemeClr val="tx1"/>
              </a:buClr>
              <a:buFontTx/>
              <a:buChar char="•"/>
            </a:pPr>
            <a:endParaRPr lang="en-US" sz="2400" dirty="0"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16200000">
            <a:off x="-6743" y="4197744"/>
            <a:ext cx="19207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D </a:t>
            </a:r>
            <a:r>
              <a:rPr lang="en-US" sz="900" dirty="0" err="1"/>
              <a:t>Normark</a:t>
            </a:r>
            <a:r>
              <a:rPr lang="en-US" sz="900" dirty="0"/>
              <a:t>/</a:t>
            </a:r>
            <a:r>
              <a:rPr lang="en-US" sz="900" dirty="0" err="1"/>
              <a:t>PhotoLink</a:t>
            </a:r>
            <a:r>
              <a:rPr lang="en-US" sz="900" dirty="0"/>
              <a:t>/Getty Images</a:t>
            </a:r>
          </a:p>
        </p:txBody>
      </p:sp>
      <p:sp>
        <p:nvSpPr>
          <p:cNvPr id="3" name="Rectangle 2"/>
          <p:cNvSpPr/>
          <p:nvPr/>
        </p:nvSpPr>
        <p:spPr>
          <a:xfrm rot="16200000">
            <a:off x="3000151" y="4391250"/>
            <a:ext cx="13933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err="1"/>
              <a:t>Siede</a:t>
            </a:r>
            <a:r>
              <a:rPr lang="en-US" sz="900" dirty="0"/>
              <a:t> </a:t>
            </a:r>
            <a:r>
              <a:rPr lang="en-US" sz="900" dirty="0" err="1"/>
              <a:t>Preis</a:t>
            </a:r>
            <a:r>
              <a:rPr lang="en-US" sz="900" dirty="0"/>
              <a:t>/Getty Images</a:t>
            </a:r>
          </a:p>
        </p:txBody>
      </p:sp>
      <p:sp>
        <p:nvSpPr>
          <p:cNvPr id="4" name="Rectangle 3"/>
          <p:cNvSpPr/>
          <p:nvPr/>
        </p:nvSpPr>
        <p:spPr>
          <a:xfrm rot="16200000">
            <a:off x="5330921" y="4612064"/>
            <a:ext cx="76815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©Lars A </a:t>
            </a:r>
            <a:r>
              <a:rPr lang="en-US" sz="900" dirty="0" err="1"/>
              <a:t>Niki</a:t>
            </a:r>
            <a:endParaRPr lang="en-US" sz="9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3657600"/>
            <a:ext cx="2478024" cy="1652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2232" y="3666599"/>
            <a:ext cx="1659106" cy="1667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YOURSELF</a:t>
            </a:r>
            <a:endParaRPr lang="en-US" dirty="0"/>
          </a:p>
        </p:txBody>
      </p:sp>
      <p:grpSp>
        <p:nvGrpSpPr>
          <p:cNvPr id="16" name="Group 11"/>
          <p:cNvGrpSpPr/>
          <p:nvPr/>
        </p:nvGrpSpPr>
        <p:grpSpPr>
          <a:xfrm>
            <a:off x="756576" y="2590800"/>
            <a:ext cx="7630848" cy="1219200"/>
            <a:chOff x="773112" y="2789237"/>
            <a:chExt cx="8961120" cy="2057400"/>
          </a:xfrm>
        </p:grpSpPr>
        <p:sp>
          <p:nvSpPr>
            <p:cNvPr id="17" name="Content Placeholder 3"/>
            <p:cNvSpPr txBox="1">
              <a:spLocks/>
            </p:cNvSpPr>
            <p:nvPr/>
          </p:nvSpPr>
          <p:spPr bwMode="auto">
            <a:xfrm>
              <a:off x="1382712" y="2838223"/>
              <a:ext cx="8229600" cy="1959429"/>
            </a:xfrm>
            <a:prstGeom prst="rect">
              <a:avLst/>
            </a:prstGeom>
            <a:solidFill>
              <a:srgbClr val="D6EEF0"/>
            </a:solidFill>
            <a:ln w="38100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574408" indent="-410291">
                <a:spcAft>
                  <a:spcPts val="1077"/>
                </a:spcAft>
                <a:buSzPct val="100000"/>
                <a:buFont typeface="Arial" pitchFamily="34" charset="0"/>
                <a:buAutoNum type="arabicPeriod"/>
              </a:pPr>
              <a:r>
                <a:rPr lang="en-US" sz="2400" dirty="0">
                  <a:ea typeface="Batang" panose="02030600000101010101" pitchFamily="18" charset="-127"/>
                  <a:cs typeface="Times New Roman" panose="02020603050405020304" pitchFamily="18" charset="0"/>
                </a:rPr>
                <a:t>What are the components of the immediate environment?</a:t>
              </a:r>
            </a:p>
          </p:txBody>
        </p:sp>
        <p:sp>
          <p:nvSpPr>
            <p:cNvPr id="18" name="Rounded Rectangle 13"/>
            <p:cNvSpPr/>
            <p:nvPr/>
          </p:nvSpPr>
          <p:spPr bwMode="auto">
            <a:xfrm>
              <a:off x="773112" y="2789237"/>
              <a:ext cx="8961120" cy="2057400"/>
            </a:xfrm>
            <a:prstGeom prst="rect">
              <a:avLst/>
            </a:pr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104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defRPr/>
              </a:pPr>
              <a:endParaRPr lang="en-US" sz="2600" dirty="0">
                <a:ea typeface="DejaVu Sans" charset="0"/>
                <a:cs typeface="DejaVu Sans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5076" y="2628900"/>
            <a:ext cx="1143000" cy="1143000"/>
            <a:chOff x="185076" y="2890127"/>
            <a:chExt cx="1143000" cy="1143000"/>
          </a:xfrm>
        </p:grpSpPr>
        <p:sp>
          <p:nvSpPr>
            <p:cNvPr id="20" name="Oval 19"/>
            <p:cNvSpPr/>
            <p:nvPr/>
          </p:nvSpPr>
          <p:spPr>
            <a:xfrm>
              <a:off x="185076" y="2890127"/>
              <a:ext cx="1143000" cy="1143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8369" y="2935224"/>
              <a:ext cx="756416" cy="9144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wal 5e">
  <a:themeElements>
    <a:clrScheme name="Grewal 5e">
      <a:dk1>
        <a:srgbClr val="000000"/>
      </a:dk1>
      <a:lt1>
        <a:srgbClr val="FFFFFF"/>
      </a:lt1>
      <a:dk2>
        <a:srgbClr val="E27B5A"/>
      </a:dk2>
      <a:lt2>
        <a:srgbClr val="FFFEDF"/>
      </a:lt2>
      <a:accent1>
        <a:srgbClr val="0181B2"/>
      </a:accent1>
      <a:accent2>
        <a:srgbClr val="63A380"/>
      </a:accent2>
      <a:accent3>
        <a:srgbClr val="6B2891"/>
      </a:accent3>
      <a:accent4>
        <a:srgbClr val="EDD5D5"/>
      </a:accent4>
      <a:accent5>
        <a:srgbClr val="A99E8C"/>
      </a:accent5>
      <a:accent6>
        <a:srgbClr val="F4BC31"/>
      </a:accent6>
      <a:hlink>
        <a:srgbClr val="BA182D"/>
      </a:hlink>
      <a:folHlink>
        <a:srgbClr val="70707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wal 5e" id="{F4B569F1-B1E7-48EF-B1EE-82DA5B7041AC}" vid="{CC8844BE-5A83-490F-B834-04E5DE5AD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Grewal 5e</Template>
  <TotalTime>0</TotalTime>
  <Words>549</Words>
  <Application>Microsoft Office PowerPoint</Application>
  <PresentationFormat>On-screen Show (4:3)</PresentationFormat>
  <Paragraphs>146</Paragraphs>
  <Slides>27</Slides>
  <Notes>26</Notes>
  <HiddenSlides>6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Batang</vt:lpstr>
      <vt:lpstr>Arial</vt:lpstr>
      <vt:lpstr>Arial Narrow</vt:lpstr>
      <vt:lpstr>DejaVu Sans</vt:lpstr>
      <vt:lpstr>Kalinga</vt:lpstr>
      <vt:lpstr>Times New Roman</vt:lpstr>
      <vt:lpstr>Wingdings</vt:lpstr>
      <vt:lpstr>Grewal 5e</vt:lpstr>
      <vt:lpstr>5</vt:lpstr>
      <vt:lpstr>Analyzing the Marketing Environment</vt:lpstr>
      <vt:lpstr>A Marketing Environment  Analysis Framework</vt:lpstr>
      <vt:lpstr>The Immediate Environment</vt:lpstr>
      <vt:lpstr>SWOT Analysis</vt:lpstr>
      <vt:lpstr>Successfully Leveraging  Company Capabilities</vt:lpstr>
      <vt:lpstr>Competitors</vt:lpstr>
      <vt:lpstr>Corporate Partners</vt:lpstr>
      <vt:lpstr>CHECK YOURSELF</vt:lpstr>
      <vt:lpstr>Macroenvironmental Factors</vt:lpstr>
      <vt:lpstr>Culture</vt:lpstr>
      <vt:lpstr>Demographics</vt:lpstr>
      <vt:lpstr>Generational Cohorts</vt:lpstr>
      <vt:lpstr>Income</vt:lpstr>
      <vt:lpstr>Education</vt:lpstr>
      <vt:lpstr>Gender</vt:lpstr>
      <vt:lpstr>Ethnicity</vt:lpstr>
      <vt:lpstr>Social Trends</vt:lpstr>
      <vt:lpstr>Technological Advances</vt:lpstr>
      <vt:lpstr>Economic Situation</vt:lpstr>
      <vt:lpstr>CHECK YOURSELF</vt:lpstr>
      <vt:lpstr>Glossary</vt:lpstr>
      <vt:lpstr>Glossary</vt:lpstr>
      <vt:lpstr>Glossary</vt:lpstr>
      <vt:lpstr>Glossary</vt:lpstr>
      <vt:lpstr>Glossary</vt:lpstr>
      <vt:lpstr>Glossary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2015-02-18T15:38:37Z</dcterms:created>
  <dcterms:modified xsi:type="dcterms:W3CDTF">2015-06-03T16:54:45Z</dcterms:modified>
</cp:coreProperties>
</file>