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 id="2147483787" r:id="rId2"/>
    <p:sldMasterId id="2147483796" r:id="rId3"/>
  </p:sldMasterIdLst>
  <p:notesMasterIdLst>
    <p:notesMasterId r:id="rId52"/>
  </p:notesMasterIdLst>
  <p:sldIdLst>
    <p:sldId id="353" r:id="rId4"/>
    <p:sldId id="258" r:id="rId5"/>
    <p:sldId id="364" r:id="rId6"/>
    <p:sldId id="327" r:id="rId7"/>
    <p:sldId id="328" r:id="rId8"/>
    <p:sldId id="265" r:id="rId9"/>
    <p:sldId id="329" r:id="rId10"/>
    <p:sldId id="357" r:id="rId11"/>
    <p:sldId id="330" r:id="rId12"/>
    <p:sldId id="270" r:id="rId13"/>
    <p:sldId id="271" r:id="rId14"/>
    <p:sldId id="321" r:id="rId15"/>
    <p:sldId id="358" r:id="rId16"/>
    <p:sldId id="305" r:id="rId17"/>
    <p:sldId id="334" r:id="rId18"/>
    <p:sldId id="277" r:id="rId19"/>
    <p:sldId id="278" r:id="rId20"/>
    <p:sldId id="335" r:id="rId21"/>
    <p:sldId id="365" r:id="rId22"/>
    <p:sldId id="361" r:id="rId23"/>
    <p:sldId id="282" r:id="rId24"/>
    <p:sldId id="337" r:id="rId25"/>
    <p:sldId id="339" r:id="rId26"/>
    <p:sldId id="360" r:id="rId27"/>
    <p:sldId id="350" r:id="rId28"/>
    <p:sldId id="344" r:id="rId29"/>
    <p:sldId id="362" r:id="rId30"/>
    <p:sldId id="340" r:id="rId31"/>
    <p:sldId id="363" r:id="rId32"/>
    <p:sldId id="345" r:id="rId33"/>
    <p:sldId id="312" r:id="rId34"/>
    <p:sldId id="313" r:id="rId35"/>
    <p:sldId id="308" r:id="rId36"/>
    <p:sldId id="354" r:id="rId37"/>
    <p:sldId id="298" r:id="rId38"/>
    <p:sldId id="299" r:id="rId39"/>
    <p:sldId id="300" r:id="rId40"/>
    <p:sldId id="301" r:id="rId41"/>
    <p:sldId id="302" r:id="rId42"/>
    <p:sldId id="303" r:id="rId43"/>
    <p:sldId id="304" r:id="rId44"/>
    <p:sldId id="355" r:id="rId45"/>
    <p:sldId id="326" r:id="rId46"/>
    <p:sldId id="331" r:id="rId47"/>
    <p:sldId id="359" r:id="rId48"/>
    <p:sldId id="351" r:id="rId49"/>
    <p:sldId id="352" r:id="rId50"/>
    <p:sldId id="35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initials="B" lastIdx="15" clrIdx="0">
    <p:extLst>
      <p:ext uri="{19B8F6BF-5375-455C-9EA6-DF929625EA0E}">
        <p15:presenceInfo xmlns:p15="http://schemas.microsoft.com/office/powerpoint/2012/main" userId="Barbara" providerId="None"/>
      </p:ext>
    </p:extLst>
  </p:cmAuthor>
  <p:cmAuthor id="2" name="Robertson, Sandra" initials="RS" lastIdx="1" clrIdx="1">
    <p:extLst>
      <p:ext uri="{19B8F6BF-5375-455C-9EA6-DF929625EA0E}">
        <p15:presenceInfo xmlns:p15="http://schemas.microsoft.com/office/powerpoint/2012/main" userId="S-1-5-21-1513658295-3649921704-2246084319-385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55C56C-1029-46DD-AA0B-51E5182C83FD}" v="5" dt="2019-01-16T21:09:05.8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9" autoAdjust="0"/>
    <p:restoredTop sz="86456" autoAdjust="0"/>
  </p:normalViewPr>
  <p:slideViewPr>
    <p:cSldViewPr>
      <p:cViewPr varScale="1">
        <p:scale>
          <a:sx n="92" d="100"/>
          <a:sy n="92" d="100"/>
        </p:scale>
        <p:origin x="19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100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Hunter" userId="db96b7771d5b06a3" providerId="LiveId" clId="{F6FD2351-59C2-48A2-89A0-DB84FAFD6CCC}"/>
    <pc:docChg chg="modSld">
      <pc:chgData name="Claire Hunter" userId="db96b7771d5b06a3" providerId="LiveId" clId="{F6FD2351-59C2-48A2-89A0-DB84FAFD6CCC}" dt="2019-01-16T21:09:18.273" v="19" actId="20577"/>
      <pc:docMkLst>
        <pc:docMk/>
      </pc:docMkLst>
      <pc:sldChg chg="modSp">
        <pc:chgData name="Claire Hunter" userId="db96b7771d5b06a3" providerId="LiveId" clId="{F6FD2351-59C2-48A2-89A0-DB84FAFD6CCC}" dt="2019-01-16T21:05:14.168" v="3"/>
        <pc:sldMkLst>
          <pc:docMk/>
          <pc:sldMk cId="0" sldId="331"/>
        </pc:sldMkLst>
        <pc:spChg chg="mod">
          <ac:chgData name="Claire Hunter" userId="db96b7771d5b06a3" providerId="LiveId" clId="{F6FD2351-59C2-48A2-89A0-DB84FAFD6CCC}" dt="2019-01-16T21:05:14.168" v="3"/>
          <ac:spMkLst>
            <pc:docMk/>
            <pc:sldMk cId="0" sldId="331"/>
            <ac:spMk id="2" creationId="{00000000-0000-0000-0000-000000000000}"/>
          </ac:spMkLst>
        </pc:spChg>
      </pc:sldChg>
      <pc:sldChg chg="modSp">
        <pc:chgData name="Claire Hunter" userId="db96b7771d5b06a3" providerId="LiveId" clId="{F6FD2351-59C2-48A2-89A0-DB84FAFD6CCC}" dt="2019-01-16T21:09:18.273" v="19" actId="20577"/>
        <pc:sldMkLst>
          <pc:docMk/>
          <pc:sldMk cId="0" sldId="351"/>
        </pc:sldMkLst>
        <pc:spChg chg="mod">
          <ac:chgData name="Claire Hunter" userId="db96b7771d5b06a3" providerId="LiveId" clId="{F6FD2351-59C2-48A2-89A0-DB84FAFD6CCC}" dt="2019-01-16T21:09:18.273" v="19" actId="20577"/>
          <ac:spMkLst>
            <pc:docMk/>
            <pc:sldMk cId="0" sldId="351"/>
            <ac:spMk id="2" creationId="{00000000-0000-0000-0000-000000000000}"/>
          </ac:spMkLst>
        </pc:spChg>
      </pc:sldChg>
      <pc:sldChg chg="modSp">
        <pc:chgData name="Claire Hunter" userId="db96b7771d5b06a3" providerId="LiveId" clId="{F6FD2351-59C2-48A2-89A0-DB84FAFD6CCC}" dt="2019-01-16T21:09:09.660" v="10" actId="20577"/>
        <pc:sldMkLst>
          <pc:docMk/>
          <pc:sldMk cId="3789727004" sldId="352"/>
        </pc:sldMkLst>
        <pc:spChg chg="mod">
          <ac:chgData name="Claire Hunter" userId="db96b7771d5b06a3" providerId="LiveId" clId="{F6FD2351-59C2-48A2-89A0-DB84FAFD6CCC}" dt="2019-01-16T21:09:09.660" v="10" actId="20577"/>
          <ac:spMkLst>
            <pc:docMk/>
            <pc:sldMk cId="3789727004" sldId="352"/>
            <ac:spMk id="2" creationId="{00000000-0000-0000-0000-000000000000}"/>
          </ac:spMkLst>
        </pc:spChg>
      </pc:sldChg>
      <pc:sldChg chg="modSp">
        <pc:chgData name="Claire Hunter" userId="db96b7771d5b06a3" providerId="LiveId" clId="{F6FD2351-59C2-48A2-89A0-DB84FAFD6CCC}" dt="2019-01-16T21:04:22.620" v="2" actId="14100"/>
        <pc:sldMkLst>
          <pc:docMk/>
          <pc:sldMk cId="1396278082" sldId="355"/>
        </pc:sldMkLst>
        <pc:spChg chg="mod">
          <ac:chgData name="Claire Hunter" userId="db96b7771d5b06a3" providerId="LiveId" clId="{F6FD2351-59C2-48A2-89A0-DB84FAFD6CCC}" dt="2019-01-16T21:04:22.620" v="2" actId="14100"/>
          <ac:spMkLst>
            <pc:docMk/>
            <pc:sldMk cId="1396278082" sldId="355"/>
            <ac:spMk id="6" creationId="{00000000-0000-0000-0000-000000000000}"/>
          </ac:spMkLst>
        </pc:spChg>
      </pc:sldChg>
      <pc:sldChg chg="modSp">
        <pc:chgData name="Claire Hunter" userId="db96b7771d5b06a3" providerId="LiveId" clId="{F6FD2351-59C2-48A2-89A0-DB84FAFD6CCC}" dt="2019-01-16T21:06:02.854" v="4"/>
        <pc:sldMkLst>
          <pc:docMk/>
          <pc:sldMk cId="3114258881" sldId="359"/>
        </pc:sldMkLst>
        <pc:spChg chg="mod">
          <ac:chgData name="Claire Hunter" userId="db96b7771d5b06a3" providerId="LiveId" clId="{F6FD2351-59C2-48A2-89A0-DB84FAFD6CCC}" dt="2019-01-16T21:06:02.854" v="4"/>
          <ac:spMkLst>
            <pc:docMk/>
            <pc:sldMk cId="3114258881" sldId="359"/>
            <ac:spMk id="2" creationId="{204D792C-F0CA-45D3-955B-46501677C8A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C6C77-508A-4CB8-866B-EE91A6578B8D}"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E930D0A2-6748-43B8-9714-6EE10E9732C5}">
      <dgm:prSet phldrT="[Text]"/>
      <dgm:spPr>
        <a:solidFill>
          <a:schemeClr val="bg2"/>
        </a:solidFill>
      </dgm:spPr>
      <dgm:t>
        <a:bodyPr/>
        <a:lstStyle/>
        <a:p>
          <a:r>
            <a:rPr lang="en-US" dirty="0">
              <a:solidFill>
                <a:schemeClr val="tx1"/>
              </a:solidFill>
            </a:rPr>
            <a:t>Establish strategy or objectives</a:t>
          </a:r>
        </a:p>
      </dgm:t>
    </dgm:pt>
    <dgm:pt modelId="{D4DC48A2-B6B7-4163-869B-44C6BAA5C61B}" type="parTrans" cxnId="{2294160D-32EA-4F11-A914-A395402A8A8F}">
      <dgm:prSet/>
      <dgm:spPr/>
      <dgm:t>
        <a:bodyPr/>
        <a:lstStyle/>
        <a:p>
          <a:endParaRPr lang="en-US"/>
        </a:p>
      </dgm:t>
    </dgm:pt>
    <dgm:pt modelId="{7E0E16BA-B291-4B71-889B-6647D9C5B9BF}" type="sibTrans" cxnId="{2294160D-32EA-4F11-A914-A395402A8A8F}">
      <dgm:prSet/>
      <dgm:spPr/>
      <dgm:t>
        <a:bodyPr/>
        <a:lstStyle/>
        <a:p>
          <a:endParaRPr lang="en-US" dirty="0"/>
        </a:p>
      </dgm:t>
    </dgm:pt>
    <dgm:pt modelId="{CD691017-23F3-4DB7-BD13-8F43DA5CD480}">
      <dgm:prSet phldrT="[Text]"/>
      <dgm:spPr>
        <a:solidFill>
          <a:schemeClr val="accent1">
            <a:lumMod val="20000"/>
            <a:lumOff val="80000"/>
          </a:schemeClr>
        </a:solidFill>
      </dgm:spPr>
      <dgm:t>
        <a:bodyPr/>
        <a:lstStyle/>
        <a:p>
          <a:r>
            <a:rPr lang="en-US" dirty="0">
              <a:solidFill>
                <a:schemeClr val="tx1"/>
              </a:solidFill>
            </a:rPr>
            <a:t>Use segmentation methods</a:t>
          </a:r>
        </a:p>
      </dgm:t>
    </dgm:pt>
    <dgm:pt modelId="{C8C06E20-2370-42A8-B904-619A187FB414}" type="parTrans" cxnId="{13768549-51B6-4D88-832A-4783CF6B10C4}">
      <dgm:prSet/>
      <dgm:spPr/>
      <dgm:t>
        <a:bodyPr/>
        <a:lstStyle/>
        <a:p>
          <a:endParaRPr lang="en-US"/>
        </a:p>
      </dgm:t>
    </dgm:pt>
    <dgm:pt modelId="{6870E9BD-6422-4813-AD68-A5DBB0C7E7A7}" type="sibTrans" cxnId="{13768549-51B6-4D88-832A-4783CF6B10C4}">
      <dgm:prSet/>
      <dgm:spPr/>
      <dgm:t>
        <a:bodyPr/>
        <a:lstStyle/>
        <a:p>
          <a:endParaRPr lang="en-US" dirty="0"/>
        </a:p>
      </dgm:t>
    </dgm:pt>
    <dgm:pt modelId="{4169201A-596B-4E59-818B-54DA32A73D67}">
      <dgm:prSet phldrT="[Text]"/>
      <dgm:spPr>
        <a:solidFill>
          <a:schemeClr val="tx2">
            <a:lumMod val="20000"/>
            <a:lumOff val="80000"/>
          </a:schemeClr>
        </a:solidFill>
      </dgm:spPr>
      <dgm:t>
        <a:bodyPr/>
        <a:lstStyle/>
        <a:p>
          <a:r>
            <a:rPr lang="en-US" dirty="0">
              <a:solidFill>
                <a:schemeClr val="tx1"/>
              </a:solidFill>
            </a:rPr>
            <a:t>Evaluate segment attractiveness</a:t>
          </a:r>
        </a:p>
      </dgm:t>
    </dgm:pt>
    <dgm:pt modelId="{984D1BB2-06F5-49C6-ADF6-C00AF019ECAA}" type="parTrans" cxnId="{AA5981D1-34E0-4831-8EE3-3FD889762F2D}">
      <dgm:prSet/>
      <dgm:spPr/>
      <dgm:t>
        <a:bodyPr/>
        <a:lstStyle/>
        <a:p>
          <a:endParaRPr lang="en-US"/>
        </a:p>
      </dgm:t>
    </dgm:pt>
    <dgm:pt modelId="{50443FE2-7BF3-4988-A269-6106E886591F}" type="sibTrans" cxnId="{AA5981D1-34E0-4831-8EE3-3FD889762F2D}">
      <dgm:prSet/>
      <dgm:spPr/>
      <dgm:t>
        <a:bodyPr/>
        <a:lstStyle/>
        <a:p>
          <a:endParaRPr lang="en-US" dirty="0"/>
        </a:p>
      </dgm:t>
    </dgm:pt>
    <dgm:pt modelId="{780F4525-1BAD-4B3A-BB6B-EDDE8BCB8575}">
      <dgm:prSet phldrT="[Text]"/>
      <dgm:spPr>
        <a:solidFill>
          <a:schemeClr val="accent2">
            <a:lumMod val="20000"/>
            <a:lumOff val="80000"/>
          </a:schemeClr>
        </a:solidFill>
      </dgm:spPr>
      <dgm:t>
        <a:bodyPr/>
        <a:lstStyle/>
        <a:p>
          <a:r>
            <a:rPr lang="en-US" dirty="0">
              <a:solidFill>
                <a:schemeClr val="tx1"/>
              </a:solidFill>
            </a:rPr>
            <a:t>Select target market</a:t>
          </a:r>
        </a:p>
      </dgm:t>
    </dgm:pt>
    <dgm:pt modelId="{C14E2762-B21E-404D-8D33-83ABCA3F6D64}" type="parTrans" cxnId="{47825B55-7209-49EF-9E14-8DC5BD24282F}">
      <dgm:prSet/>
      <dgm:spPr/>
      <dgm:t>
        <a:bodyPr/>
        <a:lstStyle/>
        <a:p>
          <a:endParaRPr lang="en-US"/>
        </a:p>
      </dgm:t>
    </dgm:pt>
    <dgm:pt modelId="{92EFF78F-320E-4DE9-A5D9-2F0483754190}" type="sibTrans" cxnId="{47825B55-7209-49EF-9E14-8DC5BD24282F}">
      <dgm:prSet/>
      <dgm:spPr/>
      <dgm:t>
        <a:bodyPr/>
        <a:lstStyle/>
        <a:p>
          <a:endParaRPr lang="en-US" dirty="0"/>
        </a:p>
      </dgm:t>
    </dgm:pt>
    <dgm:pt modelId="{F07B4966-DFDB-4503-A220-4D08EA143C96}">
      <dgm:prSet phldrT="[Text]"/>
      <dgm:spPr>
        <a:solidFill>
          <a:schemeClr val="accent4">
            <a:lumMod val="20000"/>
            <a:lumOff val="80000"/>
          </a:schemeClr>
        </a:solidFill>
      </dgm:spPr>
      <dgm:t>
        <a:bodyPr/>
        <a:lstStyle/>
        <a:p>
          <a:r>
            <a:rPr lang="en-US" dirty="0">
              <a:solidFill>
                <a:schemeClr val="tx1"/>
              </a:solidFill>
            </a:rPr>
            <a:t>Identify and develop positioning strategy</a:t>
          </a:r>
        </a:p>
      </dgm:t>
    </dgm:pt>
    <dgm:pt modelId="{97E294F1-D664-4126-9F96-D68DB836B9CB}" type="parTrans" cxnId="{A9F36BBF-2247-465A-AE66-33415BACCD27}">
      <dgm:prSet/>
      <dgm:spPr/>
      <dgm:t>
        <a:bodyPr/>
        <a:lstStyle/>
        <a:p>
          <a:endParaRPr lang="en-US"/>
        </a:p>
      </dgm:t>
    </dgm:pt>
    <dgm:pt modelId="{BCAEBA8C-CCB1-413B-92E6-E3B2ECCF8F17}" type="sibTrans" cxnId="{A9F36BBF-2247-465A-AE66-33415BACCD27}">
      <dgm:prSet/>
      <dgm:spPr/>
      <dgm:t>
        <a:bodyPr/>
        <a:lstStyle/>
        <a:p>
          <a:endParaRPr lang="en-US"/>
        </a:p>
      </dgm:t>
    </dgm:pt>
    <dgm:pt modelId="{F4F40EE9-C7EE-4DD5-8476-D2A9144C1803}" type="pres">
      <dgm:prSet presAssocID="{920C6C77-508A-4CB8-866B-EE91A6578B8D}" presName="Name0" presStyleCnt="0">
        <dgm:presLayoutVars>
          <dgm:dir/>
          <dgm:resizeHandles val="exact"/>
        </dgm:presLayoutVars>
      </dgm:prSet>
      <dgm:spPr/>
    </dgm:pt>
    <dgm:pt modelId="{B702C09E-D6C1-4B4B-BCAB-2989EAFE392A}" type="pres">
      <dgm:prSet presAssocID="{E930D0A2-6748-43B8-9714-6EE10E9732C5}" presName="node" presStyleLbl="node1" presStyleIdx="0" presStyleCnt="5">
        <dgm:presLayoutVars>
          <dgm:bulletEnabled val="1"/>
        </dgm:presLayoutVars>
      </dgm:prSet>
      <dgm:spPr/>
    </dgm:pt>
    <dgm:pt modelId="{F3385B9C-0994-4AF2-A254-E67879B1D9A6}" type="pres">
      <dgm:prSet presAssocID="{7E0E16BA-B291-4B71-889B-6647D9C5B9BF}" presName="sibTrans" presStyleLbl="sibTrans1D1" presStyleIdx="0" presStyleCnt="4"/>
      <dgm:spPr/>
    </dgm:pt>
    <dgm:pt modelId="{AF37B7BA-ACF1-445B-B1A1-927EB94D5718}" type="pres">
      <dgm:prSet presAssocID="{7E0E16BA-B291-4B71-889B-6647D9C5B9BF}" presName="connectorText" presStyleLbl="sibTrans1D1" presStyleIdx="0" presStyleCnt="4"/>
      <dgm:spPr/>
    </dgm:pt>
    <dgm:pt modelId="{4362C03F-7DDC-4522-8392-2D7EDF518B11}" type="pres">
      <dgm:prSet presAssocID="{CD691017-23F3-4DB7-BD13-8F43DA5CD480}" presName="node" presStyleLbl="node1" presStyleIdx="1" presStyleCnt="5">
        <dgm:presLayoutVars>
          <dgm:bulletEnabled val="1"/>
        </dgm:presLayoutVars>
      </dgm:prSet>
      <dgm:spPr/>
    </dgm:pt>
    <dgm:pt modelId="{9BDFA74F-B7B9-4DDC-B5D2-84409CA81803}" type="pres">
      <dgm:prSet presAssocID="{6870E9BD-6422-4813-AD68-A5DBB0C7E7A7}" presName="sibTrans" presStyleLbl="sibTrans1D1" presStyleIdx="1" presStyleCnt="4"/>
      <dgm:spPr/>
    </dgm:pt>
    <dgm:pt modelId="{47001F78-1CD3-4D1B-88C7-3F8BF786A61F}" type="pres">
      <dgm:prSet presAssocID="{6870E9BD-6422-4813-AD68-A5DBB0C7E7A7}" presName="connectorText" presStyleLbl="sibTrans1D1" presStyleIdx="1" presStyleCnt="4"/>
      <dgm:spPr/>
    </dgm:pt>
    <dgm:pt modelId="{F6CD2BDB-5809-4060-BDC4-F2DEB50A16C2}" type="pres">
      <dgm:prSet presAssocID="{4169201A-596B-4E59-818B-54DA32A73D67}" presName="node" presStyleLbl="node1" presStyleIdx="2" presStyleCnt="5">
        <dgm:presLayoutVars>
          <dgm:bulletEnabled val="1"/>
        </dgm:presLayoutVars>
      </dgm:prSet>
      <dgm:spPr/>
    </dgm:pt>
    <dgm:pt modelId="{F458D316-3062-4F82-A59F-EBB295F2B7CE}" type="pres">
      <dgm:prSet presAssocID="{50443FE2-7BF3-4988-A269-6106E886591F}" presName="sibTrans" presStyleLbl="sibTrans1D1" presStyleIdx="2" presStyleCnt="4"/>
      <dgm:spPr/>
    </dgm:pt>
    <dgm:pt modelId="{3D850200-6D1E-4966-9135-5C0ACA9EEE67}" type="pres">
      <dgm:prSet presAssocID="{50443FE2-7BF3-4988-A269-6106E886591F}" presName="connectorText" presStyleLbl="sibTrans1D1" presStyleIdx="2" presStyleCnt="4"/>
      <dgm:spPr/>
    </dgm:pt>
    <dgm:pt modelId="{80EDD37E-C1D2-4B08-B6A8-D0E84AE638BE}" type="pres">
      <dgm:prSet presAssocID="{780F4525-1BAD-4B3A-BB6B-EDDE8BCB8575}" presName="node" presStyleLbl="node1" presStyleIdx="3" presStyleCnt="5">
        <dgm:presLayoutVars>
          <dgm:bulletEnabled val="1"/>
        </dgm:presLayoutVars>
      </dgm:prSet>
      <dgm:spPr/>
    </dgm:pt>
    <dgm:pt modelId="{E5A7CFBD-32EB-412C-9C28-1181460924B8}" type="pres">
      <dgm:prSet presAssocID="{92EFF78F-320E-4DE9-A5D9-2F0483754190}" presName="sibTrans" presStyleLbl="sibTrans1D1" presStyleIdx="3" presStyleCnt="4"/>
      <dgm:spPr/>
    </dgm:pt>
    <dgm:pt modelId="{82FC399D-1ABA-4BE9-BB6E-1B4C4326AAD6}" type="pres">
      <dgm:prSet presAssocID="{92EFF78F-320E-4DE9-A5D9-2F0483754190}" presName="connectorText" presStyleLbl="sibTrans1D1" presStyleIdx="3" presStyleCnt="4"/>
      <dgm:spPr/>
    </dgm:pt>
    <dgm:pt modelId="{F402C02C-12F4-4D09-9B6D-EAED903A715A}" type="pres">
      <dgm:prSet presAssocID="{F07B4966-DFDB-4503-A220-4D08EA143C96}" presName="node" presStyleLbl="node1" presStyleIdx="4" presStyleCnt="5">
        <dgm:presLayoutVars>
          <dgm:bulletEnabled val="1"/>
        </dgm:presLayoutVars>
      </dgm:prSet>
      <dgm:spPr/>
    </dgm:pt>
  </dgm:ptLst>
  <dgm:cxnLst>
    <dgm:cxn modelId="{AF394605-1075-4ACF-8723-8389796C3E21}" type="presOf" srcId="{CD691017-23F3-4DB7-BD13-8F43DA5CD480}" destId="{4362C03F-7DDC-4522-8392-2D7EDF518B11}" srcOrd="0" destOrd="0" presId="urn:microsoft.com/office/officeart/2005/8/layout/bProcess3"/>
    <dgm:cxn modelId="{2294160D-32EA-4F11-A914-A395402A8A8F}" srcId="{920C6C77-508A-4CB8-866B-EE91A6578B8D}" destId="{E930D0A2-6748-43B8-9714-6EE10E9732C5}" srcOrd="0" destOrd="0" parTransId="{D4DC48A2-B6B7-4163-869B-44C6BAA5C61B}" sibTransId="{7E0E16BA-B291-4B71-889B-6647D9C5B9BF}"/>
    <dgm:cxn modelId="{0142D836-0435-460A-9C53-E1C2EEB37F65}" type="presOf" srcId="{6870E9BD-6422-4813-AD68-A5DBB0C7E7A7}" destId="{47001F78-1CD3-4D1B-88C7-3F8BF786A61F}" srcOrd="1" destOrd="0" presId="urn:microsoft.com/office/officeart/2005/8/layout/bProcess3"/>
    <dgm:cxn modelId="{464AF538-948A-4CBD-9B7E-8237E60D1AC0}" type="presOf" srcId="{92EFF78F-320E-4DE9-A5D9-2F0483754190}" destId="{E5A7CFBD-32EB-412C-9C28-1181460924B8}" srcOrd="0" destOrd="0" presId="urn:microsoft.com/office/officeart/2005/8/layout/bProcess3"/>
    <dgm:cxn modelId="{697D925F-A76B-4217-A083-CA035D977329}" type="presOf" srcId="{4169201A-596B-4E59-818B-54DA32A73D67}" destId="{F6CD2BDB-5809-4060-BDC4-F2DEB50A16C2}" srcOrd="0" destOrd="0" presId="urn:microsoft.com/office/officeart/2005/8/layout/bProcess3"/>
    <dgm:cxn modelId="{FF992C61-A146-4AF4-9124-8BFCDAB67871}" type="presOf" srcId="{7E0E16BA-B291-4B71-889B-6647D9C5B9BF}" destId="{F3385B9C-0994-4AF2-A254-E67879B1D9A6}" srcOrd="0" destOrd="0" presId="urn:microsoft.com/office/officeart/2005/8/layout/bProcess3"/>
    <dgm:cxn modelId="{13768549-51B6-4D88-832A-4783CF6B10C4}" srcId="{920C6C77-508A-4CB8-866B-EE91A6578B8D}" destId="{CD691017-23F3-4DB7-BD13-8F43DA5CD480}" srcOrd="1" destOrd="0" parTransId="{C8C06E20-2370-42A8-B904-619A187FB414}" sibTransId="{6870E9BD-6422-4813-AD68-A5DBB0C7E7A7}"/>
    <dgm:cxn modelId="{A088AC72-4DF8-4481-8774-6FDB63E507A3}" type="presOf" srcId="{92EFF78F-320E-4DE9-A5D9-2F0483754190}" destId="{82FC399D-1ABA-4BE9-BB6E-1B4C4326AAD6}" srcOrd="1" destOrd="0" presId="urn:microsoft.com/office/officeart/2005/8/layout/bProcess3"/>
    <dgm:cxn modelId="{47825B55-7209-49EF-9E14-8DC5BD24282F}" srcId="{920C6C77-508A-4CB8-866B-EE91A6578B8D}" destId="{780F4525-1BAD-4B3A-BB6B-EDDE8BCB8575}" srcOrd="3" destOrd="0" parTransId="{C14E2762-B21E-404D-8D33-83ABCA3F6D64}" sibTransId="{92EFF78F-320E-4DE9-A5D9-2F0483754190}"/>
    <dgm:cxn modelId="{553ADF80-A18B-429A-B0D2-48EA213A9212}" type="presOf" srcId="{6870E9BD-6422-4813-AD68-A5DBB0C7E7A7}" destId="{9BDFA74F-B7B9-4DDC-B5D2-84409CA81803}" srcOrd="0" destOrd="0" presId="urn:microsoft.com/office/officeart/2005/8/layout/bProcess3"/>
    <dgm:cxn modelId="{B2433C90-85FC-4B85-9C5E-03955E230D90}" type="presOf" srcId="{780F4525-1BAD-4B3A-BB6B-EDDE8BCB8575}" destId="{80EDD37E-C1D2-4B08-B6A8-D0E84AE638BE}" srcOrd="0" destOrd="0" presId="urn:microsoft.com/office/officeart/2005/8/layout/bProcess3"/>
    <dgm:cxn modelId="{09468AA0-F341-47A7-A82C-7DF7A9F92D24}" type="presOf" srcId="{7E0E16BA-B291-4B71-889B-6647D9C5B9BF}" destId="{AF37B7BA-ACF1-445B-B1A1-927EB94D5718}" srcOrd="1" destOrd="0" presId="urn:microsoft.com/office/officeart/2005/8/layout/bProcess3"/>
    <dgm:cxn modelId="{7AEEB6A2-AA90-4AB2-B8FD-93A1841088B6}" type="presOf" srcId="{F07B4966-DFDB-4503-A220-4D08EA143C96}" destId="{F402C02C-12F4-4D09-9B6D-EAED903A715A}" srcOrd="0" destOrd="0" presId="urn:microsoft.com/office/officeart/2005/8/layout/bProcess3"/>
    <dgm:cxn modelId="{A9F36BBF-2247-465A-AE66-33415BACCD27}" srcId="{920C6C77-508A-4CB8-866B-EE91A6578B8D}" destId="{F07B4966-DFDB-4503-A220-4D08EA143C96}" srcOrd="4" destOrd="0" parTransId="{97E294F1-D664-4126-9F96-D68DB836B9CB}" sibTransId="{BCAEBA8C-CCB1-413B-92E6-E3B2ECCF8F17}"/>
    <dgm:cxn modelId="{AA5981D1-34E0-4831-8EE3-3FD889762F2D}" srcId="{920C6C77-508A-4CB8-866B-EE91A6578B8D}" destId="{4169201A-596B-4E59-818B-54DA32A73D67}" srcOrd="2" destOrd="0" parTransId="{984D1BB2-06F5-49C6-ADF6-C00AF019ECAA}" sibTransId="{50443FE2-7BF3-4988-A269-6106E886591F}"/>
    <dgm:cxn modelId="{88FAABE4-195E-4FC0-B1CD-E71EEA008618}" type="presOf" srcId="{50443FE2-7BF3-4988-A269-6106E886591F}" destId="{F458D316-3062-4F82-A59F-EBB295F2B7CE}" srcOrd="0" destOrd="0" presId="urn:microsoft.com/office/officeart/2005/8/layout/bProcess3"/>
    <dgm:cxn modelId="{9DFC7AE9-10D9-442D-BD91-BD4B05C3BBA4}" type="presOf" srcId="{920C6C77-508A-4CB8-866B-EE91A6578B8D}" destId="{F4F40EE9-C7EE-4DD5-8476-D2A9144C1803}" srcOrd="0" destOrd="0" presId="urn:microsoft.com/office/officeart/2005/8/layout/bProcess3"/>
    <dgm:cxn modelId="{6ADC0AF8-ACF5-42F3-A48A-F1FC5260BA71}" type="presOf" srcId="{E930D0A2-6748-43B8-9714-6EE10E9732C5}" destId="{B702C09E-D6C1-4B4B-BCAB-2989EAFE392A}" srcOrd="0" destOrd="0" presId="urn:microsoft.com/office/officeart/2005/8/layout/bProcess3"/>
    <dgm:cxn modelId="{F7219CFD-96D6-46CD-960E-7E99DBA387DA}" type="presOf" srcId="{50443FE2-7BF3-4988-A269-6106E886591F}" destId="{3D850200-6D1E-4966-9135-5C0ACA9EEE67}" srcOrd="1" destOrd="0" presId="urn:microsoft.com/office/officeart/2005/8/layout/bProcess3"/>
    <dgm:cxn modelId="{31A7C81C-B7B0-4DB0-9380-820839CA5668}" type="presParOf" srcId="{F4F40EE9-C7EE-4DD5-8476-D2A9144C1803}" destId="{B702C09E-D6C1-4B4B-BCAB-2989EAFE392A}" srcOrd="0" destOrd="0" presId="urn:microsoft.com/office/officeart/2005/8/layout/bProcess3"/>
    <dgm:cxn modelId="{3F6B7A16-6402-4B50-82F5-AD93AFD8A0FD}" type="presParOf" srcId="{F4F40EE9-C7EE-4DD5-8476-D2A9144C1803}" destId="{F3385B9C-0994-4AF2-A254-E67879B1D9A6}" srcOrd="1" destOrd="0" presId="urn:microsoft.com/office/officeart/2005/8/layout/bProcess3"/>
    <dgm:cxn modelId="{2CB4650C-636C-432C-A4FE-0CB5729D0A98}" type="presParOf" srcId="{F3385B9C-0994-4AF2-A254-E67879B1D9A6}" destId="{AF37B7BA-ACF1-445B-B1A1-927EB94D5718}" srcOrd="0" destOrd="0" presId="urn:microsoft.com/office/officeart/2005/8/layout/bProcess3"/>
    <dgm:cxn modelId="{6C92F402-71DA-4463-937A-B8B42DE1EB23}" type="presParOf" srcId="{F4F40EE9-C7EE-4DD5-8476-D2A9144C1803}" destId="{4362C03F-7DDC-4522-8392-2D7EDF518B11}" srcOrd="2" destOrd="0" presId="urn:microsoft.com/office/officeart/2005/8/layout/bProcess3"/>
    <dgm:cxn modelId="{07D8BA99-762A-455D-A9AA-A6D9F1122542}" type="presParOf" srcId="{F4F40EE9-C7EE-4DD5-8476-D2A9144C1803}" destId="{9BDFA74F-B7B9-4DDC-B5D2-84409CA81803}" srcOrd="3" destOrd="0" presId="urn:microsoft.com/office/officeart/2005/8/layout/bProcess3"/>
    <dgm:cxn modelId="{90C4BF6D-A11A-4AB9-8BED-4B4102004589}" type="presParOf" srcId="{9BDFA74F-B7B9-4DDC-B5D2-84409CA81803}" destId="{47001F78-1CD3-4D1B-88C7-3F8BF786A61F}" srcOrd="0" destOrd="0" presId="urn:microsoft.com/office/officeart/2005/8/layout/bProcess3"/>
    <dgm:cxn modelId="{AC2C93EB-E867-4C25-81D2-8FAF7331473C}" type="presParOf" srcId="{F4F40EE9-C7EE-4DD5-8476-D2A9144C1803}" destId="{F6CD2BDB-5809-4060-BDC4-F2DEB50A16C2}" srcOrd="4" destOrd="0" presId="urn:microsoft.com/office/officeart/2005/8/layout/bProcess3"/>
    <dgm:cxn modelId="{C172DBFA-69F0-406E-852A-D901EDAA62D7}" type="presParOf" srcId="{F4F40EE9-C7EE-4DD5-8476-D2A9144C1803}" destId="{F458D316-3062-4F82-A59F-EBB295F2B7CE}" srcOrd="5" destOrd="0" presId="urn:microsoft.com/office/officeart/2005/8/layout/bProcess3"/>
    <dgm:cxn modelId="{720F244B-5866-4D7A-BEAE-D72921BFC99D}" type="presParOf" srcId="{F458D316-3062-4F82-A59F-EBB295F2B7CE}" destId="{3D850200-6D1E-4966-9135-5C0ACA9EEE67}" srcOrd="0" destOrd="0" presId="urn:microsoft.com/office/officeart/2005/8/layout/bProcess3"/>
    <dgm:cxn modelId="{A5C4E070-7C70-4EC9-ADC6-1642B4857990}" type="presParOf" srcId="{F4F40EE9-C7EE-4DD5-8476-D2A9144C1803}" destId="{80EDD37E-C1D2-4B08-B6A8-D0E84AE638BE}" srcOrd="6" destOrd="0" presId="urn:microsoft.com/office/officeart/2005/8/layout/bProcess3"/>
    <dgm:cxn modelId="{5562F1AE-1AE6-494B-B1A1-CD7752EE43FD}" type="presParOf" srcId="{F4F40EE9-C7EE-4DD5-8476-D2A9144C1803}" destId="{E5A7CFBD-32EB-412C-9C28-1181460924B8}" srcOrd="7" destOrd="0" presId="urn:microsoft.com/office/officeart/2005/8/layout/bProcess3"/>
    <dgm:cxn modelId="{71E5D9A2-7338-4A19-9AF9-126A1F52FFA4}" type="presParOf" srcId="{E5A7CFBD-32EB-412C-9C28-1181460924B8}" destId="{82FC399D-1ABA-4BE9-BB6E-1B4C4326AAD6}" srcOrd="0" destOrd="0" presId="urn:microsoft.com/office/officeart/2005/8/layout/bProcess3"/>
    <dgm:cxn modelId="{F7964163-80D7-48B9-93CC-A722F9DC2C4B}" type="presParOf" srcId="{F4F40EE9-C7EE-4DD5-8476-D2A9144C1803}" destId="{F402C02C-12F4-4D09-9B6D-EAED903A715A}"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21E1CC-08B7-4393-A0FF-D9B8E4A304B9}" type="doc">
      <dgm:prSet loTypeId="urn:microsoft.com/office/officeart/2005/8/layout/default#4" loCatId="list" qsTypeId="urn:microsoft.com/office/officeart/2005/8/quickstyle/simple3" qsCatId="simple" csTypeId="urn:microsoft.com/office/officeart/2005/8/colors/colorful1#15" csCatId="colorful" phldr="1"/>
      <dgm:spPr/>
      <dgm:t>
        <a:bodyPr/>
        <a:lstStyle/>
        <a:p>
          <a:endParaRPr lang="en-US"/>
        </a:p>
      </dgm:t>
    </dgm:pt>
    <dgm:pt modelId="{D1916BEB-72FB-4514-B6F1-1C98AE707D39}">
      <dgm:prSet custT="1"/>
      <dgm:spPr/>
      <dgm:t>
        <a:bodyPr/>
        <a:lstStyle/>
        <a:p>
          <a:pPr algn="ctr" rtl="0"/>
          <a:endParaRPr lang="en-US" sz="2000" dirty="0"/>
        </a:p>
      </dgm:t>
    </dgm:pt>
    <dgm:pt modelId="{08920ABD-E556-4912-9BBA-4D2E9939BA76}" type="parTrans" cxnId="{6B9D00BC-96E3-4DAC-928F-911687CE91A8}">
      <dgm:prSet/>
      <dgm:spPr/>
      <dgm:t>
        <a:bodyPr/>
        <a:lstStyle/>
        <a:p>
          <a:endParaRPr lang="en-US" sz="2000"/>
        </a:p>
      </dgm:t>
    </dgm:pt>
    <dgm:pt modelId="{DDD377C7-946A-426E-9BC7-F63E2C7771B4}" type="sibTrans" cxnId="{6B9D00BC-96E3-4DAC-928F-911687CE91A8}">
      <dgm:prSet/>
      <dgm:spPr/>
      <dgm:t>
        <a:bodyPr/>
        <a:lstStyle/>
        <a:p>
          <a:endParaRPr lang="en-US" sz="2000"/>
        </a:p>
      </dgm:t>
    </dgm:pt>
    <dgm:pt modelId="{DDA619BC-4285-4FA0-B238-A97797B5E0D3}">
      <dgm:prSet custT="1"/>
      <dgm:spPr/>
      <dgm:t>
        <a:bodyPr/>
        <a:lstStyle/>
        <a:p>
          <a:pPr algn="ctr" rtl="0"/>
          <a:endParaRPr lang="en-US" sz="2000" dirty="0"/>
        </a:p>
      </dgm:t>
    </dgm:pt>
    <dgm:pt modelId="{C7CA39A8-3545-4E2E-B89A-FBD945AAF8D6}" type="parTrans" cxnId="{79B7A6DC-6883-4EA5-AE8B-7B7DA2977694}">
      <dgm:prSet/>
      <dgm:spPr/>
      <dgm:t>
        <a:bodyPr/>
        <a:lstStyle/>
        <a:p>
          <a:endParaRPr lang="en-US" sz="2000"/>
        </a:p>
      </dgm:t>
    </dgm:pt>
    <dgm:pt modelId="{B50DC3C9-BED6-4DFD-AB2E-296E5A2FBA6F}" type="sibTrans" cxnId="{79B7A6DC-6883-4EA5-AE8B-7B7DA2977694}">
      <dgm:prSet/>
      <dgm:spPr/>
      <dgm:t>
        <a:bodyPr/>
        <a:lstStyle/>
        <a:p>
          <a:endParaRPr lang="en-US" sz="2000"/>
        </a:p>
      </dgm:t>
    </dgm:pt>
    <dgm:pt modelId="{A1F3F4B1-C044-480F-A013-292F3ED29B9B}">
      <dgm:prSet custT="1"/>
      <dgm:spPr/>
      <dgm:t>
        <a:bodyPr/>
        <a:lstStyle/>
        <a:p>
          <a:pPr algn="ctr" rtl="0"/>
          <a:endParaRPr lang="en-US" sz="2000" dirty="0"/>
        </a:p>
      </dgm:t>
    </dgm:pt>
    <dgm:pt modelId="{3DECABAF-0E3F-4652-8B69-BC83B74419CF}" type="parTrans" cxnId="{C09B1216-A2FE-4253-91E0-60E40EA4FE33}">
      <dgm:prSet/>
      <dgm:spPr/>
      <dgm:t>
        <a:bodyPr/>
        <a:lstStyle/>
        <a:p>
          <a:endParaRPr lang="en-US" sz="2000"/>
        </a:p>
      </dgm:t>
    </dgm:pt>
    <dgm:pt modelId="{CEDFA17A-BC22-4727-A3EA-1A3493530F7A}" type="sibTrans" cxnId="{C09B1216-A2FE-4253-91E0-60E40EA4FE33}">
      <dgm:prSet/>
      <dgm:spPr/>
      <dgm:t>
        <a:bodyPr/>
        <a:lstStyle/>
        <a:p>
          <a:endParaRPr lang="en-US" sz="2000"/>
        </a:p>
      </dgm:t>
    </dgm:pt>
    <dgm:pt modelId="{C114E198-DB7F-4A09-9851-BAB1BA479D0E}">
      <dgm:prSet custT="1"/>
      <dgm:spPr/>
      <dgm:t>
        <a:bodyPr/>
        <a:lstStyle/>
        <a:p>
          <a:pPr algn="ctr" rtl="0"/>
          <a:endParaRPr lang="en-US" sz="2000" dirty="0"/>
        </a:p>
      </dgm:t>
    </dgm:pt>
    <dgm:pt modelId="{65D99483-F043-4CAF-82F6-9689DB7E60B5}" type="parTrans" cxnId="{22029B18-1BAB-4A1C-9069-CA1FD7815679}">
      <dgm:prSet/>
      <dgm:spPr/>
      <dgm:t>
        <a:bodyPr/>
        <a:lstStyle/>
        <a:p>
          <a:endParaRPr lang="en-US" sz="2000"/>
        </a:p>
      </dgm:t>
    </dgm:pt>
    <dgm:pt modelId="{0B252BDD-CDC3-4F1D-9F41-FDD11A824C79}" type="sibTrans" cxnId="{22029B18-1BAB-4A1C-9069-CA1FD7815679}">
      <dgm:prSet/>
      <dgm:spPr/>
      <dgm:t>
        <a:bodyPr/>
        <a:lstStyle/>
        <a:p>
          <a:endParaRPr lang="en-US" sz="2000"/>
        </a:p>
      </dgm:t>
    </dgm:pt>
    <dgm:pt modelId="{F3D76E7E-4150-4CD6-8066-BF716372882A}" type="pres">
      <dgm:prSet presAssocID="{1E21E1CC-08B7-4393-A0FF-D9B8E4A304B9}" presName="diagram" presStyleCnt="0">
        <dgm:presLayoutVars>
          <dgm:dir/>
          <dgm:resizeHandles val="exact"/>
        </dgm:presLayoutVars>
      </dgm:prSet>
      <dgm:spPr/>
    </dgm:pt>
    <dgm:pt modelId="{E72E8AD2-A8E8-4E42-B34C-A47631C6AB20}" type="pres">
      <dgm:prSet presAssocID="{D1916BEB-72FB-4514-B6F1-1C98AE707D39}" presName="node" presStyleLbl="node1" presStyleIdx="0" presStyleCnt="4">
        <dgm:presLayoutVars>
          <dgm:bulletEnabled val="1"/>
        </dgm:presLayoutVars>
      </dgm:prSet>
      <dgm:spPr/>
    </dgm:pt>
    <dgm:pt modelId="{3EFE8619-06FC-425A-A80C-67D1ABC30885}" type="pres">
      <dgm:prSet presAssocID="{DDD377C7-946A-426E-9BC7-F63E2C7771B4}" presName="sibTrans" presStyleCnt="0"/>
      <dgm:spPr/>
    </dgm:pt>
    <dgm:pt modelId="{9A1366A0-A5EE-4DEE-9B6A-A07B964A3446}" type="pres">
      <dgm:prSet presAssocID="{DDA619BC-4285-4FA0-B238-A97797B5E0D3}" presName="node" presStyleLbl="node1" presStyleIdx="1" presStyleCnt="4" custLinFactNeighborX="26" custLinFactNeighborY="-171">
        <dgm:presLayoutVars>
          <dgm:bulletEnabled val="1"/>
        </dgm:presLayoutVars>
      </dgm:prSet>
      <dgm:spPr/>
    </dgm:pt>
    <dgm:pt modelId="{D47976E0-76FF-413C-BD5F-FDE529EEBC6C}" type="pres">
      <dgm:prSet presAssocID="{B50DC3C9-BED6-4DFD-AB2E-296E5A2FBA6F}" presName="sibTrans" presStyleCnt="0"/>
      <dgm:spPr/>
    </dgm:pt>
    <dgm:pt modelId="{FD1DA2FE-D022-47EA-BB50-77BF55C634E3}" type="pres">
      <dgm:prSet presAssocID="{A1F3F4B1-C044-480F-A013-292F3ED29B9B}" presName="node" presStyleLbl="node1" presStyleIdx="2" presStyleCnt="4">
        <dgm:presLayoutVars>
          <dgm:bulletEnabled val="1"/>
        </dgm:presLayoutVars>
      </dgm:prSet>
      <dgm:spPr/>
    </dgm:pt>
    <dgm:pt modelId="{B2C21696-5AAA-46AD-9050-82E22685CB66}" type="pres">
      <dgm:prSet presAssocID="{CEDFA17A-BC22-4727-A3EA-1A3493530F7A}" presName="sibTrans" presStyleCnt="0"/>
      <dgm:spPr/>
    </dgm:pt>
    <dgm:pt modelId="{8AEC8182-66CD-426D-8AF6-033452C0BA6A}" type="pres">
      <dgm:prSet presAssocID="{C114E198-DB7F-4A09-9851-BAB1BA479D0E}" presName="node" presStyleLbl="node1" presStyleIdx="3" presStyleCnt="4">
        <dgm:presLayoutVars>
          <dgm:bulletEnabled val="1"/>
        </dgm:presLayoutVars>
      </dgm:prSet>
      <dgm:spPr/>
    </dgm:pt>
  </dgm:ptLst>
  <dgm:cxnLst>
    <dgm:cxn modelId="{C09B1216-A2FE-4253-91E0-60E40EA4FE33}" srcId="{1E21E1CC-08B7-4393-A0FF-D9B8E4A304B9}" destId="{A1F3F4B1-C044-480F-A013-292F3ED29B9B}" srcOrd="2" destOrd="0" parTransId="{3DECABAF-0E3F-4652-8B69-BC83B74419CF}" sibTransId="{CEDFA17A-BC22-4727-A3EA-1A3493530F7A}"/>
    <dgm:cxn modelId="{22029B18-1BAB-4A1C-9069-CA1FD7815679}" srcId="{1E21E1CC-08B7-4393-A0FF-D9B8E4A304B9}" destId="{C114E198-DB7F-4A09-9851-BAB1BA479D0E}" srcOrd="3" destOrd="0" parTransId="{65D99483-F043-4CAF-82F6-9689DB7E60B5}" sibTransId="{0B252BDD-CDC3-4F1D-9F41-FDD11A824C79}"/>
    <dgm:cxn modelId="{69C6C736-2EB0-41D7-9F76-127F06A9E1EB}" type="presOf" srcId="{D1916BEB-72FB-4514-B6F1-1C98AE707D39}" destId="{E72E8AD2-A8E8-4E42-B34C-A47631C6AB20}" srcOrd="0" destOrd="0" presId="urn:microsoft.com/office/officeart/2005/8/layout/default#4"/>
    <dgm:cxn modelId="{755D6750-4FD9-4BF5-B128-F04D59491BDA}" type="presOf" srcId="{1E21E1CC-08B7-4393-A0FF-D9B8E4A304B9}" destId="{F3D76E7E-4150-4CD6-8066-BF716372882A}" srcOrd="0" destOrd="0" presId="urn:microsoft.com/office/officeart/2005/8/layout/default#4"/>
    <dgm:cxn modelId="{8049F187-AFB3-4AB8-9DFB-ACBF6464BDD1}" type="presOf" srcId="{DDA619BC-4285-4FA0-B238-A97797B5E0D3}" destId="{9A1366A0-A5EE-4DEE-9B6A-A07B964A3446}" srcOrd="0" destOrd="0" presId="urn:microsoft.com/office/officeart/2005/8/layout/default#4"/>
    <dgm:cxn modelId="{6B9D00BC-96E3-4DAC-928F-911687CE91A8}" srcId="{1E21E1CC-08B7-4393-A0FF-D9B8E4A304B9}" destId="{D1916BEB-72FB-4514-B6F1-1C98AE707D39}" srcOrd="0" destOrd="0" parTransId="{08920ABD-E556-4912-9BBA-4D2E9939BA76}" sibTransId="{DDD377C7-946A-426E-9BC7-F63E2C7771B4}"/>
    <dgm:cxn modelId="{7F0011D9-505F-4EA8-BB15-E2B5B529E9EF}" type="presOf" srcId="{C114E198-DB7F-4A09-9851-BAB1BA479D0E}" destId="{8AEC8182-66CD-426D-8AF6-033452C0BA6A}" srcOrd="0" destOrd="0" presId="urn:microsoft.com/office/officeart/2005/8/layout/default#4"/>
    <dgm:cxn modelId="{79B7A6DC-6883-4EA5-AE8B-7B7DA2977694}" srcId="{1E21E1CC-08B7-4393-A0FF-D9B8E4A304B9}" destId="{DDA619BC-4285-4FA0-B238-A97797B5E0D3}" srcOrd="1" destOrd="0" parTransId="{C7CA39A8-3545-4E2E-B89A-FBD945AAF8D6}" sibTransId="{B50DC3C9-BED6-4DFD-AB2E-296E5A2FBA6F}"/>
    <dgm:cxn modelId="{C0C1DDF9-39A4-4AF4-AEDC-FD067322833D}" type="presOf" srcId="{A1F3F4B1-C044-480F-A013-292F3ED29B9B}" destId="{FD1DA2FE-D022-47EA-BB50-77BF55C634E3}" srcOrd="0" destOrd="0" presId="urn:microsoft.com/office/officeart/2005/8/layout/default#4"/>
    <dgm:cxn modelId="{9BE6883B-0C1C-4854-A438-77DC6825FDA6}" type="presParOf" srcId="{F3D76E7E-4150-4CD6-8066-BF716372882A}" destId="{E72E8AD2-A8E8-4E42-B34C-A47631C6AB20}" srcOrd="0" destOrd="0" presId="urn:microsoft.com/office/officeart/2005/8/layout/default#4"/>
    <dgm:cxn modelId="{EAD3482A-9EAF-4E2D-B0E9-F942C5EE1B97}" type="presParOf" srcId="{F3D76E7E-4150-4CD6-8066-BF716372882A}" destId="{3EFE8619-06FC-425A-A80C-67D1ABC30885}" srcOrd="1" destOrd="0" presId="urn:microsoft.com/office/officeart/2005/8/layout/default#4"/>
    <dgm:cxn modelId="{F39D6A93-935F-4CB2-B58B-BA28257BD532}" type="presParOf" srcId="{F3D76E7E-4150-4CD6-8066-BF716372882A}" destId="{9A1366A0-A5EE-4DEE-9B6A-A07B964A3446}" srcOrd="2" destOrd="0" presId="urn:microsoft.com/office/officeart/2005/8/layout/default#4"/>
    <dgm:cxn modelId="{F2015722-1337-49EB-BCA1-589226E9241B}" type="presParOf" srcId="{F3D76E7E-4150-4CD6-8066-BF716372882A}" destId="{D47976E0-76FF-413C-BD5F-FDE529EEBC6C}" srcOrd="3" destOrd="0" presId="urn:microsoft.com/office/officeart/2005/8/layout/default#4"/>
    <dgm:cxn modelId="{8FD3E740-ABAE-496D-B67F-3A3F9FAF8B43}" type="presParOf" srcId="{F3D76E7E-4150-4CD6-8066-BF716372882A}" destId="{FD1DA2FE-D022-47EA-BB50-77BF55C634E3}" srcOrd="4" destOrd="0" presId="urn:microsoft.com/office/officeart/2005/8/layout/default#4"/>
    <dgm:cxn modelId="{582AAD7A-2442-4725-B21B-F4BB63D5DBDA}" type="presParOf" srcId="{F3D76E7E-4150-4CD6-8066-BF716372882A}" destId="{B2C21696-5AAA-46AD-9050-82E22685CB66}" srcOrd="5" destOrd="0" presId="urn:microsoft.com/office/officeart/2005/8/layout/default#4"/>
    <dgm:cxn modelId="{86F82EC1-705F-4497-AEAA-49508D0184B8}" type="presParOf" srcId="{F3D76E7E-4150-4CD6-8066-BF716372882A}" destId="{8AEC8182-66CD-426D-8AF6-033452C0BA6A}" srcOrd="6" destOrd="0" presId="urn:microsoft.com/office/officeart/2005/8/layout/defaul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1FD98D-A61C-409F-AE34-067030FDACA5}"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n-US"/>
        </a:p>
      </dgm:t>
    </dgm:pt>
    <dgm:pt modelId="{E7256D53-77B6-4CE0-AF05-4D2543CC0A92}">
      <dgm:prSet phldrT="[Text]" custT="1"/>
      <dgm:spPr/>
      <dgm:t>
        <a:bodyPr/>
        <a:lstStyle/>
        <a:p>
          <a:endParaRPr lang="en-US" sz="2800" dirty="0"/>
        </a:p>
      </dgm:t>
    </dgm:pt>
    <dgm:pt modelId="{1B23F772-AEEE-4140-86E7-0499EFCF45FC}" type="sibTrans" cxnId="{73754623-8259-4ACF-9E47-E4AC0C45E330}">
      <dgm:prSet/>
      <dgm:spPr/>
      <dgm:t>
        <a:bodyPr/>
        <a:lstStyle/>
        <a:p>
          <a:endParaRPr lang="en-US" sz="2800"/>
        </a:p>
      </dgm:t>
    </dgm:pt>
    <dgm:pt modelId="{F02CFF1F-B0E8-4B5B-8EF2-449018416BC7}" type="parTrans" cxnId="{73754623-8259-4ACF-9E47-E4AC0C45E330}">
      <dgm:prSet/>
      <dgm:spPr/>
      <dgm:t>
        <a:bodyPr/>
        <a:lstStyle/>
        <a:p>
          <a:endParaRPr lang="en-US" sz="2800"/>
        </a:p>
      </dgm:t>
    </dgm:pt>
    <dgm:pt modelId="{3016ED64-D91E-4848-A9F9-2B52D096FE0F}">
      <dgm:prSet phldrT="[Text]" custT="1"/>
      <dgm:spPr/>
      <dgm:t>
        <a:bodyPr/>
        <a:lstStyle/>
        <a:p>
          <a:endParaRPr lang="en-US" sz="2800" dirty="0"/>
        </a:p>
      </dgm:t>
    </dgm:pt>
    <dgm:pt modelId="{C812D26B-F5FB-4E30-B8B6-466C1C6186B9}" type="parTrans" cxnId="{F3300AA1-C9DE-4B25-8302-04440F519678}">
      <dgm:prSet/>
      <dgm:spPr/>
      <dgm:t>
        <a:bodyPr/>
        <a:lstStyle/>
        <a:p>
          <a:endParaRPr lang="en-US" sz="2800"/>
        </a:p>
      </dgm:t>
    </dgm:pt>
    <dgm:pt modelId="{0F763E16-4B50-4EC4-BC79-779851311376}" type="sibTrans" cxnId="{F3300AA1-C9DE-4B25-8302-04440F519678}">
      <dgm:prSet/>
      <dgm:spPr/>
      <dgm:t>
        <a:bodyPr/>
        <a:lstStyle/>
        <a:p>
          <a:endParaRPr lang="en-US" sz="2800"/>
        </a:p>
      </dgm:t>
    </dgm:pt>
    <dgm:pt modelId="{51E68DCE-C10D-4A93-B3E3-9CE667F666E6}" type="pres">
      <dgm:prSet presAssocID="{7E1FD98D-A61C-409F-AE34-067030FDACA5}" presName="linear" presStyleCnt="0">
        <dgm:presLayoutVars>
          <dgm:dir/>
          <dgm:animLvl val="lvl"/>
          <dgm:resizeHandles val="exact"/>
        </dgm:presLayoutVars>
      </dgm:prSet>
      <dgm:spPr/>
    </dgm:pt>
    <dgm:pt modelId="{A5A7F8E2-9563-444B-AF1C-82B84AC32EAF}" type="pres">
      <dgm:prSet presAssocID="{E7256D53-77B6-4CE0-AF05-4D2543CC0A92}" presName="parentLin" presStyleCnt="0"/>
      <dgm:spPr/>
    </dgm:pt>
    <dgm:pt modelId="{0FD2BFE4-62CF-4043-822A-D485C00A9B6F}" type="pres">
      <dgm:prSet presAssocID="{E7256D53-77B6-4CE0-AF05-4D2543CC0A92}" presName="parentLeftMargin" presStyleLbl="node1" presStyleIdx="0" presStyleCnt="1"/>
      <dgm:spPr/>
    </dgm:pt>
    <dgm:pt modelId="{E64900C0-FE8B-4C87-90BA-C15ADEBAB62A}" type="pres">
      <dgm:prSet presAssocID="{E7256D53-77B6-4CE0-AF05-4D2543CC0A92}" presName="parentText" presStyleLbl="node1" presStyleIdx="0" presStyleCnt="1" custScaleX="108408" custScaleY="78160" custLinFactX="62276" custLinFactNeighborX="100000" custLinFactNeighborY="-227">
        <dgm:presLayoutVars>
          <dgm:chMax val="0"/>
          <dgm:bulletEnabled val="1"/>
        </dgm:presLayoutVars>
      </dgm:prSet>
      <dgm:spPr/>
    </dgm:pt>
    <dgm:pt modelId="{B7AE6ED7-0549-4F4C-9895-66D5232547A5}" type="pres">
      <dgm:prSet presAssocID="{E7256D53-77B6-4CE0-AF05-4D2543CC0A92}" presName="negativeSpace" presStyleCnt="0"/>
      <dgm:spPr/>
    </dgm:pt>
    <dgm:pt modelId="{98C8E319-F64C-4DBC-BFD6-94C4975EDE3C}" type="pres">
      <dgm:prSet presAssocID="{E7256D53-77B6-4CE0-AF05-4D2543CC0A92}" presName="childText" presStyleLbl="conFgAcc1" presStyleIdx="0" presStyleCnt="1" custScaleY="259338" custLinFactNeighborX="2193" custLinFactNeighborY="-34604">
        <dgm:presLayoutVars>
          <dgm:bulletEnabled val="1"/>
        </dgm:presLayoutVars>
      </dgm:prSet>
      <dgm:spPr/>
    </dgm:pt>
  </dgm:ptLst>
  <dgm:cxnLst>
    <dgm:cxn modelId="{73754623-8259-4ACF-9E47-E4AC0C45E330}" srcId="{7E1FD98D-A61C-409F-AE34-067030FDACA5}" destId="{E7256D53-77B6-4CE0-AF05-4D2543CC0A92}" srcOrd="0" destOrd="0" parTransId="{F02CFF1F-B0E8-4B5B-8EF2-449018416BC7}" sibTransId="{1B23F772-AEEE-4140-86E7-0499EFCF45FC}"/>
    <dgm:cxn modelId="{9A45422C-F7AC-4B83-B097-5670970E3865}" type="presOf" srcId="{7E1FD98D-A61C-409F-AE34-067030FDACA5}" destId="{51E68DCE-C10D-4A93-B3E3-9CE667F666E6}" srcOrd="0" destOrd="0" presId="urn:microsoft.com/office/officeart/2005/8/layout/list1"/>
    <dgm:cxn modelId="{26E5748A-555D-45E6-89C0-71BB06B1D9E0}" type="presOf" srcId="{E7256D53-77B6-4CE0-AF05-4D2543CC0A92}" destId="{0FD2BFE4-62CF-4043-822A-D485C00A9B6F}" srcOrd="0" destOrd="0" presId="urn:microsoft.com/office/officeart/2005/8/layout/list1"/>
    <dgm:cxn modelId="{F3300AA1-C9DE-4B25-8302-04440F519678}" srcId="{E7256D53-77B6-4CE0-AF05-4D2543CC0A92}" destId="{3016ED64-D91E-4848-A9F9-2B52D096FE0F}" srcOrd="0" destOrd="0" parTransId="{C812D26B-F5FB-4E30-B8B6-466C1C6186B9}" sibTransId="{0F763E16-4B50-4EC4-BC79-779851311376}"/>
    <dgm:cxn modelId="{5F95B6DC-C137-4BF1-BBE4-21F09272618C}" type="presOf" srcId="{3016ED64-D91E-4848-A9F9-2B52D096FE0F}" destId="{98C8E319-F64C-4DBC-BFD6-94C4975EDE3C}" srcOrd="0" destOrd="0" presId="urn:microsoft.com/office/officeart/2005/8/layout/list1"/>
    <dgm:cxn modelId="{4F7736DF-0612-41C6-A44D-1E8007316A85}" type="presOf" srcId="{E7256D53-77B6-4CE0-AF05-4D2543CC0A92}" destId="{E64900C0-FE8B-4C87-90BA-C15ADEBAB62A}" srcOrd="1" destOrd="0" presId="urn:microsoft.com/office/officeart/2005/8/layout/list1"/>
    <dgm:cxn modelId="{170F9981-111E-4C59-A80C-E994389CC990}" type="presParOf" srcId="{51E68DCE-C10D-4A93-B3E3-9CE667F666E6}" destId="{A5A7F8E2-9563-444B-AF1C-82B84AC32EAF}" srcOrd="0" destOrd="0" presId="urn:microsoft.com/office/officeart/2005/8/layout/list1"/>
    <dgm:cxn modelId="{F5C78EEE-DD42-4F2D-B3AD-1FC94607F52A}" type="presParOf" srcId="{A5A7F8E2-9563-444B-AF1C-82B84AC32EAF}" destId="{0FD2BFE4-62CF-4043-822A-D485C00A9B6F}" srcOrd="0" destOrd="0" presId="urn:microsoft.com/office/officeart/2005/8/layout/list1"/>
    <dgm:cxn modelId="{82C1002A-43ED-4D15-8C22-6BE27301DE52}" type="presParOf" srcId="{A5A7F8E2-9563-444B-AF1C-82B84AC32EAF}" destId="{E64900C0-FE8B-4C87-90BA-C15ADEBAB62A}" srcOrd="1" destOrd="0" presId="urn:microsoft.com/office/officeart/2005/8/layout/list1"/>
    <dgm:cxn modelId="{212AA0F4-5C91-4B45-B563-E168F8AE8559}" type="presParOf" srcId="{51E68DCE-C10D-4A93-B3E3-9CE667F666E6}" destId="{B7AE6ED7-0549-4F4C-9895-66D5232547A5}" srcOrd="1" destOrd="0" presId="urn:microsoft.com/office/officeart/2005/8/layout/list1"/>
    <dgm:cxn modelId="{3695CF50-5618-4F60-B15C-DCA1E1E119FF}" type="presParOf" srcId="{51E68DCE-C10D-4A93-B3E3-9CE667F666E6}" destId="{98C8E319-F64C-4DBC-BFD6-94C4975EDE3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85B9C-0994-4AF2-A254-E67879B1D9A6}">
      <dsp:nvSpPr>
        <dsp:cNvPr id="0" name=""/>
        <dsp:cNvSpPr/>
      </dsp:nvSpPr>
      <dsp:spPr>
        <a:xfrm>
          <a:off x="2379359" y="1288848"/>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23511" y="1331837"/>
        <a:ext cx="27310" cy="5462"/>
      </dsp:txXfrm>
    </dsp:sp>
    <dsp:sp modelId="{B702C09E-D6C1-4B4B-BCAB-2989EAFE392A}">
      <dsp:nvSpPr>
        <dsp:cNvPr id="0" name=""/>
        <dsp:cNvSpPr/>
      </dsp:nvSpPr>
      <dsp:spPr>
        <a:xfrm>
          <a:off x="6308" y="622113"/>
          <a:ext cx="2374850" cy="1424910"/>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Establish strategy or objectives</a:t>
          </a:r>
        </a:p>
      </dsp:txBody>
      <dsp:txXfrm>
        <a:off x="6308" y="622113"/>
        <a:ext cx="2374850" cy="1424910"/>
      </dsp:txXfrm>
    </dsp:sp>
    <dsp:sp modelId="{9BDFA74F-B7B9-4DDC-B5D2-84409CA81803}">
      <dsp:nvSpPr>
        <dsp:cNvPr id="0" name=""/>
        <dsp:cNvSpPr/>
      </dsp:nvSpPr>
      <dsp:spPr>
        <a:xfrm>
          <a:off x="5300425" y="1288848"/>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544577" y="1331837"/>
        <a:ext cx="27310" cy="5462"/>
      </dsp:txXfrm>
    </dsp:sp>
    <dsp:sp modelId="{4362C03F-7DDC-4522-8392-2D7EDF518B11}">
      <dsp:nvSpPr>
        <dsp:cNvPr id="0" name=""/>
        <dsp:cNvSpPr/>
      </dsp:nvSpPr>
      <dsp:spPr>
        <a:xfrm>
          <a:off x="2927374" y="622113"/>
          <a:ext cx="2374850" cy="1424910"/>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Use segmentation methods</a:t>
          </a:r>
        </a:p>
      </dsp:txBody>
      <dsp:txXfrm>
        <a:off x="2927374" y="622113"/>
        <a:ext cx="2374850" cy="1424910"/>
      </dsp:txXfrm>
    </dsp:sp>
    <dsp:sp modelId="{F458D316-3062-4F82-A59F-EBB295F2B7CE}">
      <dsp:nvSpPr>
        <dsp:cNvPr id="0" name=""/>
        <dsp:cNvSpPr/>
      </dsp:nvSpPr>
      <dsp:spPr>
        <a:xfrm>
          <a:off x="1193734" y="2045223"/>
          <a:ext cx="5842131" cy="515615"/>
        </a:xfrm>
        <a:custGeom>
          <a:avLst/>
          <a:gdLst/>
          <a:ahLst/>
          <a:cxnLst/>
          <a:rect l="0" t="0" r="0" b="0"/>
          <a:pathLst>
            <a:path>
              <a:moveTo>
                <a:pt x="5842131" y="0"/>
              </a:moveTo>
              <a:lnTo>
                <a:pt x="5842131" y="274907"/>
              </a:lnTo>
              <a:lnTo>
                <a:pt x="0" y="274907"/>
              </a:lnTo>
              <a:lnTo>
                <a:pt x="0" y="51561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68109" y="2300300"/>
        <a:ext cx="293380" cy="5462"/>
      </dsp:txXfrm>
    </dsp:sp>
    <dsp:sp modelId="{F6CD2BDB-5809-4060-BDC4-F2DEB50A16C2}">
      <dsp:nvSpPr>
        <dsp:cNvPr id="0" name=""/>
        <dsp:cNvSpPr/>
      </dsp:nvSpPr>
      <dsp:spPr>
        <a:xfrm>
          <a:off x="5848440" y="622113"/>
          <a:ext cx="2374850" cy="1424910"/>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Evaluate segment attractiveness</a:t>
          </a:r>
        </a:p>
      </dsp:txBody>
      <dsp:txXfrm>
        <a:off x="5848440" y="622113"/>
        <a:ext cx="2374850" cy="1424910"/>
      </dsp:txXfrm>
    </dsp:sp>
    <dsp:sp modelId="{E5A7CFBD-32EB-412C-9C28-1181460924B8}">
      <dsp:nvSpPr>
        <dsp:cNvPr id="0" name=""/>
        <dsp:cNvSpPr/>
      </dsp:nvSpPr>
      <dsp:spPr>
        <a:xfrm>
          <a:off x="2379359" y="3259974"/>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23511" y="3302963"/>
        <a:ext cx="27310" cy="5462"/>
      </dsp:txXfrm>
    </dsp:sp>
    <dsp:sp modelId="{80EDD37E-C1D2-4B08-B6A8-D0E84AE638BE}">
      <dsp:nvSpPr>
        <dsp:cNvPr id="0" name=""/>
        <dsp:cNvSpPr/>
      </dsp:nvSpPr>
      <dsp:spPr>
        <a:xfrm>
          <a:off x="6308" y="2593239"/>
          <a:ext cx="2374850" cy="1424910"/>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Select target market</a:t>
          </a:r>
        </a:p>
      </dsp:txBody>
      <dsp:txXfrm>
        <a:off x="6308" y="2593239"/>
        <a:ext cx="2374850" cy="1424910"/>
      </dsp:txXfrm>
    </dsp:sp>
    <dsp:sp modelId="{F402C02C-12F4-4D09-9B6D-EAED903A715A}">
      <dsp:nvSpPr>
        <dsp:cNvPr id="0" name=""/>
        <dsp:cNvSpPr/>
      </dsp:nvSpPr>
      <dsp:spPr>
        <a:xfrm>
          <a:off x="2927374" y="2593239"/>
          <a:ext cx="2374850" cy="1424910"/>
        </a:xfrm>
        <a:prstGeom prst="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Identify and develop positioning strategy</a:t>
          </a:r>
        </a:p>
      </dsp:txBody>
      <dsp:txXfrm>
        <a:off x="2927374" y="2593239"/>
        <a:ext cx="2374850" cy="1424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E8AD2-A8E8-4E42-B34C-A47631C6AB20}">
      <dsp:nvSpPr>
        <dsp:cNvPr id="0" name=""/>
        <dsp:cNvSpPr/>
      </dsp:nvSpPr>
      <dsp:spPr>
        <a:xfrm>
          <a:off x="528" y="412392"/>
          <a:ext cx="2060223" cy="123613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endParaRPr lang="en-US" sz="2000" kern="1200" dirty="0"/>
        </a:p>
      </dsp:txBody>
      <dsp:txXfrm>
        <a:off x="528" y="412392"/>
        <a:ext cx="2060223" cy="1236133"/>
      </dsp:txXfrm>
    </dsp:sp>
    <dsp:sp modelId="{9A1366A0-A5EE-4DEE-9B6A-A07B964A3446}">
      <dsp:nvSpPr>
        <dsp:cNvPr id="0" name=""/>
        <dsp:cNvSpPr/>
      </dsp:nvSpPr>
      <dsp:spPr>
        <a:xfrm>
          <a:off x="2267301" y="410279"/>
          <a:ext cx="2060223" cy="123613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endParaRPr lang="en-US" sz="2000" kern="1200" dirty="0"/>
        </a:p>
      </dsp:txBody>
      <dsp:txXfrm>
        <a:off x="2267301" y="410279"/>
        <a:ext cx="2060223" cy="1236133"/>
      </dsp:txXfrm>
    </dsp:sp>
    <dsp:sp modelId="{FD1DA2FE-D022-47EA-BB50-77BF55C634E3}">
      <dsp:nvSpPr>
        <dsp:cNvPr id="0" name=""/>
        <dsp:cNvSpPr/>
      </dsp:nvSpPr>
      <dsp:spPr>
        <a:xfrm>
          <a:off x="528" y="1854549"/>
          <a:ext cx="2060223" cy="1236133"/>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endParaRPr lang="en-US" sz="2000" kern="1200" dirty="0"/>
        </a:p>
      </dsp:txBody>
      <dsp:txXfrm>
        <a:off x="528" y="1854549"/>
        <a:ext cx="2060223" cy="1236133"/>
      </dsp:txXfrm>
    </dsp:sp>
    <dsp:sp modelId="{8AEC8182-66CD-426D-8AF6-033452C0BA6A}">
      <dsp:nvSpPr>
        <dsp:cNvPr id="0" name=""/>
        <dsp:cNvSpPr/>
      </dsp:nvSpPr>
      <dsp:spPr>
        <a:xfrm>
          <a:off x="2266773" y="1854549"/>
          <a:ext cx="2060223" cy="1236133"/>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endParaRPr lang="en-US" sz="2000" kern="1200" dirty="0"/>
        </a:p>
      </dsp:txBody>
      <dsp:txXfrm>
        <a:off x="2266773" y="1854549"/>
        <a:ext cx="2060223" cy="1236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8E319-F64C-4DBC-BFD6-94C4975EDE3C}">
      <dsp:nvSpPr>
        <dsp:cNvPr id="0" name=""/>
        <dsp:cNvSpPr/>
      </dsp:nvSpPr>
      <dsp:spPr>
        <a:xfrm>
          <a:off x="0" y="201081"/>
          <a:ext cx="4237038" cy="4051896"/>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8841" tIns="1291336" rIns="328841" bIns="199136" numCol="1" spcCol="1270" anchor="t" anchorCtr="0">
          <a:noAutofit/>
        </a:bodyPr>
        <a:lstStyle/>
        <a:p>
          <a:pPr marL="285750" lvl="1" indent="-285750" algn="l" defTabSz="1244600">
            <a:lnSpc>
              <a:spcPct val="90000"/>
            </a:lnSpc>
            <a:spcBef>
              <a:spcPct val="0"/>
            </a:spcBef>
            <a:spcAft>
              <a:spcPct val="15000"/>
            </a:spcAft>
            <a:buChar char="•"/>
          </a:pPr>
          <a:endParaRPr lang="en-US" sz="2800" kern="1200" dirty="0"/>
        </a:p>
      </dsp:txBody>
      <dsp:txXfrm>
        <a:off x="0" y="201081"/>
        <a:ext cx="4237038" cy="4051896"/>
      </dsp:txXfrm>
    </dsp:sp>
    <dsp:sp modelId="{E64900C0-FE8B-4C87-90BA-C15ADEBAB62A}">
      <dsp:nvSpPr>
        <dsp:cNvPr id="0" name=""/>
        <dsp:cNvSpPr/>
      </dsp:nvSpPr>
      <dsp:spPr>
        <a:xfrm>
          <a:off x="1021736" y="0"/>
          <a:ext cx="3215301" cy="1430515"/>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2105" tIns="0" rIns="112105" bIns="0" numCol="1" spcCol="1270" anchor="ctr" anchorCtr="0">
          <a:noAutofit/>
        </a:bodyPr>
        <a:lstStyle/>
        <a:p>
          <a:pPr marL="0" lvl="0" indent="0" algn="l" defTabSz="1244600">
            <a:lnSpc>
              <a:spcPct val="90000"/>
            </a:lnSpc>
            <a:spcBef>
              <a:spcPct val="0"/>
            </a:spcBef>
            <a:spcAft>
              <a:spcPct val="35000"/>
            </a:spcAft>
            <a:buNone/>
          </a:pPr>
          <a:endParaRPr lang="en-US" sz="2800" kern="1200" dirty="0"/>
        </a:p>
      </dsp:txBody>
      <dsp:txXfrm>
        <a:off x="1091568" y="69832"/>
        <a:ext cx="3075637" cy="129085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A67854-34A8-42CC-A45C-C1F8301C4F56}" type="datetimeFigureOut">
              <a:rPr lang="en-US" smtClean="0"/>
              <a:pPr/>
              <a:t>1/16/2019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FFC654-DD34-485F-BF6F-1CE6F8383B4E}" type="slidenum">
              <a:rPr lang="en-US" smtClean="0"/>
              <a:pPr/>
              <a:t>‹#›</a:t>
            </a:fld>
            <a:endParaRPr lang="en-US" dirty="0"/>
          </a:p>
        </p:txBody>
      </p:sp>
    </p:spTree>
    <p:extLst>
      <p:ext uri="{BB962C8B-B14F-4D97-AF65-F5344CB8AC3E}">
        <p14:creationId xmlns:p14="http://schemas.microsoft.com/office/powerpoint/2010/main" val="1853107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5747BE-E4A6-4AAA-B8B8-94347DC0F2E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101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p:spPr>
        <p:txBody>
          <a:bodyPr/>
          <a:lstStyle/>
          <a:p>
            <a:pPr>
              <a:buFont typeface="Wingdings" pitchFamily="2" charset="2"/>
              <a:buNone/>
            </a:pPr>
            <a:fld id="{788340C8-C9EF-405B-BC52-4E44BB84C78D}" type="slidenum">
              <a:rPr lang="en-US" smtClean="0">
                <a:latin typeface="Times New Roman" pitchFamily="18" charset="0"/>
                <a:ea typeface="DejaVu Sans"/>
                <a:cs typeface="DejaVu Sans"/>
              </a:rPr>
              <a:pPr>
                <a:buFont typeface="Wingdings" pitchFamily="2" charset="2"/>
                <a:buNone/>
              </a:pPr>
              <a:t>10</a:t>
            </a:fld>
            <a:endParaRPr lang="en-US" dirty="0">
              <a:latin typeface="Times New Roman" pitchFamily="18" charset="0"/>
              <a:ea typeface="DejaVu Sans"/>
              <a:cs typeface="DejaVu Sans"/>
            </a:endParaRPr>
          </a:p>
        </p:txBody>
      </p:sp>
      <p:sp>
        <p:nvSpPr>
          <p:cNvPr id="81923" name="Rectangle 2"/>
          <p:cNvSpPr>
            <a:spLocks noGrp="1" noRot="1" noChangeAspect="1" noChangeArrowheads="1" noTextEdit="1"/>
          </p:cNvSpPr>
          <p:nvPr>
            <p:ph type="sldImg"/>
          </p:nvPr>
        </p:nvSpPr>
        <p:spPr/>
      </p:sp>
      <p:sp>
        <p:nvSpPr>
          <p:cNvPr id="81924" name="Rectangle 3"/>
          <p:cNvSpPr>
            <a:spLocks noGrp="1" noChangeArrowheads="1"/>
          </p:cNvSpPr>
          <p:nvPr>
            <p:ph type="body" idx="1"/>
          </p:nvPr>
        </p:nvSpPr>
        <p:spPr>
          <a:noFill/>
          <a:ln/>
        </p:spPr>
        <p:txBody>
          <a:bodyPr/>
          <a:lstStyle/>
          <a:p>
            <a:r>
              <a:rPr lang="en-US" sz="1200" b="0" i="0" kern="1200" dirty="0">
                <a:solidFill>
                  <a:schemeClr val="tx1"/>
                </a:solidFill>
                <a:effectLst/>
                <a:latin typeface="Arial" panose="020B0604020202020204" pitchFamily="34" charset="0"/>
                <a:cs typeface="Arial" panose="020B0604020202020204" pitchFamily="34" charset="0"/>
              </a:rPr>
              <a:t>The most widely used tool to support such psychographic segmentation efforts is </a:t>
            </a:r>
            <a:r>
              <a:rPr lang="en-US" sz="1200" b="1" i="0" kern="1200" dirty="0">
                <a:solidFill>
                  <a:schemeClr val="tx1"/>
                </a:solidFill>
                <a:effectLst/>
                <a:latin typeface="Arial" panose="020B0604020202020204" pitchFamily="34" charset="0"/>
                <a:cs typeface="Arial" panose="020B0604020202020204" pitchFamily="34" charset="0"/>
              </a:rPr>
              <a:t>VALS </a:t>
            </a:r>
            <a:r>
              <a:rPr lang="en-US" sz="1200" b="0" i="0" kern="1200" dirty="0">
                <a:solidFill>
                  <a:schemeClr val="tx1"/>
                </a:solidFill>
                <a:effectLst/>
                <a:latin typeface="Arial" panose="020B0604020202020204" pitchFamily="34" charset="0"/>
                <a:cs typeface="Arial" panose="020B0604020202020204" pitchFamily="34" charset="0"/>
              </a:rPr>
              <a:t>owned and operated by Strategic Business Insights (SBI). It examines the intersection of psychology, demographics, and lifestyles. Consumers can be classified into</a:t>
            </a:r>
            <a:r>
              <a:rPr lang="en-US" sz="1200" b="0" i="0" kern="1200" baseline="0" dirty="0">
                <a:solidFill>
                  <a:schemeClr val="tx1"/>
                </a:solidFill>
                <a:effectLst/>
                <a:latin typeface="Arial" panose="020B0604020202020204" pitchFamily="34" charset="0"/>
                <a:cs typeface="Arial" panose="020B0604020202020204" pitchFamily="34" charset="0"/>
              </a:rPr>
              <a:t> </a:t>
            </a:r>
            <a:r>
              <a:rPr lang="en-US" sz="1200" b="0" i="0" kern="1200" dirty="0">
                <a:solidFill>
                  <a:schemeClr val="tx1"/>
                </a:solidFill>
                <a:effectLst/>
                <a:latin typeface="Arial" panose="020B0604020202020204" pitchFamily="34" charset="0"/>
                <a:cs typeface="Arial" panose="020B0604020202020204" pitchFamily="34" charset="0"/>
              </a:rPr>
              <a:t>eight segments</a:t>
            </a:r>
            <a:r>
              <a:rPr lang="en-US" sz="1200" b="0" i="0" kern="1200" baseline="0" dirty="0">
                <a:solidFill>
                  <a:schemeClr val="tx1"/>
                </a:solidFill>
                <a:effectLst/>
                <a:latin typeface="Arial" panose="020B0604020202020204" pitchFamily="34" charset="0"/>
                <a:cs typeface="Arial" panose="020B0604020202020204" pitchFamily="34" charset="0"/>
              </a:rPr>
              <a:t> </a:t>
            </a:r>
            <a:r>
              <a:rPr lang="en-US" sz="1200" b="0" i="0" kern="1200" dirty="0">
                <a:solidFill>
                  <a:schemeClr val="tx1"/>
                </a:solidFill>
                <a:effectLst/>
                <a:latin typeface="Arial" panose="020B0604020202020204" pitchFamily="34" charset="0"/>
                <a:cs typeface="Arial" panose="020B0604020202020204" pitchFamily="34" charset="0"/>
              </a:rPr>
              <a:t>based on their answers to the VALS survey and proprietary algorithm. </a:t>
            </a:r>
            <a:r>
              <a:rPr lang="en-US" dirty="0">
                <a:latin typeface="Arial" panose="020B0604020202020204" pitchFamily="34" charset="0"/>
                <a:cs typeface="Arial" panose="020B0604020202020204" pitchFamily="34" charset="0"/>
              </a:rPr>
              <a:t>Click on the VALS hyperlink and take the survey as a class.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Group activity</a:t>
            </a:r>
            <a:r>
              <a:rPr lang="en-US" dirty="0">
                <a:latin typeface="Arial" panose="020B0604020202020204" pitchFamily="34" charset="0"/>
                <a:cs typeface="Arial" panose="020B0604020202020204" pitchFamily="34" charset="0"/>
              </a:rPr>
              <a:t>: Have students complete the VALS survey individually, and then bring their completed survey to class.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Ask students</a:t>
            </a:r>
            <a:r>
              <a:rPr lang="en-US" dirty="0">
                <a:latin typeface="Arial" panose="020B0604020202020204" pitchFamily="34" charset="0"/>
                <a:cs typeface="Arial" panose="020B0604020202020204" pitchFamily="34" charset="0"/>
              </a:rPr>
              <a:t>: Why might you fall into similar categories? Who fell into different categories? For example, few business students likely belong to the Believers category, but art majors very well may. </a:t>
            </a:r>
          </a:p>
        </p:txBody>
      </p:sp>
    </p:spTree>
    <p:extLst>
      <p:ext uri="{BB962C8B-B14F-4D97-AF65-F5344CB8AC3E}">
        <p14:creationId xmlns:p14="http://schemas.microsoft.com/office/powerpoint/2010/main" val="4183610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p:nvPr>
        </p:nvSpPr>
        <p:spPr>
          <a:noFill/>
        </p:spPr>
        <p:txBody>
          <a:bodyPr/>
          <a:lstStyle/>
          <a:p>
            <a:pPr>
              <a:buFont typeface="Wingdings" pitchFamily="2" charset="2"/>
              <a:buNone/>
            </a:pPr>
            <a:fld id="{8C69FE2F-6F0E-4C47-B7C4-37BCA2453FEE}" type="slidenum">
              <a:rPr lang="en-US" smtClean="0">
                <a:latin typeface="Times New Roman" pitchFamily="18" charset="0"/>
                <a:ea typeface="DejaVu Sans"/>
                <a:cs typeface="DejaVu Sans"/>
              </a:rPr>
              <a:pPr>
                <a:buFont typeface="Wingdings" pitchFamily="2" charset="2"/>
                <a:buNone/>
              </a:pPr>
              <a:t>11</a:t>
            </a:fld>
            <a:endParaRPr lang="en-US" dirty="0">
              <a:latin typeface="Times New Roman" pitchFamily="18" charset="0"/>
              <a:ea typeface="DejaVu Sans"/>
              <a:cs typeface="DejaVu Sans"/>
            </a:endParaRPr>
          </a:p>
        </p:txBody>
      </p:sp>
      <p:sp>
        <p:nvSpPr>
          <p:cNvPr id="82947" name="Rectangle 2"/>
          <p:cNvSpPr>
            <a:spLocks noGrp="1" noRot="1" noChangeAspect="1" noChangeArrowheads="1" noTextEdit="1"/>
          </p:cNvSpPr>
          <p:nvPr>
            <p:ph type="sldImg"/>
          </p:nvPr>
        </p:nvSpPr>
        <p:spPr/>
      </p:sp>
      <p:sp>
        <p:nvSpPr>
          <p:cNvPr id="82948" name="Rectangle 3"/>
          <p:cNvSpPr>
            <a:spLocks noGrp="1" noChangeArrowheads="1"/>
          </p:cNvSpPr>
          <p:nvPr>
            <p:ph type="body" idx="1"/>
          </p:nvPr>
        </p:nvSpPr>
        <p:spPr>
          <a:noFill/>
          <a:ln/>
        </p:spPr>
        <p:txBody>
          <a:bodyPr/>
          <a:lstStyle/>
          <a:p>
            <a:r>
              <a:rPr lang="en-US" sz="1200" b="1" i="0" kern="1200" dirty="0">
                <a:solidFill>
                  <a:schemeClr val="tx1"/>
                </a:solidFill>
                <a:effectLst/>
                <a:latin typeface="Arial" panose="020B0604020202020204" pitchFamily="34" charset="0"/>
                <a:cs typeface="Arial" panose="020B0604020202020204" pitchFamily="34" charset="0"/>
              </a:rPr>
              <a:t>Benefit segmentation</a:t>
            </a:r>
            <a:r>
              <a:rPr lang="en-US" sz="1200" b="0" i="0" kern="1200" dirty="0">
                <a:solidFill>
                  <a:schemeClr val="tx1"/>
                </a:solidFill>
                <a:effectLst/>
                <a:latin typeface="Arial" panose="020B0604020202020204" pitchFamily="34" charset="0"/>
                <a:cs typeface="Arial" panose="020B0604020202020204" pitchFamily="34" charset="0"/>
              </a:rPr>
              <a:t> groups consumers on the basis of the benefits they derive from products or services. </a:t>
            </a:r>
            <a:r>
              <a:rPr lang="en-US" dirty="0">
                <a:latin typeface="Arial" panose="020B0604020202020204" pitchFamily="34" charset="0"/>
                <a:cs typeface="Arial" panose="020B0604020202020204" pitchFamily="34" charset="0"/>
              </a:rPr>
              <a:t>Because marketing is all about satisfying consumers’ needs and wants, dividing the market into segments whose needs and wants are best satisfied by the product benefits can be a very powerful tool.</a:t>
            </a:r>
          </a:p>
          <a:p>
            <a:endParaRPr lang="en-US" sz="1200" b="0" i="0" kern="1200" dirty="0">
              <a:solidFill>
                <a:schemeClr val="tx1"/>
              </a:solidFill>
              <a:effectLst/>
              <a:latin typeface="Arial" panose="020B0604020202020204" pitchFamily="34" charset="0"/>
              <a:cs typeface="Arial" panose="020B0604020202020204" pitchFamily="34" charset="0"/>
            </a:endParaRPr>
          </a:p>
          <a:p>
            <a:r>
              <a:rPr lang="en-US" sz="1200" b="1" i="0" kern="1200" dirty="0">
                <a:solidFill>
                  <a:schemeClr val="tx1"/>
                </a:solidFill>
                <a:effectLst/>
                <a:latin typeface="Arial" panose="020B0604020202020204" pitchFamily="34" charset="0"/>
                <a:cs typeface="Arial" panose="020B0604020202020204" pitchFamily="34" charset="0"/>
              </a:rPr>
              <a:t>Ask </a:t>
            </a:r>
            <a:r>
              <a:rPr lang="en-US" b="1" dirty="0">
                <a:latin typeface="Arial" panose="020B0604020202020204" pitchFamily="34" charset="0"/>
                <a:cs typeface="Arial" panose="020B0604020202020204" pitchFamily="34" charset="0"/>
              </a:rPr>
              <a:t>s</a:t>
            </a:r>
            <a:r>
              <a:rPr lang="en-US" sz="1200" b="1" i="0" kern="1200" dirty="0">
                <a:solidFill>
                  <a:schemeClr val="tx1"/>
                </a:solidFill>
                <a:effectLst/>
                <a:latin typeface="Arial" panose="020B0604020202020204" pitchFamily="34" charset="0"/>
                <a:cs typeface="Arial" panose="020B0604020202020204" pitchFamily="34" charset="0"/>
              </a:rPr>
              <a:t>tudents: </a:t>
            </a:r>
            <a:r>
              <a:rPr lang="en-US" sz="1200" b="0" i="0" kern="1200" dirty="0">
                <a:solidFill>
                  <a:schemeClr val="tx1"/>
                </a:solidFill>
                <a:effectLst/>
                <a:latin typeface="Arial" panose="020B0604020202020204" pitchFamily="34" charset="0"/>
                <a:cs typeface="Arial" panose="020B0604020202020204" pitchFamily="34" charset="0"/>
              </a:rPr>
              <a:t>How does the movie industry use a benefit segmentation strategy?</a:t>
            </a:r>
          </a:p>
          <a:p>
            <a:endParaRPr lang="en-US" sz="1200" b="0" i="0" kern="1200" dirty="0">
              <a:solidFill>
                <a:schemeClr val="tx1"/>
              </a:solidFill>
              <a:effectLst/>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Group activity</a:t>
            </a:r>
            <a:r>
              <a:rPr lang="en-US" dirty="0">
                <a:latin typeface="Arial" panose="020B0604020202020204" pitchFamily="34" charset="0"/>
                <a:cs typeface="Arial" panose="020B0604020202020204" pitchFamily="34" charset="0"/>
              </a:rPr>
              <a:t>: Have students identify products that provide different types of benefits. How else might these products be segmented?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activity provides a good opportunity to remind students that products exist in multiple segments, just as consumers do.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Different motives lead different consumers to purchase the same product. </a:t>
            </a:r>
          </a:p>
          <a:p>
            <a:endParaRPr lang="en-US" dirty="0">
              <a:latin typeface="Times New Roman" pitchFamily="18" charset="0"/>
            </a:endParaRPr>
          </a:p>
        </p:txBody>
      </p:sp>
    </p:spTree>
    <p:extLst>
      <p:ext uri="{BB962C8B-B14F-4D97-AF65-F5344CB8AC3E}">
        <p14:creationId xmlns:p14="http://schemas.microsoft.com/office/powerpoint/2010/main" val="56005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p:nvPr>
        </p:nvSpPr>
        <p:spPr>
          <a:noFill/>
        </p:spPr>
        <p:txBody>
          <a:bodyPr/>
          <a:lstStyle/>
          <a:p>
            <a:pPr>
              <a:buFont typeface="Wingdings" pitchFamily="2" charset="2"/>
              <a:buNone/>
            </a:pPr>
            <a:fld id="{3031FA45-EA27-4BAF-BE02-36E0ECEE5E62}" type="slidenum">
              <a:rPr lang="en-US" smtClean="0">
                <a:latin typeface="Times New Roman" pitchFamily="18" charset="0"/>
                <a:ea typeface="DejaVu Sans"/>
                <a:cs typeface="DejaVu Sans"/>
              </a:rPr>
              <a:pPr>
                <a:buFont typeface="Wingdings" pitchFamily="2" charset="2"/>
                <a:buNone/>
              </a:pPr>
              <a:t>12</a:t>
            </a:fld>
            <a:endParaRPr lang="en-US" dirty="0">
              <a:latin typeface="Times New Roman" pitchFamily="18" charset="0"/>
              <a:ea typeface="DejaVu Sans"/>
              <a:cs typeface="DejaVu Sans"/>
            </a:endParaRPr>
          </a:p>
        </p:txBody>
      </p:sp>
      <p:sp>
        <p:nvSpPr>
          <p:cNvPr id="86019" name="Rectangle 2"/>
          <p:cNvSpPr>
            <a:spLocks noGrp="1" noRot="1" noChangeAspect="1" noChangeArrowheads="1" noTextEdit="1"/>
          </p:cNvSpPr>
          <p:nvPr>
            <p:ph type="sldImg"/>
          </p:nvPr>
        </p:nvSpPr>
        <p:spPr/>
      </p:sp>
      <p:sp>
        <p:nvSpPr>
          <p:cNvPr id="86020" name="Rectangle 3"/>
          <p:cNvSpPr>
            <a:spLocks noGrp="1" noChangeArrowheads="1"/>
          </p:cNvSpPr>
          <p:nvPr>
            <p:ph type="body" idx="1"/>
          </p:nvPr>
        </p:nvSpPr>
        <p:spPr>
          <a:noFill/>
          <a:ln/>
        </p:spPr>
        <p:txBody>
          <a:bodyPr/>
          <a:lstStyle/>
          <a:p>
            <a:r>
              <a:rPr lang="en-US" sz="1200" b="1" i="0" kern="1200" dirty="0">
                <a:solidFill>
                  <a:schemeClr val="tx1"/>
                </a:solidFill>
                <a:effectLst/>
                <a:latin typeface="Arial" panose="020B0604020202020204" pitchFamily="34" charset="0"/>
                <a:cs typeface="Arial" panose="020B0604020202020204" pitchFamily="34" charset="0"/>
              </a:rPr>
              <a:t>Behavioral segmentation </a:t>
            </a:r>
            <a:r>
              <a:rPr lang="en-US" sz="1200" b="0" i="0" kern="1200" dirty="0">
                <a:solidFill>
                  <a:schemeClr val="tx1"/>
                </a:solidFill>
                <a:effectLst/>
                <a:latin typeface="Arial" panose="020B0604020202020204" pitchFamily="34" charset="0"/>
                <a:cs typeface="Arial" panose="020B0604020202020204" pitchFamily="34" charset="0"/>
              </a:rPr>
              <a:t>based on when a product or service is purchased or consumed is called </a:t>
            </a:r>
            <a:r>
              <a:rPr lang="en-US" sz="1200" b="1" i="0" kern="1200" dirty="0">
                <a:solidFill>
                  <a:schemeClr val="tx1"/>
                </a:solidFill>
                <a:effectLst/>
                <a:latin typeface="Arial" panose="020B0604020202020204" pitchFamily="34" charset="0"/>
                <a:cs typeface="Arial" panose="020B0604020202020204" pitchFamily="34" charset="0"/>
              </a:rPr>
              <a:t>occasion segmentation. </a:t>
            </a:r>
            <a:r>
              <a:rPr lang="en-US" sz="1200" b="0" i="0" kern="1200" dirty="0">
                <a:solidFill>
                  <a:schemeClr val="tx1"/>
                </a:solidFill>
                <a:effectLst/>
                <a:latin typeface="Arial" panose="020B0604020202020204" pitchFamily="34" charset="0"/>
                <a:cs typeface="Arial" panose="020B0604020202020204" pitchFamily="34" charset="0"/>
              </a:rPr>
              <a:t>Men’s Wearhouse uses this type of segmentation to develop its merchandise selection and its promotions. Sometimes men need a suit for their everyday work, but other suits are expressly for special occasions such as a prom or a wedding. Snack food companies such as Frito-Lay also make and promote snacks for various occasions—individual servings of potato chips for a snack on the run but 16-ounce bags for parties.</a:t>
            </a:r>
            <a:endParaRPr lang="en-US" sz="1200" b="1" i="0" kern="1200" dirty="0">
              <a:solidFill>
                <a:schemeClr val="tx1"/>
              </a:solidFill>
              <a:effectLst/>
              <a:latin typeface="Arial" panose="020B0604020202020204" pitchFamily="34" charset="0"/>
              <a:cs typeface="Arial" panose="020B0604020202020204" pitchFamily="34" charset="0"/>
            </a:endParaRPr>
          </a:p>
          <a:p>
            <a:endParaRPr lang="en-US" sz="1200" b="1" i="0" kern="1200" dirty="0">
              <a:solidFill>
                <a:schemeClr val="tx1"/>
              </a:solidFill>
              <a:effectLst/>
              <a:latin typeface="Arial" panose="020B0604020202020204" pitchFamily="34" charset="0"/>
              <a:cs typeface="Arial" panose="020B0604020202020204" pitchFamily="34" charset="0"/>
            </a:endParaRPr>
          </a:p>
          <a:p>
            <a:r>
              <a:rPr lang="en-US" sz="1200" b="0" i="0" kern="1200" dirty="0">
                <a:solidFill>
                  <a:schemeClr val="tx1"/>
                </a:solidFill>
                <a:effectLst/>
                <a:latin typeface="Arial" panose="020B0604020202020204" pitchFamily="34" charset="0"/>
                <a:cs typeface="Arial" panose="020B0604020202020204" pitchFamily="34" charset="0"/>
              </a:rPr>
              <a:t>Firms have long known that it pays to retain loyal customers. Loyal customers are those who feel so strongly that the firm can meet their relevant needs best that any competitors are virtually excluded from their consideration; that is, these customers buy almost exclusively from the firm. </a:t>
            </a:r>
            <a:r>
              <a:rPr lang="en-US" dirty="0">
                <a:latin typeface="Arial" panose="020B0604020202020204" pitchFamily="34" charset="0"/>
                <a:cs typeface="Arial" panose="020B0604020202020204" pitchFamily="34" charset="0"/>
              </a:rPr>
              <a:t>Firms encourage loyalty in various ways, such as airline mileage or hotel point reward programs.  Marketing Analytics 9.1 discusses the My Starbucks Reward program, which has more than 9 million members.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Ask students: </a:t>
            </a:r>
            <a:r>
              <a:rPr lang="en-US" dirty="0">
                <a:latin typeface="Arial" panose="020B0604020202020204" pitchFamily="34" charset="0"/>
                <a:cs typeface="Arial" panose="020B0604020202020204" pitchFamily="34" charset="0"/>
              </a:rPr>
              <a:t>Are you a loyal buyer of any single product, to the extent that you refuse to purchase a substitute?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Students may refer to soft drinks, but true brand loyalty is extremely rare. </a:t>
            </a:r>
          </a:p>
        </p:txBody>
      </p:sp>
    </p:spTree>
    <p:extLst>
      <p:ext uri="{BB962C8B-B14F-4D97-AF65-F5344CB8AC3E}">
        <p14:creationId xmlns:p14="http://schemas.microsoft.com/office/powerpoint/2010/main" val="1145811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Although all segmentation methods are useful, each has its unique advantages and disadvantages. Thus, firms often employ a combination of segmentation methods, using demographics and geography to identify and target marketing communications to their customers, then using benefits or lifestyles to design the product or service and the substance of the marketing message.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One very popular mixture of segmentation schemes is geodemographic segmentation. Based on the adage “birds of a feather flock together,” </a:t>
            </a:r>
            <a:r>
              <a:rPr lang="en-US" b="1" i="0" dirty="0">
                <a:latin typeface="Arial" panose="020B0604020202020204" pitchFamily="34" charset="0"/>
                <a:cs typeface="Arial" panose="020B0604020202020204" pitchFamily="34" charset="0"/>
              </a:rPr>
              <a:t>geodemographic segmentation </a:t>
            </a:r>
            <a:r>
              <a:rPr lang="en-US" dirty="0">
                <a:latin typeface="Arial" panose="020B0604020202020204" pitchFamily="34" charset="0"/>
                <a:cs typeface="Arial" panose="020B0604020202020204" pitchFamily="34" charset="0"/>
              </a:rPr>
              <a:t>uses a combination of geographic, demographic, and lifestyle characteristics to classify consumers. One widely used tool for geodemographic market segmentation is the Tapestry™ Segmentation system developed and marketed by Esri.</a:t>
            </a:r>
            <a:r>
              <a:rPr lang="en-US" baseline="30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Tapestry Segmentation classifies all U.S. residential neighborhoods into 65 distinctive segments based on detailed demographic data and lifestyles of people who live in each U.S. block tract (zip code +4).</a:t>
            </a:r>
          </a:p>
        </p:txBody>
      </p:sp>
      <p:sp>
        <p:nvSpPr>
          <p:cNvPr id="4" name="Slide Number Placeholder 3"/>
          <p:cNvSpPr>
            <a:spLocks noGrp="1"/>
          </p:cNvSpPr>
          <p:nvPr>
            <p:ph type="sldNum" sz="quarter" idx="10"/>
          </p:nvPr>
        </p:nvSpPr>
        <p:spPr/>
        <p:txBody>
          <a:bodyPr/>
          <a:lstStyle/>
          <a:p>
            <a:fld id="{69FFC654-DD34-485F-BF6F-1CE6F8383B4E}" type="slidenum">
              <a:rPr lang="en-US" smtClean="0"/>
              <a:pPr/>
              <a:t>13</a:t>
            </a:fld>
            <a:endParaRPr lang="en-US" dirty="0"/>
          </a:p>
        </p:txBody>
      </p:sp>
    </p:spTree>
    <p:extLst>
      <p:ext uri="{BB962C8B-B14F-4D97-AF65-F5344CB8AC3E}">
        <p14:creationId xmlns:p14="http://schemas.microsoft.com/office/powerpoint/2010/main" val="310045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p:sp>
      <p:sp>
        <p:nvSpPr>
          <p:cNvPr id="108547" name="Rectangle 3"/>
          <p:cNvSpPr>
            <a:spLocks noGrp="1" noChangeArrowheads="1"/>
          </p:cNvSpPr>
          <p:nvPr>
            <p:ph type="body" idx="1"/>
          </p:nvPr>
        </p:nvSpPr>
        <p:spPr>
          <a:ln/>
        </p:spPr>
        <p:txBody>
          <a:bodyPr/>
          <a:lstStyle/>
          <a:p>
            <a:pPr marL="205146" indent="-205146">
              <a:buFont typeface="+mj-lt"/>
              <a:buAutoNum type="arabicPeriod"/>
              <a:defRPr/>
            </a:pPr>
            <a:r>
              <a:rPr lang="en-US" dirty="0">
                <a:latin typeface="Arial" panose="020B0604020202020204" pitchFamily="34" charset="0"/>
                <a:cs typeface="Arial" panose="020B0604020202020204" pitchFamily="34" charset="0"/>
              </a:rPr>
              <a:t> Geographic, Demographic, Psychographic, Geodemographic, Benefits, and Behavioral</a:t>
            </a:r>
          </a:p>
        </p:txBody>
      </p:sp>
    </p:spTree>
    <p:extLst>
      <p:ext uri="{BB962C8B-B14F-4D97-AF65-F5344CB8AC3E}">
        <p14:creationId xmlns:p14="http://schemas.microsoft.com/office/powerpoint/2010/main" val="256045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p:nvPr>
        </p:nvSpPr>
        <p:spPr>
          <a:noFill/>
        </p:spPr>
        <p:txBody>
          <a:bodyPr/>
          <a:lstStyle/>
          <a:p>
            <a:pPr>
              <a:buFont typeface="Wingdings" pitchFamily="2" charset="2"/>
              <a:buNone/>
            </a:pPr>
            <a:fld id="{38318FE2-E83A-45E9-AD64-150F3BCD81E4}" type="slidenum">
              <a:rPr lang="en-US" smtClean="0">
                <a:ea typeface="DejaVu Sans"/>
                <a:cs typeface="DejaVu Sans"/>
              </a:rPr>
              <a:pPr>
                <a:buFont typeface="Wingdings" pitchFamily="2" charset="2"/>
                <a:buNone/>
              </a:pPr>
              <a:t>15</a:t>
            </a:fld>
            <a:endParaRPr lang="en-US" dirty="0">
              <a:ea typeface="DejaVu Sans"/>
              <a:cs typeface="DejaVu Sans"/>
            </a:endParaRPr>
          </a:p>
        </p:txBody>
      </p:sp>
      <p:sp>
        <p:nvSpPr>
          <p:cNvPr id="88067" name="Rectangle 2"/>
          <p:cNvSpPr>
            <a:spLocks noGrp="1" noRot="1" noChangeAspect="1" noChangeArrowheads="1" noTextEdit="1"/>
          </p:cNvSpPr>
          <p:nvPr>
            <p:ph type="sldImg"/>
          </p:nvPr>
        </p:nvSpPr>
        <p:spPr/>
      </p:sp>
      <p:sp>
        <p:nvSpPr>
          <p:cNvPr id="88068"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Marketers first must determine whether the segment is worth pursuing, using several descriptive criteria: Is the segment identifiable, substantial, reachable, responsive, and profitable?</a:t>
            </a:r>
          </a:p>
        </p:txBody>
      </p:sp>
    </p:spTree>
    <p:extLst>
      <p:ext uri="{BB962C8B-B14F-4D97-AF65-F5344CB8AC3E}">
        <p14:creationId xmlns:p14="http://schemas.microsoft.com/office/powerpoint/2010/main" val="6325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p:nvPr>
        </p:nvSpPr>
        <p:spPr>
          <a:noFill/>
        </p:spPr>
        <p:txBody>
          <a:bodyPr/>
          <a:lstStyle/>
          <a:p>
            <a:pPr>
              <a:buFont typeface="Wingdings" pitchFamily="2" charset="2"/>
              <a:buNone/>
            </a:pPr>
            <a:fld id="{0D420A0E-9732-45CF-B46E-1D3CDF9E17E5}" type="slidenum">
              <a:rPr lang="en-US" smtClean="0">
                <a:latin typeface="Times New Roman" pitchFamily="18" charset="0"/>
                <a:ea typeface="DejaVu Sans"/>
                <a:cs typeface="DejaVu Sans"/>
              </a:rPr>
              <a:pPr>
                <a:buFont typeface="Wingdings" pitchFamily="2" charset="2"/>
                <a:buNone/>
              </a:pPr>
              <a:t>16</a:t>
            </a:fld>
            <a:endParaRPr lang="en-US" dirty="0">
              <a:latin typeface="Times New Roman" pitchFamily="18" charset="0"/>
              <a:ea typeface="DejaVu Sans"/>
              <a:cs typeface="DejaVu Sans"/>
            </a:endParaRPr>
          </a:p>
        </p:txBody>
      </p:sp>
      <p:sp>
        <p:nvSpPr>
          <p:cNvPr id="89091" name="Rectangle 2"/>
          <p:cNvSpPr>
            <a:spLocks noGrp="1" noRot="1" noChangeAspect="1" noChangeArrowheads="1" noTextEdit="1"/>
          </p:cNvSpPr>
          <p:nvPr>
            <p:ph type="sldImg"/>
          </p:nvPr>
        </p:nvSpPr>
        <p:spPr/>
      </p:sp>
      <p:sp>
        <p:nvSpPr>
          <p:cNvPr id="89092" name="Rectangle 3"/>
          <p:cNvSpPr>
            <a:spLocks noGrp="1" noChangeArrowheads="1"/>
          </p:cNvSpPr>
          <p:nvPr>
            <p:ph type="body" idx="1"/>
          </p:nvPr>
        </p:nvSpPr>
        <p:spPr>
          <a:noFill/>
          <a:ln/>
        </p:spPr>
        <p:txBody>
          <a:bodyPr/>
          <a:lstStyle/>
          <a:p>
            <a:r>
              <a:rPr lang="en-US" sz="1200" b="0" i="0" kern="1200" dirty="0">
                <a:solidFill>
                  <a:schemeClr val="tx1"/>
                </a:solidFill>
                <a:effectLst/>
                <a:latin typeface="Arial" panose="020B0604020202020204" pitchFamily="34" charset="0"/>
                <a:cs typeface="Arial" panose="020B0604020202020204" pitchFamily="34" charset="0"/>
              </a:rPr>
              <a:t>Firms must be able to identify who is within their market to be able to design products or services to meet their needs. It is equally important to ensure that the segments are distinct from one another, because too much overlap between segments means that distinct marketing strategies aren’t necessary to meet segment members’ needs. </a:t>
            </a:r>
            <a:r>
              <a:rPr lang="en-US" dirty="0">
                <a:latin typeface="Arial" panose="020B0604020202020204" pitchFamily="34" charset="0"/>
                <a:cs typeface="Arial" panose="020B0604020202020204" pitchFamily="34" charset="0"/>
              </a:rPr>
              <a:t>As Adding Value 9.1 Symbiosis in Your Stay: How Hotels Leverage Their Proximity to Universities details, an effective marketing strategy to distinct segments might even offer similar options but with different mascots and colors, if those identifiable segments are connected with particular universities. </a:t>
            </a:r>
            <a:endParaRPr lang="en-US" sz="1200" b="0" i="0" kern="1200" dirty="0">
              <a:solidFill>
                <a:schemeClr val="tx1"/>
              </a:solidFill>
              <a:effectLst/>
              <a:latin typeface="Arial" panose="020B0604020202020204" pitchFamily="34" charset="0"/>
              <a:cs typeface="Arial" panose="020B0604020202020204" pitchFamily="34" charset="0"/>
            </a:endParaRPr>
          </a:p>
          <a:p>
            <a:endParaRPr lang="en-US" sz="1200" b="0" i="0" kern="1200" dirty="0">
              <a:solidFill>
                <a:schemeClr val="tx1"/>
              </a:solidFill>
              <a:effectLst/>
              <a:latin typeface="Arial" panose="020B0604020202020204" pitchFamily="34" charset="0"/>
              <a:cs typeface="Arial" panose="020B0604020202020204" pitchFamily="34" charset="0"/>
            </a:endParaRPr>
          </a:p>
          <a:p>
            <a:r>
              <a:rPr lang="en-US" b="1" dirty="0">
                <a:solidFill>
                  <a:schemeClr val="tx1"/>
                </a:solidFill>
                <a:latin typeface="Arial" panose="020B0604020202020204" pitchFamily="34" charset="0"/>
                <a:cs typeface="Arial" panose="020B0604020202020204" pitchFamily="34" charset="0"/>
              </a:rPr>
              <a:t>Ask students: </a:t>
            </a:r>
            <a:r>
              <a:rPr lang="en-US" dirty="0">
                <a:solidFill>
                  <a:schemeClr val="tx1"/>
                </a:solidFill>
                <a:latin typeface="Arial" panose="020B0604020202020204" pitchFamily="34" charset="0"/>
                <a:cs typeface="Arial" panose="020B0604020202020204" pitchFamily="34" charset="0"/>
              </a:rPr>
              <a:t>When would these women all be in the same segment? When would they be in different segments?</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These women would appear in the same segment if the segmentation variable were gender but in individual segments based on race or lifestyle. They also may be in different geographic or income segments, for example. </a:t>
            </a:r>
          </a:p>
        </p:txBody>
      </p:sp>
    </p:spTree>
    <p:extLst>
      <p:ext uri="{BB962C8B-B14F-4D97-AF65-F5344CB8AC3E}">
        <p14:creationId xmlns:p14="http://schemas.microsoft.com/office/powerpoint/2010/main" val="1583671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p:spPr>
        <p:txBody>
          <a:bodyPr/>
          <a:lstStyle/>
          <a:p>
            <a:pPr>
              <a:buFont typeface="Wingdings" pitchFamily="2" charset="2"/>
              <a:buNone/>
            </a:pPr>
            <a:fld id="{CB688098-F993-4199-A508-AA230F477F3E}" type="slidenum">
              <a:rPr lang="en-US" smtClean="0">
                <a:latin typeface="Times New Roman" pitchFamily="18" charset="0"/>
                <a:ea typeface="DejaVu Sans"/>
                <a:cs typeface="DejaVu Sans"/>
              </a:rPr>
              <a:pPr>
                <a:buFont typeface="Wingdings" pitchFamily="2" charset="2"/>
                <a:buNone/>
              </a:pPr>
              <a:t>17</a:t>
            </a:fld>
            <a:endParaRPr lang="en-US" dirty="0">
              <a:latin typeface="Times New Roman" pitchFamily="18" charset="0"/>
              <a:ea typeface="DejaVu Sans"/>
              <a:cs typeface="DejaVu Sans"/>
            </a:endParaRPr>
          </a:p>
        </p:txBody>
      </p:sp>
      <p:sp>
        <p:nvSpPr>
          <p:cNvPr id="90115" name="Rectangle 2"/>
          <p:cNvSpPr>
            <a:spLocks noGrp="1" noRot="1" noChangeAspect="1" noChangeArrowheads="1" noTextEdit="1"/>
          </p:cNvSpPr>
          <p:nvPr>
            <p:ph type="sldImg"/>
          </p:nvPr>
        </p:nvSpPr>
        <p:spPr/>
      </p:sp>
      <p:sp>
        <p:nvSpPr>
          <p:cNvPr id="90116"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Just because a firm can find a market does not necessarily mean it represents a good market. </a:t>
            </a:r>
            <a:r>
              <a:rPr lang="en-US" sz="1200" b="0" i="0" kern="1200" dirty="0">
                <a:solidFill>
                  <a:schemeClr val="tx1"/>
                </a:solidFill>
                <a:effectLst/>
                <a:latin typeface="Arial" panose="020B0604020202020204" pitchFamily="34" charset="0"/>
                <a:cs typeface="Arial" panose="020B0604020202020204" pitchFamily="34" charset="0"/>
              </a:rPr>
              <a:t>If a market is too small or its buying power insignificant, it won’t generate sufficient profits or be able to support the marketing mix activities.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2846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p:nvPr>
        </p:nvSpPr>
        <p:spPr>
          <a:noFill/>
        </p:spPr>
        <p:txBody>
          <a:bodyPr/>
          <a:lstStyle/>
          <a:p>
            <a:pPr>
              <a:buFont typeface="Wingdings" pitchFamily="2" charset="2"/>
              <a:buNone/>
            </a:pPr>
            <a:fld id="{6E8EE299-E379-4D57-A830-D03EA446B0AE}" type="slidenum">
              <a:rPr lang="en-US" smtClean="0">
                <a:ea typeface="DejaVu Sans"/>
                <a:cs typeface="DejaVu Sans"/>
              </a:rPr>
              <a:pPr>
                <a:buFont typeface="Wingdings" pitchFamily="2" charset="2"/>
                <a:buNone/>
              </a:pPr>
              <a:t>18</a:t>
            </a:fld>
            <a:endParaRPr lang="en-US" dirty="0">
              <a:ea typeface="DejaVu Sans"/>
              <a:cs typeface="DejaVu Sans"/>
            </a:endParaRPr>
          </a:p>
        </p:txBody>
      </p:sp>
      <p:sp>
        <p:nvSpPr>
          <p:cNvPr id="91139" name="Rectangle 2"/>
          <p:cNvSpPr>
            <a:spLocks noGrp="1" noRot="1" noChangeAspect="1" noChangeArrowheads="1" noTextEdit="1"/>
          </p:cNvSpPr>
          <p:nvPr>
            <p:ph type="sldImg"/>
          </p:nvPr>
        </p:nvSpPr>
        <p:spPr/>
      </p:sp>
      <p:sp>
        <p:nvSpPr>
          <p:cNvPr id="91140" name="Rectangle 3"/>
          <p:cNvSpPr>
            <a:spLocks noGrp="1" noChangeArrowheads="1"/>
          </p:cNvSpPr>
          <p:nvPr>
            <p:ph type="body" idx="1"/>
          </p:nvPr>
        </p:nvSpPr>
        <p:spPr>
          <a:noFill/>
          <a:ln/>
        </p:spPr>
        <p:txBody>
          <a:bodyPr/>
          <a:lstStyle/>
          <a:p>
            <a:r>
              <a:rPr lang="en-US" sz="1200" b="0" i="0" kern="1200" dirty="0">
                <a:solidFill>
                  <a:schemeClr val="tx1"/>
                </a:solidFill>
                <a:effectLst/>
                <a:latin typeface="Arial" panose="020B0604020202020204" pitchFamily="34" charset="0"/>
                <a:cs typeface="Arial" panose="020B0604020202020204" pitchFamily="34" charset="0"/>
              </a:rPr>
              <a:t>The best product or service cannot have any impact, no matter how identifiable or substantial the target market is, if that market cannot be reached (or accessed) through persuasive communications and product distribution. </a:t>
            </a:r>
            <a:r>
              <a:rPr lang="en-US" dirty="0">
                <a:latin typeface="Arial" panose="020B0604020202020204" pitchFamily="34" charset="0"/>
                <a:cs typeface="Arial" panose="020B0604020202020204" pitchFamily="34" charset="0"/>
              </a:rPr>
              <a:t>The consumer must know that the product or service exists, understand what it can do for him or her, and recognize how to buy it.</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Ask students: </a:t>
            </a:r>
            <a:r>
              <a:rPr lang="en-US" dirty="0">
                <a:latin typeface="Arial" panose="020B0604020202020204" pitchFamily="34" charset="0"/>
                <a:cs typeface="Arial" panose="020B0604020202020204" pitchFamily="34" charset="0"/>
              </a:rPr>
              <a:t>What types of media influence the way they shop?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answer may lead to an interesting discussion about how difficult it is to reach Generation Y customers either because they don’t participate in traditional media such as newspapers or because they are skeptical about being influenced by commercial messages.</a:t>
            </a:r>
          </a:p>
        </p:txBody>
      </p:sp>
    </p:spTree>
    <p:extLst>
      <p:ext uri="{BB962C8B-B14F-4D97-AF65-F5344CB8AC3E}">
        <p14:creationId xmlns:p14="http://schemas.microsoft.com/office/powerpoint/2010/main" val="2515855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FC654-DD34-485F-BF6F-1CE6F8383B4E}" type="slidenum">
              <a:rPr lang="en-US" smtClean="0"/>
              <a:pPr/>
              <a:t>19</a:t>
            </a:fld>
            <a:endParaRPr lang="en-US" dirty="0"/>
          </a:p>
        </p:txBody>
      </p:sp>
    </p:spTree>
    <p:extLst>
      <p:ext uri="{BB962C8B-B14F-4D97-AF65-F5344CB8AC3E}">
        <p14:creationId xmlns:p14="http://schemas.microsoft.com/office/powerpoint/2010/main" val="1361835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a:solidFill>
              <a:srgbClr val="000000"/>
            </a:solidFill>
            <a:miter lim="800000"/>
          </a:ln>
        </p:spPr>
      </p:sp>
      <p:sp>
        <p:nvSpPr>
          <p:cNvPr id="3" name="Notes Placeholder 2"/>
          <p:cNvSpPr>
            <a:spLocks noGrp="1"/>
          </p:cNvSpPr>
          <p:nvPr>
            <p:ph type="body" idx="1"/>
          </p:nvPr>
        </p:nvSpPr>
        <p:spPr/>
        <p:txBody>
          <a:bodyPr>
            <a:normAutofit/>
          </a:bodyPr>
          <a:lstStyle/>
          <a:p>
            <a:pPr fontAlgn="base"/>
            <a:r>
              <a:rPr lang="en-US" i="0" kern="1200" dirty="0">
                <a:solidFill>
                  <a:schemeClr val="tx1"/>
                </a:solidFill>
                <a:effectLst/>
                <a:latin typeface="Arial" panose="020B0604020202020204" pitchFamily="34" charset="0"/>
                <a:cs typeface="Arial" panose="020B0604020202020204" pitchFamily="34" charset="0"/>
              </a:rPr>
              <a:t>LO9-1 Outline the different methods of segmenting a market.</a:t>
            </a:r>
          </a:p>
          <a:p>
            <a:pPr fontAlgn="base"/>
            <a:r>
              <a:rPr lang="en-US" i="0" kern="1200" dirty="0">
                <a:solidFill>
                  <a:schemeClr val="tx1"/>
                </a:solidFill>
                <a:effectLst/>
                <a:latin typeface="Arial" panose="020B0604020202020204" pitchFamily="34" charset="0"/>
                <a:cs typeface="Arial" panose="020B0604020202020204" pitchFamily="34" charset="0"/>
              </a:rPr>
              <a:t>LO9-2 Describe how firms determine whether a segment is attractive and therefore worth pursuing.</a:t>
            </a:r>
          </a:p>
          <a:p>
            <a:pPr fontAlgn="base"/>
            <a:r>
              <a:rPr lang="en-US" i="0" kern="1200" dirty="0">
                <a:solidFill>
                  <a:schemeClr val="tx1"/>
                </a:solidFill>
                <a:effectLst/>
                <a:latin typeface="Arial" panose="020B0604020202020204" pitchFamily="34" charset="0"/>
                <a:cs typeface="Arial" panose="020B0604020202020204" pitchFamily="34" charset="0"/>
              </a:rPr>
              <a:t>LO9-3 Articulate the differences among targeting strategies: undifferentiated, differentiated, concentrated, or micromarketing.</a:t>
            </a:r>
          </a:p>
          <a:p>
            <a:pPr fontAlgn="base"/>
            <a:r>
              <a:rPr lang="en-US" i="0" kern="1200" dirty="0">
                <a:solidFill>
                  <a:schemeClr val="tx1"/>
                </a:solidFill>
                <a:effectLst/>
                <a:latin typeface="Arial" panose="020B0604020202020204" pitchFamily="34" charset="0"/>
                <a:cs typeface="Arial" panose="020B0604020202020204" pitchFamily="34" charset="0"/>
              </a:rPr>
              <a:t>LO9-4 Determine the value proposition.</a:t>
            </a:r>
          </a:p>
          <a:p>
            <a:pPr fontAlgn="base"/>
            <a:r>
              <a:rPr lang="en-US" i="0" kern="1200" dirty="0">
                <a:solidFill>
                  <a:schemeClr val="tx1"/>
                </a:solidFill>
                <a:effectLst/>
                <a:latin typeface="Arial" panose="020B0604020202020204" pitchFamily="34" charset="0"/>
                <a:cs typeface="Arial" panose="020B0604020202020204" pitchFamily="34" charset="0"/>
              </a:rPr>
              <a:t>LO9-5 Define positioning and describe how firms do it. </a:t>
            </a:r>
            <a:endParaRPr lang="en-US"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These</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are the learning objectives guiding the chapter and will be explored in more detail in the following slides.</a:t>
            </a:r>
          </a:p>
        </p:txBody>
      </p:sp>
      <p:sp>
        <p:nvSpPr>
          <p:cNvPr id="69636" name="Slide Number Placeholder 3"/>
          <p:cNvSpPr>
            <a:spLocks noGrp="1"/>
          </p:cNvSpPr>
          <p:nvPr>
            <p:ph type="sldNum" sz="quarter"/>
          </p:nvPr>
        </p:nvSpPr>
        <p:spPr>
          <a:noFill/>
          <a:ln>
            <a:miter lim="800000"/>
          </a:ln>
        </p:spPr>
        <p:txBody>
          <a:bodyPr/>
          <a:lstStyle/>
          <a:p>
            <a:pPr>
              <a:buFont typeface="Wingdings" pitchFamily="2" charset="2"/>
              <a:buNone/>
            </a:pPr>
            <a:fld id="{1E455B4A-1471-4709-871C-3AEB6BF81786}" type="slidenum">
              <a:rPr lang="en-US" smtClean="0">
                <a:latin typeface="Times New Roman" pitchFamily="18" charset="0"/>
                <a:ea typeface="DejaVu Sans"/>
                <a:cs typeface="DejaVu Sans"/>
              </a:rPr>
              <a:pPr>
                <a:buFont typeface="Wingdings" pitchFamily="2" charset="2"/>
                <a:buNone/>
              </a:pPr>
              <a:t>2</a:t>
            </a:fld>
            <a:endParaRPr lang="en-US" dirty="0">
              <a:latin typeface="Times New Roman" pitchFamily="18" charset="0"/>
              <a:ea typeface="DejaVu Sans"/>
              <a:cs typeface="DejaVu Sans"/>
            </a:endParaRPr>
          </a:p>
        </p:txBody>
      </p:sp>
    </p:spTree>
    <p:extLst>
      <p:ext uri="{BB962C8B-B14F-4D97-AF65-F5344CB8AC3E}">
        <p14:creationId xmlns:p14="http://schemas.microsoft.com/office/powerpoint/2010/main" val="2121276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p:nvPr>
        </p:nvSpPr>
        <p:spPr>
          <a:noFill/>
        </p:spPr>
        <p:txBody>
          <a:bodyPr/>
          <a:lstStyle/>
          <a:p>
            <a:pPr>
              <a:buFont typeface="Wingdings" pitchFamily="2" charset="2"/>
              <a:buNone/>
            </a:pPr>
            <a:fld id="{6E8EE299-E379-4D57-A830-D03EA446B0AE}" type="slidenum">
              <a:rPr lang="en-US" smtClean="0">
                <a:ea typeface="DejaVu Sans"/>
                <a:cs typeface="DejaVu Sans"/>
              </a:rPr>
              <a:pPr>
                <a:buFont typeface="Wingdings" pitchFamily="2" charset="2"/>
                <a:buNone/>
              </a:pPr>
              <a:t>20</a:t>
            </a:fld>
            <a:endParaRPr lang="en-US" dirty="0">
              <a:ea typeface="DejaVu Sans"/>
              <a:cs typeface="DejaVu Sans"/>
            </a:endParaRPr>
          </a:p>
        </p:txBody>
      </p:sp>
      <p:sp>
        <p:nvSpPr>
          <p:cNvPr id="91139" name="Rectangle 2"/>
          <p:cNvSpPr>
            <a:spLocks noGrp="1" noRot="1" noChangeAspect="1" noChangeArrowheads="1" noTextEdit="1"/>
          </p:cNvSpPr>
          <p:nvPr>
            <p:ph type="sldImg"/>
          </p:nvPr>
        </p:nvSpPr>
        <p:spPr/>
      </p:sp>
      <p:sp>
        <p:nvSpPr>
          <p:cNvPr id="91140" name="Rectangle 3"/>
          <p:cNvSpPr>
            <a:spLocks noGrp="1" noChangeArrowheads="1"/>
          </p:cNvSpPr>
          <p:nvPr>
            <p:ph type="body" idx="1"/>
          </p:nvPr>
        </p:nvSpPr>
        <p:spPr>
          <a:no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150646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p:nvPr>
        </p:nvSpPr>
        <p:spPr>
          <a:noFill/>
        </p:spPr>
        <p:txBody>
          <a:bodyPr/>
          <a:lstStyle/>
          <a:p>
            <a:pPr>
              <a:buFont typeface="Wingdings" pitchFamily="2" charset="2"/>
              <a:buNone/>
            </a:pPr>
            <a:fld id="{0BDC48D2-B23D-4A55-9C08-29CFC96B00B4}" type="slidenum">
              <a:rPr lang="en-US" smtClean="0">
                <a:latin typeface="Times New Roman" pitchFamily="18" charset="0"/>
                <a:ea typeface="DejaVu Sans"/>
                <a:cs typeface="DejaVu Sans"/>
              </a:rPr>
              <a:pPr>
                <a:buFont typeface="Wingdings" pitchFamily="2" charset="2"/>
                <a:buNone/>
              </a:pPr>
              <a:t>21</a:t>
            </a:fld>
            <a:endParaRPr lang="en-US" dirty="0">
              <a:latin typeface="Times New Roman" pitchFamily="18" charset="0"/>
              <a:ea typeface="DejaVu Sans"/>
              <a:cs typeface="DejaVu Sans"/>
            </a:endParaRPr>
          </a:p>
        </p:txBody>
      </p:sp>
      <p:sp>
        <p:nvSpPr>
          <p:cNvPr id="94211" name="Rectangle 2"/>
          <p:cNvSpPr>
            <a:spLocks noGrp="1" noRot="1" noChangeAspect="1" noChangeArrowheads="1" noTextEdit="1"/>
          </p:cNvSpPr>
          <p:nvPr>
            <p:ph type="sldImg"/>
          </p:nvPr>
        </p:nvSpPr>
        <p:spPr/>
      </p:sp>
      <p:sp>
        <p:nvSpPr>
          <p:cNvPr id="94212"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Children under 15 represent a very profitable market segment, as this example illustrates.</a:t>
            </a:r>
          </a:p>
        </p:txBody>
      </p:sp>
    </p:spTree>
    <p:extLst>
      <p:ext uri="{BB962C8B-B14F-4D97-AF65-F5344CB8AC3E}">
        <p14:creationId xmlns:p14="http://schemas.microsoft.com/office/powerpoint/2010/main" val="391434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p:nvPr>
        </p:nvSpPr>
        <p:spPr>
          <a:noFill/>
        </p:spPr>
        <p:txBody>
          <a:bodyPr/>
          <a:lstStyle/>
          <a:p>
            <a:pPr>
              <a:buFont typeface="Wingdings" pitchFamily="2" charset="2"/>
              <a:buNone/>
            </a:pPr>
            <a:fld id="{9CC2FF00-1A87-4E0F-A034-44BB4BBFDDA2}" type="slidenum">
              <a:rPr lang="en-US" smtClean="0">
                <a:ea typeface="DejaVu Sans"/>
                <a:cs typeface="DejaVu Sans"/>
              </a:rPr>
              <a:pPr>
                <a:buFont typeface="Wingdings" pitchFamily="2" charset="2"/>
                <a:buNone/>
              </a:pPr>
              <a:t>22</a:t>
            </a:fld>
            <a:endParaRPr lang="en-US" dirty="0">
              <a:ea typeface="DejaVu Sans"/>
              <a:cs typeface="DejaVu Sans"/>
            </a:endParaRPr>
          </a:p>
        </p:txBody>
      </p:sp>
      <p:sp>
        <p:nvSpPr>
          <p:cNvPr id="93187" name="Rectangle 2"/>
          <p:cNvSpPr>
            <a:spLocks noGrp="1" noRot="1" noChangeAspect="1" noChangeArrowheads="1" noTextEdit="1"/>
          </p:cNvSpPr>
          <p:nvPr>
            <p:ph type="sldImg"/>
          </p:nvPr>
        </p:nvSpPr>
        <p:spPr/>
      </p:sp>
      <p:sp>
        <p:nvSpPr>
          <p:cNvPr id="93188"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A hot segment today may not last long enough to make it worth investment. Many firms are investigating when and how much to invest in the Millennial/GenY generational cohort. Firms in financial services and housing understand that it provides a new potential market, but the debt levels this segment carries makes it difficult to target effectively.</a:t>
            </a:r>
          </a:p>
          <a:p>
            <a:endParaRPr lang="en-US" dirty="0">
              <a:latin typeface="Arial" panose="020B0604020202020204" pitchFamily="34" charset="0"/>
              <a:cs typeface="Arial" panose="020B0604020202020204" pitchFamily="34" charset="0"/>
            </a:endParaRPr>
          </a:p>
          <a:p>
            <a:r>
              <a:rPr lang="en-US" sz="1200" b="0" i="0" kern="1200" dirty="0">
                <a:solidFill>
                  <a:schemeClr val="tx1"/>
                </a:solidFill>
                <a:effectLst/>
                <a:latin typeface="Arial" panose="020B0604020202020204" pitchFamily="34" charset="0"/>
                <a:cs typeface="Arial" panose="020B0604020202020204" pitchFamily="34" charset="0"/>
              </a:rPr>
              <a:t>To illustrate how a business might determine a segment’s profitability, consider Camillo’s start-up lawn service. He is trying to determine whether to target homeowners or businesses in a small midwestern town. The slide estimates the profitability of the two segments.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6184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p:spPr>
        <p:txBody>
          <a:bodyPr/>
          <a:lstStyle/>
          <a:p>
            <a:pPr>
              <a:buFont typeface="Wingdings" pitchFamily="2" charset="2"/>
              <a:buNone/>
            </a:pPr>
            <a:fld id="{2B8B73DB-9A33-4BA4-9FB5-EDFAA8989DEA}" type="slidenum">
              <a:rPr lang="en-US" smtClean="0">
                <a:ea typeface="DejaVu Sans"/>
                <a:cs typeface="DejaVu Sans"/>
              </a:rPr>
              <a:pPr>
                <a:buFont typeface="Wingdings" pitchFamily="2" charset="2"/>
                <a:buNone/>
              </a:pPr>
              <a:t>23</a:t>
            </a:fld>
            <a:endParaRPr lang="en-US" dirty="0">
              <a:ea typeface="DejaVu Sans"/>
              <a:cs typeface="DejaVu Sans"/>
            </a:endParaRPr>
          </a:p>
        </p:txBody>
      </p:sp>
      <p:sp>
        <p:nvSpPr>
          <p:cNvPr id="73731" name="Rectangle 2"/>
          <p:cNvSpPr>
            <a:spLocks noGrp="1" noRot="1" noChangeAspect="1" noChangeArrowheads="1" noTextEdit="1"/>
          </p:cNvSpPr>
          <p:nvPr>
            <p:ph type="sldImg"/>
          </p:nvPr>
        </p:nvSpPr>
        <p:spPr/>
      </p:sp>
      <p:sp>
        <p:nvSpPr>
          <p:cNvPr id="73732" name="Rectangle 3"/>
          <p:cNvSpPr>
            <a:spLocks noGrp="1" noChangeArrowheads="1"/>
          </p:cNvSpPr>
          <p:nvPr>
            <p:ph type="body" idx="1"/>
          </p:nvPr>
        </p:nvSpPr>
        <p:spPr>
          <a:noFill/>
          <a:ln/>
        </p:spPr>
        <p:txBody>
          <a:bodyPr/>
          <a:lstStyle/>
          <a:p>
            <a:r>
              <a:rPr lang="en-US" sz="1200" b="0" i="0" kern="1200" dirty="0">
                <a:solidFill>
                  <a:schemeClr val="tx1"/>
                </a:solidFill>
                <a:effectLst/>
                <a:latin typeface="Arial" panose="020B0604020202020204" pitchFamily="34" charset="0"/>
                <a:cs typeface="Arial" panose="020B0604020202020204" pitchFamily="34" charset="0"/>
              </a:rPr>
              <a:t>When everyone might be considered a potential user of its product, a firm uses an </a:t>
            </a:r>
            <a:r>
              <a:rPr lang="en-US" sz="1200" b="1" i="0" kern="1200" dirty="0">
                <a:solidFill>
                  <a:schemeClr val="tx1"/>
                </a:solidFill>
                <a:effectLst/>
                <a:latin typeface="Arial" panose="020B0604020202020204" pitchFamily="34" charset="0"/>
                <a:cs typeface="Arial" panose="020B0604020202020204" pitchFamily="34" charset="0"/>
              </a:rPr>
              <a:t>undifferentiated targeting strategy (mass marketing). </a:t>
            </a:r>
            <a:r>
              <a:rPr lang="en-US" sz="1200" b="0" i="0" kern="1200" dirty="0">
                <a:solidFill>
                  <a:schemeClr val="tx1"/>
                </a:solidFill>
                <a:effectLst/>
                <a:latin typeface="Arial" panose="020B0604020202020204" pitchFamily="34" charset="0"/>
                <a:cs typeface="Arial" panose="020B0604020202020204" pitchFamily="34" charset="0"/>
              </a:rPr>
              <a:t>Firms using a </a:t>
            </a:r>
            <a:r>
              <a:rPr lang="en-US" sz="1200" b="1" i="0" kern="1200" dirty="0">
                <a:solidFill>
                  <a:schemeClr val="tx1"/>
                </a:solidFill>
                <a:effectLst/>
                <a:latin typeface="Arial" panose="020B0604020202020204" pitchFamily="34" charset="0"/>
                <a:cs typeface="Arial" panose="020B0604020202020204" pitchFamily="34" charset="0"/>
              </a:rPr>
              <a:t>differentiated targeting strategy</a:t>
            </a:r>
            <a:r>
              <a:rPr lang="en-US" sz="1200" b="0" i="0" kern="1200" dirty="0">
                <a:solidFill>
                  <a:schemeClr val="tx1"/>
                </a:solidFill>
                <a:effectLst/>
                <a:latin typeface="Arial" panose="020B0604020202020204" pitchFamily="34" charset="0"/>
                <a:cs typeface="Arial" panose="020B0604020202020204" pitchFamily="34" charset="0"/>
              </a:rPr>
              <a:t> target several market segments with a different offering for each. When an organization selects a single, primary target market and focuses all its energies on providing a product to fit that market’s needs, it is using a </a:t>
            </a:r>
            <a:r>
              <a:rPr lang="en-US" sz="1200" b="1" i="0" kern="1200" dirty="0">
                <a:solidFill>
                  <a:schemeClr val="tx1"/>
                </a:solidFill>
                <a:effectLst/>
                <a:latin typeface="Arial" panose="020B0604020202020204" pitchFamily="34" charset="0"/>
                <a:cs typeface="Arial" panose="020B0604020202020204" pitchFamily="34" charset="0"/>
              </a:rPr>
              <a:t>concentrated targeting strategy. </a:t>
            </a:r>
            <a:r>
              <a:rPr lang="en-US" sz="1200" b="0" i="0" kern="1200" dirty="0">
                <a:solidFill>
                  <a:schemeClr val="tx1"/>
                </a:solidFill>
                <a:effectLst/>
                <a:latin typeface="Arial" panose="020B0604020202020204" pitchFamily="34" charset="0"/>
                <a:cs typeface="Arial" panose="020B0604020202020204" pitchFamily="34" charset="0"/>
              </a:rPr>
              <a:t>When a firm tailors a product or service to suit an individual customer’s wants or needs, it is undertaking an extreme form of segmentation called </a:t>
            </a:r>
            <a:r>
              <a:rPr lang="en-US" sz="1200" b="1" i="0" kern="1200" dirty="0">
                <a:solidFill>
                  <a:schemeClr val="tx1"/>
                </a:solidFill>
                <a:effectLst/>
                <a:latin typeface="Arial" panose="020B0604020202020204" pitchFamily="34" charset="0"/>
                <a:cs typeface="Arial" panose="020B0604020202020204" pitchFamily="34" charset="0"/>
              </a:rPr>
              <a:t>micromarketing</a:t>
            </a:r>
            <a:r>
              <a:rPr lang="en-US" sz="1200" b="0" i="0" kern="1200" dirty="0">
                <a:solidFill>
                  <a:schemeClr val="tx1"/>
                </a:solidFill>
                <a:effectLst/>
                <a:latin typeface="Arial" panose="020B0604020202020204" pitchFamily="34" charset="0"/>
                <a:cs typeface="Arial" panose="020B0604020202020204" pitchFamily="34" charset="0"/>
              </a:rPr>
              <a:t> or </a:t>
            </a:r>
            <a:r>
              <a:rPr lang="en-US" sz="1200" b="1" i="0" kern="1200" dirty="0">
                <a:solidFill>
                  <a:schemeClr val="tx1"/>
                </a:solidFill>
                <a:effectLst/>
                <a:latin typeface="Arial" panose="020B0604020202020204" pitchFamily="34" charset="0"/>
                <a:cs typeface="Arial" panose="020B0604020202020204" pitchFamily="34" charset="0"/>
              </a:rPr>
              <a:t>one-to-one marketing.</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Ask students:  </a:t>
            </a:r>
            <a:r>
              <a:rPr lang="en-US" dirty="0">
                <a:latin typeface="Arial" panose="020B0604020202020204" pitchFamily="34" charset="0"/>
                <a:cs typeface="Arial" panose="020B0604020202020204" pitchFamily="34" charset="0"/>
              </a:rPr>
              <a:t>What is an example of a mass market product?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Answer: There are very few mass market products.  Even commodity goods such as flour are now differentiated.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Ask students</a:t>
            </a:r>
            <a:r>
              <a:rPr lang="en-US" dirty="0">
                <a:latin typeface="Arial" panose="020B0604020202020204" pitchFamily="34" charset="0"/>
                <a:cs typeface="Arial" panose="020B0604020202020204" pitchFamily="34" charset="0"/>
              </a:rPr>
              <a:t>:  What are examples of products that use differentiated, concentrated, and micromarketing segmentation strategies?  </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Differentiated = Coca Cola</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Concentrated = Helena Rubenstein or Clinique</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Micromarketing = Financial Services Providers</a:t>
            </a:r>
          </a:p>
        </p:txBody>
      </p:sp>
    </p:spTree>
    <p:extLst>
      <p:ext uri="{BB962C8B-B14F-4D97-AF65-F5344CB8AC3E}">
        <p14:creationId xmlns:p14="http://schemas.microsoft.com/office/powerpoint/2010/main" val="440064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latin typeface="Arial" panose="020B0604020202020204" pitchFamily="34" charset="0"/>
                <a:cs typeface="Arial" panose="020B0604020202020204" pitchFamily="34" charset="0"/>
              </a:rPr>
              <a:t>A firm’s </a:t>
            </a:r>
            <a:r>
              <a:rPr lang="en-US" b="1" i="0" dirty="0">
                <a:latin typeface="Arial" panose="020B0604020202020204" pitchFamily="34" charset="0"/>
                <a:cs typeface="Arial" panose="020B0604020202020204" pitchFamily="34" charset="0"/>
              </a:rPr>
              <a:t>value proposition </a:t>
            </a:r>
            <a:r>
              <a:rPr lang="en-US" b="0" i="0" dirty="0">
                <a:latin typeface="Arial" panose="020B0604020202020204" pitchFamily="34" charset="0"/>
                <a:cs typeface="Arial" panose="020B0604020202020204" pitchFamily="34" charset="0"/>
              </a:rPr>
              <a:t>is represented by the benefits that a firm provides but that its competitors do not. Airline customers who are looking for a good value and will therefore tolerate a cattle-call approach to seating, which allows them to choose their own seats on the plane as long as they get an early check-in, turn to Southwest for their flights. Alternatively, customers who are looking for lots of worldwide flight options will turn to American Airlines/US Airways.</a:t>
            </a:r>
          </a:p>
        </p:txBody>
      </p:sp>
      <p:sp>
        <p:nvSpPr>
          <p:cNvPr id="4" name="Slide Number Placeholder 3"/>
          <p:cNvSpPr>
            <a:spLocks noGrp="1"/>
          </p:cNvSpPr>
          <p:nvPr>
            <p:ph type="sldNum" sz="quarter" idx="10"/>
          </p:nvPr>
        </p:nvSpPr>
        <p:spPr/>
        <p:txBody>
          <a:bodyPr/>
          <a:lstStyle/>
          <a:p>
            <a:fld id="{69FFC654-DD34-485F-BF6F-1CE6F8383B4E}" type="slidenum">
              <a:rPr lang="en-US" smtClean="0"/>
              <a:pPr/>
              <a:t>24</a:t>
            </a:fld>
            <a:endParaRPr lang="en-US" dirty="0"/>
          </a:p>
        </p:txBody>
      </p:sp>
    </p:spTree>
    <p:extLst>
      <p:ext uri="{BB962C8B-B14F-4D97-AF65-F5344CB8AC3E}">
        <p14:creationId xmlns:p14="http://schemas.microsoft.com/office/powerpoint/2010/main" val="1366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To visualize the value proposition, examine the Circles for a Successful Value Proposition framework. The bottom left circle in part A represents the customer needs and wants, the bottom right circle represents the company’s offerings (i.e., its capabilities), and the top circle represents the benefits offered by competitors. The best situation is if a company’s product or service offering overlaps with customer needs and wants but suffers no overlap with competitors’ offerings. The shaded portion reflects the value proposition, or the intersection of what the customer needs and wants with what the company can offer.</a:t>
            </a:r>
          </a:p>
        </p:txBody>
      </p:sp>
      <p:sp>
        <p:nvSpPr>
          <p:cNvPr id="4" name="Slide Number Placeholder 3"/>
          <p:cNvSpPr>
            <a:spLocks noGrp="1"/>
          </p:cNvSpPr>
          <p:nvPr>
            <p:ph type="sldNum" sz="quarter" idx="10"/>
          </p:nvPr>
        </p:nvSpPr>
        <p:spPr/>
        <p:txBody>
          <a:bodyPr/>
          <a:lstStyle/>
          <a:p>
            <a:fld id="{69FFC654-DD34-485F-BF6F-1CE6F8383B4E}" type="slidenum">
              <a:rPr lang="en-US" smtClean="0"/>
              <a:pPr/>
              <a:t>25</a:t>
            </a:fld>
            <a:endParaRPr lang="en-US" dirty="0"/>
          </a:p>
        </p:txBody>
      </p:sp>
    </p:spTree>
    <p:extLst>
      <p:ext uri="{BB962C8B-B14F-4D97-AF65-F5344CB8AC3E}">
        <p14:creationId xmlns:p14="http://schemas.microsoft.com/office/powerpoint/2010/main" val="2138073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p:sp>
      <p:sp>
        <p:nvSpPr>
          <p:cNvPr id="103427" name="Notes Placeholder 2"/>
          <p:cNvSpPr>
            <a:spLocks noGrp="1"/>
          </p:cNvSpPr>
          <p:nvPr>
            <p:ph type="body" idx="1"/>
          </p:nvPr>
        </p:nvSpPr>
        <p:spPr>
          <a:noFill/>
          <a:ln/>
        </p:spPr>
        <p:txBody>
          <a:bodyPr/>
          <a:lstStyle/>
          <a:p>
            <a:r>
              <a:rPr lang="en-US" b="0" dirty="0">
                <a:latin typeface="Arial" panose="020B0604020202020204" pitchFamily="34" charset="0"/>
                <a:cs typeface="Arial" panose="020B0604020202020204" pitchFamily="34" charset="0"/>
              </a:rPr>
              <a:t>In the second circle, </a:t>
            </a:r>
            <a:r>
              <a:rPr lang="en-US" dirty="0">
                <a:latin typeface="Arial" panose="020B0604020202020204" pitchFamily="34" charset="0"/>
                <a:cs typeface="Arial" panose="020B0604020202020204" pitchFamily="34" charset="0"/>
              </a:rPr>
              <a:t>the intersection of customer needs, the benefits provided by our focal firm, and the benefits provided by a competing firm reveal seven specific spaces where a product or service might be located.</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The main value proposition components are: 1. Target marking, 2. Offering name or brand, 3. Product/service category or concept, 4. Unique point of difference/benefits.</a:t>
            </a:r>
          </a:p>
        </p:txBody>
      </p:sp>
      <p:sp>
        <p:nvSpPr>
          <p:cNvPr id="103428" name="Slide Number Placeholder 3"/>
          <p:cNvSpPr>
            <a:spLocks noGrp="1"/>
          </p:cNvSpPr>
          <p:nvPr>
            <p:ph type="sldNum" sz="quarter"/>
          </p:nvPr>
        </p:nvSpPr>
        <p:spPr>
          <a:noFill/>
        </p:spPr>
        <p:txBody>
          <a:bodyPr/>
          <a:lstStyle/>
          <a:p>
            <a:pPr>
              <a:buFont typeface="Wingdings" pitchFamily="2" charset="2"/>
              <a:buNone/>
            </a:pPr>
            <a:fld id="{C7A584D9-BFCA-409E-A88D-D98EB60B1B59}" type="slidenum">
              <a:rPr lang="en-US" smtClean="0">
                <a:latin typeface="Times New Roman" pitchFamily="18" charset="0"/>
                <a:ea typeface="DejaVu Sans"/>
                <a:cs typeface="DejaVu Sans"/>
              </a:rPr>
              <a:pPr>
                <a:buFont typeface="Wingdings" pitchFamily="2" charset="2"/>
                <a:buNone/>
              </a:pPr>
              <a:t>26</a:t>
            </a:fld>
            <a:endParaRPr lang="en-US" dirty="0">
              <a:latin typeface="Times New Roman" pitchFamily="18" charset="0"/>
              <a:ea typeface="DejaVu Sans"/>
              <a:cs typeface="DejaVu Sans"/>
            </a:endParaRPr>
          </a:p>
        </p:txBody>
      </p:sp>
    </p:spTree>
    <p:extLst>
      <p:ext uri="{BB962C8B-B14F-4D97-AF65-F5344CB8AC3E}">
        <p14:creationId xmlns:p14="http://schemas.microsoft.com/office/powerpoint/2010/main" val="999966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p:spPr>
        <p:txBody>
          <a:bodyPr/>
          <a:lstStyle/>
          <a:p>
            <a:pPr>
              <a:buFont typeface="Wingdings" pitchFamily="2" charset="2"/>
              <a:buNone/>
            </a:pPr>
            <a:fld id="{2B8B73DB-9A33-4BA4-9FB5-EDFAA8989DEA}" type="slidenum">
              <a:rPr lang="en-US" smtClean="0">
                <a:ea typeface="DejaVu Sans"/>
                <a:cs typeface="DejaVu Sans"/>
              </a:rPr>
              <a:pPr>
                <a:buFont typeface="Wingdings" pitchFamily="2" charset="2"/>
                <a:buNone/>
              </a:pPr>
              <a:t>27</a:t>
            </a:fld>
            <a:endParaRPr lang="en-US" dirty="0">
              <a:ea typeface="DejaVu Sans"/>
              <a:cs typeface="DejaVu Sans"/>
            </a:endParaRPr>
          </a:p>
        </p:txBody>
      </p:sp>
      <p:sp>
        <p:nvSpPr>
          <p:cNvPr id="73731" name="Rectangle 2"/>
          <p:cNvSpPr>
            <a:spLocks noGrp="1" noRot="1" noChangeAspect="1" noChangeArrowheads="1" noTextEdit="1"/>
          </p:cNvSpPr>
          <p:nvPr>
            <p:ph type="sldImg"/>
          </p:nvPr>
        </p:nvSpPr>
        <p:spPr/>
      </p:sp>
      <p:sp>
        <p:nvSpPr>
          <p:cNvPr id="73732" name="Rectangle 3"/>
          <p:cNvSpPr>
            <a:spLocks noGrp="1" noChangeArrowheads="1"/>
          </p:cNvSpPr>
          <p:nvPr>
            <p:ph type="body" idx="1"/>
          </p:nvPr>
        </p:nvSpPr>
        <p:spPr>
          <a:noFill/>
          <a:ln/>
        </p:spPr>
        <p:txBody>
          <a:bodyPr/>
          <a:lstStyle/>
          <a:p>
            <a:pPr marL="0" indent="0">
              <a:buFont typeface="Arial" panose="020B0604020202020204" pitchFamily="34" charset="0"/>
              <a:buNone/>
            </a:pPr>
            <a:endParaRPr lang="en-US" dirty="0">
              <a:latin typeface="Times New Roman" pitchFamily="18" charset="0"/>
            </a:endParaRPr>
          </a:p>
        </p:txBody>
      </p:sp>
    </p:spTree>
    <p:extLst>
      <p:ext uri="{BB962C8B-B14F-4D97-AF65-F5344CB8AC3E}">
        <p14:creationId xmlns:p14="http://schemas.microsoft.com/office/powerpoint/2010/main" val="425470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p:sp>
      <p:sp>
        <p:nvSpPr>
          <p:cNvPr id="98307"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Positioning strategies generally focus on either how the product or service affects the consumer or how it is better than competitors’ products and services. When positioning against competitors, the objective is to play up how the brand being marketed provides the desired benefits better than do those of competitors. Firms thus position their products and services according to value, salient attributes, and symbols, and against competition.</a:t>
            </a:r>
          </a:p>
        </p:txBody>
      </p:sp>
    </p:spTree>
    <p:extLst>
      <p:ext uri="{BB962C8B-B14F-4D97-AF65-F5344CB8AC3E}">
        <p14:creationId xmlns:p14="http://schemas.microsoft.com/office/powerpoint/2010/main" val="376662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p:spPr>
        <p:txBody>
          <a:bodyPr/>
          <a:lstStyle/>
          <a:p>
            <a:pPr>
              <a:buFont typeface="Wingdings" pitchFamily="2" charset="2"/>
              <a:buNone/>
            </a:pPr>
            <a:fld id="{2B8B73DB-9A33-4BA4-9FB5-EDFAA8989DEA}" type="slidenum">
              <a:rPr lang="en-US" smtClean="0">
                <a:ea typeface="DejaVu Sans"/>
                <a:cs typeface="DejaVu Sans"/>
              </a:rPr>
              <a:pPr>
                <a:buFont typeface="Wingdings" pitchFamily="2" charset="2"/>
                <a:buNone/>
              </a:pPr>
              <a:t>29</a:t>
            </a:fld>
            <a:endParaRPr lang="en-US" dirty="0">
              <a:ea typeface="DejaVu Sans"/>
              <a:cs typeface="DejaVu Sans"/>
            </a:endParaRPr>
          </a:p>
        </p:txBody>
      </p:sp>
      <p:sp>
        <p:nvSpPr>
          <p:cNvPr id="73731" name="Rectangle 2"/>
          <p:cNvSpPr>
            <a:spLocks noGrp="1" noRot="1" noChangeAspect="1" noChangeArrowheads="1" noTextEdit="1"/>
          </p:cNvSpPr>
          <p:nvPr>
            <p:ph type="sldImg"/>
          </p:nvPr>
        </p:nvSpPr>
        <p:spPr/>
      </p:sp>
      <p:sp>
        <p:nvSpPr>
          <p:cNvPr id="73732" name="Rectangle 3"/>
          <p:cNvSpPr>
            <a:spLocks noGrp="1" noChangeArrowheads="1"/>
          </p:cNvSpPr>
          <p:nvPr>
            <p:ph type="body" idx="1"/>
          </p:nvPr>
        </p:nvSpPr>
        <p:spPr>
          <a:noFill/>
          <a:ln/>
        </p:spPr>
        <p:txBody>
          <a:bodyPr/>
          <a:lstStyle/>
          <a:p>
            <a:pPr marL="0" indent="0">
              <a:buFont typeface="Arial" panose="020B0604020202020204" pitchFamily="34" charset="0"/>
              <a:buNone/>
            </a:pPr>
            <a:endParaRPr lang="en-US" dirty="0">
              <a:latin typeface="Times New Roman" pitchFamily="18" charset="0"/>
            </a:endParaRPr>
          </a:p>
        </p:txBody>
      </p:sp>
    </p:spTree>
    <p:extLst>
      <p:ext uri="{BB962C8B-B14F-4D97-AF65-F5344CB8AC3E}">
        <p14:creationId xmlns:p14="http://schemas.microsoft.com/office/powerpoint/2010/main" val="106102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FC654-DD34-485F-BF6F-1CE6F8383B4E}" type="slidenum">
              <a:rPr lang="en-US" smtClean="0"/>
              <a:pPr/>
              <a:t>3</a:t>
            </a:fld>
            <a:endParaRPr lang="en-US" dirty="0"/>
          </a:p>
        </p:txBody>
      </p:sp>
    </p:spTree>
    <p:extLst>
      <p:ext uri="{BB962C8B-B14F-4D97-AF65-F5344CB8AC3E}">
        <p14:creationId xmlns:p14="http://schemas.microsoft.com/office/powerpoint/2010/main" val="3664233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p:nvPr>
        </p:nvSpPr>
        <p:spPr>
          <a:noFill/>
        </p:spPr>
        <p:txBody>
          <a:bodyPr/>
          <a:lstStyle/>
          <a:p>
            <a:pPr>
              <a:buFont typeface="Wingdings" pitchFamily="2" charset="2"/>
              <a:buNone/>
            </a:pPr>
            <a:fld id="{61A236BF-0388-4900-9359-B5FACAA6CE82}" type="slidenum">
              <a:rPr lang="en-US" smtClean="0">
                <a:ea typeface="DejaVu Sans"/>
                <a:cs typeface="DejaVu Sans"/>
              </a:rPr>
              <a:pPr>
                <a:buFont typeface="Wingdings" pitchFamily="2" charset="2"/>
                <a:buNone/>
              </a:pPr>
              <a:t>30</a:t>
            </a:fld>
            <a:endParaRPr lang="en-US" dirty="0">
              <a:ea typeface="DejaVu Sans"/>
              <a:cs typeface="DejaVu Sans"/>
            </a:endParaRPr>
          </a:p>
        </p:txBody>
      </p:sp>
      <p:sp>
        <p:nvSpPr>
          <p:cNvPr id="106499" name="Rectangle 2"/>
          <p:cNvSpPr>
            <a:spLocks noGrp="1" noRot="1" noChangeAspect="1" noChangeArrowheads="1" noTextEdit="1"/>
          </p:cNvSpPr>
          <p:nvPr>
            <p:ph type="sldImg"/>
          </p:nvPr>
        </p:nvSpPr>
        <p:spPr/>
      </p:sp>
      <p:sp>
        <p:nvSpPr>
          <p:cNvPr id="106500" name="Rectangle 3"/>
          <p:cNvSpPr>
            <a:spLocks noGrp="1" noChangeArrowheads="1"/>
          </p:cNvSpPr>
          <p:nvPr>
            <p:ph type="body" idx="1"/>
          </p:nvPr>
        </p:nvSpPr>
        <p:spPr>
          <a:noFill/>
          <a:ln/>
        </p:spPr>
        <p:txBody>
          <a:bodyPr/>
          <a:lstStyle/>
          <a:p>
            <a:r>
              <a:rPr lang="en-US" dirty="0">
                <a:latin typeface="Arial" panose="020B0604020202020204" pitchFamily="34" charset="0"/>
                <a:cs typeface="Arial" panose="020B0604020202020204" pitchFamily="34" charset="0"/>
              </a:rPr>
              <a:t>This slide provides the steps necessary to develop the perceptual maps on the next slides.  Switch back and forth on thes</a:t>
            </a:r>
            <a:r>
              <a:rPr lang="en-US" baseline="0" dirty="0">
                <a:latin typeface="Arial" panose="020B0604020202020204" pitchFamily="34" charset="0"/>
                <a:cs typeface="Arial" panose="020B0604020202020204" pitchFamily="34" charset="0"/>
              </a:rPr>
              <a:t>e </a:t>
            </a:r>
            <a:r>
              <a:rPr lang="en-US" dirty="0">
                <a:latin typeface="Arial" panose="020B0604020202020204" pitchFamily="34" charset="0"/>
                <a:cs typeface="Arial" panose="020B0604020202020204" pitchFamily="34" charset="0"/>
              </a:rPr>
              <a:t>slides to explain the perceptual maps. The example used in this slide is the car industry.</a:t>
            </a:r>
          </a:p>
        </p:txBody>
      </p:sp>
    </p:spTree>
    <p:extLst>
      <p:ext uri="{BB962C8B-B14F-4D97-AF65-F5344CB8AC3E}">
        <p14:creationId xmlns:p14="http://schemas.microsoft.com/office/powerpoint/2010/main" val="362831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31"/>
          <p:cNvSpPr>
            <a:spLocks noGrp="1" noChangeArrowheads="1"/>
          </p:cNvSpPr>
          <p:nvPr>
            <p:ph type="sldNum" sz="quarter" idx="5"/>
          </p:nvPr>
        </p:nvSpPr>
        <p:spPr/>
        <p:txBody>
          <a:bodyPr/>
          <a:lstStyle/>
          <a:p>
            <a:pPr>
              <a:defRPr/>
            </a:pPr>
            <a:fld id="{203C4CFB-3AF4-4673-986C-28E949D17F12}" type="slidenum">
              <a:rPr lang="en-US"/>
              <a:pPr>
                <a:defRPr/>
              </a:pPr>
              <a:t>31</a:t>
            </a:fld>
            <a:endParaRPr lang="en-US" dirty="0"/>
          </a:p>
        </p:txBody>
      </p:sp>
      <p:sp>
        <p:nvSpPr>
          <p:cNvPr id="1484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723" tIns="44861" rIns="89723" bIns="44861"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1484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7" tIns="0" rIns="19047" bIns="0" anchor="b"/>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r" eaLnBrk="1" hangingPunct="1"/>
            <a:r>
              <a:rPr lang="en-US" altLang="en-US" sz="900" i="1" dirty="0">
                <a:latin typeface="Times New Roman" pitchFamily="18" charset="0"/>
              </a:rPr>
              <a:t>4</a:t>
            </a:r>
          </a:p>
        </p:txBody>
      </p:sp>
      <p:sp>
        <p:nvSpPr>
          <p:cNvPr id="1484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723" tIns="44861" rIns="89723" bIns="44861"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1484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723" tIns="44861" rIns="89723" bIns="44861"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148487" name="Rectangle 6"/>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48488" name="Rectangle 7"/>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75" tIns="44444" rIns="90475" bIns="44444" numCol="1" anchor="t" anchorCtr="0" compatLnSpc="1">
            <a:prstTxWarp prst="textNoShape">
              <a:avLst/>
            </a:prstTxWarp>
          </a:bodyPr>
          <a:lstStyle/>
          <a:p>
            <a:r>
              <a:rPr lang="en-US" dirty="0">
                <a:latin typeface="Arial" panose="020B0604020202020204" pitchFamily="34" charset="0"/>
                <a:cs typeface="Arial" panose="020B0604020202020204" pitchFamily="34" charset="0"/>
              </a:rPr>
              <a:t>Marketers determine their brand’s position by asking a series of questions about their firm’s and the competitors’ products. Here, cars are depicted on two dimensions: style and price. Kia is known for having a low price and a more traditional style.</a:t>
            </a: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387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31"/>
          <p:cNvSpPr>
            <a:spLocks noGrp="1" noChangeArrowheads="1"/>
          </p:cNvSpPr>
          <p:nvPr>
            <p:ph type="sldNum" sz="quarter" idx="5"/>
          </p:nvPr>
        </p:nvSpPr>
        <p:spPr/>
        <p:txBody>
          <a:bodyPr/>
          <a:lstStyle/>
          <a:p>
            <a:pPr>
              <a:defRPr/>
            </a:pPr>
            <a:fld id="{52A79812-2AB1-4C77-A7FD-FE0C7B4B6E9C}" type="slidenum">
              <a:rPr lang="en-US"/>
              <a:pPr>
                <a:defRPr/>
              </a:pPr>
              <a:t>32</a:t>
            </a:fld>
            <a:endParaRPr lang="en-US" dirty="0"/>
          </a:p>
        </p:txBody>
      </p:sp>
      <p:sp>
        <p:nvSpPr>
          <p:cNvPr id="149507"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723" tIns="44861" rIns="89723" bIns="44861"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149508"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7" tIns="0" rIns="19047" bIns="0" anchor="b"/>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r" eaLnBrk="1" hangingPunct="1"/>
            <a:r>
              <a:rPr lang="en-US" altLang="en-US" sz="900" i="1" dirty="0">
                <a:latin typeface="Times New Roman" pitchFamily="18" charset="0"/>
              </a:rPr>
              <a:t>4</a:t>
            </a:r>
          </a:p>
        </p:txBody>
      </p:sp>
      <p:sp>
        <p:nvSpPr>
          <p:cNvPr id="149509"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723" tIns="44861" rIns="89723" bIns="44861"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149510"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723" tIns="44861" rIns="89723" bIns="44861"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149511" name="Rectangle 6"/>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49512" name="Rectangle 7"/>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75" tIns="44444" rIns="90475" bIns="44444" numCol="1" anchor="t" anchorCtr="0" compatLnSpc="1">
            <a:prstTxWarp prst="textNoShape">
              <a:avLst/>
            </a:prstTxWarp>
          </a:bodyPr>
          <a:lstStyle/>
          <a:p>
            <a:r>
              <a:rPr lang="en-US" dirty="0">
                <a:latin typeface="Arial" panose="020B0604020202020204" pitchFamily="34" charset="0"/>
                <a:cs typeface="Arial" panose="020B0604020202020204" pitchFamily="34" charset="0"/>
              </a:rPr>
              <a:t>On a perceptual map, marketers can represent the size of current and potential markets. The largest target market is consumers looking for a contemporary vehicle at a moderate price.</a:t>
            </a: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943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p:sp>
      <p:sp>
        <p:nvSpPr>
          <p:cNvPr id="108547" name="Rectangle 3"/>
          <p:cNvSpPr>
            <a:spLocks noGrp="1" noChangeArrowheads="1"/>
          </p:cNvSpPr>
          <p:nvPr>
            <p:ph type="body" idx="1"/>
          </p:nvPr>
        </p:nvSpPr>
        <p:spPr>
          <a:ln/>
        </p:spPr>
        <p:txBody>
          <a:bodyPr/>
          <a:lstStyle/>
          <a:p>
            <a:pPr marL="205146" indent="-205146">
              <a:buFont typeface="+mj-lt"/>
              <a:buAutoNum type="arabicPeriod"/>
              <a:defRPr/>
            </a:pPr>
            <a:r>
              <a:rPr lang="en-US" dirty="0">
                <a:latin typeface="Arial" panose="020B0604020202020204" pitchFamily="34" charset="0"/>
                <a:cs typeface="Arial" panose="020B0604020202020204" pitchFamily="34" charset="0"/>
              </a:rPr>
              <a:t>A  </a:t>
            </a:r>
            <a:r>
              <a:rPr lang="en-US" b="0" dirty="0">
                <a:latin typeface="Arial" panose="020B0604020202020204" pitchFamily="34" charset="0"/>
                <a:cs typeface="Arial" panose="020B0604020202020204" pitchFamily="34" charset="0"/>
              </a:rPr>
              <a:t>perceptual map </a:t>
            </a:r>
            <a:r>
              <a:rPr lang="en-US" dirty="0">
                <a:latin typeface="Arial" panose="020B0604020202020204" pitchFamily="34" charset="0"/>
                <a:cs typeface="Arial" panose="020B0604020202020204" pitchFamily="34" charset="0"/>
              </a:rPr>
              <a:t>displays, in two or more dimensions, the position of products or brands in the consumer’s mind.</a:t>
            </a:r>
          </a:p>
          <a:p>
            <a:pPr marL="205146" indent="-205146">
              <a:buFont typeface="+mj-lt"/>
              <a:buAutoNum type="arabicPeriod"/>
              <a:defRPr/>
            </a:pPr>
            <a:r>
              <a:rPr lang="en-US" dirty="0">
                <a:latin typeface="Arial" panose="020B0604020202020204" pitchFamily="34" charset="0"/>
                <a:cs typeface="Arial" panose="020B0604020202020204" pitchFamily="34" charset="0"/>
              </a:rPr>
              <a:t>Determine consumers’ perceptions and evaluations of the product or service in relation to competitors’, identify competitors’ positions, determine consumer preferences, select the position, monitor the positioning strategy.</a:t>
            </a:r>
          </a:p>
        </p:txBody>
      </p:sp>
    </p:spTree>
    <p:extLst>
      <p:ext uri="{BB962C8B-B14F-4D97-AF65-F5344CB8AC3E}">
        <p14:creationId xmlns:p14="http://schemas.microsoft.com/office/powerpoint/2010/main" val="12730443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FC654-DD34-485F-BF6F-1CE6F8383B4E}" type="slidenum">
              <a:rPr lang="en-US" smtClean="0"/>
              <a:pPr/>
              <a:t>34</a:t>
            </a:fld>
            <a:endParaRPr lang="en-US" dirty="0"/>
          </a:p>
        </p:txBody>
      </p:sp>
    </p:spTree>
    <p:extLst>
      <p:ext uri="{BB962C8B-B14F-4D97-AF65-F5344CB8AC3E}">
        <p14:creationId xmlns:p14="http://schemas.microsoft.com/office/powerpoint/2010/main" val="4263551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p:sp>
      <p:sp>
        <p:nvSpPr>
          <p:cNvPr id="110595"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Benefit segmentation</a:t>
            </a:r>
            <a:r>
              <a:rPr lang="en-US" dirty="0">
                <a:latin typeface="Arial" panose="020B0604020202020204" pitchFamily="34" charset="0"/>
                <a:cs typeface="Arial" panose="020B0604020202020204" pitchFamily="34" charset="0"/>
              </a:rPr>
              <a:t> groups consumers on the basis of the benefits they derive from products or services.</a:t>
            </a:r>
            <a:endParaRPr lang="en-US" b="1" dirty="0">
              <a:latin typeface="Arial" panose="020B0604020202020204" pitchFamily="34" charset="0"/>
              <a:cs typeface="Arial" panose="020B0604020202020204" pitchFamily="34" charset="0"/>
            </a:endParaRPr>
          </a:p>
          <a:p>
            <a:endParaRPr lang="en-US" dirty="0">
              <a:latin typeface="Times New Roman" pitchFamily="18" charset="0"/>
            </a:endParaRPr>
          </a:p>
        </p:txBody>
      </p:sp>
    </p:spTree>
    <p:extLst>
      <p:ext uri="{BB962C8B-B14F-4D97-AF65-F5344CB8AC3E}">
        <p14:creationId xmlns:p14="http://schemas.microsoft.com/office/powerpoint/2010/main" val="1964758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p:sp>
      <p:sp>
        <p:nvSpPr>
          <p:cNvPr id="111619"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Demographic segmentation</a:t>
            </a:r>
            <a:r>
              <a:rPr lang="en-US" dirty="0">
                <a:latin typeface="Arial" panose="020B0604020202020204" pitchFamily="34" charset="0"/>
                <a:cs typeface="Arial" panose="020B0604020202020204" pitchFamily="34" charset="0"/>
              </a:rPr>
              <a:t> groups consumers according to easily measured, objective characteristics such as age, gender, income, and education.</a:t>
            </a:r>
            <a:endParaRPr lang="en-US" b="1" dirty="0">
              <a:latin typeface="Arial" panose="020B0604020202020204" pitchFamily="34" charset="0"/>
              <a:cs typeface="Arial" panose="020B0604020202020204" pitchFamily="34" charset="0"/>
            </a:endParaRPr>
          </a:p>
          <a:p>
            <a:endParaRPr lang="en-US" dirty="0">
              <a:latin typeface="Times New Roman" pitchFamily="18" charset="0"/>
            </a:endParaRPr>
          </a:p>
        </p:txBody>
      </p:sp>
    </p:spTree>
    <p:extLst>
      <p:ext uri="{BB962C8B-B14F-4D97-AF65-F5344CB8AC3E}">
        <p14:creationId xmlns:p14="http://schemas.microsoft.com/office/powerpoint/2010/main" val="1998730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p:sp>
      <p:sp>
        <p:nvSpPr>
          <p:cNvPr id="112643"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Geodemographic segmentation</a:t>
            </a:r>
            <a:r>
              <a:rPr lang="en-US" dirty="0">
                <a:latin typeface="Arial" panose="020B0604020202020204" pitchFamily="34" charset="0"/>
                <a:cs typeface="Arial" panose="020B0604020202020204" pitchFamily="34" charset="0"/>
              </a:rPr>
              <a:t> uses a combination of geographic, demographic, and lifestyle characteristics to classify consumers.</a:t>
            </a:r>
            <a:endParaRPr lang="en-US" b="1" dirty="0">
              <a:latin typeface="Arial" panose="020B0604020202020204" pitchFamily="34" charset="0"/>
              <a:cs typeface="Arial" panose="020B0604020202020204" pitchFamily="34" charset="0"/>
            </a:endParaRPr>
          </a:p>
          <a:p>
            <a:endParaRPr lang="en-US" dirty="0">
              <a:latin typeface="Times New Roman" pitchFamily="18" charset="0"/>
            </a:endParaRPr>
          </a:p>
        </p:txBody>
      </p:sp>
    </p:spTree>
    <p:extLst>
      <p:ext uri="{BB962C8B-B14F-4D97-AF65-F5344CB8AC3E}">
        <p14:creationId xmlns:p14="http://schemas.microsoft.com/office/powerpoint/2010/main" val="1415168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p:sp>
      <p:sp>
        <p:nvSpPr>
          <p:cNvPr id="113667"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Geographic segmentation</a:t>
            </a:r>
            <a:r>
              <a:rPr lang="en-US" dirty="0">
                <a:latin typeface="Arial" panose="020B0604020202020204" pitchFamily="34" charset="0"/>
                <a:cs typeface="Arial" panose="020B0604020202020204" pitchFamily="34" charset="0"/>
              </a:rPr>
              <a:t> organizes customers into groups on the basis of where they live.</a:t>
            </a:r>
            <a:endParaRPr lang="en-US" b="1" dirty="0">
              <a:latin typeface="Arial" panose="020B0604020202020204" pitchFamily="34" charset="0"/>
              <a:cs typeface="Arial" panose="020B0604020202020204" pitchFamily="34" charset="0"/>
            </a:endParaRPr>
          </a:p>
          <a:p>
            <a:endParaRPr lang="en-US" dirty="0">
              <a:latin typeface="Times New Roman" pitchFamily="18" charset="0"/>
            </a:endParaRPr>
          </a:p>
        </p:txBody>
      </p:sp>
    </p:spTree>
    <p:extLst>
      <p:ext uri="{BB962C8B-B14F-4D97-AF65-F5344CB8AC3E}">
        <p14:creationId xmlns:p14="http://schemas.microsoft.com/office/powerpoint/2010/main" val="9143194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p:sp>
      <p:sp>
        <p:nvSpPr>
          <p:cNvPr id="114691" name="Rectangle 3"/>
          <p:cNvSpPr>
            <a:spLocks noGrp="1" noChangeArrowheads="1"/>
          </p:cNvSpPr>
          <p:nvPr>
            <p:ph type="body" idx="1"/>
          </p:nvPr>
        </p:nvSpPr>
        <p:spPr>
          <a:noFill/>
          <a:ln/>
        </p:spPr>
        <p:txBody>
          <a:bodyPr/>
          <a:lstStyle/>
          <a:p>
            <a:pPr>
              <a:buFont typeface="Wingdings" pitchFamily="2" charset="2"/>
              <a:buNone/>
            </a:pPr>
            <a:r>
              <a:rPr lang="en-US" b="1" dirty="0">
                <a:latin typeface="Arial" panose="020B0604020202020204" pitchFamily="34" charset="0"/>
                <a:cs typeface="Arial" panose="020B0604020202020204" pitchFamily="34" charset="0"/>
              </a:rPr>
              <a:t>Behavioral segmentation</a:t>
            </a:r>
            <a:r>
              <a:rPr lang="en-US" dirty="0">
                <a:latin typeface="Arial" panose="020B0604020202020204" pitchFamily="34" charset="0"/>
                <a:cs typeface="Arial" panose="020B0604020202020204" pitchFamily="34" charset="0"/>
              </a:rPr>
              <a:t> divides customers into groups based on how they use the product or service.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3059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p:spPr>
        <p:txBody>
          <a:bodyPr/>
          <a:lstStyle/>
          <a:p>
            <a:pPr>
              <a:buFont typeface="Wingdings" pitchFamily="2" charset="2"/>
              <a:buNone/>
            </a:pPr>
            <a:fld id="{E074BD58-8F5B-43AC-82CF-D1E6C8A1764F}" type="slidenum">
              <a:rPr lang="en-US" smtClean="0">
                <a:ea typeface="DejaVu Sans"/>
                <a:cs typeface="DejaVu Sans"/>
              </a:rPr>
              <a:pPr>
                <a:buFont typeface="Wingdings" pitchFamily="2" charset="2"/>
                <a:buNone/>
              </a:pPr>
              <a:t>4</a:t>
            </a:fld>
            <a:endParaRPr lang="en-US" dirty="0">
              <a:ea typeface="DejaVu Sans"/>
              <a:cs typeface="DejaVu Sans"/>
            </a:endParaRPr>
          </a:p>
        </p:txBody>
      </p:sp>
      <p:sp>
        <p:nvSpPr>
          <p:cNvPr id="72707" name="Rectangle 2"/>
          <p:cNvSpPr>
            <a:spLocks noGrp="1" noRot="1" noChangeAspect="1" noChangeArrowheads="1" noTextEdit="1"/>
          </p:cNvSpPr>
          <p:nvPr>
            <p:ph type="sldImg"/>
          </p:nvPr>
        </p:nvSpPr>
        <p:spPr/>
      </p:sp>
      <p:sp>
        <p:nvSpPr>
          <p:cNvPr id="72708" name="Rectangle 3"/>
          <p:cNvSpPr>
            <a:spLocks noGrp="1" noChangeArrowheads="1"/>
          </p:cNvSpPr>
          <p:nvPr>
            <p:ph type="body" idx="1"/>
          </p:nvPr>
        </p:nvSpPr>
        <p:spPr>
          <a:noFill/>
          <a:ln/>
        </p:spPr>
        <p:txBody>
          <a:bodyPr/>
          <a:lstStyle/>
          <a:p>
            <a:r>
              <a:rPr lang="en-US" sz="1200" b="0" i="0" kern="1200" dirty="0">
                <a:solidFill>
                  <a:schemeClr val="tx1"/>
                </a:solidFill>
                <a:effectLst/>
                <a:latin typeface="Arial" panose="020B0604020202020204" pitchFamily="34" charset="0"/>
                <a:cs typeface="Arial" panose="020B0604020202020204" pitchFamily="34" charset="0"/>
              </a:rPr>
              <a:t>The first step in the segmentation process is to articulate the vision or objectives of the company’s marketing strategy clearly. </a:t>
            </a:r>
            <a:r>
              <a:rPr lang="en-US" dirty="0">
                <a:latin typeface="Arial" panose="020B0604020202020204" pitchFamily="34" charset="0"/>
                <a:cs typeface="Arial" panose="020B0604020202020204" pitchFamily="34" charset="0"/>
              </a:rPr>
              <a:t>Remind students that any strategy must be consistent with the firm’s mission statement and be based on the current assessments from SWOT analyses.</a:t>
            </a:r>
          </a:p>
        </p:txBody>
      </p:sp>
    </p:spTree>
    <p:extLst>
      <p:ext uri="{BB962C8B-B14F-4D97-AF65-F5344CB8AC3E}">
        <p14:creationId xmlns:p14="http://schemas.microsoft.com/office/powerpoint/2010/main" val="33686876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p:sp>
      <p:sp>
        <p:nvSpPr>
          <p:cNvPr id="115715" name="Rectangle 3"/>
          <p:cNvSpPr>
            <a:spLocks noGrp="1" noChangeArrowheads="1"/>
          </p:cNvSpPr>
          <p:nvPr>
            <p:ph type="body" idx="1"/>
          </p:nvPr>
        </p:nvSpPr>
        <p:spPr>
          <a:noFill/>
          <a:ln/>
        </p:spPr>
        <p:txBody>
          <a:bodyPr/>
          <a:lstStyle/>
          <a:p>
            <a:pPr>
              <a:buFont typeface="Wingdings" pitchFamily="2" charset="2"/>
              <a:buNone/>
            </a:pPr>
            <a:r>
              <a:rPr lang="en-US" dirty="0">
                <a:latin typeface="Arial" panose="020B0604020202020204" pitchFamily="34" charset="0"/>
                <a:cs typeface="Arial" panose="020B0604020202020204" pitchFamily="34" charset="0"/>
              </a:rPr>
              <a:t>Psychographic segmentation, or </a:t>
            </a:r>
            <a:r>
              <a:rPr lang="en-US" b="1" dirty="0">
                <a:latin typeface="Arial" panose="020B0604020202020204" pitchFamily="34" charset="0"/>
                <a:cs typeface="Arial" panose="020B0604020202020204" pitchFamily="34" charset="0"/>
              </a:rPr>
              <a:t>psychographics</a:t>
            </a:r>
            <a:r>
              <a:rPr lang="en-US" dirty="0">
                <a:latin typeface="Arial" panose="020B0604020202020204" pitchFamily="34" charset="0"/>
                <a:cs typeface="Arial" panose="020B0604020202020204" pitchFamily="34" charset="0"/>
              </a:rPr>
              <a:t>, allows people to describe themselves using characteristics that help them choose how they occupy their time (behavior) and what underlying psychological reasons determine these choices.</a:t>
            </a:r>
          </a:p>
        </p:txBody>
      </p:sp>
    </p:spTree>
    <p:extLst>
      <p:ext uri="{BB962C8B-B14F-4D97-AF65-F5344CB8AC3E}">
        <p14:creationId xmlns:p14="http://schemas.microsoft.com/office/powerpoint/2010/main" val="29340373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p:sp>
      <p:sp>
        <p:nvSpPr>
          <p:cNvPr id="116739"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Value and Lifestyle Survey (VALS)</a:t>
            </a:r>
            <a:r>
              <a:rPr lang="en-US" dirty="0">
                <a:latin typeface="Arial" panose="020B0604020202020204" pitchFamily="34" charset="0"/>
                <a:cs typeface="Arial" panose="020B0604020202020204" pitchFamily="34" charset="0"/>
              </a:rPr>
              <a:t> is a psychographic tool that classifies consumers into eight categories based on their answers to a questionnaire.</a:t>
            </a:r>
          </a:p>
          <a:p>
            <a:endParaRPr lang="en-US" dirty="0">
              <a:latin typeface="Times New Roman" pitchFamily="18" charset="0"/>
            </a:endParaRPr>
          </a:p>
        </p:txBody>
      </p:sp>
    </p:spTree>
    <p:extLst>
      <p:ext uri="{BB962C8B-B14F-4D97-AF65-F5344CB8AC3E}">
        <p14:creationId xmlns:p14="http://schemas.microsoft.com/office/powerpoint/2010/main" val="7791854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FC654-DD34-485F-BF6F-1CE6F8383B4E}" type="slidenum">
              <a:rPr lang="en-US" smtClean="0"/>
              <a:pPr/>
              <a:t>42</a:t>
            </a:fld>
            <a:endParaRPr lang="en-US" dirty="0"/>
          </a:p>
        </p:txBody>
      </p:sp>
    </p:spTree>
    <p:extLst>
      <p:ext uri="{BB962C8B-B14F-4D97-AF65-F5344CB8AC3E}">
        <p14:creationId xmlns:p14="http://schemas.microsoft.com/office/powerpoint/2010/main" val="7055383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FC654-DD34-485F-BF6F-1CE6F8383B4E}" type="slidenum">
              <a:rPr lang="en-US" smtClean="0"/>
              <a:pPr/>
              <a:t>43</a:t>
            </a:fld>
            <a:endParaRPr lang="en-US" dirty="0"/>
          </a:p>
        </p:txBody>
      </p:sp>
    </p:spTree>
    <p:extLst>
      <p:ext uri="{BB962C8B-B14F-4D97-AF65-F5344CB8AC3E}">
        <p14:creationId xmlns:p14="http://schemas.microsoft.com/office/powerpoint/2010/main" val="20347771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FC654-DD34-485F-BF6F-1CE6F8383B4E}" type="slidenum">
              <a:rPr lang="en-US" smtClean="0"/>
              <a:pPr/>
              <a:t>44</a:t>
            </a:fld>
            <a:endParaRPr lang="en-US" dirty="0"/>
          </a:p>
        </p:txBody>
      </p:sp>
    </p:spTree>
    <p:extLst>
      <p:ext uri="{BB962C8B-B14F-4D97-AF65-F5344CB8AC3E}">
        <p14:creationId xmlns:p14="http://schemas.microsoft.com/office/powerpoint/2010/main" val="15854555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FC654-DD34-485F-BF6F-1CE6F8383B4E}" type="slidenum">
              <a:rPr lang="en-US" smtClean="0"/>
              <a:pPr/>
              <a:t>45</a:t>
            </a:fld>
            <a:endParaRPr lang="en-US" dirty="0"/>
          </a:p>
        </p:txBody>
      </p:sp>
    </p:spTree>
    <p:extLst>
      <p:ext uri="{BB962C8B-B14F-4D97-AF65-F5344CB8AC3E}">
        <p14:creationId xmlns:p14="http://schemas.microsoft.com/office/powerpoint/2010/main" val="7162496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FC654-DD34-485F-BF6F-1CE6F8383B4E}" type="slidenum">
              <a:rPr lang="en-US" smtClean="0"/>
              <a:pPr/>
              <a:t>46</a:t>
            </a:fld>
            <a:endParaRPr lang="en-US" dirty="0"/>
          </a:p>
        </p:txBody>
      </p:sp>
    </p:spTree>
    <p:extLst>
      <p:ext uri="{BB962C8B-B14F-4D97-AF65-F5344CB8AC3E}">
        <p14:creationId xmlns:p14="http://schemas.microsoft.com/office/powerpoint/2010/main" val="11884172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FC654-DD34-485F-BF6F-1CE6F8383B4E}" type="slidenum">
              <a:rPr lang="en-US" smtClean="0"/>
              <a:pPr/>
              <a:t>47</a:t>
            </a:fld>
            <a:endParaRPr lang="en-US" dirty="0"/>
          </a:p>
        </p:txBody>
      </p:sp>
    </p:spTree>
    <p:extLst>
      <p:ext uri="{BB962C8B-B14F-4D97-AF65-F5344CB8AC3E}">
        <p14:creationId xmlns:p14="http://schemas.microsoft.com/office/powerpoint/2010/main" val="12833351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23745-35C6-4E48-B229-E98308745F13}"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84183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p:spPr>
        <p:txBody>
          <a:bodyPr/>
          <a:lstStyle/>
          <a:p>
            <a:pPr>
              <a:buFont typeface="Wingdings" pitchFamily="2" charset="2"/>
              <a:buNone/>
            </a:pPr>
            <a:fld id="{8128B6AF-3839-446F-AB0D-CF88A1FD8736}" type="slidenum">
              <a:rPr lang="en-US" smtClean="0">
                <a:ea typeface="DejaVu Sans"/>
                <a:cs typeface="DejaVu Sans"/>
              </a:rPr>
              <a:pPr>
                <a:buFont typeface="Wingdings" pitchFamily="2" charset="2"/>
                <a:buNone/>
              </a:pPr>
              <a:t>5</a:t>
            </a:fld>
            <a:endParaRPr lang="en-US" dirty="0">
              <a:ea typeface="DejaVu Sans"/>
              <a:cs typeface="DejaVu Sans"/>
            </a:endParaRPr>
          </a:p>
        </p:txBody>
      </p:sp>
      <p:sp>
        <p:nvSpPr>
          <p:cNvPr id="75779" name="Rectangle 2"/>
          <p:cNvSpPr>
            <a:spLocks noGrp="1" noRot="1" noChangeAspect="1" noChangeArrowheads="1" noTextEdit="1"/>
          </p:cNvSpPr>
          <p:nvPr>
            <p:ph type="sldImg"/>
          </p:nvPr>
        </p:nvSpPr>
        <p:spPr/>
      </p:sp>
      <p:sp>
        <p:nvSpPr>
          <p:cNvPr id="75780" name="Rectangle 3"/>
          <p:cNvSpPr>
            <a:spLocks noGrp="1" noChangeArrowheads="1"/>
          </p:cNvSpPr>
          <p:nvPr>
            <p:ph type="body" idx="1"/>
          </p:nvPr>
        </p:nvSpPr>
        <p:spPr>
          <a:noFill/>
          <a:ln/>
        </p:spPr>
        <p:txBody>
          <a:bodyPr/>
          <a:lstStyle/>
          <a:p>
            <a:r>
              <a:rPr lang="en-US" sz="1200" b="0" i="0" kern="1200" dirty="0">
                <a:solidFill>
                  <a:schemeClr val="tx1"/>
                </a:solidFill>
                <a:effectLst/>
                <a:latin typeface="Arial" panose="020B0604020202020204" pitchFamily="34" charset="0"/>
                <a:cs typeface="Arial" panose="020B0604020202020204" pitchFamily="34" charset="0"/>
              </a:rPr>
              <a:t>The second step in the segmentation process is to use a particular method or combination of methods to segment the market.</a:t>
            </a:r>
          </a:p>
          <a:p>
            <a:endParaRPr lang="en-US" sz="1200" b="0" i="0" kern="1200" dirty="0">
              <a:solidFill>
                <a:schemeClr val="tx1"/>
              </a:solidFill>
              <a:effectLst/>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Group activity:  </a:t>
            </a:r>
            <a:r>
              <a:rPr lang="en-US" dirty="0">
                <a:latin typeface="Arial" panose="020B0604020202020204" pitchFamily="34" charset="0"/>
                <a:cs typeface="Arial" panose="020B0604020202020204" pitchFamily="34" charset="0"/>
              </a:rPr>
              <a:t>Divide the class into groups. Have them choose either a manufacturer or national retailer. Have them describe their segmentation method and then evaluate whether or not it is the best segmentation method for that firm. </a:t>
            </a:r>
          </a:p>
        </p:txBody>
      </p:sp>
    </p:spTree>
    <p:extLst>
      <p:ext uri="{BB962C8B-B14F-4D97-AF65-F5344CB8AC3E}">
        <p14:creationId xmlns:p14="http://schemas.microsoft.com/office/powerpoint/2010/main" val="2024279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p:nvPr>
        </p:nvSpPr>
        <p:spPr>
          <a:noFill/>
        </p:spPr>
        <p:txBody>
          <a:bodyPr/>
          <a:lstStyle/>
          <a:p>
            <a:pPr>
              <a:buFont typeface="Wingdings" pitchFamily="2" charset="2"/>
              <a:buNone/>
            </a:pPr>
            <a:fld id="{98729BB8-43E6-4548-AE39-EB1EEB70C84E}" type="slidenum">
              <a:rPr lang="en-US" smtClean="0">
                <a:latin typeface="Times New Roman" pitchFamily="18" charset="0"/>
                <a:ea typeface="DejaVu Sans"/>
                <a:cs typeface="DejaVu Sans"/>
              </a:rPr>
              <a:pPr>
                <a:buFont typeface="Wingdings" pitchFamily="2" charset="2"/>
                <a:buNone/>
              </a:pPr>
              <a:t>6</a:t>
            </a:fld>
            <a:endParaRPr lang="en-US" dirty="0">
              <a:latin typeface="Times New Roman" pitchFamily="18" charset="0"/>
              <a:ea typeface="DejaVu Sans"/>
              <a:cs typeface="DejaVu Sans"/>
            </a:endParaRPr>
          </a:p>
        </p:txBody>
      </p:sp>
      <p:sp>
        <p:nvSpPr>
          <p:cNvPr id="76803" name="Rectangle 2"/>
          <p:cNvSpPr>
            <a:spLocks noGrp="1" noRot="1" noChangeAspect="1" noChangeArrowheads="1" noTextEdit="1"/>
          </p:cNvSpPr>
          <p:nvPr>
            <p:ph type="sldImg"/>
          </p:nvPr>
        </p:nvSpPr>
        <p:spPr/>
      </p:sp>
      <p:sp>
        <p:nvSpPr>
          <p:cNvPr id="76804" name="Rectangle 3"/>
          <p:cNvSpPr>
            <a:spLocks noGrp="1" noChangeArrowheads="1"/>
          </p:cNvSpPr>
          <p:nvPr>
            <p:ph type="body" idx="1"/>
          </p:nvPr>
        </p:nvSpPr>
        <p:spPr>
          <a:noFill/>
          <a:ln/>
        </p:spPr>
        <p:txBody>
          <a:bodyPr/>
          <a:lstStyle/>
          <a:p>
            <a:r>
              <a:rPr lang="en-US" sz="1200" b="1" i="0" kern="1200" dirty="0">
                <a:solidFill>
                  <a:schemeClr val="tx1"/>
                </a:solidFill>
                <a:effectLst/>
                <a:latin typeface="Arial" panose="020B0604020202020204" pitchFamily="34" charset="0"/>
                <a:cs typeface="Arial" panose="020B0604020202020204" pitchFamily="34" charset="0"/>
              </a:rPr>
              <a:t>Geographic segmentation</a:t>
            </a:r>
            <a:r>
              <a:rPr lang="en-US" sz="1200" b="0" i="0" kern="1200" dirty="0">
                <a:solidFill>
                  <a:schemeClr val="tx1"/>
                </a:solidFill>
                <a:effectLst/>
                <a:latin typeface="Arial" panose="020B0604020202020204" pitchFamily="34" charset="0"/>
                <a:cs typeface="Arial" panose="020B0604020202020204" pitchFamily="34" charset="0"/>
              </a:rPr>
              <a:t> organizes customers into groups on the basis of where they live. </a:t>
            </a:r>
            <a:r>
              <a:rPr lang="en-US" dirty="0">
                <a:latin typeface="Arial" panose="020B0604020202020204" pitchFamily="34" charset="0"/>
                <a:cs typeface="Arial" panose="020B0604020202020204" pitchFamily="34" charset="0"/>
              </a:rPr>
              <a:t>Geographic information software (GIS) aids in such segmentation. Many firms use regional brands of popular products. When Dunkin’ Donuts introduced soup to its menu, it included New England Clam Chowder which appealed to northeastern consumers, but franchisees in Texas objected to this choice. Understanding regional preferences can define a company’s success</a:t>
            </a:r>
            <a:r>
              <a:rPr lang="en-US" sz="1200" b="0" i="0" kern="1200" dirty="0">
                <a:solidFill>
                  <a:schemeClr val="tx1"/>
                </a:solidFill>
                <a:effectLst/>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or failure.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Ask students:  </a:t>
            </a:r>
            <a:r>
              <a:rPr lang="en-US" dirty="0">
                <a:latin typeface="Arial" panose="020B0604020202020204" pitchFamily="34" charset="0"/>
                <a:cs typeface="Arial" panose="020B0604020202020204" pitchFamily="34" charset="0"/>
              </a:rPr>
              <a:t>How can firms successfully change a national brand into a international brand? This will tie into the previous chapter on global marketing</a:t>
            </a:r>
            <a:r>
              <a:rPr lang="en-US" sz="1200" b="0" i="0" kern="1200" dirty="0">
                <a:solidFill>
                  <a:schemeClr val="tx1"/>
                </a:solidFill>
                <a:effectLst/>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should</a:t>
            </a:r>
            <a:r>
              <a:rPr lang="en-US" baseline="0" dirty="0">
                <a:latin typeface="Arial" panose="020B0604020202020204" pitchFamily="34" charset="0"/>
                <a:cs typeface="Arial" panose="020B0604020202020204" pitchFamily="34" charset="0"/>
              </a:rPr>
              <a:t> firm </a:t>
            </a:r>
            <a:r>
              <a:rPr lang="en-US" dirty="0">
                <a:latin typeface="Arial" panose="020B0604020202020204" pitchFamily="34" charset="0"/>
                <a:cs typeface="Arial" panose="020B0604020202020204" pitchFamily="34" charset="0"/>
              </a:rPr>
              <a:t>adapt to local tastes?  </a:t>
            </a:r>
          </a:p>
          <a:p>
            <a:endParaRPr lang="en-US" i="1" dirty="0">
              <a:latin typeface="Times New Roman" pitchFamily="18" charset="0"/>
            </a:endParaRPr>
          </a:p>
        </p:txBody>
      </p:sp>
    </p:spTree>
    <p:extLst>
      <p:ext uri="{BB962C8B-B14F-4D97-AF65-F5344CB8AC3E}">
        <p14:creationId xmlns:p14="http://schemas.microsoft.com/office/powerpoint/2010/main" val="328603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p:spPr>
        <p:txBody>
          <a:bodyPr/>
          <a:lstStyle/>
          <a:p>
            <a:pPr>
              <a:buFont typeface="Wingdings" pitchFamily="2" charset="2"/>
              <a:buNone/>
            </a:pPr>
            <a:fld id="{C7A5AFA4-EA9A-47E3-A6F2-95EBFD3627BC}" type="slidenum">
              <a:rPr lang="en-US" smtClean="0">
                <a:ea typeface="DejaVu Sans"/>
                <a:cs typeface="DejaVu Sans"/>
              </a:rPr>
              <a:pPr>
                <a:buFont typeface="Wingdings" pitchFamily="2" charset="2"/>
                <a:buNone/>
              </a:pPr>
              <a:t>7</a:t>
            </a:fld>
            <a:endParaRPr lang="en-US" dirty="0">
              <a:ea typeface="DejaVu Sans"/>
              <a:cs typeface="DejaVu Sans"/>
            </a:endParaRPr>
          </a:p>
        </p:txBody>
      </p:sp>
      <p:sp>
        <p:nvSpPr>
          <p:cNvPr id="77827" name="Rectangle 2"/>
          <p:cNvSpPr>
            <a:spLocks noGrp="1" noRot="1" noChangeAspect="1" noChangeArrowheads="1" noTextEdit="1"/>
          </p:cNvSpPr>
          <p:nvPr>
            <p:ph type="sldImg"/>
          </p:nvPr>
        </p:nvSpPr>
        <p:spPr/>
      </p:sp>
      <p:sp>
        <p:nvSpPr>
          <p:cNvPr id="77828" name="Rectangle 3"/>
          <p:cNvSpPr>
            <a:spLocks noGrp="1" noChangeArrowheads="1"/>
          </p:cNvSpPr>
          <p:nvPr>
            <p:ph type="body" idx="1"/>
          </p:nvPr>
        </p:nvSpPr>
        <p:spPr>
          <a:noFill/>
          <a:ln/>
        </p:spPr>
        <p:txBody>
          <a:bodyPr/>
          <a:lstStyle/>
          <a:p>
            <a:r>
              <a:rPr lang="en-US" sz="1200" b="1" i="0" kern="1200" dirty="0">
                <a:solidFill>
                  <a:schemeClr val="tx1"/>
                </a:solidFill>
                <a:effectLst/>
                <a:latin typeface="Arial" panose="020B0604020202020204" pitchFamily="34" charset="0"/>
                <a:cs typeface="Arial" panose="020B0604020202020204" pitchFamily="34" charset="0"/>
              </a:rPr>
              <a:t>Demographic segmentation </a:t>
            </a:r>
            <a:r>
              <a:rPr lang="en-US" sz="1200" b="0" i="0" kern="1200" dirty="0">
                <a:solidFill>
                  <a:schemeClr val="tx1"/>
                </a:solidFill>
                <a:effectLst/>
                <a:latin typeface="Arial" panose="020B0604020202020204" pitchFamily="34" charset="0"/>
                <a:cs typeface="Arial" panose="020B0604020202020204" pitchFamily="34" charset="0"/>
              </a:rPr>
              <a:t>groups consumers according to easily measured, objective characteristics such as age, gender, income, and education. These variables represent the most common means to define segments because they are easy to identify, and demographically segmented markets are easy to reach. </a:t>
            </a:r>
            <a:r>
              <a:rPr lang="en-US" dirty="0">
                <a:latin typeface="Arial" panose="020B0604020202020204" pitchFamily="34" charset="0"/>
                <a:cs typeface="Arial" panose="020B0604020202020204" pitchFamily="34" charset="0"/>
              </a:rPr>
              <a:t>This web link is to the U.S. Census Bureau. They provide one of the most important marketing research tools: Census data, which offer a rich, free source of information about various consumers that, suggests segmentation possibilities. On the Census Bureau website, walk students through the information available about the zip code in which your university is located.</a:t>
            </a:r>
          </a:p>
        </p:txBody>
      </p:sp>
    </p:spTree>
    <p:extLst>
      <p:ext uri="{BB962C8B-B14F-4D97-AF65-F5344CB8AC3E}">
        <p14:creationId xmlns:p14="http://schemas.microsoft.com/office/powerpoint/2010/main" val="1438305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As Social &amp; Mobile Marketing 9.1 acknowledges, demographics also can be critical to defining an overall marketing strategy. Many of the clothing brands and retailers that dominated the market in previous decades are struggling, faced with a distinct lack of appeal to experience-focused, social media–addicted, young sharing consumers. They want to snap up the latest style, take a picture of how it looks, and share it with their followers and friends. To be able to provide constant content updates on their social media sites, they need a constant flow of new items and clothing to highlight. Such demands benefit the fast fashion retailers such as Zara, H&amp;M, and Mango that allow consumers to grab the latest styles the very moment that they fly off the design boards. The influences stemming from the preferences and practices of these young consumers also is spilling over to older generations and altering the way they shop.</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Ask students: </a:t>
            </a:r>
            <a:r>
              <a:rPr lang="en-US" dirty="0">
                <a:latin typeface="Arial" panose="020B0604020202020204" pitchFamily="34" charset="0"/>
                <a:cs typeface="Arial" panose="020B0604020202020204" pitchFamily="34" charset="0"/>
              </a:rPr>
              <a:t>Has social media changed your shopping preferences? </a:t>
            </a:r>
          </a:p>
        </p:txBody>
      </p:sp>
      <p:sp>
        <p:nvSpPr>
          <p:cNvPr id="4" name="Slide Number Placeholder 3"/>
          <p:cNvSpPr>
            <a:spLocks noGrp="1"/>
          </p:cNvSpPr>
          <p:nvPr>
            <p:ph type="sldNum" sz="quarter" idx="10"/>
          </p:nvPr>
        </p:nvSpPr>
        <p:spPr/>
        <p:txBody>
          <a:bodyPr/>
          <a:lstStyle/>
          <a:p>
            <a:fld id="{69FFC654-DD34-485F-BF6F-1CE6F8383B4E}" type="slidenum">
              <a:rPr lang="en-US" smtClean="0"/>
              <a:pPr/>
              <a:t>8</a:t>
            </a:fld>
            <a:endParaRPr lang="en-US" dirty="0"/>
          </a:p>
        </p:txBody>
      </p:sp>
    </p:spTree>
    <p:extLst>
      <p:ext uri="{BB962C8B-B14F-4D97-AF65-F5344CB8AC3E}">
        <p14:creationId xmlns:p14="http://schemas.microsoft.com/office/powerpoint/2010/main" val="1175224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p:spPr>
        <p:txBody>
          <a:bodyPr/>
          <a:lstStyle/>
          <a:p>
            <a:pPr>
              <a:buFont typeface="Wingdings" pitchFamily="2" charset="2"/>
              <a:buNone/>
            </a:pPr>
            <a:fld id="{57DE9FE6-3047-49C9-8F4C-E497FB6C633A}" type="slidenum">
              <a:rPr lang="en-US" smtClean="0">
                <a:ea typeface="DejaVu Sans"/>
                <a:cs typeface="DejaVu Sans"/>
              </a:rPr>
              <a:pPr>
                <a:buFont typeface="Wingdings" pitchFamily="2" charset="2"/>
                <a:buNone/>
              </a:pPr>
              <a:t>9</a:t>
            </a:fld>
            <a:endParaRPr lang="en-US" dirty="0">
              <a:ea typeface="DejaVu Sans"/>
              <a:cs typeface="DejaVu Sans"/>
            </a:endParaRPr>
          </a:p>
        </p:txBody>
      </p:sp>
      <p:sp>
        <p:nvSpPr>
          <p:cNvPr id="80899" name="Rectangle 2"/>
          <p:cNvSpPr>
            <a:spLocks noGrp="1" noRot="1" noChangeAspect="1" noChangeArrowheads="1" noTextEdit="1"/>
          </p:cNvSpPr>
          <p:nvPr>
            <p:ph type="sldImg"/>
          </p:nvPr>
        </p:nvSpPr>
        <p:spPr/>
      </p:sp>
      <p:sp>
        <p:nvSpPr>
          <p:cNvPr id="80900" name="Rectangle 3"/>
          <p:cNvSpPr>
            <a:spLocks noGrp="1" noChangeArrowheads="1"/>
          </p:cNvSpPr>
          <p:nvPr>
            <p:ph type="body" idx="1"/>
          </p:nvPr>
        </p:nvSpPr>
        <p:spPr>
          <a:noFill/>
          <a:ln/>
        </p:spPr>
        <p:txBody>
          <a:bodyPr/>
          <a:lstStyle/>
          <a:p>
            <a:pPr>
              <a:spcAft>
                <a:spcPts val="1077"/>
              </a:spcAft>
            </a:pPr>
            <a:r>
              <a:rPr lang="en-US" sz="1200" b="1" i="0" kern="1200" dirty="0">
                <a:solidFill>
                  <a:schemeClr val="tx1"/>
                </a:solidFill>
                <a:effectLst/>
                <a:latin typeface="Arial" panose="020B0604020202020204" pitchFamily="34" charset="0"/>
                <a:cs typeface="Arial" panose="020B0604020202020204" pitchFamily="34" charset="0"/>
              </a:rPr>
              <a:t>Psychographic segmentation</a:t>
            </a:r>
            <a:r>
              <a:rPr lang="en-US" sz="1200" b="0" i="0" kern="1200" dirty="0">
                <a:solidFill>
                  <a:schemeClr val="tx1"/>
                </a:solidFill>
                <a:effectLst/>
                <a:latin typeface="Arial" panose="020B0604020202020204" pitchFamily="34" charset="0"/>
                <a:cs typeface="Arial" panose="020B0604020202020204" pitchFamily="34" charset="0"/>
              </a:rPr>
              <a:t> is the segmentation method that delves into how consumers actually describe themselves. Usually marketers determine (through demographics, buying patterns, or usage) into which segment an individual consumer falls. </a:t>
            </a:r>
            <a:r>
              <a:rPr lang="en-US" dirty="0">
                <a:latin typeface="Arial" panose="020B0604020202020204" pitchFamily="34" charset="0"/>
                <a:cs typeface="Arial" panose="020B0604020202020204" pitchFamily="34" charset="0"/>
              </a:rPr>
              <a:t>Determining psychographics involves knowing and understanding three components: self-values, self-concept, and lifestyles.</a:t>
            </a:r>
          </a:p>
          <a:p>
            <a:pPr>
              <a:spcAft>
                <a:spcPts val="1077"/>
              </a:spcAft>
            </a:pPr>
            <a:r>
              <a:rPr lang="en-US" b="1" dirty="0">
                <a:latin typeface="Arial" panose="020B0604020202020204" pitchFamily="34" charset="0"/>
                <a:cs typeface="Arial" panose="020B0604020202020204" pitchFamily="34" charset="0"/>
              </a:rPr>
              <a:t>Group Activity: </a:t>
            </a:r>
            <a:r>
              <a:rPr lang="en-US" dirty="0">
                <a:latin typeface="Arial" panose="020B0604020202020204" pitchFamily="34" charset="0"/>
                <a:cs typeface="Arial" panose="020B0604020202020204" pitchFamily="34" charset="0"/>
              </a:rPr>
              <a:t>Divide students into groups.</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Have each choose a product/service they like.</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Have them describe users of that product/service in terms of psychographics.</a:t>
            </a:r>
          </a:p>
          <a:p>
            <a:pPr>
              <a:spcAft>
                <a:spcPts val="1077"/>
              </a:spcAft>
            </a:pPr>
            <a:r>
              <a:rPr lang="en-US" dirty="0">
                <a:latin typeface="Arial" panose="020B0604020202020204" pitchFamily="34" charset="0"/>
                <a:cs typeface="Arial" panose="020B0604020202020204" pitchFamily="34" charset="0"/>
              </a:rPr>
              <a:t>Firms can target consumers based on consumers’ </a:t>
            </a:r>
            <a:r>
              <a:rPr lang="en-US" b="1" dirty="0">
                <a:latin typeface="Arial" panose="020B0604020202020204" pitchFamily="34" charset="0"/>
                <a:cs typeface="Arial" panose="020B0604020202020204" pitchFamily="34" charset="0"/>
              </a:rPr>
              <a:t>self-values. </a:t>
            </a:r>
            <a:r>
              <a:rPr lang="en-US" dirty="0">
                <a:latin typeface="Arial" panose="020B0604020202020204" pitchFamily="34" charset="0"/>
                <a:cs typeface="Arial" panose="020B0604020202020204" pitchFamily="34" charset="0"/>
              </a:rPr>
              <a:t>From a marketing point of view, self-values help determine the benefits the target market may be looking for from a product. Sanderson Farms targets consumers whose self-values prioritize saving money rather than worrying about antibiotic use, as Ethical &amp; Societal Dilemma 9.1 Using Antibiotics Proudly: Sanderson Farms Distinguishes Its Brand by Going against the Grain reports.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438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6276825"/>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2"/>
          <p:cNvSpPr>
            <a:spLocks noGrp="1" noChangeArrowheads="1"/>
          </p:cNvSpPr>
          <p:nvPr>
            <p:ph type="subTitle" idx="1" hasCustomPrompt="1"/>
          </p:nvPr>
        </p:nvSpPr>
        <p:spPr>
          <a:xfrm>
            <a:off x="3258708" y="2322565"/>
            <a:ext cx="4769280" cy="3041599"/>
          </a:xfrm>
        </p:spPr>
        <p:txBody>
          <a:bodyPr/>
          <a:lstStyle>
            <a:lvl1pPr marL="0" indent="0" algn="l">
              <a:spcBef>
                <a:spcPts val="0"/>
              </a:spcBef>
              <a:buFont typeface="Wingdings" pitchFamily="2" charset="2"/>
              <a:buNone/>
              <a:defRPr sz="4400" spc="150" baseline="0">
                <a:solidFill>
                  <a:schemeClr val="accent3"/>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2" name="Rectangle 1"/>
          <p:cNvSpPr>
            <a:spLocks noGrp="1" noChangeArrowheads="1"/>
          </p:cNvSpPr>
          <p:nvPr>
            <p:ph type="ctrTitle"/>
          </p:nvPr>
        </p:nvSpPr>
        <p:spPr>
          <a:xfrm>
            <a:off x="1365564" y="485110"/>
            <a:ext cx="6662424" cy="886490"/>
          </a:xfrm>
        </p:spPr>
        <p:txBody>
          <a:bodyPr/>
          <a:lstStyle>
            <a:lvl1pPr algn="l">
              <a:defRPr sz="8000">
                <a:solidFill>
                  <a:srgbClr val="316E97"/>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 name="Rectangle 1"/>
          <p:cNvSpPr/>
          <p:nvPr/>
        </p:nvSpPr>
        <p:spPr>
          <a:xfrm>
            <a:off x="228600" y="0"/>
            <a:ext cx="1143000" cy="1371600"/>
          </a:xfrm>
          <a:prstGeom prst="rect">
            <a:avLst/>
          </a:prstGeom>
          <a:solidFill>
            <a:srgbClr val="316E9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sp>
        <p:nvSpPr>
          <p:cNvPr id="7" name="Content Placeholder 6"/>
          <p:cNvSpPr>
            <a:spLocks noGrp="1"/>
          </p:cNvSpPr>
          <p:nvPr>
            <p:ph sz="quarter" idx="10" hasCustomPrompt="1"/>
          </p:nvPr>
        </p:nvSpPr>
        <p:spPr>
          <a:xfrm>
            <a:off x="228600" y="928355"/>
            <a:ext cx="1136964" cy="387811"/>
          </a:xfrm>
        </p:spPr>
        <p:txBody>
          <a:bodyPr/>
          <a:lstStyle>
            <a:lvl1pPr algn="ctr">
              <a:defRPr sz="1600" b="1">
                <a:solidFill>
                  <a:schemeClr val="bg1"/>
                </a:solidFill>
                <a:latin typeface="Arial Rounded MT Bold" panose="020F0704030504030204" pitchFamily="34" charset="0"/>
              </a:defRPr>
            </a:lvl1pPr>
          </a:lstStyle>
          <a:p>
            <a:pPr lvl="0"/>
            <a:r>
              <a:rPr lang="en-US" dirty="0"/>
              <a:t>Chapter</a:t>
            </a:r>
          </a:p>
        </p:txBody>
      </p:sp>
      <p:pic>
        <p:nvPicPr>
          <p:cNvPr id="15" name="MH Tagline" descr="Tagline: Because learning changes everyth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518" y="6352572"/>
            <a:ext cx="3223119" cy="272375"/>
          </a:xfrm>
          <a:prstGeom prst="rect">
            <a:avLst/>
          </a:prstGeom>
        </p:spPr>
      </p:pic>
      <p:sp>
        <p:nvSpPr>
          <p:cNvPr id="16" name="Copyright"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Calibri" panose="020F0502020204030204" pitchFamily="34" charset="0"/>
              </a:rPr>
              <a:t>Copyright © 2018 McGraw-Hill Education. All rights reserved. No reproduction or distribution without the prior written consent of McGraw-Hill Education.</a:t>
            </a:r>
          </a:p>
        </p:txBody>
      </p:sp>
      <p:sp>
        <p:nvSpPr>
          <p:cNvPr id="9" name="Rectangle 8"/>
          <p:cNvSpPr/>
          <p:nvPr/>
        </p:nvSpPr>
        <p:spPr>
          <a:xfrm>
            <a:off x="0" y="6276825"/>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MH Tagline" descr="Tagline: Because learning changes everyth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518" y="6352572"/>
            <a:ext cx="3223119" cy="272375"/>
          </a:xfrm>
          <a:prstGeom prst="rect">
            <a:avLst/>
          </a:prstGeom>
        </p:spPr>
      </p:pic>
      <p:sp>
        <p:nvSpPr>
          <p:cNvPr id="14" name="Rectangle 13"/>
          <p:cNvSpPr/>
          <p:nvPr userDrawn="1"/>
        </p:nvSpPr>
        <p:spPr>
          <a:xfrm>
            <a:off x="0" y="6276825"/>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MH Tagline" descr="Tagline: Because learning changes everythi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7518" y="6352572"/>
            <a:ext cx="3223119" cy="272375"/>
          </a:xfrm>
          <a:prstGeom prst="rect">
            <a:avLst/>
          </a:prstGeom>
        </p:spPr>
      </p:pic>
    </p:spTree>
    <p:extLst>
      <p:ext uri="{BB962C8B-B14F-4D97-AF65-F5344CB8AC3E}">
        <p14:creationId xmlns:p14="http://schemas.microsoft.com/office/powerpoint/2010/main" val="235729049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4_Two Content">
    <p:spTree>
      <p:nvGrpSpPr>
        <p:cNvPr id="1" name=""/>
        <p:cNvGrpSpPr/>
        <p:nvPr/>
      </p:nvGrpSpPr>
      <p:grpSpPr>
        <a:xfrm>
          <a:off x="0" y="0"/>
          <a:ext cx="0" cy="0"/>
          <a:chOff x="0" y="0"/>
          <a:chExt cx="0" cy="0"/>
        </a:xfrm>
      </p:grpSpPr>
      <p:sp>
        <p:nvSpPr>
          <p:cNvPr id="9" name="Rectangle 8"/>
          <p:cNvSpPr/>
          <p:nvPr/>
        </p:nvSpPr>
        <p:spPr>
          <a:xfrm>
            <a:off x="0" y="0"/>
            <a:ext cx="9144000" cy="1463040"/>
          </a:xfrm>
          <a:prstGeom prst="rect">
            <a:avLst/>
          </a:prstGeom>
          <a:solidFill>
            <a:srgbClr val="3AA5C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04801" y="160020"/>
            <a:ext cx="8305800" cy="1143000"/>
          </a:xfrm>
        </p:spPr>
        <p:txBody>
          <a:bodyPr/>
          <a:lstStyle>
            <a:lvl1pPr>
              <a:defRPr/>
            </a:lvl1pPr>
          </a:lstStyle>
          <a:p>
            <a:r>
              <a:rPr lang="en-US"/>
              <a:t>Click to edit Master title style</a:t>
            </a:r>
            <a:endParaRPr lang="en-US" dirty="0"/>
          </a:p>
        </p:txBody>
      </p:sp>
      <p:sp>
        <p:nvSpPr>
          <p:cNvPr id="6"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11" name="TextBox 10"/>
          <p:cNvSpPr txBox="1"/>
          <p:nvPr/>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156980339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04800" y="160020"/>
            <a:ext cx="8321674" cy="1143000"/>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5410200" y="1600200"/>
            <a:ext cx="2574925" cy="1295400"/>
          </a:xfrm>
        </p:spPr>
        <p:txBody>
          <a:bodyPr/>
          <a:lstStyle/>
          <a:p>
            <a:pPr lvl="0"/>
            <a:r>
              <a:rPr lang="en-US"/>
              <a:t>Edit Master text styles</a:t>
            </a:r>
          </a:p>
        </p:txBody>
      </p:sp>
      <p:sp>
        <p:nvSpPr>
          <p:cNvPr id="8"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TextBox 3"/>
          <p:cNvSpPr txBox="1"/>
          <p:nvPr/>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0" name="Content Placeholder 2"/>
          <p:cNvSpPr>
            <a:spLocks noGrp="1"/>
          </p:cNvSpPr>
          <p:nvPr>
            <p:ph idx="17"/>
          </p:nvPr>
        </p:nvSpPr>
        <p:spPr>
          <a:xfrm>
            <a:off x="5486400" y="2971800"/>
            <a:ext cx="2574925" cy="1295400"/>
          </a:xfrm>
        </p:spPr>
        <p:txBody>
          <a:bodyPr/>
          <a:lstStyle/>
          <a:p>
            <a:pPr lvl="0"/>
            <a:r>
              <a:rPr lang="en-US"/>
              <a:t>Edit Master text styles</a:t>
            </a:r>
          </a:p>
        </p:txBody>
      </p:sp>
      <p:sp>
        <p:nvSpPr>
          <p:cNvPr id="11" name="Content Placeholder 2"/>
          <p:cNvSpPr>
            <a:spLocks noGrp="1"/>
          </p:cNvSpPr>
          <p:nvPr>
            <p:ph idx="18"/>
          </p:nvPr>
        </p:nvSpPr>
        <p:spPr>
          <a:xfrm>
            <a:off x="5410200" y="5334000"/>
            <a:ext cx="2574925" cy="1295400"/>
          </a:xfrm>
        </p:spPr>
        <p:txBody>
          <a:bodyPr/>
          <a:lstStyle/>
          <a:p>
            <a:pPr lvl="0"/>
            <a:r>
              <a:rPr lang="en-US"/>
              <a:t>Edit Master text styles</a:t>
            </a:r>
          </a:p>
        </p:txBody>
      </p:sp>
      <p:sp>
        <p:nvSpPr>
          <p:cNvPr id="12" name="Content Placeholder 2"/>
          <p:cNvSpPr>
            <a:spLocks noGrp="1"/>
          </p:cNvSpPr>
          <p:nvPr>
            <p:ph idx="19"/>
          </p:nvPr>
        </p:nvSpPr>
        <p:spPr>
          <a:xfrm>
            <a:off x="4191000" y="4495800"/>
            <a:ext cx="4495800" cy="685800"/>
          </a:xfrm>
        </p:spPr>
        <p:txBody>
          <a:bodyPr/>
          <a:lstStyle/>
          <a:p>
            <a:pPr lvl="0"/>
            <a:r>
              <a:rPr lang="en-US"/>
              <a:t>Edit Master text styles</a:t>
            </a:r>
          </a:p>
        </p:txBody>
      </p:sp>
    </p:spTree>
    <p:extLst>
      <p:ext uri="{BB962C8B-B14F-4D97-AF65-F5344CB8AC3E}">
        <p14:creationId xmlns:p14="http://schemas.microsoft.com/office/powerpoint/2010/main" val="140055228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04800" y="160020"/>
            <a:ext cx="8321674"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TextBox 7"/>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1398219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81000" y="160020"/>
            <a:ext cx="8245474"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TextBox 7"/>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1828652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_Two Content">
    <p:spTree>
      <p:nvGrpSpPr>
        <p:cNvPr id="1" name=""/>
        <p:cNvGrpSpPr/>
        <p:nvPr/>
      </p:nvGrpSpPr>
      <p:grpSpPr>
        <a:xfrm>
          <a:off x="0" y="0"/>
          <a:ext cx="0" cy="0"/>
          <a:chOff x="0" y="0"/>
          <a:chExt cx="0" cy="0"/>
        </a:xfrm>
      </p:grpSpPr>
      <p:sp>
        <p:nvSpPr>
          <p:cNvPr id="9" name="Rectangle 8"/>
          <p:cNvSpPr/>
          <p:nvPr/>
        </p:nvSpPr>
        <p:spPr>
          <a:xfrm>
            <a:off x="0" y="0"/>
            <a:ext cx="9144000" cy="1463040"/>
          </a:xfrm>
          <a:prstGeom prst="rect">
            <a:avLst/>
          </a:prstGeom>
          <a:solidFill>
            <a:srgbClr val="3AA5C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04801" y="160020"/>
            <a:ext cx="8305800" cy="1143000"/>
          </a:xfrm>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76400"/>
            <a:ext cx="3931920" cy="457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4" name="Content Placeholder 3"/>
          <p:cNvSpPr>
            <a:spLocks noGrp="1"/>
          </p:cNvSpPr>
          <p:nvPr>
            <p:ph sz="half" idx="2"/>
          </p:nvPr>
        </p:nvSpPr>
        <p:spPr>
          <a:xfrm>
            <a:off x="4648200" y="1676400"/>
            <a:ext cx="3931920" cy="457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11" name="Text Placeholder 5"/>
          <p:cNvSpPr>
            <a:spLocks noGrp="1"/>
          </p:cNvSpPr>
          <p:nvPr>
            <p:ph type="body" sz="quarter" idx="12"/>
          </p:nvPr>
        </p:nvSpPr>
        <p:spPr>
          <a:xfrm rot="16200000">
            <a:off x="3164523" y="2626677"/>
            <a:ext cx="1349375" cy="363220"/>
          </a:xfrm>
        </p:spPr>
        <p:txBody>
          <a:bodyPr/>
          <a:lstStyle>
            <a:lvl1pPr>
              <a:defRPr sz="900">
                <a:latin typeface="+mn-lt"/>
              </a:defRPr>
            </a:lvl1pPr>
          </a:lstStyle>
          <a:p>
            <a:pPr lvl="0"/>
            <a:r>
              <a:rPr lang="en-US" dirty="0"/>
              <a:t>Edit</a:t>
            </a:r>
          </a:p>
        </p:txBody>
      </p:sp>
      <p:sp>
        <p:nvSpPr>
          <p:cNvPr id="12" name="Text Placeholder 5"/>
          <p:cNvSpPr>
            <a:spLocks noGrp="1"/>
          </p:cNvSpPr>
          <p:nvPr>
            <p:ph type="body" sz="quarter" idx="14"/>
          </p:nvPr>
        </p:nvSpPr>
        <p:spPr>
          <a:xfrm rot="16200000">
            <a:off x="3164524" y="5065077"/>
            <a:ext cx="1349375" cy="363220"/>
          </a:xfrm>
        </p:spPr>
        <p:txBody>
          <a:bodyPr/>
          <a:lstStyle>
            <a:lvl1pPr>
              <a:defRPr sz="900">
                <a:latin typeface="+mn-lt"/>
              </a:defRPr>
            </a:lvl1pPr>
          </a:lstStyle>
          <a:p>
            <a:pPr lvl="0"/>
            <a:r>
              <a:rPr lang="en-US" dirty="0"/>
              <a:t>Edit</a:t>
            </a:r>
          </a:p>
        </p:txBody>
      </p:sp>
      <p:sp>
        <p:nvSpPr>
          <p:cNvPr id="13"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4" name="TextBox 13"/>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67081742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81000" y="160020"/>
            <a:ext cx="8245474"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endParaRPr lang="en-US" dirty="0"/>
          </a:p>
        </p:txBody>
      </p:sp>
      <p:sp>
        <p:nvSpPr>
          <p:cNvPr id="8" name="Content Placeholder 7"/>
          <p:cNvSpPr>
            <a:spLocks noGrp="1"/>
          </p:cNvSpPr>
          <p:nvPr>
            <p:ph sz="quarter" idx="10"/>
          </p:nvPr>
        </p:nvSpPr>
        <p:spPr>
          <a:xfrm>
            <a:off x="3211513" y="1983324"/>
            <a:ext cx="2590800" cy="838200"/>
          </a:xfrm>
        </p:spPr>
        <p:txBody>
          <a:bodyPr/>
          <a:lstStyle>
            <a:lvl1pPr algn="ctr">
              <a:defRPr sz="1300"/>
            </a:lvl1pPr>
          </a:lstStyle>
          <a:p>
            <a:pPr lvl="0"/>
            <a:r>
              <a:rPr lang="en-US" dirty="0"/>
              <a:t>Edit Master text styles</a:t>
            </a:r>
          </a:p>
        </p:txBody>
      </p:sp>
      <p:sp>
        <p:nvSpPr>
          <p:cNvPr id="10" name="Content Placeholder 9"/>
          <p:cNvSpPr>
            <a:spLocks noGrp="1"/>
          </p:cNvSpPr>
          <p:nvPr>
            <p:ph sz="quarter" idx="11"/>
          </p:nvPr>
        </p:nvSpPr>
        <p:spPr>
          <a:xfrm>
            <a:off x="661987" y="2971800"/>
            <a:ext cx="2767012" cy="990600"/>
          </a:xfrm>
        </p:spPr>
        <p:txBody>
          <a:bodyPr/>
          <a:lstStyle>
            <a:lvl1pPr algn="ctr">
              <a:defRPr sz="1300"/>
            </a:lvl1pPr>
          </a:lstStyle>
          <a:p>
            <a:pPr lvl="0"/>
            <a:r>
              <a:rPr lang="en-US" dirty="0"/>
              <a:t>Edit Master text styles</a:t>
            </a:r>
          </a:p>
        </p:txBody>
      </p:sp>
      <p:sp>
        <p:nvSpPr>
          <p:cNvPr id="12" name="Content Placeholder 11"/>
          <p:cNvSpPr>
            <a:spLocks noGrp="1"/>
          </p:cNvSpPr>
          <p:nvPr>
            <p:ph sz="quarter" idx="12"/>
          </p:nvPr>
        </p:nvSpPr>
        <p:spPr>
          <a:xfrm>
            <a:off x="6003926" y="3048000"/>
            <a:ext cx="2590800" cy="838200"/>
          </a:xfrm>
        </p:spPr>
        <p:txBody>
          <a:bodyPr/>
          <a:lstStyle>
            <a:lvl1pPr>
              <a:defRPr sz="1200"/>
            </a:lvl1pPr>
          </a:lstStyle>
          <a:p>
            <a:pPr lvl="0"/>
            <a:r>
              <a:rPr lang="en-US" dirty="0"/>
              <a:t>Edit Master text styles</a:t>
            </a:r>
          </a:p>
        </p:txBody>
      </p:sp>
      <p:sp>
        <p:nvSpPr>
          <p:cNvPr id="14" name="Content Placeholder 13"/>
          <p:cNvSpPr>
            <a:spLocks noGrp="1"/>
          </p:cNvSpPr>
          <p:nvPr>
            <p:ph sz="quarter" idx="13"/>
          </p:nvPr>
        </p:nvSpPr>
        <p:spPr>
          <a:xfrm>
            <a:off x="6003925" y="5410200"/>
            <a:ext cx="2378075" cy="685800"/>
          </a:xfrm>
        </p:spPr>
        <p:txBody>
          <a:bodyPr/>
          <a:lstStyle>
            <a:lvl1pPr algn="ctr">
              <a:defRPr sz="1300"/>
            </a:lvl1pPr>
          </a:lstStyle>
          <a:p>
            <a:pPr lvl="0"/>
            <a:r>
              <a:rPr lang="en-US" dirty="0"/>
              <a:t>Edit Master text styles</a:t>
            </a:r>
          </a:p>
        </p:txBody>
      </p:sp>
      <p:sp>
        <p:nvSpPr>
          <p:cNvPr id="16" name="Content Placeholder 15"/>
          <p:cNvSpPr>
            <a:spLocks noGrp="1"/>
          </p:cNvSpPr>
          <p:nvPr>
            <p:ph sz="quarter" idx="14"/>
          </p:nvPr>
        </p:nvSpPr>
        <p:spPr>
          <a:xfrm>
            <a:off x="549274" y="5202237"/>
            <a:ext cx="2514600" cy="796925"/>
          </a:xfrm>
        </p:spPr>
        <p:txBody>
          <a:bodyPr/>
          <a:lstStyle>
            <a:lvl1pPr algn="ctr">
              <a:defRPr sz="1300"/>
            </a:lvl1pPr>
          </a:lstStyle>
          <a:p>
            <a:pPr lvl="0"/>
            <a:r>
              <a:rPr lang="en-US" dirty="0"/>
              <a:t>Edit Master text styles</a:t>
            </a:r>
          </a:p>
        </p:txBody>
      </p:sp>
      <p:sp>
        <p:nvSpPr>
          <p:cNvPr id="20" name="Content Placeholder 19"/>
          <p:cNvSpPr>
            <a:spLocks noGrp="1"/>
          </p:cNvSpPr>
          <p:nvPr>
            <p:ph sz="quarter" idx="15" hasCustomPrompt="1"/>
          </p:nvPr>
        </p:nvSpPr>
        <p:spPr>
          <a:xfrm>
            <a:off x="3211513" y="4114800"/>
            <a:ext cx="2792412" cy="1066800"/>
          </a:xfrm>
        </p:spPr>
        <p:txBody>
          <a:bodyPr/>
          <a:lstStyle>
            <a:lvl1pPr algn="ctr">
              <a:defRPr sz="1600"/>
            </a:lvl1pPr>
          </a:lstStyle>
          <a:p>
            <a:pPr lvl="0"/>
            <a:r>
              <a:rPr lang="en-US" dirty="0"/>
              <a:t>EDIT MASTER TEXT STYLES</a:t>
            </a:r>
          </a:p>
        </p:txBody>
      </p:sp>
      <p:sp>
        <p:nvSpPr>
          <p:cNvPr id="13"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5" name="TextBox 14"/>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7"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00551034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lumMod val="75000"/>
              <a:lumOff val="25000"/>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7461317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4864766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0013487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7576565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502920" y="160020"/>
            <a:ext cx="8138160" cy="1143000"/>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7200" y="1752600"/>
            <a:ext cx="8229600" cy="4640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TextBox 3"/>
          <p:cNvSpPr txBox="1"/>
          <p:nvPr/>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95137579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09015921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52751553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1771293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1"/>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66771960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lumMod val="75000"/>
              <a:lumOff val="25000"/>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74200150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08032601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76626441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3654567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93248288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6509102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81000" y="160020"/>
            <a:ext cx="8245474" cy="1143000"/>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549275" y="1752600"/>
            <a:ext cx="7299325" cy="4267200"/>
          </a:xfrm>
        </p:spPr>
        <p:txBody>
          <a:bodyPr/>
          <a:lstStyle/>
          <a:p>
            <a:pPr lvl="0"/>
            <a:r>
              <a:rPr lang="en-US"/>
              <a:t>Edit Master text styles</a:t>
            </a:r>
          </a:p>
        </p:txBody>
      </p:sp>
      <p:sp>
        <p:nvSpPr>
          <p:cNvPr id="8" name="Content Placeholder 7"/>
          <p:cNvSpPr>
            <a:spLocks noGrp="1"/>
          </p:cNvSpPr>
          <p:nvPr>
            <p:ph sz="quarter" idx="10"/>
          </p:nvPr>
        </p:nvSpPr>
        <p:spPr>
          <a:xfrm>
            <a:off x="990600" y="1828800"/>
            <a:ext cx="4572000" cy="838200"/>
          </a:xfrm>
        </p:spPr>
        <p:txBody>
          <a:bodyPr/>
          <a:lstStyle>
            <a:lvl1pPr>
              <a:defRPr sz="2400"/>
            </a:lvl1pPr>
          </a:lstStyle>
          <a:p>
            <a:pPr lvl="0"/>
            <a:r>
              <a:rPr lang="en-US"/>
              <a:t>Edit Master text styles</a:t>
            </a:r>
          </a:p>
        </p:txBody>
      </p:sp>
      <p:sp>
        <p:nvSpPr>
          <p:cNvPr id="10" name="Content Placeholder 9"/>
          <p:cNvSpPr>
            <a:spLocks noGrp="1"/>
          </p:cNvSpPr>
          <p:nvPr>
            <p:ph sz="quarter" idx="11"/>
          </p:nvPr>
        </p:nvSpPr>
        <p:spPr>
          <a:xfrm>
            <a:off x="990600" y="2895600"/>
            <a:ext cx="4572000" cy="838200"/>
          </a:xfrm>
        </p:spPr>
        <p:txBody>
          <a:bodyPr/>
          <a:lstStyle>
            <a:lvl1pPr>
              <a:defRPr sz="2400"/>
            </a:lvl1pPr>
          </a:lstStyle>
          <a:p>
            <a:pPr lvl="0"/>
            <a:r>
              <a:rPr lang="en-US"/>
              <a:t>Edit Master text styles</a:t>
            </a:r>
          </a:p>
        </p:txBody>
      </p:sp>
      <p:sp>
        <p:nvSpPr>
          <p:cNvPr id="12" name="Content Placeholder 11"/>
          <p:cNvSpPr>
            <a:spLocks noGrp="1"/>
          </p:cNvSpPr>
          <p:nvPr>
            <p:ph sz="quarter" idx="12"/>
          </p:nvPr>
        </p:nvSpPr>
        <p:spPr>
          <a:xfrm>
            <a:off x="1079499" y="3962400"/>
            <a:ext cx="3870325" cy="838200"/>
          </a:xfrm>
        </p:spPr>
        <p:txBody>
          <a:bodyPr/>
          <a:lstStyle>
            <a:lvl1pPr>
              <a:defRPr sz="2400"/>
            </a:lvl1pPr>
          </a:lstStyle>
          <a:p>
            <a:pPr lvl="0"/>
            <a:r>
              <a:rPr lang="en-US"/>
              <a:t>Edit Master text styles</a:t>
            </a:r>
          </a:p>
        </p:txBody>
      </p:sp>
      <p:sp>
        <p:nvSpPr>
          <p:cNvPr id="14" name="Content Placeholder 13"/>
          <p:cNvSpPr>
            <a:spLocks noGrp="1"/>
          </p:cNvSpPr>
          <p:nvPr>
            <p:ph sz="quarter" idx="13"/>
          </p:nvPr>
        </p:nvSpPr>
        <p:spPr>
          <a:xfrm>
            <a:off x="990600" y="5071110"/>
            <a:ext cx="4724400" cy="635000"/>
          </a:xfrm>
        </p:spPr>
        <p:txBody>
          <a:bodyPr/>
          <a:lstStyle>
            <a:lvl1pPr>
              <a:defRPr sz="2400"/>
            </a:lvl1pPr>
          </a:lstStyle>
          <a:p>
            <a:pPr lvl="0"/>
            <a:r>
              <a:rPr lang="en-US"/>
              <a:t>Edit Master text styles</a:t>
            </a:r>
          </a:p>
        </p:txBody>
      </p:sp>
      <p:sp>
        <p:nvSpPr>
          <p:cNvPr id="11"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3"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15" name="TextBox 14"/>
          <p:cNvSpPr txBox="1"/>
          <p:nvPr/>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6" name="TextBox 15"/>
          <p:cNvSpPr txBox="1"/>
          <p:nvPr/>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17" name="TextBox 16"/>
          <p:cNvSpPr txBox="1"/>
          <p:nvPr userDrawn="1"/>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3234109182"/>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2653467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1"/>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391240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5" name="Rectangle 4"/>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04800" y="160020"/>
            <a:ext cx="8321674" cy="1143000"/>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61987" y="4953000"/>
            <a:ext cx="2855912" cy="1447800"/>
          </a:xfrm>
        </p:spPr>
        <p:txBody>
          <a:bodyPr/>
          <a:lstStyle>
            <a:lvl1pPr marL="0" indent="0">
              <a:buFontTx/>
              <a:buNone/>
              <a:defRPr sz="900"/>
            </a:lvl1pPr>
          </a:lstStyle>
          <a:p>
            <a:pPr lvl="0"/>
            <a:r>
              <a:rPr lang="en-US"/>
              <a:t>Edit Master text styles</a:t>
            </a:r>
          </a:p>
        </p:txBody>
      </p:sp>
      <p:sp>
        <p:nvSpPr>
          <p:cNvPr id="7" name="Rectangle 6"/>
          <p:cNvSpPr/>
          <p:nvPr/>
        </p:nvSpPr>
        <p:spPr>
          <a:xfrm>
            <a:off x="0" y="6519446"/>
            <a:ext cx="7391400" cy="338554"/>
          </a:xfrm>
          <a:prstGeom prst="rect">
            <a:avLst/>
          </a:prstGeom>
        </p:spPr>
        <p:txBody>
          <a:bodyPr wrap="square">
            <a:spAutoFit/>
          </a:bodyPr>
          <a:lstStyle/>
          <a:p>
            <a:r>
              <a:rPr lang="en-US" sz="800" b="0" dirty="0">
                <a:latin typeface="Arial" panose="020B0604020202020204" pitchFamily="34" charset="0"/>
              </a:rPr>
              <a:t>© 2017 by McGraw-Hill Education.  This is proprietary material solely for authorized instructor use. Not authorized for sale or distribution in any manner.  </a:t>
            </a:r>
            <a:br>
              <a:rPr lang="en-US" sz="800" b="0" dirty="0">
                <a:latin typeface="Arial" panose="020B0604020202020204" pitchFamily="34" charset="0"/>
              </a:rPr>
            </a:br>
            <a:r>
              <a:rPr lang="en-US" sz="800" b="0" dirty="0">
                <a:latin typeface="Arial" panose="020B0604020202020204" pitchFamily="34" charset="0"/>
              </a:rPr>
              <a:t>This document may not be copied, scanned, duplicated, forwarded, distributed, or posted on a website, in whole or part.</a:t>
            </a:r>
          </a:p>
        </p:txBody>
      </p:sp>
      <p:sp>
        <p:nvSpPr>
          <p:cNvPr id="6" name="Rectangle 5"/>
          <p:cNvSpPr/>
          <p:nvPr/>
        </p:nvSpPr>
        <p:spPr>
          <a:xfrm>
            <a:off x="0" y="6519446"/>
            <a:ext cx="7391400" cy="338554"/>
          </a:xfrm>
          <a:prstGeom prst="rect">
            <a:avLst/>
          </a:prstGeom>
        </p:spPr>
        <p:txBody>
          <a:bodyPr wrap="square">
            <a:spAutoFit/>
          </a:bodyPr>
          <a:lstStyle/>
          <a:p>
            <a:r>
              <a:rPr lang="en-US" sz="800" b="0" dirty="0">
                <a:latin typeface="Arial" panose="020B0604020202020204" pitchFamily="34" charset="0"/>
              </a:rPr>
              <a:t>© 2017 by McGraw-Hill Education.  This is proprietary material solely for authorized instructor use. Not authorized for sale or distribution in any manner.  </a:t>
            </a:r>
            <a:br>
              <a:rPr lang="en-US" sz="800" b="0" dirty="0">
                <a:latin typeface="Arial" panose="020B0604020202020204" pitchFamily="34" charset="0"/>
              </a:rPr>
            </a:br>
            <a:r>
              <a:rPr lang="en-US" sz="800" b="0" dirty="0">
                <a:latin typeface="Arial" panose="020B0604020202020204" pitchFamily="34" charset="0"/>
              </a:rPr>
              <a:t>This document may not be copied, scanned, duplicated, forwarded, distributed, or posted on a website, in whole or part.</a:t>
            </a:r>
          </a:p>
        </p:txBody>
      </p:sp>
      <p:sp>
        <p:nvSpPr>
          <p:cNvPr id="8" name="Rectangle 7"/>
          <p:cNvSpPr/>
          <p:nvPr userDrawn="1"/>
        </p:nvSpPr>
        <p:spPr>
          <a:xfrm>
            <a:off x="0" y="6519446"/>
            <a:ext cx="7391400" cy="338554"/>
          </a:xfrm>
          <a:prstGeom prst="rect">
            <a:avLst/>
          </a:prstGeom>
        </p:spPr>
        <p:txBody>
          <a:bodyPr wrap="square">
            <a:spAutoFit/>
          </a:bodyPr>
          <a:lstStyle/>
          <a:p>
            <a:r>
              <a:rPr lang="en-US" sz="800" b="0" dirty="0">
                <a:latin typeface="Arial" panose="020B0604020202020204" pitchFamily="34" charset="0"/>
              </a:rPr>
              <a:t>© 2017 by McGraw-Hill Education.  This is proprietary material solely for authorized instructor use. Not authorized for sale or distribution in any manner.  </a:t>
            </a:r>
            <a:br>
              <a:rPr lang="en-US" sz="800" b="0" dirty="0">
                <a:latin typeface="Arial" panose="020B0604020202020204" pitchFamily="34" charset="0"/>
              </a:rPr>
            </a:br>
            <a:r>
              <a:rPr lang="en-US" sz="800" b="0" dirty="0">
                <a:latin typeface="Arial" panose="020B0604020202020204" pitchFamily="34" charset="0"/>
              </a:rPr>
              <a:t>This document may not be copied, scanned, duplicated, forwarded, distributed, or posted on a website, in whole or part.</a:t>
            </a:r>
          </a:p>
        </p:txBody>
      </p:sp>
    </p:spTree>
    <p:extLst>
      <p:ext uri="{BB962C8B-B14F-4D97-AF65-F5344CB8AC3E}">
        <p14:creationId xmlns:p14="http://schemas.microsoft.com/office/powerpoint/2010/main" val="188469603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04801" y="160020"/>
            <a:ext cx="8305800" cy="1143000"/>
          </a:xfrm>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304801" y="1676400"/>
            <a:ext cx="4236719" cy="457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199" y="1676400"/>
            <a:ext cx="3962401" cy="457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13" name="TextBox 12"/>
          <p:cNvSpPr txBox="1"/>
          <p:nvPr/>
        </p:nvSpPr>
        <p:spPr>
          <a:xfrm>
            <a:off x="104775" y="6705600"/>
            <a:ext cx="1876425" cy="215444"/>
          </a:xfrm>
          <a:prstGeom prst="rect">
            <a:avLst/>
          </a:prstGeom>
          <a:noFill/>
        </p:spPr>
        <p:txBody>
          <a:bodyPr wrap="square" rtlCol="0">
            <a:spAutoFit/>
          </a:bodyPr>
          <a:lstStyle/>
          <a:p>
            <a:r>
              <a:rPr lang="en-US" sz="800" dirty="0"/>
              <a:t>© McGraw-Hill Education</a:t>
            </a:r>
          </a:p>
        </p:txBody>
      </p:sp>
      <p:sp>
        <p:nvSpPr>
          <p:cNvPr id="9" name="Rectangle 8"/>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15" name="Rectangle 14"/>
          <p:cNvSpPr/>
          <p:nvPr userDrawn="1"/>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56215833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lossary">
    <p:spTree>
      <p:nvGrpSpPr>
        <p:cNvPr id="1" name=""/>
        <p:cNvGrpSpPr/>
        <p:nvPr/>
      </p:nvGrpSpPr>
      <p:grpSpPr>
        <a:xfrm>
          <a:off x="0" y="0"/>
          <a:ext cx="0" cy="0"/>
          <a:chOff x="0" y="0"/>
          <a:chExt cx="0" cy="0"/>
        </a:xfrm>
      </p:grpSpPr>
      <p:sp>
        <p:nvSpPr>
          <p:cNvPr id="5" name="Bent-Up Arrow 4">
            <a:hlinkClick r:id="" action="ppaction://hlinkshowjump?jump=lastslideviewed"/>
          </p:cNvPr>
          <p:cNvSpPr/>
          <p:nvPr/>
        </p:nvSpPr>
        <p:spPr bwMode="auto">
          <a:xfrm>
            <a:off x="7129440" y="5018926"/>
            <a:ext cx="1244160" cy="1244291"/>
          </a:xfrm>
          <a:prstGeom prst="bentUp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100" dirty="0">
                <a:latin typeface="Arial" charset="0"/>
              </a:rPr>
              <a:t>Return to slide</a:t>
            </a:r>
          </a:p>
        </p:txBody>
      </p:sp>
      <p:sp>
        <p:nvSpPr>
          <p:cNvPr id="4" name="Content Placeholder 3"/>
          <p:cNvSpPr>
            <a:spLocks noGrp="1"/>
          </p:cNvSpPr>
          <p:nvPr>
            <p:ph sz="quarter" idx="10"/>
          </p:nvPr>
        </p:nvSpPr>
        <p:spPr>
          <a:xfrm>
            <a:off x="548640" y="1752600"/>
            <a:ext cx="8046720" cy="4216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1"/>
          <p:cNvSpPr>
            <a:spLocks noGrp="1" noChangeArrowheads="1"/>
          </p:cNvSpPr>
          <p:nvPr>
            <p:ph type="title"/>
          </p:nvPr>
        </p:nvSpPr>
        <p:spPr bwMode="auto">
          <a:xfrm>
            <a:off x="548640" y="457200"/>
            <a:ext cx="8046720" cy="1143480"/>
          </a:xfrm>
          <a:prstGeom prst="rect">
            <a:avLst/>
          </a:prstGeom>
          <a:noFill/>
          <a:ln w="9525">
            <a:noFill/>
            <a:round/>
            <a:headEnd/>
            <a:tailEnd/>
          </a:ln>
        </p:spPr>
        <p:txBody>
          <a:bodyPr lIns="0" tIns="0" rIns="0" bIns="0"/>
          <a:lstStyle>
            <a:lvl1pPr>
              <a:defRPr>
                <a:solidFill>
                  <a:schemeClr val="tx1"/>
                </a:solidFill>
              </a:defRPr>
            </a:lvl1pPr>
          </a:lstStyle>
          <a:p>
            <a:pPr lvl="0"/>
            <a:r>
              <a:rPr lang="en-US"/>
              <a:t>Click to edit Master title style</a:t>
            </a:r>
            <a:endParaRPr lang="en-US" dirty="0"/>
          </a:p>
        </p:txBody>
      </p:sp>
      <p:sp>
        <p:nvSpPr>
          <p:cNvPr id="7" name="Bent-Up Arrow 6">
            <a:hlinkClick r:id="" action="ppaction://hlinkshowjump?jump=lastslideviewed"/>
          </p:cNvPr>
          <p:cNvSpPr/>
          <p:nvPr/>
        </p:nvSpPr>
        <p:spPr bwMode="auto">
          <a:xfrm>
            <a:off x="7129440" y="5018927"/>
            <a:ext cx="1244160" cy="1244291"/>
          </a:xfrm>
          <a:prstGeom prst="bentUp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82058" tIns="41029" rIns="82058" bIns="41029" anchor="ctr"/>
          <a:lstStyle/>
          <a:p>
            <a:pPr hangingPunct="0">
              <a:lnSpc>
                <a:spcPct val="104000"/>
              </a:lnSpc>
              <a:buClr>
                <a:srgbClr val="000000"/>
              </a:buClr>
              <a:buSzPct val="45000"/>
              <a:buFont typeface="Wingdings" charset="2"/>
              <a:buNone/>
              <a:defRPr/>
            </a:pPr>
            <a:r>
              <a:rPr lang="en-US" sz="1100" dirty="0">
                <a:latin typeface="Arial" pitchFamily="34" charset="0"/>
                <a:ea typeface="+mn-ea"/>
                <a:cs typeface="+mn-cs"/>
              </a:rPr>
              <a:t>Return to slide</a:t>
            </a:r>
          </a:p>
        </p:txBody>
      </p:sp>
      <p:sp>
        <p:nvSpPr>
          <p:cNvPr id="9"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11" name="TextBox 10"/>
          <p:cNvSpPr txBox="1"/>
          <p:nvPr/>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310115746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eck Yourself">
    <p:spTree>
      <p:nvGrpSpPr>
        <p:cNvPr id="1" name=""/>
        <p:cNvGrpSpPr/>
        <p:nvPr/>
      </p:nvGrpSpPr>
      <p:grpSpPr>
        <a:xfrm>
          <a:off x="0" y="0"/>
          <a:ext cx="0" cy="0"/>
          <a:chOff x="0" y="0"/>
          <a:chExt cx="0" cy="0"/>
        </a:xfrm>
      </p:grpSpPr>
      <p:sp>
        <p:nvSpPr>
          <p:cNvPr id="13" name="Title 12"/>
          <p:cNvSpPr>
            <a:spLocks noGrp="1"/>
          </p:cNvSpPr>
          <p:nvPr>
            <p:ph type="title"/>
          </p:nvPr>
        </p:nvSpPr>
        <p:spPr>
          <a:xfrm>
            <a:off x="1600200" y="476935"/>
            <a:ext cx="7086600" cy="646330"/>
          </a:xfrm>
        </p:spPr>
        <p:txBody>
          <a:bodyPr/>
          <a:lstStyle>
            <a:lvl1pPr algn="l">
              <a:defRPr sz="36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457200" y="1581834"/>
            <a:ext cx="8229600" cy="4818965"/>
          </a:xfrm>
        </p:spPr>
        <p:txBody>
          <a:bodyPr/>
          <a:lstStyle>
            <a:lvl1pPr marL="339725" indent="-339725">
              <a:spcBef>
                <a:spcPts val="0"/>
              </a:spcBef>
              <a:spcAft>
                <a:spcPts val="1800"/>
              </a:spcAft>
              <a:buFont typeface="+mj-lt"/>
              <a:buAutoNum type="arabicPeriod"/>
              <a:defRPr>
                <a:latin typeface="Arial" panose="020B0604020202020204" pitchFamily="34" charset="0"/>
                <a:cs typeface="Arial" panose="020B0604020202020204" pitchFamily="34" charset="0"/>
              </a:defRPr>
            </a:lvl1pPr>
            <a:lvl2pPr marL="914400" indent="-457200">
              <a:buFont typeface="+mj-lt"/>
              <a:buAutoNum type="arabicPeriod"/>
              <a:defRPr>
                <a:latin typeface="Arial" panose="020B0604020202020204" pitchFamily="34" charset="0"/>
                <a:cs typeface="Arial" panose="020B0604020202020204" pitchFamily="34" charset="0"/>
              </a:defRPr>
            </a:lvl2pPr>
            <a:lvl3pPr marL="1371600" indent="-457200">
              <a:buFont typeface="+mj-lt"/>
              <a:buAutoNum type="arabicPeriod"/>
              <a:defRPr>
                <a:latin typeface="Arial" panose="020B0604020202020204" pitchFamily="34" charset="0"/>
                <a:cs typeface="Arial" panose="020B0604020202020204" pitchFamily="34" charset="0"/>
              </a:defRPr>
            </a:lvl3pPr>
            <a:lvl4pPr marL="1714500" indent="-342900">
              <a:buFont typeface="+mj-lt"/>
              <a:buAutoNum type="arabicPeriod"/>
              <a:defRPr>
                <a:latin typeface="Arial" panose="020B0604020202020204" pitchFamily="34" charset="0"/>
                <a:cs typeface="Arial" panose="020B0604020202020204" pitchFamily="34" charset="0"/>
              </a:defRPr>
            </a:lvl4pPr>
            <a:lvl5pPr marL="2171700" indent="-342900">
              <a:buFont typeface="+mj-lt"/>
              <a:buAutoNum type="arabicPeriod"/>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p:cNvSpPr txBox="1"/>
          <p:nvPr/>
        </p:nvSpPr>
        <p:spPr>
          <a:xfrm>
            <a:off x="104775" y="6705600"/>
            <a:ext cx="1876425" cy="215444"/>
          </a:xfrm>
          <a:prstGeom prst="rect">
            <a:avLst/>
          </a:prstGeom>
          <a:noFill/>
        </p:spPr>
        <p:txBody>
          <a:bodyPr wrap="square" rtlCol="0">
            <a:spAutoFit/>
          </a:bodyPr>
          <a:lstStyle/>
          <a:p>
            <a:r>
              <a:rPr lang="en-US" sz="800" dirty="0"/>
              <a:t>© McGraw-Hill Education</a:t>
            </a:r>
          </a:p>
        </p:txBody>
      </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 y="342900"/>
            <a:ext cx="914400" cy="914400"/>
          </a:xfrm>
          <a:prstGeom prst="rect">
            <a:avLst/>
          </a:prstGeom>
        </p:spPr>
      </p:pic>
      <p:cxnSp>
        <p:nvCxnSpPr>
          <p:cNvPr id="8" name="Straight Connector 7"/>
          <p:cNvCxnSpPr/>
          <p:nvPr/>
        </p:nvCxnSpPr>
        <p:spPr>
          <a:xfrm>
            <a:off x="457200" y="1447800"/>
            <a:ext cx="8229600"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90320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9" name="Rectangle 8"/>
          <p:cNvSpPr/>
          <p:nvPr/>
        </p:nvSpPr>
        <p:spPr>
          <a:xfrm>
            <a:off x="0" y="0"/>
            <a:ext cx="9144000" cy="1463040"/>
          </a:xfrm>
          <a:prstGeom prst="rect">
            <a:avLst/>
          </a:prstGeom>
          <a:solidFill>
            <a:srgbClr val="3AA5C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04801" y="160020"/>
            <a:ext cx="8305800" cy="1143000"/>
          </a:xfrm>
        </p:spPr>
        <p:txBody>
          <a:bodyPr/>
          <a:lstStyle>
            <a:lvl1pPr>
              <a:defRPr/>
            </a:lvl1pPr>
          </a:lstStyle>
          <a:p>
            <a:r>
              <a:rPr lang="en-US"/>
              <a:t>Click to edit Master title style</a:t>
            </a:r>
            <a:endParaRPr lang="en-US" dirty="0"/>
          </a:p>
        </p:txBody>
      </p:sp>
      <p:sp>
        <p:nvSpPr>
          <p:cNvPr id="6" name="Content Placeholder 5"/>
          <p:cNvSpPr>
            <a:spLocks noGrp="1"/>
          </p:cNvSpPr>
          <p:nvPr>
            <p:ph sz="quarter" idx="10"/>
          </p:nvPr>
        </p:nvSpPr>
        <p:spPr>
          <a:xfrm>
            <a:off x="990600" y="2133600"/>
            <a:ext cx="2590800" cy="914400"/>
          </a:xfrm>
        </p:spPr>
        <p:txBody>
          <a:bodyPr/>
          <a:lstStyle>
            <a:lvl1pPr>
              <a:defRPr>
                <a:latin typeface="+mn-lt"/>
              </a:defRPr>
            </a:lvl1pPr>
          </a:lstStyle>
          <a:p>
            <a:pPr lvl="0"/>
            <a:r>
              <a:rPr lang="en-US"/>
              <a:t>Edit Master text styles</a:t>
            </a:r>
          </a:p>
        </p:txBody>
      </p:sp>
      <p:sp>
        <p:nvSpPr>
          <p:cNvPr id="11" name="Content Placeholder 10"/>
          <p:cNvSpPr>
            <a:spLocks noGrp="1"/>
          </p:cNvSpPr>
          <p:nvPr>
            <p:ph sz="quarter" idx="11"/>
          </p:nvPr>
        </p:nvSpPr>
        <p:spPr>
          <a:xfrm>
            <a:off x="1008017" y="3648891"/>
            <a:ext cx="2573383" cy="838200"/>
          </a:xfrm>
        </p:spPr>
        <p:txBody>
          <a:bodyPr/>
          <a:lstStyle>
            <a:lvl1pPr>
              <a:defRPr>
                <a:latin typeface="+mn-lt"/>
              </a:defRPr>
            </a:lvl1pPr>
          </a:lstStyle>
          <a:p>
            <a:pPr lvl="0"/>
            <a:r>
              <a:rPr lang="en-US"/>
              <a:t>Edit Master text styles</a:t>
            </a:r>
          </a:p>
        </p:txBody>
      </p:sp>
      <p:sp>
        <p:nvSpPr>
          <p:cNvPr id="13" name="Content Placeholder 12"/>
          <p:cNvSpPr>
            <a:spLocks noGrp="1"/>
          </p:cNvSpPr>
          <p:nvPr>
            <p:ph sz="quarter" idx="12"/>
          </p:nvPr>
        </p:nvSpPr>
        <p:spPr>
          <a:xfrm>
            <a:off x="1028700" y="4953000"/>
            <a:ext cx="2514600" cy="914400"/>
          </a:xfrm>
        </p:spPr>
        <p:txBody>
          <a:bodyPr/>
          <a:lstStyle>
            <a:lvl1pPr>
              <a:defRPr>
                <a:latin typeface="+mn-lt"/>
              </a:defRPr>
            </a:lvl1pPr>
          </a:lstStyle>
          <a:p>
            <a:pPr lvl="0"/>
            <a:r>
              <a:rPr lang="en-US"/>
              <a:t>Edit Master text styles</a:t>
            </a:r>
          </a:p>
        </p:txBody>
      </p:sp>
      <p:sp>
        <p:nvSpPr>
          <p:cNvPr id="15" name="Content Placeholder 14"/>
          <p:cNvSpPr>
            <a:spLocks noGrp="1"/>
          </p:cNvSpPr>
          <p:nvPr>
            <p:ph sz="quarter" idx="13"/>
          </p:nvPr>
        </p:nvSpPr>
        <p:spPr>
          <a:xfrm>
            <a:off x="5562600" y="6172200"/>
            <a:ext cx="2362200" cy="228600"/>
          </a:xfrm>
        </p:spPr>
        <p:txBody>
          <a:bodyPr/>
          <a:lstStyle>
            <a:lvl1pPr>
              <a:defRPr sz="900"/>
            </a:lvl1pPr>
          </a:lstStyle>
          <a:p>
            <a:pPr lvl="0"/>
            <a:r>
              <a:rPr lang="en-US"/>
              <a:t>Edit Master text styles</a:t>
            </a:r>
          </a:p>
        </p:txBody>
      </p:sp>
      <p:sp>
        <p:nvSpPr>
          <p:cNvPr id="10"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2"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14" name="TextBox 13"/>
          <p:cNvSpPr txBox="1"/>
          <p:nvPr/>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39276574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7" name="Rectangle 6"/>
          <p:cNvSpPr/>
          <p:nvPr/>
        </p:nvSpPr>
        <p:spPr>
          <a:xfrm>
            <a:off x="0" y="0"/>
            <a:ext cx="9144000" cy="1463040"/>
          </a:xfrm>
          <a:prstGeom prst="rect">
            <a:avLst/>
          </a:prstGeom>
          <a:solidFill>
            <a:srgbClr val="3AA5C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le 5"/>
          <p:cNvSpPr/>
          <p:nvPr/>
        </p:nvSpPr>
        <p:spPr>
          <a:xfrm>
            <a:off x="0" y="0"/>
            <a:ext cx="9144000" cy="1463040"/>
          </a:xfrm>
          <a:prstGeom prst="rect">
            <a:avLst/>
          </a:prstGeom>
          <a:solidFill>
            <a:srgbClr val="316E9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304801" y="160020"/>
            <a:ext cx="8305800" cy="1143000"/>
          </a:xfrm>
        </p:spPr>
        <p:txBody>
          <a:bodyPr/>
          <a:lstStyle>
            <a:lvl1pPr>
              <a:defRPr/>
            </a:lvl1pPr>
          </a:lstStyle>
          <a:p>
            <a:r>
              <a:rPr lang="en-US"/>
              <a:t>Click to edit Master title style</a:t>
            </a:r>
            <a:endParaRPr lang="en-US" dirty="0"/>
          </a:p>
        </p:txBody>
      </p:sp>
      <p:sp>
        <p:nvSpPr>
          <p:cNvPr id="4" name="Content Placeholder 3"/>
          <p:cNvSpPr>
            <a:spLocks noGrp="1"/>
          </p:cNvSpPr>
          <p:nvPr>
            <p:ph sz="quarter" idx="10"/>
          </p:nvPr>
        </p:nvSpPr>
        <p:spPr>
          <a:xfrm>
            <a:off x="1219200" y="3479074"/>
            <a:ext cx="1447800" cy="1092926"/>
          </a:xfrm>
        </p:spPr>
        <p:txBody>
          <a:bodyPr/>
          <a:lstStyle>
            <a:lvl1pPr>
              <a:defRPr sz="900"/>
            </a:lvl1pPr>
          </a:lstStyle>
          <a:p>
            <a:pPr lvl="0"/>
            <a:r>
              <a:rPr lang="en-US"/>
              <a:t>Edit Master text styles</a:t>
            </a:r>
          </a:p>
        </p:txBody>
      </p:sp>
      <p:sp>
        <p:nvSpPr>
          <p:cNvPr id="9" name="Content Placeholder 8"/>
          <p:cNvSpPr>
            <a:spLocks noGrp="1"/>
          </p:cNvSpPr>
          <p:nvPr>
            <p:ph sz="quarter" idx="11"/>
          </p:nvPr>
        </p:nvSpPr>
        <p:spPr>
          <a:xfrm>
            <a:off x="3810000" y="3479074"/>
            <a:ext cx="1524000" cy="1092926"/>
          </a:xfrm>
        </p:spPr>
        <p:txBody>
          <a:bodyPr/>
          <a:lstStyle>
            <a:lvl1pPr>
              <a:defRPr sz="900"/>
            </a:lvl1pPr>
          </a:lstStyle>
          <a:p>
            <a:pPr lvl="0"/>
            <a:r>
              <a:rPr lang="en-US"/>
              <a:t>Edit Master text styles</a:t>
            </a:r>
          </a:p>
        </p:txBody>
      </p:sp>
      <p:sp>
        <p:nvSpPr>
          <p:cNvPr id="11" name="Content Placeholder 10"/>
          <p:cNvSpPr>
            <a:spLocks noGrp="1"/>
          </p:cNvSpPr>
          <p:nvPr>
            <p:ph sz="quarter" idx="12"/>
          </p:nvPr>
        </p:nvSpPr>
        <p:spPr>
          <a:xfrm>
            <a:off x="6248400" y="3479074"/>
            <a:ext cx="1676400" cy="1092926"/>
          </a:xfrm>
        </p:spPr>
        <p:txBody>
          <a:bodyPr/>
          <a:lstStyle>
            <a:lvl1pPr>
              <a:defRPr sz="900"/>
            </a:lvl1pPr>
          </a:lstStyle>
          <a:p>
            <a:pPr lvl="0"/>
            <a:r>
              <a:rPr lang="en-US"/>
              <a:t>Edit Master text styles</a:t>
            </a:r>
          </a:p>
        </p:txBody>
      </p:sp>
      <p:sp>
        <p:nvSpPr>
          <p:cNvPr id="10"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12" name="Photo Credit"/>
          <p:cNvSpPr>
            <a:spLocks noGrp="1"/>
          </p:cNvSpPr>
          <p:nvPr>
            <p:ph type="body" sz="quarter" idx="17"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13" name="TextBox 12"/>
          <p:cNvSpPr txBox="1"/>
          <p:nvPr/>
        </p:nvSpPr>
        <p:spPr>
          <a:xfrm>
            <a:off x="104775" y="6705600"/>
            <a:ext cx="1876425" cy="215444"/>
          </a:xfrm>
          <a:prstGeom prst="rect">
            <a:avLst/>
          </a:prstGeom>
          <a:noFill/>
        </p:spPr>
        <p:txBody>
          <a:bodyPr wrap="square" rtlCol="0">
            <a:spAutoFit/>
          </a:bodyPr>
          <a:lstStyle/>
          <a:p>
            <a:r>
              <a:rPr lang="en-US" sz="800" dirty="0"/>
              <a:t>© McGraw-Hill Education</a:t>
            </a:r>
          </a:p>
        </p:txBody>
      </p:sp>
    </p:spTree>
    <p:extLst>
      <p:ext uri="{BB962C8B-B14F-4D97-AF65-F5344CB8AC3E}">
        <p14:creationId xmlns:p14="http://schemas.microsoft.com/office/powerpoint/2010/main" val="335307436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5.gif"/><Relationship Id="rId5" Type="http://schemas.openxmlformats.org/officeDocument/2006/relationships/slideLayout" Target="../slideLayouts/slideLayout20.xml"/><Relationship Id="rId10" Type="http://schemas.openxmlformats.org/officeDocument/2006/relationships/image" Target="../media/image4.png"/><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5.gif"/><Relationship Id="rId5" Type="http://schemas.openxmlformats.org/officeDocument/2006/relationships/slideLayout" Target="../slideLayouts/slideLayout28.xml"/><Relationship Id="rId10" Type="http://schemas.openxmlformats.org/officeDocument/2006/relationships/image" Target="../media/image4.png"/><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311275" y="160020"/>
            <a:ext cx="7299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549275" y="1752600"/>
            <a:ext cx="80454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5"/>
          <p:cNvSpPr txBox="1">
            <a:spLocks noChangeArrowheads="1"/>
          </p:cNvSpPr>
          <p:nvPr/>
        </p:nvSpPr>
        <p:spPr bwMode="auto">
          <a:xfrm>
            <a:off x="7086600" y="6450012"/>
            <a:ext cx="1782763" cy="179388"/>
          </a:xfrm>
          <a:prstGeom prst="rect">
            <a:avLst/>
          </a:prstGeom>
          <a:noFill/>
          <a:ln w="9525">
            <a:noFill/>
            <a:round/>
            <a:headEnd/>
            <a:tailEnd/>
          </a:ln>
          <a:effectLst/>
        </p:spPr>
        <p:txBody>
          <a:bodyPr lIns="0" tIns="0" rIns="0" bIns="0"/>
          <a:lstStyle>
            <a:lvl1pPr algn="ctr">
              <a:lnSpc>
                <a:spcPct val="102000"/>
              </a:lnSpc>
              <a:buFont typeface="Wingdings" charset="2"/>
              <a:buNone/>
              <a:tabLst>
                <a:tab pos="723900" algn="l"/>
                <a:tab pos="1447800" algn="l"/>
                <a:tab pos="2171700" algn="l"/>
              </a:tabLst>
              <a:defRPr sz="1600" b="1" dirty="0" smtClean="0">
                <a:solidFill>
                  <a:srgbClr val="0472BC"/>
                </a:solidFill>
                <a:latin typeface="+mj-lt"/>
                <a:ea typeface="+mn-ea"/>
                <a:cs typeface="Tahoma" pitchFamily="34" charset="0"/>
              </a:defRPr>
            </a:lvl1pPr>
          </a:lstStyle>
          <a:p>
            <a:pPr algn="r" fontAlgn="auto">
              <a:spcBef>
                <a:spcPts val="0"/>
              </a:spcBef>
              <a:spcAft>
                <a:spcPts val="0"/>
              </a:spcAft>
              <a:defRPr/>
            </a:pPr>
            <a:fld id="{52A3D1A6-B8BA-4574-9E0A-9B5ACD22CF89}" type="slidenum">
              <a:rPr lang="en-US" b="0" smtClean="0">
                <a:solidFill>
                  <a:schemeClr val="tx1"/>
                </a:solidFill>
                <a:latin typeface="Arial" panose="020B0604020202020204" pitchFamily="34" charset="0"/>
                <a:cs typeface="Arial" panose="020B0604020202020204" pitchFamily="34" charset="0"/>
              </a:rPr>
              <a:pPr algn="r" fontAlgn="auto">
                <a:spcBef>
                  <a:spcPts val="0"/>
                </a:spcBef>
                <a:spcAft>
                  <a:spcPts val="0"/>
                </a:spcAft>
                <a:defRPr/>
              </a:pPr>
              <a:t>‹#›</a:t>
            </a:fld>
            <a:endParaRPr lang="en-US"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747843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5" r:id="rId6"/>
    <p:sldLayoutId id="2147483776" r:id="rId7"/>
    <p:sldLayoutId id="2147483777" r:id="rId8"/>
    <p:sldLayoutId id="2147483778" r:id="rId9"/>
    <p:sldLayoutId id="2147483779" r:id="rId10"/>
    <p:sldLayoutId id="2147483780" r:id="rId11"/>
    <p:sldLayoutId id="2147483782" r:id="rId12"/>
    <p:sldLayoutId id="2147483783" r:id="rId13"/>
    <p:sldLayoutId id="2147483784" r:id="rId14"/>
    <p:sldLayoutId id="2147483786" r:id="rId15"/>
  </p:sldLayoutIdLst>
  <p:transition spd="med"/>
  <p:txStyles>
    <p:titleStyle>
      <a:lvl1pPr algn="ctr" rtl="0" eaLnBrk="1" fontAlgn="base" hangingPunct="1">
        <a:spcBef>
          <a:spcPct val="0"/>
        </a:spcBef>
        <a:spcAft>
          <a:spcPct val="0"/>
        </a:spcAft>
        <a:defRPr sz="3200" kern="1200">
          <a:solidFill>
            <a:schemeClr val="bg1"/>
          </a:solidFill>
          <a:latin typeface="Arial" panose="020B0604020202020204" pitchFamily="34" charset="0"/>
          <a:ea typeface="Tahoma" pitchFamily="34" charset="0"/>
          <a:cs typeface="Arial" panose="020B0604020202020204" pitchFamily="34" charset="0"/>
        </a:defRPr>
      </a:lvl1pPr>
      <a:lvl2pPr algn="ctr" rtl="0" eaLnBrk="1" fontAlgn="base" hangingPunct="1">
        <a:spcBef>
          <a:spcPct val="0"/>
        </a:spcBef>
        <a:spcAft>
          <a:spcPct val="0"/>
        </a:spcAft>
        <a:defRPr sz="3200">
          <a:solidFill>
            <a:schemeClr val="tx1"/>
          </a:solidFill>
          <a:latin typeface="Palatino Linotype" pitchFamily="18" charset="0"/>
        </a:defRPr>
      </a:lvl2pPr>
      <a:lvl3pPr algn="ctr" rtl="0" eaLnBrk="1" fontAlgn="base" hangingPunct="1">
        <a:spcBef>
          <a:spcPct val="0"/>
        </a:spcBef>
        <a:spcAft>
          <a:spcPct val="0"/>
        </a:spcAft>
        <a:defRPr sz="3200">
          <a:solidFill>
            <a:schemeClr val="tx1"/>
          </a:solidFill>
          <a:latin typeface="Palatino Linotype" pitchFamily="18" charset="0"/>
        </a:defRPr>
      </a:lvl3pPr>
      <a:lvl4pPr algn="ctr" rtl="0" eaLnBrk="1" fontAlgn="base" hangingPunct="1">
        <a:spcBef>
          <a:spcPct val="0"/>
        </a:spcBef>
        <a:spcAft>
          <a:spcPct val="0"/>
        </a:spcAft>
        <a:defRPr sz="3200">
          <a:solidFill>
            <a:schemeClr val="tx1"/>
          </a:solidFill>
          <a:latin typeface="Palatino Linotype" pitchFamily="18" charset="0"/>
        </a:defRPr>
      </a:lvl4pPr>
      <a:lvl5pPr algn="ctr" rtl="0" eaLnBrk="1" fontAlgn="base" hangingPunct="1">
        <a:spcBef>
          <a:spcPct val="0"/>
        </a:spcBef>
        <a:spcAft>
          <a:spcPct val="0"/>
        </a:spcAft>
        <a:defRPr sz="3200">
          <a:solidFill>
            <a:schemeClr val="tx1"/>
          </a:solidFill>
          <a:latin typeface="Palatino Linotype" pitchFamily="18" charset="0"/>
        </a:defRPr>
      </a:lvl5pPr>
      <a:lvl6pPr marL="457200" algn="ctr" rtl="0" eaLnBrk="1" fontAlgn="base" hangingPunct="1">
        <a:spcBef>
          <a:spcPct val="0"/>
        </a:spcBef>
        <a:spcAft>
          <a:spcPct val="0"/>
        </a:spcAft>
        <a:defRPr sz="3200">
          <a:solidFill>
            <a:schemeClr val="tx1"/>
          </a:solidFill>
          <a:latin typeface="Palatino Linotype" pitchFamily="18" charset="0"/>
        </a:defRPr>
      </a:lvl6pPr>
      <a:lvl7pPr marL="914400" algn="ctr" rtl="0" eaLnBrk="1" fontAlgn="base" hangingPunct="1">
        <a:spcBef>
          <a:spcPct val="0"/>
        </a:spcBef>
        <a:spcAft>
          <a:spcPct val="0"/>
        </a:spcAft>
        <a:defRPr sz="3200">
          <a:solidFill>
            <a:schemeClr val="tx1"/>
          </a:solidFill>
          <a:latin typeface="Palatino Linotype" pitchFamily="18" charset="0"/>
        </a:defRPr>
      </a:lvl7pPr>
      <a:lvl8pPr marL="1371600" algn="ctr" rtl="0" eaLnBrk="1" fontAlgn="base" hangingPunct="1">
        <a:spcBef>
          <a:spcPct val="0"/>
        </a:spcBef>
        <a:spcAft>
          <a:spcPct val="0"/>
        </a:spcAft>
        <a:defRPr sz="3200">
          <a:solidFill>
            <a:schemeClr val="tx1"/>
          </a:solidFill>
          <a:latin typeface="Palatino Linotype" pitchFamily="18" charset="0"/>
        </a:defRPr>
      </a:lvl8pPr>
      <a:lvl9pPr marL="1828800" algn="ctr" rtl="0" eaLnBrk="1" fontAlgn="base" hangingPunct="1">
        <a:spcBef>
          <a:spcPct val="0"/>
        </a:spcBef>
        <a:spcAft>
          <a:spcPct val="0"/>
        </a:spcAft>
        <a:defRPr sz="3200">
          <a:solidFill>
            <a:schemeClr val="tx1"/>
          </a:solidFill>
          <a:latin typeface="Palatino Linotype" pitchFamily="18" charset="0"/>
        </a:defRPr>
      </a:lvl9pPr>
    </p:titleStyle>
    <p:bodyStyle>
      <a:lvl1pPr marL="0" indent="0" algn="l" rtl="0" eaLnBrk="1" fontAlgn="base" hangingPunct="1">
        <a:spcBef>
          <a:spcPct val="20000"/>
        </a:spcBef>
        <a:spcAft>
          <a:spcPct val="0"/>
        </a:spcAft>
        <a:buFont typeface="Arial" pitchFamily="34" charset="0"/>
        <a:buNone/>
        <a:defRPr sz="2800" kern="120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331590105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
        <p:nvSpPr>
          <p:cNvPr id="14" name="Copyright"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970798745"/>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slide" Target="slide41.xml"/><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strategicbusinessinsights.com/vals/presurvey.shtml" TargetMode="External"/><Relationship Id="rId5" Type="http://schemas.openxmlformats.org/officeDocument/2006/relationships/slide" Target="slide4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slide" Target="slide46.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4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4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 Target="slide40.xml"/><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p:nvPr>
        </p:nvSpPr>
        <p:spPr>
          <a:noFill/>
        </p:spPr>
        <p:txBody>
          <a:bodyPr/>
          <a:lstStyle/>
          <a:p>
            <a:r>
              <a:rPr lang="en-US" altLang="en-US" dirty="0"/>
              <a:t>Chapter 9</a:t>
            </a:r>
            <a:br>
              <a:rPr lang="en-US" altLang="en-US" b="1" dirty="0"/>
            </a:br>
            <a:r>
              <a:rPr lang="en-US" altLang="en-US" sz="2800" dirty="0"/>
              <a:t>Segmentation, Targeting, and Positioning</a:t>
            </a:r>
          </a:p>
        </p:txBody>
      </p:sp>
      <p:sp>
        <p:nvSpPr>
          <p:cNvPr id="5" name="Copyright" descr="©McGraw-Hill Education. All rights reserved. Authorized only for instructor use in the classroom.  No reproduction or further distribution permitted without the prior written consent of McGraw-Hill Education.&#10;">
            <a:extLst>
              <a:ext uri="{FF2B5EF4-FFF2-40B4-BE49-F238E27FC236}">
                <a16:creationId xmlns:a16="http://schemas.microsoft.com/office/drawing/2014/main" id="{773352BA-6918-4F3E-BCAB-ED501BB01778}"/>
              </a:ext>
            </a:extLst>
          </p:cNvPr>
          <p:cNvSpPr txBox="1">
            <a:spLocks/>
          </p:cNvSpPr>
          <p:nvPr/>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pic>
        <p:nvPicPr>
          <p:cNvPr id="6" name="Picture 5">
            <a:extLst>
              <a:ext uri="{FF2B5EF4-FFF2-40B4-BE49-F238E27FC236}">
                <a16:creationId xmlns:a16="http://schemas.microsoft.com/office/drawing/2014/main" id="{7FDC0F29-E656-4A31-A01B-5443D7C8F8D2}"/>
              </a:ext>
            </a:extLst>
          </p:cNvPr>
          <p:cNvPicPr/>
          <p:nvPr/>
        </p:nvPicPr>
        <p:blipFill>
          <a:blip r:embed="rId3"/>
          <a:stretch>
            <a:fillRect/>
          </a:stretch>
        </p:blipFill>
        <p:spPr>
          <a:xfrm>
            <a:off x="5867400" y="1828800"/>
            <a:ext cx="2885440" cy="4114800"/>
          </a:xfrm>
          <a:prstGeom prst="rect">
            <a:avLst/>
          </a:prstGeom>
        </p:spPr>
      </p:pic>
    </p:spTree>
    <p:extLst>
      <p:ext uri="{BB962C8B-B14F-4D97-AF65-F5344CB8AC3E}">
        <p14:creationId xmlns:p14="http://schemas.microsoft.com/office/powerpoint/2010/main" val="5613502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Exhibit 9.3: </a:t>
            </a:r>
            <a:r>
              <a:rPr lang="en-US" dirty="0">
                <a:hlinkClick r:id="rId3" action="ppaction://hlinksldjump"/>
              </a:rPr>
              <a:t>VALS</a:t>
            </a:r>
            <a:r>
              <a:rPr lang="en-US" dirty="0"/>
              <a:t> (Value and Lifestyle) Framework</a:t>
            </a:r>
          </a:p>
        </p:txBody>
      </p:sp>
      <p:pic>
        <p:nvPicPr>
          <p:cNvPr id="11" name="Content Placeholder 4" descr="A diagram of the VALS framework."/>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2912249" y="1718310"/>
            <a:ext cx="3319502" cy="4572000"/>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
        <p:nvSpPr>
          <p:cNvPr id="8" name="Text Placeholder 7"/>
          <p:cNvSpPr>
            <a:spLocks noGrp="1"/>
          </p:cNvSpPr>
          <p:nvPr>
            <p:ph type="body" sz="quarter" idx="16"/>
          </p:nvPr>
        </p:nvSpPr>
        <p:spPr/>
        <p:txBody>
          <a:bodyPr/>
          <a:lstStyle/>
          <a:p>
            <a:r>
              <a:rPr lang="en-US" dirty="0">
                <a:hlinkClick r:id="rId5" action="ppaction://hlinksldjump"/>
              </a:rPr>
              <a:t>Jump to Appendix 2 long image description</a:t>
            </a:r>
          </a:p>
        </p:txBody>
      </p:sp>
      <p:sp>
        <p:nvSpPr>
          <p:cNvPr id="12" name="Text Placeholder 7">
            <a:extLst>
              <a:ext uri="{FF2B5EF4-FFF2-40B4-BE49-F238E27FC236}">
                <a16:creationId xmlns:a16="http://schemas.microsoft.com/office/drawing/2014/main" id="{A8EBEE84-8838-4175-AEF8-2123132D6594}"/>
              </a:ext>
            </a:extLst>
          </p:cNvPr>
          <p:cNvSpPr txBox="1">
            <a:spLocks/>
          </p:cNvSpPr>
          <p:nvPr/>
        </p:nvSpPr>
        <p:spPr bwMode="auto">
          <a:xfrm>
            <a:off x="7222509" y="5520689"/>
            <a:ext cx="1371600" cy="43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800" kern="1200">
                <a:solidFill>
                  <a:schemeClr val="tx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VALS</a:t>
            </a:r>
            <a:endParaRPr lang="en-US" dirty="0">
              <a:hlinkClick r:id="rId5" action="ppaction://hlinksldjump"/>
            </a:endParaRPr>
          </a:p>
        </p:txBody>
      </p:sp>
      <p:pic>
        <p:nvPicPr>
          <p:cNvPr id="31748" name="Picture 4" descr="Click for the VALS website.">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53240" y="4953000"/>
            <a:ext cx="456480" cy="438909"/>
          </a:xfrm>
          <a:prstGeom prst="rect">
            <a:avLst/>
          </a:prstGeom>
          <a:noFill/>
          <a:ln w="9525">
            <a:noFill/>
            <a:miter lim="800000"/>
            <a:headEnd/>
            <a:tailEnd/>
          </a:ln>
        </p:spPr>
      </p:pic>
      <p:sp>
        <p:nvSpPr>
          <p:cNvPr id="13" name="Text Placeholder 5">
            <a:extLst>
              <a:ext uri="{FF2B5EF4-FFF2-40B4-BE49-F238E27FC236}">
                <a16:creationId xmlns:a16="http://schemas.microsoft.com/office/drawing/2014/main" id="{DC77F2B4-4C29-4210-99B0-AFC2C0CE3FCA}"/>
              </a:ext>
            </a:extLst>
          </p:cNvPr>
          <p:cNvSpPr>
            <a:spLocks noGrp="1"/>
          </p:cNvSpPr>
          <p:nvPr>
            <p:ph type="body" sz="quarter" idx="11"/>
          </p:nvPr>
        </p:nvSpPr>
        <p:spPr>
          <a:xfrm>
            <a:off x="5056465" y="6419090"/>
            <a:ext cx="3657600" cy="438910"/>
          </a:xfrm>
        </p:spPr>
        <p:txBody>
          <a:bodyPr/>
          <a:lstStyle/>
          <a:p>
            <a:r>
              <a:rPr lang="en-US" dirty="0"/>
              <a:t>© 2017 by Strategic Business Insights. All rights reserved. </a:t>
            </a:r>
            <a:br>
              <a:rPr lang="en-US" dirty="0"/>
            </a:br>
            <a:r>
              <a:rPr lang="en-US" dirty="0"/>
              <a:t>This version is for the United States only. </a:t>
            </a:r>
            <a:br>
              <a:rPr lang="en-US" dirty="0"/>
            </a:br>
            <a:r>
              <a:rPr lang="en-US" dirty="0"/>
              <a:t>Different frameworks are used for different countries. Used with permission.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a:hlinkClick r:id="rId3" action="ppaction://hlinksldjump"/>
              </a:rPr>
              <a:t>Benefit Segmentation</a:t>
            </a:r>
            <a:endParaRPr lang="en-US" b="1" dirty="0"/>
          </a:p>
        </p:txBody>
      </p:sp>
      <p:sp>
        <p:nvSpPr>
          <p:cNvPr id="5" name="Content Placeholder 4"/>
          <p:cNvSpPr>
            <a:spLocks noGrp="1"/>
          </p:cNvSpPr>
          <p:nvPr>
            <p:ph sz="half" idx="1"/>
          </p:nvPr>
        </p:nvSpPr>
        <p:spPr/>
        <p:txBody>
          <a:bodyPr/>
          <a:lstStyle/>
          <a:p>
            <a:r>
              <a:rPr lang="en-US" dirty="0"/>
              <a:t>Dividing the market into segments whose needs and wants are best satisfied by the product’s benefits can be a very powerful tool.</a:t>
            </a:r>
          </a:p>
        </p:txBody>
      </p:sp>
      <p:sp>
        <p:nvSpPr>
          <p:cNvPr id="3" name="Content Placeholder 2">
            <a:extLst>
              <a:ext uri="{FF2B5EF4-FFF2-40B4-BE49-F238E27FC236}">
                <a16:creationId xmlns:a16="http://schemas.microsoft.com/office/drawing/2014/main" id="{01D0ED45-FC4A-46B1-B5F0-007AFBC6119B}"/>
              </a:ext>
            </a:extLst>
          </p:cNvPr>
          <p:cNvSpPr>
            <a:spLocks noGrp="1"/>
          </p:cNvSpPr>
          <p:nvPr>
            <p:ph sz="half" idx="2"/>
          </p:nvPr>
        </p:nvSpPr>
        <p:spPr/>
        <p:txBody>
          <a:bodyPr/>
          <a:lstStyle/>
          <a:p>
            <a:endParaRPr lang="en-US" dirty="0"/>
          </a:p>
        </p:txBody>
      </p:sp>
      <p:sp>
        <p:nvSpPr>
          <p:cNvPr id="4" name="Text Placeholder 3">
            <a:extLst>
              <a:ext uri="{FF2B5EF4-FFF2-40B4-BE49-F238E27FC236}">
                <a16:creationId xmlns:a16="http://schemas.microsoft.com/office/drawing/2014/main" id="{4B0ADFD0-C32E-48C7-B59C-EDDC4272C943}"/>
              </a:ext>
            </a:extLst>
          </p:cNvPr>
          <p:cNvSpPr>
            <a:spLocks noGrp="1"/>
          </p:cNvSpPr>
          <p:nvPr>
            <p:ph type="body" sz="quarter" idx="16"/>
          </p:nvPr>
        </p:nvSpPr>
        <p:spPr/>
        <p:txBody>
          <a:bodyPr/>
          <a:lstStyle/>
          <a:p>
            <a:endParaRPr lang="en-US" dirty="0"/>
          </a:p>
        </p:txBody>
      </p:sp>
      <p:pic>
        <p:nvPicPr>
          <p:cNvPr id="2" name="Picture 1">
            <a:extLst>
              <a:ext uri="{FF2B5EF4-FFF2-40B4-BE49-F238E27FC236}">
                <a16:creationId xmlns:a16="http://schemas.microsoft.com/office/drawing/2014/main" id="{7285DD32-2F6C-4C44-98C5-86A134FB03B1}"/>
              </a:ext>
            </a:extLst>
          </p:cNvPr>
          <p:cNvPicPr>
            <a:picLocks noChangeAspect="1"/>
          </p:cNvPicPr>
          <p:nvPr/>
        </p:nvPicPr>
        <p:blipFill>
          <a:blip r:embed="rId4"/>
          <a:stretch>
            <a:fillRect/>
          </a:stretch>
        </p:blipFill>
        <p:spPr>
          <a:xfrm>
            <a:off x="5180114" y="1517602"/>
            <a:ext cx="3030436" cy="5135548"/>
          </a:xfrm>
          <a:prstGeom prst="rect">
            <a:avLst/>
          </a:prstGeom>
        </p:spPr>
      </p:pic>
      <p:sp>
        <p:nvSpPr>
          <p:cNvPr id="7" name="Text Placeholder 6">
            <a:extLst>
              <a:ext uri="{FF2B5EF4-FFF2-40B4-BE49-F238E27FC236}">
                <a16:creationId xmlns:a16="http://schemas.microsoft.com/office/drawing/2014/main" id="{6C7271F4-E584-4295-A69A-E4A740F8A069}"/>
              </a:ext>
            </a:extLst>
          </p:cNvPr>
          <p:cNvSpPr>
            <a:spLocks noGrp="1"/>
          </p:cNvSpPr>
          <p:nvPr>
            <p:ph type="body" sz="quarter" idx="11"/>
          </p:nvPr>
        </p:nvSpPr>
        <p:spPr/>
        <p:txBody>
          <a:bodyPr/>
          <a:lstStyle/>
          <a:p>
            <a:endParaRPr lang="en-US"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hlinkClick r:id="rId3" action="ppaction://hlinksldjump"/>
              </a:rPr>
              <a:t>Behavioral Segmentation</a:t>
            </a:r>
            <a:endParaRPr lang="en-US" b="1" dirty="0"/>
          </a:p>
        </p:txBody>
      </p:sp>
      <p:sp>
        <p:nvSpPr>
          <p:cNvPr id="8" name="Content Placeholder 7"/>
          <p:cNvSpPr>
            <a:spLocks noGrp="1"/>
          </p:cNvSpPr>
          <p:nvPr>
            <p:ph idx="1"/>
          </p:nvPr>
        </p:nvSpPr>
        <p:spPr>
          <a:xfrm>
            <a:off x="457200" y="1600200"/>
            <a:ext cx="5562600" cy="4792980"/>
          </a:xfrm>
        </p:spPr>
        <p:txBody>
          <a:bodyPr/>
          <a:lstStyle/>
          <a:p>
            <a:pPr lvl="0"/>
            <a:r>
              <a:rPr lang="en-US" dirty="0"/>
              <a:t>Occasion segmentation:</a:t>
            </a:r>
          </a:p>
          <a:p>
            <a:pPr marL="457200" lvl="0" indent="-457200">
              <a:buFont typeface="Arial" panose="020B0604020202020204" pitchFamily="34" charset="0"/>
              <a:buChar char="•"/>
            </a:pPr>
            <a:r>
              <a:rPr lang="en-US" sz="2400" dirty="0"/>
              <a:t>Based on when a product or service is purchased or consumed</a:t>
            </a:r>
          </a:p>
          <a:p>
            <a:pPr marL="457200" lvl="0" indent="-457200">
              <a:buFont typeface="Arial" panose="020B0604020202020204" pitchFamily="34" charset="0"/>
              <a:buChar char="•"/>
            </a:pPr>
            <a:r>
              <a:rPr lang="en-US" sz="2400" dirty="0"/>
              <a:t>Clothing, snack foods</a:t>
            </a:r>
          </a:p>
          <a:p>
            <a:pPr lvl="0"/>
            <a:endParaRPr lang="en-US" sz="2000" dirty="0"/>
          </a:p>
          <a:p>
            <a:r>
              <a:rPr lang="en-US" dirty="0"/>
              <a:t>Loyalty segmentation:</a:t>
            </a:r>
          </a:p>
          <a:p>
            <a:pPr marL="457200" indent="-457200">
              <a:buFont typeface="Arial" panose="020B0604020202020204" pitchFamily="34" charset="0"/>
              <a:buChar char="•"/>
            </a:pPr>
            <a:r>
              <a:rPr lang="en-US" sz="2400" dirty="0"/>
              <a:t>Loyal customers are the most profitable in the long term</a:t>
            </a:r>
          </a:p>
          <a:p>
            <a:pPr marL="457200" indent="-457200">
              <a:buFont typeface="Arial" panose="020B0604020202020204" pitchFamily="34" charset="0"/>
              <a:buChar char="•"/>
            </a:pPr>
            <a:r>
              <a:rPr lang="en-US" sz="2400" dirty="0"/>
              <a:t>Hotels, airlines, </a:t>
            </a:r>
            <a:br>
              <a:rPr lang="en-US" sz="2400" dirty="0"/>
            </a:br>
            <a:r>
              <a:rPr lang="en-US" sz="2400" dirty="0"/>
              <a:t>restaurants (Starbucks)</a:t>
            </a:r>
          </a:p>
        </p:txBody>
      </p:sp>
      <p:sp>
        <p:nvSpPr>
          <p:cNvPr id="7" name="Text Placeholder 6" hidden="1"/>
          <p:cNvSpPr>
            <a:spLocks noGrp="1"/>
          </p:cNvSpPr>
          <p:nvPr>
            <p:ph type="body" sz="quarter" idx="16"/>
          </p:nvPr>
        </p:nvSpPr>
        <p:spPr/>
        <p:txBody>
          <a:bodyPr/>
          <a:lstStyle/>
          <a:p>
            <a:endParaRPr lang="en-US" dirty="0"/>
          </a:p>
        </p:txBody>
      </p:sp>
      <p:pic>
        <p:nvPicPr>
          <p:cNvPr id="2" name="Picture 1">
            <a:extLst>
              <a:ext uri="{FF2B5EF4-FFF2-40B4-BE49-F238E27FC236}">
                <a16:creationId xmlns:a16="http://schemas.microsoft.com/office/drawing/2014/main" id="{AF03BA03-1480-42E3-BE47-67DF125E8CDF}"/>
              </a:ext>
            </a:extLst>
          </p:cNvPr>
          <p:cNvPicPr>
            <a:picLocks noChangeAspect="1"/>
          </p:cNvPicPr>
          <p:nvPr/>
        </p:nvPicPr>
        <p:blipFill>
          <a:blip r:embed="rId4"/>
          <a:stretch>
            <a:fillRect/>
          </a:stretch>
        </p:blipFill>
        <p:spPr>
          <a:xfrm>
            <a:off x="5257800" y="3411855"/>
            <a:ext cx="3590925" cy="2981325"/>
          </a:xfrm>
          <a:prstGeom prst="rect">
            <a:avLst/>
          </a:prstGeom>
        </p:spPr>
      </p:pic>
      <p:sp>
        <p:nvSpPr>
          <p:cNvPr id="5" name="Text Placeholder 4">
            <a:extLst>
              <a:ext uri="{FF2B5EF4-FFF2-40B4-BE49-F238E27FC236}">
                <a16:creationId xmlns:a16="http://schemas.microsoft.com/office/drawing/2014/main" id="{218458C4-E0D5-4158-A409-48A7B22E0EDC}"/>
              </a:ext>
            </a:extLst>
          </p:cNvPr>
          <p:cNvSpPr>
            <a:spLocks noGrp="1"/>
          </p:cNvSpPr>
          <p:nvPr>
            <p:ph type="body" sz="quarter" idx="11"/>
          </p:nvPr>
        </p:nvSpPr>
        <p:spPr/>
        <p:txBody>
          <a:bodyPr/>
          <a:lstStyle/>
          <a:p>
            <a:endParaRPr lang="en-US"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9A0B-ED55-4889-B835-8CF8588B690E}"/>
              </a:ext>
            </a:extLst>
          </p:cNvPr>
          <p:cNvSpPr>
            <a:spLocks noGrp="1"/>
          </p:cNvSpPr>
          <p:nvPr>
            <p:ph type="title"/>
          </p:nvPr>
        </p:nvSpPr>
        <p:spPr/>
        <p:txBody>
          <a:bodyPr/>
          <a:lstStyle/>
          <a:p>
            <a:r>
              <a:rPr lang="en-US" dirty="0"/>
              <a:t>Using Multiple Segmentation Methods</a:t>
            </a:r>
            <a:br>
              <a:rPr lang="en-US" dirty="0"/>
            </a:br>
            <a:endParaRPr lang="en-US" dirty="0"/>
          </a:p>
        </p:txBody>
      </p:sp>
      <p:sp>
        <p:nvSpPr>
          <p:cNvPr id="3" name="Content Placeholder 2">
            <a:extLst>
              <a:ext uri="{FF2B5EF4-FFF2-40B4-BE49-F238E27FC236}">
                <a16:creationId xmlns:a16="http://schemas.microsoft.com/office/drawing/2014/main" id="{725BE00E-4C61-42DA-99D8-F42906A2D438}"/>
              </a:ext>
            </a:extLst>
          </p:cNvPr>
          <p:cNvSpPr>
            <a:spLocks noGrp="1"/>
          </p:cNvSpPr>
          <p:nvPr>
            <p:ph idx="1"/>
          </p:nvPr>
        </p:nvSpPr>
        <p:spPr>
          <a:xfrm>
            <a:off x="228600" y="1523198"/>
            <a:ext cx="8686800" cy="4640580"/>
          </a:xfrm>
        </p:spPr>
        <p:txBody>
          <a:bodyPr/>
          <a:lstStyle/>
          <a:p>
            <a:r>
              <a:rPr lang="en-US" sz="2400" dirty="0"/>
              <a:t>Tapestry ™ uses a combination of geographic, demographic, and lifestyle characteristics to classify consumers.</a:t>
            </a:r>
          </a:p>
        </p:txBody>
      </p:sp>
      <p:sp>
        <p:nvSpPr>
          <p:cNvPr id="4" name="Text Placeholder 3">
            <a:extLst>
              <a:ext uri="{FF2B5EF4-FFF2-40B4-BE49-F238E27FC236}">
                <a16:creationId xmlns:a16="http://schemas.microsoft.com/office/drawing/2014/main" id="{23B4B2C4-6A6D-4E44-A227-CB8A337FB169}"/>
              </a:ext>
            </a:extLst>
          </p:cNvPr>
          <p:cNvSpPr>
            <a:spLocks noGrp="1"/>
          </p:cNvSpPr>
          <p:nvPr>
            <p:ph type="body" sz="quarter" idx="16"/>
          </p:nvPr>
        </p:nvSpPr>
        <p:spPr/>
        <p:txBody>
          <a:bodyPr/>
          <a:lstStyle/>
          <a:p>
            <a:r>
              <a:rPr lang="en-US" dirty="0">
                <a:hlinkClick r:id="rId3" action="ppaction://hlinksldjump"/>
              </a:rPr>
              <a:t>Jump to Appendix 3 long image description</a:t>
            </a:r>
            <a:endParaRPr lang="en-US" dirty="0"/>
          </a:p>
        </p:txBody>
      </p:sp>
      <p:pic>
        <p:nvPicPr>
          <p:cNvPr id="6" name="Picture 5">
            <a:extLst>
              <a:ext uri="{FF2B5EF4-FFF2-40B4-BE49-F238E27FC236}">
                <a16:creationId xmlns:a16="http://schemas.microsoft.com/office/drawing/2014/main" id="{DFE95278-5D08-4366-AE8E-AE092B244352}"/>
              </a:ext>
            </a:extLst>
          </p:cNvPr>
          <p:cNvPicPr>
            <a:picLocks noChangeAspect="1"/>
          </p:cNvPicPr>
          <p:nvPr/>
        </p:nvPicPr>
        <p:blipFill>
          <a:blip r:embed="rId4"/>
          <a:stretch>
            <a:fillRect/>
          </a:stretch>
        </p:blipFill>
        <p:spPr>
          <a:xfrm>
            <a:off x="2552699" y="2590800"/>
            <a:ext cx="4288713" cy="4107180"/>
          </a:xfrm>
          <a:prstGeom prst="rect">
            <a:avLst/>
          </a:prstGeom>
        </p:spPr>
      </p:pic>
      <p:sp>
        <p:nvSpPr>
          <p:cNvPr id="8" name="Text Placeholder 7">
            <a:extLst>
              <a:ext uri="{FF2B5EF4-FFF2-40B4-BE49-F238E27FC236}">
                <a16:creationId xmlns:a16="http://schemas.microsoft.com/office/drawing/2014/main" id="{EECC616E-C4A0-4D0B-800B-CDA6935B9DF7}"/>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99981571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t>PROGRESS CHECK (1 of 2)</a:t>
            </a:r>
          </a:p>
        </p:txBody>
      </p:sp>
      <p:sp>
        <p:nvSpPr>
          <p:cNvPr id="10" name="Text Placeholder 9"/>
          <p:cNvSpPr>
            <a:spLocks noGrp="1"/>
          </p:cNvSpPr>
          <p:nvPr>
            <p:ph type="body" sz="quarter" idx="10"/>
          </p:nvPr>
        </p:nvSpPr>
        <p:spPr/>
        <p:txBody>
          <a:bodyPr/>
          <a:lstStyle/>
          <a:p>
            <a:r>
              <a:rPr lang="en-US" dirty="0"/>
              <a:t>What are the various segmentation methods?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263" y="381000"/>
            <a:ext cx="8245474" cy="1143000"/>
          </a:xfrm>
        </p:spPr>
        <p:txBody>
          <a:bodyPr/>
          <a:lstStyle/>
          <a:p>
            <a:r>
              <a:rPr lang="en-US" dirty="0"/>
              <a:t>Step 3: Evaluate Segment Attractiveness</a:t>
            </a:r>
            <a:br>
              <a:rPr lang="en-US" dirty="0"/>
            </a:br>
            <a:endParaRPr lang="en-US" dirty="0"/>
          </a:p>
        </p:txBody>
      </p:sp>
      <p:pic>
        <p:nvPicPr>
          <p:cNvPr id="2" name="Picture 1">
            <a:extLst>
              <a:ext uri="{FF2B5EF4-FFF2-40B4-BE49-F238E27FC236}">
                <a16:creationId xmlns:a16="http://schemas.microsoft.com/office/drawing/2014/main" id="{3A7EAAE5-F42E-46EC-BB3F-09F63332405E}"/>
              </a:ext>
            </a:extLst>
          </p:cNvPr>
          <p:cNvPicPr>
            <a:picLocks noChangeAspect="1"/>
          </p:cNvPicPr>
          <p:nvPr/>
        </p:nvPicPr>
        <p:blipFill>
          <a:blip r:embed="rId3"/>
          <a:stretch>
            <a:fillRect/>
          </a:stretch>
        </p:blipFill>
        <p:spPr>
          <a:xfrm>
            <a:off x="2057399" y="1524000"/>
            <a:ext cx="5210175" cy="5302228"/>
          </a:xfrm>
          <a:prstGeom prst="rect">
            <a:avLst/>
          </a:prstGeom>
        </p:spPr>
      </p:pic>
    </p:spTree>
    <p:extLst>
      <p:ext uri="{BB962C8B-B14F-4D97-AF65-F5344CB8AC3E}">
        <p14:creationId xmlns:p14="http://schemas.microsoft.com/office/powerpoint/2010/main" val="338823531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Identifiable</a:t>
            </a:r>
          </a:p>
        </p:txBody>
      </p:sp>
      <p:sp>
        <p:nvSpPr>
          <p:cNvPr id="9" name="Content Placeholder 8"/>
          <p:cNvSpPr>
            <a:spLocks noGrp="1"/>
          </p:cNvSpPr>
          <p:nvPr>
            <p:ph idx="1"/>
          </p:nvPr>
        </p:nvSpPr>
        <p:spPr>
          <a:xfrm>
            <a:off x="76200" y="1524000"/>
            <a:ext cx="8610600" cy="4869180"/>
          </a:xfrm>
        </p:spPr>
        <p:txBody>
          <a:bodyPr/>
          <a:lstStyle/>
          <a:p>
            <a:pPr>
              <a:spcAft>
                <a:spcPts val="1200"/>
              </a:spcAft>
            </a:pPr>
            <a:r>
              <a:rPr lang="en-US" sz="2400" dirty="0"/>
              <a:t>Who is in their market?</a:t>
            </a:r>
          </a:p>
          <a:p>
            <a:pPr>
              <a:spcAft>
                <a:spcPts val="1200"/>
              </a:spcAft>
            </a:pPr>
            <a:r>
              <a:rPr lang="en-US" sz="2400" dirty="0"/>
              <a:t>Are the segments distinct from one another?</a:t>
            </a:r>
          </a:p>
          <a:p>
            <a:pPr>
              <a:spcAft>
                <a:spcPts val="1200"/>
              </a:spcAft>
            </a:pPr>
            <a:r>
              <a:rPr lang="en-US" sz="2400" dirty="0"/>
              <a:t>Does each segment require a unique marketing mix?</a:t>
            </a:r>
          </a:p>
        </p:txBody>
      </p:sp>
      <p:sp>
        <p:nvSpPr>
          <p:cNvPr id="3" name="Text Placeholder 2" hidden="1"/>
          <p:cNvSpPr>
            <a:spLocks noGrp="1"/>
          </p:cNvSpPr>
          <p:nvPr>
            <p:ph type="body" sz="quarter" idx="11"/>
          </p:nvPr>
        </p:nvSpPr>
        <p:spPr/>
        <p:txBody>
          <a:bodyPr/>
          <a:lstStyle/>
          <a:p>
            <a:endParaRPr lang="en-US" dirty="0"/>
          </a:p>
        </p:txBody>
      </p:sp>
      <p:pic>
        <p:nvPicPr>
          <p:cNvPr id="2" name="Picture 1">
            <a:extLst>
              <a:ext uri="{FF2B5EF4-FFF2-40B4-BE49-F238E27FC236}">
                <a16:creationId xmlns:a16="http://schemas.microsoft.com/office/drawing/2014/main" id="{53C7E1C3-1585-4942-9450-727F3E11082A}"/>
              </a:ext>
            </a:extLst>
          </p:cNvPr>
          <p:cNvPicPr>
            <a:picLocks noChangeAspect="1"/>
          </p:cNvPicPr>
          <p:nvPr/>
        </p:nvPicPr>
        <p:blipFill>
          <a:blip r:embed="rId3"/>
          <a:stretch>
            <a:fillRect/>
          </a:stretch>
        </p:blipFill>
        <p:spPr>
          <a:xfrm>
            <a:off x="2438400" y="3199673"/>
            <a:ext cx="3571875" cy="3519089"/>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Substantial</a:t>
            </a:r>
          </a:p>
        </p:txBody>
      </p:sp>
      <p:sp>
        <p:nvSpPr>
          <p:cNvPr id="6" name="Content Placeholder 5"/>
          <p:cNvSpPr>
            <a:spLocks noGrp="1"/>
          </p:cNvSpPr>
          <p:nvPr>
            <p:ph idx="1"/>
          </p:nvPr>
        </p:nvSpPr>
        <p:spPr/>
        <p:txBody>
          <a:bodyPr/>
          <a:lstStyle/>
          <a:p>
            <a:r>
              <a:rPr lang="en-US" dirty="0"/>
              <a:t>How large is the market segment in terms of size and buying power?</a:t>
            </a:r>
          </a:p>
          <a:p>
            <a:endParaRPr lang="en-US" sz="2000" dirty="0"/>
          </a:p>
          <a:p>
            <a:r>
              <a:rPr lang="en-US" dirty="0"/>
              <a:t>If a market segment is too small, it won’t generate sufficient profits.</a:t>
            </a:r>
          </a:p>
          <a:p>
            <a:endParaRPr lang="en-US" sz="2000" dirty="0"/>
          </a:p>
          <a:p>
            <a:r>
              <a:rPr lang="en-US" dirty="0"/>
              <a:t>If its buying power is insignificant, despite its size, the marketing mix cannot be supported.</a:t>
            </a:r>
          </a:p>
          <a:p>
            <a:endParaRPr lang="en-US" dirty="0"/>
          </a:p>
        </p:txBody>
      </p:sp>
      <p:sp>
        <p:nvSpPr>
          <p:cNvPr id="7" name="Text Placeholder 6" hidden="1"/>
          <p:cNvSpPr>
            <a:spLocks noGrp="1"/>
          </p:cNvSpPr>
          <p:nvPr>
            <p:ph type="body" sz="quarter" idx="16"/>
          </p:nvPr>
        </p:nvSpPr>
        <p:spPr/>
        <p:txBody>
          <a:bodyPr/>
          <a:lstStyle/>
          <a:p>
            <a:endParaRPr lang="en-US" dirty="0"/>
          </a:p>
        </p:txBody>
      </p:sp>
      <p:sp>
        <p:nvSpPr>
          <p:cNvPr id="9" name="Text Placeholder 8" hidden="1"/>
          <p:cNvSpPr>
            <a:spLocks noGrp="1"/>
          </p:cNvSpPr>
          <p:nvPr>
            <p:ph type="body" sz="quarter" idx="11"/>
          </p:nvPr>
        </p:nvSpPr>
        <p:spPr/>
        <p:txBody>
          <a:bodyPr/>
          <a:lstStyle/>
          <a:p>
            <a:endParaRPr lang="en-US"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Reachable</a:t>
            </a:r>
          </a:p>
        </p:txBody>
      </p:sp>
      <p:sp>
        <p:nvSpPr>
          <p:cNvPr id="18" name="Content Placeholder 17"/>
          <p:cNvSpPr>
            <a:spLocks noGrp="1"/>
          </p:cNvSpPr>
          <p:nvPr>
            <p:ph idx="1"/>
          </p:nvPr>
        </p:nvSpPr>
        <p:spPr/>
        <p:txBody>
          <a:bodyPr/>
          <a:lstStyle/>
          <a:p>
            <a:r>
              <a:rPr lang="en-US" dirty="0"/>
              <a:t>Can the market be reached through persuasive communication and product distribution?</a:t>
            </a:r>
          </a:p>
          <a:p>
            <a:endParaRPr lang="en-US" dirty="0"/>
          </a:p>
          <a:p>
            <a:r>
              <a:rPr lang="en-US" dirty="0"/>
              <a:t>The consumer must:</a:t>
            </a:r>
          </a:p>
          <a:p>
            <a:pPr lvl="1">
              <a:buFont typeface="Arial" panose="020B0604020202020204" pitchFamily="34" charset="0"/>
              <a:buChar char="•"/>
            </a:pPr>
            <a:r>
              <a:rPr lang="en-US" dirty="0"/>
              <a:t>Know the product exists.</a:t>
            </a:r>
          </a:p>
          <a:p>
            <a:pPr lvl="1">
              <a:buFont typeface="Arial" panose="020B0604020202020204" pitchFamily="34" charset="0"/>
              <a:buChar char="•"/>
            </a:pPr>
            <a:r>
              <a:rPr lang="en-US" dirty="0"/>
              <a:t>Understand what it can do. </a:t>
            </a:r>
          </a:p>
          <a:p>
            <a:pPr lvl="1">
              <a:buFont typeface="Arial" panose="020B0604020202020204" pitchFamily="34" charset="0"/>
              <a:buChar char="•"/>
            </a:pPr>
            <a:r>
              <a:rPr lang="en-US" dirty="0"/>
              <a:t>Recognize how to buy.</a:t>
            </a:r>
          </a:p>
          <a:p>
            <a:endParaRPr lang="en-US" dirty="0"/>
          </a:p>
          <a:p>
            <a:endParaRPr lang="en-US" dirty="0"/>
          </a:p>
        </p:txBody>
      </p:sp>
      <p:sp>
        <p:nvSpPr>
          <p:cNvPr id="6" name="Text Placeholder 5" hidden="1"/>
          <p:cNvSpPr>
            <a:spLocks noGrp="1"/>
          </p:cNvSpPr>
          <p:nvPr>
            <p:ph type="body" sz="quarter" idx="16"/>
          </p:nvPr>
        </p:nvSpPr>
        <p:spPr/>
        <p:txBody>
          <a:bodyPr/>
          <a:lstStyle/>
          <a:p>
            <a:endParaRPr lang="en-US" dirty="0"/>
          </a:p>
        </p:txBody>
      </p:sp>
      <p:sp>
        <p:nvSpPr>
          <p:cNvPr id="8" name="Text Placeholder 7" hidden="1"/>
          <p:cNvSpPr>
            <a:spLocks noGrp="1"/>
          </p:cNvSpPr>
          <p:nvPr>
            <p:ph type="body" sz="quarter" idx="11"/>
          </p:nvPr>
        </p:nvSpPr>
        <p:spPr/>
        <p:txBody>
          <a:bodyPr/>
          <a:lstStyle/>
          <a:p>
            <a:endParaRPr lang="en-US"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8F9AE-AF2D-468D-9D04-F0AE06EFF770}"/>
              </a:ext>
            </a:extLst>
          </p:cNvPr>
          <p:cNvSpPr>
            <a:spLocks noGrp="1"/>
          </p:cNvSpPr>
          <p:nvPr>
            <p:ph type="title"/>
          </p:nvPr>
        </p:nvSpPr>
        <p:spPr/>
        <p:txBody>
          <a:bodyPr/>
          <a:lstStyle/>
          <a:p>
            <a:r>
              <a:rPr lang="en-US" dirty="0"/>
              <a:t>Responsive</a:t>
            </a:r>
          </a:p>
        </p:txBody>
      </p:sp>
      <p:sp>
        <p:nvSpPr>
          <p:cNvPr id="3" name="Content Placeholder 2">
            <a:extLst>
              <a:ext uri="{FF2B5EF4-FFF2-40B4-BE49-F238E27FC236}">
                <a16:creationId xmlns:a16="http://schemas.microsoft.com/office/drawing/2014/main" id="{474DE6F1-17A9-42B8-A1A6-A7100631C355}"/>
              </a:ext>
            </a:extLst>
          </p:cNvPr>
          <p:cNvSpPr>
            <a:spLocks noGrp="1"/>
          </p:cNvSpPr>
          <p:nvPr>
            <p:ph sz="half" idx="1"/>
          </p:nvPr>
        </p:nvSpPr>
        <p:spPr>
          <a:xfrm>
            <a:off x="281942" y="1828800"/>
            <a:ext cx="4236719" cy="4572000"/>
          </a:xfrm>
        </p:spPr>
        <p:txBody>
          <a:bodyPr/>
          <a:lstStyle/>
          <a:p>
            <a:r>
              <a:rPr lang="en-US" dirty="0"/>
              <a:t>Customers must react similarly and positively to the firm’s offering.</a:t>
            </a:r>
          </a:p>
          <a:p>
            <a:endParaRPr lang="en-US" dirty="0"/>
          </a:p>
          <a:p>
            <a:r>
              <a:rPr lang="en-US" dirty="0"/>
              <a:t>If a firm cannot provide products and services to the segment, it shouldn’t be targeted.</a:t>
            </a:r>
          </a:p>
        </p:txBody>
      </p:sp>
      <p:pic>
        <p:nvPicPr>
          <p:cNvPr id="7" name="Content Placeholder 6">
            <a:extLst>
              <a:ext uri="{FF2B5EF4-FFF2-40B4-BE49-F238E27FC236}">
                <a16:creationId xmlns:a16="http://schemas.microsoft.com/office/drawing/2014/main" id="{5254F46E-29E2-4842-88B4-547DF4B1126C}"/>
              </a:ext>
            </a:extLst>
          </p:cNvPr>
          <p:cNvPicPr>
            <a:picLocks noGrp="1" noChangeAspect="1"/>
          </p:cNvPicPr>
          <p:nvPr>
            <p:ph sz="half" idx="2"/>
          </p:nvPr>
        </p:nvPicPr>
        <p:blipFill>
          <a:blip r:embed="rId3"/>
          <a:stretch>
            <a:fillRect/>
          </a:stretch>
        </p:blipFill>
        <p:spPr>
          <a:xfrm>
            <a:off x="4648200" y="2370519"/>
            <a:ext cx="3962400" cy="3183762"/>
          </a:xfrm>
          <a:prstGeom prst="rect">
            <a:avLst/>
          </a:prstGeom>
        </p:spPr>
      </p:pic>
      <p:sp>
        <p:nvSpPr>
          <p:cNvPr id="5" name="Text Placeholder 4">
            <a:extLst>
              <a:ext uri="{FF2B5EF4-FFF2-40B4-BE49-F238E27FC236}">
                <a16:creationId xmlns:a16="http://schemas.microsoft.com/office/drawing/2014/main" id="{97A4E6EE-3EA0-45DB-B96E-404EF919344C}"/>
              </a:ext>
            </a:extLst>
          </p:cNvPr>
          <p:cNvSpPr>
            <a:spLocks noGrp="1"/>
          </p:cNvSpPr>
          <p:nvPr>
            <p:ph type="body" sz="quarter" idx="16"/>
          </p:nvPr>
        </p:nvSpPr>
        <p:spPr/>
        <p:txBody>
          <a:bodyPr/>
          <a:lstStyle/>
          <a:p>
            <a:endParaRPr lang="en-US" dirty="0"/>
          </a:p>
        </p:txBody>
      </p:sp>
      <p:sp>
        <p:nvSpPr>
          <p:cNvPr id="6" name="Text Placeholder 5">
            <a:extLst>
              <a:ext uri="{FF2B5EF4-FFF2-40B4-BE49-F238E27FC236}">
                <a16:creationId xmlns:a16="http://schemas.microsoft.com/office/drawing/2014/main" id="{2047E149-E370-4417-A0E1-003CC782F06A}"/>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84725429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a:t>Learning Objectives</a:t>
            </a:r>
          </a:p>
        </p:txBody>
      </p:sp>
      <p:sp>
        <p:nvSpPr>
          <p:cNvPr id="13" name="Content Placeholder 12"/>
          <p:cNvSpPr>
            <a:spLocks noGrp="1"/>
          </p:cNvSpPr>
          <p:nvPr>
            <p:ph idx="1"/>
          </p:nvPr>
        </p:nvSpPr>
        <p:spPr>
          <a:xfrm>
            <a:off x="457200" y="1600200"/>
            <a:ext cx="8229600" cy="4640580"/>
          </a:xfrm>
        </p:spPr>
        <p:txBody>
          <a:bodyPr/>
          <a:lstStyle/>
          <a:p>
            <a:pPr marL="1033463" lvl="0" indent="-1033463">
              <a:spcAft>
                <a:spcPts val="1200"/>
              </a:spcAft>
            </a:pPr>
            <a:r>
              <a:rPr lang="en-US" sz="2400" b="1" dirty="0">
                <a:solidFill>
                  <a:schemeClr val="accent1"/>
                </a:solidFill>
              </a:rPr>
              <a:t>Learning Objective 9.1</a:t>
            </a:r>
            <a:r>
              <a:rPr lang="en-US" sz="2400" dirty="0"/>
              <a:t> Outline the different methods of segmenting a market.</a:t>
            </a:r>
          </a:p>
          <a:p>
            <a:pPr marL="1033463" lvl="0" indent="-1033463">
              <a:spcAft>
                <a:spcPts val="1200"/>
              </a:spcAft>
            </a:pPr>
            <a:r>
              <a:rPr lang="en-US" sz="2400" b="1" dirty="0">
                <a:solidFill>
                  <a:schemeClr val="accent1"/>
                </a:solidFill>
              </a:rPr>
              <a:t>Learning Objective 9.2</a:t>
            </a:r>
            <a:r>
              <a:rPr lang="en-US" sz="2400" dirty="0"/>
              <a:t> Describe how firms determine whether a segment is attractive and therefore worth pursuing.</a:t>
            </a:r>
          </a:p>
          <a:p>
            <a:pPr marL="1033463" lvl="0" indent="-1033463">
              <a:spcAft>
                <a:spcPts val="1200"/>
              </a:spcAft>
            </a:pPr>
            <a:r>
              <a:rPr lang="en-US" sz="2400" b="1" dirty="0">
                <a:solidFill>
                  <a:schemeClr val="accent1"/>
                </a:solidFill>
              </a:rPr>
              <a:t>Learning Objective 9.3</a:t>
            </a:r>
            <a:r>
              <a:rPr lang="en-US" sz="2400" dirty="0"/>
              <a:t> Articulate the difference among targeting strategies: undifferentiated, differentiated, concentrated, or micromarketing.</a:t>
            </a:r>
          </a:p>
          <a:p>
            <a:pPr marL="1033463" lvl="0" indent="-1033463">
              <a:spcAft>
                <a:spcPts val="1200"/>
              </a:spcAft>
            </a:pPr>
            <a:r>
              <a:rPr lang="en-US" sz="2400" b="1" dirty="0">
                <a:solidFill>
                  <a:schemeClr val="accent1"/>
                </a:solidFill>
              </a:rPr>
              <a:t>Learning Objective 9.4</a:t>
            </a:r>
            <a:r>
              <a:rPr lang="en-US" sz="2400" dirty="0"/>
              <a:t> Determine the value proposition.</a:t>
            </a:r>
          </a:p>
          <a:p>
            <a:pPr marL="1033463" lvl="0" indent="-1033463">
              <a:spcAft>
                <a:spcPts val="1200"/>
              </a:spcAft>
            </a:pPr>
            <a:r>
              <a:rPr lang="en-US" sz="2400" b="1" dirty="0">
                <a:solidFill>
                  <a:schemeClr val="accent1"/>
                </a:solidFill>
              </a:rPr>
              <a:t>Learning Objective 9.5</a:t>
            </a:r>
            <a:r>
              <a:rPr lang="en-US" sz="2400" dirty="0"/>
              <a:t> Define positioning and describe how firms do it.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Profitable </a:t>
            </a:r>
          </a:p>
        </p:txBody>
      </p:sp>
      <p:sp>
        <p:nvSpPr>
          <p:cNvPr id="18" name="Content Placeholder 17"/>
          <p:cNvSpPr>
            <a:spLocks noGrp="1"/>
          </p:cNvSpPr>
          <p:nvPr>
            <p:ph idx="1"/>
          </p:nvPr>
        </p:nvSpPr>
        <p:spPr/>
        <p:txBody>
          <a:bodyPr/>
          <a:lstStyle/>
          <a:p>
            <a:r>
              <a:rPr lang="en-US" dirty="0"/>
              <a:t>Assess potential profitability of each segment, both current and future.</a:t>
            </a:r>
          </a:p>
          <a:p>
            <a:endParaRPr lang="en-US" dirty="0"/>
          </a:p>
          <a:p>
            <a:r>
              <a:rPr lang="en-US" dirty="0"/>
              <a:t>Key factors:</a:t>
            </a:r>
          </a:p>
          <a:p>
            <a:pPr lvl="1">
              <a:buFont typeface="Arial" panose="020B0604020202020204" pitchFamily="34" charset="0"/>
              <a:buChar char="•"/>
            </a:pPr>
            <a:r>
              <a:rPr lang="en-US" dirty="0"/>
              <a:t>Current market growth rate</a:t>
            </a:r>
          </a:p>
          <a:p>
            <a:pPr lvl="1">
              <a:buFont typeface="Arial" panose="020B0604020202020204" pitchFamily="34" charset="0"/>
              <a:buChar char="•"/>
            </a:pPr>
            <a:r>
              <a:rPr lang="en-US" dirty="0"/>
              <a:t>Future growth rate</a:t>
            </a:r>
          </a:p>
          <a:p>
            <a:pPr lvl="1">
              <a:buFont typeface="Arial" panose="020B0604020202020204" pitchFamily="34" charset="0"/>
              <a:buChar char="•"/>
            </a:pPr>
            <a:r>
              <a:rPr lang="en-US" dirty="0"/>
              <a:t>Market competitiveness</a:t>
            </a:r>
          </a:p>
          <a:p>
            <a:pPr lvl="1">
              <a:buFont typeface="Arial" panose="020B0604020202020204" pitchFamily="34" charset="0"/>
              <a:buChar char="•"/>
            </a:pPr>
            <a:r>
              <a:rPr lang="en-US" dirty="0"/>
              <a:t>Market access costs</a:t>
            </a:r>
          </a:p>
        </p:txBody>
      </p:sp>
      <p:sp>
        <p:nvSpPr>
          <p:cNvPr id="6" name="Text Placeholder 5" hidden="1"/>
          <p:cNvSpPr>
            <a:spLocks noGrp="1"/>
          </p:cNvSpPr>
          <p:nvPr>
            <p:ph type="body" sz="quarter" idx="16"/>
          </p:nvPr>
        </p:nvSpPr>
        <p:spPr/>
        <p:txBody>
          <a:bodyPr/>
          <a:lstStyle/>
          <a:p>
            <a:endParaRPr lang="en-US" dirty="0"/>
          </a:p>
        </p:txBody>
      </p:sp>
      <p:sp>
        <p:nvSpPr>
          <p:cNvPr id="8" name="Text Placeholder 7" hidden="1"/>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61738619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itle 23"/>
          <p:cNvSpPr>
            <a:spLocks noGrp="1"/>
          </p:cNvSpPr>
          <p:nvPr>
            <p:ph type="title"/>
          </p:nvPr>
        </p:nvSpPr>
        <p:spPr>
          <a:xfrm>
            <a:off x="0" y="160020"/>
            <a:ext cx="9067800" cy="1143000"/>
          </a:xfrm>
        </p:spPr>
        <p:txBody>
          <a:bodyPr/>
          <a:lstStyle/>
          <a:p>
            <a:r>
              <a:rPr lang="en-US" dirty="0"/>
              <a:t>How to Determine the Profitability of a Segment</a:t>
            </a:r>
          </a:p>
        </p:txBody>
      </p:sp>
      <p:sp>
        <p:nvSpPr>
          <p:cNvPr id="8" name="Content Placeholder 7"/>
          <p:cNvSpPr>
            <a:spLocks noGrp="1"/>
          </p:cNvSpPr>
          <p:nvPr>
            <p:ph idx="1"/>
          </p:nvPr>
        </p:nvSpPr>
        <p:spPr/>
        <p:txBody>
          <a:bodyPr/>
          <a:lstStyle/>
          <a:p>
            <a:r>
              <a:rPr lang="en-US" dirty="0"/>
              <a:t>Segment = Children under 15</a:t>
            </a:r>
          </a:p>
          <a:p>
            <a:pPr lvl="1">
              <a:buFont typeface="Arial" pitchFamily="34" charset="0"/>
              <a:buChar char="•"/>
            </a:pPr>
            <a:r>
              <a:rPr lang="en-US" dirty="0"/>
              <a:t>Segment size = 60 million (&lt;15 yrs)</a:t>
            </a:r>
          </a:p>
          <a:p>
            <a:pPr lvl="1">
              <a:buFont typeface="Arial" pitchFamily="34" charset="0"/>
              <a:buChar char="•"/>
            </a:pPr>
            <a:r>
              <a:rPr lang="en-US" dirty="0"/>
              <a:t>Segmentation Adoption Percentage = 35%</a:t>
            </a:r>
          </a:p>
          <a:p>
            <a:pPr lvl="1">
              <a:buFont typeface="Arial" pitchFamily="34" charset="0"/>
              <a:buChar char="•"/>
            </a:pPr>
            <a:r>
              <a:rPr lang="en-US" dirty="0"/>
              <a:t>Purchase Behavior = $500 x 1 time purchase</a:t>
            </a:r>
          </a:p>
          <a:p>
            <a:pPr lvl="1">
              <a:buFont typeface="Arial" pitchFamily="34" charset="0"/>
              <a:buChar char="•"/>
            </a:pPr>
            <a:r>
              <a:rPr lang="en-US" dirty="0"/>
              <a:t>Profit margin % = 10%</a:t>
            </a:r>
          </a:p>
          <a:p>
            <a:pPr lvl="1">
              <a:buFont typeface="Arial" pitchFamily="34" charset="0"/>
              <a:buChar char="•"/>
            </a:pPr>
            <a:r>
              <a:rPr lang="en-US" dirty="0"/>
              <a:t>Fixed Cost = $50M</a:t>
            </a:r>
          </a:p>
          <a:p>
            <a:endParaRPr lang="en-US" dirty="0"/>
          </a:p>
          <a:p>
            <a:r>
              <a:rPr lang="en-US" dirty="0"/>
              <a:t>Is this segment profitable?</a:t>
            </a:r>
          </a:p>
        </p:txBody>
      </p:sp>
      <p:sp>
        <p:nvSpPr>
          <p:cNvPr id="4" name="Text Placeholder 3" hidden="1"/>
          <p:cNvSpPr>
            <a:spLocks noGrp="1"/>
          </p:cNvSpPr>
          <p:nvPr>
            <p:ph type="body" sz="quarter" idx="16"/>
          </p:nvPr>
        </p:nvSpPr>
        <p:spPr/>
        <p:txBody>
          <a:bodyPr/>
          <a:lstStyle/>
          <a:p>
            <a:endParaRPr lang="en-US" dirty="0"/>
          </a:p>
        </p:txBody>
      </p:sp>
      <p:sp>
        <p:nvSpPr>
          <p:cNvPr id="6" name="Text Placeholder 5" hidden="1"/>
          <p:cNvSpPr>
            <a:spLocks noGrp="1"/>
          </p:cNvSpPr>
          <p:nvPr>
            <p:ph type="body" sz="quarter" idx="11"/>
          </p:nvPr>
        </p:nvSpPr>
        <p:spPr/>
        <p:txBody>
          <a:bodyPr/>
          <a:lstStyle/>
          <a:p>
            <a:endParaRPr lang="en-US"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9.6: Profitability of Two Market Segments for Camillo’s Lawn Service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8021002"/>
              </p:ext>
            </p:extLst>
          </p:nvPr>
        </p:nvGraphicFramePr>
        <p:xfrm>
          <a:off x="549275" y="1752600"/>
          <a:ext cx="8045133" cy="4236720"/>
        </p:xfrm>
        <a:graphic>
          <a:graphicData uri="http://schemas.openxmlformats.org/drawingml/2006/table">
            <a:tbl>
              <a:tblPr firstRow="1" bandRow="1">
                <a:tableStyleId>{5C22544A-7EE6-4342-B048-85BDC9FD1C3A}</a:tableStyleId>
              </a:tblPr>
              <a:tblGrid>
                <a:gridCol w="3474035">
                  <a:extLst>
                    <a:ext uri="{9D8B030D-6E8A-4147-A177-3AD203B41FA5}">
                      <a16:colId xmlns:a16="http://schemas.microsoft.com/office/drawing/2014/main" val="20000"/>
                    </a:ext>
                  </a:extLst>
                </a:gridCol>
                <a:gridCol w="2285549">
                  <a:extLst>
                    <a:ext uri="{9D8B030D-6E8A-4147-A177-3AD203B41FA5}">
                      <a16:colId xmlns:a16="http://schemas.microsoft.com/office/drawing/2014/main" val="20001"/>
                    </a:ext>
                  </a:extLst>
                </a:gridCol>
                <a:gridCol w="2285549">
                  <a:extLst>
                    <a:ext uri="{9D8B030D-6E8A-4147-A177-3AD203B41FA5}">
                      <a16:colId xmlns:a16="http://schemas.microsoft.com/office/drawing/2014/main" val="20002"/>
                    </a:ext>
                  </a:extLst>
                </a:gridCol>
              </a:tblGrid>
              <a:tr h="396240">
                <a:tc>
                  <a:txBody>
                    <a:bodyPr/>
                    <a:lstStyle/>
                    <a:p>
                      <a:endParaRPr lang="en-US" sz="2000" dirty="0"/>
                    </a:p>
                  </a:txBody>
                  <a:tcPr marL="91422" marR="91422"/>
                </a:tc>
                <a:tc>
                  <a:txBody>
                    <a:bodyPr/>
                    <a:lstStyle/>
                    <a:p>
                      <a:pPr algn="ctr"/>
                      <a:r>
                        <a:rPr lang="en-US" sz="2000" u="none" strike="noStrike" kern="1200" baseline="0" dirty="0"/>
                        <a:t>Homeowners</a:t>
                      </a:r>
                      <a:endParaRPr lang="en-US" sz="2000" dirty="0"/>
                    </a:p>
                  </a:txBody>
                  <a:tcPr marL="91422" marR="91422"/>
                </a:tc>
                <a:tc>
                  <a:txBody>
                    <a:bodyPr/>
                    <a:lstStyle/>
                    <a:p>
                      <a:pPr algn="ctr"/>
                      <a:r>
                        <a:rPr lang="en-US" sz="2000" u="none" strike="noStrike" kern="1200" baseline="0" dirty="0"/>
                        <a:t>Businesses</a:t>
                      </a:r>
                      <a:endParaRPr lang="en-US" sz="2000" dirty="0"/>
                    </a:p>
                  </a:txBody>
                  <a:tcPr marL="91422" marR="91422"/>
                </a:tc>
                <a:extLst>
                  <a:ext uri="{0D108BD9-81ED-4DB2-BD59-A6C34878D82A}">
                    <a16:rowId xmlns:a16="http://schemas.microsoft.com/office/drawing/2014/main" val="10000"/>
                  </a:ext>
                </a:extLst>
              </a:tr>
              <a:tr h="487680">
                <a:tc>
                  <a:txBody>
                    <a:bodyPr/>
                    <a:lstStyle/>
                    <a:p>
                      <a:r>
                        <a:rPr lang="en-US" sz="2000" u="none" strike="noStrike" kern="1200" baseline="0" dirty="0"/>
                        <a:t>Segment size</a:t>
                      </a:r>
                      <a:endParaRPr lang="en-US" sz="2000" dirty="0"/>
                    </a:p>
                  </a:txBody>
                  <a:tcPr marL="91422" marR="91422" marT="91440" marB="91440" anchor="ctr"/>
                </a:tc>
                <a:tc>
                  <a:txBody>
                    <a:bodyPr/>
                    <a:lstStyle/>
                    <a:p>
                      <a:pPr algn="ctr"/>
                      <a:r>
                        <a:rPr lang="en-US" sz="2000" u="none" strike="noStrike" kern="1200" baseline="0" dirty="0"/>
                        <a:t>75,000</a:t>
                      </a:r>
                      <a:endParaRPr lang="en-US" sz="2000" dirty="0"/>
                    </a:p>
                  </a:txBody>
                  <a:tcPr marL="91422" marR="91422" marT="91440" marB="91440" anchor="ctr"/>
                </a:tc>
                <a:tc>
                  <a:txBody>
                    <a:bodyPr/>
                    <a:lstStyle/>
                    <a:p>
                      <a:pPr algn="ctr"/>
                      <a:r>
                        <a:rPr lang="en-US" sz="2000" u="none" strike="noStrike" kern="1200" baseline="0" dirty="0"/>
                        <a:t>1,000</a:t>
                      </a:r>
                      <a:endParaRPr lang="en-US" sz="2000" dirty="0"/>
                    </a:p>
                  </a:txBody>
                  <a:tcPr marL="91422" marR="91422" marT="91440" marB="91440" anchor="ctr"/>
                </a:tc>
                <a:extLst>
                  <a:ext uri="{0D108BD9-81ED-4DB2-BD59-A6C34878D82A}">
                    <a16:rowId xmlns:a16="http://schemas.microsoft.com/office/drawing/2014/main" val="10001"/>
                  </a:ext>
                </a:extLst>
              </a:tr>
              <a:tr h="792480">
                <a:tc>
                  <a:txBody>
                    <a:bodyPr/>
                    <a:lstStyle/>
                    <a:p>
                      <a:r>
                        <a:rPr lang="en-US" sz="2000" u="none" strike="noStrike" kern="1200" baseline="0" dirty="0"/>
                        <a:t>Segment adoption percentage</a:t>
                      </a:r>
                      <a:endParaRPr lang="en-US" sz="2000" dirty="0"/>
                    </a:p>
                  </a:txBody>
                  <a:tcPr marL="91422" marR="91422" marT="91440" marB="91440" anchor="ctr"/>
                </a:tc>
                <a:tc>
                  <a:txBody>
                    <a:bodyPr/>
                    <a:lstStyle/>
                    <a:p>
                      <a:pPr algn="ctr"/>
                      <a:r>
                        <a:rPr lang="en-US" sz="2000" u="none" strike="noStrike" kern="1200" baseline="0" dirty="0"/>
                        <a:t>1%</a:t>
                      </a:r>
                      <a:endParaRPr lang="en-US" sz="2000" dirty="0"/>
                    </a:p>
                  </a:txBody>
                  <a:tcPr marL="91422" marR="91422" marT="91440" marB="91440" anchor="ctr"/>
                </a:tc>
                <a:tc>
                  <a:txBody>
                    <a:bodyPr/>
                    <a:lstStyle/>
                    <a:p>
                      <a:pPr algn="ctr"/>
                      <a:r>
                        <a:rPr lang="en-US" sz="2000" u="none" strike="noStrike" kern="1200" baseline="0" dirty="0"/>
                        <a:t>20%</a:t>
                      </a:r>
                      <a:endParaRPr lang="en-US" sz="2000" dirty="0"/>
                    </a:p>
                  </a:txBody>
                  <a:tcPr marL="91422" marR="91422" marT="91440" marB="91440" anchor="ctr"/>
                </a:tc>
                <a:extLst>
                  <a:ext uri="{0D108BD9-81ED-4DB2-BD59-A6C34878D82A}">
                    <a16:rowId xmlns:a16="http://schemas.microsoft.com/office/drawing/2014/main" val="10002"/>
                  </a:ext>
                </a:extLst>
              </a:tr>
              <a:tr h="1097280">
                <a:tc>
                  <a:txBody>
                    <a:bodyPr/>
                    <a:lstStyle/>
                    <a:p>
                      <a:pPr marL="231775" indent="-231775">
                        <a:tabLst>
                          <a:tab pos="171450" algn="l"/>
                        </a:tabLst>
                      </a:pPr>
                      <a:r>
                        <a:rPr lang="en-US" sz="2000" u="none" strike="noStrike" kern="1200" baseline="0" dirty="0"/>
                        <a:t>Purchase behavior</a:t>
                      </a:r>
                      <a:br>
                        <a:rPr lang="en-US" sz="2000" u="none" strike="noStrike" kern="1200" baseline="0" dirty="0"/>
                      </a:br>
                      <a:r>
                        <a:rPr lang="en-US" sz="2000" u="none" strike="noStrike" kern="1200" baseline="0" dirty="0"/>
                        <a:t>Purchase price</a:t>
                      </a:r>
                      <a:br>
                        <a:rPr lang="en-US" sz="2000" u="none" strike="noStrike" kern="1200" baseline="0" dirty="0"/>
                      </a:br>
                      <a:r>
                        <a:rPr lang="en-US" sz="2000" u="none" strike="noStrike" kern="1200" baseline="0" dirty="0"/>
                        <a:t>Frequency of purchase</a:t>
                      </a:r>
                      <a:endParaRPr lang="en-US" sz="2000" dirty="0"/>
                    </a:p>
                  </a:txBody>
                  <a:tcPr marL="91422" marR="91422" marT="91440" marB="91440" anchor="ctr"/>
                </a:tc>
                <a:tc>
                  <a:txBody>
                    <a:bodyPr/>
                    <a:lstStyle/>
                    <a:p>
                      <a:pPr algn="ctr"/>
                      <a:endParaRPr lang="en-US" sz="2000" u="none" strike="noStrike" kern="1200" baseline="0" dirty="0"/>
                    </a:p>
                    <a:p>
                      <a:pPr algn="ctr"/>
                      <a:r>
                        <a:rPr lang="en-US" sz="2000" u="none" strike="noStrike" kern="1200" baseline="0" dirty="0"/>
                        <a:t>$100</a:t>
                      </a:r>
                    </a:p>
                    <a:p>
                      <a:pPr algn="ctr"/>
                      <a:r>
                        <a:rPr lang="en-US" sz="2000" u="none" strike="noStrike" kern="1200" baseline="0" dirty="0"/>
                        <a:t>12 times</a:t>
                      </a:r>
                      <a:endParaRPr lang="en-US" sz="2000" dirty="0"/>
                    </a:p>
                  </a:txBody>
                  <a:tcPr marL="91422" marR="91422" marT="91440" marB="91440" anchor="ctr"/>
                </a:tc>
                <a:tc>
                  <a:txBody>
                    <a:bodyPr/>
                    <a:lstStyle/>
                    <a:p>
                      <a:pPr algn="ctr"/>
                      <a:endParaRPr lang="en-US" sz="2000" u="none" strike="noStrike" kern="1200" baseline="0" dirty="0"/>
                    </a:p>
                    <a:p>
                      <a:pPr algn="ctr"/>
                      <a:r>
                        <a:rPr lang="en-US" sz="2000" u="none" strike="noStrike" kern="1200" baseline="0" dirty="0"/>
                        <a:t>$500</a:t>
                      </a:r>
                    </a:p>
                    <a:p>
                      <a:pPr algn="ctr"/>
                      <a:r>
                        <a:rPr lang="en-US" sz="2000" u="none" strike="noStrike" kern="1200" baseline="0" dirty="0"/>
                        <a:t>20 times</a:t>
                      </a:r>
                      <a:endParaRPr lang="en-US" sz="2000" dirty="0"/>
                    </a:p>
                  </a:txBody>
                  <a:tcPr marL="91422" marR="91422" marT="91440" marB="91440" anchor="ctr"/>
                </a:tc>
                <a:extLst>
                  <a:ext uri="{0D108BD9-81ED-4DB2-BD59-A6C34878D82A}">
                    <a16:rowId xmlns:a16="http://schemas.microsoft.com/office/drawing/2014/main" val="10003"/>
                  </a:ext>
                </a:extLst>
              </a:tr>
              <a:tr h="487680">
                <a:tc>
                  <a:txBody>
                    <a:bodyPr/>
                    <a:lstStyle/>
                    <a:p>
                      <a:r>
                        <a:rPr lang="en-US" sz="2000" u="none" strike="noStrike" kern="1200" baseline="0" dirty="0"/>
                        <a:t>Profit margin percentage</a:t>
                      </a:r>
                      <a:endParaRPr lang="en-US" sz="2000" dirty="0"/>
                    </a:p>
                  </a:txBody>
                  <a:tcPr marL="91422" marR="91422" marT="91440" marB="91440" anchor="ctr"/>
                </a:tc>
                <a:tc>
                  <a:txBody>
                    <a:bodyPr/>
                    <a:lstStyle/>
                    <a:p>
                      <a:pPr algn="ctr"/>
                      <a:r>
                        <a:rPr lang="en-US" sz="2000" u="none" strike="noStrike" kern="1200" baseline="0" dirty="0"/>
                        <a:t>60%</a:t>
                      </a:r>
                      <a:endParaRPr lang="en-US" sz="2000" dirty="0"/>
                    </a:p>
                  </a:txBody>
                  <a:tcPr marL="91422" marR="91422" marT="91440" marB="91440" anchor="ctr"/>
                </a:tc>
                <a:tc>
                  <a:txBody>
                    <a:bodyPr/>
                    <a:lstStyle/>
                    <a:p>
                      <a:pPr algn="ctr"/>
                      <a:r>
                        <a:rPr lang="en-US" sz="2000" u="none" strike="noStrike" kern="1200" baseline="0" dirty="0"/>
                        <a:t>80%</a:t>
                      </a:r>
                      <a:endParaRPr lang="en-US" sz="2000" dirty="0"/>
                    </a:p>
                  </a:txBody>
                  <a:tcPr marL="91422" marR="91422" marT="91440" marB="91440" anchor="ctr"/>
                </a:tc>
                <a:extLst>
                  <a:ext uri="{0D108BD9-81ED-4DB2-BD59-A6C34878D82A}">
                    <a16:rowId xmlns:a16="http://schemas.microsoft.com/office/drawing/2014/main" val="10004"/>
                  </a:ext>
                </a:extLst>
              </a:tr>
              <a:tr h="487680">
                <a:tc>
                  <a:txBody>
                    <a:bodyPr/>
                    <a:lstStyle/>
                    <a:p>
                      <a:r>
                        <a:rPr lang="en-US" sz="2000" u="none" strike="noStrike" kern="1200" baseline="0" dirty="0"/>
                        <a:t>Fixed costs</a:t>
                      </a:r>
                      <a:endParaRPr lang="en-US" sz="2000" dirty="0"/>
                    </a:p>
                  </a:txBody>
                  <a:tcPr marL="91422" marR="91422" marT="91440" marB="91440" anchor="ctr"/>
                </a:tc>
                <a:tc>
                  <a:txBody>
                    <a:bodyPr/>
                    <a:lstStyle/>
                    <a:p>
                      <a:pPr algn="ctr"/>
                      <a:r>
                        <a:rPr lang="en-US" sz="2000" u="none" strike="noStrike" kern="1200" baseline="0" dirty="0"/>
                        <a:t>$400,000</a:t>
                      </a:r>
                      <a:endParaRPr lang="en-US" sz="2000" dirty="0"/>
                    </a:p>
                  </a:txBody>
                  <a:tcPr marL="91422" marR="91422" marT="91440" marB="91440" anchor="ctr"/>
                </a:tc>
                <a:tc>
                  <a:txBody>
                    <a:bodyPr/>
                    <a:lstStyle/>
                    <a:p>
                      <a:pPr algn="ctr"/>
                      <a:r>
                        <a:rPr lang="en-US" sz="2000" u="none" strike="noStrike" kern="1200" baseline="0" dirty="0"/>
                        <a:t>$1,000,000</a:t>
                      </a:r>
                      <a:endParaRPr lang="en-US" sz="2000" dirty="0"/>
                    </a:p>
                  </a:txBody>
                  <a:tcPr marL="91422" marR="91422" marT="91440" marB="91440" anchor="ctr"/>
                </a:tc>
                <a:extLst>
                  <a:ext uri="{0D108BD9-81ED-4DB2-BD59-A6C34878D82A}">
                    <a16:rowId xmlns:a16="http://schemas.microsoft.com/office/drawing/2014/main" val="10005"/>
                  </a:ext>
                </a:extLst>
              </a:tr>
              <a:tr h="487680">
                <a:tc>
                  <a:txBody>
                    <a:bodyPr/>
                    <a:lstStyle/>
                    <a:p>
                      <a:r>
                        <a:rPr lang="en-US" sz="2000" u="none" strike="noStrike" kern="1200" baseline="0" dirty="0"/>
                        <a:t>Segment profit</a:t>
                      </a:r>
                      <a:endParaRPr lang="en-US" sz="2000" dirty="0"/>
                    </a:p>
                  </a:txBody>
                  <a:tcPr marL="91422" marR="91422" marT="91440" marB="91440" anchor="ctr"/>
                </a:tc>
                <a:tc>
                  <a:txBody>
                    <a:bodyPr/>
                    <a:lstStyle/>
                    <a:p>
                      <a:pPr algn="ctr"/>
                      <a:r>
                        <a:rPr lang="en-US" sz="2000" u="none" strike="noStrike" kern="1200" baseline="0" dirty="0"/>
                        <a:t>$140,000</a:t>
                      </a:r>
                      <a:endParaRPr lang="en-US" sz="2000" dirty="0"/>
                    </a:p>
                  </a:txBody>
                  <a:tcPr marL="91422" marR="91422" marT="91440" marB="91440" anchor="ctr"/>
                </a:tc>
                <a:tc>
                  <a:txBody>
                    <a:bodyPr/>
                    <a:lstStyle/>
                    <a:p>
                      <a:pPr algn="ctr"/>
                      <a:r>
                        <a:rPr lang="en-US" sz="2000" u="none" strike="noStrike" kern="1200" baseline="0" dirty="0"/>
                        <a:t>$600,000</a:t>
                      </a:r>
                      <a:endParaRPr lang="en-US" sz="2000" dirty="0"/>
                    </a:p>
                  </a:txBody>
                  <a:tcPr marL="91422" marR="91422" marT="91440" marB="91440" anchor="ct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4: Select a Target Market</a:t>
            </a:r>
          </a:p>
        </p:txBody>
      </p:sp>
      <p:sp>
        <p:nvSpPr>
          <p:cNvPr id="5" name="Content Placeholder 4">
            <a:extLst>
              <a:ext uri="{FF2B5EF4-FFF2-40B4-BE49-F238E27FC236}">
                <a16:creationId xmlns:a16="http://schemas.microsoft.com/office/drawing/2014/main" id="{81D0863D-FDA1-4D3B-9D7B-EEE782D702C6}"/>
              </a:ext>
            </a:extLst>
          </p:cNvPr>
          <p:cNvSpPr>
            <a:spLocks noGrp="1"/>
          </p:cNvSpPr>
          <p:nvPr>
            <p:ph sz="half" idx="1"/>
          </p:nvPr>
        </p:nvSpPr>
        <p:spPr>
          <a:xfrm>
            <a:off x="304801" y="1676400"/>
            <a:ext cx="3505199" cy="4572000"/>
          </a:xfrm>
        </p:spPr>
        <p:txBody>
          <a:bodyPr/>
          <a:lstStyle/>
          <a:p>
            <a:r>
              <a:rPr lang="en-US" dirty="0"/>
              <a:t>The key factor is the marketer’s ability to pursue the market.</a:t>
            </a:r>
          </a:p>
          <a:p>
            <a:endParaRPr lang="en-US" dirty="0"/>
          </a:p>
          <a:p>
            <a:r>
              <a:rPr lang="en-US" dirty="0"/>
              <a:t>Four different targeting strategies can be used.</a:t>
            </a:r>
          </a:p>
          <a:p>
            <a:endParaRPr lang="en-US" dirty="0"/>
          </a:p>
        </p:txBody>
      </p:sp>
      <p:sp>
        <p:nvSpPr>
          <p:cNvPr id="6" name="Content Placeholder 5">
            <a:extLst>
              <a:ext uri="{FF2B5EF4-FFF2-40B4-BE49-F238E27FC236}">
                <a16:creationId xmlns:a16="http://schemas.microsoft.com/office/drawing/2014/main" id="{7C25F5E4-C843-4708-8D66-848A6C0323A0}"/>
              </a:ext>
            </a:extLst>
          </p:cNvPr>
          <p:cNvSpPr>
            <a:spLocks noGrp="1"/>
          </p:cNvSpPr>
          <p:nvPr>
            <p:ph sz="half" idx="2"/>
          </p:nvPr>
        </p:nvSpPr>
        <p:spPr/>
        <p:txBody>
          <a:bodyPr/>
          <a:lstStyle/>
          <a:p>
            <a:endParaRPr lang="en-US" dirty="0"/>
          </a:p>
        </p:txBody>
      </p:sp>
      <p:sp>
        <p:nvSpPr>
          <p:cNvPr id="8" name="Text Placeholder 7">
            <a:extLst>
              <a:ext uri="{FF2B5EF4-FFF2-40B4-BE49-F238E27FC236}">
                <a16:creationId xmlns:a16="http://schemas.microsoft.com/office/drawing/2014/main" id="{94AA9B3E-CC74-4BC4-B348-265A86568A84}"/>
              </a:ext>
            </a:extLst>
          </p:cNvPr>
          <p:cNvSpPr>
            <a:spLocks noGrp="1"/>
          </p:cNvSpPr>
          <p:nvPr>
            <p:ph type="body" sz="quarter" idx="16"/>
          </p:nvPr>
        </p:nvSpPr>
        <p:spPr/>
        <p:txBody>
          <a:bodyPr/>
          <a:lstStyle/>
          <a:p>
            <a:endParaRPr lang="en-US" dirty="0"/>
          </a:p>
        </p:txBody>
      </p:sp>
      <p:sp>
        <p:nvSpPr>
          <p:cNvPr id="7" name="Text Placeholder 6">
            <a:extLst>
              <a:ext uri="{FF2B5EF4-FFF2-40B4-BE49-F238E27FC236}">
                <a16:creationId xmlns:a16="http://schemas.microsoft.com/office/drawing/2014/main" id="{C025DACE-6685-4C98-82CC-A35FAA4FD730}"/>
              </a:ext>
            </a:extLst>
          </p:cNvPr>
          <p:cNvSpPr>
            <a:spLocks noGrp="1"/>
          </p:cNvSpPr>
          <p:nvPr>
            <p:ph type="body" sz="quarter" idx="11"/>
          </p:nvPr>
        </p:nvSpPr>
        <p:spPr/>
        <p:txBody>
          <a:bodyPr/>
          <a:lstStyle/>
          <a:p>
            <a:endParaRPr lang="en-US" dirty="0"/>
          </a:p>
        </p:txBody>
      </p:sp>
      <p:pic>
        <p:nvPicPr>
          <p:cNvPr id="2" name="Picture 1">
            <a:extLst>
              <a:ext uri="{FF2B5EF4-FFF2-40B4-BE49-F238E27FC236}">
                <a16:creationId xmlns:a16="http://schemas.microsoft.com/office/drawing/2014/main" id="{B73C68DC-3664-4F16-A138-1E17E4043837}"/>
              </a:ext>
            </a:extLst>
          </p:cNvPr>
          <p:cNvPicPr>
            <a:picLocks noChangeAspect="1"/>
          </p:cNvPicPr>
          <p:nvPr/>
        </p:nvPicPr>
        <p:blipFill>
          <a:blip r:embed="rId3"/>
          <a:stretch>
            <a:fillRect/>
          </a:stretch>
        </p:blipFill>
        <p:spPr>
          <a:xfrm>
            <a:off x="4302466" y="1752600"/>
            <a:ext cx="4070009" cy="4648200"/>
          </a:xfrm>
          <a:prstGeom prst="rect">
            <a:avLst/>
          </a:prstGeom>
        </p:spPr>
      </p:pic>
    </p:spTree>
    <p:extLst>
      <p:ext uri="{BB962C8B-B14F-4D97-AF65-F5344CB8AC3E}">
        <p14:creationId xmlns:p14="http://schemas.microsoft.com/office/powerpoint/2010/main" val="146275887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0D73E-8C7B-4E20-B2FE-4B9543890575}"/>
              </a:ext>
            </a:extLst>
          </p:cNvPr>
          <p:cNvSpPr>
            <a:spLocks noGrp="1"/>
          </p:cNvSpPr>
          <p:nvPr>
            <p:ph type="title"/>
          </p:nvPr>
        </p:nvSpPr>
        <p:spPr/>
        <p:txBody>
          <a:bodyPr/>
          <a:lstStyle/>
          <a:p>
            <a:r>
              <a:rPr lang="en-US" dirty="0"/>
              <a:t>Step 5: Identify and Develop Positioning Strategy</a:t>
            </a:r>
          </a:p>
        </p:txBody>
      </p:sp>
      <p:sp>
        <p:nvSpPr>
          <p:cNvPr id="7" name="Content Placeholder 6">
            <a:extLst>
              <a:ext uri="{FF2B5EF4-FFF2-40B4-BE49-F238E27FC236}">
                <a16:creationId xmlns:a16="http://schemas.microsoft.com/office/drawing/2014/main" id="{ABBA47C7-682A-460B-8F9A-0E30465A0F25}"/>
              </a:ext>
            </a:extLst>
          </p:cNvPr>
          <p:cNvSpPr>
            <a:spLocks noGrp="1"/>
          </p:cNvSpPr>
          <p:nvPr>
            <p:ph idx="1"/>
          </p:nvPr>
        </p:nvSpPr>
        <p:spPr>
          <a:xfrm>
            <a:off x="152400" y="1517332"/>
            <a:ext cx="8229600" cy="4640580"/>
          </a:xfrm>
        </p:spPr>
        <p:txBody>
          <a:bodyPr/>
          <a:lstStyle/>
          <a:p>
            <a:r>
              <a:rPr lang="en-US" sz="2600" dirty="0"/>
              <a:t>Market positioning</a:t>
            </a:r>
          </a:p>
          <a:p>
            <a:pPr marL="457200" indent="-457200">
              <a:buFont typeface="Arial" panose="020B0604020202020204" pitchFamily="34" charset="0"/>
              <a:buChar char="•"/>
            </a:pPr>
            <a:r>
              <a:rPr lang="en-US" sz="2400" dirty="0"/>
              <a:t>Defining marketing mix variables so target customers have a clear, distinctive, desirable understanding of what the product does.</a:t>
            </a:r>
          </a:p>
          <a:p>
            <a:r>
              <a:rPr lang="en-US" sz="2600" dirty="0"/>
              <a:t>Value proposition</a:t>
            </a:r>
          </a:p>
          <a:p>
            <a:pPr marL="457200" indent="-457200">
              <a:buFont typeface="Arial" panose="020B0604020202020204" pitchFamily="34" charset="0"/>
              <a:buChar char="•"/>
            </a:pPr>
            <a:r>
              <a:rPr lang="en-US" sz="2400" dirty="0"/>
              <a:t>Communicates the customer benefits to be received from a product or service.</a:t>
            </a:r>
          </a:p>
        </p:txBody>
      </p:sp>
      <p:pic>
        <p:nvPicPr>
          <p:cNvPr id="11" name="Picture 10" descr="Passangers boarding a crowded airplane">
            <a:extLst>
              <a:ext uri="{FF2B5EF4-FFF2-40B4-BE49-F238E27FC236}">
                <a16:creationId xmlns:a16="http://schemas.microsoft.com/office/drawing/2014/main" id="{2C677767-3E5D-48F4-9C0D-2F8889E54CB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 y="4724400"/>
            <a:ext cx="3617848" cy="1925713"/>
          </a:xfrm>
          <a:prstGeom prst="rect">
            <a:avLst/>
          </a:prstGeom>
        </p:spPr>
      </p:pic>
      <p:sp>
        <p:nvSpPr>
          <p:cNvPr id="9" name="Text Placeholder 8" hidden="1">
            <a:extLst>
              <a:ext uri="{FF2B5EF4-FFF2-40B4-BE49-F238E27FC236}">
                <a16:creationId xmlns:a16="http://schemas.microsoft.com/office/drawing/2014/main" id="{700749E1-85F8-4E1C-AC98-156FDC8EFC88}"/>
              </a:ext>
            </a:extLst>
          </p:cNvPr>
          <p:cNvSpPr>
            <a:spLocks noGrp="1"/>
          </p:cNvSpPr>
          <p:nvPr>
            <p:ph type="body" sz="quarter" idx="16"/>
          </p:nvPr>
        </p:nvSpPr>
        <p:spPr/>
        <p:txBody>
          <a:bodyPr/>
          <a:lstStyle/>
          <a:p>
            <a:endParaRPr lang="en-US" dirty="0"/>
          </a:p>
        </p:txBody>
      </p:sp>
      <p:pic>
        <p:nvPicPr>
          <p:cNvPr id="5" name="Picture 4">
            <a:extLst>
              <a:ext uri="{FF2B5EF4-FFF2-40B4-BE49-F238E27FC236}">
                <a16:creationId xmlns:a16="http://schemas.microsoft.com/office/drawing/2014/main" id="{F35DC522-5541-44FD-9368-CB73A06D6AB0}"/>
              </a:ext>
            </a:extLst>
          </p:cNvPr>
          <p:cNvPicPr>
            <a:picLocks noChangeAspect="1"/>
          </p:cNvPicPr>
          <p:nvPr/>
        </p:nvPicPr>
        <p:blipFill>
          <a:blip r:embed="rId4"/>
          <a:stretch>
            <a:fillRect/>
          </a:stretch>
        </p:blipFill>
        <p:spPr>
          <a:xfrm>
            <a:off x="4616068" y="4345710"/>
            <a:ext cx="4002152" cy="2359890"/>
          </a:xfrm>
          <a:prstGeom prst="rect">
            <a:avLst/>
          </a:prstGeom>
        </p:spPr>
      </p:pic>
      <p:sp>
        <p:nvSpPr>
          <p:cNvPr id="10" name="Text Placeholder 9">
            <a:extLst>
              <a:ext uri="{FF2B5EF4-FFF2-40B4-BE49-F238E27FC236}">
                <a16:creationId xmlns:a16="http://schemas.microsoft.com/office/drawing/2014/main" id="{6A86D0DB-4F9A-4835-9190-F10B482ECFCF}"/>
              </a:ext>
            </a:extLst>
          </p:cNvPr>
          <p:cNvSpPr>
            <a:spLocks noGrp="1"/>
          </p:cNvSpPr>
          <p:nvPr>
            <p:ph type="body" sz="quarter" idx="11"/>
          </p:nvPr>
        </p:nvSpPr>
        <p:spPr/>
        <p:txBody>
          <a:bodyPr/>
          <a:lstStyle/>
          <a:p>
            <a:r>
              <a:rPr lang="en-US" dirty="0"/>
              <a:t>(left): ©Buskirk Services, Inc./PhotoEdit; (right): ©Kyodo News via Getty Images</a:t>
            </a:r>
          </a:p>
          <a:p>
            <a:endParaRPr lang="en-US" dirty="0"/>
          </a:p>
        </p:txBody>
      </p:sp>
    </p:spTree>
    <p:extLst>
      <p:ext uri="{BB962C8B-B14F-4D97-AF65-F5344CB8AC3E}">
        <p14:creationId xmlns:p14="http://schemas.microsoft.com/office/powerpoint/2010/main" val="371240838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9.8: Circles for a Successful Value Proposition (1 of 2)</a:t>
            </a:r>
            <a:br>
              <a:rPr lang="en-US" dirty="0"/>
            </a:br>
            <a:r>
              <a:rPr lang="en-US" dirty="0"/>
              <a:t>Part A. No Overlap with Competition</a:t>
            </a:r>
          </a:p>
        </p:txBody>
      </p:sp>
      <p:pic>
        <p:nvPicPr>
          <p:cNvPr id="5" name="Content Placeholder 4" descr="A gaphic of how to determine the value proposition."/>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333000" y="1600200"/>
            <a:ext cx="4478000" cy="4764329"/>
          </a:xfrm>
        </p:spPr>
      </p:pic>
      <p:sp>
        <p:nvSpPr>
          <p:cNvPr id="4" name="Text Placeholder 3"/>
          <p:cNvSpPr>
            <a:spLocks noGrp="1"/>
          </p:cNvSpPr>
          <p:nvPr>
            <p:ph type="body" sz="quarter" idx="16"/>
          </p:nvPr>
        </p:nvSpPr>
        <p:spPr/>
        <p:txBody>
          <a:bodyPr/>
          <a:lstStyle/>
          <a:p>
            <a:r>
              <a:rPr lang="en-US" dirty="0">
                <a:hlinkClick r:id="rId4" action="ppaction://hlinksldjump"/>
              </a:rPr>
              <a:t>Jump to Appendix 4 long image description</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a:t>Exhibit 9.8: Circles for a Successful Value Proposition (2 of 2)</a:t>
            </a:r>
            <a:br>
              <a:rPr lang="en-US" dirty="0"/>
            </a:br>
            <a:r>
              <a:rPr lang="en-US" dirty="0"/>
              <a:t>Part B. Determining the Value Proposition</a:t>
            </a:r>
          </a:p>
        </p:txBody>
      </p:sp>
      <p:pic>
        <p:nvPicPr>
          <p:cNvPr id="3" name="Content Placeholder 2" descr="A gaphic of how to determine the value proposition."/>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528865" y="1676400"/>
            <a:ext cx="4086271" cy="4784141"/>
          </a:xfrm>
        </p:spPr>
      </p:pic>
      <p:sp>
        <p:nvSpPr>
          <p:cNvPr id="29" name="Text Placeholder 28"/>
          <p:cNvSpPr>
            <a:spLocks noGrp="1"/>
          </p:cNvSpPr>
          <p:nvPr>
            <p:ph type="body" sz="quarter" idx="16"/>
          </p:nvPr>
        </p:nvSpPr>
        <p:spPr/>
        <p:txBody>
          <a:bodyPr/>
          <a:lstStyle/>
          <a:p>
            <a:r>
              <a:rPr lang="en-US" dirty="0">
                <a:hlinkClick r:id="rId4" action="ppaction://hlinksldjump"/>
              </a:rPr>
              <a:t>Jump to Appendix 5 long image description</a:t>
            </a:r>
          </a:p>
        </p:txBody>
      </p:sp>
    </p:spTree>
    <p:extLst>
      <p:ext uri="{BB962C8B-B14F-4D97-AF65-F5344CB8AC3E}">
        <p14:creationId xmlns:p14="http://schemas.microsoft.com/office/powerpoint/2010/main" val="366431882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Value Proposition Key Elements</a:t>
            </a:r>
          </a:p>
        </p:txBody>
      </p:sp>
      <p:pic>
        <p:nvPicPr>
          <p:cNvPr id="4" name="Content Placeholder 3">
            <a:extLst>
              <a:ext uri="{FF2B5EF4-FFF2-40B4-BE49-F238E27FC236}">
                <a16:creationId xmlns:a16="http://schemas.microsoft.com/office/drawing/2014/main" id="{502B7B11-7C42-4ED0-ABDC-CCEC320FE004}"/>
              </a:ext>
            </a:extLst>
          </p:cNvPr>
          <p:cNvPicPr>
            <a:picLocks noGrp="1" noChangeAspect="1"/>
          </p:cNvPicPr>
          <p:nvPr>
            <p:ph idx="1"/>
          </p:nvPr>
        </p:nvPicPr>
        <p:blipFill>
          <a:blip r:embed="rId3"/>
          <a:stretch>
            <a:fillRect/>
          </a:stretch>
        </p:blipFill>
        <p:spPr>
          <a:xfrm>
            <a:off x="1828800" y="1716958"/>
            <a:ext cx="5709684" cy="3959942"/>
          </a:xfrm>
          <a:prstGeom prst="rect">
            <a:avLst/>
          </a:prstGeom>
        </p:spPr>
      </p:pic>
    </p:spTree>
    <p:extLst>
      <p:ext uri="{BB962C8B-B14F-4D97-AF65-F5344CB8AC3E}">
        <p14:creationId xmlns:p14="http://schemas.microsoft.com/office/powerpoint/2010/main" val="110944759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t>Positioning Methods</a:t>
            </a:r>
          </a:p>
        </p:txBody>
      </p:sp>
      <p:graphicFrame>
        <p:nvGraphicFramePr>
          <p:cNvPr id="10" name="Content Placeholder 13"/>
          <p:cNvGraphicFramePr>
            <a:graphicFrameLocks/>
          </p:cNvGraphicFramePr>
          <p:nvPr>
            <p:extLst>
              <p:ext uri="{D42A27DB-BD31-4B8C-83A1-F6EECF244321}">
                <p14:modId xmlns:p14="http://schemas.microsoft.com/office/powerpoint/2010/main" val="2697040905"/>
              </p:ext>
            </p:extLst>
          </p:nvPr>
        </p:nvGraphicFramePr>
        <p:xfrm>
          <a:off x="2514600" y="1828800"/>
          <a:ext cx="42370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p:cNvSpPr>
            <a:spLocks noGrp="1"/>
          </p:cNvSpPr>
          <p:nvPr>
            <p:ph sz="half" idx="1"/>
          </p:nvPr>
        </p:nvSpPr>
        <p:spPr>
          <a:xfrm>
            <a:off x="3652609" y="1981200"/>
            <a:ext cx="3627120" cy="4267200"/>
          </a:xfrm>
        </p:spPr>
        <p:txBody>
          <a:bodyPr/>
          <a:lstStyle/>
          <a:p>
            <a:r>
              <a:rPr lang="en-US" dirty="0"/>
              <a:t>Positioning </a:t>
            </a:r>
            <a:br>
              <a:rPr lang="en-US" dirty="0"/>
            </a:br>
            <a:r>
              <a:rPr lang="en-US" dirty="0"/>
              <a:t>Methods</a:t>
            </a:r>
          </a:p>
          <a:p>
            <a:pPr marL="284400" lvl="0" indent="-284400">
              <a:spcAft>
                <a:spcPts val="504"/>
              </a:spcAft>
              <a:buFont typeface="Arial" panose="020B0604020202020204" pitchFamily="34" charset="0"/>
              <a:buChar char="•"/>
            </a:pPr>
            <a:endParaRPr lang="en-US" dirty="0"/>
          </a:p>
          <a:p>
            <a:pPr marL="284400" lvl="0" indent="-284400">
              <a:spcAft>
                <a:spcPts val="504"/>
              </a:spcAft>
              <a:buFont typeface="Arial" panose="020B0604020202020204" pitchFamily="34" charset="0"/>
              <a:buChar char="•"/>
            </a:pPr>
            <a:r>
              <a:rPr lang="en-US" dirty="0"/>
              <a:t>Value</a:t>
            </a:r>
          </a:p>
          <a:p>
            <a:pPr marL="284400" lvl="0" indent="-284400">
              <a:spcAft>
                <a:spcPts val="504"/>
              </a:spcAft>
              <a:buFont typeface="Arial" panose="020B0604020202020204" pitchFamily="34" charset="0"/>
              <a:buChar char="•"/>
            </a:pPr>
            <a:r>
              <a:rPr lang="en-US" dirty="0"/>
              <a:t>Salient Attributes</a:t>
            </a:r>
          </a:p>
          <a:p>
            <a:pPr marL="284400" lvl="0" indent="-284400">
              <a:spcAft>
                <a:spcPts val="504"/>
              </a:spcAft>
              <a:buFont typeface="Arial" panose="020B0604020202020204" pitchFamily="34" charset="0"/>
              <a:buChar char="•"/>
            </a:pPr>
            <a:r>
              <a:rPr lang="en-US" dirty="0"/>
              <a:t>Symbols</a:t>
            </a:r>
          </a:p>
          <a:p>
            <a:pPr marL="284400" lvl="0" indent="-284400">
              <a:spcAft>
                <a:spcPts val="504"/>
              </a:spcAft>
              <a:buFont typeface="Arial" panose="020B0604020202020204" pitchFamily="34" charset="0"/>
              <a:buChar char="•"/>
            </a:pPr>
            <a:r>
              <a:rPr lang="en-US" dirty="0"/>
              <a:t>Competition</a:t>
            </a:r>
          </a:p>
        </p:txBody>
      </p:sp>
      <p:sp>
        <p:nvSpPr>
          <p:cNvPr id="16" name="Text Placeholder 15" hidden="1"/>
          <p:cNvSpPr>
            <a:spLocks noGrp="1"/>
          </p:cNvSpPr>
          <p:nvPr>
            <p:ph type="body" sz="quarter" idx="11"/>
          </p:nvPr>
        </p:nvSpPr>
        <p:spPr/>
        <p:txBody>
          <a:bodyPr/>
          <a:lstStyle/>
          <a:p>
            <a:endParaRPr lang="en-US"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Positioning Using Perceptional Mapping</a:t>
            </a:r>
          </a:p>
        </p:txBody>
      </p:sp>
      <p:sp>
        <p:nvSpPr>
          <p:cNvPr id="2" name="Content Placeholder 1">
            <a:extLst>
              <a:ext uri="{FF2B5EF4-FFF2-40B4-BE49-F238E27FC236}">
                <a16:creationId xmlns:a16="http://schemas.microsoft.com/office/drawing/2014/main" id="{9B34676C-A2F6-429F-B85E-D669EEA6E5AA}"/>
              </a:ext>
            </a:extLst>
          </p:cNvPr>
          <p:cNvSpPr>
            <a:spLocks noGrp="1"/>
          </p:cNvSpPr>
          <p:nvPr>
            <p:ph idx="1"/>
          </p:nvPr>
        </p:nvSpPr>
        <p:spPr/>
        <p:txBody>
          <a:bodyPr/>
          <a:lstStyle/>
          <a:p>
            <a:r>
              <a:rPr lang="en-US" dirty="0"/>
              <a:t>A perceptual map displays, in two or more dimensions, the position of products or brands in the consumer’s  mind.</a:t>
            </a:r>
          </a:p>
          <a:p>
            <a:endParaRPr lang="en-US" dirty="0"/>
          </a:p>
          <a:p>
            <a:r>
              <a:rPr lang="en-US" dirty="0"/>
              <a:t>Ideal Points: Where a particular market segment’s ideal product would lie on the map.</a:t>
            </a:r>
          </a:p>
        </p:txBody>
      </p:sp>
    </p:spTree>
    <p:extLst>
      <p:ext uri="{BB962C8B-B14F-4D97-AF65-F5344CB8AC3E}">
        <p14:creationId xmlns:p14="http://schemas.microsoft.com/office/powerpoint/2010/main" val="25461840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46165-728D-421B-92CC-20B2548C95F7}"/>
              </a:ext>
            </a:extLst>
          </p:cNvPr>
          <p:cNvSpPr>
            <a:spLocks noGrp="1"/>
          </p:cNvSpPr>
          <p:nvPr>
            <p:ph type="title"/>
          </p:nvPr>
        </p:nvSpPr>
        <p:spPr/>
        <p:txBody>
          <a:bodyPr/>
          <a:lstStyle/>
          <a:p>
            <a:r>
              <a:rPr lang="en-US" dirty="0"/>
              <a:t>The Segmentation, Targeting, and Positioning Process</a:t>
            </a:r>
          </a:p>
        </p:txBody>
      </p:sp>
      <p:graphicFrame>
        <p:nvGraphicFramePr>
          <p:cNvPr id="6" name="Content Placeholder 5">
            <a:extLst>
              <a:ext uri="{FF2B5EF4-FFF2-40B4-BE49-F238E27FC236}">
                <a16:creationId xmlns:a16="http://schemas.microsoft.com/office/drawing/2014/main" id="{612AA50A-4F49-4103-9CA5-206189BB29BA}"/>
              </a:ext>
            </a:extLst>
          </p:cNvPr>
          <p:cNvGraphicFramePr>
            <a:graphicFrameLocks noGrp="1"/>
          </p:cNvGraphicFramePr>
          <p:nvPr>
            <p:ph idx="1"/>
            <p:extLst>
              <p:ext uri="{D42A27DB-BD31-4B8C-83A1-F6EECF244321}">
                <p14:modId xmlns:p14="http://schemas.microsoft.com/office/powerpoint/2010/main" val="1250647946"/>
              </p:ext>
            </p:extLst>
          </p:nvPr>
        </p:nvGraphicFramePr>
        <p:xfrm>
          <a:off x="457200" y="1752600"/>
          <a:ext cx="8229600" cy="464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AF995018-E2CD-4306-8724-C519F171752D}"/>
              </a:ext>
            </a:extLst>
          </p:cNvPr>
          <p:cNvSpPr>
            <a:spLocks noGrp="1"/>
          </p:cNvSpPr>
          <p:nvPr>
            <p:ph type="body" sz="quarter" idx="16"/>
          </p:nvPr>
        </p:nvSpPr>
        <p:spPr/>
        <p:txBody>
          <a:bodyPr/>
          <a:lstStyle/>
          <a:p>
            <a:endParaRPr lang="en-US" dirty="0"/>
          </a:p>
        </p:txBody>
      </p:sp>
      <p:sp>
        <p:nvSpPr>
          <p:cNvPr id="5" name="Text Placeholder 4">
            <a:extLst>
              <a:ext uri="{FF2B5EF4-FFF2-40B4-BE49-F238E27FC236}">
                <a16:creationId xmlns:a16="http://schemas.microsoft.com/office/drawing/2014/main" id="{4C90BA57-D307-419B-9CDD-91274E0986A2}"/>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72991641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Six Positioning Steps to Derive a Perceptual Map</a:t>
            </a:r>
          </a:p>
        </p:txBody>
      </p:sp>
      <p:sp>
        <p:nvSpPr>
          <p:cNvPr id="17" name="Content Placeholder 16"/>
          <p:cNvSpPr>
            <a:spLocks noGrp="1"/>
          </p:cNvSpPr>
          <p:nvPr>
            <p:ph idx="1"/>
          </p:nvPr>
        </p:nvSpPr>
        <p:spPr>
          <a:xfrm>
            <a:off x="549275" y="1524000"/>
            <a:ext cx="8045450" cy="4572000"/>
          </a:xfrm>
        </p:spPr>
        <p:txBody>
          <a:bodyPr/>
          <a:lstStyle/>
          <a:p>
            <a:pPr marL="514350" indent="-514350">
              <a:buFont typeface="+mj-lt"/>
              <a:buAutoNum type="arabicPeriod"/>
            </a:pPr>
            <a:r>
              <a:rPr lang="en-US" dirty="0"/>
              <a:t>Determine consumers’ perceptions and evaluations in relation to competitors’.</a:t>
            </a:r>
          </a:p>
          <a:p>
            <a:pPr marL="514350" lvl="0" indent="-514350">
              <a:lnSpc>
                <a:spcPct val="150000"/>
              </a:lnSpc>
              <a:buFont typeface="+mj-lt"/>
              <a:buAutoNum type="arabicPeriod"/>
            </a:pPr>
            <a:r>
              <a:rPr lang="en-US" dirty="0"/>
              <a:t>Identify the market’s ideal points and size.</a:t>
            </a:r>
          </a:p>
          <a:p>
            <a:pPr marL="514350" indent="-514350">
              <a:lnSpc>
                <a:spcPct val="150000"/>
              </a:lnSpc>
              <a:buFont typeface="+mj-lt"/>
              <a:buAutoNum type="arabicPeriod"/>
            </a:pPr>
            <a:r>
              <a:rPr lang="en-US" dirty="0"/>
              <a:t>Identify competitors’ positions.</a:t>
            </a:r>
          </a:p>
          <a:p>
            <a:pPr marL="514350" indent="-514350">
              <a:lnSpc>
                <a:spcPct val="150000"/>
              </a:lnSpc>
              <a:buFont typeface="+mj-lt"/>
              <a:buAutoNum type="arabicPeriod"/>
            </a:pPr>
            <a:r>
              <a:rPr lang="en-US" dirty="0"/>
              <a:t>Determine consumer preferences.</a:t>
            </a:r>
            <a:endParaRPr lang="en-IN" dirty="0"/>
          </a:p>
          <a:p>
            <a:pPr marL="514350" indent="-514350">
              <a:lnSpc>
                <a:spcPct val="150000"/>
              </a:lnSpc>
              <a:buFont typeface="+mj-lt"/>
              <a:buAutoNum type="arabicPeriod"/>
            </a:pPr>
            <a:r>
              <a:rPr lang="en-US" dirty="0"/>
              <a:t>Select the position.</a:t>
            </a:r>
          </a:p>
          <a:p>
            <a:pPr marL="514350" indent="-514350">
              <a:lnSpc>
                <a:spcPct val="150000"/>
              </a:lnSpc>
              <a:buFont typeface="+mj-lt"/>
              <a:buAutoNum type="arabicPeriod"/>
            </a:pPr>
            <a:r>
              <a:rPr lang="en-US" dirty="0"/>
              <a:t>Monitor the positioning strategy.</a:t>
            </a:r>
          </a:p>
        </p:txBody>
      </p:sp>
      <p:grpSp>
        <p:nvGrpSpPr>
          <p:cNvPr id="37" name="Group 36"/>
          <p:cNvGrpSpPr/>
          <p:nvPr/>
        </p:nvGrpSpPr>
        <p:grpSpPr>
          <a:xfrm>
            <a:off x="353483" y="1488969"/>
            <a:ext cx="830312" cy="4738440"/>
            <a:chOff x="277283" y="1527069"/>
            <a:chExt cx="830312" cy="4738440"/>
          </a:xfrm>
        </p:grpSpPr>
        <p:sp>
          <p:nvSpPr>
            <p:cNvPr id="31" name="Oval 30"/>
            <p:cNvSpPr/>
            <p:nvPr/>
          </p:nvSpPr>
          <p:spPr>
            <a:xfrm>
              <a:off x="277283" y="1527069"/>
              <a:ext cx="761520" cy="761520"/>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32" name="Oval 31"/>
            <p:cNvSpPr/>
            <p:nvPr/>
          </p:nvSpPr>
          <p:spPr>
            <a:xfrm>
              <a:off x="304800" y="2544600"/>
              <a:ext cx="761520" cy="761520"/>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33" name="Oval 32"/>
            <p:cNvSpPr/>
            <p:nvPr/>
          </p:nvSpPr>
          <p:spPr>
            <a:xfrm>
              <a:off x="304800" y="3301710"/>
              <a:ext cx="761520" cy="810999"/>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34" name="Oval 33"/>
            <p:cNvSpPr/>
            <p:nvPr/>
          </p:nvSpPr>
          <p:spPr>
            <a:xfrm>
              <a:off x="304800" y="3985534"/>
              <a:ext cx="761520" cy="761520"/>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35" name="Oval 34"/>
            <p:cNvSpPr/>
            <p:nvPr/>
          </p:nvSpPr>
          <p:spPr>
            <a:xfrm>
              <a:off x="312208" y="4742645"/>
              <a:ext cx="761520" cy="761520"/>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36" name="Oval 35"/>
            <p:cNvSpPr/>
            <p:nvPr/>
          </p:nvSpPr>
          <p:spPr>
            <a:xfrm>
              <a:off x="346075" y="5503989"/>
              <a:ext cx="761520" cy="761520"/>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gr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itle 14"/>
          <p:cNvSpPr>
            <a:spLocks noGrp="1"/>
          </p:cNvSpPr>
          <p:nvPr>
            <p:ph type="title"/>
          </p:nvPr>
        </p:nvSpPr>
        <p:spPr/>
        <p:txBody>
          <a:bodyPr/>
          <a:lstStyle/>
          <a:p>
            <a:r>
              <a:rPr lang="en-US" altLang="en-US" dirty="0"/>
              <a:t>Perceptual Maps (1 of 2)</a:t>
            </a:r>
            <a:endParaRPr lang="en-US" altLang="en-US" sz="1800" dirty="0"/>
          </a:p>
        </p:txBody>
      </p:sp>
      <p:sp>
        <p:nvSpPr>
          <p:cNvPr id="37" name="Text Placeholder 36"/>
          <p:cNvSpPr>
            <a:spLocks noGrp="1"/>
          </p:cNvSpPr>
          <p:nvPr>
            <p:ph type="body" sz="quarter" idx="16"/>
          </p:nvPr>
        </p:nvSpPr>
        <p:spPr/>
        <p:txBody>
          <a:bodyPr/>
          <a:lstStyle/>
          <a:p>
            <a:r>
              <a:rPr lang="en-US" dirty="0">
                <a:hlinkClick r:id="rId3" action="ppaction://hlinksldjump"/>
              </a:rPr>
              <a:t>Jump to Appendix 6 long image description</a:t>
            </a:r>
          </a:p>
        </p:txBody>
      </p:sp>
      <p:pic>
        <p:nvPicPr>
          <p:cNvPr id="2" name="Picture 1">
            <a:extLst>
              <a:ext uri="{FF2B5EF4-FFF2-40B4-BE49-F238E27FC236}">
                <a16:creationId xmlns:a16="http://schemas.microsoft.com/office/drawing/2014/main" id="{45582E6C-6D4C-4C89-90E3-AEC229182D58}"/>
              </a:ext>
            </a:extLst>
          </p:cNvPr>
          <p:cNvPicPr>
            <a:picLocks noChangeAspect="1"/>
          </p:cNvPicPr>
          <p:nvPr/>
        </p:nvPicPr>
        <p:blipFill>
          <a:blip r:embed="rId4"/>
          <a:stretch>
            <a:fillRect/>
          </a:stretch>
        </p:blipFill>
        <p:spPr>
          <a:xfrm>
            <a:off x="152400" y="1600200"/>
            <a:ext cx="4114800" cy="3895725"/>
          </a:xfrm>
          <a:prstGeom prst="rect">
            <a:avLst/>
          </a:prstGeom>
        </p:spPr>
      </p:pic>
      <p:pic>
        <p:nvPicPr>
          <p:cNvPr id="3" name="Picture 2">
            <a:extLst>
              <a:ext uri="{FF2B5EF4-FFF2-40B4-BE49-F238E27FC236}">
                <a16:creationId xmlns:a16="http://schemas.microsoft.com/office/drawing/2014/main" id="{88485F21-815A-4A39-823B-5E18970DE75E}"/>
              </a:ext>
            </a:extLst>
          </p:cNvPr>
          <p:cNvPicPr>
            <a:picLocks noChangeAspect="1"/>
          </p:cNvPicPr>
          <p:nvPr/>
        </p:nvPicPr>
        <p:blipFill>
          <a:blip r:embed="rId5"/>
          <a:stretch>
            <a:fillRect/>
          </a:stretch>
        </p:blipFill>
        <p:spPr>
          <a:xfrm>
            <a:off x="4724400" y="1676400"/>
            <a:ext cx="3878580" cy="3916054"/>
          </a:xfrm>
          <a:prstGeom prst="rect">
            <a:avLst/>
          </a:prstGeom>
        </p:spPr>
      </p:pic>
    </p:spTree>
    <p:extLst>
      <p:ext uri="{BB962C8B-B14F-4D97-AF65-F5344CB8AC3E}">
        <p14:creationId xmlns:p14="http://schemas.microsoft.com/office/powerpoint/2010/main" val="145872816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itle 14"/>
          <p:cNvSpPr>
            <a:spLocks noGrp="1"/>
          </p:cNvSpPr>
          <p:nvPr>
            <p:ph type="title"/>
          </p:nvPr>
        </p:nvSpPr>
        <p:spPr/>
        <p:txBody>
          <a:bodyPr/>
          <a:lstStyle/>
          <a:p>
            <a:r>
              <a:rPr lang="en-US" altLang="en-US" dirty="0"/>
              <a:t>Perceptual Maps (2 of 2)</a:t>
            </a:r>
            <a:endParaRPr lang="en-US" altLang="en-US" sz="1800" dirty="0"/>
          </a:p>
        </p:txBody>
      </p:sp>
      <p:sp>
        <p:nvSpPr>
          <p:cNvPr id="29" name="Text Placeholder 28"/>
          <p:cNvSpPr>
            <a:spLocks noGrp="1"/>
          </p:cNvSpPr>
          <p:nvPr>
            <p:ph type="body" sz="quarter" idx="16"/>
          </p:nvPr>
        </p:nvSpPr>
        <p:spPr/>
        <p:txBody>
          <a:bodyPr/>
          <a:lstStyle/>
          <a:p>
            <a:r>
              <a:rPr lang="en-US" dirty="0">
                <a:hlinkClick r:id="rId3" action="ppaction://hlinksldjump"/>
              </a:rPr>
              <a:t>Jump to Appendix 7 long image description</a:t>
            </a:r>
          </a:p>
        </p:txBody>
      </p:sp>
      <p:pic>
        <p:nvPicPr>
          <p:cNvPr id="2" name="Picture 1">
            <a:extLst>
              <a:ext uri="{FF2B5EF4-FFF2-40B4-BE49-F238E27FC236}">
                <a16:creationId xmlns:a16="http://schemas.microsoft.com/office/drawing/2014/main" id="{ECB9EE8F-49A7-419A-A446-823B5874EF93}"/>
              </a:ext>
            </a:extLst>
          </p:cNvPr>
          <p:cNvPicPr>
            <a:picLocks noChangeAspect="1"/>
          </p:cNvPicPr>
          <p:nvPr/>
        </p:nvPicPr>
        <p:blipFill>
          <a:blip r:embed="rId4"/>
          <a:stretch>
            <a:fillRect/>
          </a:stretch>
        </p:blipFill>
        <p:spPr>
          <a:xfrm>
            <a:off x="609600" y="1828800"/>
            <a:ext cx="3905250" cy="3552825"/>
          </a:xfrm>
          <a:prstGeom prst="rect">
            <a:avLst/>
          </a:prstGeom>
        </p:spPr>
      </p:pic>
      <p:pic>
        <p:nvPicPr>
          <p:cNvPr id="3" name="Picture 2">
            <a:extLst>
              <a:ext uri="{FF2B5EF4-FFF2-40B4-BE49-F238E27FC236}">
                <a16:creationId xmlns:a16="http://schemas.microsoft.com/office/drawing/2014/main" id="{534023D3-DE61-433C-B9A6-C26A8F4DE4D9}"/>
              </a:ext>
            </a:extLst>
          </p:cNvPr>
          <p:cNvPicPr>
            <a:picLocks noChangeAspect="1"/>
          </p:cNvPicPr>
          <p:nvPr/>
        </p:nvPicPr>
        <p:blipFill>
          <a:blip r:embed="rId5"/>
          <a:stretch>
            <a:fillRect/>
          </a:stretch>
        </p:blipFill>
        <p:spPr>
          <a:xfrm>
            <a:off x="4724400" y="1828800"/>
            <a:ext cx="4029075" cy="3733800"/>
          </a:xfrm>
          <a:prstGeom prst="rect">
            <a:avLst/>
          </a:prstGeom>
        </p:spPr>
      </p:pic>
    </p:spTree>
    <p:extLst>
      <p:ext uri="{BB962C8B-B14F-4D97-AF65-F5344CB8AC3E}">
        <p14:creationId xmlns:p14="http://schemas.microsoft.com/office/powerpoint/2010/main" val="70523168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t>PROGRESS CHECK (2 of 2)</a:t>
            </a:r>
          </a:p>
        </p:txBody>
      </p:sp>
      <p:sp>
        <p:nvSpPr>
          <p:cNvPr id="10" name="Text Placeholder 9"/>
          <p:cNvSpPr>
            <a:spLocks noGrp="1"/>
          </p:cNvSpPr>
          <p:nvPr>
            <p:ph type="body" sz="quarter" idx="10"/>
          </p:nvPr>
        </p:nvSpPr>
        <p:spPr/>
        <p:txBody>
          <a:bodyPr/>
          <a:lstStyle/>
          <a:p>
            <a:r>
              <a:rPr lang="en-US" dirty="0"/>
              <a:t>What is a perceptual map?</a:t>
            </a:r>
          </a:p>
          <a:p>
            <a:r>
              <a:rPr lang="en-US" dirty="0"/>
              <a:t>Identify the six positioning steps.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Glossary</a:t>
            </a:r>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21878330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a:t>Glossary-1</a:t>
            </a:r>
          </a:p>
        </p:txBody>
      </p:sp>
      <p:sp>
        <p:nvSpPr>
          <p:cNvPr id="60419" name="Content Placeholder 2"/>
          <p:cNvSpPr>
            <a:spLocks noGrp="1"/>
          </p:cNvSpPr>
          <p:nvPr>
            <p:ph idx="1"/>
          </p:nvPr>
        </p:nvSpPr>
        <p:spPr/>
        <p:txBody>
          <a:bodyPr/>
          <a:lstStyle/>
          <a:p>
            <a:pPr>
              <a:buFont typeface="Wingdings" pitchFamily="2" charset="2"/>
              <a:buNone/>
            </a:pPr>
            <a:r>
              <a:rPr lang="en-US" b="1" dirty="0"/>
              <a:t>Benefit segmentation</a:t>
            </a:r>
            <a:r>
              <a:rPr lang="en-US" dirty="0"/>
              <a:t> groups consumers on the basis of the benefits they derive from products or services.</a:t>
            </a:r>
            <a:endParaRPr lang="en-US" b="1" dirty="0"/>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a:t>Glossary-2</a:t>
            </a:r>
          </a:p>
        </p:txBody>
      </p:sp>
      <p:sp>
        <p:nvSpPr>
          <p:cNvPr id="61443" name="Content Placeholder 2"/>
          <p:cNvSpPr>
            <a:spLocks noGrp="1"/>
          </p:cNvSpPr>
          <p:nvPr>
            <p:ph idx="1"/>
          </p:nvPr>
        </p:nvSpPr>
        <p:spPr/>
        <p:txBody>
          <a:bodyPr/>
          <a:lstStyle/>
          <a:p>
            <a:pPr>
              <a:buFont typeface="Wingdings" pitchFamily="2" charset="2"/>
              <a:buNone/>
            </a:pPr>
            <a:r>
              <a:rPr lang="en-US" b="1" dirty="0"/>
              <a:t>Demographic segmentation</a:t>
            </a:r>
            <a:r>
              <a:rPr lang="en-US" dirty="0"/>
              <a:t> groups consumers according to easily measured, objective characteristics such as age, gender, income, and education.</a:t>
            </a:r>
            <a:endParaRPr lang="en-US" b="1" dirty="0"/>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dirty="0"/>
              <a:t>Glossary-3</a:t>
            </a:r>
          </a:p>
        </p:txBody>
      </p:sp>
      <p:sp>
        <p:nvSpPr>
          <p:cNvPr id="62467" name="Content Placeholder 2"/>
          <p:cNvSpPr>
            <a:spLocks noGrp="1"/>
          </p:cNvSpPr>
          <p:nvPr>
            <p:ph idx="1"/>
          </p:nvPr>
        </p:nvSpPr>
        <p:spPr/>
        <p:txBody>
          <a:bodyPr/>
          <a:lstStyle/>
          <a:p>
            <a:pPr>
              <a:buFont typeface="Wingdings" pitchFamily="2" charset="2"/>
              <a:buNone/>
            </a:pPr>
            <a:r>
              <a:rPr lang="en-US" b="1" dirty="0"/>
              <a:t>Geodemographic segmentation</a:t>
            </a:r>
            <a:r>
              <a:rPr lang="en-US" dirty="0"/>
              <a:t> uses a combination of geographic, demographic, and lifestyle characteristics to classify consumers.</a:t>
            </a:r>
            <a:endParaRPr lang="en-US" b="1" dirty="0"/>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dirty="0"/>
              <a:t>Glossary-4</a:t>
            </a:r>
          </a:p>
        </p:txBody>
      </p:sp>
      <p:sp>
        <p:nvSpPr>
          <p:cNvPr id="63491" name="Content Placeholder 2"/>
          <p:cNvSpPr>
            <a:spLocks noGrp="1"/>
          </p:cNvSpPr>
          <p:nvPr>
            <p:ph idx="1"/>
          </p:nvPr>
        </p:nvSpPr>
        <p:spPr/>
        <p:txBody>
          <a:bodyPr/>
          <a:lstStyle/>
          <a:p>
            <a:pPr>
              <a:buFont typeface="Wingdings" pitchFamily="2" charset="2"/>
              <a:buNone/>
            </a:pPr>
            <a:r>
              <a:rPr lang="en-US" b="1" dirty="0"/>
              <a:t>Geographic segmentation</a:t>
            </a:r>
            <a:r>
              <a:rPr lang="en-US" dirty="0"/>
              <a:t> organizes customers into groups on the basis of where they live.</a:t>
            </a:r>
            <a:endParaRPr lang="en-US" b="1" dirty="0"/>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dirty="0"/>
              <a:t>Glossary-5</a:t>
            </a:r>
          </a:p>
        </p:txBody>
      </p:sp>
      <p:sp>
        <p:nvSpPr>
          <p:cNvPr id="64515" name="Content Placeholder 2"/>
          <p:cNvSpPr>
            <a:spLocks noGrp="1"/>
          </p:cNvSpPr>
          <p:nvPr>
            <p:ph idx="1"/>
          </p:nvPr>
        </p:nvSpPr>
        <p:spPr/>
        <p:txBody>
          <a:bodyPr/>
          <a:lstStyle/>
          <a:p>
            <a:pPr>
              <a:buFont typeface="Wingdings" pitchFamily="2" charset="2"/>
              <a:buNone/>
            </a:pPr>
            <a:r>
              <a:rPr lang="en-US" b="1" dirty="0"/>
              <a:t>Behavioral segmentation</a:t>
            </a:r>
            <a:r>
              <a:rPr lang="en-US" dirty="0"/>
              <a:t> divides customers into groups based on how they use the product or service.</a:t>
            </a:r>
            <a:endParaRPr lang="en-US" b="1" dirty="0"/>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1: Establish the Overall Strategy </a:t>
            </a:r>
            <a:br>
              <a:rPr lang="en-US" dirty="0"/>
            </a:br>
            <a:r>
              <a:rPr lang="en-US" dirty="0"/>
              <a:t>or Objectives</a:t>
            </a:r>
          </a:p>
        </p:txBody>
      </p:sp>
      <p:sp>
        <p:nvSpPr>
          <p:cNvPr id="23" name="Content Placeholder 22"/>
          <p:cNvSpPr>
            <a:spLocks noGrp="1"/>
          </p:cNvSpPr>
          <p:nvPr>
            <p:ph sz="half" idx="1"/>
          </p:nvPr>
        </p:nvSpPr>
        <p:spPr>
          <a:xfrm>
            <a:off x="685800" y="1752600"/>
            <a:ext cx="3657600" cy="1752600"/>
          </a:xfrm>
          <a:prstGeom prst="roundRect">
            <a:avLst/>
          </a:prstGeom>
        </p:spPr>
        <p:style>
          <a:lnRef idx="1">
            <a:schemeClr val="accent4"/>
          </a:lnRef>
          <a:fillRef idx="2">
            <a:schemeClr val="accent4"/>
          </a:fillRef>
          <a:effectRef idx="1">
            <a:schemeClr val="accent4"/>
          </a:effectRef>
          <a:fontRef idx="minor">
            <a:schemeClr val="dk1"/>
          </a:fontRef>
        </p:style>
        <p:txBody>
          <a:bodyPr lIns="0" tIns="0" rIns="0" bIns="0" anchor="ctr"/>
          <a:lstStyle/>
          <a:p>
            <a:pPr algn="ctr">
              <a:spcBef>
                <a:spcPts val="0"/>
              </a:spcBef>
            </a:pPr>
            <a:r>
              <a:rPr lang="en-US" dirty="0"/>
              <a:t>Derived from mission and objectives</a:t>
            </a:r>
          </a:p>
        </p:txBody>
      </p:sp>
      <p:sp>
        <p:nvSpPr>
          <p:cNvPr id="24" name="Content Placeholder 23"/>
          <p:cNvSpPr>
            <a:spLocks noGrp="1"/>
          </p:cNvSpPr>
          <p:nvPr>
            <p:ph sz="half" idx="2"/>
          </p:nvPr>
        </p:nvSpPr>
        <p:spPr>
          <a:xfrm>
            <a:off x="4724400" y="1752600"/>
            <a:ext cx="3657600" cy="1752600"/>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anchor="ctr"/>
          <a:lstStyle/>
          <a:p>
            <a:pPr algn="ctr">
              <a:spcBef>
                <a:spcPts val="0"/>
              </a:spcBef>
            </a:pPr>
            <a:r>
              <a:rPr lang="en-US" kern="0" dirty="0"/>
              <a:t>Consistent with SWOT</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09646" y="3932482"/>
            <a:ext cx="1696109" cy="2648961"/>
          </a:xfrm>
          <a:prstGeom prst="rect">
            <a:avLst/>
          </a:prstGeom>
        </p:spPr>
      </p:pic>
      <p:sp>
        <p:nvSpPr>
          <p:cNvPr id="25" name="Text Placeholder 24"/>
          <p:cNvSpPr>
            <a:spLocks noGrp="1"/>
          </p:cNvSpPr>
          <p:nvPr>
            <p:ph type="body" sz="quarter" idx="11"/>
          </p:nvPr>
        </p:nvSpPr>
        <p:spPr/>
        <p:txBody>
          <a:bodyPr/>
          <a:lstStyle/>
          <a:p>
            <a:r>
              <a:rPr lang="en-US" dirty="0"/>
              <a:t>Courtesy of Borticelli</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dirty="0"/>
              <a:t>Glossary-6</a:t>
            </a:r>
          </a:p>
        </p:txBody>
      </p:sp>
      <p:sp>
        <p:nvSpPr>
          <p:cNvPr id="65539" name="Content Placeholder 2"/>
          <p:cNvSpPr>
            <a:spLocks noGrp="1"/>
          </p:cNvSpPr>
          <p:nvPr>
            <p:ph idx="1"/>
          </p:nvPr>
        </p:nvSpPr>
        <p:spPr>
          <a:xfrm>
            <a:off x="549275" y="1752600"/>
            <a:ext cx="7756525" cy="2895600"/>
          </a:xfrm>
        </p:spPr>
        <p:txBody>
          <a:bodyPr/>
          <a:lstStyle/>
          <a:p>
            <a:pPr>
              <a:buFont typeface="Wingdings" pitchFamily="2" charset="2"/>
              <a:buNone/>
            </a:pPr>
            <a:r>
              <a:rPr lang="en-US" dirty="0"/>
              <a:t>Psychographic segmentation, or </a:t>
            </a:r>
            <a:r>
              <a:rPr lang="en-US" b="1" dirty="0"/>
              <a:t>psychographics</a:t>
            </a:r>
            <a:r>
              <a:rPr lang="en-US" dirty="0"/>
              <a:t>, allows people to describe themselves using characteristics that help them choose how they occupy their time (behavior) and what underlying psychological reasons determine these choices.</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dirty="0"/>
              <a:t>Glossary-7</a:t>
            </a:r>
          </a:p>
        </p:txBody>
      </p:sp>
      <p:sp>
        <p:nvSpPr>
          <p:cNvPr id="66563" name="Content Placeholder 2"/>
          <p:cNvSpPr>
            <a:spLocks noGrp="1"/>
          </p:cNvSpPr>
          <p:nvPr>
            <p:ph idx="1"/>
          </p:nvPr>
        </p:nvSpPr>
        <p:spPr/>
        <p:txBody>
          <a:bodyPr/>
          <a:lstStyle/>
          <a:p>
            <a:pPr>
              <a:buFont typeface="Wingdings" pitchFamily="2" charset="2"/>
              <a:buNone/>
            </a:pPr>
            <a:r>
              <a:rPr lang="en-US" dirty="0"/>
              <a:t>The </a:t>
            </a:r>
            <a:r>
              <a:rPr lang="en-US" b="1" dirty="0"/>
              <a:t>Value and Lifestyle Survey (VALS)</a:t>
            </a:r>
            <a:r>
              <a:rPr lang="en-US" dirty="0"/>
              <a:t> is a psychographic tool that classifies consumers into eight categories based on their answers to a questionnaire.</a:t>
            </a:r>
          </a:p>
        </p:txBody>
      </p:sp>
      <p:sp>
        <p:nvSpPr>
          <p:cNvPr id="7" name="Text Placeholder 6"/>
          <p:cNvSpPr>
            <a:spLocks noGrp="1"/>
          </p:cNvSpPr>
          <p:nvPr>
            <p:ph type="body" sz="quarter" idx="16"/>
          </p:nvPr>
        </p:nvSpPr>
        <p:spPr/>
        <p:txBody>
          <a:bodyPr/>
          <a:lstStyle/>
          <a:p>
            <a:endParaRPr lang="en-US" dirty="0"/>
          </a:p>
        </p:txBody>
      </p:sp>
      <p:sp>
        <p:nvSpPr>
          <p:cNvPr id="6" name="Text Placeholder 5"/>
          <p:cNvSpPr>
            <a:spLocks noGrp="1"/>
          </p:cNvSpPr>
          <p:nvPr>
            <p:ph type="body" sz="quarter" idx="11"/>
          </p:nvPr>
        </p:nvSpPr>
        <p:spPr/>
        <p:txBody>
          <a:bodyPr/>
          <a:lstStyle/>
          <a:p>
            <a:endParaRPr lang="en-US" dirty="0"/>
          </a:p>
        </p:txBody>
      </p:sp>
      <p:sp>
        <p:nvSpPr>
          <p:cNvPr id="8" name="Bent-Up Arrow 7" descr="Return to slide."/>
          <p:cNvSpPr/>
          <p:nvPr/>
        </p:nvSpPr>
        <p:spPr bwMode="auto">
          <a:xfrm>
            <a:off x="7810500" y="5109149"/>
            <a:ext cx="914400" cy="543674"/>
          </a:xfrm>
          <a:prstGeom prst="bentUpArrow">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945" tIns="41473" rIns="82945" bIns="41473" anchor="ctr"/>
          <a:lstStyle/>
          <a:p>
            <a:pPr fontAlgn="auto" hangingPunct="0">
              <a:lnSpc>
                <a:spcPct val="104000"/>
              </a:lnSpc>
              <a:spcBef>
                <a:spcPts val="0"/>
              </a:spcBef>
              <a:spcAft>
                <a:spcPts val="0"/>
              </a:spcAft>
              <a:buClr>
                <a:srgbClr val="000000"/>
              </a:buClr>
              <a:buSzPct val="45000"/>
              <a:buFont typeface="Wingdings" charset="2"/>
              <a:buNone/>
              <a:defRPr/>
            </a:pPr>
            <a:r>
              <a:rPr lang="en-US" sz="1400" b="1" dirty="0">
                <a:solidFill>
                  <a:schemeClr val="tx1"/>
                </a:solidFill>
                <a:hlinkClick r:id="rId3" action="ppaction://hlinksldjump"/>
              </a:rPr>
              <a:t>Return to slide</a:t>
            </a:r>
            <a:endParaRPr lang="en-US" sz="1400" b="1" dirty="0">
              <a:solidFill>
                <a:schemeClr val="tx1"/>
              </a:solidFill>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 y="3581400"/>
            <a:ext cx="5410200" cy="1676400"/>
          </a:xfrm>
        </p:spPr>
        <p:txBody>
          <a:bodyPr/>
          <a:lstStyle/>
          <a:p>
            <a:r>
              <a:rPr lang="en-US" dirty="0"/>
              <a:t>Appendix: Image Descriptions for Unsighted Students</a:t>
            </a:r>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39627808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1 The Segmentation, Targeting, and Positioning Process</a:t>
            </a:r>
          </a:p>
        </p:txBody>
      </p:sp>
      <p:sp>
        <p:nvSpPr>
          <p:cNvPr id="3" name="Content Placeholder 2"/>
          <p:cNvSpPr>
            <a:spLocks noGrp="1"/>
          </p:cNvSpPr>
          <p:nvPr>
            <p:ph idx="1"/>
          </p:nvPr>
        </p:nvSpPr>
        <p:spPr/>
        <p:txBody>
          <a:bodyPr/>
          <a:lstStyle/>
          <a:p>
            <a:r>
              <a:rPr lang="en-US" sz="2400" dirty="0"/>
              <a:t>Segmentation</a:t>
            </a:r>
          </a:p>
          <a:p>
            <a:r>
              <a:rPr lang="en-US" sz="2400" dirty="0"/>
              <a:t>	Step 1 Establish strategy or objectives.</a:t>
            </a:r>
          </a:p>
          <a:p>
            <a:r>
              <a:rPr lang="en-US" sz="2400" dirty="0"/>
              <a:t>	Step 2 Use segmentation methods.</a:t>
            </a:r>
          </a:p>
          <a:p>
            <a:r>
              <a:rPr lang="en-US" sz="2400" dirty="0"/>
              <a:t>Targeting</a:t>
            </a:r>
          </a:p>
          <a:p>
            <a:r>
              <a:rPr lang="en-US" sz="2400" dirty="0"/>
              <a:t>	Step 3 Evaluate segment attractiveness.</a:t>
            </a:r>
          </a:p>
          <a:p>
            <a:r>
              <a:rPr lang="en-US" sz="2400" dirty="0"/>
              <a:t>	Step 4 Select target market.</a:t>
            </a:r>
          </a:p>
          <a:p>
            <a:r>
              <a:rPr lang="en-US" sz="2400" dirty="0"/>
              <a:t>Positioning</a:t>
            </a:r>
          </a:p>
          <a:p>
            <a:pPr marL="914400" indent="-914400"/>
            <a:r>
              <a:rPr lang="en-US" sz="2400" dirty="0"/>
              <a:t>	Step 5 Identify and develop positioning strategy.</a:t>
            </a:r>
          </a:p>
        </p:txBody>
      </p:sp>
      <p:sp>
        <p:nvSpPr>
          <p:cNvPr id="4" name="Text Placeholder 3"/>
          <p:cNvSpPr>
            <a:spLocks noGrp="1"/>
          </p:cNvSpPr>
          <p:nvPr>
            <p:ph type="body" sz="quarter" idx="16"/>
          </p:nvPr>
        </p:nvSpPr>
        <p:spPr/>
        <p:txBody>
          <a:bodyPr/>
          <a:lstStyle/>
          <a:p>
            <a:r>
              <a:rPr lang="en-US" dirty="0">
                <a:hlinkClick r:id="rId3" action="ppaction://hlinksldjump"/>
              </a:rPr>
              <a:t>Return to slide</a:t>
            </a:r>
          </a:p>
        </p:txBody>
      </p:sp>
      <p:sp>
        <p:nvSpPr>
          <p:cNvPr id="5" name="Text Placeholder 4"/>
          <p:cNvSpPr>
            <a:spLocks noGrp="1"/>
          </p:cNvSpPr>
          <p:nvPr>
            <p:ph type="body" sz="quarter" idx="11"/>
          </p:nvPr>
        </p:nvSpPr>
        <p:spPr/>
        <p:txBody>
          <a:bodyPr/>
          <a:lstStyle/>
          <a:p>
            <a:endParaRPr lang="en-US" dirty="0"/>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2 Exhibit 9.3: </a:t>
            </a:r>
            <a:r>
              <a:rPr lang="en-US" dirty="0">
                <a:hlinkClick r:id="rId3" action="ppaction://hlinksldjump"/>
              </a:rPr>
              <a:t>VALS</a:t>
            </a:r>
            <a:r>
              <a:rPr lang="en-US" dirty="0"/>
              <a:t> (Value and Lifestyle) Framework</a:t>
            </a:r>
          </a:p>
        </p:txBody>
      </p:sp>
      <p:sp>
        <p:nvSpPr>
          <p:cNvPr id="3" name="Content Placeholder 2"/>
          <p:cNvSpPr>
            <a:spLocks noGrp="1"/>
          </p:cNvSpPr>
          <p:nvPr>
            <p:ph idx="1"/>
          </p:nvPr>
        </p:nvSpPr>
        <p:spPr>
          <a:xfrm>
            <a:off x="549275" y="1752600"/>
            <a:ext cx="8213725" cy="3886200"/>
          </a:xfrm>
        </p:spPr>
        <p:txBody>
          <a:bodyPr/>
          <a:lstStyle/>
          <a:p>
            <a:r>
              <a:rPr lang="en-US" dirty="0"/>
              <a:t>Innovators have high resources and high innovation, while Survivors have low resources and low innovation. The three primary motivations are Ideals, Achievement, and Self-Expression. Those who are motivated by Ideals are Thinkers and Believers. Those who are motivated by Achievement are Achievers and Strivers. Those who are motivated by Self-Expression are Experiencers and Makers.</a:t>
            </a:r>
          </a:p>
        </p:txBody>
      </p:sp>
      <p:sp>
        <p:nvSpPr>
          <p:cNvPr id="4" name="Text Placeholder 3"/>
          <p:cNvSpPr>
            <a:spLocks noGrp="1"/>
          </p:cNvSpPr>
          <p:nvPr>
            <p:ph type="body" sz="quarter" idx="16"/>
          </p:nvPr>
        </p:nvSpPr>
        <p:spPr/>
        <p:txBody>
          <a:bodyPr/>
          <a:lstStyle/>
          <a:p>
            <a:r>
              <a:rPr lang="en-US" dirty="0">
                <a:hlinkClick r:id="rId4" action="ppaction://hlinksldjump"/>
              </a:rPr>
              <a:t>Return to slide</a:t>
            </a:r>
            <a:endParaRPr lang="en-US" dirty="0"/>
          </a:p>
        </p:txBody>
      </p:sp>
      <p:sp>
        <p:nvSpPr>
          <p:cNvPr id="5" name="Text Placeholder 4"/>
          <p:cNvSpPr>
            <a:spLocks noGrp="1"/>
          </p:cNvSpPr>
          <p:nvPr>
            <p:ph type="body" sz="quarter" idx="11"/>
          </p:nvPr>
        </p:nvSpPr>
        <p:spPr/>
        <p:txBody>
          <a:bodyPr/>
          <a:lstStyle/>
          <a:p>
            <a:endParaRPr lang="en-US" dirty="0"/>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792C-F0CA-45D3-955B-46501677C8AB}"/>
              </a:ext>
            </a:extLst>
          </p:cNvPr>
          <p:cNvSpPr>
            <a:spLocks noGrp="1"/>
          </p:cNvSpPr>
          <p:nvPr>
            <p:ph type="title"/>
          </p:nvPr>
        </p:nvSpPr>
        <p:spPr/>
        <p:txBody>
          <a:bodyPr/>
          <a:lstStyle/>
          <a:p>
            <a:r>
              <a:rPr lang="en-US" dirty="0"/>
              <a:t>Appendix 3 Using Multiple Segmentation Methods</a:t>
            </a:r>
          </a:p>
        </p:txBody>
      </p:sp>
      <p:sp>
        <p:nvSpPr>
          <p:cNvPr id="3" name="Content Placeholder 2">
            <a:extLst>
              <a:ext uri="{FF2B5EF4-FFF2-40B4-BE49-F238E27FC236}">
                <a16:creationId xmlns:a16="http://schemas.microsoft.com/office/drawing/2014/main" id="{49E84828-FC1B-41B9-9F00-3C284568072B}"/>
              </a:ext>
            </a:extLst>
          </p:cNvPr>
          <p:cNvSpPr>
            <a:spLocks noGrp="1"/>
          </p:cNvSpPr>
          <p:nvPr>
            <p:ph idx="1"/>
          </p:nvPr>
        </p:nvSpPr>
        <p:spPr/>
        <p:txBody>
          <a:bodyPr/>
          <a:lstStyle/>
          <a:p>
            <a:r>
              <a:rPr lang="en-US" sz="1400" dirty="0"/>
              <a:t>The first segment is Segment 01, Top Rung. Their LifeMode Summary Group is L1 High Society. Their Urbanization Summary Group is U3 Metro Cities 1. The Household Type is Married-Couple Families. Income is high, employment is professional/management, and education is bachelor’s and graduate degrees. They live in single-family residences and their race/ethnicity is white. Their activities are participate in public/civic activities and vacation overseas. They own stock worth over $75,000. For media, they listen to classical and all-news radio. Their vehicle is an owned or leased luxury car.</a:t>
            </a:r>
          </a:p>
          <a:p>
            <a:r>
              <a:rPr lang="en-US" sz="1400" dirty="0"/>
              <a:t>The second segment is Segment 18, Cozy and Comfortable. Their LifeMode Summary Group is L2 Upscale Avenues. Their Urbanization Summary Group is U8 Suburban Periphery 2. The Household Type is Married-Couple Families. Income is upper middle, employment is professional/management, and education is some college. They live </a:t>
            </a:r>
            <a:r>
              <a:rPr lang="en-US" sz="1400"/>
              <a:t>in single-family </a:t>
            </a:r>
            <a:r>
              <a:rPr lang="en-US" sz="1400" dirty="0"/>
              <a:t>residences and their race/ethnicity is white. Their activities are dine out often at family restaurants and shop at Kohl’s. They have a personal line of credit. For media, they listen to sporting events on the radio. Their vehicle is an owned or leased minivan.</a:t>
            </a:r>
          </a:p>
          <a:p>
            <a:r>
              <a:rPr lang="en-US" sz="1400" dirty="0"/>
              <a:t>The third segment is Segment 52, Inner City Tenants. Their LifeMode Summary Group is L8 Global Roots. Their Urbanization Summary Group is U4 Metro Cities 2. The Household Type is Mixed. Income is lower middle, employment is service, professional, management, skilled, and education is no high school diploma, high school, and some college. They live in multiunit rentals and their race/ethnicity is white, black, and Hispanic. Their activities are play football and basketball and go dancing. They have a personal education loan. For media, they read music, baby, and fashion magazines. Their vehicle is an owned or leased Honda.</a:t>
            </a:r>
          </a:p>
          <a:p>
            <a:endParaRPr lang="en-US" sz="1400" dirty="0"/>
          </a:p>
        </p:txBody>
      </p:sp>
      <p:sp>
        <p:nvSpPr>
          <p:cNvPr id="4" name="Text Placeholder 3">
            <a:extLst>
              <a:ext uri="{FF2B5EF4-FFF2-40B4-BE49-F238E27FC236}">
                <a16:creationId xmlns:a16="http://schemas.microsoft.com/office/drawing/2014/main" id="{430C2BB3-27C3-450D-9D8C-0E23B30B188A}"/>
              </a:ext>
            </a:extLst>
          </p:cNvPr>
          <p:cNvSpPr>
            <a:spLocks noGrp="1"/>
          </p:cNvSpPr>
          <p:nvPr>
            <p:ph type="body" sz="quarter" idx="16"/>
          </p:nvPr>
        </p:nvSpPr>
        <p:spPr>
          <a:xfrm>
            <a:off x="3886200" y="6553200"/>
            <a:ext cx="1371600" cy="289560"/>
          </a:xfrm>
        </p:spPr>
        <p:txBody>
          <a:bodyPr/>
          <a:lstStyle/>
          <a:p>
            <a:r>
              <a:rPr lang="en-US" dirty="0">
                <a:hlinkClick r:id="rId3" action="ppaction://hlinksldjump"/>
              </a:rPr>
              <a:t>Return to slide</a:t>
            </a:r>
            <a:endParaRPr lang="en-US" dirty="0"/>
          </a:p>
        </p:txBody>
      </p:sp>
      <p:sp>
        <p:nvSpPr>
          <p:cNvPr id="5" name="Text Placeholder 4">
            <a:extLst>
              <a:ext uri="{FF2B5EF4-FFF2-40B4-BE49-F238E27FC236}">
                <a16:creationId xmlns:a16="http://schemas.microsoft.com/office/drawing/2014/main" id="{8DBFAF6C-B00A-4B4F-84E7-3DCEE4D9834D}"/>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11425888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482090"/>
          </a:xfrm>
        </p:spPr>
        <p:txBody>
          <a:bodyPr/>
          <a:lstStyle/>
          <a:p>
            <a:r>
              <a:rPr lang="en-US" dirty="0"/>
              <a:t>Appendix 4 Exhibit 9.8: Circles for a Successful Value Proposition</a:t>
            </a:r>
            <a:br>
              <a:rPr lang="en-US" dirty="0"/>
            </a:br>
            <a:r>
              <a:rPr lang="en-US" dirty="0"/>
              <a:t>Part A. No Overlap with Competition</a:t>
            </a:r>
            <a:endParaRPr lang="en-US" sz="2800" dirty="0"/>
          </a:p>
        </p:txBody>
      </p:sp>
      <p:sp>
        <p:nvSpPr>
          <p:cNvPr id="3" name="Content Placeholder 2"/>
          <p:cNvSpPr>
            <a:spLocks noGrp="1"/>
          </p:cNvSpPr>
          <p:nvPr>
            <p:ph idx="1"/>
          </p:nvPr>
        </p:nvSpPr>
        <p:spPr>
          <a:xfrm>
            <a:off x="549275" y="1752600"/>
            <a:ext cx="8061325" cy="3886200"/>
          </a:xfrm>
        </p:spPr>
        <p:txBody>
          <a:bodyPr/>
          <a:lstStyle/>
          <a:p>
            <a:r>
              <a:rPr lang="en-US" dirty="0"/>
              <a:t>Three circles are shown: competitive offering, customer needs and wants, and company offering. The customer needs and wants and company offering circles overlap. This overlap is designated the value proposition.</a:t>
            </a:r>
          </a:p>
        </p:txBody>
      </p:sp>
      <p:sp>
        <p:nvSpPr>
          <p:cNvPr id="4" name="Text Placeholder 3"/>
          <p:cNvSpPr>
            <a:spLocks noGrp="1"/>
          </p:cNvSpPr>
          <p:nvPr>
            <p:ph type="body" sz="quarter" idx="16"/>
          </p:nvPr>
        </p:nvSpPr>
        <p:spPr/>
        <p:txBody>
          <a:bodyPr/>
          <a:lstStyle/>
          <a:p>
            <a:r>
              <a:rPr lang="en-US" dirty="0">
                <a:hlinkClick r:id="rId3" action="ppaction://hlinksldjump"/>
              </a:rPr>
              <a:t>Return to slide</a:t>
            </a:r>
          </a:p>
        </p:txBody>
      </p:sp>
      <p:sp>
        <p:nvSpPr>
          <p:cNvPr id="5" name="Text Placeholder 4"/>
          <p:cNvSpPr>
            <a:spLocks noGrp="1"/>
          </p:cNvSpPr>
          <p:nvPr>
            <p:ph type="body" sz="quarter" idx="11"/>
          </p:nvPr>
        </p:nvSpPr>
        <p:spPr/>
        <p:txBody>
          <a:bodyPr/>
          <a:lstStyle/>
          <a:p>
            <a:endParaRPr lang="en-US" dirty="0"/>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Appendix 10 Perceptual Maps</a:t>
            </a:r>
            <a:endParaRPr lang="en-US" dirty="0"/>
          </a:p>
        </p:txBody>
      </p:sp>
      <p:sp>
        <p:nvSpPr>
          <p:cNvPr id="3" name="Content Placeholder 2"/>
          <p:cNvSpPr>
            <a:spLocks noGrp="1"/>
          </p:cNvSpPr>
          <p:nvPr>
            <p:ph idx="1"/>
          </p:nvPr>
        </p:nvSpPr>
        <p:spPr>
          <a:xfrm>
            <a:off x="549275" y="1752600"/>
            <a:ext cx="7985125" cy="3886200"/>
          </a:xfrm>
        </p:spPr>
        <p:txBody>
          <a:bodyPr/>
          <a:lstStyle/>
          <a:p>
            <a:r>
              <a:rPr lang="en-US" dirty="0"/>
              <a:t>Drinks are charted based on their sweet taste, if they are healthy, their light taste, and if they are less natural. Coke and Pepsi are in the sweet taste, less natural quadrant. Propel Fitness Water and Bottled Water are in the light taste, healthy quadrant. Powerade is in the sweet taste, healthy quadrant. Gatorade is introduced as healthy and having a light taste. By repositioning itself, Gatorade is now shown as healthy and having a sweet taste.</a:t>
            </a:r>
          </a:p>
        </p:txBody>
      </p:sp>
      <p:sp>
        <p:nvSpPr>
          <p:cNvPr id="4" name="Text Placeholder 3"/>
          <p:cNvSpPr>
            <a:spLocks noGrp="1"/>
          </p:cNvSpPr>
          <p:nvPr>
            <p:ph type="body" sz="quarter" idx="16"/>
          </p:nvPr>
        </p:nvSpPr>
        <p:spPr/>
        <p:txBody>
          <a:bodyPr/>
          <a:lstStyle/>
          <a:p>
            <a:r>
              <a:rPr lang="en-US" dirty="0">
                <a:hlinkClick r:id="rId3" action="ppaction://hlinksldjump"/>
              </a:rPr>
              <a:t>Return to slide</a:t>
            </a:r>
          </a:p>
        </p:txBody>
      </p:sp>
      <p:sp>
        <p:nvSpPr>
          <p:cNvPr id="5" name="Text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789727004"/>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Marketing</a:t>
            </a:r>
            <a:br>
              <a:rPr lang="en-US" dirty="0"/>
            </a:br>
            <a:r>
              <a:rPr lang="en-US" dirty="0"/>
              <a:t>Chapter 9</a:t>
            </a:r>
          </a:p>
        </p:txBody>
      </p:sp>
      <p:sp>
        <p:nvSpPr>
          <p:cNvPr id="5" name="Subtitle 4"/>
          <p:cNvSpPr>
            <a:spLocks noGrp="1"/>
          </p:cNvSpPr>
          <p:nvPr>
            <p:ph type="subTitle" idx="1"/>
          </p:nvPr>
        </p:nvSpPr>
        <p:spPr/>
        <p:txBody>
          <a:bodyPr/>
          <a:lstStyle/>
          <a:p>
            <a:r>
              <a:rPr lang="en-US" dirty="0"/>
              <a:t>The End</a:t>
            </a:r>
          </a:p>
        </p:txBody>
      </p:sp>
      <p:sp>
        <p:nvSpPr>
          <p:cNvPr id="6" name="Text Placeholder 5">
            <a:extLst>
              <a:ext uri="{FF2B5EF4-FFF2-40B4-BE49-F238E27FC236}">
                <a16:creationId xmlns:a16="http://schemas.microsoft.com/office/drawing/2014/main" id="{00C6FE2B-C4E7-4B7D-A71B-C48D37AC66CD}"/>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7889467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2111"/>
            <a:ext cx="9067800" cy="1143000"/>
          </a:xfrm>
        </p:spPr>
        <p:txBody>
          <a:bodyPr/>
          <a:lstStyle/>
          <a:p>
            <a:r>
              <a:rPr lang="en-US" dirty="0"/>
              <a:t>Step 2: Use Segmentation Methods</a:t>
            </a:r>
            <a:br>
              <a:rPr lang="en-US" dirty="0"/>
            </a:br>
            <a:endParaRPr lang="en-US" dirty="0"/>
          </a:p>
        </p:txBody>
      </p:sp>
      <p:pic>
        <p:nvPicPr>
          <p:cNvPr id="4" name="Content Placeholder 3">
            <a:extLst>
              <a:ext uri="{FF2B5EF4-FFF2-40B4-BE49-F238E27FC236}">
                <a16:creationId xmlns:a16="http://schemas.microsoft.com/office/drawing/2014/main" id="{22AA13E2-FD50-46E5-BE5B-6B91BA65E533}"/>
              </a:ext>
            </a:extLst>
          </p:cNvPr>
          <p:cNvPicPr>
            <a:picLocks noGrp="1" noChangeAspect="1"/>
          </p:cNvPicPr>
          <p:nvPr>
            <p:ph idx="1"/>
          </p:nvPr>
        </p:nvPicPr>
        <p:blipFill>
          <a:blip r:embed="rId3"/>
          <a:stretch>
            <a:fillRect/>
          </a:stretch>
        </p:blipFill>
        <p:spPr>
          <a:xfrm>
            <a:off x="2362200" y="1828800"/>
            <a:ext cx="5349356" cy="281940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hlinkClick r:id="rId3" action="ppaction://hlinksldjump"/>
              </a:rPr>
              <a:t>Geographic Segmentation</a:t>
            </a:r>
            <a:endParaRPr lang="en-US" b="1" dirty="0"/>
          </a:p>
        </p:txBody>
      </p:sp>
      <p:sp>
        <p:nvSpPr>
          <p:cNvPr id="3" name="Content Placeholder 2"/>
          <p:cNvSpPr>
            <a:spLocks noGrp="1"/>
          </p:cNvSpPr>
          <p:nvPr>
            <p:ph idx="1"/>
          </p:nvPr>
        </p:nvSpPr>
        <p:spPr/>
        <p:txBody>
          <a:bodyPr/>
          <a:lstStyle/>
          <a:p>
            <a:r>
              <a:rPr lang="en-US" dirty="0"/>
              <a:t>Market could be grouped by:</a:t>
            </a:r>
          </a:p>
          <a:p>
            <a:pPr marL="457200" indent="-457200">
              <a:buFont typeface="Arial" panose="020B0604020202020204" pitchFamily="34" charset="0"/>
              <a:buChar char="•"/>
            </a:pPr>
            <a:r>
              <a:rPr lang="en-US" sz="2600" dirty="0"/>
              <a:t>Country</a:t>
            </a:r>
          </a:p>
          <a:p>
            <a:pPr marL="457200" indent="-457200">
              <a:buFont typeface="Arial" panose="020B0604020202020204" pitchFamily="34" charset="0"/>
              <a:buChar char="•"/>
            </a:pPr>
            <a:r>
              <a:rPr lang="en-US" sz="2600" dirty="0"/>
              <a:t>Region</a:t>
            </a:r>
          </a:p>
          <a:p>
            <a:pPr marL="1200150" lvl="1" indent="-457200">
              <a:buFont typeface="Wingdings" panose="05000000000000000000" pitchFamily="2" charset="2"/>
              <a:buChar char="Ø"/>
            </a:pPr>
            <a:r>
              <a:rPr lang="en-US" dirty="0"/>
              <a:t>Northeast, Southeast</a:t>
            </a:r>
          </a:p>
          <a:p>
            <a:pPr marL="457200" indent="-457200">
              <a:buFont typeface="Arial" panose="020B0604020202020204" pitchFamily="34" charset="0"/>
              <a:buChar char="•"/>
            </a:pPr>
            <a:r>
              <a:rPr lang="en-US" sz="2600" dirty="0"/>
              <a:t>Areas within region</a:t>
            </a:r>
          </a:p>
          <a:p>
            <a:pPr marL="1200150" lvl="1" indent="-457200">
              <a:buFont typeface="Wingdings" panose="05000000000000000000" pitchFamily="2" charset="2"/>
              <a:buChar char="Ø"/>
            </a:pPr>
            <a:r>
              <a:rPr lang="en-US" dirty="0"/>
              <a:t>State, city, neighborhoods, zip codes</a:t>
            </a:r>
          </a:p>
          <a:p>
            <a:pPr marL="1200150" lvl="1" indent="-457200">
              <a:buFont typeface="Arial" panose="020B0604020202020204" pitchFamily="34" charset="0"/>
              <a:buChar char="•"/>
            </a:pPr>
            <a:endParaRPr lang="en-US" dirty="0"/>
          </a:p>
          <a:p>
            <a:r>
              <a:rPr lang="en-US" dirty="0"/>
              <a:t>Most useful for companies whose products satisfy needs that vary by region.</a:t>
            </a:r>
          </a:p>
        </p:txBody>
      </p:sp>
      <p:sp>
        <p:nvSpPr>
          <p:cNvPr id="7" name="Text Placeholder 6" hidden="1"/>
          <p:cNvSpPr>
            <a:spLocks noGrp="1"/>
          </p:cNvSpPr>
          <p:nvPr>
            <p:ph type="body" sz="quarter" idx="11"/>
          </p:nvPr>
        </p:nvSpPr>
        <p:spPr/>
        <p:txBody>
          <a:bodyPr/>
          <a:lstStyle/>
          <a:p>
            <a:endParaRPr lang="en-US"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u="sng" dirty="0">
                <a:hlinkClick r:id="rId3" action="ppaction://hlinksldjump"/>
              </a:rPr>
              <a:t>Demographic Segmentation</a:t>
            </a:r>
            <a:endParaRPr lang="en-US" b="1" u="sng" dirty="0"/>
          </a:p>
        </p:txBody>
      </p:sp>
      <p:sp>
        <p:nvSpPr>
          <p:cNvPr id="13" name="Content Placeholder 23"/>
          <p:cNvSpPr txBox="1">
            <a:spLocks/>
          </p:cNvSpPr>
          <p:nvPr/>
        </p:nvSpPr>
        <p:spPr bwMode="auto">
          <a:xfrm>
            <a:off x="472441" y="1609744"/>
            <a:ext cx="3657600" cy="1752600"/>
          </a:xfrm>
          <a:prstGeom prst="roundRect">
            <a:avLst/>
          </a:prstGeom>
          <a:extLst/>
        </p:spPr>
        <p:style>
          <a:lnRef idx="1">
            <a:schemeClr val="accent3"/>
          </a:lnRef>
          <a:fillRef idx="2">
            <a:schemeClr val="accent3"/>
          </a:fillRef>
          <a:effectRef idx="1">
            <a:schemeClr val="accent3"/>
          </a:effectRef>
          <a:fontRef idx="minor">
            <a:schemeClr val="dk1"/>
          </a:fontRef>
        </p:style>
        <p:txBody>
          <a:bodyPr vert="horz" wrap="square" lIns="0" tIns="0" rIns="0" bIns="0" numCol="1" anchor="ctr" anchorCtr="0" compatLnSpc="1">
            <a:prstTxWarp prst="textNoShape">
              <a:avLst/>
            </a:prstTxWarp>
          </a:bodyPr>
          <a:lstStyle>
            <a:lvl1pPr marL="0" indent="0" algn="l" rtl="0" eaLnBrk="1" fontAlgn="base" hangingPunct="1">
              <a:spcBef>
                <a:spcPct val="20000"/>
              </a:spcBef>
              <a:spcAft>
                <a:spcPct val="0"/>
              </a:spcAft>
              <a:buFont typeface="Arial" pitchFamily="34" charset="0"/>
              <a:buNone/>
              <a:defRPr sz="2800" kern="1200">
                <a:solidFill>
                  <a:schemeClr val="dk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kern="1200">
                <a:solidFill>
                  <a:schemeClr val="dk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dk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18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9pPr>
          </a:lstStyle>
          <a:p>
            <a:pPr algn="ctr" defTabSz="1066800">
              <a:lnSpc>
                <a:spcPct val="90000"/>
              </a:lnSpc>
              <a:spcBef>
                <a:spcPct val="0"/>
              </a:spcBef>
              <a:spcAft>
                <a:spcPct val="35000"/>
              </a:spcAft>
            </a:pPr>
            <a:r>
              <a:rPr lang="en-US" dirty="0"/>
              <a:t>Most common segmentation strategy</a:t>
            </a:r>
          </a:p>
        </p:txBody>
      </p:sp>
      <p:sp>
        <p:nvSpPr>
          <p:cNvPr id="16" name="Content Placeholder 23"/>
          <p:cNvSpPr>
            <a:spLocks noGrp="1"/>
          </p:cNvSpPr>
          <p:nvPr>
            <p:ph sz="half" idx="2"/>
          </p:nvPr>
        </p:nvSpPr>
        <p:spPr>
          <a:xfrm>
            <a:off x="4876800" y="1607858"/>
            <a:ext cx="3657600" cy="1752600"/>
          </a:xfrm>
          <a:prstGeom prst="roundRect">
            <a:avLst/>
          </a:prstGeom>
          <a:solidFill>
            <a:schemeClr val="accent2">
              <a:lumMod val="20000"/>
              <a:lumOff val="80000"/>
            </a:schemeClr>
          </a:solidFill>
          <a:ln>
            <a:solidFill>
              <a:schemeClr val="accent2">
                <a:lumMod val="60000"/>
                <a:lumOff val="40000"/>
              </a:schemeClr>
            </a:solidFill>
          </a:ln>
        </p:spPr>
        <p:style>
          <a:lnRef idx="1">
            <a:schemeClr val="accent3"/>
          </a:lnRef>
          <a:fillRef idx="2">
            <a:schemeClr val="accent3"/>
          </a:fillRef>
          <a:effectRef idx="1">
            <a:schemeClr val="accent3"/>
          </a:effectRef>
          <a:fontRef idx="minor">
            <a:schemeClr val="dk1"/>
          </a:fontRef>
        </p:style>
        <p:txBody>
          <a:bodyPr lIns="0" tIns="0" rIns="0" bIns="0" anchor="ctr"/>
          <a:lstStyle/>
          <a:p>
            <a:pPr lvl="0" defTabSz="1066800">
              <a:lnSpc>
                <a:spcPct val="90000"/>
              </a:lnSpc>
              <a:spcBef>
                <a:spcPct val="0"/>
              </a:spcBef>
              <a:spcAft>
                <a:spcPct val="35000"/>
              </a:spcAft>
            </a:pPr>
            <a:r>
              <a:rPr lang="en-US" dirty="0"/>
              <a:t>- Easy to identify</a:t>
            </a:r>
          </a:p>
          <a:p>
            <a:pPr lvl="0" defTabSz="1066800">
              <a:lnSpc>
                <a:spcPct val="90000"/>
              </a:lnSpc>
              <a:spcBef>
                <a:spcPct val="0"/>
              </a:spcBef>
              <a:spcAft>
                <a:spcPct val="35000"/>
              </a:spcAft>
            </a:pPr>
            <a:r>
              <a:rPr lang="en-US" dirty="0"/>
              <a:t>- Easily measured</a:t>
            </a:r>
          </a:p>
        </p:txBody>
      </p:sp>
      <p:sp>
        <p:nvSpPr>
          <p:cNvPr id="8" name="Text Placeholder 7" hidden="1"/>
          <p:cNvSpPr>
            <a:spLocks noGrp="1"/>
          </p:cNvSpPr>
          <p:nvPr>
            <p:ph type="body" sz="quarter" idx="11"/>
          </p:nvPr>
        </p:nvSpPr>
        <p:spPr/>
        <p:txBody>
          <a:bodyPr/>
          <a:lstStyle/>
          <a:p>
            <a:endParaRPr lang="en-US" dirty="0"/>
          </a:p>
        </p:txBody>
      </p:sp>
      <p:pic>
        <p:nvPicPr>
          <p:cNvPr id="2" name="Picture 1">
            <a:extLst>
              <a:ext uri="{FF2B5EF4-FFF2-40B4-BE49-F238E27FC236}">
                <a16:creationId xmlns:a16="http://schemas.microsoft.com/office/drawing/2014/main" id="{469D6709-C3A3-45F6-870E-406823BB7679}"/>
              </a:ext>
            </a:extLst>
          </p:cNvPr>
          <p:cNvPicPr>
            <a:picLocks noChangeAspect="1"/>
          </p:cNvPicPr>
          <p:nvPr/>
        </p:nvPicPr>
        <p:blipFill>
          <a:blip r:embed="rId4"/>
          <a:stretch>
            <a:fillRect/>
          </a:stretch>
        </p:blipFill>
        <p:spPr>
          <a:xfrm>
            <a:off x="2566402" y="3531150"/>
            <a:ext cx="4011195" cy="3193122"/>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DD5BB-E38B-4DC5-AA4F-E69BC1FA3FB5}"/>
              </a:ext>
            </a:extLst>
          </p:cNvPr>
          <p:cNvSpPr>
            <a:spLocks noGrp="1"/>
          </p:cNvSpPr>
          <p:nvPr>
            <p:ph type="title"/>
          </p:nvPr>
        </p:nvSpPr>
        <p:spPr>
          <a:xfrm>
            <a:off x="0" y="160020"/>
            <a:ext cx="9144000" cy="1143000"/>
          </a:xfrm>
        </p:spPr>
        <p:txBody>
          <a:bodyPr/>
          <a:lstStyle/>
          <a:p>
            <a:r>
              <a:rPr lang="en-US" dirty="0"/>
              <a:t>Social &amp; Mobile Marketing 9.1: </a:t>
            </a:r>
            <a:br>
              <a:rPr lang="en-US" dirty="0"/>
            </a:br>
            <a:r>
              <a:rPr lang="en-US" dirty="0"/>
              <a:t>The Social Sharing Practices of the Teen Segment</a:t>
            </a:r>
          </a:p>
        </p:txBody>
      </p:sp>
      <p:sp>
        <p:nvSpPr>
          <p:cNvPr id="3" name="Content Placeholder 2">
            <a:extLst>
              <a:ext uri="{FF2B5EF4-FFF2-40B4-BE49-F238E27FC236}">
                <a16:creationId xmlns:a16="http://schemas.microsoft.com/office/drawing/2014/main" id="{7E16BEB7-D7DC-4BAE-8A5B-3F64F457ACAB}"/>
              </a:ext>
            </a:extLst>
          </p:cNvPr>
          <p:cNvSpPr>
            <a:spLocks noGrp="1"/>
          </p:cNvSpPr>
          <p:nvPr>
            <p:ph sz="half" idx="1"/>
          </p:nvPr>
        </p:nvSpPr>
        <p:spPr/>
        <p:txBody>
          <a:bodyPr/>
          <a:lstStyle/>
          <a:p>
            <a:r>
              <a:rPr lang="en-US" sz="2600" dirty="0"/>
              <a:t>For Generation Z, “if it’s not sharable, it didn’t happen.”</a:t>
            </a:r>
          </a:p>
          <a:p>
            <a:endParaRPr lang="en-US" sz="2000" dirty="0"/>
          </a:p>
          <a:p>
            <a:r>
              <a:rPr lang="en-US" sz="2600" dirty="0"/>
              <a:t>Brands are struggling to connect with social media-addicted young consumers.</a:t>
            </a:r>
          </a:p>
          <a:p>
            <a:endParaRPr lang="en-US" sz="2000" dirty="0"/>
          </a:p>
          <a:p>
            <a:r>
              <a:rPr lang="en-US" sz="2600" dirty="0"/>
              <a:t>Influence is spilling over to older generations and altering the way they shop.</a:t>
            </a:r>
          </a:p>
        </p:txBody>
      </p:sp>
      <p:pic>
        <p:nvPicPr>
          <p:cNvPr id="8" name="Content Placeholder 7">
            <a:extLst>
              <a:ext uri="{FF2B5EF4-FFF2-40B4-BE49-F238E27FC236}">
                <a16:creationId xmlns:a16="http://schemas.microsoft.com/office/drawing/2014/main" id="{05B8215E-7CF9-45C0-B67D-A7087E4BAB18}"/>
              </a:ext>
            </a:extLst>
          </p:cNvPr>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5105399" y="1676400"/>
            <a:ext cx="3168480" cy="4754880"/>
          </a:xfrm>
        </p:spPr>
      </p:pic>
      <p:sp>
        <p:nvSpPr>
          <p:cNvPr id="6" name="Text Placeholder 5">
            <a:extLst>
              <a:ext uri="{FF2B5EF4-FFF2-40B4-BE49-F238E27FC236}">
                <a16:creationId xmlns:a16="http://schemas.microsoft.com/office/drawing/2014/main" id="{2DED8AFC-B33A-4440-9B0E-1EB5E0A6E3F1}"/>
              </a:ext>
            </a:extLst>
          </p:cNvPr>
          <p:cNvSpPr>
            <a:spLocks noGrp="1"/>
          </p:cNvSpPr>
          <p:nvPr>
            <p:ph type="body" sz="quarter" idx="11"/>
          </p:nvPr>
        </p:nvSpPr>
        <p:spPr/>
        <p:txBody>
          <a:bodyPr/>
          <a:lstStyle/>
          <a:p>
            <a:r>
              <a:rPr lang="en-US" dirty="0"/>
              <a:t>©Paul Bradbury/OJO Images RF/Getty Images</a:t>
            </a:r>
          </a:p>
        </p:txBody>
      </p:sp>
      <p:sp>
        <p:nvSpPr>
          <p:cNvPr id="5" name="Text Placeholder 4" hidden="1">
            <a:extLst>
              <a:ext uri="{FF2B5EF4-FFF2-40B4-BE49-F238E27FC236}">
                <a16:creationId xmlns:a16="http://schemas.microsoft.com/office/drawing/2014/main" id="{7B2C0FA3-89F9-48FD-90DE-765DCE9F2C45}"/>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216835686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u="sng" dirty="0">
                <a:hlinkClick r:id="rId3" action="ppaction://hlinksldjump"/>
              </a:rPr>
              <a:t>Psychographic Segmentation</a:t>
            </a:r>
            <a:endParaRPr lang="en-US" b="1" u="sng"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4134445676"/>
              </p:ext>
            </p:extLst>
          </p:nvPr>
        </p:nvGraphicFramePr>
        <p:xfrm>
          <a:off x="2408237" y="2134662"/>
          <a:ext cx="4327525" cy="3503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ontent Placeholder 4"/>
          <p:cNvSpPr>
            <a:spLocks noGrp="1"/>
          </p:cNvSpPr>
          <p:nvPr>
            <p:ph sz="quarter" idx="11"/>
          </p:nvPr>
        </p:nvSpPr>
        <p:spPr>
          <a:xfrm>
            <a:off x="2450305" y="2600107"/>
            <a:ext cx="2053432" cy="1213704"/>
          </a:xfrm>
        </p:spPr>
        <p:txBody>
          <a:bodyPr anchor="ctr"/>
          <a:lstStyle/>
          <a:p>
            <a:r>
              <a:rPr lang="en-US" sz="2000" dirty="0"/>
              <a:t>How consumers describe themselves in terms of:</a:t>
            </a:r>
          </a:p>
        </p:txBody>
      </p:sp>
      <p:sp>
        <p:nvSpPr>
          <p:cNvPr id="3" name="Content Placeholder 2"/>
          <p:cNvSpPr>
            <a:spLocks noGrp="1"/>
          </p:cNvSpPr>
          <p:nvPr>
            <p:ph sz="quarter" idx="10"/>
          </p:nvPr>
        </p:nvSpPr>
        <p:spPr>
          <a:xfrm>
            <a:off x="4690269" y="2562007"/>
            <a:ext cx="2045493" cy="1289904"/>
          </a:xfrm>
        </p:spPr>
        <p:txBody>
          <a:bodyPr anchor="ctr"/>
          <a:lstStyle/>
          <a:p>
            <a:r>
              <a:rPr lang="en-US" sz="2000" dirty="0"/>
              <a:t>Self-values</a:t>
            </a:r>
          </a:p>
        </p:txBody>
      </p:sp>
      <p:sp>
        <p:nvSpPr>
          <p:cNvPr id="8" name="Content Placeholder 7"/>
          <p:cNvSpPr>
            <a:spLocks noGrp="1"/>
          </p:cNvSpPr>
          <p:nvPr>
            <p:ph sz="quarter" idx="14"/>
          </p:nvPr>
        </p:nvSpPr>
        <p:spPr>
          <a:xfrm>
            <a:off x="2442420" y="3997753"/>
            <a:ext cx="2053434" cy="1295399"/>
          </a:xfrm>
        </p:spPr>
        <p:txBody>
          <a:bodyPr anchor="ctr"/>
          <a:lstStyle/>
          <a:p>
            <a:pPr>
              <a:spcBef>
                <a:spcPts val="0"/>
              </a:spcBef>
              <a:spcAft>
                <a:spcPts val="840"/>
              </a:spcAft>
            </a:pPr>
            <a:r>
              <a:rPr lang="en-US" sz="2000" dirty="0"/>
              <a:t>Self-concept</a:t>
            </a:r>
          </a:p>
        </p:txBody>
      </p:sp>
      <p:sp>
        <p:nvSpPr>
          <p:cNvPr id="9" name="Content Placeholder 8"/>
          <p:cNvSpPr>
            <a:spLocks noGrp="1"/>
          </p:cNvSpPr>
          <p:nvPr>
            <p:ph sz="quarter" idx="15"/>
          </p:nvPr>
        </p:nvSpPr>
        <p:spPr>
          <a:xfrm>
            <a:off x="4683111" y="3983356"/>
            <a:ext cx="2045493" cy="1295399"/>
          </a:xfrm>
        </p:spPr>
        <p:txBody>
          <a:bodyPr anchor="ctr"/>
          <a:lstStyle/>
          <a:p>
            <a:r>
              <a:rPr lang="en-US" sz="2000" dirty="0"/>
              <a:t>Lifestyles</a:t>
            </a:r>
          </a:p>
        </p:txBody>
      </p:sp>
      <p:sp>
        <p:nvSpPr>
          <p:cNvPr id="21" name="Text Placeholder 20" hidden="1"/>
          <p:cNvSpPr>
            <a:spLocks noGrp="1"/>
          </p:cNvSpPr>
          <p:nvPr>
            <p:ph type="body" sz="quarter" idx="16"/>
          </p:nvPr>
        </p:nvSpPr>
        <p:spPr/>
        <p:txBody>
          <a:bodyPr/>
          <a:lstStyle/>
          <a:p>
            <a:endParaRPr lang="en-US" dirty="0"/>
          </a:p>
        </p:txBody>
      </p:sp>
      <p:sp>
        <p:nvSpPr>
          <p:cNvPr id="6" name="Text Placeholder 5" hidden="1"/>
          <p:cNvSpPr>
            <a:spLocks noGrp="1"/>
          </p:cNvSpPr>
          <p:nvPr>
            <p:ph type="body" sz="quarter" idx="17"/>
          </p:nvPr>
        </p:nvSpPr>
        <p:spPr/>
        <p:txBody>
          <a:bodyPr/>
          <a:lstStyle/>
          <a:p>
            <a:endParaRPr lang="en-US" dirty="0"/>
          </a:p>
        </p:txBody>
      </p:sp>
    </p:spTree>
    <p:extLst>
      <p:ext uri="{BB962C8B-B14F-4D97-AF65-F5344CB8AC3E}">
        <p14:creationId xmlns:p14="http://schemas.microsoft.com/office/powerpoint/2010/main" val="2710999543"/>
      </p:ext>
    </p:extLst>
  </p:cSld>
  <p:clrMapOvr>
    <a:masterClrMapping/>
  </p:clrMapOvr>
  <p:transition spd="med"/>
</p:sld>
</file>

<file path=ppt/theme/theme1.xml><?xml version="1.0" encoding="utf-8"?>
<a:theme xmlns:a="http://schemas.openxmlformats.org/drawingml/2006/main" name="Marketing 6e">
  <a:themeElements>
    <a:clrScheme name="M5e">
      <a:dk1>
        <a:srgbClr val="000000"/>
      </a:dk1>
      <a:lt1>
        <a:srgbClr val="FFFFFF"/>
      </a:lt1>
      <a:dk2>
        <a:srgbClr val="D84F14"/>
      </a:dk2>
      <a:lt2>
        <a:srgbClr val="FCEFAA"/>
      </a:lt2>
      <a:accent1>
        <a:srgbClr val="3A81B2"/>
      </a:accent1>
      <a:accent2>
        <a:srgbClr val="671F82"/>
      </a:accent2>
      <a:accent3>
        <a:srgbClr val="E2774B"/>
      </a:accent3>
      <a:accent4>
        <a:srgbClr val="7BAB6F"/>
      </a:accent4>
      <a:accent5>
        <a:srgbClr val="BA182D"/>
      </a:accent5>
      <a:accent6>
        <a:srgbClr val="F4CF43"/>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keting 6e" id="{87995137-0C6B-4C75-A6A6-F6078438110D}" vid="{8D81ADC7-DE09-4092-B95E-88DD0B0218F0}"/>
    </a:ext>
  </a:ext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Grewal 5e</Template>
  <TotalTime>1200</TotalTime>
  <Words>3476</Words>
  <Application>Microsoft Office PowerPoint</Application>
  <PresentationFormat>On-screen Show (4:3)</PresentationFormat>
  <Paragraphs>346</Paragraphs>
  <Slides>48</Slides>
  <Notes>48</Notes>
  <HiddenSlides>14</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48</vt:i4>
      </vt:variant>
    </vt:vector>
  </HeadingPairs>
  <TitlesOfParts>
    <vt:vector size="59" baseType="lpstr">
      <vt:lpstr>Arial</vt:lpstr>
      <vt:lpstr>Arial Rounded MT Bold</vt:lpstr>
      <vt:lpstr>ArumSans Bold</vt:lpstr>
      <vt:lpstr>ArumSans Regular</vt:lpstr>
      <vt:lpstr>Calibri</vt:lpstr>
      <vt:lpstr>Palatino Linotype</vt:lpstr>
      <vt:lpstr>Times New Roman</vt:lpstr>
      <vt:lpstr>Wingdings</vt:lpstr>
      <vt:lpstr>Marketing 6e</vt:lpstr>
      <vt:lpstr>Alternate FIRST, BREAK, LAST slides</vt:lpstr>
      <vt:lpstr>1_Alternate FIRST, BREAK, LAST slides</vt:lpstr>
      <vt:lpstr>Chapter 9 Segmentation, Targeting, and Positioning</vt:lpstr>
      <vt:lpstr>Learning Objectives</vt:lpstr>
      <vt:lpstr>The Segmentation, Targeting, and Positioning Process</vt:lpstr>
      <vt:lpstr>Step 1: Establish the Overall Strategy  or Objectives</vt:lpstr>
      <vt:lpstr>Step 2: Use Segmentation Methods </vt:lpstr>
      <vt:lpstr>Geographic Segmentation</vt:lpstr>
      <vt:lpstr>Demographic Segmentation</vt:lpstr>
      <vt:lpstr>Social &amp; Mobile Marketing 9.1:  The Social Sharing Practices of the Teen Segment</vt:lpstr>
      <vt:lpstr>Psychographic Segmentation</vt:lpstr>
      <vt:lpstr>Exhibit 9.3: VALS (Value and Lifestyle) Framework</vt:lpstr>
      <vt:lpstr>Benefit Segmentation</vt:lpstr>
      <vt:lpstr>Behavioral Segmentation</vt:lpstr>
      <vt:lpstr>Using Multiple Segmentation Methods </vt:lpstr>
      <vt:lpstr>PROGRESS CHECK (1 of 2)</vt:lpstr>
      <vt:lpstr>Step 3: Evaluate Segment Attractiveness </vt:lpstr>
      <vt:lpstr>Identifiable</vt:lpstr>
      <vt:lpstr>Substantial</vt:lpstr>
      <vt:lpstr>Reachable</vt:lpstr>
      <vt:lpstr>Responsive</vt:lpstr>
      <vt:lpstr>Profitable </vt:lpstr>
      <vt:lpstr>How to Determine the Profitability of a Segment</vt:lpstr>
      <vt:lpstr>Exhibit 9.6: Profitability of Two Market Segments for Camillo’s Lawn Service</vt:lpstr>
      <vt:lpstr>Step 4: Select a Target Market</vt:lpstr>
      <vt:lpstr>Step 5: Identify and Develop Positioning Strategy</vt:lpstr>
      <vt:lpstr>Exhibit 9.8: Circles for a Successful Value Proposition (1 of 2) Part A. No Overlap with Competition</vt:lpstr>
      <vt:lpstr>Exhibit 9.8: Circles for a Successful Value Proposition (2 of 2) Part B. Determining the Value Proposition</vt:lpstr>
      <vt:lpstr>Value Proposition Key Elements</vt:lpstr>
      <vt:lpstr>Positioning Methods</vt:lpstr>
      <vt:lpstr>Positioning Using Perceptional Mapping</vt:lpstr>
      <vt:lpstr>Six Positioning Steps to Derive a Perceptual Map</vt:lpstr>
      <vt:lpstr>Perceptual Maps (1 of 2)</vt:lpstr>
      <vt:lpstr>Perceptual Maps (2 of 2)</vt:lpstr>
      <vt:lpstr>PROGRESS CHECK (2 of 2)</vt:lpstr>
      <vt:lpstr>Glossary</vt:lpstr>
      <vt:lpstr>Glossary-1</vt:lpstr>
      <vt:lpstr>Glossary-2</vt:lpstr>
      <vt:lpstr>Glossary-3</vt:lpstr>
      <vt:lpstr>Glossary-4</vt:lpstr>
      <vt:lpstr>Glossary-5</vt:lpstr>
      <vt:lpstr>Glossary-6</vt:lpstr>
      <vt:lpstr>Glossary-7</vt:lpstr>
      <vt:lpstr>Appendix: Image Descriptions for Unsighted Students</vt:lpstr>
      <vt:lpstr>Appendix 1 The Segmentation, Targeting, and Positioning Process</vt:lpstr>
      <vt:lpstr>Appendix 2 Exhibit 9.3: VALS (Value and Lifestyle) Framework</vt:lpstr>
      <vt:lpstr>Appendix 3 Using Multiple Segmentation Methods</vt:lpstr>
      <vt:lpstr>Appendix 4 Exhibit 9.8: Circles for a Successful Value Proposition Part A. No Overlap with Competition</vt:lpstr>
      <vt:lpstr>Appendix 10 Perceptual Maps</vt:lpstr>
      <vt:lpstr>Marketing Chapter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dc:title>
  <dc:creator>Katie</dc:creator>
  <cp:lastModifiedBy>Claire</cp:lastModifiedBy>
  <cp:revision>130</cp:revision>
  <dcterms:created xsi:type="dcterms:W3CDTF">2010-07-25T19:05:18Z</dcterms:created>
  <dcterms:modified xsi:type="dcterms:W3CDTF">2019-01-16T21:09:25Z</dcterms:modified>
</cp:coreProperties>
</file>