
<file path=[Content_Types].xml><?xml version="1.0" encoding="utf-8"?>
<Types xmlns="http://schemas.openxmlformats.org/package/2006/content-types">
  <Default Extension="xml" ContentType="application/xml"/>
  <Default Extension="jpeg" ContentType="image/jpeg"/>
  <Default Extension="bin" ContentType="application/vnd.openxmlformats-officedocument.presentationml.printerSettings"/>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commentAuthors.xml" ContentType="application/vnd.openxmlformats-officedocument.presentationml.commentAuthors+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ppt/notesSlides/notesSlide22.xml" ContentType="application/vnd.openxmlformats-officedocument.presentationml.notesSlide+xml"/>
  <Override PartName="/ppt/notesSlides/notesSlide23.xml" ContentType="application/vnd.openxmlformats-officedocument.presentationml.notesSlide+xml"/>
  <Override PartName="/ppt/notesSlides/notesSlide24.xml" ContentType="application/vnd.openxmlformats-officedocument.presentationml.notesSlide+xml"/>
  <Override PartName="/ppt/notesSlides/notesSlide25.xml" ContentType="application/vnd.openxmlformats-officedocument.presentationml.notesSlide+xml"/>
  <Override PartName="/ppt/notesSlides/notesSlide26.xml" ContentType="application/vnd.openxmlformats-officedocument.presentationml.notesSlide+xml"/>
  <Override PartName="/ppt/notesSlides/notesSlide27.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7" r:id="rId1"/>
    <p:sldMasterId id="2147483681" r:id="rId2"/>
  </p:sldMasterIdLst>
  <p:notesMasterIdLst>
    <p:notesMasterId r:id="rId35"/>
  </p:notesMasterIdLst>
  <p:handoutMasterIdLst>
    <p:handoutMasterId r:id="rId36"/>
  </p:handoutMasterIdLst>
  <p:sldIdLst>
    <p:sldId id="288" r:id="rId3"/>
    <p:sldId id="290" r:id="rId4"/>
    <p:sldId id="291" r:id="rId5"/>
    <p:sldId id="320" r:id="rId6"/>
    <p:sldId id="292" r:id="rId7"/>
    <p:sldId id="294" r:id="rId8"/>
    <p:sldId id="295" r:id="rId9"/>
    <p:sldId id="296" r:id="rId10"/>
    <p:sldId id="297" r:id="rId11"/>
    <p:sldId id="322" r:id="rId12"/>
    <p:sldId id="321" r:id="rId13"/>
    <p:sldId id="372" r:id="rId14"/>
    <p:sldId id="300" r:id="rId15"/>
    <p:sldId id="301" r:id="rId16"/>
    <p:sldId id="302" r:id="rId17"/>
    <p:sldId id="304" r:id="rId18"/>
    <p:sldId id="305" r:id="rId19"/>
    <p:sldId id="375" r:id="rId20"/>
    <p:sldId id="323" r:id="rId21"/>
    <p:sldId id="374" r:id="rId22"/>
    <p:sldId id="324" r:id="rId23"/>
    <p:sldId id="376" r:id="rId24"/>
    <p:sldId id="377" r:id="rId25"/>
    <p:sldId id="327" r:id="rId26"/>
    <p:sldId id="378" r:id="rId27"/>
    <p:sldId id="379" r:id="rId28"/>
    <p:sldId id="380" r:id="rId29"/>
    <p:sldId id="381" r:id="rId30"/>
    <p:sldId id="368" r:id="rId31"/>
    <p:sldId id="371" r:id="rId32"/>
    <p:sldId id="382" r:id="rId33"/>
    <p:sldId id="383" r:id="rId34"/>
  </p:sldIdLst>
  <p:sldSz cx="9144000" cy="6858000" type="screen4x3"/>
  <p:notesSz cx="6858000" cy="9144000"/>
  <p:defaultTextStyle>
    <a:defPPr>
      <a:defRPr lang="en-US"/>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 xmlns:p15="http://schemas.microsoft.com/office/powerpoint/2012/main">
        <p15:guide id="1" orient="horz" pos="2160">
          <p15:clr>
            <a:srgbClr val="A4A3A4"/>
          </p15:clr>
        </p15:guide>
        <p15:guide id="2" pos="2880">
          <p15:clr>
            <a:srgbClr val="A4A3A4"/>
          </p15:clr>
        </p15:guide>
      </p15:sldGuideLst>
    </p:ext>
    <p:ext uri="{2D200454-40CA-4A62-9FC3-DE9A4176ACB9}">
      <p15:notesGuideLst xmlns="" xmlns:p15="http://schemas.microsoft.com/office/powerpoint/2012/main">
        <p15:guide id="1" orient="horz" pos="2880">
          <p15:clr>
            <a:srgbClr val="A4A3A4"/>
          </p15:clr>
        </p15:guide>
        <p15:guide id="2" pos="2160">
          <p15:clr>
            <a:srgbClr val="A4A3A4"/>
          </p15:clr>
        </p15:guide>
      </p15:notesGuideLst>
    </p:ext>
  </p:extLst>
</p:presentation>
</file>

<file path=ppt/commentAuthors.xml><?xml version="1.0" encoding="utf-8"?>
<p:cmAuthorLst xmlns:a="http://schemas.openxmlformats.org/drawingml/2006/main" xmlns:r="http://schemas.openxmlformats.org/officeDocument/2006/relationships" xmlns:p="http://schemas.openxmlformats.org/presentationml/2006/main">
  <p:cmAuthor id="1" name="Kim Norbuta" initials="KN" lastIdx="4" clrIdx="0">
    <p:extLst/>
  </p:cmAuthor>
  <p:cmAuthor id="2" name="Darci Wagner" initials="DW" lastIdx="4" clrIdx="1"/>
</p:cmAuthorLst>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81335F"/>
    <a:srgbClr val="E1D8C1"/>
    <a:srgbClr val="FFF8EB"/>
    <a:srgbClr val="FFF6E5"/>
    <a:srgbClr val="CC3300"/>
    <a:srgbClr val="000066"/>
    <a:srgbClr val="996600"/>
    <a:srgbClr val="009999"/>
    <a:srgbClr val="CC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9399" autoAdjust="0"/>
    <p:restoredTop sz="85645" autoAdjust="0"/>
  </p:normalViewPr>
  <p:slideViewPr>
    <p:cSldViewPr>
      <p:cViewPr varScale="1">
        <p:scale>
          <a:sx n="102" d="100"/>
          <a:sy n="102" d="100"/>
        </p:scale>
        <p:origin x="-120" y="-304"/>
      </p:cViewPr>
      <p:guideLst>
        <p:guide orient="horz" pos="2160"/>
        <p:guide pos="2880"/>
      </p:guideLst>
    </p:cSldViewPr>
  </p:slideViewPr>
  <p:notesTextViewPr>
    <p:cViewPr>
      <p:scale>
        <a:sx n="100" d="100"/>
        <a:sy n="100" d="100"/>
      </p:scale>
      <p:origin x="0" y="0"/>
    </p:cViewPr>
  </p:notesTextViewPr>
  <p:sorterViewPr>
    <p:cViewPr>
      <p:scale>
        <a:sx n="100" d="100"/>
        <a:sy n="100" d="100"/>
      </p:scale>
      <p:origin x="0" y="0"/>
    </p:cViewPr>
  </p:sorterViewPr>
  <p:notesViewPr>
    <p:cSldViewPr>
      <p:cViewPr>
        <p:scale>
          <a:sx n="74" d="100"/>
          <a:sy n="74" d="100"/>
        </p:scale>
        <p:origin x="-1344" y="1884"/>
      </p:cViewPr>
      <p:guideLst>
        <p:guide orient="horz" pos="2880"/>
        <p:guide pos="2160"/>
      </p:guideLst>
    </p:cSldViewPr>
  </p:notesViewPr>
  <p:gridSpacing cx="76200" cy="76200"/>
</p:viewPr>
</file>

<file path=ppt/_rels/presentation.xml.rels><?xml version="1.0" encoding="UTF-8" standalone="yes"?>
<Relationships xmlns="http://schemas.openxmlformats.org/package/2006/relationships"><Relationship Id="rId20" Type="http://schemas.openxmlformats.org/officeDocument/2006/relationships/slide" Target="slides/slide18.xml"/><Relationship Id="rId21" Type="http://schemas.openxmlformats.org/officeDocument/2006/relationships/slide" Target="slides/slide19.xml"/><Relationship Id="rId22" Type="http://schemas.openxmlformats.org/officeDocument/2006/relationships/slide" Target="slides/slide20.xml"/><Relationship Id="rId23" Type="http://schemas.openxmlformats.org/officeDocument/2006/relationships/slide" Target="slides/slide21.xml"/><Relationship Id="rId24" Type="http://schemas.openxmlformats.org/officeDocument/2006/relationships/slide" Target="slides/slide22.xml"/><Relationship Id="rId25" Type="http://schemas.openxmlformats.org/officeDocument/2006/relationships/slide" Target="slides/slide23.xml"/><Relationship Id="rId26" Type="http://schemas.openxmlformats.org/officeDocument/2006/relationships/slide" Target="slides/slide24.xml"/><Relationship Id="rId27" Type="http://schemas.openxmlformats.org/officeDocument/2006/relationships/slide" Target="slides/slide25.xml"/><Relationship Id="rId28" Type="http://schemas.openxmlformats.org/officeDocument/2006/relationships/slide" Target="slides/slide26.xml"/><Relationship Id="rId29" Type="http://schemas.openxmlformats.org/officeDocument/2006/relationships/slide" Target="slides/slide27.xml"/><Relationship Id="rId1" Type="http://schemas.openxmlformats.org/officeDocument/2006/relationships/slideMaster" Target="slideMasters/slideMaster1.xml"/><Relationship Id="rId2" Type="http://schemas.openxmlformats.org/officeDocument/2006/relationships/slideMaster" Target="slideMasters/slideMaster2.xml"/><Relationship Id="rId3" Type="http://schemas.openxmlformats.org/officeDocument/2006/relationships/slide" Target="slides/slide1.xml"/><Relationship Id="rId4" Type="http://schemas.openxmlformats.org/officeDocument/2006/relationships/slide" Target="slides/slide2.xml"/><Relationship Id="rId5" Type="http://schemas.openxmlformats.org/officeDocument/2006/relationships/slide" Target="slides/slide3.xml"/><Relationship Id="rId30" Type="http://schemas.openxmlformats.org/officeDocument/2006/relationships/slide" Target="slides/slide28.xml"/><Relationship Id="rId31" Type="http://schemas.openxmlformats.org/officeDocument/2006/relationships/slide" Target="slides/slide29.xml"/><Relationship Id="rId32" Type="http://schemas.openxmlformats.org/officeDocument/2006/relationships/slide" Target="slides/slide30.xml"/><Relationship Id="rId9" Type="http://schemas.openxmlformats.org/officeDocument/2006/relationships/slide" Target="slides/slide7.xml"/><Relationship Id="rId6" Type="http://schemas.openxmlformats.org/officeDocument/2006/relationships/slide" Target="slides/slide4.xml"/><Relationship Id="rId7" Type="http://schemas.openxmlformats.org/officeDocument/2006/relationships/slide" Target="slides/slide5.xml"/><Relationship Id="rId8" Type="http://schemas.openxmlformats.org/officeDocument/2006/relationships/slide" Target="slides/slide6.xml"/><Relationship Id="rId33" Type="http://schemas.openxmlformats.org/officeDocument/2006/relationships/slide" Target="slides/slide31.xml"/><Relationship Id="rId34" Type="http://schemas.openxmlformats.org/officeDocument/2006/relationships/slide" Target="slides/slide32.xml"/><Relationship Id="rId35" Type="http://schemas.openxmlformats.org/officeDocument/2006/relationships/notesMaster" Target="notesMasters/notesMaster1.xml"/><Relationship Id="rId36" Type="http://schemas.openxmlformats.org/officeDocument/2006/relationships/handoutMaster" Target="handoutMasters/handoutMaster1.xml"/><Relationship Id="rId10" Type="http://schemas.openxmlformats.org/officeDocument/2006/relationships/slide" Target="slides/slide8.xml"/><Relationship Id="rId11" Type="http://schemas.openxmlformats.org/officeDocument/2006/relationships/slide" Target="slides/slide9.xml"/><Relationship Id="rId12" Type="http://schemas.openxmlformats.org/officeDocument/2006/relationships/slide" Target="slides/slide10.xml"/><Relationship Id="rId13" Type="http://schemas.openxmlformats.org/officeDocument/2006/relationships/slide" Target="slides/slide11.xml"/><Relationship Id="rId14" Type="http://schemas.openxmlformats.org/officeDocument/2006/relationships/slide" Target="slides/slide12.xml"/><Relationship Id="rId15" Type="http://schemas.openxmlformats.org/officeDocument/2006/relationships/slide" Target="slides/slide13.xml"/><Relationship Id="rId16" Type="http://schemas.openxmlformats.org/officeDocument/2006/relationships/slide" Target="slides/slide14.xml"/><Relationship Id="rId17" Type="http://schemas.openxmlformats.org/officeDocument/2006/relationships/slide" Target="slides/slide15.xml"/><Relationship Id="rId18" Type="http://schemas.openxmlformats.org/officeDocument/2006/relationships/slide" Target="slides/slide16.xml"/><Relationship Id="rId19" Type="http://schemas.openxmlformats.org/officeDocument/2006/relationships/slide" Target="slides/slide17.xml"/><Relationship Id="rId37" Type="http://schemas.openxmlformats.org/officeDocument/2006/relationships/printerSettings" Target="printerSettings/printerSettings1.bin"/><Relationship Id="rId38" Type="http://schemas.openxmlformats.org/officeDocument/2006/relationships/commentAuthors" Target="commentAuthors.xml"/><Relationship Id="rId39" Type="http://schemas.openxmlformats.org/officeDocument/2006/relationships/presProps" Target="presProps.xml"/><Relationship Id="rId40" Type="http://schemas.openxmlformats.org/officeDocument/2006/relationships/viewProps" Target="viewProps.xml"/><Relationship Id="rId41" Type="http://schemas.openxmlformats.org/officeDocument/2006/relationships/theme" Target="theme/theme1.xml"/><Relationship Id="rId42"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67266"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267267" name="Rectangle 3"/>
          <p:cNvSpPr>
            <a:spLocks noGrp="1" noChangeArrowheads="1"/>
          </p:cNvSpPr>
          <p:nvPr>
            <p:ph type="dt" sz="quarter"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267268" name="Rectangle 4"/>
          <p:cNvSpPr>
            <a:spLocks noGrp="1" noChangeArrowheads="1"/>
          </p:cNvSpPr>
          <p:nvPr>
            <p:ph type="ftr" sz="quarter" idx="2"/>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267269" name="Rectangle 5"/>
          <p:cNvSpPr>
            <a:spLocks noGrp="1" noChangeArrowheads="1"/>
          </p:cNvSpPr>
          <p:nvPr>
            <p:ph type="sldNum" sz="quarter" idx="3"/>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92D13BDF-2216-45DA-96B8-D5A869946858}" type="slidenum">
              <a:rPr lang="en-US"/>
              <a:pPr>
                <a:defRPr/>
              </a:pPr>
              <a:t>‹#›</a:t>
            </a:fld>
            <a:endParaRPr lang="en-US" dirty="0"/>
          </a:p>
        </p:txBody>
      </p:sp>
    </p:spTree>
    <p:extLst>
      <p:ext uri="{BB962C8B-B14F-4D97-AF65-F5344CB8AC3E}">
        <p14:creationId xmlns:p14="http://schemas.microsoft.com/office/powerpoint/2010/main" val="3053844682"/>
      </p:ext>
    </p:extLst>
  </p:cSld>
  <p:clrMap bg1="lt1" tx1="dk1" bg2="lt2" tx2="dk2" accent1="accent1" accent2="accent2" accent3="accent3" accent4="accent4" accent5="accent5" accent6="accent6" hlink="hlink" folHlink="folHlink"/>
  <p:hf hdr="0" ftr="0" dt="0"/>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7890" name="Rectangle 2"/>
          <p:cNvSpPr>
            <a:spLocks noGrp="1" noChangeArrowheads="1"/>
          </p:cNvSpPr>
          <p:nvPr>
            <p:ph type="hdr" sz="quarter"/>
          </p:nvPr>
        </p:nvSpPr>
        <p:spPr bwMode="auto">
          <a:xfrm>
            <a:off x="0"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defRPr sz="1200"/>
            </a:lvl1pPr>
          </a:lstStyle>
          <a:p>
            <a:pPr>
              <a:defRPr/>
            </a:pPr>
            <a:endParaRPr lang="en-US" dirty="0"/>
          </a:p>
        </p:txBody>
      </p:sp>
      <p:sp>
        <p:nvSpPr>
          <p:cNvPr id="37891" name="Rectangle 3"/>
          <p:cNvSpPr>
            <a:spLocks noGrp="1" noChangeArrowheads="1"/>
          </p:cNvSpPr>
          <p:nvPr>
            <p:ph type="dt" idx="1"/>
          </p:nvPr>
        </p:nvSpPr>
        <p:spPr bwMode="auto">
          <a:xfrm>
            <a:off x="3884613" y="0"/>
            <a:ext cx="2971800" cy="4572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a:lvl1pPr>
          </a:lstStyle>
          <a:p>
            <a:pPr>
              <a:defRPr/>
            </a:pPr>
            <a:endParaRPr lang="en-US" dirty="0"/>
          </a:p>
        </p:txBody>
      </p:sp>
      <p:sp>
        <p:nvSpPr>
          <p:cNvPr id="4403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p:spPr>
      </p:sp>
      <p:sp>
        <p:nvSpPr>
          <p:cNvPr id="37893" name="Rectangle 5"/>
          <p:cNvSpPr>
            <a:spLocks noGrp="1" noChangeArrowheads="1"/>
          </p:cNvSpPr>
          <p:nvPr>
            <p:ph type="body" sz="quarter" idx="3"/>
          </p:nvPr>
        </p:nvSpPr>
        <p:spPr bwMode="auto">
          <a:xfrm>
            <a:off x="685800" y="4343400"/>
            <a:ext cx="5486400" cy="41148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p>
            <a:pPr lvl="0"/>
            <a:r>
              <a:rPr lang="en-US" noProof="0" smtClean="0"/>
              <a:t>Click to edit Master text styles</a:t>
            </a:r>
          </a:p>
          <a:p>
            <a:pPr lvl="1"/>
            <a:r>
              <a:rPr lang="en-US" noProof="0" smtClean="0"/>
              <a:t>Second level</a:t>
            </a:r>
          </a:p>
          <a:p>
            <a:pPr lvl="2"/>
            <a:r>
              <a:rPr lang="en-US" noProof="0" smtClean="0"/>
              <a:t>Third level</a:t>
            </a:r>
          </a:p>
          <a:p>
            <a:pPr lvl="3"/>
            <a:r>
              <a:rPr lang="en-US" noProof="0" smtClean="0"/>
              <a:t>Fourth level</a:t>
            </a:r>
          </a:p>
          <a:p>
            <a:pPr lvl="4"/>
            <a:r>
              <a:rPr lang="en-US" noProof="0" smtClean="0"/>
              <a:t>Fifth level</a:t>
            </a:r>
          </a:p>
        </p:txBody>
      </p:sp>
      <p:sp>
        <p:nvSpPr>
          <p:cNvPr id="37894" name="Rectangle 6"/>
          <p:cNvSpPr>
            <a:spLocks noGrp="1" noChangeArrowheads="1"/>
          </p:cNvSpPr>
          <p:nvPr>
            <p:ph type="ftr" sz="quarter" idx="4"/>
          </p:nvPr>
        </p:nvSpPr>
        <p:spPr bwMode="auto">
          <a:xfrm>
            <a:off x="0"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defRPr sz="1200"/>
            </a:lvl1pPr>
          </a:lstStyle>
          <a:p>
            <a:pPr>
              <a:defRPr/>
            </a:pPr>
            <a:endParaRPr lang="en-US" dirty="0"/>
          </a:p>
        </p:txBody>
      </p:sp>
      <p:sp>
        <p:nvSpPr>
          <p:cNvPr id="37895" name="Rectangle 7"/>
          <p:cNvSpPr>
            <a:spLocks noGrp="1" noChangeArrowheads="1"/>
          </p:cNvSpPr>
          <p:nvPr>
            <p:ph type="sldNum" sz="quarter" idx="5"/>
          </p:nvPr>
        </p:nvSpPr>
        <p:spPr bwMode="auto">
          <a:xfrm>
            <a:off x="3884613" y="8685213"/>
            <a:ext cx="2971800" cy="457200"/>
          </a:xfrm>
          <a:prstGeom prst="rect">
            <a:avLst/>
          </a:prstGeom>
          <a:noFill/>
          <a:ln w="9525">
            <a:noFill/>
            <a:miter lim="800000"/>
            <a:headEnd/>
            <a:tailEnd/>
          </a:ln>
          <a:effectLst/>
        </p:spPr>
        <p:txBody>
          <a:bodyPr vert="horz" wrap="square" lIns="91440" tIns="45720" rIns="91440" bIns="45720" numCol="1" anchor="b" anchorCtr="0" compatLnSpc="1">
            <a:prstTxWarp prst="textNoShape">
              <a:avLst/>
            </a:prstTxWarp>
          </a:bodyPr>
          <a:lstStyle>
            <a:lvl1pPr algn="r">
              <a:defRPr sz="1200"/>
            </a:lvl1pPr>
          </a:lstStyle>
          <a:p>
            <a:pPr>
              <a:defRPr/>
            </a:pPr>
            <a:fld id="{0185564F-DA56-47ED-9E7E-947A81484081}" type="slidenum">
              <a:rPr lang="en-US"/>
              <a:pPr>
                <a:defRPr/>
              </a:pPr>
              <a:t>‹#›</a:t>
            </a:fld>
            <a:endParaRPr lang="en-US" dirty="0"/>
          </a:p>
        </p:txBody>
      </p:sp>
    </p:spTree>
    <p:extLst>
      <p:ext uri="{BB962C8B-B14F-4D97-AF65-F5344CB8AC3E}">
        <p14:creationId xmlns:p14="http://schemas.microsoft.com/office/powerpoint/2010/main" val="3958923309"/>
      </p:ext>
    </p:extLst>
  </p:cSld>
  <p:clrMap bg1="lt1" tx1="dk1" bg2="lt2" tx2="dk2" accent1="accent1" accent2="accent2" accent3="accent3" accent4="accent4" accent5="accent5" accent6="accent6" hlink="hlink" folHlink="folHlink"/>
  <p:hf hdr="0" ftr="0" dt="0"/>
  <p:notesStyle>
    <a:lvl1pPr algn="l" rtl="0" eaLnBrk="0" fontAlgn="base" hangingPunct="0">
      <a:spcBef>
        <a:spcPct val="30000"/>
      </a:spcBef>
      <a:spcAft>
        <a:spcPct val="0"/>
      </a:spcAft>
      <a:defRPr sz="1200" kern="1200">
        <a:solidFill>
          <a:schemeClr val="tx1"/>
        </a:solidFill>
        <a:latin typeface="Arial" charset="0"/>
        <a:ea typeface="+mn-ea"/>
        <a:cs typeface="+mn-cs"/>
      </a:defRPr>
    </a:lvl1pPr>
    <a:lvl2pPr marL="457200" algn="l" rtl="0" eaLnBrk="0" fontAlgn="base" hangingPunct="0">
      <a:spcBef>
        <a:spcPct val="30000"/>
      </a:spcBef>
      <a:spcAft>
        <a:spcPct val="0"/>
      </a:spcAft>
      <a:defRPr sz="1200" kern="1200">
        <a:solidFill>
          <a:schemeClr val="tx1"/>
        </a:solidFill>
        <a:latin typeface="Arial" charset="0"/>
        <a:ea typeface="+mn-ea"/>
        <a:cs typeface="+mn-cs"/>
      </a:defRPr>
    </a:lvl2pPr>
    <a:lvl3pPr marL="914400" algn="l" rtl="0" eaLnBrk="0" fontAlgn="base" hangingPunct="0">
      <a:spcBef>
        <a:spcPct val="30000"/>
      </a:spcBef>
      <a:spcAft>
        <a:spcPct val="0"/>
      </a:spcAft>
      <a:defRPr sz="1200" kern="1200">
        <a:solidFill>
          <a:schemeClr val="tx1"/>
        </a:solidFill>
        <a:latin typeface="Arial" charset="0"/>
        <a:ea typeface="+mn-ea"/>
        <a:cs typeface="+mn-cs"/>
      </a:defRPr>
    </a:lvl3pPr>
    <a:lvl4pPr marL="1371600" algn="l" rtl="0" eaLnBrk="0" fontAlgn="base" hangingPunct="0">
      <a:spcBef>
        <a:spcPct val="30000"/>
      </a:spcBef>
      <a:spcAft>
        <a:spcPct val="0"/>
      </a:spcAft>
      <a:defRPr sz="1200" kern="1200">
        <a:solidFill>
          <a:schemeClr val="tx1"/>
        </a:solidFill>
        <a:latin typeface="Arial" charset="0"/>
        <a:ea typeface="+mn-ea"/>
        <a:cs typeface="+mn-cs"/>
      </a:defRPr>
    </a:lvl4pPr>
    <a:lvl5pPr marL="1828800" algn="l" rtl="0" eaLnBrk="0" fontAlgn="base" hangingPunct="0">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2.xml"/></Relationships>
</file>

<file path=ppt/notesSlides/_rels/notesSlide2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4.xml"/></Relationships>
</file>

<file path=ppt/notesSlides/_rels/notesSlide2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5.xml"/></Relationships>
</file>

<file path=ppt/notesSlides/_rels/notesSlide2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6.xml"/></Relationships>
</file>

<file path=ppt/notesSlides/_rels/notesSlide2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9.xml"/></Relationships>
</file>

<file path=ppt/notesSlides/_rels/notesSlide2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0.xml"/></Relationships>
</file>

<file path=ppt/notesSlides/_rels/notesSlide2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058" name="Rectangle 7"/>
          <p:cNvSpPr>
            <a:spLocks noGrp="1" noChangeArrowheads="1"/>
          </p:cNvSpPr>
          <p:nvPr>
            <p:ph type="sldNum" sz="quarter" idx="5"/>
          </p:nvPr>
        </p:nvSpPr>
        <p:spPr>
          <a:noFill/>
        </p:spPr>
        <p:txBody>
          <a:bodyPr/>
          <a:lstStyle/>
          <a:p>
            <a:fld id="{A8D58490-CB2B-4B63-990A-FDC8ED250B83}" type="slidenum">
              <a:rPr lang="en-US" smtClean="0"/>
              <a:pPr/>
              <a:t>1</a:t>
            </a:fld>
            <a:endParaRPr lang="en-US" dirty="0" smtClean="0"/>
          </a:p>
        </p:txBody>
      </p:sp>
      <p:sp>
        <p:nvSpPr>
          <p:cNvPr id="45059" name="Rectangle 2"/>
          <p:cNvSpPr>
            <a:spLocks noGrp="1" noRot="1" noChangeAspect="1" noChangeArrowheads="1" noTextEdit="1"/>
          </p:cNvSpPr>
          <p:nvPr>
            <p:ph type="sldImg"/>
          </p:nvPr>
        </p:nvSpPr>
        <p:spPr>
          <a:ln/>
        </p:spPr>
      </p:sp>
      <p:sp>
        <p:nvSpPr>
          <p:cNvPr id="45060" name="Rectangle 3"/>
          <p:cNvSpPr>
            <a:spLocks noGrp="1" noChangeArrowheads="1"/>
          </p:cNvSpPr>
          <p:nvPr>
            <p:ph type="body" idx="1"/>
          </p:nvPr>
        </p:nvSpPr>
        <p:spPr>
          <a:noFill/>
          <a:ln/>
        </p:spPr>
        <p:txBody>
          <a:bodyPr/>
          <a:lstStyle/>
          <a:p>
            <a:pPr eaLnBrk="1" hangingPunct="1"/>
            <a:r>
              <a:rPr lang="en-US" baseline="0" dirty="0" smtClean="0"/>
              <a:t>Chapter 9 explores group and situational influences on decision-making. We’ll cover situational aspects like the retail environment, the influence of others, and how collective decisions are made. </a:t>
            </a:r>
            <a:endParaRPr lang="en-US" dirty="0" smtClean="0"/>
          </a:p>
        </p:txBody>
      </p:sp>
    </p:spTree>
    <p:extLst>
      <p:ext uri="{BB962C8B-B14F-4D97-AF65-F5344CB8AC3E}">
        <p14:creationId xmlns:p14="http://schemas.microsoft.com/office/powerpoint/2010/main" val="137299000"/>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As consumers</a:t>
            </a:r>
            <a:r>
              <a:rPr lang="en-US" baseline="0" dirty="0" smtClean="0"/>
              <a:t> make decisions they are influenced by the situation they are in too. </a:t>
            </a:r>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11</a:t>
            </a:fld>
            <a:endParaRPr lang="en-US" dirty="0"/>
          </a:p>
        </p:txBody>
      </p:sp>
    </p:spTree>
    <p:extLst>
      <p:ext uri="{BB962C8B-B14F-4D97-AF65-F5344CB8AC3E}">
        <p14:creationId xmlns:p14="http://schemas.microsoft.com/office/powerpoint/2010/main" val="1672737288"/>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Focus groups, in which a small set of consumers comes into a facility to try a new item while company personnel observe them from behind a mirror.</a:t>
            </a:r>
          </a:p>
          <a:p>
            <a:r>
              <a:rPr lang="en-US" sz="1200" b="0" i="0" u="none" strike="noStrike" kern="1200" baseline="0" dirty="0" smtClean="0">
                <a:solidFill>
                  <a:schemeClr val="tx1"/>
                </a:solidFill>
                <a:latin typeface="Arial" charset="0"/>
                <a:ea typeface="+mn-ea"/>
                <a:cs typeface="+mn-cs"/>
              </a:rPr>
              <a:t>Total quality management (TQM) is a complex set of management and engineering procedures that aims to reduce errors and increase quality.</a:t>
            </a:r>
          </a:p>
          <a:p>
            <a:r>
              <a:rPr lang="en-US" sz="1200" b="0" i="0" u="none" strike="noStrike" kern="1200" baseline="0" dirty="0" smtClean="0">
                <a:solidFill>
                  <a:schemeClr val="tx1"/>
                </a:solidFill>
                <a:latin typeface="Arial" charset="0"/>
                <a:ea typeface="+mn-ea"/>
                <a:cs typeface="+mn-cs"/>
              </a:rPr>
              <a:t>Gemba, which to the Japanese means “the one true source of information.”</a:t>
            </a:r>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12</a:t>
            </a:fld>
            <a:endParaRPr lang="en-US" dirty="0"/>
          </a:p>
        </p:txBody>
      </p:sp>
    </p:spTree>
    <p:extLst>
      <p:ext uri="{BB962C8B-B14F-4D97-AF65-F5344CB8AC3E}">
        <p14:creationId xmlns:p14="http://schemas.microsoft.com/office/powerpoint/2010/main" val="126282395"/>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7586" name="Rectangle 7"/>
          <p:cNvSpPr>
            <a:spLocks noGrp="1" noChangeArrowheads="1"/>
          </p:cNvSpPr>
          <p:nvPr>
            <p:ph type="sldNum" sz="quarter" idx="5"/>
          </p:nvPr>
        </p:nvSpPr>
        <p:spPr>
          <a:noFill/>
        </p:spPr>
        <p:txBody>
          <a:bodyPr/>
          <a:lstStyle/>
          <a:p>
            <a:fld id="{AB242EC3-692B-445D-ABC6-F2406737E762}" type="slidenum">
              <a:rPr lang="en-US" smtClean="0"/>
              <a:pPr/>
              <a:t>13</a:t>
            </a:fld>
            <a:endParaRPr lang="en-US" dirty="0" smtClean="0"/>
          </a:p>
        </p:txBody>
      </p:sp>
      <p:sp>
        <p:nvSpPr>
          <p:cNvPr id="67587" name="Rectangle 2"/>
          <p:cNvSpPr>
            <a:spLocks noGrp="1" noRot="1" noChangeAspect="1" noChangeArrowheads="1" noTextEdit="1"/>
          </p:cNvSpPr>
          <p:nvPr>
            <p:ph type="sldImg"/>
          </p:nvPr>
        </p:nvSpPr>
        <p:spPr>
          <a:ln/>
        </p:spPr>
      </p:sp>
      <p:sp>
        <p:nvSpPr>
          <p:cNvPr id="67588" name="Rectangle 3"/>
          <p:cNvSpPr>
            <a:spLocks noGrp="1" noChangeArrowheads="1"/>
          </p:cNvSpPr>
          <p:nvPr>
            <p:ph type="body" idx="1"/>
          </p:nvPr>
        </p:nvSpPr>
        <p:spPr>
          <a:noFill/>
          <a:ln/>
        </p:spPr>
        <p:txBody>
          <a:bodyPr/>
          <a:lstStyle/>
          <a:p>
            <a:pPr eaLnBrk="1" hangingPunct="1"/>
            <a:r>
              <a:rPr lang="en-US" dirty="0" smtClean="0"/>
              <a:t>The shopping experience is affected by how pleasant our environment is perceived and our level of arousal during the consumption experience. We can enjoy or not enjoy and feel stimulated or not. Clearly our mood can affect the experience. This figure illustrates the influence of the two basic dimensions of pleasure and arousal. Evaluations will be more positive when our mood state is positive. </a:t>
            </a:r>
          </a:p>
        </p:txBody>
      </p:sp>
    </p:spTree>
    <p:extLst>
      <p:ext uri="{BB962C8B-B14F-4D97-AF65-F5344CB8AC3E}">
        <p14:creationId xmlns:p14="http://schemas.microsoft.com/office/powerpoint/2010/main" val="2007324724"/>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8610" name="Rectangle 7"/>
          <p:cNvSpPr>
            <a:spLocks noGrp="1" noChangeArrowheads="1"/>
          </p:cNvSpPr>
          <p:nvPr>
            <p:ph type="sldNum" sz="quarter" idx="5"/>
          </p:nvPr>
        </p:nvSpPr>
        <p:spPr>
          <a:noFill/>
        </p:spPr>
        <p:txBody>
          <a:bodyPr/>
          <a:lstStyle/>
          <a:p>
            <a:fld id="{7DD0938C-E570-4004-9272-6FED0BBB63A4}" type="slidenum">
              <a:rPr lang="en-US" smtClean="0"/>
              <a:pPr/>
              <a:t>14</a:t>
            </a:fld>
            <a:endParaRPr lang="en-US" dirty="0" smtClean="0"/>
          </a:p>
        </p:txBody>
      </p:sp>
      <p:sp>
        <p:nvSpPr>
          <p:cNvPr id="68611" name="Rectangle 2"/>
          <p:cNvSpPr>
            <a:spLocks noGrp="1" noRot="1" noChangeAspect="1" noChangeArrowheads="1" noTextEdit="1"/>
          </p:cNvSpPr>
          <p:nvPr>
            <p:ph type="sldImg"/>
          </p:nvPr>
        </p:nvSpPr>
        <p:spPr>
          <a:ln/>
        </p:spPr>
      </p:sp>
      <p:sp>
        <p:nvSpPr>
          <p:cNvPr id="68612" name="Rectangle 3"/>
          <p:cNvSpPr>
            <a:spLocks noGrp="1" noChangeArrowheads="1"/>
          </p:cNvSpPr>
          <p:nvPr>
            <p:ph type="body" idx="1"/>
          </p:nvPr>
        </p:nvSpPr>
        <p:spPr>
          <a:noFill/>
          <a:ln/>
        </p:spPr>
        <p:txBody>
          <a:bodyPr/>
          <a:lstStyle/>
          <a:p>
            <a:pPr eaLnBrk="1" hangingPunct="1"/>
            <a:r>
              <a:rPr lang="en-US" dirty="0" smtClean="0"/>
              <a:t>We can segment consumers in terms of their shopping orientation, or general attitudes about shopping. These orientations vary depending on the particular product categories and store types we consider. The motives for shopping are listed on the slide. Many people shop for the social benefits. Shopping areas are areas to hang out with friends and family. Stores frequently offer specialized goods that allow people with shared interests to communicate. Shopping centers are a natural place to congregate. Shopping may make people feel important. Some people pride themselves on their knowledge of the marketplace.</a:t>
            </a:r>
          </a:p>
        </p:txBody>
      </p:sp>
    </p:spTree>
    <p:extLst>
      <p:ext uri="{BB962C8B-B14F-4D97-AF65-F5344CB8AC3E}">
        <p14:creationId xmlns:p14="http://schemas.microsoft.com/office/powerpoint/2010/main" val="1800646172"/>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9634" name="Rectangle 7"/>
          <p:cNvSpPr>
            <a:spLocks noGrp="1" noChangeArrowheads="1"/>
          </p:cNvSpPr>
          <p:nvPr>
            <p:ph type="sldNum" sz="quarter" idx="5"/>
          </p:nvPr>
        </p:nvSpPr>
        <p:spPr>
          <a:noFill/>
        </p:spPr>
        <p:txBody>
          <a:bodyPr/>
          <a:lstStyle/>
          <a:p>
            <a:fld id="{DB9E4C49-EDFD-4E11-9896-805F6767A2CE}" type="slidenum">
              <a:rPr lang="en-US" smtClean="0"/>
              <a:pPr/>
              <a:t>15</a:t>
            </a:fld>
            <a:endParaRPr lang="en-US" dirty="0" smtClean="0"/>
          </a:p>
        </p:txBody>
      </p:sp>
      <p:sp>
        <p:nvSpPr>
          <p:cNvPr id="69635" name="Rectangle 2"/>
          <p:cNvSpPr>
            <a:spLocks noGrp="1" noRot="1" noChangeAspect="1" noChangeArrowheads="1" noTextEdit="1"/>
          </p:cNvSpPr>
          <p:nvPr>
            <p:ph type="sldImg"/>
          </p:nvPr>
        </p:nvSpPr>
        <p:spPr>
          <a:ln/>
        </p:spPr>
      </p:sp>
      <p:sp>
        <p:nvSpPr>
          <p:cNvPr id="69636" name="Rectangle 3"/>
          <p:cNvSpPr>
            <a:spLocks noGrp="1" noChangeArrowheads="1"/>
          </p:cNvSpPr>
          <p:nvPr>
            <p:ph type="body" idx="1"/>
          </p:nvPr>
        </p:nvSpPr>
        <p:spPr>
          <a:noFill/>
          <a:ln/>
        </p:spPr>
        <p:txBody>
          <a:bodyPr/>
          <a:lstStyle/>
          <a:p>
            <a:pPr eaLnBrk="1" hangingPunct="1"/>
            <a:r>
              <a:rPr lang="en-US" dirty="0" smtClean="0"/>
              <a:t>The experience of acquiring the good may be quite different off line versus online. Electronic marketers can reach people anywhere but there are also issues as well. This slide lists the benefits and limitations on online retail sites. </a:t>
            </a:r>
          </a:p>
        </p:txBody>
      </p:sp>
    </p:spTree>
    <p:extLst>
      <p:ext uri="{BB962C8B-B14F-4D97-AF65-F5344CB8AC3E}">
        <p14:creationId xmlns:p14="http://schemas.microsoft.com/office/powerpoint/2010/main" val="473609763"/>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0658" name="Rectangle 7"/>
          <p:cNvSpPr>
            <a:spLocks noGrp="1" noChangeArrowheads="1"/>
          </p:cNvSpPr>
          <p:nvPr>
            <p:ph type="sldNum" sz="quarter" idx="5"/>
          </p:nvPr>
        </p:nvSpPr>
        <p:spPr>
          <a:noFill/>
        </p:spPr>
        <p:txBody>
          <a:bodyPr/>
          <a:lstStyle/>
          <a:p>
            <a:fld id="{CEF3AEC9-332C-4803-8B94-A3917B68534F}" type="slidenum">
              <a:rPr lang="en-US" smtClean="0"/>
              <a:pPr/>
              <a:t>16</a:t>
            </a:fld>
            <a:endParaRPr lang="en-US" dirty="0" smtClean="0"/>
          </a:p>
        </p:txBody>
      </p:sp>
      <p:sp>
        <p:nvSpPr>
          <p:cNvPr id="70659" name="Rectangle 2"/>
          <p:cNvSpPr>
            <a:spLocks noGrp="1" noRot="1" noChangeAspect="1" noChangeArrowheads="1" noTextEdit="1"/>
          </p:cNvSpPr>
          <p:nvPr>
            <p:ph type="sldImg"/>
          </p:nvPr>
        </p:nvSpPr>
        <p:spPr>
          <a:ln/>
        </p:spPr>
      </p:sp>
      <p:sp>
        <p:nvSpPr>
          <p:cNvPr id="70660" name="Rectangle 3"/>
          <p:cNvSpPr>
            <a:spLocks noGrp="1" noChangeArrowheads="1"/>
          </p:cNvSpPr>
          <p:nvPr>
            <p:ph type="body" idx="1"/>
          </p:nvPr>
        </p:nvSpPr>
        <p:spPr>
          <a:noFill/>
          <a:ln/>
        </p:spPr>
        <p:txBody>
          <a:bodyPr/>
          <a:lstStyle/>
          <a:p>
            <a:pPr eaLnBrk="1" hangingPunct="1"/>
            <a:r>
              <a:rPr lang="en-US" dirty="0" smtClean="0"/>
              <a:t>Retail environments are important for attracting shoppers and keeping them in the stores. Innovative merchants use four kinds of theming techniques. These are listed on the slide. </a:t>
            </a:r>
          </a:p>
          <a:p>
            <a:pPr eaLnBrk="1" hangingPunct="1"/>
            <a:r>
              <a:rPr lang="en-US" dirty="0" smtClean="0"/>
              <a:t>Landscape themes rely on associations with images of nature, animals, and the physical body. Bass Pro Shops is an example of a landscape theme. </a:t>
            </a:r>
          </a:p>
          <a:p>
            <a:pPr eaLnBrk="1" hangingPunct="1"/>
            <a:r>
              <a:rPr lang="en-US" dirty="0" err="1" smtClean="0"/>
              <a:t>Marketscape</a:t>
            </a:r>
            <a:r>
              <a:rPr lang="en-US" dirty="0" smtClean="0"/>
              <a:t> themes build on associations with man-made places. The Venetian Hotel in Las Vegas is an example of a marketscape. </a:t>
            </a:r>
          </a:p>
          <a:p>
            <a:pPr eaLnBrk="1" hangingPunct="1"/>
            <a:r>
              <a:rPr lang="en-US" dirty="0" smtClean="0"/>
              <a:t>Cyberspace themes build on information and communications technology. eBay uses this approach. </a:t>
            </a:r>
          </a:p>
          <a:p>
            <a:pPr eaLnBrk="1" hangingPunct="1"/>
            <a:r>
              <a:rPr lang="en-US" dirty="0" smtClean="0"/>
              <a:t>Mindscape themes draw on abstract ideas and concepts, fantasy, and often possess spiritual overtones. Day spas might reflect a spiritual theme. </a:t>
            </a:r>
          </a:p>
        </p:txBody>
      </p:sp>
    </p:spTree>
    <p:extLst>
      <p:ext uri="{BB962C8B-B14F-4D97-AF65-F5344CB8AC3E}">
        <p14:creationId xmlns:p14="http://schemas.microsoft.com/office/powerpoint/2010/main" val="561067077"/>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682" name="Rectangle 7"/>
          <p:cNvSpPr>
            <a:spLocks noGrp="1" noChangeArrowheads="1"/>
          </p:cNvSpPr>
          <p:nvPr>
            <p:ph type="sldNum" sz="quarter" idx="5"/>
          </p:nvPr>
        </p:nvSpPr>
        <p:spPr>
          <a:noFill/>
        </p:spPr>
        <p:txBody>
          <a:bodyPr/>
          <a:lstStyle/>
          <a:p>
            <a:fld id="{32AF6502-88EC-41C5-ABE1-B9520C923443}" type="slidenum">
              <a:rPr lang="en-US" smtClean="0"/>
              <a:pPr/>
              <a:t>17</a:t>
            </a:fld>
            <a:endParaRPr lang="en-US" dirty="0" smtClean="0"/>
          </a:p>
        </p:txBody>
      </p:sp>
      <p:sp>
        <p:nvSpPr>
          <p:cNvPr id="71683" name="Rectangle 2"/>
          <p:cNvSpPr>
            <a:spLocks noGrp="1" noRot="1" noChangeAspect="1" noChangeArrowheads="1" noTextEdit="1"/>
          </p:cNvSpPr>
          <p:nvPr>
            <p:ph type="sldImg"/>
          </p:nvPr>
        </p:nvSpPr>
        <p:spPr>
          <a:ln/>
        </p:spPr>
      </p:sp>
      <p:sp>
        <p:nvSpPr>
          <p:cNvPr id="71684" name="Rectangle 3"/>
          <p:cNvSpPr>
            <a:spLocks noGrp="1" noChangeArrowheads="1"/>
          </p:cNvSpPr>
          <p:nvPr>
            <p:ph type="body" idx="1"/>
          </p:nvPr>
        </p:nvSpPr>
        <p:spPr>
          <a:noFill/>
          <a:ln/>
        </p:spPr>
        <p:txBody>
          <a:bodyPr/>
          <a:lstStyle/>
          <a:p>
            <a:pPr eaLnBrk="1" hangingPunct="1"/>
            <a:r>
              <a:rPr lang="en-US" dirty="0" smtClean="0"/>
              <a:t>Stores can have very clear personalities. We can refer to the store personality as store image. Some of the important dimensions of a store’s image are location, merchandise suitability, and the knowledge and congeniality of the sales staff. Intangible factors like interior design, the types of people seen in the store, and store return policies can also influence store image. </a:t>
            </a:r>
          </a:p>
        </p:txBody>
      </p:sp>
    </p:spTree>
    <p:extLst>
      <p:ext uri="{BB962C8B-B14F-4D97-AF65-F5344CB8AC3E}">
        <p14:creationId xmlns:p14="http://schemas.microsoft.com/office/powerpoint/2010/main" val="2701431229"/>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Mental budgets for grocery trips are typically composed of both an itemized portion and in-store slack. This means they typically decide beforehand on an amount they plan to spend, but then</a:t>
            </a:r>
          </a:p>
          <a:p>
            <a:r>
              <a:rPr lang="en-US" sz="1200" b="0" i="0" u="none" strike="noStrike" kern="1200" baseline="0" dirty="0" smtClean="0">
                <a:solidFill>
                  <a:schemeClr val="tx1"/>
                </a:solidFill>
                <a:latin typeface="Arial" charset="0"/>
                <a:ea typeface="+mn-ea"/>
                <a:cs typeface="+mn-cs"/>
              </a:rPr>
              <a:t>they have an additional amount in mind (slack) they are willing to spend on unplanned purchases—if they come across any they really want to have.</a:t>
            </a:r>
          </a:p>
          <a:p>
            <a:r>
              <a:rPr lang="en-US" sz="1200" b="0" i="0" u="none" strike="noStrike" kern="1200" baseline="0" dirty="0" smtClean="0">
                <a:solidFill>
                  <a:schemeClr val="tx1"/>
                </a:solidFill>
                <a:latin typeface="Arial" charset="0"/>
                <a:ea typeface="+mn-ea"/>
                <a:cs typeface="+mn-cs"/>
              </a:rPr>
              <a:t>That</a:t>
            </a:r>
          </a:p>
          <a:p>
            <a:r>
              <a:rPr lang="en-US" sz="1200" b="0" i="0" u="none" strike="noStrike" kern="1200" baseline="0" dirty="0" smtClean="0">
                <a:solidFill>
                  <a:schemeClr val="tx1"/>
                </a:solidFill>
                <a:latin typeface="Arial" charset="0"/>
                <a:ea typeface="+mn-ea"/>
                <a:cs typeface="+mn-cs"/>
              </a:rPr>
              <a:t> A POP can be an elaborate product display or demonstration, a </a:t>
            </a:r>
            <a:r>
              <a:rPr lang="en-US" sz="1200" b="0" i="0" u="none" strike="noStrike" kern="1200" baseline="0" dirty="0" err="1" smtClean="0">
                <a:solidFill>
                  <a:schemeClr val="tx1"/>
                </a:solidFill>
                <a:latin typeface="Arial" charset="0"/>
                <a:ea typeface="+mn-ea"/>
                <a:cs typeface="+mn-cs"/>
              </a:rPr>
              <a:t>coupondispensing</a:t>
            </a:r>
            <a:r>
              <a:rPr lang="en-US" sz="1200" b="0" i="0" u="none" strike="noStrike" kern="1200" baseline="0" dirty="0" smtClean="0">
                <a:solidFill>
                  <a:schemeClr val="tx1"/>
                </a:solidFill>
                <a:latin typeface="Arial" charset="0"/>
                <a:ea typeface="+mn-ea"/>
                <a:cs typeface="+mn-cs"/>
              </a:rPr>
              <a:t> machine, or an employee who gives out free samples of a new cookie in the grocery aisle.</a:t>
            </a:r>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18</a:t>
            </a:fld>
            <a:endParaRPr lang="en-US" dirty="0"/>
          </a:p>
        </p:txBody>
      </p:sp>
    </p:spTree>
    <p:extLst>
      <p:ext uri="{BB962C8B-B14F-4D97-AF65-F5344CB8AC3E}">
        <p14:creationId xmlns:p14="http://schemas.microsoft.com/office/powerpoint/2010/main" val="1308642381"/>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A buyer-seller situation is like many dyadic encounters.</a:t>
            </a:r>
            <a:r>
              <a:rPr lang="en-US" baseline="0" dirty="0" smtClean="0"/>
              <a:t> During the relationship, the parties establish their own roles in the relationship through identity negotiation. Salespeople can be more effective if they have authority and expertise, and even if they have incidental similarities, such as a shared experience, to the buyer. </a:t>
            </a:r>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19</a:t>
            </a:fld>
            <a:endParaRPr lang="en-US" dirty="0"/>
          </a:p>
        </p:txBody>
      </p:sp>
    </p:spTree>
    <p:extLst>
      <p:ext uri="{BB962C8B-B14F-4D97-AF65-F5344CB8AC3E}">
        <p14:creationId xmlns:p14="http://schemas.microsoft.com/office/powerpoint/2010/main" val="2216619528"/>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5778" name="Rectangle 7"/>
          <p:cNvSpPr>
            <a:spLocks noGrp="1" noChangeArrowheads="1"/>
          </p:cNvSpPr>
          <p:nvPr>
            <p:ph type="sldNum" sz="quarter" idx="5"/>
          </p:nvPr>
        </p:nvSpPr>
        <p:spPr>
          <a:noFill/>
        </p:spPr>
        <p:txBody>
          <a:bodyPr/>
          <a:lstStyle/>
          <a:p>
            <a:fld id="{38A5AFF3-58F0-4BB3-836B-93AE4788B0EA}" type="slidenum">
              <a:rPr lang="en-US" smtClean="0"/>
              <a:pPr/>
              <a:t>20</a:t>
            </a:fld>
            <a:endParaRPr lang="en-US" dirty="0" smtClean="0"/>
          </a:p>
        </p:txBody>
      </p:sp>
      <p:sp>
        <p:nvSpPr>
          <p:cNvPr id="75779" name="Rectangle 2"/>
          <p:cNvSpPr>
            <a:spLocks noGrp="1" noRot="1" noChangeAspect="1" noChangeArrowheads="1" noTextEdit="1"/>
          </p:cNvSpPr>
          <p:nvPr>
            <p:ph type="sldImg"/>
          </p:nvPr>
        </p:nvSpPr>
        <p:spPr>
          <a:ln/>
        </p:spPr>
      </p:sp>
      <p:sp>
        <p:nvSpPr>
          <p:cNvPr id="75780" name="Rectangle 3"/>
          <p:cNvSpPr>
            <a:spLocks noGrp="1" noChangeArrowheads="1"/>
          </p:cNvSpPr>
          <p:nvPr>
            <p:ph type="body" idx="1"/>
          </p:nvPr>
        </p:nvSpPr>
        <p:spPr>
          <a:noFill/>
          <a:ln/>
        </p:spPr>
        <p:txBody>
          <a:bodyPr/>
          <a:lstStyle/>
          <a:p>
            <a:pPr eaLnBrk="1" hangingPunct="1"/>
            <a:r>
              <a:rPr lang="en-US" dirty="0" smtClean="0"/>
              <a:t>An image shown in the book is a drawing of how one consumer depicted an impulse buyer. How would you depict yourself</a:t>
            </a:r>
            <a:r>
              <a:rPr lang="en-US" baseline="0" dirty="0" smtClean="0"/>
              <a:t> as an impulse buyer? </a:t>
            </a:r>
            <a:endParaRPr lang="en-US" dirty="0" smtClean="0"/>
          </a:p>
        </p:txBody>
      </p:sp>
    </p:spTree>
    <p:extLst>
      <p:ext uri="{BB962C8B-B14F-4D97-AF65-F5344CB8AC3E}">
        <p14:creationId xmlns:p14="http://schemas.microsoft.com/office/powerpoint/2010/main" val="282415935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6" name="Rectangle 7"/>
          <p:cNvSpPr>
            <a:spLocks noGrp="1" noChangeArrowheads="1"/>
          </p:cNvSpPr>
          <p:nvPr>
            <p:ph type="sldNum" sz="quarter" idx="5"/>
          </p:nvPr>
        </p:nvSpPr>
        <p:spPr>
          <a:noFill/>
        </p:spPr>
        <p:txBody>
          <a:bodyPr/>
          <a:lstStyle/>
          <a:p>
            <a:fld id="{1BE62CFC-4128-44FC-84D3-D7DE09803A67}" type="slidenum">
              <a:rPr lang="en-US" smtClean="0"/>
              <a:pPr/>
              <a:t>2</a:t>
            </a:fld>
            <a:endParaRPr lang="en-US" dirty="0" smtClean="0"/>
          </a:p>
        </p:txBody>
      </p:sp>
      <p:sp>
        <p:nvSpPr>
          <p:cNvPr id="57347" name="Rectangle 2"/>
          <p:cNvSpPr>
            <a:spLocks noGrp="1" noRot="1" noChangeAspect="1" noChangeArrowheads="1" noTextEdit="1"/>
          </p:cNvSpPr>
          <p:nvPr>
            <p:ph type="sldImg"/>
          </p:nvPr>
        </p:nvSpPr>
        <p:spPr>
          <a:ln/>
        </p:spPr>
      </p:sp>
      <p:sp>
        <p:nvSpPr>
          <p:cNvPr id="57348"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356721995"/>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This chapter opens with the story of Zachary. Zachary leads a</a:t>
            </a:r>
            <a:r>
              <a:rPr lang="en-US" baseline="0" dirty="0" smtClean="0"/>
              <a:t> secret life. During the week he is a stock analyst, but on the weekends, he’s out on the road with his Harley-Davidson. Zachary’s group of biker friends is an important part of his identity and this membership influences many buying decisions. The biker group is a reference group. A reference group is an actual or imaginary individual or group conceived of as having significant relevance upon an individual’s evaluations, aspirations, or behavior. </a:t>
            </a:r>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21</a:t>
            </a:fld>
            <a:endParaRPr lang="en-US" dirty="0"/>
          </a:p>
        </p:txBody>
      </p:sp>
    </p:spTree>
    <p:extLst>
      <p:ext uri="{BB962C8B-B14F-4D97-AF65-F5344CB8AC3E}">
        <p14:creationId xmlns:p14="http://schemas.microsoft.com/office/powerpoint/2010/main" val="1766926339"/>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22</a:t>
            </a:fld>
            <a:endParaRPr lang="en-US" dirty="0"/>
          </a:p>
        </p:txBody>
      </p:sp>
    </p:spTree>
    <p:extLst>
      <p:ext uri="{BB962C8B-B14F-4D97-AF65-F5344CB8AC3E}">
        <p14:creationId xmlns:p14="http://schemas.microsoft.com/office/powerpoint/2010/main" val="376011462"/>
      </p:ext>
    </p:extLst>
  </p:cSld>
  <p:clrMapOvr>
    <a:masterClrMapping/>
  </p:clrMapOvr>
</p:notes>
</file>

<file path=ppt/notesSlides/notesSlide2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24</a:t>
            </a:fld>
            <a:endParaRPr lang="en-US" dirty="0"/>
          </a:p>
        </p:txBody>
      </p:sp>
    </p:spTree>
    <p:extLst>
      <p:ext uri="{BB962C8B-B14F-4D97-AF65-F5344CB8AC3E}">
        <p14:creationId xmlns:p14="http://schemas.microsoft.com/office/powerpoint/2010/main" val="63150469"/>
      </p:ext>
    </p:extLst>
  </p:cSld>
  <p:clrMapOvr>
    <a:masterClrMapping/>
  </p:clrMapOvr>
</p:notes>
</file>

<file path=ppt/notesSlides/notesSlide2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Our overall reactions to a product after we’ve bought it—what re-searchers call consumer satisfaction/dissatisfaction (CS/D)— obviously play a big role in our future behavior.</a:t>
            </a:r>
          </a:p>
          <a:p>
            <a:r>
              <a:rPr lang="en-US" sz="1200" b="0" i="0" u="none" strike="noStrike" kern="1200" baseline="0" dirty="0" smtClean="0">
                <a:solidFill>
                  <a:schemeClr val="tx1"/>
                </a:solidFill>
                <a:latin typeface="Arial" charset="0"/>
                <a:ea typeface="+mn-ea"/>
                <a:cs typeface="+mn-cs"/>
              </a:rPr>
              <a:t>According to the expectancy disconfirmation model, we form beliefs about product performance based on our prior experience with the product or communications</a:t>
            </a:r>
          </a:p>
          <a:p>
            <a:r>
              <a:rPr lang="en-US" sz="1200" b="0" i="0" u="none" strike="noStrike" kern="1200" baseline="0" dirty="0" smtClean="0">
                <a:solidFill>
                  <a:schemeClr val="tx1"/>
                </a:solidFill>
                <a:latin typeface="Arial" charset="0"/>
                <a:ea typeface="+mn-ea"/>
                <a:cs typeface="+mn-cs"/>
              </a:rPr>
              <a:t>about the product that imply a certain level of quality.</a:t>
            </a:r>
          </a:p>
          <a:p>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25</a:t>
            </a:fld>
            <a:endParaRPr lang="en-US" dirty="0"/>
          </a:p>
        </p:txBody>
      </p:sp>
    </p:spTree>
    <p:extLst>
      <p:ext uri="{BB962C8B-B14F-4D97-AF65-F5344CB8AC3E}">
        <p14:creationId xmlns:p14="http://schemas.microsoft.com/office/powerpoint/2010/main" val="3779480343"/>
      </p:ext>
    </p:extLst>
  </p:cSld>
  <p:clrMapOvr>
    <a:masterClrMapping/>
  </p:clrMapOvr>
</p:notes>
</file>

<file path=ppt/notesSlides/notesSlide2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b="0" i="0" u="none" strike="noStrike" kern="1200" baseline="0" dirty="0" smtClean="0">
                <a:solidFill>
                  <a:schemeClr val="tx1"/>
                </a:solidFill>
                <a:latin typeface="Arial" charset="0"/>
                <a:ea typeface="+mn-ea"/>
                <a:cs typeface="+mn-cs"/>
              </a:rPr>
              <a:t>During lateral cycling, one consumer exchanges something he or she owns for something the other person owns.</a:t>
            </a:r>
          </a:p>
          <a:p>
            <a:r>
              <a:rPr lang="en-US" sz="1200" b="0" i="0" u="none" strike="noStrike" kern="1200" baseline="0" dirty="0" smtClean="0">
                <a:solidFill>
                  <a:schemeClr val="tx1"/>
                </a:solidFill>
                <a:latin typeface="Arial" charset="0"/>
                <a:ea typeface="+mn-ea"/>
                <a:cs typeface="+mn-cs"/>
              </a:rPr>
              <a:t>The underground economy in the form of flea markets and other used-product sales formats is a significant element in the U.S. market.</a:t>
            </a:r>
          </a:p>
          <a:p>
            <a:r>
              <a:rPr lang="en-US" sz="1200" b="0" i="0" u="none" strike="noStrike" kern="1200" baseline="0" dirty="0" smtClean="0">
                <a:solidFill>
                  <a:schemeClr val="tx1"/>
                </a:solidFill>
                <a:latin typeface="Arial" charset="0"/>
                <a:ea typeface="+mn-ea"/>
                <a:cs typeface="+mn-cs"/>
              </a:rPr>
              <a:t>The new trend of </a:t>
            </a:r>
            <a:r>
              <a:rPr lang="en-US" sz="1200" b="0" i="0" u="none" strike="noStrike" kern="1200" baseline="0" dirty="0" err="1" smtClean="0">
                <a:solidFill>
                  <a:schemeClr val="tx1"/>
                </a:solidFill>
                <a:latin typeface="Arial" charset="0"/>
                <a:ea typeface="+mn-ea"/>
                <a:cs typeface="+mn-cs"/>
              </a:rPr>
              <a:t>recommerce</a:t>
            </a:r>
            <a:r>
              <a:rPr lang="en-US" sz="1200" b="0" i="0" u="none" strike="noStrike" kern="1200" baseline="0" dirty="0" smtClean="0">
                <a:solidFill>
                  <a:schemeClr val="tx1"/>
                </a:solidFill>
                <a:latin typeface="Arial" charset="0"/>
                <a:ea typeface="+mn-ea"/>
                <a:cs typeface="+mn-cs"/>
              </a:rPr>
              <a:t> (a play on the term e-commerce) shows that many consumers want to squeeze more value out of their possessions by selling or trading</a:t>
            </a:r>
          </a:p>
          <a:p>
            <a:r>
              <a:rPr lang="en-US" sz="1200" b="0" i="0" u="none" strike="noStrike" kern="1200" baseline="0" dirty="0" smtClean="0">
                <a:solidFill>
                  <a:schemeClr val="tx1"/>
                </a:solidFill>
                <a:latin typeface="Arial" charset="0"/>
                <a:ea typeface="+mn-ea"/>
                <a:cs typeface="+mn-cs"/>
              </a:rPr>
              <a:t>Them. This focus has given birth to the swishing movement, where people organize parties to exchange clothing or other personal possessions with others.</a:t>
            </a:r>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26</a:t>
            </a:fld>
            <a:endParaRPr lang="en-US" dirty="0"/>
          </a:p>
        </p:txBody>
      </p:sp>
    </p:spTree>
    <p:extLst>
      <p:ext uri="{BB962C8B-B14F-4D97-AF65-F5344CB8AC3E}">
        <p14:creationId xmlns:p14="http://schemas.microsoft.com/office/powerpoint/2010/main" val="3138251199"/>
      </p:ext>
    </p:extLst>
  </p:cSld>
  <p:clrMapOvr>
    <a:masterClrMapping/>
  </p:clrMapOvr>
</p:notes>
</file>

<file path=ppt/notesSlides/notesSlide2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eaLnBrk="1" hangingPunct="1"/>
            <a:r>
              <a:rPr lang="en-US" smtClean="0"/>
              <a:t>We’ve reviewed many concepts in this chapter. The key points are noted on the slide. </a:t>
            </a:r>
          </a:p>
        </p:txBody>
      </p:sp>
      <p:sp>
        <p:nvSpPr>
          <p:cNvPr id="88068" name="Slide Number Placeholder 3"/>
          <p:cNvSpPr>
            <a:spLocks noGrp="1"/>
          </p:cNvSpPr>
          <p:nvPr>
            <p:ph type="sldNum" sz="quarter" idx="5"/>
          </p:nvPr>
        </p:nvSpPr>
        <p:spPr>
          <a:noFill/>
        </p:spPr>
        <p:txBody>
          <a:bodyPr/>
          <a:lstStyle/>
          <a:p>
            <a:fld id="{4D1BDF0C-E2FC-452E-9E44-E903F5DE8815}" type="slidenum">
              <a:rPr lang="en-US" smtClean="0"/>
              <a:pPr/>
              <a:t>29</a:t>
            </a:fld>
            <a:endParaRPr lang="en-US" smtClean="0"/>
          </a:p>
        </p:txBody>
      </p:sp>
    </p:spTree>
    <p:extLst>
      <p:ext uri="{BB962C8B-B14F-4D97-AF65-F5344CB8AC3E}">
        <p14:creationId xmlns:p14="http://schemas.microsoft.com/office/powerpoint/2010/main" val="1612337270"/>
      </p:ext>
    </p:extLst>
  </p:cSld>
  <p:clrMapOvr>
    <a:masterClrMapping/>
  </p:clrMapOvr>
</p:notes>
</file>

<file path=ppt/notesSlides/notesSlide2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8066" name="Slide Image Placeholder 1"/>
          <p:cNvSpPr>
            <a:spLocks noGrp="1" noRot="1" noChangeAspect="1" noTextEdit="1"/>
          </p:cNvSpPr>
          <p:nvPr>
            <p:ph type="sldImg"/>
          </p:nvPr>
        </p:nvSpPr>
        <p:spPr>
          <a:ln/>
        </p:spPr>
      </p:sp>
      <p:sp>
        <p:nvSpPr>
          <p:cNvPr id="88067" name="Notes Placeholder 2"/>
          <p:cNvSpPr>
            <a:spLocks noGrp="1"/>
          </p:cNvSpPr>
          <p:nvPr>
            <p:ph type="body" idx="1"/>
          </p:nvPr>
        </p:nvSpPr>
        <p:spPr>
          <a:noFill/>
          <a:ln/>
        </p:spPr>
        <p:txBody>
          <a:bodyPr/>
          <a:lstStyle/>
          <a:p>
            <a:pPr eaLnBrk="1" hangingPunct="1"/>
            <a:endParaRPr lang="en-US" dirty="0" smtClean="0"/>
          </a:p>
        </p:txBody>
      </p:sp>
      <p:sp>
        <p:nvSpPr>
          <p:cNvPr id="88068" name="Slide Number Placeholder 3"/>
          <p:cNvSpPr>
            <a:spLocks noGrp="1"/>
          </p:cNvSpPr>
          <p:nvPr>
            <p:ph type="sldNum" sz="quarter" idx="5"/>
          </p:nvPr>
        </p:nvSpPr>
        <p:spPr>
          <a:noFill/>
        </p:spPr>
        <p:txBody>
          <a:bodyPr/>
          <a:lstStyle/>
          <a:p>
            <a:fld id="{4D1BDF0C-E2FC-452E-9E44-E903F5DE8815}" type="slidenum">
              <a:rPr lang="en-US" smtClean="0"/>
              <a:pPr/>
              <a:t>30</a:t>
            </a:fld>
            <a:endParaRPr lang="en-US" smtClean="0"/>
          </a:p>
        </p:txBody>
      </p:sp>
    </p:spTree>
    <p:extLst>
      <p:ext uri="{BB962C8B-B14F-4D97-AF65-F5344CB8AC3E}">
        <p14:creationId xmlns:p14="http://schemas.microsoft.com/office/powerpoint/2010/main" val="2917958141"/>
      </p:ext>
    </p:extLst>
  </p:cSld>
  <p:clrMapOvr>
    <a:masterClrMapping/>
  </p:clrMapOvr>
</p:notes>
</file>

<file path=ppt/notesSlides/notesSlide2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E968D8C2-8524-44C2-9649-088C265B3809}" type="slidenum">
              <a:rPr lang="en-US" smtClean="0"/>
              <a:pPr/>
              <a:t>31</a:t>
            </a:fld>
            <a:endParaRPr lang="en-US" dirty="0"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6338596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8370" name="Rectangle 7"/>
          <p:cNvSpPr>
            <a:spLocks noGrp="1" noChangeArrowheads="1"/>
          </p:cNvSpPr>
          <p:nvPr>
            <p:ph type="sldNum" sz="quarter" idx="5"/>
          </p:nvPr>
        </p:nvSpPr>
        <p:spPr>
          <a:noFill/>
        </p:spPr>
        <p:txBody>
          <a:bodyPr/>
          <a:lstStyle/>
          <a:p>
            <a:fld id="{E968D8C2-8524-44C2-9649-088C265B3809}" type="slidenum">
              <a:rPr lang="en-US" smtClean="0"/>
              <a:pPr/>
              <a:t>3</a:t>
            </a:fld>
            <a:endParaRPr lang="en-US" dirty="0" smtClean="0"/>
          </a:p>
        </p:txBody>
      </p:sp>
      <p:sp>
        <p:nvSpPr>
          <p:cNvPr id="58371" name="Rectangle 2"/>
          <p:cNvSpPr>
            <a:spLocks noGrp="1" noRot="1" noChangeAspect="1" noChangeArrowheads="1" noTextEdit="1"/>
          </p:cNvSpPr>
          <p:nvPr>
            <p:ph type="sldImg"/>
          </p:nvPr>
        </p:nvSpPr>
        <p:spPr>
          <a:ln/>
        </p:spPr>
      </p:sp>
      <p:sp>
        <p:nvSpPr>
          <p:cNvPr id="58372" name="Rectangle 3"/>
          <p:cNvSpPr>
            <a:spLocks noGrp="1" noChangeArrowheads="1"/>
          </p:cNvSpPr>
          <p:nvPr>
            <p:ph type="body" idx="1"/>
          </p:nvPr>
        </p:nvSpPr>
        <p:spPr>
          <a:noFill/>
          <a:ln/>
        </p:spPr>
        <p:txBody>
          <a:bodyPr/>
          <a:lstStyle/>
          <a:p>
            <a:pPr eaLnBrk="1" hangingPunct="1"/>
            <a:endParaRPr lang="en-US" dirty="0" smtClean="0"/>
          </a:p>
        </p:txBody>
      </p:sp>
    </p:spTree>
    <p:extLst>
      <p:ext uri="{BB962C8B-B14F-4D97-AF65-F5344CB8AC3E}">
        <p14:creationId xmlns:p14="http://schemas.microsoft.com/office/powerpoint/2010/main" val="633859602"/>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normAutofit/>
          </a:bodyPr>
          <a:lstStyle/>
          <a:p>
            <a:r>
              <a:rPr lang="en-US" dirty="0" smtClean="0"/>
              <a:t>There are many factors that affect our purchases, including</a:t>
            </a:r>
            <a:r>
              <a:rPr lang="en-US" baseline="0" dirty="0" smtClean="0"/>
              <a:t> emotion. For instance, Yankelovich Partners found that buying a car is the most anxiety-provoking retail experience for consumers. </a:t>
            </a:r>
            <a:endParaRPr lang="en-US" dirty="0"/>
          </a:p>
        </p:txBody>
      </p:sp>
      <p:sp>
        <p:nvSpPr>
          <p:cNvPr id="4" name="Slide Number Placeholder 3"/>
          <p:cNvSpPr>
            <a:spLocks noGrp="1"/>
          </p:cNvSpPr>
          <p:nvPr>
            <p:ph type="sldNum" sz="quarter" idx="10"/>
          </p:nvPr>
        </p:nvSpPr>
        <p:spPr/>
        <p:txBody>
          <a:bodyPr/>
          <a:lstStyle/>
          <a:p>
            <a:pPr>
              <a:defRPr/>
            </a:pPr>
            <a:fld id="{0185564F-DA56-47ED-9E7E-947A81484081}" type="slidenum">
              <a:rPr lang="en-US" smtClean="0"/>
              <a:pPr>
                <a:defRPr/>
              </a:pPr>
              <a:t>4</a:t>
            </a:fld>
            <a:endParaRPr lang="en-US" dirty="0"/>
          </a:p>
        </p:txBody>
      </p:sp>
    </p:spTree>
    <p:extLst>
      <p:ext uri="{BB962C8B-B14F-4D97-AF65-F5344CB8AC3E}">
        <p14:creationId xmlns:p14="http://schemas.microsoft.com/office/powerpoint/2010/main" val="1769304245"/>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9394" name="Rectangle 7"/>
          <p:cNvSpPr>
            <a:spLocks noGrp="1" noChangeArrowheads="1"/>
          </p:cNvSpPr>
          <p:nvPr>
            <p:ph type="sldNum" sz="quarter" idx="5"/>
          </p:nvPr>
        </p:nvSpPr>
        <p:spPr>
          <a:noFill/>
        </p:spPr>
        <p:txBody>
          <a:bodyPr/>
          <a:lstStyle/>
          <a:p>
            <a:fld id="{8D6916FF-B684-4B59-B191-7C4EFEEFEFB4}" type="slidenum">
              <a:rPr lang="en-US" smtClean="0"/>
              <a:pPr/>
              <a:t>5</a:t>
            </a:fld>
            <a:endParaRPr lang="en-US" dirty="0" smtClean="0"/>
          </a:p>
        </p:txBody>
      </p:sp>
      <p:sp>
        <p:nvSpPr>
          <p:cNvPr id="59395" name="Rectangle 2"/>
          <p:cNvSpPr>
            <a:spLocks noGrp="1" noRot="1" noChangeAspect="1" noChangeArrowheads="1" noTextEdit="1"/>
          </p:cNvSpPr>
          <p:nvPr>
            <p:ph type="sldImg"/>
          </p:nvPr>
        </p:nvSpPr>
        <p:spPr>
          <a:ln/>
        </p:spPr>
      </p:sp>
      <p:sp>
        <p:nvSpPr>
          <p:cNvPr id="59396" name="Rectangle 3"/>
          <p:cNvSpPr>
            <a:spLocks noGrp="1" noChangeArrowheads="1"/>
          </p:cNvSpPr>
          <p:nvPr>
            <p:ph type="body" idx="1"/>
          </p:nvPr>
        </p:nvSpPr>
        <p:spPr>
          <a:noFill/>
          <a:ln/>
        </p:spPr>
        <p:txBody>
          <a:bodyPr/>
          <a:lstStyle/>
          <a:p>
            <a:pPr eaLnBrk="1" hangingPunct="1"/>
            <a:r>
              <a:rPr lang="en-US" dirty="0" smtClean="0"/>
              <a:t>Figure 9.1 illustrates that many contextual factors affect our </a:t>
            </a:r>
            <a:r>
              <a:rPr lang="en-US" dirty="0" smtClean="0"/>
              <a:t>choices. </a:t>
            </a:r>
            <a:r>
              <a:rPr lang="en-US" dirty="0" smtClean="0"/>
              <a:t>These might include mood, whether we feel time pressure to make a purchase, and the reason we need the product. Salespeople could play a role in our </a:t>
            </a:r>
            <a:r>
              <a:rPr lang="en-US" dirty="0" smtClean="0"/>
              <a:t>decisions, </a:t>
            </a:r>
            <a:r>
              <a:rPr lang="en-US" dirty="0" smtClean="0"/>
              <a:t>too. </a:t>
            </a:r>
          </a:p>
        </p:txBody>
      </p:sp>
    </p:spTree>
    <p:extLst>
      <p:ext uri="{BB962C8B-B14F-4D97-AF65-F5344CB8AC3E}">
        <p14:creationId xmlns:p14="http://schemas.microsoft.com/office/powerpoint/2010/main" val="3483516099"/>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1442" name="Rectangle 7"/>
          <p:cNvSpPr>
            <a:spLocks noGrp="1" noChangeArrowheads="1"/>
          </p:cNvSpPr>
          <p:nvPr>
            <p:ph type="sldNum" sz="quarter" idx="5"/>
          </p:nvPr>
        </p:nvSpPr>
        <p:spPr>
          <a:noFill/>
        </p:spPr>
        <p:txBody>
          <a:bodyPr/>
          <a:lstStyle/>
          <a:p>
            <a:fld id="{06B21DCA-4285-4ED3-A943-2298D5100CD7}" type="slidenum">
              <a:rPr lang="en-US" smtClean="0"/>
              <a:pPr/>
              <a:t>6</a:t>
            </a:fld>
            <a:endParaRPr lang="en-US" dirty="0" smtClean="0"/>
          </a:p>
        </p:txBody>
      </p:sp>
      <p:sp>
        <p:nvSpPr>
          <p:cNvPr id="61443" name="Rectangle 2"/>
          <p:cNvSpPr>
            <a:spLocks noGrp="1" noRot="1" noChangeAspect="1" noChangeArrowheads="1" noTextEdit="1"/>
          </p:cNvSpPr>
          <p:nvPr>
            <p:ph type="sldImg"/>
          </p:nvPr>
        </p:nvSpPr>
        <p:spPr>
          <a:ln/>
        </p:spPr>
      </p:sp>
      <p:sp>
        <p:nvSpPr>
          <p:cNvPr id="61444" name="Rectangle 3"/>
          <p:cNvSpPr>
            <a:spLocks noGrp="1" noChangeArrowheads="1"/>
          </p:cNvSpPr>
          <p:nvPr>
            <p:ph type="body" idx="1"/>
          </p:nvPr>
        </p:nvSpPr>
        <p:spPr>
          <a:noFill/>
          <a:ln/>
        </p:spPr>
        <p:txBody>
          <a:bodyPr/>
          <a:lstStyle/>
          <a:p>
            <a:pPr eaLnBrk="1" hangingPunct="1"/>
            <a:r>
              <a:rPr lang="en-US" dirty="0" smtClean="0"/>
              <a:t>A consumer’s physical and social environment affects her motives to use a product as well as how she will evaluate the item. These cues include the immediate environment and the type and number of other consumers who are there. </a:t>
            </a:r>
          </a:p>
          <a:p>
            <a:pPr eaLnBrk="1" hangingPunct="1"/>
            <a:r>
              <a:rPr lang="en-US" dirty="0" smtClean="0"/>
              <a:t>The sheer presence or absence of co-consumers is a product attribute. The presence of many people can increase physiological arousal levels so that our experiences seem more intense. Also, the type of consumers who are in a store affects our perceptions. We infer things about a store from the customers there. </a:t>
            </a:r>
          </a:p>
        </p:txBody>
      </p:sp>
    </p:spTree>
    <p:extLst>
      <p:ext uri="{BB962C8B-B14F-4D97-AF65-F5344CB8AC3E}">
        <p14:creationId xmlns:p14="http://schemas.microsoft.com/office/powerpoint/2010/main" val="3241888255"/>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2466" name="Rectangle 7"/>
          <p:cNvSpPr>
            <a:spLocks noGrp="1" noChangeArrowheads="1"/>
          </p:cNvSpPr>
          <p:nvPr>
            <p:ph type="sldNum" sz="quarter" idx="5"/>
          </p:nvPr>
        </p:nvSpPr>
        <p:spPr>
          <a:noFill/>
        </p:spPr>
        <p:txBody>
          <a:bodyPr/>
          <a:lstStyle/>
          <a:p>
            <a:fld id="{09115827-9702-4C1F-BDCA-E3A00124808D}" type="slidenum">
              <a:rPr lang="en-US" smtClean="0"/>
              <a:pPr/>
              <a:t>7</a:t>
            </a:fld>
            <a:endParaRPr lang="en-US" dirty="0" smtClean="0"/>
          </a:p>
        </p:txBody>
      </p:sp>
      <p:sp>
        <p:nvSpPr>
          <p:cNvPr id="62467" name="Rectangle 2"/>
          <p:cNvSpPr>
            <a:spLocks noGrp="1" noRot="1" noChangeAspect="1" noChangeArrowheads="1" noTextEdit="1"/>
          </p:cNvSpPr>
          <p:nvPr>
            <p:ph type="sldImg"/>
          </p:nvPr>
        </p:nvSpPr>
        <p:spPr>
          <a:ln/>
        </p:spPr>
      </p:sp>
      <p:sp>
        <p:nvSpPr>
          <p:cNvPr id="62468" name="Rectangle 3"/>
          <p:cNvSpPr>
            <a:spLocks noGrp="1" noChangeArrowheads="1"/>
          </p:cNvSpPr>
          <p:nvPr>
            <p:ph type="body" idx="1"/>
          </p:nvPr>
        </p:nvSpPr>
        <p:spPr>
          <a:noFill/>
          <a:ln/>
        </p:spPr>
        <p:txBody>
          <a:bodyPr/>
          <a:lstStyle/>
          <a:p>
            <a:pPr eaLnBrk="1" hangingPunct="1"/>
            <a:r>
              <a:rPr lang="en-US" dirty="0" smtClean="0"/>
              <a:t>Time is one of consumers’ most precious resources. We may change what we want to buy based on temporal influences like what time it is or how much time is left before we need the product. Economic time points out that time is an economic variable – think “time is money.” People’s priorities determine their timestyle. Your timestyle determines how you spend your time resource. Some people feel that they are time poor. That means that they simply feel that they do not have sufficient time. It may be just a perception because people actually have more time free from work than ever before, but there are just so many options now! </a:t>
            </a:r>
          </a:p>
        </p:txBody>
      </p:sp>
    </p:spTree>
    <p:extLst>
      <p:ext uri="{BB962C8B-B14F-4D97-AF65-F5344CB8AC3E}">
        <p14:creationId xmlns:p14="http://schemas.microsoft.com/office/powerpoint/2010/main" val="844271915"/>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3490" name="Rectangle 7"/>
          <p:cNvSpPr>
            <a:spLocks noGrp="1" noChangeArrowheads="1"/>
          </p:cNvSpPr>
          <p:nvPr>
            <p:ph type="sldNum" sz="quarter" idx="5"/>
          </p:nvPr>
        </p:nvSpPr>
        <p:spPr>
          <a:noFill/>
        </p:spPr>
        <p:txBody>
          <a:bodyPr/>
          <a:lstStyle/>
          <a:p>
            <a:fld id="{4EF134A9-2393-4C83-AB33-C63D155CA068}" type="slidenum">
              <a:rPr lang="en-US" smtClean="0"/>
              <a:pPr/>
              <a:t>8</a:t>
            </a:fld>
            <a:endParaRPr lang="en-US" dirty="0" smtClean="0"/>
          </a:p>
        </p:txBody>
      </p:sp>
      <p:sp>
        <p:nvSpPr>
          <p:cNvPr id="63491" name="Rectangle 2"/>
          <p:cNvSpPr>
            <a:spLocks noGrp="1" noRot="1" noChangeAspect="1" noChangeArrowheads="1" noTextEdit="1"/>
          </p:cNvSpPr>
          <p:nvPr>
            <p:ph type="sldImg"/>
          </p:nvPr>
        </p:nvSpPr>
        <p:spPr>
          <a:ln/>
        </p:spPr>
      </p:sp>
      <p:sp>
        <p:nvSpPr>
          <p:cNvPr id="63492" name="Rectangle 3"/>
          <p:cNvSpPr>
            <a:spLocks noGrp="1" noChangeArrowheads="1"/>
          </p:cNvSpPr>
          <p:nvPr>
            <p:ph type="body" idx="1"/>
          </p:nvPr>
        </p:nvSpPr>
        <p:spPr>
          <a:noFill/>
          <a:ln/>
        </p:spPr>
        <p:txBody>
          <a:bodyPr/>
          <a:lstStyle/>
          <a:p>
            <a:pPr eaLnBrk="1" hangingPunct="1"/>
            <a:r>
              <a:rPr lang="en-US" dirty="0" smtClean="0"/>
              <a:t>A study looked at how the timestyles of a group of American women influence their consumption choices. The researchers found four dimensions of time. </a:t>
            </a:r>
          </a:p>
          <a:p>
            <a:pPr eaLnBrk="1" hangingPunct="1"/>
            <a:r>
              <a:rPr lang="en-US" dirty="0" smtClean="0"/>
              <a:t>The social dimension refers to individuals’ categorization of time as either “time for me” or “time with/for others.” </a:t>
            </a:r>
          </a:p>
          <a:p>
            <a:pPr eaLnBrk="1" hangingPunct="1"/>
            <a:r>
              <a:rPr lang="en-US" dirty="0" smtClean="0"/>
              <a:t>The temporal orientation dimension depicts the relative significance individuals attach to past, present, or future. </a:t>
            </a:r>
          </a:p>
          <a:p>
            <a:pPr eaLnBrk="1" hangingPunct="1"/>
            <a:r>
              <a:rPr lang="en-US" dirty="0" smtClean="0"/>
              <a:t>The planning orientation dimension alludes to different time management styles varying on a continuum from analytic to spontaneous. </a:t>
            </a:r>
          </a:p>
          <a:p>
            <a:pPr eaLnBrk="1" hangingPunct="1"/>
            <a:r>
              <a:rPr lang="en-US" dirty="0" smtClean="0"/>
              <a:t>The polychronic orientation dimension distinguishes between people who prefer to do one thing at a time from those who multitask. </a:t>
            </a:r>
          </a:p>
        </p:txBody>
      </p:sp>
    </p:spTree>
    <p:extLst>
      <p:ext uri="{BB962C8B-B14F-4D97-AF65-F5344CB8AC3E}">
        <p14:creationId xmlns:p14="http://schemas.microsoft.com/office/powerpoint/2010/main" val="75806614"/>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4514" name="Slide Image Placeholder 1"/>
          <p:cNvSpPr>
            <a:spLocks noGrp="1" noRot="1" noChangeAspect="1" noTextEdit="1"/>
          </p:cNvSpPr>
          <p:nvPr>
            <p:ph type="sldImg"/>
          </p:nvPr>
        </p:nvSpPr>
        <p:spPr>
          <a:ln/>
        </p:spPr>
      </p:sp>
      <p:sp>
        <p:nvSpPr>
          <p:cNvPr id="64515" name="Notes Placeholder 2"/>
          <p:cNvSpPr>
            <a:spLocks noGrp="1"/>
          </p:cNvSpPr>
          <p:nvPr>
            <p:ph type="body" idx="1"/>
          </p:nvPr>
        </p:nvSpPr>
        <p:spPr>
          <a:noFill/>
          <a:ln/>
        </p:spPr>
        <p:txBody>
          <a:bodyPr/>
          <a:lstStyle/>
          <a:p>
            <a:r>
              <a:rPr lang="en-US" dirty="0" smtClean="0"/>
              <a:t>Those same researchers found that women viewed time in different ways and they developed five metaphors to capture how women viewed time. </a:t>
            </a:r>
          </a:p>
          <a:p>
            <a:r>
              <a:rPr lang="en-US" dirty="0" smtClean="0"/>
              <a:t>Women who view time as a pressure cooker are analytical and monochronic. They usually feel like the are under pressure and they shop in a methodical manner. </a:t>
            </a:r>
          </a:p>
          <a:p>
            <a:r>
              <a:rPr lang="en-US" dirty="0" smtClean="0"/>
              <a:t>Women who view time as a map are also analytical but they focus on the future and tend to multitask. They tend to engage in extensive information search and comparison shopping.</a:t>
            </a:r>
          </a:p>
          <a:p>
            <a:r>
              <a:rPr lang="en-US" dirty="0" smtClean="0"/>
              <a:t> Women who view time as a mirror are analytical and polychronic but they have a past temporal orientation (as opposed to the time as a map women). These women are risk averse and they stick to brands they trust.</a:t>
            </a:r>
          </a:p>
          <a:p>
            <a:r>
              <a:rPr lang="en-US" dirty="0" smtClean="0"/>
              <a:t> Women who view time as a river tend to be very spontaneous with a focus on the present. They go shopping on the spur of the moment. </a:t>
            </a:r>
          </a:p>
          <a:p>
            <a:r>
              <a:rPr lang="en-US" dirty="0" smtClean="0"/>
              <a:t>Women who view time as a feast are analytical planners with a present focus. They view time as something that allows them to enjoy life. For this reason, they tend to seek out opportunities for hedonic consumption. </a:t>
            </a:r>
          </a:p>
        </p:txBody>
      </p:sp>
      <p:sp>
        <p:nvSpPr>
          <p:cNvPr id="64516" name="Slide Number Placeholder 3"/>
          <p:cNvSpPr>
            <a:spLocks noGrp="1"/>
          </p:cNvSpPr>
          <p:nvPr>
            <p:ph type="sldNum" sz="quarter" idx="5"/>
          </p:nvPr>
        </p:nvSpPr>
        <p:spPr>
          <a:noFill/>
        </p:spPr>
        <p:txBody>
          <a:bodyPr/>
          <a:lstStyle/>
          <a:p>
            <a:fld id="{A98026BA-17F2-4F0C-B693-9027CE557D56}" type="slidenum">
              <a:rPr lang="en-US" smtClean="0"/>
              <a:pPr/>
              <a:t>9</a:t>
            </a:fld>
            <a:endParaRPr lang="en-US" dirty="0" smtClean="0"/>
          </a:p>
        </p:txBody>
      </p:sp>
    </p:spTree>
    <p:extLst>
      <p:ext uri="{BB962C8B-B14F-4D97-AF65-F5344CB8AC3E}">
        <p14:creationId xmlns:p14="http://schemas.microsoft.com/office/powerpoint/2010/main" val="4036153579"/>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Sp="0" type="title" preserve="1">
  <p:cSld name="Title Slide">
    <p:spTree>
      <p:nvGrpSpPr>
        <p:cNvPr id="1" name=""/>
        <p:cNvGrpSpPr/>
        <p:nvPr/>
      </p:nvGrpSpPr>
      <p:grpSpPr>
        <a:xfrm>
          <a:off x="0" y="0"/>
          <a:ext cx="0" cy="0"/>
          <a:chOff x="0" y="0"/>
          <a:chExt cx="0" cy="0"/>
        </a:xfrm>
      </p:grpSpPr>
      <p:sp>
        <p:nvSpPr>
          <p:cNvPr id="4" name="Line 18"/>
          <p:cNvSpPr>
            <a:spLocks noChangeShapeType="1"/>
          </p:cNvSpPr>
          <p:nvPr userDrawn="1"/>
        </p:nvSpPr>
        <p:spPr bwMode="auto">
          <a:xfrm>
            <a:off x="685800" y="2895600"/>
            <a:ext cx="7848600" cy="0"/>
          </a:xfrm>
          <a:prstGeom prst="line">
            <a:avLst/>
          </a:prstGeom>
          <a:noFill/>
          <a:ln w="63500">
            <a:solidFill>
              <a:srgbClr val="6699FF"/>
            </a:solidFill>
            <a:round/>
            <a:headEnd/>
            <a:tailEnd/>
          </a:ln>
          <a:effectLst/>
        </p:spPr>
        <p:txBody>
          <a:bodyPr/>
          <a:lstStyle/>
          <a:p>
            <a:pPr>
              <a:defRPr/>
            </a:pPr>
            <a:endParaRPr lang="en-US"/>
          </a:p>
        </p:txBody>
      </p:sp>
      <p:sp>
        <p:nvSpPr>
          <p:cNvPr id="5" name="Rectangle 19"/>
          <p:cNvSpPr>
            <a:spLocks noChangeArrowheads="1"/>
          </p:cNvSpPr>
          <p:nvPr userDrawn="1"/>
        </p:nvSpPr>
        <p:spPr bwMode="auto">
          <a:xfrm>
            <a:off x="0" y="5486400"/>
            <a:ext cx="228600" cy="1371600"/>
          </a:xfrm>
          <a:prstGeom prst="rect">
            <a:avLst/>
          </a:prstGeom>
          <a:solidFill>
            <a:srgbClr val="000066"/>
          </a:soli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6" name="Rectangle 20"/>
          <p:cNvSpPr>
            <a:spLocks noChangeArrowheads="1"/>
          </p:cNvSpPr>
          <p:nvPr userDrawn="1"/>
        </p:nvSpPr>
        <p:spPr bwMode="auto">
          <a:xfrm>
            <a:off x="0" y="4114800"/>
            <a:ext cx="228600" cy="1371600"/>
          </a:xfrm>
          <a:prstGeom prst="rect">
            <a:avLst/>
          </a:prstGeom>
          <a:solidFill>
            <a:srgbClr val="996633"/>
          </a:soli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7" name="Rectangle 21"/>
          <p:cNvSpPr>
            <a:spLocks noChangeArrowheads="1"/>
          </p:cNvSpPr>
          <p:nvPr userDrawn="1"/>
        </p:nvSpPr>
        <p:spPr bwMode="auto">
          <a:xfrm>
            <a:off x="0" y="2743200"/>
            <a:ext cx="228600" cy="1371600"/>
          </a:xfrm>
          <a:prstGeom prst="rect">
            <a:avLst/>
          </a:prstGeom>
          <a:solidFill>
            <a:srgbClr val="009999"/>
          </a:soli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8" name="Rectangle 22"/>
          <p:cNvSpPr>
            <a:spLocks noChangeArrowheads="1"/>
          </p:cNvSpPr>
          <p:nvPr userDrawn="1"/>
        </p:nvSpPr>
        <p:spPr bwMode="auto">
          <a:xfrm>
            <a:off x="0" y="1371600"/>
            <a:ext cx="228600" cy="1371600"/>
          </a:xfrm>
          <a:prstGeom prst="rect">
            <a:avLst/>
          </a:prstGeom>
          <a:solidFill>
            <a:srgbClr val="CC0066"/>
          </a:soli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9" name="Rectangle 23"/>
          <p:cNvSpPr>
            <a:spLocks noChangeArrowheads="1"/>
          </p:cNvSpPr>
          <p:nvPr userDrawn="1"/>
        </p:nvSpPr>
        <p:spPr bwMode="auto">
          <a:xfrm>
            <a:off x="0" y="0"/>
            <a:ext cx="228600" cy="1371600"/>
          </a:xfrm>
          <a:prstGeom prst="rect">
            <a:avLst/>
          </a:prstGeom>
          <a:solidFill>
            <a:srgbClr val="808000"/>
          </a:solidFill>
          <a:ln w="9525">
            <a:noFill/>
            <a:miter lim="800000"/>
            <a:headEnd/>
            <a:tailEnd/>
          </a:ln>
          <a:effectLst/>
        </p:spPr>
        <p:txBody>
          <a:bodyPr wrap="none" anchor="ctr"/>
          <a:lstStyle/>
          <a:p>
            <a:pPr algn="ctr">
              <a:defRPr/>
            </a:pPr>
            <a:endParaRPr lang="en-US" sz="2400">
              <a:latin typeface="Times New Roman" pitchFamily="18" charset="0"/>
            </a:endParaRPr>
          </a:p>
        </p:txBody>
      </p:sp>
      <p:sp>
        <p:nvSpPr>
          <p:cNvPr id="204802" name="Rectangle 2"/>
          <p:cNvSpPr>
            <a:spLocks noGrp="1" noChangeArrowheads="1"/>
          </p:cNvSpPr>
          <p:nvPr>
            <p:ph type="ctrTitle"/>
          </p:nvPr>
        </p:nvSpPr>
        <p:spPr>
          <a:xfrm>
            <a:off x="685800" y="685800"/>
            <a:ext cx="7772400" cy="2127250"/>
          </a:xfrm>
        </p:spPr>
        <p:txBody>
          <a:bodyPr/>
          <a:lstStyle>
            <a:lvl1pPr algn="ctr">
              <a:defRPr sz="3600"/>
            </a:lvl1pPr>
          </a:lstStyle>
          <a:p>
            <a:r>
              <a:rPr lang="en-US"/>
              <a:t>Click to edit Master title style</a:t>
            </a:r>
          </a:p>
        </p:txBody>
      </p:sp>
      <p:sp>
        <p:nvSpPr>
          <p:cNvPr id="204803" name="Rectangle 3"/>
          <p:cNvSpPr>
            <a:spLocks noGrp="1" noChangeArrowheads="1"/>
          </p:cNvSpPr>
          <p:nvPr>
            <p:ph type="subTitle" idx="1"/>
          </p:nvPr>
        </p:nvSpPr>
        <p:spPr>
          <a:xfrm>
            <a:off x="1371600" y="3270250"/>
            <a:ext cx="6400800" cy="2209800"/>
          </a:xfrm>
        </p:spPr>
        <p:txBody>
          <a:bodyPr/>
          <a:lstStyle>
            <a:lvl1pPr marL="0" indent="0" algn="ctr">
              <a:buFontTx/>
              <a:buNone/>
              <a:defRPr sz="2600"/>
            </a:lvl1pPr>
          </a:lstStyle>
          <a:p>
            <a:r>
              <a:rPr lang="en-US"/>
              <a:t>Click to edit Master subtitle style</a:t>
            </a:r>
          </a:p>
        </p:txBody>
      </p:sp>
      <p:sp>
        <p:nvSpPr>
          <p:cNvPr id="10" name="Rectangle 6"/>
          <p:cNvSpPr>
            <a:spLocks noGrp="1" noChangeArrowheads="1"/>
          </p:cNvSpPr>
          <p:nvPr>
            <p:ph type="sldNum" sz="quarter" idx="10"/>
          </p:nvPr>
        </p:nvSpPr>
        <p:spPr>
          <a:xfrm>
            <a:off x="6553200" y="6248400"/>
            <a:ext cx="2133600" cy="457200"/>
          </a:xfrm>
        </p:spPr>
        <p:txBody>
          <a:bodyPr/>
          <a:lstStyle>
            <a:lvl1pPr>
              <a:defRPr>
                <a:latin typeface="Verdana" pitchFamily="34" charset="0"/>
              </a:defRPr>
            </a:lvl1pPr>
          </a:lstStyle>
          <a:p>
            <a:r>
              <a:rPr lang="en-US" dirty="0" smtClean="0"/>
              <a:t>2-</a:t>
            </a:r>
            <a:fld id="{7703C8E3-1C16-4BCA-A787-02688D1810B0}" type="slidenum">
              <a:rPr lang="en-US" smtClean="0"/>
              <a:pPr/>
              <a:t>‹#›</a:t>
            </a:fld>
            <a:endParaRPr lang="en-US" dirty="0"/>
          </a:p>
        </p:txBody>
      </p:sp>
      <p:sp>
        <p:nvSpPr>
          <p:cNvPr id="11" name="Rectangle 13"/>
          <p:cNvSpPr>
            <a:spLocks noGrp="1" noChangeArrowheads="1"/>
          </p:cNvSpPr>
          <p:nvPr>
            <p:ph type="ftr" sz="quarter" idx="11"/>
          </p:nvPr>
        </p:nvSpPr>
        <p:spPr/>
        <p:txBody>
          <a:bodyPr/>
          <a:lstStyle>
            <a:lvl1pPr>
              <a:defRPr/>
            </a:lvl1pPr>
          </a:lstStyle>
          <a:p>
            <a:r>
              <a:rPr lang="en-US" smtClean="0"/>
              <a:t>Copyright © 2017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r>
              <a:rPr lang="en-US" dirty="0" smtClean="0"/>
              <a:t>2-</a:t>
            </a:r>
            <a:fld id="{A144EDFA-A5C1-4A25-B91A-A1DC5218CD24}" type="slidenum">
              <a:rPr lang="en-US" smtClean="0"/>
              <a:pPr/>
              <a:t>‹#›</a:t>
            </a:fld>
            <a:endParaRPr lang="en-US" dirty="0"/>
          </a:p>
        </p:txBody>
      </p:sp>
      <p:sp>
        <p:nvSpPr>
          <p:cNvPr id="5" name="Rectangle 4"/>
          <p:cNvSpPr>
            <a:spLocks noGrp="1" noChangeArrowheads="1"/>
          </p:cNvSpPr>
          <p:nvPr>
            <p:ph type="ftr" sz="quarter" idx="11"/>
          </p:nvPr>
        </p:nvSpPr>
        <p:spPr>
          <a:ln/>
        </p:spPr>
        <p:txBody>
          <a:bodyPr/>
          <a:lstStyle>
            <a:lvl1pPr>
              <a:defRPr/>
            </a:lvl1pPr>
          </a:lstStyle>
          <a:p>
            <a:r>
              <a:rPr lang="en-US" smtClean="0"/>
              <a:t>Copyright © 2017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7813"/>
            <a:ext cx="2057400" cy="5853112"/>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7813"/>
            <a:ext cx="6019800" cy="5853112"/>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Rectangle 6"/>
          <p:cNvSpPr>
            <a:spLocks noGrp="1" noChangeArrowheads="1"/>
          </p:cNvSpPr>
          <p:nvPr>
            <p:ph type="sldNum" sz="quarter" idx="10"/>
          </p:nvPr>
        </p:nvSpPr>
        <p:spPr>
          <a:ln/>
        </p:spPr>
        <p:txBody>
          <a:bodyPr/>
          <a:lstStyle>
            <a:lvl1pPr>
              <a:defRPr/>
            </a:lvl1pPr>
          </a:lstStyle>
          <a:p>
            <a:r>
              <a:rPr lang="en-US" dirty="0" smtClean="0"/>
              <a:t>2-</a:t>
            </a:r>
            <a:fld id="{72B9B0F6-0EFA-461B-B21B-138FA967BC8B}" type="slidenum">
              <a:rPr lang="en-US" smtClean="0"/>
              <a:pPr/>
              <a:t>‹#›</a:t>
            </a:fld>
            <a:endParaRPr lang="en-US" dirty="0"/>
          </a:p>
        </p:txBody>
      </p:sp>
      <p:sp>
        <p:nvSpPr>
          <p:cNvPr id="5" name="Rectangle 4"/>
          <p:cNvSpPr>
            <a:spLocks noGrp="1" noChangeArrowheads="1"/>
          </p:cNvSpPr>
          <p:nvPr>
            <p:ph type="ftr" sz="quarter" idx="11"/>
          </p:nvPr>
        </p:nvSpPr>
        <p:spPr>
          <a:ln/>
        </p:spPr>
        <p:txBody>
          <a:bodyPr/>
          <a:lstStyle>
            <a:lvl1pPr>
              <a:defRPr/>
            </a:lvl1pPr>
          </a:lstStyle>
          <a:p>
            <a:r>
              <a:rPr lang="en-US" smtClean="0"/>
              <a:t>Copyright © 2017 Pearson Education, Inc.</a:t>
            </a:r>
            <a:endParaRPr lang="en-US"/>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Click to edit Master title style</a:t>
            </a:r>
            <a:endParaRPr lang="en-US" dirty="0"/>
          </a:p>
        </p:txBody>
      </p:sp>
      <p:sp>
        <p:nvSpPr>
          <p:cNvPr id="3" name="Content Placeholder 2"/>
          <p:cNvSpPr>
            <a:spLocks noGrp="1"/>
          </p:cNvSpPr>
          <p:nvPr>
            <p:ph idx="1"/>
          </p:nvPr>
        </p:nvSpPr>
        <p:spPr/>
        <p:txBody>
          <a:bodyPr/>
          <a:lstStyle>
            <a:lvl1pPr>
              <a:defRPr sz="3200" b="0"/>
            </a:lvl1pPr>
            <a:lvl2pPr>
              <a:defRPr sz="3200" b="0"/>
            </a:lvl2pPr>
            <a:lvl3pPr>
              <a:defRPr sz="3200" b="0"/>
            </a:lvl3pPr>
            <a:lvl4pPr>
              <a:defRPr sz="3200" b="0"/>
            </a:lvl4pPr>
            <a:lvl5pPr>
              <a:defRPr sz="3200" b="0"/>
            </a:lvl5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Slide Number Placeholder 5"/>
          <p:cNvSpPr>
            <a:spLocks noGrp="1"/>
          </p:cNvSpPr>
          <p:nvPr>
            <p:ph type="sldNum" sz="quarter" idx="10"/>
          </p:nvPr>
        </p:nvSpPr>
        <p:spPr/>
        <p:txBody>
          <a:bodyPr/>
          <a:lstStyle>
            <a:lvl1pPr>
              <a:defRPr/>
            </a:lvl1pPr>
          </a:lstStyle>
          <a:p>
            <a:pPr>
              <a:defRPr/>
            </a:pPr>
            <a:r>
              <a:rPr lang="en-US" dirty="0" smtClean="0"/>
              <a:t>2-</a:t>
            </a:r>
            <a:fld id="{4C4CA041-97C9-4E07-92C8-E000E69160F2}" type="slidenum">
              <a:rPr lang="en-US" smtClean="0"/>
              <a:pPr>
                <a:defRPr/>
              </a:pPr>
              <a:t>‹#›</a:t>
            </a:fld>
            <a:endParaRPr lang="en-US" dirty="0"/>
          </a:p>
        </p:txBody>
      </p:sp>
      <p:sp>
        <p:nvSpPr>
          <p:cNvPr id="5" name="Rectangle 13"/>
          <p:cNvSpPr>
            <a:spLocks noGrp="1" noChangeArrowheads="1"/>
          </p:cNvSpPr>
          <p:nvPr>
            <p:ph type="ftr" sz="quarter" idx="11"/>
          </p:nvPr>
        </p:nvSpPr>
        <p:spPr/>
        <p:txBody>
          <a:bodyPr/>
          <a:lstStyle>
            <a:lvl1pPr>
              <a:defRPr/>
            </a:lvl1pPr>
          </a:lstStyle>
          <a:p>
            <a:r>
              <a:rPr lang="en-US" smtClean="0"/>
              <a:t>Copyright © 2017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smtClean="0"/>
              <a:t>Click to edit Master text styles</a:t>
            </a:r>
          </a:p>
        </p:txBody>
      </p:sp>
      <p:sp>
        <p:nvSpPr>
          <p:cNvPr id="4" name="Rectangle 6"/>
          <p:cNvSpPr>
            <a:spLocks noGrp="1" noChangeArrowheads="1"/>
          </p:cNvSpPr>
          <p:nvPr>
            <p:ph type="sldNum" sz="quarter" idx="10"/>
          </p:nvPr>
        </p:nvSpPr>
        <p:spPr/>
        <p:txBody>
          <a:bodyPr/>
          <a:lstStyle>
            <a:lvl1pPr>
              <a:defRPr dirty="0" smtClean="0"/>
            </a:lvl1pPr>
          </a:lstStyle>
          <a:p>
            <a:pPr>
              <a:defRPr/>
            </a:pPr>
            <a:r>
              <a:rPr lang="en-US" dirty="0" smtClean="0"/>
              <a:t>2-</a:t>
            </a:r>
            <a:fld id="{51CE98C3-F4E6-4B8C-8C9B-3F361AE7E714}" type="slidenum">
              <a:rPr lang="en-US" smtClean="0"/>
              <a:pPr>
                <a:defRPr/>
              </a:pPr>
              <a:t>‹#›</a:t>
            </a:fld>
            <a:endParaRPr lang="en-US" dirty="0"/>
          </a:p>
        </p:txBody>
      </p:sp>
      <p:sp>
        <p:nvSpPr>
          <p:cNvPr id="5" name="Rectangle 4"/>
          <p:cNvSpPr>
            <a:spLocks noGrp="1" noChangeArrowheads="1"/>
          </p:cNvSpPr>
          <p:nvPr>
            <p:ph type="ftr" sz="quarter" idx="11"/>
          </p:nvPr>
        </p:nvSpPr>
        <p:spPr/>
        <p:txBody>
          <a:bodyPr/>
          <a:lstStyle>
            <a:lvl1pPr>
              <a:defRPr/>
            </a:lvl1pPr>
          </a:lstStyle>
          <a:p>
            <a:r>
              <a:rPr lang="en-US" smtClean="0"/>
              <a:t>Copyright © 2017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371600"/>
            <a:ext cx="4038600" cy="4759325"/>
          </a:xfrm>
        </p:spPr>
        <p:txBody>
          <a:bodyPr/>
          <a:lstStyle>
            <a:lvl1pPr>
              <a:defRPr sz="2800" b="0"/>
            </a:lvl1pPr>
            <a:lvl2pPr>
              <a:defRPr sz="2800" b="0"/>
            </a:lvl2pPr>
            <a:lvl3pPr>
              <a:defRPr sz="2800" b="0"/>
            </a:lvl3pPr>
            <a:lvl4pPr>
              <a:defRPr sz="1800"/>
            </a:lvl4pPr>
            <a:lvl5pPr>
              <a:defRPr sz="1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Content Placeholder 3"/>
          <p:cNvSpPr>
            <a:spLocks noGrp="1"/>
          </p:cNvSpPr>
          <p:nvPr>
            <p:ph sz="half" idx="2"/>
          </p:nvPr>
        </p:nvSpPr>
        <p:spPr>
          <a:xfrm>
            <a:off x="4648200" y="1371600"/>
            <a:ext cx="4038600" cy="4759325"/>
          </a:xfrm>
        </p:spPr>
        <p:txBody>
          <a:bodyPr/>
          <a:lstStyle>
            <a:lvl1pPr>
              <a:defRPr sz="2800"/>
            </a:lvl1pPr>
            <a:lvl2pPr>
              <a:defRPr sz="2800"/>
            </a:lvl2pPr>
            <a:lvl3pPr>
              <a:defRPr sz="2800"/>
            </a:lvl3pPr>
            <a:lvl4pPr>
              <a:defRPr sz="2800"/>
            </a:lvl4pPr>
            <a:lvl5pPr>
              <a:defRPr sz="2800"/>
            </a:lvl5pPr>
            <a:lvl6pPr>
              <a:defRPr sz="1800"/>
            </a:lvl6pPr>
            <a:lvl7pPr>
              <a:defRPr sz="1800"/>
            </a:lvl7pPr>
            <a:lvl8pPr>
              <a:defRPr sz="1800"/>
            </a:lvl8pPr>
            <a:lvl9pPr>
              <a:defRPr sz="1800"/>
            </a:lvl9p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5" name="Rectangle 6"/>
          <p:cNvSpPr>
            <a:spLocks noGrp="1" noChangeArrowheads="1"/>
          </p:cNvSpPr>
          <p:nvPr>
            <p:ph type="sldNum" sz="quarter" idx="10"/>
          </p:nvPr>
        </p:nvSpPr>
        <p:spPr>
          <a:ln/>
        </p:spPr>
        <p:txBody>
          <a:bodyPr/>
          <a:lstStyle>
            <a:lvl1pPr>
              <a:defRPr/>
            </a:lvl1pPr>
          </a:lstStyle>
          <a:p>
            <a:r>
              <a:rPr lang="en-US" dirty="0" smtClean="0"/>
              <a:t>2-</a:t>
            </a:r>
            <a:fld id="{92DABD34-5F98-4231-9DD6-F811C63150B3}" type="slidenum">
              <a:rPr lang="en-US" smtClean="0"/>
              <a:pPr/>
              <a:t>‹#›</a:t>
            </a:fld>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smtClean="0"/>
              <a:t>Copyright © 2017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4638"/>
            <a:ext cx="8229600" cy="1143000"/>
          </a:xfrm>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Rectangle 6"/>
          <p:cNvSpPr>
            <a:spLocks noGrp="1" noChangeArrowheads="1"/>
          </p:cNvSpPr>
          <p:nvPr>
            <p:ph type="sldNum" sz="quarter" idx="10"/>
          </p:nvPr>
        </p:nvSpPr>
        <p:spPr>
          <a:ln/>
        </p:spPr>
        <p:txBody>
          <a:bodyPr/>
          <a:lstStyle>
            <a:lvl1pPr>
              <a:defRPr/>
            </a:lvl1pPr>
          </a:lstStyle>
          <a:p>
            <a:r>
              <a:rPr lang="en-US" dirty="0" smtClean="0"/>
              <a:t>2-</a:t>
            </a:r>
            <a:fld id="{61136C62-F44C-4E1D-B4B8-725CD4A0C33F}" type="slidenum">
              <a:rPr lang="en-US" smtClean="0"/>
              <a:pPr/>
              <a:t>‹#›</a:t>
            </a:fld>
            <a:endParaRPr lang="en-US" dirty="0"/>
          </a:p>
        </p:txBody>
      </p:sp>
      <p:sp>
        <p:nvSpPr>
          <p:cNvPr id="8" name="Rectangle 7"/>
          <p:cNvSpPr>
            <a:spLocks noGrp="1" noChangeArrowheads="1"/>
          </p:cNvSpPr>
          <p:nvPr>
            <p:ph type="ftr" sz="quarter" idx="11"/>
          </p:nvPr>
        </p:nvSpPr>
        <p:spPr>
          <a:ln/>
        </p:spPr>
        <p:txBody>
          <a:bodyPr/>
          <a:lstStyle>
            <a:lvl1pPr>
              <a:defRPr/>
            </a:lvl1pPr>
          </a:lstStyle>
          <a:p>
            <a:r>
              <a:rPr lang="en-US" smtClean="0"/>
              <a:t>Copyright © 2017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Slide Number Placeholder 4"/>
          <p:cNvSpPr>
            <a:spLocks noGrp="1"/>
          </p:cNvSpPr>
          <p:nvPr>
            <p:ph type="sldNum" sz="quarter" idx="10"/>
          </p:nvPr>
        </p:nvSpPr>
        <p:spPr/>
        <p:txBody>
          <a:bodyPr/>
          <a:lstStyle>
            <a:lvl1pPr>
              <a:defRPr/>
            </a:lvl1pPr>
          </a:lstStyle>
          <a:p>
            <a:r>
              <a:rPr lang="en-US" dirty="0" smtClean="0"/>
              <a:t>2-</a:t>
            </a:r>
            <a:fld id="{23FBFD4A-BE0C-432A-9750-14C230CF1569}" type="slidenum">
              <a:rPr lang="en-US" smtClean="0"/>
              <a:pPr/>
              <a:t>‹#›</a:t>
            </a:fld>
            <a:endParaRPr lang="en-US" dirty="0"/>
          </a:p>
        </p:txBody>
      </p:sp>
      <p:sp>
        <p:nvSpPr>
          <p:cNvPr id="4" name="Rectangle 13"/>
          <p:cNvSpPr>
            <a:spLocks noGrp="1" noChangeArrowheads="1"/>
          </p:cNvSpPr>
          <p:nvPr>
            <p:ph type="ftr" sz="quarter" idx="11"/>
          </p:nvPr>
        </p:nvSpPr>
        <p:spPr/>
        <p:txBody>
          <a:bodyPr/>
          <a:lstStyle>
            <a:lvl1pPr>
              <a:defRPr/>
            </a:lvl1pPr>
          </a:lstStyle>
          <a:p>
            <a:r>
              <a:rPr lang="en-US" smtClean="0"/>
              <a:t>Copyright © 2017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Rectangle 6"/>
          <p:cNvSpPr>
            <a:spLocks noGrp="1" noChangeArrowheads="1"/>
          </p:cNvSpPr>
          <p:nvPr>
            <p:ph type="sldNum" sz="quarter" idx="10"/>
          </p:nvPr>
        </p:nvSpPr>
        <p:spPr>
          <a:ln/>
        </p:spPr>
        <p:txBody>
          <a:bodyPr/>
          <a:lstStyle>
            <a:lvl1pPr>
              <a:defRPr/>
            </a:lvl1pPr>
          </a:lstStyle>
          <a:p>
            <a:r>
              <a:rPr lang="en-US" dirty="0" smtClean="0"/>
              <a:t>2-</a:t>
            </a:r>
            <a:fld id="{56F4FCE6-39C4-4C6E-8BE6-4F1E9DC3B510}" type="slidenum">
              <a:rPr lang="en-US" smtClean="0"/>
              <a:pPr/>
              <a:t>‹#›</a:t>
            </a:fld>
            <a:endParaRPr lang="en-US" dirty="0"/>
          </a:p>
        </p:txBody>
      </p:sp>
      <p:sp>
        <p:nvSpPr>
          <p:cNvPr id="3" name="Rectangle 2"/>
          <p:cNvSpPr>
            <a:spLocks noGrp="1" noChangeArrowheads="1"/>
          </p:cNvSpPr>
          <p:nvPr>
            <p:ph type="ftr" sz="quarter" idx="11"/>
          </p:nvPr>
        </p:nvSpPr>
        <p:spPr>
          <a:ln/>
        </p:spPr>
        <p:txBody>
          <a:bodyPr/>
          <a:lstStyle>
            <a:lvl1pPr>
              <a:defRPr/>
            </a:lvl1pPr>
          </a:lstStyle>
          <a:p>
            <a:r>
              <a:rPr lang="en-US" smtClean="0"/>
              <a:t>Copyright © 2017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r>
              <a:rPr lang="en-US" dirty="0" smtClean="0"/>
              <a:t>2-</a:t>
            </a:r>
            <a:fld id="{80D5D090-EA72-43B8-8925-1A1838FBD8B1}" type="slidenum">
              <a:rPr lang="en-US" smtClean="0"/>
              <a:pPr/>
              <a:t>‹#›</a:t>
            </a:fld>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smtClean="0"/>
              <a:t>Copyright © 2017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pPr lvl="0"/>
            <a:endParaRPr lang="en-US" noProof="0" smtClean="0"/>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Rectangle 6"/>
          <p:cNvSpPr>
            <a:spLocks noGrp="1" noChangeArrowheads="1"/>
          </p:cNvSpPr>
          <p:nvPr>
            <p:ph type="sldNum" sz="quarter" idx="10"/>
          </p:nvPr>
        </p:nvSpPr>
        <p:spPr>
          <a:ln/>
        </p:spPr>
        <p:txBody>
          <a:bodyPr/>
          <a:lstStyle>
            <a:lvl1pPr>
              <a:defRPr/>
            </a:lvl1pPr>
          </a:lstStyle>
          <a:p>
            <a:r>
              <a:rPr lang="en-US" dirty="0" smtClean="0"/>
              <a:t>2-</a:t>
            </a:r>
            <a:fld id="{674902CD-BD5C-4869-9784-895C6F5CE4CC}" type="slidenum">
              <a:rPr lang="en-US" smtClean="0"/>
              <a:pPr/>
              <a:t>‹#›</a:t>
            </a:fld>
            <a:endParaRPr lang="en-US" dirty="0"/>
          </a:p>
        </p:txBody>
      </p:sp>
      <p:sp>
        <p:nvSpPr>
          <p:cNvPr id="6" name="Rectangle 5"/>
          <p:cNvSpPr>
            <a:spLocks noGrp="1" noChangeArrowheads="1"/>
          </p:cNvSpPr>
          <p:nvPr>
            <p:ph type="ftr" sz="quarter" idx="11"/>
          </p:nvPr>
        </p:nvSpPr>
        <p:spPr>
          <a:ln/>
        </p:spPr>
        <p:txBody>
          <a:bodyPr/>
          <a:lstStyle>
            <a:lvl1pPr>
              <a:defRPr/>
            </a:lvl1pPr>
          </a:lstStyle>
          <a:p>
            <a:r>
              <a:rPr lang="en-US" smtClean="0"/>
              <a:t>Copyright © 2017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Layout>
</file>

<file path=ppt/slideMasters/_rels/slideMaster1.xml.rels><?xml version="1.0" encoding="UTF-8" standalone="yes"?>
<Relationships xmlns="http://schemas.openxmlformats.org/package/2006/relationships"><Relationship Id="rId1" Type="http://schemas.openxmlformats.org/officeDocument/2006/relationships/theme" Target="../theme/theme1.xml"/></Relationships>
</file>

<file path=ppt/slideMasters/_rels/slideMaster2.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theme" Target="../theme/theme2.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reserve="1">
  <p:cSld>
    <p:bg>
      <p:bgPr>
        <a:solidFill>
          <a:schemeClr val="bg1"/>
        </a:solid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1447800" y="274638"/>
            <a:ext cx="7313613" cy="1143000"/>
          </a:xfrm>
          <a:prstGeom prst="rect">
            <a:avLst/>
          </a:prstGeom>
          <a:noFill/>
          <a:ln w="9525">
            <a:noFill/>
            <a:miter lim="800000"/>
            <a:headEnd/>
            <a:tailEnd/>
          </a:ln>
        </p:spPr>
        <p:txBody>
          <a:bodyPr vert="horz" wrap="square" lIns="91440" tIns="45720" rIns="91440" bIns="45720" numCol="1" anchor="ctr" anchorCtr="0" compatLnSpc="1">
            <a:prstTxWarp prst="textNoShape">
              <a:avLst/>
            </a:prstTxWarp>
          </a:bodyPr>
          <a:lstStyle/>
          <a:p>
            <a:pPr lvl="0"/>
            <a:r>
              <a:rPr lang="en-US" smtClean="0"/>
              <a:t>Click to edit Master title style</a:t>
            </a:r>
          </a:p>
        </p:txBody>
      </p:sp>
      <p:sp>
        <p:nvSpPr>
          <p:cNvPr id="1027" name="Rectangle 3"/>
          <p:cNvSpPr>
            <a:spLocks noGrp="1" noChangeArrowheads="1"/>
          </p:cNvSpPr>
          <p:nvPr>
            <p:ph type="body" idx="1"/>
          </p:nvPr>
        </p:nvSpPr>
        <p:spPr bwMode="auto">
          <a:xfrm>
            <a:off x="1447800" y="1600200"/>
            <a:ext cx="7313613" cy="4525963"/>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p>
        </p:txBody>
      </p:sp>
      <p:sp>
        <p:nvSpPr>
          <p:cNvPr id="189447" name="Rectangle 7"/>
          <p:cNvSpPr>
            <a:spLocks noChangeArrowheads="1"/>
          </p:cNvSpPr>
          <p:nvPr userDrawn="1"/>
        </p:nvSpPr>
        <p:spPr bwMode="auto">
          <a:xfrm>
            <a:off x="457200" y="1219200"/>
            <a:ext cx="5562600" cy="152400"/>
          </a:xfrm>
          <a:prstGeom prst="rect">
            <a:avLst/>
          </a:prstGeom>
          <a:gradFill rotWithShape="1">
            <a:gsLst>
              <a:gs pos="0">
                <a:srgbClr val="CC3300"/>
              </a:gs>
              <a:gs pos="100000">
                <a:srgbClr val="CC9900"/>
              </a:gs>
            </a:gsLst>
            <a:lin ang="0" scaled="1"/>
          </a:gradFill>
          <a:ln w="25400" algn="ctr">
            <a:noFill/>
            <a:miter lim="800000"/>
            <a:headEnd/>
            <a:tailEnd/>
          </a:ln>
          <a:effectLst/>
        </p:spPr>
        <p:txBody>
          <a:bodyPr tIns="228600" bIns="228600" anchor="ctr">
            <a:spAutoFit/>
          </a:bodyPr>
          <a:lstStyle/>
          <a:p>
            <a:pPr>
              <a:defRPr/>
            </a:pPr>
            <a:endParaRPr lang="en-US" dirty="0"/>
          </a:p>
        </p:txBody>
      </p:sp>
      <p:sp>
        <p:nvSpPr>
          <p:cNvPr id="189448" name="Rectangle 8"/>
          <p:cNvSpPr>
            <a:spLocks noChangeArrowheads="1"/>
          </p:cNvSpPr>
          <p:nvPr userDrawn="1"/>
        </p:nvSpPr>
        <p:spPr bwMode="auto">
          <a:xfrm>
            <a:off x="457200" y="1219200"/>
            <a:ext cx="5562600" cy="152400"/>
          </a:xfrm>
          <a:prstGeom prst="rect">
            <a:avLst/>
          </a:prstGeom>
          <a:gradFill rotWithShape="1">
            <a:gsLst>
              <a:gs pos="0">
                <a:srgbClr val="000066"/>
              </a:gs>
              <a:gs pos="100000">
                <a:srgbClr val="CC3300"/>
              </a:gs>
            </a:gsLst>
            <a:lin ang="0" scaled="1"/>
          </a:gradFill>
          <a:ln w="25400" algn="ctr">
            <a:noFill/>
            <a:miter lim="800000"/>
            <a:headEnd/>
            <a:tailEnd/>
          </a:ln>
          <a:effectLst/>
        </p:spPr>
        <p:txBody>
          <a:bodyPr tIns="228600" bIns="228600" anchor="ctr">
            <a:spAutoFit/>
          </a:bodyPr>
          <a:lstStyle/>
          <a:p>
            <a:pPr>
              <a:defRPr/>
            </a:pPr>
            <a:endParaRPr lang="en-US" dirty="0"/>
          </a:p>
        </p:txBody>
      </p:sp>
      <p:sp>
        <p:nvSpPr>
          <p:cNvPr id="189449" name="Rectangle 9"/>
          <p:cNvSpPr>
            <a:spLocks noChangeArrowheads="1"/>
          </p:cNvSpPr>
          <p:nvPr userDrawn="1"/>
        </p:nvSpPr>
        <p:spPr bwMode="auto">
          <a:xfrm flipH="1">
            <a:off x="3124200" y="6400800"/>
            <a:ext cx="5562600" cy="152400"/>
          </a:xfrm>
          <a:prstGeom prst="rect">
            <a:avLst/>
          </a:prstGeom>
          <a:gradFill rotWithShape="1">
            <a:gsLst>
              <a:gs pos="0">
                <a:srgbClr val="CC3300"/>
              </a:gs>
              <a:gs pos="100000">
                <a:srgbClr val="CC9900"/>
              </a:gs>
            </a:gsLst>
            <a:lin ang="0" scaled="1"/>
          </a:gradFill>
          <a:ln w="25400" algn="ctr">
            <a:noFill/>
            <a:miter lim="800000"/>
            <a:headEnd/>
            <a:tailEnd/>
          </a:ln>
          <a:effectLst/>
        </p:spPr>
        <p:txBody>
          <a:bodyPr tIns="228600" bIns="228600" anchor="ctr">
            <a:spAutoFit/>
          </a:bodyPr>
          <a:lstStyle/>
          <a:p>
            <a:pPr>
              <a:defRPr/>
            </a:pPr>
            <a:endParaRPr lang="en-US" dirty="0"/>
          </a:p>
        </p:txBody>
      </p:sp>
      <p:sp>
        <p:nvSpPr>
          <p:cNvPr id="1035" name="Rectangle 11"/>
          <p:cNvSpPr>
            <a:spLocks noChangeArrowheads="1"/>
          </p:cNvSpPr>
          <p:nvPr userDrawn="1"/>
        </p:nvSpPr>
        <p:spPr bwMode="auto">
          <a:xfrm>
            <a:off x="8077200" y="6324600"/>
            <a:ext cx="666750" cy="731838"/>
          </a:xfrm>
          <a:prstGeom prst="rect">
            <a:avLst/>
          </a:prstGeom>
          <a:noFill/>
          <a:ln w="25400" algn="ctr">
            <a:noFill/>
            <a:miter lim="800000"/>
            <a:headEnd/>
            <a:tailEnd/>
          </a:ln>
          <a:effectLst/>
        </p:spPr>
        <p:txBody>
          <a:bodyPr tIns="228600" bIns="228600">
            <a:spAutoFit/>
          </a:bodyPr>
          <a:lstStyle/>
          <a:p>
            <a:r>
              <a:rPr lang="en-US" b="1" dirty="0" smtClean="0">
                <a:solidFill>
                  <a:srgbClr val="CC3300"/>
                </a:solidFill>
              </a:rPr>
              <a:t>9-</a:t>
            </a:r>
            <a:fld id="{13131A90-7B07-4271-9657-CE141BDD4CCB}" type="slidenum">
              <a:rPr lang="en-US" b="1" smtClean="0">
                <a:solidFill>
                  <a:srgbClr val="CC3300"/>
                </a:solidFill>
              </a:rPr>
              <a:pPr/>
              <a:t>‹#›</a:t>
            </a:fld>
            <a:endParaRPr lang="en-US" b="1" dirty="0">
              <a:solidFill>
                <a:srgbClr val="CC3300"/>
              </a:solidFill>
            </a:endParaRPr>
          </a:p>
        </p:txBody>
      </p:sp>
      <p:sp>
        <p:nvSpPr>
          <p:cNvPr id="14" name="Footer Placeholder 13"/>
          <p:cNvSpPr>
            <a:spLocks noGrp="1" noChangeArrowheads="1"/>
          </p:cNvSpPr>
          <p:nvPr>
            <p:ph type="ftr" sz="quarter" idx="3"/>
          </p:nvPr>
        </p:nvSpPr>
        <p:spPr bwMode="auto">
          <a:xfrm>
            <a:off x="381000" y="6324600"/>
            <a:ext cx="5791200" cy="5334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000">
                <a:latin typeface="Verdana" pitchFamily="34" charset="0"/>
              </a:defRPr>
            </a:lvl1pPr>
          </a:lstStyle>
          <a:p>
            <a:r>
              <a:rPr lang="en-US" smtClean="0"/>
              <a:t>Copyright © 2017 Pearson Education, Inc.</a:t>
            </a:r>
            <a:endParaRPr lang="en-US" dirty="0"/>
          </a:p>
        </p:txBody>
      </p:sp>
    </p:spTree>
  </p:cSld>
  <p:clrMap bg1="lt1" tx1="dk1" bg2="lt2" tx2="dk2" accent1="accent1" accent2="accent2" accent3="accent3" accent4="accent4" accent5="accent5" accent6="accent6" hlink="hlink" folHlink="folHlink"/>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hf hdr="0" dt="0"/>
  <p:txStyles>
    <p:titleStyle>
      <a:lvl1pPr algn="l" rtl="0" eaLnBrk="0" fontAlgn="base" hangingPunct="0">
        <a:spcBef>
          <a:spcPct val="0"/>
        </a:spcBef>
        <a:spcAft>
          <a:spcPct val="0"/>
        </a:spcAft>
        <a:defRPr sz="3600">
          <a:solidFill>
            <a:schemeClr val="tx2"/>
          </a:solidFill>
          <a:latin typeface="+mj-lt"/>
          <a:ea typeface="+mj-ea"/>
          <a:cs typeface="+mj-cs"/>
        </a:defRPr>
      </a:lvl1pPr>
      <a:lvl2pPr algn="l" rtl="0" eaLnBrk="0" fontAlgn="base" hangingPunct="0">
        <a:spcBef>
          <a:spcPct val="0"/>
        </a:spcBef>
        <a:spcAft>
          <a:spcPct val="0"/>
        </a:spcAft>
        <a:defRPr sz="3600">
          <a:solidFill>
            <a:schemeClr val="tx2"/>
          </a:solidFill>
          <a:latin typeface="Arial" charset="0"/>
        </a:defRPr>
      </a:lvl2pPr>
      <a:lvl3pPr algn="l" rtl="0" eaLnBrk="0" fontAlgn="base" hangingPunct="0">
        <a:spcBef>
          <a:spcPct val="0"/>
        </a:spcBef>
        <a:spcAft>
          <a:spcPct val="0"/>
        </a:spcAft>
        <a:defRPr sz="3600">
          <a:solidFill>
            <a:schemeClr val="tx2"/>
          </a:solidFill>
          <a:latin typeface="Arial" charset="0"/>
        </a:defRPr>
      </a:lvl3pPr>
      <a:lvl4pPr algn="l" rtl="0" eaLnBrk="0" fontAlgn="base" hangingPunct="0">
        <a:spcBef>
          <a:spcPct val="0"/>
        </a:spcBef>
        <a:spcAft>
          <a:spcPct val="0"/>
        </a:spcAft>
        <a:defRPr sz="3600">
          <a:solidFill>
            <a:schemeClr val="tx2"/>
          </a:solidFill>
          <a:latin typeface="Arial" charset="0"/>
        </a:defRPr>
      </a:lvl4pPr>
      <a:lvl5pPr algn="l" rtl="0" eaLnBrk="0" fontAlgn="base" hangingPunct="0">
        <a:spcBef>
          <a:spcPct val="0"/>
        </a:spcBef>
        <a:spcAft>
          <a:spcPct val="0"/>
        </a:spcAft>
        <a:defRPr sz="3600">
          <a:solidFill>
            <a:schemeClr val="tx2"/>
          </a:solidFill>
          <a:latin typeface="Arial" charset="0"/>
        </a:defRPr>
      </a:lvl5pPr>
      <a:lvl6pPr marL="457200" algn="l" rtl="0" fontAlgn="base">
        <a:spcBef>
          <a:spcPct val="0"/>
        </a:spcBef>
        <a:spcAft>
          <a:spcPct val="0"/>
        </a:spcAft>
        <a:defRPr sz="3600">
          <a:solidFill>
            <a:schemeClr val="tx2"/>
          </a:solidFill>
          <a:latin typeface="Arial" charset="0"/>
        </a:defRPr>
      </a:lvl6pPr>
      <a:lvl7pPr marL="914400" algn="l" rtl="0" fontAlgn="base">
        <a:spcBef>
          <a:spcPct val="0"/>
        </a:spcBef>
        <a:spcAft>
          <a:spcPct val="0"/>
        </a:spcAft>
        <a:defRPr sz="3600">
          <a:solidFill>
            <a:schemeClr val="tx2"/>
          </a:solidFill>
          <a:latin typeface="Arial" charset="0"/>
        </a:defRPr>
      </a:lvl7pPr>
      <a:lvl8pPr marL="1371600" algn="l" rtl="0" fontAlgn="base">
        <a:spcBef>
          <a:spcPct val="0"/>
        </a:spcBef>
        <a:spcAft>
          <a:spcPct val="0"/>
        </a:spcAft>
        <a:defRPr sz="3600">
          <a:solidFill>
            <a:schemeClr val="tx2"/>
          </a:solidFill>
          <a:latin typeface="Arial" charset="0"/>
        </a:defRPr>
      </a:lvl8pPr>
      <a:lvl9pPr marL="1828800" algn="l" rtl="0" fontAlgn="base">
        <a:spcBef>
          <a:spcPct val="0"/>
        </a:spcBef>
        <a:spcAft>
          <a:spcPct val="0"/>
        </a:spcAft>
        <a:defRPr sz="3600">
          <a:solidFill>
            <a:schemeClr val="tx2"/>
          </a:solidFill>
          <a:latin typeface="Arial" charset="0"/>
        </a:defRPr>
      </a:lvl9pPr>
    </p:titleStyle>
    <p:bodyStyle>
      <a:lvl1pPr marL="342900" indent="-342900" algn="l" rtl="0" eaLnBrk="0" fontAlgn="base" hangingPunct="0">
        <a:spcBef>
          <a:spcPct val="20000"/>
        </a:spcBef>
        <a:spcAft>
          <a:spcPct val="0"/>
        </a:spcAft>
        <a:buChar char="•"/>
        <a:defRPr sz="2800">
          <a:solidFill>
            <a:schemeClr val="tx1"/>
          </a:solidFill>
          <a:latin typeface="+mn-lt"/>
          <a:ea typeface="+mn-ea"/>
          <a:cs typeface="+mn-cs"/>
        </a:defRPr>
      </a:lvl1pPr>
      <a:lvl2pPr marL="742950" indent="-285750" algn="l" rtl="0" eaLnBrk="0" fontAlgn="base" hangingPunct="0">
        <a:spcBef>
          <a:spcPct val="20000"/>
        </a:spcBef>
        <a:spcAft>
          <a:spcPct val="0"/>
        </a:spcAft>
        <a:buChar char="–"/>
        <a:defRPr sz="2400">
          <a:solidFill>
            <a:schemeClr val="tx1"/>
          </a:solidFill>
          <a:latin typeface="+mn-lt"/>
        </a:defRPr>
      </a:lvl2pPr>
      <a:lvl3pPr marL="1143000" indent="-228600" algn="l" rtl="0" eaLnBrk="0" fontAlgn="base" hangingPunct="0">
        <a:spcBef>
          <a:spcPct val="20000"/>
        </a:spcBef>
        <a:spcAft>
          <a:spcPct val="0"/>
        </a:spcAft>
        <a:buChar char="•"/>
        <a:defRPr sz="2000">
          <a:solidFill>
            <a:schemeClr val="tx1"/>
          </a:solidFill>
          <a:latin typeface="+mn-lt"/>
        </a:defRPr>
      </a:lvl3pPr>
      <a:lvl4pPr marL="1600200" indent="-228600" algn="l" rtl="0" eaLnBrk="0" fontAlgn="base" hangingPunct="0">
        <a:spcBef>
          <a:spcPct val="20000"/>
        </a:spcBef>
        <a:spcAft>
          <a:spcPct val="0"/>
        </a:spcAft>
        <a:buChar char="–"/>
        <a:defRPr>
          <a:solidFill>
            <a:schemeClr val="tx1"/>
          </a:solidFill>
          <a:latin typeface="+mn-lt"/>
        </a:defRPr>
      </a:lvl4pPr>
      <a:lvl5pPr marL="2057400" indent="-228600" algn="l" rtl="0" eaLnBrk="0" fontAlgn="base" hangingPunct="0">
        <a:spcBef>
          <a:spcPct val="20000"/>
        </a:spcBef>
        <a:spcAft>
          <a:spcPct val="0"/>
        </a:spcAft>
        <a:buChar char="»"/>
        <a:defRPr sz="1600">
          <a:solidFill>
            <a:schemeClr val="tx1"/>
          </a:solidFill>
          <a:latin typeface="+mn-lt"/>
        </a:defRPr>
      </a:lvl5pPr>
      <a:lvl6pPr marL="2514600" indent="-228600" algn="l" rtl="0" fontAlgn="base">
        <a:spcBef>
          <a:spcPct val="20000"/>
        </a:spcBef>
        <a:spcAft>
          <a:spcPct val="0"/>
        </a:spcAft>
        <a:buChar char="»"/>
        <a:defRPr sz="1600">
          <a:solidFill>
            <a:schemeClr val="tx1"/>
          </a:solidFill>
          <a:latin typeface="+mn-lt"/>
        </a:defRPr>
      </a:lvl6pPr>
      <a:lvl7pPr marL="2971800" indent="-228600" algn="l" rtl="0" fontAlgn="base">
        <a:spcBef>
          <a:spcPct val="20000"/>
        </a:spcBef>
        <a:spcAft>
          <a:spcPct val="0"/>
        </a:spcAft>
        <a:buChar char="»"/>
        <a:defRPr sz="1600">
          <a:solidFill>
            <a:schemeClr val="tx1"/>
          </a:solidFill>
          <a:latin typeface="+mn-lt"/>
        </a:defRPr>
      </a:lvl7pPr>
      <a:lvl8pPr marL="3429000" indent="-228600" algn="l" rtl="0" fontAlgn="base">
        <a:spcBef>
          <a:spcPct val="20000"/>
        </a:spcBef>
        <a:spcAft>
          <a:spcPct val="0"/>
        </a:spcAft>
        <a:buChar char="»"/>
        <a:defRPr sz="1600">
          <a:solidFill>
            <a:schemeClr val="tx1"/>
          </a:solidFill>
          <a:latin typeface="+mn-lt"/>
        </a:defRPr>
      </a:lvl8pPr>
      <a:lvl9pPr marL="3886200" indent="-228600" algn="l" rtl="0" fontAlgn="base">
        <a:spcBef>
          <a:spcPct val="20000"/>
        </a:spcBef>
        <a:spcAft>
          <a:spcPct val="0"/>
        </a:spcAft>
        <a:buChar char="»"/>
        <a:defRPr sz="1600">
          <a:solidFill>
            <a:schemeClr val="tx1"/>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2050" name="Rectangle 2"/>
          <p:cNvSpPr>
            <a:spLocks noGrp="1" noChangeArrowheads="1"/>
          </p:cNvSpPr>
          <p:nvPr>
            <p:ph type="title"/>
          </p:nvPr>
        </p:nvSpPr>
        <p:spPr bwMode="auto">
          <a:xfrm>
            <a:off x="457200" y="277813"/>
            <a:ext cx="8229600" cy="865187"/>
          </a:xfrm>
          <a:prstGeom prst="rect">
            <a:avLst/>
          </a:prstGeom>
          <a:noFill/>
          <a:ln w="9525">
            <a:noFill/>
            <a:miter lim="800000"/>
            <a:headEnd/>
            <a:tailEnd/>
          </a:ln>
        </p:spPr>
        <p:txBody>
          <a:bodyPr vert="horz" wrap="square" lIns="91440" tIns="45720" rIns="91440" bIns="45720" numCol="1" anchor="b" anchorCtr="0" compatLnSpc="1">
            <a:prstTxWarp prst="textNoShape">
              <a:avLst/>
            </a:prstTxWarp>
          </a:bodyPr>
          <a:lstStyle/>
          <a:p>
            <a:pPr lvl="0"/>
            <a:r>
              <a:rPr lang="en-US" smtClean="0"/>
              <a:t>Click to edit Master title style</a:t>
            </a:r>
          </a:p>
        </p:txBody>
      </p:sp>
      <p:sp>
        <p:nvSpPr>
          <p:cNvPr id="2051" name="Rectangle 3"/>
          <p:cNvSpPr>
            <a:spLocks noGrp="1" noChangeArrowheads="1"/>
          </p:cNvSpPr>
          <p:nvPr>
            <p:ph type="body" idx="1"/>
          </p:nvPr>
        </p:nvSpPr>
        <p:spPr bwMode="auto">
          <a:xfrm>
            <a:off x="457200" y="1371600"/>
            <a:ext cx="8229600" cy="47593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en-US" dirty="0" smtClean="0"/>
              <a:t>Click to 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03782" name="Rectangle 6"/>
          <p:cNvSpPr>
            <a:spLocks noGrp="1" noChangeArrowheads="1"/>
          </p:cNvSpPr>
          <p:nvPr>
            <p:ph type="sldNum" sz="quarter" idx="4"/>
          </p:nvPr>
        </p:nvSpPr>
        <p:spPr bwMode="auto">
          <a:xfrm>
            <a:off x="6553200" y="6477000"/>
            <a:ext cx="2133600" cy="228600"/>
          </a:xfrm>
          <a:prstGeom prst="rect">
            <a:avLst/>
          </a:prstGeom>
          <a:noFill/>
          <a:ln w="9525">
            <a:noFill/>
            <a:miter lim="800000"/>
            <a:headEnd/>
            <a:tailEnd/>
          </a:ln>
          <a:effectLst/>
        </p:spPr>
        <p:txBody>
          <a:bodyPr vert="horz" wrap="square" lIns="91440" tIns="45720" rIns="91440" bIns="45720" numCol="1" anchor="t" anchorCtr="0" compatLnSpc="1">
            <a:prstTxWarp prst="textNoShape">
              <a:avLst/>
            </a:prstTxWarp>
          </a:bodyPr>
          <a:lstStyle>
            <a:lvl1pPr algn="r">
              <a:defRPr sz="1200" b="1">
                <a:solidFill>
                  <a:srgbClr val="CC3300"/>
                </a:solidFill>
              </a:defRPr>
            </a:lvl1pPr>
          </a:lstStyle>
          <a:p>
            <a:r>
              <a:rPr lang="en-US" dirty="0" smtClean="0"/>
              <a:t>9-</a:t>
            </a:r>
            <a:fld id="{71553615-DFCA-498F-A1AE-4C7F8D48ED0F}" type="slidenum">
              <a:rPr lang="en-US" smtClean="0"/>
              <a:pPr/>
              <a:t>‹#›</a:t>
            </a:fld>
            <a:endParaRPr lang="en-US" dirty="0"/>
          </a:p>
        </p:txBody>
      </p:sp>
      <p:sp>
        <p:nvSpPr>
          <p:cNvPr id="203792" name="Line 16"/>
          <p:cNvSpPr>
            <a:spLocks noChangeShapeType="1"/>
          </p:cNvSpPr>
          <p:nvPr userDrawn="1"/>
        </p:nvSpPr>
        <p:spPr bwMode="auto">
          <a:xfrm>
            <a:off x="457200" y="1143000"/>
            <a:ext cx="8077200" cy="0"/>
          </a:xfrm>
          <a:prstGeom prst="line">
            <a:avLst/>
          </a:prstGeom>
          <a:noFill/>
          <a:ln w="63500">
            <a:solidFill>
              <a:srgbClr val="6699FF"/>
            </a:solidFill>
            <a:round/>
            <a:headEnd/>
            <a:tailEnd/>
          </a:ln>
          <a:effectLst/>
        </p:spPr>
        <p:txBody>
          <a:bodyPr/>
          <a:lstStyle/>
          <a:p>
            <a:pPr>
              <a:defRPr/>
            </a:pPr>
            <a:endParaRPr lang="en-US" dirty="0"/>
          </a:p>
        </p:txBody>
      </p:sp>
      <p:sp>
        <p:nvSpPr>
          <p:cNvPr id="203793" name="Rectangle 17"/>
          <p:cNvSpPr>
            <a:spLocks noChangeArrowheads="1"/>
          </p:cNvSpPr>
          <p:nvPr userDrawn="1"/>
        </p:nvSpPr>
        <p:spPr bwMode="auto">
          <a:xfrm>
            <a:off x="0" y="5486400"/>
            <a:ext cx="228600" cy="1371600"/>
          </a:xfrm>
          <a:prstGeom prst="rect">
            <a:avLst/>
          </a:prstGeom>
          <a:solidFill>
            <a:srgbClr val="000066"/>
          </a:solidFill>
          <a:ln w="9525">
            <a:noFill/>
            <a:miter lim="800000"/>
            <a:headEnd/>
            <a:tailEnd/>
          </a:ln>
          <a:effectLst/>
        </p:spPr>
        <p:txBody>
          <a:bodyPr wrap="none" anchor="ctr"/>
          <a:lstStyle/>
          <a:p>
            <a:pPr algn="ctr">
              <a:defRPr/>
            </a:pPr>
            <a:endParaRPr lang="en-US" sz="2400" dirty="0">
              <a:latin typeface="Times New Roman" pitchFamily="18" charset="0"/>
            </a:endParaRPr>
          </a:p>
        </p:txBody>
      </p:sp>
      <p:sp>
        <p:nvSpPr>
          <p:cNvPr id="203794" name="Rectangle 18"/>
          <p:cNvSpPr>
            <a:spLocks noChangeArrowheads="1"/>
          </p:cNvSpPr>
          <p:nvPr userDrawn="1"/>
        </p:nvSpPr>
        <p:spPr bwMode="auto">
          <a:xfrm>
            <a:off x="0" y="4114800"/>
            <a:ext cx="228600" cy="1371600"/>
          </a:xfrm>
          <a:prstGeom prst="rect">
            <a:avLst/>
          </a:prstGeom>
          <a:solidFill>
            <a:srgbClr val="996633"/>
          </a:solidFill>
          <a:ln w="9525">
            <a:noFill/>
            <a:miter lim="800000"/>
            <a:headEnd/>
            <a:tailEnd/>
          </a:ln>
          <a:effectLst/>
        </p:spPr>
        <p:txBody>
          <a:bodyPr wrap="none" anchor="ctr"/>
          <a:lstStyle/>
          <a:p>
            <a:pPr algn="ctr">
              <a:defRPr/>
            </a:pPr>
            <a:endParaRPr lang="en-US" sz="2400" dirty="0">
              <a:latin typeface="Times New Roman" pitchFamily="18" charset="0"/>
            </a:endParaRPr>
          </a:p>
        </p:txBody>
      </p:sp>
      <p:sp>
        <p:nvSpPr>
          <p:cNvPr id="203795" name="Rectangle 19"/>
          <p:cNvSpPr>
            <a:spLocks noChangeArrowheads="1"/>
          </p:cNvSpPr>
          <p:nvPr userDrawn="1"/>
        </p:nvSpPr>
        <p:spPr bwMode="auto">
          <a:xfrm>
            <a:off x="0" y="2743200"/>
            <a:ext cx="228600" cy="1371600"/>
          </a:xfrm>
          <a:prstGeom prst="rect">
            <a:avLst/>
          </a:prstGeom>
          <a:solidFill>
            <a:srgbClr val="009999"/>
          </a:solidFill>
          <a:ln w="9525">
            <a:noFill/>
            <a:miter lim="800000"/>
            <a:headEnd/>
            <a:tailEnd/>
          </a:ln>
          <a:effectLst/>
        </p:spPr>
        <p:txBody>
          <a:bodyPr wrap="none" anchor="ctr"/>
          <a:lstStyle/>
          <a:p>
            <a:pPr algn="ctr">
              <a:defRPr/>
            </a:pPr>
            <a:endParaRPr lang="en-US" sz="2400" dirty="0">
              <a:latin typeface="Times New Roman" pitchFamily="18" charset="0"/>
            </a:endParaRPr>
          </a:p>
        </p:txBody>
      </p:sp>
      <p:sp>
        <p:nvSpPr>
          <p:cNvPr id="203796" name="Rectangle 20"/>
          <p:cNvSpPr>
            <a:spLocks noChangeArrowheads="1"/>
          </p:cNvSpPr>
          <p:nvPr userDrawn="1"/>
        </p:nvSpPr>
        <p:spPr bwMode="auto">
          <a:xfrm>
            <a:off x="0" y="1371600"/>
            <a:ext cx="228600" cy="1371600"/>
          </a:xfrm>
          <a:prstGeom prst="rect">
            <a:avLst/>
          </a:prstGeom>
          <a:solidFill>
            <a:srgbClr val="CC0066"/>
          </a:solidFill>
          <a:ln w="9525">
            <a:noFill/>
            <a:miter lim="800000"/>
            <a:headEnd/>
            <a:tailEnd/>
          </a:ln>
          <a:effectLst/>
        </p:spPr>
        <p:txBody>
          <a:bodyPr wrap="none" anchor="ctr"/>
          <a:lstStyle/>
          <a:p>
            <a:pPr algn="ctr">
              <a:defRPr/>
            </a:pPr>
            <a:endParaRPr lang="en-US" sz="2400" dirty="0">
              <a:latin typeface="Times New Roman" pitchFamily="18" charset="0"/>
            </a:endParaRPr>
          </a:p>
        </p:txBody>
      </p:sp>
      <p:sp>
        <p:nvSpPr>
          <p:cNvPr id="203797" name="Rectangle 21"/>
          <p:cNvSpPr>
            <a:spLocks noChangeArrowheads="1"/>
          </p:cNvSpPr>
          <p:nvPr userDrawn="1"/>
        </p:nvSpPr>
        <p:spPr bwMode="auto">
          <a:xfrm>
            <a:off x="0" y="0"/>
            <a:ext cx="228600" cy="1371600"/>
          </a:xfrm>
          <a:prstGeom prst="rect">
            <a:avLst/>
          </a:prstGeom>
          <a:solidFill>
            <a:srgbClr val="808000"/>
          </a:solidFill>
          <a:ln w="9525">
            <a:noFill/>
            <a:miter lim="800000"/>
            <a:headEnd/>
            <a:tailEnd/>
          </a:ln>
          <a:effectLst/>
        </p:spPr>
        <p:txBody>
          <a:bodyPr wrap="none" anchor="ctr"/>
          <a:lstStyle/>
          <a:p>
            <a:pPr algn="ctr">
              <a:defRPr/>
            </a:pPr>
            <a:endParaRPr lang="en-US" sz="2400" dirty="0">
              <a:latin typeface="Times New Roman" pitchFamily="18" charset="0"/>
            </a:endParaRPr>
          </a:p>
        </p:txBody>
      </p:sp>
      <p:sp>
        <p:nvSpPr>
          <p:cNvPr id="14" name="Footer Placeholder 13"/>
          <p:cNvSpPr>
            <a:spLocks noGrp="1" noChangeArrowheads="1"/>
          </p:cNvSpPr>
          <p:nvPr>
            <p:ph type="ftr" sz="quarter" idx="3"/>
          </p:nvPr>
        </p:nvSpPr>
        <p:spPr bwMode="auto">
          <a:xfrm>
            <a:off x="381000" y="6324600"/>
            <a:ext cx="5791200" cy="533400"/>
          </a:xfrm>
          <a:prstGeom prst="rect">
            <a:avLst/>
          </a:prstGeom>
          <a:ln>
            <a:miter lim="800000"/>
            <a:headEnd/>
            <a:tailEnd/>
          </a:ln>
        </p:spPr>
        <p:txBody>
          <a:bodyPr vert="horz" wrap="square" lIns="91440" tIns="45720" rIns="91440" bIns="45720" numCol="1" anchor="t" anchorCtr="0" compatLnSpc="1">
            <a:prstTxWarp prst="textNoShape">
              <a:avLst/>
            </a:prstTxWarp>
          </a:bodyPr>
          <a:lstStyle>
            <a:lvl1pPr>
              <a:defRPr sz="1000">
                <a:latin typeface="Verdana" pitchFamily="34" charset="0"/>
              </a:defRPr>
            </a:lvl1pPr>
          </a:lstStyle>
          <a:p>
            <a:r>
              <a:rPr lang="en-US" smtClean="0"/>
              <a:t>Copyright © 2017 Pearson Education, Inc.</a:t>
            </a:r>
            <a:endParaRPr lang="en-US" dirty="0"/>
          </a:p>
        </p:txBody>
      </p:sp>
    </p:spTree>
  </p:cSld>
  <p:clrMap bg1="lt1" tx1="dk1" bg2="lt2" tx2="dk2" accent1="accent1" accent2="accent2" accent3="accent3" accent4="accent4" accent5="accent5" accent6="accent6" hlink="hlink" folHlink="folHlink"/>
  <p:sldLayoutIdLst>
    <p:sldLayoutId id="2147483786" r:id="rId1"/>
    <p:sldLayoutId id="2147483787" r:id="rId2"/>
    <p:sldLayoutId id="2147483788" r:id="rId3"/>
    <p:sldLayoutId id="2147483778" r:id="rId4"/>
    <p:sldLayoutId id="2147483779" r:id="rId5"/>
    <p:sldLayoutId id="2147483789" r:id="rId6"/>
    <p:sldLayoutId id="2147483780" r:id="rId7"/>
    <p:sldLayoutId id="2147483781" r:id="rId8"/>
    <p:sldLayoutId id="2147483782" r:id="rId9"/>
    <p:sldLayoutId id="2147483783" r:id="rId10"/>
    <p:sldLayoutId id="2147483784" r:id="rId11"/>
  </p:sldLayoutIdLst>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hf hdr="0" dt="0"/>
  <p:txStyles>
    <p:titleStyle>
      <a:lvl1pPr algn="l" rtl="0" eaLnBrk="0" fontAlgn="base" hangingPunct="0">
        <a:spcBef>
          <a:spcPct val="0"/>
        </a:spcBef>
        <a:spcAft>
          <a:spcPct val="0"/>
        </a:spcAft>
        <a:defRPr sz="3200" b="1">
          <a:solidFill>
            <a:srgbClr val="CC0066"/>
          </a:solidFill>
          <a:latin typeface="+mj-lt"/>
          <a:ea typeface="+mj-ea"/>
          <a:cs typeface="+mj-cs"/>
        </a:defRPr>
      </a:lvl1pPr>
      <a:lvl2pPr algn="l" rtl="0" eaLnBrk="0" fontAlgn="base" hangingPunct="0">
        <a:spcBef>
          <a:spcPct val="0"/>
        </a:spcBef>
        <a:spcAft>
          <a:spcPct val="0"/>
        </a:spcAft>
        <a:defRPr sz="3200" b="1">
          <a:solidFill>
            <a:srgbClr val="CC0066"/>
          </a:solidFill>
          <a:latin typeface="Arial" charset="0"/>
        </a:defRPr>
      </a:lvl2pPr>
      <a:lvl3pPr algn="l" rtl="0" eaLnBrk="0" fontAlgn="base" hangingPunct="0">
        <a:spcBef>
          <a:spcPct val="0"/>
        </a:spcBef>
        <a:spcAft>
          <a:spcPct val="0"/>
        </a:spcAft>
        <a:defRPr sz="3200" b="1">
          <a:solidFill>
            <a:srgbClr val="CC0066"/>
          </a:solidFill>
          <a:latin typeface="Arial" charset="0"/>
        </a:defRPr>
      </a:lvl3pPr>
      <a:lvl4pPr algn="l" rtl="0" eaLnBrk="0" fontAlgn="base" hangingPunct="0">
        <a:spcBef>
          <a:spcPct val="0"/>
        </a:spcBef>
        <a:spcAft>
          <a:spcPct val="0"/>
        </a:spcAft>
        <a:defRPr sz="3200" b="1">
          <a:solidFill>
            <a:srgbClr val="CC0066"/>
          </a:solidFill>
          <a:latin typeface="Arial" charset="0"/>
        </a:defRPr>
      </a:lvl4pPr>
      <a:lvl5pPr algn="l" rtl="0" eaLnBrk="0" fontAlgn="base" hangingPunct="0">
        <a:spcBef>
          <a:spcPct val="0"/>
        </a:spcBef>
        <a:spcAft>
          <a:spcPct val="0"/>
        </a:spcAft>
        <a:defRPr sz="3200" b="1">
          <a:solidFill>
            <a:srgbClr val="CC0066"/>
          </a:solidFill>
          <a:latin typeface="Arial" charset="0"/>
        </a:defRPr>
      </a:lvl5pPr>
      <a:lvl6pPr marL="457200" algn="l" rtl="0" fontAlgn="base">
        <a:spcBef>
          <a:spcPct val="0"/>
        </a:spcBef>
        <a:spcAft>
          <a:spcPct val="0"/>
        </a:spcAft>
        <a:defRPr sz="3200" b="1">
          <a:solidFill>
            <a:srgbClr val="CC0066"/>
          </a:solidFill>
          <a:latin typeface="Arial" charset="0"/>
        </a:defRPr>
      </a:lvl6pPr>
      <a:lvl7pPr marL="914400" algn="l" rtl="0" fontAlgn="base">
        <a:spcBef>
          <a:spcPct val="0"/>
        </a:spcBef>
        <a:spcAft>
          <a:spcPct val="0"/>
        </a:spcAft>
        <a:defRPr sz="3200" b="1">
          <a:solidFill>
            <a:srgbClr val="CC0066"/>
          </a:solidFill>
          <a:latin typeface="Arial" charset="0"/>
        </a:defRPr>
      </a:lvl7pPr>
      <a:lvl8pPr marL="1371600" algn="l" rtl="0" fontAlgn="base">
        <a:spcBef>
          <a:spcPct val="0"/>
        </a:spcBef>
        <a:spcAft>
          <a:spcPct val="0"/>
        </a:spcAft>
        <a:defRPr sz="3200" b="1">
          <a:solidFill>
            <a:srgbClr val="CC0066"/>
          </a:solidFill>
          <a:latin typeface="Arial" charset="0"/>
        </a:defRPr>
      </a:lvl8pPr>
      <a:lvl9pPr marL="1828800" algn="l" rtl="0" fontAlgn="base">
        <a:spcBef>
          <a:spcPct val="0"/>
        </a:spcBef>
        <a:spcAft>
          <a:spcPct val="0"/>
        </a:spcAft>
        <a:defRPr sz="3200" b="1">
          <a:solidFill>
            <a:srgbClr val="CC0066"/>
          </a:solidFill>
          <a:latin typeface="Arial" charset="0"/>
        </a:defRPr>
      </a:lvl9pPr>
    </p:titleStyle>
    <p:bodyStyle>
      <a:lvl1pPr marL="342900" indent="-342900" algn="l" rtl="0" eaLnBrk="0" fontAlgn="base" hangingPunct="0">
        <a:spcBef>
          <a:spcPct val="40000"/>
        </a:spcBef>
        <a:spcAft>
          <a:spcPct val="0"/>
        </a:spcAft>
        <a:buClr>
          <a:schemeClr val="folHlink"/>
        </a:buClr>
        <a:buSzPct val="120000"/>
        <a:buChar char="•"/>
        <a:defRPr sz="2800" b="0">
          <a:solidFill>
            <a:srgbClr val="000066"/>
          </a:solidFill>
          <a:latin typeface="+mn-lt"/>
          <a:ea typeface="+mn-ea"/>
          <a:cs typeface="+mn-cs"/>
        </a:defRPr>
      </a:lvl1pPr>
      <a:lvl2pPr marL="742950" indent="-285750" algn="l" rtl="0" eaLnBrk="0" fontAlgn="base" hangingPunct="0">
        <a:spcBef>
          <a:spcPct val="20000"/>
        </a:spcBef>
        <a:spcAft>
          <a:spcPct val="0"/>
        </a:spcAft>
        <a:buClr>
          <a:schemeClr val="folHlink"/>
        </a:buClr>
        <a:buSzPct val="120000"/>
        <a:buChar char="•"/>
        <a:defRPr sz="2800" b="0">
          <a:solidFill>
            <a:srgbClr val="000066"/>
          </a:solidFill>
          <a:latin typeface="+mn-lt"/>
        </a:defRPr>
      </a:lvl2pPr>
      <a:lvl3pPr marL="1143000" indent="-228600" algn="l" rtl="0" eaLnBrk="0" fontAlgn="base" hangingPunct="0">
        <a:spcBef>
          <a:spcPct val="20000"/>
        </a:spcBef>
        <a:spcAft>
          <a:spcPct val="0"/>
        </a:spcAft>
        <a:buClr>
          <a:schemeClr val="folHlink"/>
        </a:buClr>
        <a:buSzPct val="120000"/>
        <a:buChar char="•"/>
        <a:defRPr sz="2800" b="0">
          <a:solidFill>
            <a:srgbClr val="000066"/>
          </a:solidFill>
          <a:latin typeface="+mn-lt"/>
        </a:defRPr>
      </a:lvl3pPr>
      <a:lvl4pPr marL="1600200" indent="-228600" algn="l" rtl="0" eaLnBrk="0" fontAlgn="base" hangingPunct="0">
        <a:spcBef>
          <a:spcPct val="20000"/>
        </a:spcBef>
        <a:spcAft>
          <a:spcPct val="0"/>
        </a:spcAft>
        <a:buClr>
          <a:schemeClr val="folHlink"/>
        </a:buClr>
        <a:buSzPct val="120000"/>
        <a:buChar char="•"/>
        <a:defRPr sz="2800" b="0">
          <a:solidFill>
            <a:srgbClr val="000066"/>
          </a:solidFill>
          <a:latin typeface="+mn-lt"/>
        </a:defRPr>
      </a:lvl4pPr>
      <a:lvl5pPr marL="2057400" indent="-228600" algn="l" rtl="0" eaLnBrk="0" fontAlgn="base" hangingPunct="0">
        <a:spcBef>
          <a:spcPct val="20000"/>
        </a:spcBef>
        <a:spcAft>
          <a:spcPct val="0"/>
        </a:spcAft>
        <a:buClr>
          <a:schemeClr val="folHlink"/>
        </a:buClr>
        <a:buSzPct val="120000"/>
        <a:buChar char="•"/>
        <a:defRPr sz="2800" b="0">
          <a:solidFill>
            <a:srgbClr val="000066"/>
          </a:solidFill>
          <a:latin typeface="+mn-lt"/>
        </a:defRPr>
      </a:lvl5pPr>
      <a:lvl6pPr marL="2514600" indent="-228600" algn="l" rtl="0" fontAlgn="base">
        <a:spcBef>
          <a:spcPct val="20000"/>
        </a:spcBef>
        <a:spcAft>
          <a:spcPct val="0"/>
        </a:spcAft>
        <a:buClr>
          <a:schemeClr val="folHlink"/>
        </a:buClr>
        <a:buSzPct val="120000"/>
        <a:buChar char="•"/>
        <a:defRPr sz="2400" b="1">
          <a:solidFill>
            <a:srgbClr val="000066"/>
          </a:solidFill>
          <a:latin typeface="+mn-lt"/>
        </a:defRPr>
      </a:lvl6pPr>
      <a:lvl7pPr marL="2971800" indent="-228600" algn="l" rtl="0" fontAlgn="base">
        <a:spcBef>
          <a:spcPct val="20000"/>
        </a:spcBef>
        <a:spcAft>
          <a:spcPct val="0"/>
        </a:spcAft>
        <a:buClr>
          <a:schemeClr val="folHlink"/>
        </a:buClr>
        <a:buSzPct val="120000"/>
        <a:buChar char="•"/>
        <a:defRPr sz="2400" b="1">
          <a:solidFill>
            <a:srgbClr val="000066"/>
          </a:solidFill>
          <a:latin typeface="+mn-lt"/>
        </a:defRPr>
      </a:lvl7pPr>
      <a:lvl8pPr marL="3429000" indent="-228600" algn="l" rtl="0" fontAlgn="base">
        <a:spcBef>
          <a:spcPct val="20000"/>
        </a:spcBef>
        <a:spcAft>
          <a:spcPct val="0"/>
        </a:spcAft>
        <a:buClr>
          <a:schemeClr val="folHlink"/>
        </a:buClr>
        <a:buSzPct val="120000"/>
        <a:buChar char="•"/>
        <a:defRPr sz="2400" b="1">
          <a:solidFill>
            <a:srgbClr val="000066"/>
          </a:solidFill>
          <a:latin typeface="+mn-lt"/>
        </a:defRPr>
      </a:lvl8pPr>
      <a:lvl9pPr marL="3886200" indent="-228600" algn="l" rtl="0" fontAlgn="base">
        <a:spcBef>
          <a:spcPct val="20000"/>
        </a:spcBef>
        <a:spcAft>
          <a:spcPct val="0"/>
        </a:spcAft>
        <a:buClr>
          <a:schemeClr val="folHlink"/>
        </a:buClr>
        <a:buSzPct val="120000"/>
        <a:buChar char="•"/>
        <a:defRPr sz="2400" b="1">
          <a:solidFill>
            <a:srgbClr val="000066"/>
          </a:solidFill>
          <a:latin typeface="+mn-lt"/>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 Id="rId2" Type="http://schemas.openxmlformats.org/officeDocument/2006/relationships/notesSlide" Target="../notesSlides/notesSlide1.xml"/><Relationship Id="rId3" Type="http://schemas.openxmlformats.org/officeDocument/2006/relationships/image" Target="../media/image1.png"/></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0.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1.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2.xml"/><Relationship Id="rId3" Type="http://schemas.openxmlformats.org/officeDocument/2006/relationships/image" Target="../media/image4.jpeg"/></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4.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6.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8.xml"/><Relationship Id="rId3" Type="http://schemas.openxmlformats.org/officeDocument/2006/relationships/image" Target="../media/image5.png"/></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4.xml"/><Relationship Id="rId2" Type="http://schemas.openxmlformats.org/officeDocument/2006/relationships/notesSlide" Target="../notesSlides/notesSlide19.xml"/><Relationship Id="rId3" Type="http://schemas.openxmlformats.org/officeDocument/2006/relationships/image" Target="../media/image6.jpeg"/></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0.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1.xml"/><Relationship Id="rId3" Type="http://schemas.openxmlformats.org/officeDocument/2006/relationships/image" Target="../media/image7.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2.xml"/><Relationship Id="rId3" Type="http://schemas.openxmlformats.org/officeDocument/2006/relationships/image" Target="../media/image8.png"/></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4.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9.png"/></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3.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6.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7.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image" Target="../media/image10.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4.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5.xml"/><Relationship Id="rId3" Type="http://schemas.openxmlformats.org/officeDocument/2006/relationships/image" Target="../media/image2.jpg"/></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7.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9.xml"/><Relationship Id="rId3"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0242" name="Rectangle 4"/>
          <p:cNvSpPr>
            <a:spLocks noGrp="1" noChangeArrowheads="1"/>
          </p:cNvSpPr>
          <p:nvPr>
            <p:ph type="ctrTitle"/>
          </p:nvPr>
        </p:nvSpPr>
        <p:spPr/>
        <p:txBody>
          <a:bodyPr/>
          <a:lstStyle/>
          <a:p>
            <a:pPr algn="l"/>
            <a:r>
              <a:rPr lang="en-US" sz="5400" dirty="0" smtClean="0"/>
              <a:t>10</a:t>
            </a:r>
            <a:br>
              <a:rPr lang="en-US" sz="5400" dirty="0" smtClean="0"/>
            </a:br>
            <a:r>
              <a:rPr lang="en-US" sz="5400" dirty="0" smtClean="0"/>
              <a:t>Buying, Using and Disposing</a:t>
            </a:r>
          </a:p>
        </p:txBody>
      </p:sp>
      <p:sp>
        <p:nvSpPr>
          <p:cNvPr id="5" name="Rectangle 6"/>
          <p:cNvSpPr>
            <a:spLocks noGrp="1" noChangeArrowheads="1"/>
          </p:cNvSpPr>
          <p:nvPr>
            <p:ph type="sldNum" sz="quarter" idx="10"/>
          </p:nvPr>
        </p:nvSpPr>
        <p:spPr/>
        <p:txBody>
          <a:bodyPr/>
          <a:lstStyle/>
          <a:p>
            <a:r>
              <a:rPr lang="en-US" dirty="0" smtClean="0"/>
              <a:t>10-</a:t>
            </a:r>
            <a:fld id="{C2951DC6-D8E7-4360-94F4-6F394D97603F}" type="slidenum">
              <a:rPr lang="en-US" smtClean="0"/>
              <a:pPr/>
              <a:t>1</a:t>
            </a:fld>
            <a:endParaRPr lang="en-US" dirty="0"/>
          </a:p>
        </p:txBody>
      </p:sp>
      <p:sp>
        <p:nvSpPr>
          <p:cNvPr id="6" name="Rectangle 13"/>
          <p:cNvSpPr>
            <a:spLocks noGrp="1" noChangeArrowheads="1"/>
          </p:cNvSpPr>
          <p:nvPr>
            <p:ph type="ftr" sz="quarter" idx="11"/>
          </p:nvPr>
        </p:nvSpPr>
        <p:spPr/>
        <p:txBody>
          <a:bodyPr/>
          <a:lstStyle/>
          <a:p>
            <a:r>
              <a:rPr lang="en-US" smtClean="0"/>
              <a:t>Copyright © 2017 Pearson Education, Inc.</a:t>
            </a:r>
            <a:endParaRPr lang="en-US" dirty="0"/>
          </a:p>
        </p:txBody>
      </p:sp>
      <p:sp>
        <p:nvSpPr>
          <p:cNvPr id="10243" name="Rectangle 19"/>
          <p:cNvSpPr>
            <a:spLocks noChangeArrowheads="1"/>
          </p:cNvSpPr>
          <p:nvPr/>
        </p:nvSpPr>
        <p:spPr bwMode="auto">
          <a:xfrm>
            <a:off x="990600" y="3962400"/>
            <a:ext cx="3276600" cy="1419225"/>
          </a:xfrm>
          <a:prstGeom prst="rect">
            <a:avLst/>
          </a:prstGeom>
          <a:noFill/>
          <a:ln w="9525">
            <a:noFill/>
            <a:miter lim="800000"/>
            <a:headEnd/>
            <a:tailEnd/>
          </a:ln>
        </p:spPr>
        <p:txBody>
          <a:bodyPr anchor="b"/>
          <a:lstStyle/>
          <a:p>
            <a:r>
              <a:rPr lang="en-US" sz="3000" b="1" dirty="0">
                <a:solidFill>
                  <a:srgbClr val="000066"/>
                </a:solidFill>
              </a:rPr>
              <a:t>CONSUMER BEHAVIOR, </a:t>
            </a:r>
            <a:r>
              <a:rPr lang="en-US" sz="3000" b="1" dirty="0" smtClean="0">
                <a:solidFill>
                  <a:srgbClr val="000066"/>
                </a:solidFill>
              </a:rPr>
              <a:t>12e</a:t>
            </a:r>
            <a:r>
              <a:rPr lang="en-US" sz="3000" b="1" dirty="0">
                <a:solidFill>
                  <a:srgbClr val="000066"/>
                </a:solidFill>
              </a:rPr>
              <a:t/>
            </a:r>
            <a:br>
              <a:rPr lang="en-US" sz="3000" b="1" dirty="0">
                <a:solidFill>
                  <a:srgbClr val="000066"/>
                </a:solidFill>
              </a:rPr>
            </a:br>
            <a:r>
              <a:rPr lang="en-US" sz="2200" b="1" dirty="0">
                <a:solidFill>
                  <a:srgbClr val="000066"/>
                </a:solidFill>
              </a:rPr>
              <a:t>Michael R. Solomon</a:t>
            </a:r>
            <a:endParaRPr lang="en-US" sz="3300" b="1" dirty="0">
              <a:solidFill>
                <a:srgbClr val="CC0066"/>
              </a:solidFill>
            </a:endParaRPr>
          </a:p>
        </p:txBody>
      </p:sp>
      <p:pic>
        <p:nvPicPr>
          <p:cNvPr id="3" name="Picture 2" descr="Screen Shot 2015-10-08 at 2.43.25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0" y="3048000"/>
            <a:ext cx="2761364" cy="35052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Reflection</a:t>
            </a:r>
            <a:endParaRPr lang="en-US" dirty="0"/>
          </a:p>
        </p:txBody>
      </p:sp>
      <p:sp>
        <p:nvSpPr>
          <p:cNvPr id="3" name="Content Placeholder 2"/>
          <p:cNvSpPr>
            <a:spLocks noGrp="1"/>
          </p:cNvSpPr>
          <p:nvPr>
            <p:ph idx="1"/>
          </p:nvPr>
        </p:nvSpPr>
        <p:spPr/>
        <p:txBody>
          <a:bodyPr/>
          <a:lstStyle/>
          <a:p>
            <a:r>
              <a:rPr lang="en-US" dirty="0" smtClean="0"/>
              <a:t>In what ways do you experience time poverty? What products do you purchase because of the sense of time poverty?</a:t>
            </a:r>
            <a:endParaRPr lang="en-US" dirty="0"/>
          </a:p>
        </p:txBody>
      </p:sp>
      <p:sp>
        <p:nvSpPr>
          <p:cNvPr id="4" name="Slide Number Placeholder 3"/>
          <p:cNvSpPr>
            <a:spLocks noGrp="1"/>
          </p:cNvSpPr>
          <p:nvPr>
            <p:ph type="sldNum" sz="quarter" idx="10"/>
          </p:nvPr>
        </p:nvSpPr>
        <p:spPr/>
        <p:txBody>
          <a:bodyPr/>
          <a:lstStyle/>
          <a:p>
            <a:pPr>
              <a:defRPr/>
            </a:pPr>
            <a:r>
              <a:rPr lang="en-US" dirty="0" smtClean="0"/>
              <a:t>10-</a:t>
            </a:r>
            <a:fld id="{4C4CA041-97C9-4E07-92C8-E000E69160F2}" type="slidenum">
              <a:rPr lang="en-US" smtClean="0"/>
              <a:pPr>
                <a:defRPr/>
              </a:pPr>
              <a:t>10</a:t>
            </a:fld>
            <a:endParaRPr lang="en-US" dirty="0"/>
          </a:p>
        </p:txBody>
      </p:sp>
      <p:sp>
        <p:nvSpPr>
          <p:cNvPr id="5" name="Footer Placeholder 4"/>
          <p:cNvSpPr>
            <a:spLocks noGrp="1"/>
          </p:cNvSpPr>
          <p:nvPr>
            <p:ph type="ftr" sz="quarter" idx="11"/>
          </p:nvPr>
        </p:nvSpPr>
        <p:spPr/>
        <p:txBody>
          <a:bodyPr/>
          <a:lstStyle/>
          <a:p>
            <a:r>
              <a:rPr lang="en-US" smtClean="0"/>
              <a:t>Copyright © 2017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 2</a:t>
            </a:r>
            <a:endParaRPr lang="en-US" dirty="0"/>
          </a:p>
        </p:txBody>
      </p:sp>
      <p:sp>
        <p:nvSpPr>
          <p:cNvPr id="5" name="Content Placeholder 4"/>
          <p:cNvSpPr>
            <a:spLocks noGrp="1"/>
          </p:cNvSpPr>
          <p:nvPr>
            <p:ph idx="1"/>
          </p:nvPr>
        </p:nvSpPr>
        <p:spPr/>
        <p:txBody>
          <a:bodyPr/>
          <a:lstStyle/>
          <a:p>
            <a:pPr marL="0" indent="0">
              <a:buNone/>
            </a:pPr>
            <a:r>
              <a:rPr lang="en-US" dirty="0" smtClean="0"/>
              <a:t>The information a store’s layout, Web site, or salespeople provides strongly influences a purchase decision</a:t>
            </a:r>
            <a:r>
              <a:rPr lang="en-US" dirty="0"/>
              <a:t>.</a:t>
            </a:r>
          </a:p>
        </p:txBody>
      </p:sp>
      <p:sp>
        <p:nvSpPr>
          <p:cNvPr id="3" name="Slide Number Placeholder 2"/>
          <p:cNvSpPr>
            <a:spLocks noGrp="1"/>
          </p:cNvSpPr>
          <p:nvPr>
            <p:ph type="sldNum" sz="quarter" idx="10"/>
          </p:nvPr>
        </p:nvSpPr>
        <p:spPr/>
        <p:txBody>
          <a:bodyPr/>
          <a:lstStyle/>
          <a:p>
            <a:r>
              <a:rPr lang="en-US" dirty="0" smtClean="0"/>
              <a:t>10-</a:t>
            </a:r>
            <a:fld id="{23FBFD4A-BE0C-432A-9750-14C230CF1569}" type="slidenum">
              <a:rPr lang="en-US" smtClean="0"/>
              <a:pPr/>
              <a:t>11</a:t>
            </a:fld>
            <a:endParaRPr lang="en-US" dirty="0"/>
          </a:p>
        </p:txBody>
      </p:sp>
      <p:sp>
        <p:nvSpPr>
          <p:cNvPr id="4" name="Footer Placeholder 3"/>
          <p:cNvSpPr>
            <a:spLocks noGrp="1"/>
          </p:cNvSpPr>
          <p:nvPr>
            <p:ph type="ftr" sz="quarter" idx="11"/>
          </p:nvPr>
        </p:nvSpPr>
        <p:spPr/>
        <p:txBody>
          <a:bodyPr/>
          <a:lstStyle/>
          <a:p>
            <a:r>
              <a:rPr lang="en-US" smtClean="0"/>
              <a:t>Copyright © 2017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The Shopping Experience</a:t>
            </a:r>
            <a:endParaRPr lang="en-US" dirty="0"/>
          </a:p>
        </p:txBody>
      </p:sp>
      <p:sp>
        <p:nvSpPr>
          <p:cNvPr id="3" name="Content Placeholder 2"/>
          <p:cNvSpPr>
            <a:spLocks noGrp="1"/>
          </p:cNvSpPr>
          <p:nvPr>
            <p:ph idx="1"/>
          </p:nvPr>
        </p:nvSpPr>
        <p:spPr/>
        <p:txBody>
          <a:bodyPr/>
          <a:lstStyle/>
          <a:p>
            <a:r>
              <a:rPr lang="en-US" dirty="0" smtClean="0"/>
              <a:t>Focus groups</a:t>
            </a:r>
          </a:p>
          <a:p>
            <a:r>
              <a:rPr lang="en-US" dirty="0" smtClean="0"/>
              <a:t>Total quality management (TQM)</a:t>
            </a:r>
          </a:p>
          <a:p>
            <a:r>
              <a:rPr lang="en-US" dirty="0" smtClean="0"/>
              <a:t>Gemba</a:t>
            </a:r>
          </a:p>
        </p:txBody>
      </p:sp>
      <p:sp>
        <p:nvSpPr>
          <p:cNvPr id="4" name="Slide Number Placeholder 3"/>
          <p:cNvSpPr>
            <a:spLocks noGrp="1"/>
          </p:cNvSpPr>
          <p:nvPr>
            <p:ph type="sldNum" sz="quarter" idx="10"/>
          </p:nvPr>
        </p:nvSpPr>
        <p:spPr/>
        <p:txBody>
          <a:bodyPr/>
          <a:lstStyle/>
          <a:p>
            <a:pPr>
              <a:defRPr/>
            </a:pPr>
            <a:r>
              <a:rPr lang="en-US" dirty="0" smtClean="0"/>
              <a:t>10-</a:t>
            </a:r>
            <a:fld id="{4C4CA041-97C9-4E07-92C8-E000E69160F2}" type="slidenum">
              <a:rPr lang="en-US" smtClean="0"/>
              <a:pPr>
                <a:defRPr/>
              </a:pPr>
              <a:t>12</a:t>
            </a:fld>
            <a:endParaRPr lang="en-US" dirty="0"/>
          </a:p>
        </p:txBody>
      </p:sp>
      <p:sp>
        <p:nvSpPr>
          <p:cNvPr id="5" name="Footer Placeholder 4"/>
          <p:cNvSpPr>
            <a:spLocks noGrp="1"/>
          </p:cNvSpPr>
          <p:nvPr>
            <p:ph type="ftr" sz="quarter" idx="11"/>
          </p:nvPr>
        </p:nvSpPr>
        <p:spPr/>
        <p:txBody>
          <a:bodyPr/>
          <a:lstStyle/>
          <a:p>
            <a:r>
              <a:rPr lang="en-US" smtClean="0"/>
              <a:t>Copyright © 2017 Pearson Education, Inc.</a:t>
            </a:r>
            <a:endParaRPr lang="en-US" dirty="0"/>
          </a:p>
        </p:txBody>
      </p:sp>
    </p:spTree>
    <p:extLst>
      <p:ext uri="{BB962C8B-B14F-4D97-AF65-F5344CB8AC3E}">
        <p14:creationId xmlns:p14="http://schemas.microsoft.com/office/powerpoint/2010/main" val="175066831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p:txBody>
          <a:bodyPr/>
          <a:lstStyle/>
          <a:p>
            <a:pPr>
              <a:defRPr/>
            </a:pPr>
            <a:r>
              <a:rPr lang="en-US" dirty="0" smtClean="0"/>
              <a:t>10-</a:t>
            </a:r>
            <a:fld id="{CA1C6484-AFC0-4A52-932B-0461D4F97AF1}" type="slidenum">
              <a:rPr lang="en-US"/>
              <a:pPr>
                <a:defRPr/>
              </a:pPr>
              <a:t>13</a:t>
            </a:fld>
            <a:endParaRPr lang="en-US" dirty="0"/>
          </a:p>
        </p:txBody>
      </p:sp>
      <p:sp>
        <p:nvSpPr>
          <p:cNvPr id="5" name="Rectangle 13"/>
          <p:cNvSpPr>
            <a:spLocks noGrp="1" noChangeArrowheads="1"/>
          </p:cNvSpPr>
          <p:nvPr>
            <p:ph type="ftr" sz="quarter" idx="11"/>
          </p:nvPr>
        </p:nvSpPr>
        <p:spPr/>
        <p:txBody>
          <a:bodyPr/>
          <a:lstStyle/>
          <a:p>
            <a:r>
              <a:rPr lang="en-US" smtClean="0"/>
              <a:t>Copyright © 2017 Pearson Education, Inc.</a:t>
            </a:r>
            <a:endParaRPr lang="en-US" dirty="0"/>
          </a:p>
        </p:txBody>
      </p:sp>
      <p:sp>
        <p:nvSpPr>
          <p:cNvPr id="34818" name="Rectangle 3"/>
          <p:cNvSpPr>
            <a:spLocks noGrp="1" noChangeArrowheads="1"/>
          </p:cNvSpPr>
          <p:nvPr>
            <p:ph type="title"/>
          </p:nvPr>
        </p:nvSpPr>
        <p:spPr/>
        <p:txBody>
          <a:bodyPr/>
          <a:lstStyle/>
          <a:p>
            <a:r>
              <a:rPr lang="en-US" dirty="0" smtClean="0"/>
              <a:t>Figure 10.3</a:t>
            </a:r>
            <a:br>
              <a:rPr lang="en-US" dirty="0" smtClean="0"/>
            </a:br>
            <a:r>
              <a:rPr lang="en-US" dirty="0" smtClean="0"/>
              <a:t>Dimensions of Emotional States</a:t>
            </a:r>
          </a:p>
        </p:txBody>
      </p:sp>
      <p:pic>
        <p:nvPicPr>
          <p:cNvPr id="34822" name="Picture 2" descr="fig"/>
          <p:cNvPicPr>
            <a:picLocks noChangeAspect="1" noChangeArrowheads="1"/>
          </p:cNvPicPr>
          <p:nvPr/>
        </p:nvPicPr>
        <p:blipFill>
          <a:blip r:embed="rId3" cstate="print"/>
          <a:srcRect/>
          <a:stretch>
            <a:fillRect/>
          </a:stretch>
        </p:blipFill>
        <p:spPr bwMode="auto">
          <a:xfrm>
            <a:off x="457200" y="1219200"/>
            <a:ext cx="8229600" cy="4876800"/>
          </a:xfrm>
          <a:prstGeom prst="rect">
            <a:avLst/>
          </a:prstGeom>
          <a:noFill/>
          <a:ln w="9525">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p>
            <a:pPr>
              <a:defRPr/>
            </a:pPr>
            <a:r>
              <a:rPr lang="en-US" dirty="0" smtClean="0"/>
              <a:t>10-</a:t>
            </a:r>
            <a:fld id="{6BA24422-E5B3-4F52-AF56-857345217CA3}" type="slidenum">
              <a:rPr lang="en-US"/>
              <a:pPr>
                <a:defRPr/>
              </a:pPr>
              <a:t>14</a:t>
            </a:fld>
            <a:endParaRPr lang="en-US" dirty="0"/>
          </a:p>
        </p:txBody>
      </p:sp>
      <p:sp>
        <p:nvSpPr>
          <p:cNvPr id="6" name="Rectangle 13"/>
          <p:cNvSpPr>
            <a:spLocks noGrp="1" noChangeArrowheads="1"/>
          </p:cNvSpPr>
          <p:nvPr>
            <p:ph type="ftr" sz="quarter" idx="11"/>
          </p:nvPr>
        </p:nvSpPr>
        <p:spPr/>
        <p:txBody>
          <a:bodyPr/>
          <a:lstStyle/>
          <a:p>
            <a:r>
              <a:rPr lang="en-US" smtClean="0"/>
              <a:t>Copyright © 2017 Pearson Education, Inc.</a:t>
            </a:r>
            <a:endParaRPr lang="en-US" dirty="0"/>
          </a:p>
        </p:txBody>
      </p:sp>
      <p:sp>
        <p:nvSpPr>
          <p:cNvPr id="35842" name="Rectangle 2"/>
          <p:cNvSpPr>
            <a:spLocks noGrp="1" noChangeArrowheads="1"/>
          </p:cNvSpPr>
          <p:nvPr>
            <p:ph type="title"/>
          </p:nvPr>
        </p:nvSpPr>
        <p:spPr/>
        <p:txBody>
          <a:bodyPr/>
          <a:lstStyle/>
          <a:p>
            <a:r>
              <a:rPr lang="en-US" dirty="0" smtClean="0"/>
              <a:t>Reasons for Shopping</a:t>
            </a:r>
          </a:p>
        </p:txBody>
      </p:sp>
      <p:sp>
        <p:nvSpPr>
          <p:cNvPr id="478211" name="Rectangle 3"/>
          <p:cNvSpPr>
            <a:spLocks noGrp="1" noChangeArrowheads="1"/>
          </p:cNvSpPr>
          <p:nvPr>
            <p:ph type="body" idx="1"/>
          </p:nvPr>
        </p:nvSpPr>
        <p:spPr/>
        <p:txBody>
          <a:bodyPr/>
          <a:lstStyle/>
          <a:p>
            <a:r>
              <a:rPr lang="en-US" dirty="0" smtClean="0"/>
              <a:t>Social experiences</a:t>
            </a:r>
          </a:p>
          <a:p>
            <a:r>
              <a:rPr lang="en-US" dirty="0" smtClean="0"/>
              <a:t>Sharing of common interests</a:t>
            </a:r>
          </a:p>
          <a:p>
            <a:r>
              <a:rPr lang="en-US" dirty="0" smtClean="0"/>
              <a:t>Interpersonal attraction</a:t>
            </a:r>
          </a:p>
          <a:p>
            <a:r>
              <a:rPr lang="en-US" dirty="0" smtClean="0"/>
              <a:t>Instant status</a:t>
            </a:r>
          </a:p>
          <a:p>
            <a:r>
              <a:rPr lang="en-US" dirty="0" smtClean="0"/>
              <a:t>The thrill of the hunt</a:t>
            </a:r>
          </a:p>
          <a:p>
            <a:pPr>
              <a:buFontTx/>
              <a:buNone/>
            </a:pPr>
            <a:endParaRPr lang="en-US" dirty="0" smtClean="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78211">
                                            <p:txEl>
                                              <p:pRg st="0" end="0"/>
                                            </p:txEl>
                                          </p:spTgt>
                                        </p:tgtEl>
                                        <p:attrNameLst>
                                          <p:attrName>style.visibility</p:attrName>
                                        </p:attrNameLst>
                                      </p:cBhvr>
                                      <p:to>
                                        <p:strVal val="visible"/>
                                      </p:to>
                                    </p:set>
                                    <p:animEffect transition="in" filter="wipe(left)">
                                      <p:cBhvr>
                                        <p:cTn id="7" dur="500"/>
                                        <p:tgtEl>
                                          <p:spTgt spid="478211">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78211">
                                            <p:txEl>
                                              <p:pRg st="1" end="1"/>
                                            </p:txEl>
                                          </p:spTgt>
                                        </p:tgtEl>
                                        <p:attrNameLst>
                                          <p:attrName>style.visibility</p:attrName>
                                        </p:attrNameLst>
                                      </p:cBhvr>
                                      <p:to>
                                        <p:strVal val="visible"/>
                                      </p:to>
                                    </p:set>
                                    <p:animEffect transition="in" filter="wipe(left)">
                                      <p:cBhvr>
                                        <p:cTn id="12" dur="500"/>
                                        <p:tgtEl>
                                          <p:spTgt spid="478211">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78211">
                                            <p:txEl>
                                              <p:pRg st="2" end="2"/>
                                            </p:txEl>
                                          </p:spTgt>
                                        </p:tgtEl>
                                        <p:attrNameLst>
                                          <p:attrName>style.visibility</p:attrName>
                                        </p:attrNameLst>
                                      </p:cBhvr>
                                      <p:to>
                                        <p:strVal val="visible"/>
                                      </p:to>
                                    </p:set>
                                    <p:animEffect transition="in" filter="wipe(left)">
                                      <p:cBhvr>
                                        <p:cTn id="17" dur="500"/>
                                        <p:tgtEl>
                                          <p:spTgt spid="478211">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78211">
                                            <p:txEl>
                                              <p:pRg st="3" end="3"/>
                                            </p:txEl>
                                          </p:spTgt>
                                        </p:tgtEl>
                                        <p:attrNameLst>
                                          <p:attrName>style.visibility</p:attrName>
                                        </p:attrNameLst>
                                      </p:cBhvr>
                                      <p:to>
                                        <p:strVal val="visible"/>
                                      </p:to>
                                    </p:set>
                                    <p:animEffect transition="in" filter="wipe(left)">
                                      <p:cBhvr>
                                        <p:cTn id="22" dur="500"/>
                                        <p:tgtEl>
                                          <p:spTgt spid="478211">
                                            <p:txEl>
                                              <p:pRg st="3" end="3"/>
                                            </p:txEl>
                                          </p:spTgt>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8" fill="hold" grpId="0" nodeType="clickEffect">
                                  <p:stCondLst>
                                    <p:cond delay="0"/>
                                  </p:stCondLst>
                                  <p:childTnLst>
                                    <p:set>
                                      <p:cBhvr>
                                        <p:cTn id="26" dur="1" fill="hold">
                                          <p:stCondLst>
                                            <p:cond delay="0"/>
                                          </p:stCondLst>
                                        </p:cTn>
                                        <p:tgtEl>
                                          <p:spTgt spid="478211">
                                            <p:txEl>
                                              <p:pRg st="4" end="4"/>
                                            </p:txEl>
                                          </p:spTgt>
                                        </p:tgtEl>
                                        <p:attrNameLst>
                                          <p:attrName>style.visibility</p:attrName>
                                        </p:attrNameLst>
                                      </p:cBhvr>
                                      <p:to>
                                        <p:strVal val="visible"/>
                                      </p:to>
                                    </p:set>
                                    <p:animEffect transition="in" filter="wipe(left)">
                                      <p:cBhvr>
                                        <p:cTn id="27" dur="500"/>
                                        <p:tgtEl>
                                          <p:spTgt spid="478211">
                                            <p:txEl>
                                              <p:pRg st="4" end="4"/>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78211"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p>
            <a:pPr>
              <a:defRPr/>
            </a:pPr>
            <a:r>
              <a:rPr lang="en-US" dirty="0" smtClean="0"/>
              <a:t>10-</a:t>
            </a:r>
            <a:fld id="{404169BB-DDC7-4B63-BC54-F2BB0B9143AB}" type="slidenum">
              <a:rPr lang="en-US"/>
              <a:pPr>
                <a:defRPr/>
              </a:pPr>
              <a:t>15</a:t>
            </a:fld>
            <a:endParaRPr lang="en-US" dirty="0"/>
          </a:p>
        </p:txBody>
      </p:sp>
      <p:sp>
        <p:nvSpPr>
          <p:cNvPr id="6" name="Rectangle 13"/>
          <p:cNvSpPr>
            <a:spLocks noGrp="1" noChangeArrowheads="1"/>
          </p:cNvSpPr>
          <p:nvPr>
            <p:ph type="ftr" sz="quarter" idx="11"/>
          </p:nvPr>
        </p:nvSpPr>
        <p:spPr/>
        <p:txBody>
          <a:bodyPr/>
          <a:lstStyle/>
          <a:p>
            <a:r>
              <a:rPr lang="en-US" smtClean="0"/>
              <a:t>Copyright © 2017 Pearson Education, Inc.</a:t>
            </a:r>
            <a:endParaRPr lang="en-US" dirty="0"/>
          </a:p>
        </p:txBody>
      </p:sp>
      <p:sp>
        <p:nvSpPr>
          <p:cNvPr id="36866" name="Rectangle 3"/>
          <p:cNvSpPr>
            <a:spLocks noGrp="1" noChangeArrowheads="1"/>
          </p:cNvSpPr>
          <p:nvPr>
            <p:ph type="title"/>
          </p:nvPr>
        </p:nvSpPr>
        <p:spPr/>
        <p:txBody>
          <a:bodyPr/>
          <a:lstStyle/>
          <a:p>
            <a:r>
              <a:rPr lang="en-US" dirty="0" smtClean="0"/>
              <a:t>E-Commerce: Clicks versus Bricks</a:t>
            </a:r>
          </a:p>
        </p:txBody>
      </p:sp>
      <p:sp>
        <p:nvSpPr>
          <p:cNvPr id="482308" name="Rectangle 4"/>
          <p:cNvSpPr>
            <a:spLocks noGrp="1" noChangeArrowheads="1"/>
          </p:cNvSpPr>
          <p:nvPr>
            <p:ph type="body" idx="1"/>
          </p:nvPr>
        </p:nvSpPr>
        <p:spPr>
          <a:xfrm>
            <a:off x="457200" y="1371600"/>
            <a:ext cx="8229600" cy="4759325"/>
          </a:xfrm>
        </p:spPr>
        <p:txBody>
          <a:bodyPr/>
          <a:lstStyle/>
          <a:p>
            <a:r>
              <a:rPr lang="en-US" dirty="0" smtClean="0"/>
              <a:t>Benefits: good customer service, more options, more convenient</a:t>
            </a:r>
          </a:p>
          <a:p>
            <a:r>
              <a:rPr lang="en-US" dirty="0" smtClean="0"/>
              <a:t>Limitations: lack of security, fraud, actual shopping experience, shipping charges</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2308">
                                            <p:txEl>
                                              <p:pRg st="0" end="0"/>
                                            </p:txEl>
                                          </p:spTgt>
                                        </p:tgtEl>
                                        <p:attrNameLst>
                                          <p:attrName>style.visibility</p:attrName>
                                        </p:attrNameLst>
                                      </p:cBhvr>
                                      <p:to>
                                        <p:strVal val="visible"/>
                                      </p:to>
                                    </p:set>
                                    <p:animEffect transition="in" filter="wipe(left)">
                                      <p:cBhvr>
                                        <p:cTn id="7" dur="500"/>
                                        <p:tgtEl>
                                          <p:spTgt spid="482308">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2308">
                                            <p:txEl>
                                              <p:pRg st="1" end="1"/>
                                            </p:txEl>
                                          </p:spTgt>
                                        </p:tgtEl>
                                        <p:attrNameLst>
                                          <p:attrName>style.visibility</p:attrName>
                                        </p:attrNameLst>
                                      </p:cBhvr>
                                      <p:to>
                                        <p:strVal val="visible"/>
                                      </p:to>
                                    </p:set>
                                    <p:animEffect transition="in" filter="wipe(left)">
                                      <p:cBhvr>
                                        <p:cTn id="12" dur="500"/>
                                        <p:tgtEl>
                                          <p:spTgt spid="482308">
                                            <p:txEl>
                                              <p:pRg st="1" end="1"/>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2308" grpId="0" build="p"/>
    </p:bld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p>
            <a:pPr>
              <a:defRPr/>
            </a:pPr>
            <a:r>
              <a:rPr lang="en-US" dirty="0" smtClean="0"/>
              <a:t>10-</a:t>
            </a:r>
            <a:fld id="{A334899A-A650-44E3-8ECA-23C14D674ABE}" type="slidenum">
              <a:rPr lang="en-US"/>
              <a:pPr>
                <a:defRPr/>
              </a:pPr>
              <a:t>16</a:t>
            </a:fld>
            <a:endParaRPr lang="en-US" dirty="0"/>
          </a:p>
        </p:txBody>
      </p:sp>
      <p:sp>
        <p:nvSpPr>
          <p:cNvPr id="6" name="Rectangle 13"/>
          <p:cNvSpPr>
            <a:spLocks noGrp="1" noChangeArrowheads="1"/>
          </p:cNvSpPr>
          <p:nvPr>
            <p:ph type="ftr" sz="quarter" idx="11"/>
          </p:nvPr>
        </p:nvSpPr>
        <p:spPr/>
        <p:txBody>
          <a:bodyPr/>
          <a:lstStyle/>
          <a:p>
            <a:r>
              <a:rPr lang="en-US" smtClean="0"/>
              <a:t>Copyright © 2017 Pearson Education, Inc.</a:t>
            </a:r>
            <a:endParaRPr lang="en-US" dirty="0"/>
          </a:p>
        </p:txBody>
      </p:sp>
      <p:sp>
        <p:nvSpPr>
          <p:cNvPr id="38914" name="Rectangle 2"/>
          <p:cNvSpPr>
            <a:spLocks noGrp="1" noChangeArrowheads="1"/>
          </p:cNvSpPr>
          <p:nvPr>
            <p:ph type="title"/>
          </p:nvPr>
        </p:nvSpPr>
        <p:spPr/>
        <p:txBody>
          <a:bodyPr/>
          <a:lstStyle/>
          <a:p>
            <a:r>
              <a:rPr lang="en-US" dirty="0" smtClean="0"/>
              <a:t>Retailing as Theater</a:t>
            </a:r>
          </a:p>
        </p:txBody>
      </p:sp>
      <p:sp>
        <p:nvSpPr>
          <p:cNvPr id="484355" name="Rectangle 3"/>
          <p:cNvSpPr>
            <a:spLocks noGrp="1" noChangeArrowheads="1"/>
          </p:cNvSpPr>
          <p:nvPr>
            <p:ph type="body" idx="1"/>
          </p:nvPr>
        </p:nvSpPr>
        <p:spPr/>
        <p:txBody>
          <a:bodyPr/>
          <a:lstStyle/>
          <a:p>
            <a:r>
              <a:rPr lang="en-US" dirty="0" smtClean="0"/>
              <a:t>Landscape themes</a:t>
            </a:r>
          </a:p>
          <a:p>
            <a:r>
              <a:rPr lang="en-US" dirty="0" smtClean="0"/>
              <a:t>Marketscape themes</a:t>
            </a:r>
          </a:p>
          <a:p>
            <a:r>
              <a:rPr lang="en-US" dirty="0" smtClean="0"/>
              <a:t>Cyberspace themes</a:t>
            </a:r>
          </a:p>
          <a:p>
            <a:r>
              <a:rPr lang="en-US" dirty="0" smtClean="0"/>
              <a:t>Mindscape themes</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4355">
                                            <p:txEl>
                                              <p:pRg st="0" end="0"/>
                                            </p:txEl>
                                          </p:spTgt>
                                        </p:tgtEl>
                                        <p:attrNameLst>
                                          <p:attrName>style.visibility</p:attrName>
                                        </p:attrNameLst>
                                      </p:cBhvr>
                                      <p:to>
                                        <p:strVal val="visible"/>
                                      </p:to>
                                    </p:set>
                                    <p:animEffect transition="in" filter="wipe(left)">
                                      <p:cBhvr>
                                        <p:cTn id="7" dur="500"/>
                                        <p:tgtEl>
                                          <p:spTgt spid="48435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4355">
                                            <p:txEl>
                                              <p:pRg st="1" end="1"/>
                                            </p:txEl>
                                          </p:spTgt>
                                        </p:tgtEl>
                                        <p:attrNameLst>
                                          <p:attrName>style.visibility</p:attrName>
                                        </p:attrNameLst>
                                      </p:cBhvr>
                                      <p:to>
                                        <p:strVal val="visible"/>
                                      </p:to>
                                    </p:set>
                                    <p:animEffect transition="in" filter="wipe(left)">
                                      <p:cBhvr>
                                        <p:cTn id="12" dur="500"/>
                                        <p:tgtEl>
                                          <p:spTgt spid="48435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84355">
                                            <p:txEl>
                                              <p:pRg st="2" end="2"/>
                                            </p:txEl>
                                          </p:spTgt>
                                        </p:tgtEl>
                                        <p:attrNameLst>
                                          <p:attrName>style.visibility</p:attrName>
                                        </p:attrNameLst>
                                      </p:cBhvr>
                                      <p:to>
                                        <p:strVal val="visible"/>
                                      </p:to>
                                    </p:set>
                                    <p:animEffect transition="in" filter="wipe(left)">
                                      <p:cBhvr>
                                        <p:cTn id="17" dur="500"/>
                                        <p:tgtEl>
                                          <p:spTgt spid="484355">
                                            <p:txEl>
                                              <p:pRg st="2" end="2"/>
                                            </p:txEl>
                                          </p:spTgt>
                                        </p:tgtEl>
                                      </p:cBhvr>
                                    </p:animEffect>
                                  </p:childTnLst>
                                </p:cTn>
                              </p:par>
                            </p:childTnLst>
                          </p:cTn>
                        </p:par>
                      </p:childTnLst>
                    </p:cTn>
                  </p:par>
                  <p:par>
                    <p:cTn id="18" fill="hold">
                      <p:stCondLst>
                        <p:cond delay="indefinite"/>
                      </p:stCondLst>
                      <p:childTnLst>
                        <p:par>
                          <p:cTn id="19" fill="hold">
                            <p:stCondLst>
                              <p:cond delay="0"/>
                            </p:stCondLst>
                            <p:childTnLst>
                              <p:par>
                                <p:cTn id="20" presetID="22" presetClass="entr" presetSubtype="8" fill="hold" grpId="0" nodeType="clickEffect">
                                  <p:stCondLst>
                                    <p:cond delay="0"/>
                                  </p:stCondLst>
                                  <p:childTnLst>
                                    <p:set>
                                      <p:cBhvr>
                                        <p:cTn id="21" dur="1" fill="hold">
                                          <p:stCondLst>
                                            <p:cond delay="0"/>
                                          </p:stCondLst>
                                        </p:cTn>
                                        <p:tgtEl>
                                          <p:spTgt spid="484355">
                                            <p:txEl>
                                              <p:pRg st="3" end="3"/>
                                            </p:txEl>
                                          </p:spTgt>
                                        </p:tgtEl>
                                        <p:attrNameLst>
                                          <p:attrName>style.visibility</p:attrName>
                                        </p:attrNameLst>
                                      </p:cBhvr>
                                      <p:to>
                                        <p:strVal val="visible"/>
                                      </p:to>
                                    </p:set>
                                    <p:animEffect transition="in" filter="wipe(left)">
                                      <p:cBhvr>
                                        <p:cTn id="22" dur="500"/>
                                        <p:tgtEl>
                                          <p:spTgt spid="484355">
                                            <p:txEl>
                                              <p:pRg st="3" end="3"/>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435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p:txBody>
          <a:bodyPr/>
          <a:lstStyle/>
          <a:p>
            <a:pPr>
              <a:defRPr/>
            </a:pPr>
            <a:r>
              <a:rPr lang="en-US" dirty="0" smtClean="0"/>
              <a:t>10-</a:t>
            </a:r>
            <a:fld id="{F90D3941-1475-43D1-985B-030737B1D255}" type="slidenum">
              <a:rPr lang="en-US"/>
              <a:pPr>
                <a:defRPr/>
              </a:pPr>
              <a:t>17</a:t>
            </a:fld>
            <a:endParaRPr lang="en-US" dirty="0"/>
          </a:p>
        </p:txBody>
      </p:sp>
      <p:sp>
        <p:nvSpPr>
          <p:cNvPr id="5" name="Rectangle 13"/>
          <p:cNvSpPr>
            <a:spLocks noGrp="1" noChangeArrowheads="1"/>
          </p:cNvSpPr>
          <p:nvPr>
            <p:ph type="ftr" sz="quarter" idx="11"/>
          </p:nvPr>
        </p:nvSpPr>
        <p:spPr/>
        <p:txBody>
          <a:bodyPr/>
          <a:lstStyle/>
          <a:p>
            <a:r>
              <a:rPr lang="en-US" smtClean="0"/>
              <a:t>Copyright © 2017 Pearson Education, Inc.</a:t>
            </a:r>
            <a:endParaRPr lang="en-US" dirty="0"/>
          </a:p>
        </p:txBody>
      </p:sp>
      <p:sp>
        <p:nvSpPr>
          <p:cNvPr id="39938" name="Rectangle 3"/>
          <p:cNvSpPr>
            <a:spLocks noGrp="1" noChangeArrowheads="1"/>
          </p:cNvSpPr>
          <p:nvPr>
            <p:ph type="title"/>
          </p:nvPr>
        </p:nvSpPr>
        <p:spPr/>
        <p:txBody>
          <a:bodyPr/>
          <a:lstStyle/>
          <a:p>
            <a:r>
              <a:rPr lang="en-US" dirty="0" smtClean="0"/>
              <a:t>Store Image: The Store’s Personality</a:t>
            </a:r>
          </a:p>
        </p:txBody>
      </p:sp>
      <p:sp>
        <p:nvSpPr>
          <p:cNvPr id="486404" name="Rectangle 4"/>
          <p:cNvSpPr>
            <a:spLocks noGrp="1" noChangeArrowheads="1"/>
          </p:cNvSpPr>
          <p:nvPr>
            <p:ph type="body" idx="1"/>
          </p:nvPr>
        </p:nvSpPr>
        <p:spPr>
          <a:xfrm>
            <a:off x="457200" y="1371601"/>
            <a:ext cx="8686800" cy="4343400"/>
          </a:xfrm>
        </p:spPr>
        <p:txBody>
          <a:bodyPr/>
          <a:lstStyle/>
          <a:p>
            <a:pPr>
              <a:spcBef>
                <a:spcPts val="0"/>
              </a:spcBef>
            </a:pPr>
            <a:r>
              <a:rPr lang="en-US" dirty="0" smtClean="0"/>
              <a:t>Location + merchandise suitability + knowledge/congeniality of sales staff</a:t>
            </a:r>
          </a:p>
          <a:p>
            <a:r>
              <a:rPr lang="en-US" dirty="0" smtClean="0"/>
              <a:t>Other intangible factors affecting overall store evaluation:</a:t>
            </a:r>
          </a:p>
          <a:p>
            <a:pPr lvl="1">
              <a:buSzPct val="75000"/>
              <a:buFont typeface="Courier New"/>
              <a:buChar char="o"/>
            </a:pPr>
            <a:r>
              <a:rPr lang="en-US" dirty="0" smtClean="0"/>
              <a:t>Interior design</a:t>
            </a:r>
          </a:p>
          <a:p>
            <a:pPr lvl="1">
              <a:buSzPct val="75000"/>
              <a:buFont typeface="Courier New"/>
              <a:buChar char="o"/>
            </a:pPr>
            <a:r>
              <a:rPr lang="en-US" dirty="0" smtClean="0"/>
              <a:t>Types of patrons</a:t>
            </a:r>
          </a:p>
          <a:p>
            <a:pPr lvl="1">
              <a:buSzPct val="75000"/>
              <a:buFont typeface="Courier New"/>
              <a:buChar char="o"/>
            </a:pPr>
            <a:r>
              <a:rPr lang="en-US" dirty="0" smtClean="0"/>
              <a:t>Return policies</a:t>
            </a:r>
          </a:p>
          <a:p>
            <a:pPr lvl="1">
              <a:buSzPct val="75000"/>
              <a:buFont typeface="Courier New"/>
              <a:buChar char="o"/>
            </a:pPr>
            <a:r>
              <a:rPr lang="en-US" dirty="0" smtClean="0"/>
              <a:t>Credit availability</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86404">
                                            <p:txEl>
                                              <p:pRg st="0" end="0"/>
                                            </p:txEl>
                                          </p:spTgt>
                                        </p:tgtEl>
                                        <p:attrNameLst>
                                          <p:attrName>style.visibility</p:attrName>
                                        </p:attrNameLst>
                                      </p:cBhvr>
                                      <p:to>
                                        <p:strVal val="visible"/>
                                      </p:to>
                                    </p:set>
                                    <p:animEffect transition="in" filter="wipe(left)">
                                      <p:cBhvr>
                                        <p:cTn id="7" dur="500"/>
                                        <p:tgtEl>
                                          <p:spTgt spid="486404">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86404">
                                            <p:txEl>
                                              <p:pRg st="1" end="1"/>
                                            </p:txEl>
                                          </p:spTgt>
                                        </p:tgtEl>
                                        <p:attrNameLst>
                                          <p:attrName>style.visibility</p:attrName>
                                        </p:attrNameLst>
                                      </p:cBhvr>
                                      <p:to>
                                        <p:strVal val="visible"/>
                                      </p:to>
                                    </p:set>
                                    <p:animEffect transition="in" filter="wipe(left)">
                                      <p:cBhvr>
                                        <p:cTn id="12" dur="500"/>
                                        <p:tgtEl>
                                          <p:spTgt spid="486404">
                                            <p:txEl>
                                              <p:pRg st="1" end="1"/>
                                            </p:txEl>
                                          </p:spTgt>
                                        </p:tgtEl>
                                      </p:cBhvr>
                                    </p:animEffect>
                                  </p:childTnLst>
                                </p:cTn>
                              </p:par>
                              <p:par>
                                <p:cTn id="13" presetID="22" presetClass="entr" presetSubtype="8" fill="hold" grpId="0" nodeType="withEffect">
                                  <p:stCondLst>
                                    <p:cond delay="0"/>
                                  </p:stCondLst>
                                  <p:childTnLst>
                                    <p:set>
                                      <p:cBhvr>
                                        <p:cTn id="14" dur="1" fill="hold">
                                          <p:stCondLst>
                                            <p:cond delay="0"/>
                                          </p:stCondLst>
                                        </p:cTn>
                                        <p:tgtEl>
                                          <p:spTgt spid="486404">
                                            <p:txEl>
                                              <p:pRg st="2" end="2"/>
                                            </p:txEl>
                                          </p:spTgt>
                                        </p:tgtEl>
                                        <p:attrNameLst>
                                          <p:attrName>style.visibility</p:attrName>
                                        </p:attrNameLst>
                                      </p:cBhvr>
                                      <p:to>
                                        <p:strVal val="visible"/>
                                      </p:to>
                                    </p:set>
                                    <p:animEffect transition="in" filter="wipe(left)">
                                      <p:cBhvr>
                                        <p:cTn id="15" dur="500"/>
                                        <p:tgtEl>
                                          <p:spTgt spid="486404">
                                            <p:txEl>
                                              <p:pRg st="2" end="2"/>
                                            </p:txEl>
                                          </p:spTgt>
                                        </p:tgtEl>
                                      </p:cBhvr>
                                    </p:animEffect>
                                  </p:childTnLst>
                                </p:cTn>
                              </p:par>
                              <p:par>
                                <p:cTn id="16" presetID="22" presetClass="entr" presetSubtype="8" fill="hold" grpId="0" nodeType="withEffect">
                                  <p:stCondLst>
                                    <p:cond delay="0"/>
                                  </p:stCondLst>
                                  <p:childTnLst>
                                    <p:set>
                                      <p:cBhvr>
                                        <p:cTn id="17" dur="1" fill="hold">
                                          <p:stCondLst>
                                            <p:cond delay="0"/>
                                          </p:stCondLst>
                                        </p:cTn>
                                        <p:tgtEl>
                                          <p:spTgt spid="486404">
                                            <p:txEl>
                                              <p:pRg st="3" end="3"/>
                                            </p:txEl>
                                          </p:spTgt>
                                        </p:tgtEl>
                                        <p:attrNameLst>
                                          <p:attrName>style.visibility</p:attrName>
                                        </p:attrNameLst>
                                      </p:cBhvr>
                                      <p:to>
                                        <p:strVal val="visible"/>
                                      </p:to>
                                    </p:set>
                                    <p:animEffect transition="in" filter="wipe(left)">
                                      <p:cBhvr>
                                        <p:cTn id="18" dur="500"/>
                                        <p:tgtEl>
                                          <p:spTgt spid="486404">
                                            <p:txEl>
                                              <p:pRg st="3" end="3"/>
                                            </p:txEl>
                                          </p:spTgt>
                                        </p:tgtEl>
                                      </p:cBhvr>
                                    </p:animEffect>
                                  </p:childTnLst>
                                </p:cTn>
                              </p:par>
                              <p:par>
                                <p:cTn id="19" presetID="22" presetClass="entr" presetSubtype="8" fill="hold" grpId="0" nodeType="withEffect">
                                  <p:stCondLst>
                                    <p:cond delay="0"/>
                                  </p:stCondLst>
                                  <p:childTnLst>
                                    <p:set>
                                      <p:cBhvr>
                                        <p:cTn id="20" dur="1" fill="hold">
                                          <p:stCondLst>
                                            <p:cond delay="0"/>
                                          </p:stCondLst>
                                        </p:cTn>
                                        <p:tgtEl>
                                          <p:spTgt spid="486404">
                                            <p:txEl>
                                              <p:pRg st="4" end="4"/>
                                            </p:txEl>
                                          </p:spTgt>
                                        </p:tgtEl>
                                        <p:attrNameLst>
                                          <p:attrName>style.visibility</p:attrName>
                                        </p:attrNameLst>
                                      </p:cBhvr>
                                      <p:to>
                                        <p:strVal val="visible"/>
                                      </p:to>
                                    </p:set>
                                    <p:animEffect transition="in" filter="wipe(left)">
                                      <p:cBhvr>
                                        <p:cTn id="21" dur="500"/>
                                        <p:tgtEl>
                                          <p:spTgt spid="486404">
                                            <p:txEl>
                                              <p:pRg st="4" end="4"/>
                                            </p:txEl>
                                          </p:spTgt>
                                        </p:tgtEl>
                                      </p:cBhvr>
                                    </p:animEffect>
                                  </p:childTnLst>
                                </p:cTn>
                              </p:par>
                              <p:par>
                                <p:cTn id="22" presetID="22" presetClass="entr" presetSubtype="8" fill="hold" grpId="0" nodeType="withEffect">
                                  <p:stCondLst>
                                    <p:cond delay="0"/>
                                  </p:stCondLst>
                                  <p:childTnLst>
                                    <p:set>
                                      <p:cBhvr>
                                        <p:cTn id="23" dur="1" fill="hold">
                                          <p:stCondLst>
                                            <p:cond delay="0"/>
                                          </p:stCondLst>
                                        </p:cTn>
                                        <p:tgtEl>
                                          <p:spTgt spid="486404">
                                            <p:txEl>
                                              <p:pRg st="5" end="5"/>
                                            </p:txEl>
                                          </p:spTgt>
                                        </p:tgtEl>
                                        <p:attrNameLst>
                                          <p:attrName>style.visibility</p:attrName>
                                        </p:attrNameLst>
                                      </p:cBhvr>
                                      <p:to>
                                        <p:strVal val="visible"/>
                                      </p:to>
                                    </p:set>
                                    <p:animEffect transition="in" filter="wipe(left)">
                                      <p:cBhvr>
                                        <p:cTn id="24" dur="500"/>
                                        <p:tgtEl>
                                          <p:spTgt spid="486404">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86404" grpId="0" build="p"/>
    </p:bld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In-Store Decision Making</a:t>
            </a:r>
            <a:endParaRPr lang="en-US" dirty="0"/>
          </a:p>
        </p:txBody>
      </p:sp>
      <p:sp>
        <p:nvSpPr>
          <p:cNvPr id="3" name="Content Placeholder 2"/>
          <p:cNvSpPr>
            <a:spLocks noGrp="1"/>
          </p:cNvSpPr>
          <p:nvPr>
            <p:ph idx="1"/>
          </p:nvPr>
        </p:nvSpPr>
        <p:spPr/>
        <p:txBody>
          <a:bodyPr/>
          <a:lstStyle/>
          <a:p>
            <a:r>
              <a:rPr lang="en-US" dirty="0" smtClean="0"/>
              <a:t>Mental budgets</a:t>
            </a:r>
          </a:p>
          <a:p>
            <a:r>
              <a:rPr lang="en-US" dirty="0" smtClean="0"/>
              <a:t>Unplanned buying</a:t>
            </a:r>
          </a:p>
          <a:p>
            <a:r>
              <a:rPr lang="en-US" dirty="0" smtClean="0"/>
              <a:t>Impulse buying</a:t>
            </a:r>
          </a:p>
          <a:p>
            <a:r>
              <a:rPr lang="en-US" dirty="0" smtClean="0"/>
              <a:t>Point-of-purchase (POP) stimuli</a:t>
            </a:r>
            <a:endParaRPr lang="en-US" dirty="0"/>
          </a:p>
        </p:txBody>
      </p:sp>
      <p:sp>
        <p:nvSpPr>
          <p:cNvPr id="4" name="Slide Number Placeholder 3"/>
          <p:cNvSpPr>
            <a:spLocks noGrp="1"/>
          </p:cNvSpPr>
          <p:nvPr>
            <p:ph type="sldNum" sz="quarter" idx="10"/>
          </p:nvPr>
        </p:nvSpPr>
        <p:spPr/>
        <p:txBody>
          <a:bodyPr/>
          <a:lstStyle/>
          <a:p>
            <a:pPr>
              <a:defRPr/>
            </a:pPr>
            <a:r>
              <a:rPr lang="en-US" dirty="0" smtClean="0"/>
              <a:t>10-</a:t>
            </a:r>
            <a:fld id="{4C4CA041-97C9-4E07-92C8-E000E69160F2}" type="slidenum">
              <a:rPr lang="en-US" smtClean="0"/>
              <a:pPr>
                <a:defRPr/>
              </a:pPr>
              <a:t>18</a:t>
            </a:fld>
            <a:endParaRPr lang="en-US" dirty="0"/>
          </a:p>
        </p:txBody>
      </p:sp>
      <p:sp>
        <p:nvSpPr>
          <p:cNvPr id="5" name="Footer Placeholder 4"/>
          <p:cNvSpPr>
            <a:spLocks noGrp="1"/>
          </p:cNvSpPr>
          <p:nvPr>
            <p:ph type="ftr" sz="quarter" idx="11"/>
          </p:nvPr>
        </p:nvSpPr>
        <p:spPr/>
        <p:txBody>
          <a:bodyPr/>
          <a:lstStyle/>
          <a:p>
            <a:r>
              <a:rPr lang="en-US" smtClean="0"/>
              <a:t>Copyright © 2017 Pearson Education, Inc.</a:t>
            </a:r>
            <a:endParaRPr lang="en-US" dirty="0"/>
          </a:p>
        </p:txBody>
      </p:sp>
    </p:spTree>
    <p:extLst>
      <p:ext uri="{BB962C8B-B14F-4D97-AF65-F5344CB8AC3E}">
        <p14:creationId xmlns:p14="http://schemas.microsoft.com/office/powerpoint/2010/main" val="28548422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Salespeople Play a Key Role</a:t>
            </a:r>
            <a:endParaRPr lang="en-US" dirty="0"/>
          </a:p>
        </p:txBody>
      </p:sp>
      <p:sp>
        <p:nvSpPr>
          <p:cNvPr id="3" name="Slide Number Placeholder 2"/>
          <p:cNvSpPr>
            <a:spLocks noGrp="1"/>
          </p:cNvSpPr>
          <p:nvPr>
            <p:ph type="sldNum" sz="quarter" idx="10"/>
          </p:nvPr>
        </p:nvSpPr>
        <p:spPr/>
        <p:txBody>
          <a:bodyPr/>
          <a:lstStyle/>
          <a:p>
            <a:r>
              <a:rPr lang="en-US" dirty="0" smtClean="0"/>
              <a:t>10-</a:t>
            </a:r>
            <a:fld id="{23FBFD4A-BE0C-432A-9750-14C230CF1569}" type="slidenum">
              <a:rPr lang="en-US" smtClean="0"/>
              <a:pPr/>
              <a:t>19</a:t>
            </a:fld>
            <a:endParaRPr lang="en-US" dirty="0"/>
          </a:p>
        </p:txBody>
      </p:sp>
      <p:sp>
        <p:nvSpPr>
          <p:cNvPr id="4" name="Footer Placeholder 3"/>
          <p:cNvSpPr>
            <a:spLocks noGrp="1"/>
          </p:cNvSpPr>
          <p:nvPr>
            <p:ph type="ftr" sz="quarter" idx="11"/>
          </p:nvPr>
        </p:nvSpPr>
        <p:spPr/>
        <p:txBody>
          <a:bodyPr/>
          <a:lstStyle/>
          <a:p>
            <a:r>
              <a:rPr lang="en-US" smtClean="0"/>
              <a:t>Copyright © 2017 Pearson Education, Inc.</a:t>
            </a:r>
            <a:endParaRPr lang="en-US" dirty="0"/>
          </a:p>
        </p:txBody>
      </p:sp>
      <p:pic>
        <p:nvPicPr>
          <p:cNvPr id="5" name="Picture 4" descr="Screen Shot 2016-01-05 at 1.54.00 PM.pn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447800" y="1295400"/>
            <a:ext cx="6236862" cy="4930387"/>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p:txBody>
          <a:bodyPr/>
          <a:lstStyle/>
          <a:p>
            <a:pPr>
              <a:defRPr/>
            </a:pPr>
            <a:r>
              <a:rPr lang="en-US" dirty="0" smtClean="0"/>
              <a:t>10-</a:t>
            </a:r>
            <a:fld id="{85523F6B-903A-4233-BC46-8FBEFF437464}" type="slidenum">
              <a:rPr lang="en-US"/>
              <a:pPr>
                <a:defRPr/>
              </a:pPr>
              <a:t>2</a:t>
            </a:fld>
            <a:endParaRPr lang="en-US" dirty="0"/>
          </a:p>
        </p:txBody>
      </p:sp>
      <p:sp>
        <p:nvSpPr>
          <p:cNvPr id="5" name="Rectangle 13"/>
          <p:cNvSpPr>
            <a:spLocks noGrp="1" noChangeArrowheads="1"/>
          </p:cNvSpPr>
          <p:nvPr>
            <p:ph type="ftr" sz="quarter" idx="11"/>
          </p:nvPr>
        </p:nvSpPr>
        <p:spPr/>
        <p:txBody>
          <a:bodyPr/>
          <a:lstStyle/>
          <a:p>
            <a:r>
              <a:rPr lang="en-US" smtClean="0"/>
              <a:t>Copyright © 2017 Pearson Education, Inc.</a:t>
            </a:r>
            <a:endParaRPr lang="en-US" dirty="0"/>
          </a:p>
        </p:txBody>
      </p:sp>
      <p:sp>
        <p:nvSpPr>
          <p:cNvPr id="24578" name="Rectangle 2"/>
          <p:cNvSpPr>
            <a:spLocks noGrp="1" noChangeArrowheads="1"/>
          </p:cNvSpPr>
          <p:nvPr>
            <p:ph type="title"/>
          </p:nvPr>
        </p:nvSpPr>
        <p:spPr/>
        <p:txBody>
          <a:bodyPr/>
          <a:lstStyle/>
          <a:p>
            <a:r>
              <a:rPr lang="en-US" dirty="0" smtClean="0"/>
              <a:t>Chapter Objectives</a:t>
            </a:r>
          </a:p>
        </p:txBody>
      </p:sp>
      <p:sp>
        <p:nvSpPr>
          <p:cNvPr id="24579" name="Rectangle 3"/>
          <p:cNvSpPr>
            <a:spLocks noGrp="1" noChangeArrowheads="1"/>
          </p:cNvSpPr>
          <p:nvPr>
            <p:ph type="body" idx="1"/>
          </p:nvPr>
        </p:nvSpPr>
        <p:spPr>
          <a:xfrm>
            <a:off x="457200" y="1371600"/>
            <a:ext cx="8382000" cy="4759325"/>
          </a:xfrm>
        </p:spPr>
        <p:txBody>
          <a:bodyPr/>
          <a:lstStyle/>
          <a:p>
            <a:pPr marL="514350" indent="-514350">
              <a:buClr>
                <a:srgbClr val="002060"/>
              </a:buClr>
              <a:buFont typeface="+mj-lt"/>
              <a:buAutoNum type="arabicPeriod"/>
            </a:pPr>
            <a:r>
              <a:rPr lang="en-US" dirty="0" smtClean="0"/>
              <a:t>Many factors at the time of purchase dramatically influence the consumer decision-making process.</a:t>
            </a:r>
            <a:r>
              <a:rPr lang="en-US" dirty="0" smtClean="0">
                <a:sym typeface="Wingdings" pitchFamily="2" charset="2"/>
              </a:rPr>
              <a:t> </a:t>
            </a:r>
          </a:p>
          <a:p>
            <a:pPr marL="514350" indent="-514350">
              <a:spcBef>
                <a:spcPts val="0"/>
              </a:spcBef>
              <a:buClr>
                <a:srgbClr val="002060"/>
              </a:buClr>
              <a:buFont typeface="+mj-lt"/>
              <a:buAutoNum type="arabicPeriod"/>
            </a:pPr>
            <a:r>
              <a:rPr lang="en-US" dirty="0" smtClean="0"/>
              <a:t>The information a store’s layout, Web site, or salespeople provides strongly influences a purchase decision.</a:t>
            </a:r>
            <a:r>
              <a:rPr lang="en-US" dirty="0" smtClean="0">
                <a:sym typeface="Wingdings" pitchFamily="2" charset="2"/>
              </a:rPr>
              <a:t>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034" name="Rectangle 4"/>
          <p:cNvSpPr>
            <a:spLocks noGrp="1" noChangeArrowheads="1"/>
          </p:cNvSpPr>
          <p:nvPr>
            <p:ph type="title"/>
          </p:nvPr>
        </p:nvSpPr>
        <p:spPr/>
        <p:txBody>
          <a:bodyPr/>
          <a:lstStyle/>
          <a:p>
            <a:r>
              <a:rPr lang="en-US" dirty="0" smtClean="0"/>
              <a:t>For Reflection</a:t>
            </a:r>
          </a:p>
        </p:txBody>
      </p:sp>
      <p:sp>
        <p:nvSpPr>
          <p:cNvPr id="6" name="Content Placeholder 5"/>
          <p:cNvSpPr>
            <a:spLocks noGrp="1"/>
          </p:cNvSpPr>
          <p:nvPr>
            <p:ph sz="half" idx="1"/>
          </p:nvPr>
        </p:nvSpPr>
        <p:spPr/>
        <p:txBody>
          <a:bodyPr/>
          <a:lstStyle/>
          <a:p>
            <a:r>
              <a:rPr lang="en-US" dirty="0" smtClean="0"/>
              <a:t>How would you depict an impulse buyer? </a:t>
            </a:r>
          </a:p>
          <a:p>
            <a:pPr marL="0" indent="0">
              <a:buNone/>
            </a:pPr>
            <a:r>
              <a:rPr lang="en-US" dirty="0"/>
              <a:t> </a:t>
            </a:r>
            <a:r>
              <a:rPr lang="en-US" dirty="0" smtClean="0"/>
              <a:t>   </a:t>
            </a:r>
            <a:r>
              <a:rPr lang="en-US" dirty="0" smtClean="0"/>
              <a:t>Explain</a:t>
            </a:r>
            <a:r>
              <a:rPr lang="en-US" dirty="0" smtClean="0"/>
              <a:t>.</a:t>
            </a:r>
            <a:endParaRPr lang="en-US" dirty="0"/>
          </a:p>
        </p:txBody>
      </p:sp>
      <p:sp>
        <p:nvSpPr>
          <p:cNvPr id="4" name="Slide Number Placeholder 4"/>
          <p:cNvSpPr>
            <a:spLocks noGrp="1"/>
          </p:cNvSpPr>
          <p:nvPr>
            <p:ph type="sldNum" sz="quarter" idx="10"/>
          </p:nvPr>
        </p:nvSpPr>
        <p:spPr/>
        <p:txBody>
          <a:bodyPr/>
          <a:lstStyle/>
          <a:p>
            <a:pPr>
              <a:defRPr/>
            </a:pPr>
            <a:r>
              <a:rPr lang="en-US" dirty="0" smtClean="0"/>
              <a:t>10-</a:t>
            </a:r>
            <a:fld id="{75B60B45-B4CC-4FF5-BDBE-FD9582E99FAD}" type="slidenum">
              <a:rPr lang="en-US"/>
              <a:pPr>
                <a:defRPr/>
              </a:pPr>
              <a:t>20</a:t>
            </a:fld>
            <a:endParaRPr lang="en-US" dirty="0"/>
          </a:p>
        </p:txBody>
      </p:sp>
      <p:sp>
        <p:nvSpPr>
          <p:cNvPr id="5" name="Rectangle 13"/>
          <p:cNvSpPr>
            <a:spLocks noGrp="1" noChangeArrowheads="1"/>
          </p:cNvSpPr>
          <p:nvPr>
            <p:ph type="ftr" sz="quarter" idx="11"/>
          </p:nvPr>
        </p:nvSpPr>
        <p:spPr/>
        <p:txBody>
          <a:bodyPr/>
          <a:lstStyle/>
          <a:p>
            <a:r>
              <a:rPr lang="en-US" smtClean="0"/>
              <a:t>Copyright © 2017 Pearson Education, Inc.</a:t>
            </a:r>
            <a:endParaRPr lang="en-US" dirty="0"/>
          </a:p>
        </p:txBody>
      </p:sp>
      <p:pic>
        <p:nvPicPr>
          <p:cNvPr id="44036" name="Picture 7"/>
          <p:cNvPicPr>
            <a:picLocks noChangeAspect="1" noChangeArrowheads="1"/>
          </p:cNvPicPr>
          <p:nvPr/>
        </p:nvPicPr>
        <p:blipFill>
          <a:blip r:embed="rId3" cstate="print"/>
          <a:srcRect l="39312" t="9524" r="3958" b="4762"/>
          <a:stretch>
            <a:fillRect/>
          </a:stretch>
        </p:blipFill>
        <p:spPr bwMode="auto">
          <a:xfrm>
            <a:off x="4724400" y="1559443"/>
            <a:ext cx="3733800" cy="4688958"/>
          </a:xfrm>
          <a:prstGeom prst="rect">
            <a:avLst/>
          </a:prstGeom>
          <a:noFill/>
          <a:ln w="25400" algn="ctr">
            <a:noFill/>
            <a:miter lim="800000"/>
            <a:headEnd/>
            <a:tailEnd/>
          </a:ln>
        </p:spPr>
      </p:pic>
    </p:spTree>
    <p:extLst>
      <p:ext uri="{BB962C8B-B14F-4D97-AF65-F5344CB8AC3E}">
        <p14:creationId xmlns:p14="http://schemas.microsoft.com/office/powerpoint/2010/main" val="379857813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 </a:t>
            </a:r>
            <a:r>
              <a:rPr lang="en-US" dirty="0"/>
              <a:t>3</a:t>
            </a:r>
          </a:p>
        </p:txBody>
      </p:sp>
      <p:sp>
        <p:nvSpPr>
          <p:cNvPr id="3" name="Content Placeholder 2"/>
          <p:cNvSpPr>
            <a:spLocks noGrp="1"/>
          </p:cNvSpPr>
          <p:nvPr>
            <p:ph idx="1"/>
          </p:nvPr>
        </p:nvSpPr>
        <p:spPr/>
        <p:txBody>
          <a:bodyPr/>
          <a:lstStyle/>
          <a:p>
            <a:pPr marL="0" indent="0">
              <a:buNone/>
            </a:pPr>
            <a:r>
              <a:rPr lang="en-US" dirty="0" smtClean="0"/>
              <a:t>The growth of a “sharing economy” changes the way many consumers think about buying rather than renting products. </a:t>
            </a:r>
            <a:endParaRPr lang="en-US" dirty="0"/>
          </a:p>
        </p:txBody>
      </p:sp>
      <p:sp>
        <p:nvSpPr>
          <p:cNvPr id="4" name="Slide Number Placeholder 3"/>
          <p:cNvSpPr>
            <a:spLocks noGrp="1"/>
          </p:cNvSpPr>
          <p:nvPr>
            <p:ph type="sldNum" sz="quarter" idx="10"/>
          </p:nvPr>
        </p:nvSpPr>
        <p:spPr/>
        <p:txBody>
          <a:bodyPr/>
          <a:lstStyle/>
          <a:p>
            <a:pPr>
              <a:defRPr/>
            </a:pPr>
            <a:r>
              <a:rPr lang="en-US" dirty="0" smtClean="0"/>
              <a:t>10-</a:t>
            </a:r>
            <a:fld id="{4C4CA041-97C9-4E07-92C8-E000E69160F2}" type="slidenum">
              <a:rPr lang="en-US" smtClean="0"/>
              <a:pPr>
                <a:defRPr/>
              </a:pPr>
              <a:t>21</a:t>
            </a:fld>
            <a:endParaRPr lang="en-US" dirty="0"/>
          </a:p>
        </p:txBody>
      </p:sp>
      <p:sp>
        <p:nvSpPr>
          <p:cNvPr id="5" name="Footer Placeholder 4"/>
          <p:cNvSpPr>
            <a:spLocks noGrp="1"/>
          </p:cNvSpPr>
          <p:nvPr>
            <p:ph type="ftr" sz="quarter" idx="11"/>
          </p:nvPr>
        </p:nvSpPr>
        <p:spPr/>
        <p:txBody>
          <a:bodyPr/>
          <a:lstStyle/>
          <a:p>
            <a:r>
              <a:rPr lang="en-US" smtClean="0"/>
              <a:t>Copyright © 2017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Ownership and the Sharing Economy</a:t>
            </a:r>
            <a:endParaRPr lang="en-US" dirty="0"/>
          </a:p>
        </p:txBody>
      </p:sp>
      <p:sp>
        <p:nvSpPr>
          <p:cNvPr id="3" name="Content Placeholder 2"/>
          <p:cNvSpPr>
            <a:spLocks noGrp="1"/>
          </p:cNvSpPr>
          <p:nvPr>
            <p:ph idx="1"/>
          </p:nvPr>
        </p:nvSpPr>
        <p:spPr>
          <a:xfrm>
            <a:off x="457200" y="1371600"/>
            <a:ext cx="4038600" cy="4759325"/>
          </a:xfrm>
        </p:spPr>
        <p:txBody>
          <a:bodyPr/>
          <a:lstStyle/>
          <a:p>
            <a:r>
              <a:rPr lang="en-US" dirty="0" smtClean="0"/>
              <a:t>Sharing economy</a:t>
            </a:r>
          </a:p>
          <a:p>
            <a:r>
              <a:rPr lang="en-US" dirty="0" smtClean="0"/>
              <a:t>Collaborative consumption</a:t>
            </a:r>
          </a:p>
          <a:p>
            <a:r>
              <a:rPr lang="en-US" dirty="0" smtClean="0"/>
              <a:t>P2P commerce (peer-to-peer)</a:t>
            </a:r>
            <a:endParaRPr lang="en-US" dirty="0"/>
          </a:p>
        </p:txBody>
      </p:sp>
      <p:sp>
        <p:nvSpPr>
          <p:cNvPr id="4" name="Slide Number Placeholder 3"/>
          <p:cNvSpPr>
            <a:spLocks noGrp="1"/>
          </p:cNvSpPr>
          <p:nvPr>
            <p:ph type="sldNum" sz="quarter" idx="10"/>
          </p:nvPr>
        </p:nvSpPr>
        <p:spPr/>
        <p:txBody>
          <a:bodyPr/>
          <a:lstStyle/>
          <a:p>
            <a:pPr>
              <a:defRPr/>
            </a:pPr>
            <a:r>
              <a:rPr lang="en-US" dirty="0" smtClean="0"/>
              <a:t>10-</a:t>
            </a:r>
            <a:fld id="{4C4CA041-97C9-4E07-92C8-E000E69160F2}" type="slidenum">
              <a:rPr lang="en-US" smtClean="0"/>
              <a:pPr>
                <a:defRPr/>
              </a:pPr>
              <a:t>22</a:t>
            </a:fld>
            <a:endParaRPr lang="en-US" dirty="0"/>
          </a:p>
        </p:txBody>
      </p:sp>
      <p:sp>
        <p:nvSpPr>
          <p:cNvPr id="5" name="Footer Placeholder 4"/>
          <p:cNvSpPr>
            <a:spLocks noGrp="1"/>
          </p:cNvSpPr>
          <p:nvPr>
            <p:ph type="ftr" sz="quarter" idx="11"/>
          </p:nvPr>
        </p:nvSpPr>
        <p:spPr/>
        <p:txBody>
          <a:bodyPr/>
          <a:lstStyle/>
          <a:p>
            <a:r>
              <a:rPr lang="en-US" smtClean="0"/>
              <a:t>Copyright © 2017 Pearson Education, Inc.</a:t>
            </a:r>
            <a:endParaRPr lang="en-US" dirty="0"/>
          </a:p>
        </p:txBody>
      </p:sp>
      <p:pic>
        <p:nvPicPr>
          <p:cNvPr id="6" name="Picture 5"/>
          <p:cNvPicPr>
            <a:picLocks noChangeAspect="1"/>
          </p:cNvPicPr>
          <p:nvPr/>
        </p:nvPicPr>
        <p:blipFill>
          <a:blip r:embed="rId3"/>
          <a:stretch>
            <a:fillRect/>
          </a:stretch>
        </p:blipFill>
        <p:spPr>
          <a:xfrm>
            <a:off x="4038600" y="2229841"/>
            <a:ext cx="4648199" cy="3145501"/>
          </a:xfrm>
          <a:prstGeom prst="rect">
            <a:avLst/>
          </a:prstGeom>
        </p:spPr>
      </p:pic>
    </p:spTree>
    <p:extLst>
      <p:ext uri="{BB962C8B-B14F-4D97-AF65-F5344CB8AC3E}">
        <p14:creationId xmlns:p14="http://schemas.microsoft.com/office/powerpoint/2010/main" val="3480558729"/>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Reflection</a:t>
            </a:r>
            <a:endParaRPr lang="en-US" dirty="0"/>
          </a:p>
        </p:txBody>
      </p:sp>
      <p:sp>
        <p:nvSpPr>
          <p:cNvPr id="3" name="Content Placeholder 2"/>
          <p:cNvSpPr>
            <a:spLocks noGrp="1"/>
          </p:cNvSpPr>
          <p:nvPr>
            <p:ph idx="1"/>
          </p:nvPr>
        </p:nvSpPr>
        <p:spPr/>
        <p:txBody>
          <a:bodyPr/>
          <a:lstStyle/>
          <a:p>
            <a:r>
              <a:rPr lang="en-US" dirty="0" smtClean="0"/>
              <a:t>What are some items that you “share” with your peers?</a:t>
            </a:r>
            <a:endParaRPr lang="en-US" dirty="0"/>
          </a:p>
        </p:txBody>
      </p:sp>
      <p:sp>
        <p:nvSpPr>
          <p:cNvPr id="4" name="Slide Number Placeholder 3"/>
          <p:cNvSpPr>
            <a:spLocks noGrp="1"/>
          </p:cNvSpPr>
          <p:nvPr>
            <p:ph type="sldNum" sz="quarter" idx="10"/>
          </p:nvPr>
        </p:nvSpPr>
        <p:spPr/>
        <p:txBody>
          <a:bodyPr/>
          <a:lstStyle/>
          <a:p>
            <a:pPr>
              <a:defRPr/>
            </a:pPr>
            <a:r>
              <a:rPr lang="en-US" dirty="0" smtClean="0"/>
              <a:t>10-</a:t>
            </a:r>
            <a:fld id="{4C4CA041-97C9-4E07-92C8-E000E69160F2}" type="slidenum">
              <a:rPr lang="en-US" smtClean="0"/>
              <a:pPr>
                <a:defRPr/>
              </a:pPr>
              <a:t>23</a:t>
            </a:fld>
            <a:endParaRPr lang="en-US" dirty="0"/>
          </a:p>
        </p:txBody>
      </p:sp>
      <p:sp>
        <p:nvSpPr>
          <p:cNvPr id="5" name="Footer Placeholder 4"/>
          <p:cNvSpPr>
            <a:spLocks noGrp="1"/>
          </p:cNvSpPr>
          <p:nvPr>
            <p:ph type="ftr" sz="quarter" idx="11"/>
          </p:nvPr>
        </p:nvSpPr>
        <p:spPr/>
        <p:txBody>
          <a:bodyPr/>
          <a:lstStyle/>
          <a:p>
            <a:r>
              <a:rPr lang="en-US" smtClean="0"/>
              <a:t>Copyright © 2017 Pearson Education, Inc.</a:t>
            </a:r>
            <a:endParaRPr lang="en-US" dirty="0"/>
          </a:p>
        </p:txBody>
      </p:sp>
    </p:spTree>
    <p:extLst>
      <p:ext uri="{BB962C8B-B14F-4D97-AF65-F5344CB8AC3E}">
        <p14:creationId xmlns:p14="http://schemas.microsoft.com/office/powerpoint/2010/main" val="339349598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 4</a:t>
            </a:r>
            <a:endParaRPr lang="en-US" dirty="0"/>
          </a:p>
        </p:txBody>
      </p:sp>
      <p:sp>
        <p:nvSpPr>
          <p:cNvPr id="3" name="Content Placeholder 2"/>
          <p:cNvSpPr>
            <a:spLocks noGrp="1"/>
          </p:cNvSpPr>
          <p:nvPr>
            <p:ph idx="1"/>
          </p:nvPr>
        </p:nvSpPr>
        <p:spPr/>
        <p:txBody>
          <a:bodyPr/>
          <a:lstStyle/>
          <a:p>
            <a:pPr marL="0" indent="0">
              <a:buNone/>
            </a:pPr>
            <a:r>
              <a:rPr lang="en-US" dirty="0" smtClean="0"/>
              <a:t>Our decisions about how to dispose of a product are as important as how we decide to obtain it in the first place. </a:t>
            </a:r>
            <a:endParaRPr lang="en-US" dirty="0"/>
          </a:p>
        </p:txBody>
      </p:sp>
      <p:sp>
        <p:nvSpPr>
          <p:cNvPr id="4" name="Slide Number Placeholder 3"/>
          <p:cNvSpPr>
            <a:spLocks noGrp="1"/>
          </p:cNvSpPr>
          <p:nvPr>
            <p:ph type="sldNum" sz="quarter" idx="10"/>
          </p:nvPr>
        </p:nvSpPr>
        <p:spPr/>
        <p:txBody>
          <a:bodyPr/>
          <a:lstStyle/>
          <a:p>
            <a:pPr>
              <a:defRPr/>
            </a:pPr>
            <a:r>
              <a:rPr lang="en-US" dirty="0" smtClean="0"/>
              <a:t>10-</a:t>
            </a:r>
            <a:fld id="{4C4CA041-97C9-4E07-92C8-E000E69160F2}" type="slidenum">
              <a:rPr lang="en-US" smtClean="0"/>
              <a:pPr>
                <a:defRPr/>
              </a:pPr>
              <a:t>24</a:t>
            </a:fld>
            <a:endParaRPr lang="en-US" dirty="0"/>
          </a:p>
        </p:txBody>
      </p:sp>
      <p:sp>
        <p:nvSpPr>
          <p:cNvPr id="5" name="Footer Placeholder 4"/>
          <p:cNvSpPr>
            <a:spLocks noGrp="1"/>
          </p:cNvSpPr>
          <p:nvPr>
            <p:ph type="ftr" sz="quarter" idx="11"/>
          </p:nvPr>
        </p:nvSpPr>
        <p:spPr/>
        <p:txBody>
          <a:bodyPr/>
          <a:lstStyle/>
          <a:p>
            <a:r>
              <a:rPr lang="en-US" smtClean="0"/>
              <a:t>Copyright © 2017 Pearson Education, Inc.</a:t>
            </a:r>
            <a:endParaRPr lang="en-US" dirty="0"/>
          </a:p>
        </p:txBody>
      </p:sp>
      <p:pic>
        <p:nvPicPr>
          <p:cNvPr id="6" name="Picture 5"/>
          <p:cNvPicPr>
            <a:picLocks noChangeAspect="1"/>
          </p:cNvPicPr>
          <p:nvPr/>
        </p:nvPicPr>
        <p:blipFill>
          <a:blip r:embed="rId3"/>
          <a:stretch>
            <a:fillRect/>
          </a:stretch>
        </p:blipFill>
        <p:spPr>
          <a:xfrm>
            <a:off x="2209800" y="3048000"/>
            <a:ext cx="4572000" cy="3048000"/>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err="1" smtClean="0"/>
              <a:t>Postpurchase</a:t>
            </a:r>
            <a:r>
              <a:rPr lang="en-US" dirty="0" smtClean="0"/>
              <a:t> Satisfaction</a:t>
            </a:r>
            <a:endParaRPr lang="en-US" dirty="0"/>
          </a:p>
        </p:txBody>
      </p:sp>
      <p:sp>
        <p:nvSpPr>
          <p:cNvPr id="3" name="Content Placeholder 2"/>
          <p:cNvSpPr>
            <a:spLocks noGrp="1"/>
          </p:cNvSpPr>
          <p:nvPr>
            <p:ph idx="1"/>
          </p:nvPr>
        </p:nvSpPr>
        <p:spPr>
          <a:xfrm>
            <a:off x="457200" y="1371600"/>
            <a:ext cx="7315200" cy="4759325"/>
          </a:xfrm>
        </p:spPr>
        <p:txBody>
          <a:bodyPr/>
          <a:lstStyle/>
          <a:p>
            <a:r>
              <a:rPr lang="en-US" dirty="0" smtClean="0"/>
              <a:t>Consumer satisfaction/dissatisfaction (CS/D)</a:t>
            </a:r>
          </a:p>
          <a:p>
            <a:r>
              <a:rPr lang="en-US" dirty="0" smtClean="0"/>
              <a:t>Expectancy disconfirmation model</a:t>
            </a:r>
          </a:p>
          <a:p>
            <a:pPr marL="914400" lvl="2" indent="0">
              <a:buNone/>
            </a:pPr>
            <a:endParaRPr lang="en-US" dirty="0"/>
          </a:p>
        </p:txBody>
      </p:sp>
      <p:sp>
        <p:nvSpPr>
          <p:cNvPr id="4" name="Slide Number Placeholder 3"/>
          <p:cNvSpPr>
            <a:spLocks noGrp="1"/>
          </p:cNvSpPr>
          <p:nvPr>
            <p:ph type="sldNum" sz="quarter" idx="10"/>
          </p:nvPr>
        </p:nvSpPr>
        <p:spPr/>
        <p:txBody>
          <a:bodyPr/>
          <a:lstStyle/>
          <a:p>
            <a:pPr>
              <a:defRPr/>
            </a:pPr>
            <a:r>
              <a:rPr lang="en-US" dirty="0" smtClean="0"/>
              <a:t>10-</a:t>
            </a:r>
            <a:fld id="{4C4CA041-97C9-4E07-92C8-E000E69160F2}" type="slidenum">
              <a:rPr lang="en-US" smtClean="0"/>
              <a:pPr>
                <a:defRPr/>
              </a:pPr>
              <a:t>25</a:t>
            </a:fld>
            <a:endParaRPr lang="en-US" dirty="0"/>
          </a:p>
        </p:txBody>
      </p:sp>
      <p:sp>
        <p:nvSpPr>
          <p:cNvPr id="5" name="Footer Placeholder 4"/>
          <p:cNvSpPr>
            <a:spLocks noGrp="1"/>
          </p:cNvSpPr>
          <p:nvPr>
            <p:ph type="ftr" sz="quarter" idx="11"/>
          </p:nvPr>
        </p:nvSpPr>
        <p:spPr/>
        <p:txBody>
          <a:bodyPr/>
          <a:lstStyle/>
          <a:p>
            <a:r>
              <a:rPr lang="en-US" smtClean="0"/>
              <a:t>Copyright © 2017 Pearson Education, Inc.</a:t>
            </a:r>
            <a:endParaRPr lang="en-US" dirty="0"/>
          </a:p>
        </p:txBody>
      </p:sp>
    </p:spTree>
    <p:extLst>
      <p:ext uri="{BB962C8B-B14F-4D97-AF65-F5344CB8AC3E}">
        <p14:creationId xmlns:p14="http://schemas.microsoft.com/office/powerpoint/2010/main" val="1494917161"/>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Product Disposal</a:t>
            </a:r>
            <a:endParaRPr lang="en-US" dirty="0"/>
          </a:p>
        </p:txBody>
      </p:sp>
      <p:sp>
        <p:nvSpPr>
          <p:cNvPr id="3" name="Content Placeholder 2"/>
          <p:cNvSpPr>
            <a:spLocks noGrp="1"/>
          </p:cNvSpPr>
          <p:nvPr>
            <p:ph idx="1"/>
          </p:nvPr>
        </p:nvSpPr>
        <p:spPr/>
        <p:txBody>
          <a:bodyPr/>
          <a:lstStyle/>
          <a:p>
            <a:pPr lvl="1"/>
            <a:r>
              <a:rPr lang="en-US" dirty="0" smtClean="0"/>
              <a:t>Recycling</a:t>
            </a:r>
            <a:endParaRPr lang="en-US" dirty="0"/>
          </a:p>
          <a:p>
            <a:pPr lvl="1"/>
            <a:r>
              <a:rPr lang="en-US" dirty="0"/>
              <a:t>Lateral cycling</a:t>
            </a:r>
          </a:p>
          <a:p>
            <a:pPr lvl="2">
              <a:buSzPct val="75000"/>
              <a:buFont typeface="Courier New"/>
              <a:buChar char="o"/>
            </a:pPr>
            <a:r>
              <a:rPr lang="en-US" dirty="0"/>
              <a:t>Underground economy</a:t>
            </a:r>
          </a:p>
          <a:p>
            <a:pPr lvl="2">
              <a:buSzPct val="75000"/>
              <a:buFont typeface="Courier New"/>
              <a:buChar char="o"/>
            </a:pPr>
            <a:r>
              <a:rPr lang="en-US" dirty="0" err="1"/>
              <a:t>Recommerce</a:t>
            </a:r>
            <a:endParaRPr lang="en-US" dirty="0"/>
          </a:p>
          <a:p>
            <a:pPr lvl="2">
              <a:buSzPct val="75000"/>
              <a:buFont typeface="Courier New"/>
              <a:buChar char="o"/>
            </a:pPr>
            <a:r>
              <a:rPr lang="en-US" dirty="0"/>
              <a:t>Swishing</a:t>
            </a:r>
          </a:p>
          <a:p>
            <a:endParaRPr lang="en-US" dirty="0"/>
          </a:p>
        </p:txBody>
      </p:sp>
      <p:sp>
        <p:nvSpPr>
          <p:cNvPr id="4" name="Slide Number Placeholder 3"/>
          <p:cNvSpPr>
            <a:spLocks noGrp="1"/>
          </p:cNvSpPr>
          <p:nvPr>
            <p:ph type="sldNum" sz="quarter" idx="10"/>
          </p:nvPr>
        </p:nvSpPr>
        <p:spPr/>
        <p:txBody>
          <a:bodyPr/>
          <a:lstStyle/>
          <a:p>
            <a:pPr>
              <a:defRPr/>
            </a:pPr>
            <a:r>
              <a:rPr lang="en-US" dirty="0" smtClean="0"/>
              <a:t>10-</a:t>
            </a:r>
            <a:fld id="{4C4CA041-97C9-4E07-92C8-E000E69160F2}" type="slidenum">
              <a:rPr lang="en-US" smtClean="0"/>
              <a:pPr>
                <a:defRPr/>
              </a:pPr>
              <a:t>26</a:t>
            </a:fld>
            <a:endParaRPr lang="en-US" dirty="0"/>
          </a:p>
        </p:txBody>
      </p:sp>
      <p:sp>
        <p:nvSpPr>
          <p:cNvPr id="5" name="Footer Placeholder 4"/>
          <p:cNvSpPr>
            <a:spLocks noGrp="1"/>
          </p:cNvSpPr>
          <p:nvPr>
            <p:ph type="ftr" sz="quarter" idx="11"/>
          </p:nvPr>
        </p:nvSpPr>
        <p:spPr/>
        <p:txBody>
          <a:bodyPr/>
          <a:lstStyle/>
          <a:p>
            <a:r>
              <a:rPr lang="en-US" smtClean="0"/>
              <a:t>Copyright © 2017 Pearson Education, Inc.</a:t>
            </a:r>
            <a:endParaRPr lang="en-US" dirty="0"/>
          </a:p>
        </p:txBody>
      </p:sp>
    </p:spTree>
    <p:extLst>
      <p:ext uri="{BB962C8B-B14F-4D97-AF65-F5344CB8AC3E}">
        <p14:creationId xmlns:p14="http://schemas.microsoft.com/office/powerpoint/2010/main" val="287009818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Underground Economy</a:t>
            </a:r>
            <a:endParaRPr lang="en-US" dirty="0"/>
          </a:p>
        </p:txBody>
      </p:sp>
      <p:pic>
        <p:nvPicPr>
          <p:cNvPr id="6" name="Content Placeholder 5"/>
          <p:cNvPicPr>
            <a:picLocks noGrp="1" noChangeAspect="1"/>
          </p:cNvPicPr>
          <p:nvPr>
            <p:ph idx="1"/>
          </p:nvPr>
        </p:nvPicPr>
        <p:blipFill>
          <a:blip r:embed="rId2"/>
          <a:srcRect t="6566" b="6566"/>
          <a:stretch>
            <a:fillRect/>
          </a:stretch>
        </p:blipFill>
        <p:spPr>
          <a:xfrm>
            <a:off x="609600" y="2667000"/>
            <a:ext cx="5791200" cy="3349154"/>
          </a:xfrm>
        </p:spPr>
      </p:pic>
      <p:sp>
        <p:nvSpPr>
          <p:cNvPr id="4" name="Slide Number Placeholder 3"/>
          <p:cNvSpPr>
            <a:spLocks noGrp="1"/>
          </p:cNvSpPr>
          <p:nvPr>
            <p:ph type="sldNum" sz="quarter" idx="10"/>
          </p:nvPr>
        </p:nvSpPr>
        <p:spPr/>
        <p:txBody>
          <a:bodyPr/>
          <a:lstStyle/>
          <a:p>
            <a:pPr>
              <a:defRPr/>
            </a:pPr>
            <a:r>
              <a:rPr lang="en-US" dirty="0" smtClean="0"/>
              <a:t>10-</a:t>
            </a:r>
            <a:fld id="{4C4CA041-97C9-4E07-92C8-E000E69160F2}" type="slidenum">
              <a:rPr lang="en-US" smtClean="0"/>
              <a:pPr>
                <a:defRPr/>
              </a:pPr>
              <a:t>27</a:t>
            </a:fld>
            <a:endParaRPr lang="en-US" dirty="0"/>
          </a:p>
        </p:txBody>
      </p:sp>
      <p:sp>
        <p:nvSpPr>
          <p:cNvPr id="5" name="Footer Placeholder 4"/>
          <p:cNvSpPr>
            <a:spLocks noGrp="1"/>
          </p:cNvSpPr>
          <p:nvPr>
            <p:ph type="ftr" sz="quarter" idx="11"/>
          </p:nvPr>
        </p:nvSpPr>
        <p:spPr/>
        <p:txBody>
          <a:bodyPr/>
          <a:lstStyle/>
          <a:p>
            <a:r>
              <a:rPr lang="en-US" smtClean="0"/>
              <a:t>Copyright © 2017 Pearson Education, Inc.</a:t>
            </a:r>
            <a:endParaRPr lang="en-US" dirty="0"/>
          </a:p>
        </p:txBody>
      </p:sp>
      <p:sp>
        <p:nvSpPr>
          <p:cNvPr id="3" name="Rectangle 2"/>
          <p:cNvSpPr/>
          <p:nvPr/>
        </p:nvSpPr>
        <p:spPr>
          <a:xfrm>
            <a:off x="457200" y="1295400"/>
            <a:ext cx="8077200" cy="1384995"/>
          </a:xfrm>
          <a:prstGeom prst="rect">
            <a:avLst/>
          </a:prstGeom>
        </p:spPr>
        <p:txBody>
          <a:bodyPr wrap="square">
            <a:spAutoFit/>
          </a:bodyPr>
          <a:lstStyle/>
          <a:p>
            <a:r>
              <a:rPr lang="en-US" sz="2800" dirty="0"/>
              <a:t>The underground economy in the form </a:t>
            </a:r>
            <a:r>
              <a:rPr lang="en-US" sz="2800" dirty="0" smtClean="0"/>
              <a:t>of flea </a:t>
            </a:r>
            <a:r>
              <a:rPr lang="en-US" sz="2800" dirty="0"/>
              <a:t>markets and other used-product </a:t>
            </a:r>
            <a:r>
              <a:rPr lang="en-US" sz="2800" dirty="0" smtClean="0"/>
              <a:t>sales formats </a:t>
            </a:r>
            <a:r>
              <a:rPr lang="en-US" sz="2800" dirty="0"/>
              <a:t>is a significant element in the U.S</a:t>
            </a:r>
            <a:r>
              <a:rPr lang="en-US" sz="2800" dirty="0" smtClean="0"/>
              <a:t>. market.</a:t>
            </a:r>
            <a:endParaRPr lang="en-US" sz="2800" dirty="0"/>
          </a:p>
        </p:txBody>
      </p:sp>
      <p:sp>
        <p:nvSpPr>
          <p:cNvPr id="7" name="Rectangle 6"/>
          <p:cNvSpPr/>
          <p:nvPr/>
        </p:nvSpPr>
        <p:spPr>
          <a:xfrm>
            <a:off x="609600" y="5943600"/>
            <a:ext cx="3150795" cy="369332"/>
          </a:xfrm>
          <a:prstGeom prst="rect">
            <a:avLst/>
          </a:prstGeom>
        </p:spPr>
        <p:txBody>
          <a:bodyPr wrap="none">
            <a:spAutoFit/>
          </a:bodyPr>
          <a:lstStyle/>
          <a:p>
            <a:r>
              <a:rPr lang="en-US" sz="1200" i="1" dirty="0"/>
              <a:t>Source: Stephanie Keith/Polaris/</a:t>
            </a:r>
            <a:r>
              <a:rPr lang="en-US" sz="1200" i="1" dirty="0" err="1"/>
              <a:t>Newscom</a:t>
            </a:r>
            <a:r>
              <a:rPr lang="en-US" dirty="0"/>
              <a:t>.</a:t>
            </a:r>
            <a:endParaRPr lang="en-US" dirty="0"/>
          </a:p>
        </p:txBody>
      </p:sp>
    </p:spTree>
    <p:extLst>
      <p:ext uri="{BB962C8B-B14F-4D97-AF65-F5344CB8AC3E}">
        <p14:creationId xmlns:p14="http://schemas.microsoft.com/office/powerpoint/2010/main" val="365584376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For Reflection</a:t>
            </a:r>
            <a:endParaRPr lang="en-US" dirty="0"/>
          </a:p>
        </p:txBody>
      </p:sp>
      <p:sp>
        <p:nvSpPr>
          <p:cNvPr id="3" name="Content Placeholder 2"/>
          <p:cNvSpPr>
            <a:spLocks noGrp="1"/>
          </p:cNvSpPr>
          <p:nvPr>
            <p:ph idx="1"/>
          </p:nvPr>
        </p:nvSpPr>
        <p:spPr/>
        <p:txBody>
          <a:bodyPr/>
          <a:lstStyle/>
          <a:p>
            <a:r>
              <a:rPr lang="en-US" dirty="0" smtClean="0"/>
              <a:t>What items have you purchased from the underground </a:t>
            </a:r>
            <a:r>
              <a:rPr lang="en-US" dirty="0" err="1" smtClean="0"/>
              <a:t>ecomomy</a:t>
            </a:r>
            <a:r>
              <a:rPr lang="en-US" dirty="0" smtClean="0"/>
              <a:t>?</a:t>
            </a:r>
          </a:p>
          <a:p>
            <a:r>
              <a:rPr lang="en-US" dirty="0" smtClean="0"/>
              <a:t>How do you feel </a:t>
            </a:r>
            <a:r>
              <a:rPr lang="en-US" dirty="0" err="1" smtClean="0"/>
              <a:t>postpurchase</a:t>
            </a:r>
            <a:r>
              <a:rPr lang="en-US" dirty="0" smtClean="0"/>
              <a:t> if you know you can recycle the product?</a:t>
            </a:r>
            <a:endParaRPr lang="en-US" dirty="0"/>
          </a:p>
        </p:txBody>
      </p:sp>
      <p:sp>
        <p:nvSpPr>
          <p:cNvPr id="4" name="Slide Number Placeholder 3"/>
          <p:cNvSpPr>
            <a:spLocks noGrp="1"/>
          </p:cNvSpPr>
          <p:nvPr>
            <p:ph type="sldNum" sz="quarter" idx="10"/>
          </p:nvPr>
        </p:nvSpPr>
        <p:spPr/>
        <p:txBody>
          <a:bodyPr/>
          <a:lstStyle/>
          <a:p>
            <a:pPr>
              <a:defRPr/>
            </a:pPr>
            <a:r>
              <a:rPr lang="en-US" dirty="0" smtClean="0"/>
              <a:t>10-</a:t>
            </a:r>
            <a:fld id="{4C4CA041-97C9-4E07-92C8-E000E69160F2}" type="slidenum">
              <a:rPr lang="en-US" smtClean="0"/>
              <a:pPr>
                <a:defRPr/>
              </a:pPr>
              <a:t>28</a:t>
            </a:fld>
            <a:endParaRPr lang="en-US" dirty="0"/>
          </a:p>
        </p:txBody>
      </p:sp>
      <p:sp>
        <p:nvSpPr>
          <p:cNvPr id="5" name="Footer Placeholder 4"/>
          <p:cNvSpPr>
            <a:spLocks noGrp="1"/>
          </p:cNvSpPr>
          <p:nvPr>
            <p:ph type="ftr" sz="quarter" idx="11"/>
          </p:nvPr>
        </p:nvSpPr>
        <p:spPr/>
        <p:txBody>
          <a:bodyPr/>
          <a:lstStyle/>
          <a:p>
            <a:r>
              <a:rPr lang="en-US" smtClean="0"/>
              <a:t>Copyright © 2017 Pearson Education, Inc.</a:t>
            </a:r>
            <a:endParaRPr lang="en-US" dirty="0"/>
          </a:p>
        </p:txBody>
      </p:sp>
    </p:spTree>
    <p:extLst>
      <p:ext uri="{BB962C8B-B14F-4D97-AF65-F5344CB8AC3E}">
        <p14:creationId xmlns:p14="http://schemas.microsoft.com/office/powerpoint/2010/main" val="1681625145"/>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p:txBody>
          <a:bodyPr/>
          <a:lstStyle/>
          <a:p>
            <a:pPr>
              <a:defRPr/>
            </a:pPr>
            <a:r>
              <a:rPr lang="en-US" dirty="0" smtClean="0"/>
              <a:t>10-</a:t>
            </a:r>
            <a:fld id="{1B55AD99-7D4E-43E5-9E69-7CA0CEA43C12}" type="slidenum">
              <a:rPr lang="en-US" smtClean="0"/>
              <a:pPr>
                <a:defRPr/>
              </a:pPr>
              <a:t>29</a:t>
            </a:fld>
            <a:endParaRPr lang="en-US" dirty="0"/>
          </a:p>
        </p:txBody>
      </p:sp>
      <p:sp>
        <p:nvSpPr>
          <p:cNvPr id="5" name="Rectangle 5"/>
          <p:cNvSpPr>
            <a:spLocks noGrp="1" noChangeArrowheads="1"/>
          </p:cNvSpPr>
          <p:nvPr>
            <p:ph type="ftr" sz="quarter" idx="11"/>
          </p:nvPr>
        </p:nvSpPr>
        <p:spPr/>
        <p:txBody>
          <a:bodyPr/>
          <a:lstStyle/>
          <a:p>
            <a:r>
              <a:rPr lang="en-US" smtClean="0"/>
              <a:t>Copyright © 2017 Pearson Education, Inc.</a:t>
            </a:r>
            <a:endParaRPr lang="en-US" dirty="0"/>
          </a:p>
        </p:txBody>
      </p:sp>
      <p:sp>
        <p:nvSpPr>
          <p:cNvPr id="55298" name="Title 1"/>
          <p:cNvSpPr>
            <a:spLocks noGrp="1"/>
          </p:cNvSpPr>
          <p:nvPr>
            <p:ph type="title"/>
          </p:nvPr>
        </p:nvSpPr>
        <p:spPr/>
        <p:txBody>
          <a:bodyPr/>
          <a:lstStyle/>
          <a:p>
            <a:r>
              <a:rPr lang="en-US" smtClean="0"/>
              <a:t>Chapter Summary</a:t>
            </a:r>
          </a:p>
        </p:txBody>
      </p:sp>
      <p:sp>
        <p:nvSpPr>
          <p:cNvPr id="55299" name="Content Placeholder 2"/>
          <p:cNvSpPr>
            <a:spLocks noGrp="1"/>
          </p:cNvSpPr>
          <p:nvPr>
            <p:ph idx="1"/>
          </p:nvPr>
        </p:nvSpPr>
        <p:spPr/>
        <p:txBody>
          <a:bodyPr/>
          <a:lstStyle/>
          <a:p>
            <a:pPr>
              <a:spcBef>
                <a:spcPts val="0"/>
              </a:spcBef>
            </a:pPr>
            <a:r>
              <a:rPr lang="en-US" dirty="0" smtClean="0"/>
              <a:t>Many factors affect the consumer decision-making process.</a:t>
            </a:r>
          </a:p>
          <a:p>
            <a:pPr>
              <a:spcBef>
                <a:spcPts val="0"/>
              </a:spcBef>
            </a:pPr>
            <a:r>
              <a:rPr lang="en-US" dirty="0" smtClean="0"/>
              <a:t>The retail environment and experience is a strong influence.</a:t>
            </a:r>
          </a:p>
          <a:p>
            <a:pPr>
              <a:spcBef>
                <a:spcPts val="0"/>
              </a:spcBef>
            </a:pPr>
            <a:endParaRPr lang="en-US" dirty="0" smtClean="0"/>
          </a:p>
          <a:p>
            <a:endParaRPr lang="en-US" dirty="0" smtClean="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p:txBody>
          <a:bodyPr/>
          <a:lstStyle/>
          <a:p>
            <a:pPr>
              <a:defRPr/>
            </a:pPr>
            <a:r>
              <a:rPr lang="en-US" dirty="0" smtClean="0"/>
              <a:t>10-</a:t>
            </a:r>
            <a:fld id="{BF5585F6-27E7-4518-B6A7-196314962A8D}" type="slidenum">
              <a:rPr lang="en-US"/>
              <a:pPr>
                <a:defRPr/>
              </a:pPr>
              <a:t>3</a:t>
            </a:fld>
            <a:endParaRPr lang="en-US" dirty="0"/>
          </a:p>
        </p:txBody>
      </p:sp>
      <p:sp>
        <p:nvSpPr>
          <p:cNvPr id="5" name="Rectangle 13"/>
          <p:cNvSpPr>
            <a:spLocks noGrp="1" noChangeArrowheads="1"/>
          </p:cNvSpPr>
          <p:nvPr>
            <p:ph type="ftr" sz="quarter" idx="11"/>
          </p:nvPr>
        </p:nvSpPr>
        <p:spPr/>
        <p:txBody>
          <a:bodyPr/>
          <a:lstStyle/>
          <a:p>
            <a:r>
              <a:rPr lang="en-US" smtClean="0"/>
              <a:t>Copyright © 2017 Pearson Education, Inc.</a:t>
            </a:r>
            <a:endParaRPr lang="en-US" dirty="0"/>
          </a:p>
        </p:txBody>
      </p:sp>
      <p:sp>
        <p:nvSpPr>
          <p:cNvPr id="25602" name="Rectangle 2"/>
          <p:cNvSpPr>
            <a:spLocks noGrp="1" noChangeArrowheads="1"/>
          </p:cNvSpPr>
          <p:nvPr>
            <p:ph type="title"/>
          </p:nvPr>
        </p:nvSpPr>
        <p:spPr/>
        <p:txBody>
          <a:bodyPr/>
          <a:lstStyle/>
          <a:p>
            <a:r>
              <a:rPr lang="en-US" dirty="0" smtClean="0"/>
              <a:t>Chapter Objectives</a:t>
            </a:r>
            <a:r>
              <a:rPr lang="en-US" dirty="0"/>
              <a:t> </a:t>
            </a:r>
            <a:r>
              <a:rPr lang="en-US" dirty="0" smtClean="0"/>
              <a:t>(Cont.)</a:t>
            </a:r>
          </a:p>
        </p:txBody>
      </p:sp>
      <p:sp>
        <p:nvSpPr>
          <p:cNvPr id="25603" name="Rectangle 3"/>
          <p:cNvSpPr>
            <a:spLocks noGrp="1" noChangeArrowheads="1"/>
          </p:cNvSpPr>
          <p:nvPr>
            <p:ph type="body" idx="1"/>
          </p:nvPr>
        </p:nvSpPr>
        <p:spPr>
          <a:xfrm>
            <a:off x="457200" y="1371600"/>
            <a:ext cx="8382000" cy="4759325"/>
          </a:xfrm>
        </p:spPr>
        <p:txBody>
          <a:bodyPr/>
          <a:lstStyle/>
          <a:p>
            <a:pPr marL="514350" indent="-514350">
              <a:buClr>
                <a:srgbClr val="002060"/>
              </a:buClr>
              <a:buAutoNum type="arabicPeriod" startAt="3"/>
            </a:pPr>
            <a:r>
              <a:rPr lang="en-US" dirty="0" smtClean="0"/>
              <a:t>The growth of a “sharing economy” changes how many consumers think about buying rather than renting products.</a:t>
            </a:r>
          </a:p>
          <a:p>
            <a:pPr marL="514350" indent="-514350">
              <a:buClr>
                <a:srgbClr val="002060"/>
              </a:buClr>
              <a:buAutoNum type="arabicPeriod" startAt="3"/>
            </a:pPr>
            <a:r>
              <a:rPr lang="en-US" dirty="0" smtClean="0"/>
              <a:t>Our decisions about how to dispose of a products are as important as how we decide to obtain it in the first place.</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p:txBody>
          <a:bodyPr/>
          <a:lstStyle/>
          <a:p>
            <a:pPr>
              <a:defRPr/>
            </a:pPr>
            <a:r>
              <a:rPr lang="en-US" dirty="0" smtClean="0"/>
              <a:t>10-</a:t>
            </a:r>
            <a:fld id="{1B55AD99-7D4E-43E5-9E69-7CA0CEA43C12}" type="slidenum">
              <a:rPr lang="en-US" smtClean="0"/>
              <a:pPr>
                <a:defRPr/>
              </a:pPr>
              <a:t>30</a:t>
            </a:fld>
            <a:endParaRPr lang="en-US" dirty="0"/>
          </a:p>
        </p:txBody>
      </p:sp>
      <p:sp>
        <p:nvSpPr>
          <p:cNvPr id="5" name="Rectangle 5"/>
          <p:cNvSpPr>
            <a:spLocks noGrp="1" noChangeArrowheads="1"/>
          </p:cNvSpPr>
          <p:nvPr>
            <p:ph type="ftr" sz="quarter" idx="11"/>
          </p:nvPr>
        </p:nvSpPr>
        <p:spPr/>
        <p:txBody>
          <a:bodyPr/>
          <a:lstStyle/>
          <a:p>
            <a:r>
              <a:rPr lang="en-US" smtClean="0"/>
              <a:t>Copyright © 2017 Pearson Education, Inc.</a:t>
            </a:r>
            <a:endParaRPr lang="en-US" dirty="0"/>
          </a:p>
        </p:txBody>
      </p:sp>
      <p:sp>
        <p:nvSpPr>
          <p:cNvPr id="55298" name="Title 1"/>
          <p:cNvSpPr>
            <a:spLocks noGrp="1"/>
          </p:cNvSpPr>
          <p:nvPr>
            <p:ph type="title"/>
          </p:nvPr>
        </p:nvSpPr>
        <p:spPr/>
        <p:txBody>
          <a:bodyPr/>
          <a:lstStyle/>
          <a:p>
            <a:r>
              <a:rPr lang="en-US" dirty="0" smtClean="0"/>
              <a:t>Chapter Summary</a:t>
            </a:r>
            <a:r>
              <a:rPr lang="en-US" dirty="0"/>
              <a:t> </a:t>
            </a:r>
            <a:r>
              <a:rPr lang="en-US" dirty="0" smtClean="0"/>
              <a:t>(Cont.)</a:t>
            </a:r>
          </a:p>
        </p:txBody>
      </p:sp>
      <p:sp>
        <p:nvSpPr>
          <p:cNvPr id="55299" name="Content Placeholder 2"/>
          <p:cNvSpPr>
            <a:spLocks noGrp="1"/>
          </p:cNvSpPr>
          <p:nvPr>
            <p:ph idx="1"/>
          </p:nvPr>
        </p:nvSpPr>
        <p:spPr/>
        <p:txBody>
          <a:bodyPr/>
          <a:lstStyle/>
          <a:p>
            <a:pPr>
              <a:spcBef>
                <a:spcPts val="0"/>
              </a:spcBef>
            </a:pPr>
            <a:r>
              <a:rPr lang="en-US" dirty="0" smtClean="0"/>
              <a:t>Marketers need to understand behavior in collective decision-making situations.</a:t>
            </a:r>
          </a:p>
          <a:p>
            <a:pPr>
              <a:spcBef>
                <a:spcPts val="0"/>
              </a:spcBef>
            </a:pPr>
            <a:endParaRPr lang="en-US" dirty="0" smtClean="0"/>
          </a:p>
          <a:p>
            <a:pPr>
              <a:spcBef>
                <a:spcPts val="0"/>
              </a:spcBef>
            </a:pPr>
            <a:r>
              <a:rPr lang="en-US" dirty="0" smtClean="0"/>
              <a:t>The decision-making process differs when people choose what to buy on behalf of an organization rather than for personal use.</a:t>
            </a:r>
          </a:p>
          <a:p>
            <a:pPr marL="0" indent="0">
              <a:buNone/>
            </a:pPr>
            <a:endParaRPr lang="en-US" dirty="0" smtClean="0"/>
          </a:p>
        </p:txBody>
      </p:sp>
    </p:spTree>
    <p:extLst>
      <p:ext uri="{BB962C8B-B14F-4D97-AF65-F5344CB8AC3E}">
        <p14:creationId xmlns:p14="http://schemas.microsoft.com/office/powerpoint/2010/main" val="396731375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p:txBody>
          <a:bodyPr/>
          <a:lstStyle/>
          <a:p>
            <a:pPr>
              <a:defRPr/>
            </a:pPr>
            <a:r>
              <a:rPr lang="en-US" dirty="0" smtClean="0"/>
              <a:t>10-</a:t>
            </a:r>
            <a:fld id="{BF5585F6-27E7-4518-B6A7-196314962A8D}" type="slidenum">
              <a:rPr lang="en-US"/>
              <a:pPr>
                <a:defRPr/>
              </a:pPr>
              <a:t>31</a:t>
            </a:fld>
            <a:endParaRPr lang="en-US" dirty="0"/>
          </a:p>
        </p:txBody>
      </p:sp>
      <p:sp>
        <p:nvSpPr>
          <p:cNvPr id="5" name="Rectangle 13"/>
          <p:cNvSpPr>
            <a:spLocks noGrp="1" noChangeArrowheads="1"/>
          </p:cNvSpPr>
          <p:nvPr>
            <p:ph type="ftr" sz="quarter" idx="11"/>
          </p:nvPr>
        </p:nvSpPr>
        <p:spPr/>
        <p:txBody>
          <a:bodyPr/>
          <a:lstStyle/>
          <a:p>
            <a:r>
              <a:rPr lang="en-US" smtClean="0"/>
              <a:t>Copyright © 2017 Pearson Education, Inc.</a:t>
            </a:r>
            <a:endParaRPr lang="en-US" dirty="0"/>
          </a:p>
        </p:txBody>
      </p:sp>
      <p:sp>
        <p:nvSpPr>
          <p:cNvPr id="25602" name="Rectangle 2"/>
          <p:cNvSpPr>
            <a:spLocks noGrp="1" noChangeArrowheads="1"/>
          </p:cNvSpPr>
          <p:nvPr>
            <p:ph type="title"/>
          </p:nvPr>
        </p:nvSpPr>
        <p:spPr/>
        <p:txBody>
          <a:bodyPr/>
          <a:lstStyle/>
          <a:p>
            <a:r>
              <a:rPr lang="en-US" dirty="0" smtClean="0"/>
              <a:t>Chapter Objectives</a:t>
            </a:r>
            <a:r>
              <a:rPr lang="en-US" dirty="0"/>
              <a:t> </a:t>
            </a:r>
            <a:r>
              <a:rPr lang="en-US" dirty="0" smtClean="0"/>
              <a:t>(Cont.)</a:t>
            </a:r>
          </a:p>
        </p:txBody>
      </p:sp>
      <p:sp>
        <p:nvSpPr>
          <p:cNvPr id="25603" name="Rectangle 3"/>
          <p:cNvSpPr>
            <a:spLocks noGrp="1" noChangeArrowheads="1"/>
          </p:cNvSpPr>
          <p:nvPr>
            <p:ph type="body" idx="1"/>
          </p:nvPr>
        </p:nvSpPr>
        <p:spPr>
          <a:xfrm>
            <a:off x="457200" y="1371600"/>
            <a:ext cx="8382000" cy="4759325"/>
          </a:xfrm>
        </p:spPr>
        <p:txBody>
          <a:bodyPr/>
          <a:lstStyle/>
          <a:p>
            <a:pPr>
              <a:buClr>
                <a:srgbClr val="002060"/>
              </a:buClr>
            </a:pPr>
            <a:r>
              <a:rPr lang="en-US" dirty="0" smtClean="0"/>
              <a:t>The growth of a “sharing economy” changes how many consumers think about buying rather than renting products.</a:t>
            </a:r>
          </a:p>
          <a:p>
            <a:pPr>
              <a:buClr>
                <a:srgbClr val="002060"/>
              </a:buClr>
            </a:pPr>
            <a:r>
              <a:rPr lang="en-US" dirty="0" smtClean="0"/>
              <a:t>Our decisions about how to dispose of a products are as important as how we decide to obtain it in the first place.</a:t>
            </a:r>
          </a:p>
        </p:txBody>
      </p:sp>
    </p:spTree>
    <p:extLst>
      <p:ext uri="{BB962C8B-B14F-4D97-AF65-F5344CB8AC3E}">
        <p14:creationId xmlns:p14="http://schemas.microsoft.com/office/powerpoint/2010/main" val="765653104"/>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endParaRPr lang="en-US"/>
          </a:p>
        </p:txBody>
      </p:sp>
      <p:sp>
        <p:nvSpPr>
          <p:cNvPr id="4" name="Slide Number Placeholder 3"/>
          <p:cNvSpPr>
            <a:spLocks noGrp="1"/>
          </p:cNvSpPr>
          <p:nvPr>
            <p:ph type="sldNum" sz="quarter" idx="10"/>
          </p:nvPr>
        </p:nvSpPr>
        <p:spPr/>
        <p:txBody>
          <a:bodyPr/>
          <a:lstStyle/>
          <a:p>
            <a:pPr>
              <a:defRPr/>
            </a:pPr>
            <a:r>
              <a:rPr lang="en-US" smtClean="0"/>
              <a:t>2-</a:t>
            </a:r>
            <a:fld id="{4C4CA041-97C9-4E07-92C8-E000E69160F2}" type="slidenum">
              <a:rPr lang="en-US" smtClean="0"/>
              <a:pPr>
                <a:defRPr/>
              </a:pPr>
              <a:t>32</a:t>
            </a:fld>
            <a:endParaRPr lang="en-US" dirty="0"/>
          </a:p>
        </p:txBody>
      </p:sp>
      <p:sp>
        <p:nvSpPr>
          <p:cNvPr id="5" name="Footer Placeholder 4"/>
          <p:cNvSpPr>
            <a:spLocks noGrp="1"/>
          </p:cNvSpPr>
          <p:nvPr>
            <p:ph type="ftr" sz="quarter" idx="11"/>
          </p:nvPr>
        </p:nvSpPr>
        <p:spPr/>
        <p:txBody>
          <a:bodyPr/>
          <a:lstStyle/>
          <a:p>
            <a:r>
              <a:rPr lang="en-US" smtClean="0"/>
              <a:t>Copyright © 2017 Pearson Education, Inc.</a:t>
            </a:r>
            <a:endParaRPr lang="en-US" dirty="0"/>
          </a:p>
        </p:txBody>
      </p:sp>
      <p:pic>
        <p:nvPicPr>
          <p:cNvPr id="6" name="Picture 5"/>
          <p:cNvPicPr>
            <a:picLocks noChangeAspect="1"/>
          </p:cNvPicPr>
          <p:nvPr/>
        </p:nvPicPr>
        <p:blipFill>
          <a:blip r:embed="rId2"/>
          <a:stretch>
            <a:fillRect/>
          </a:stretch>
        </p:blipFill>
        <p:spPr>
          <a:xfrm>
            <a:off x="242816" y="2286000"/>
            <a:ext cx="8659884" cy="2692400"/>
          </a:xfrm>
          <a:prstGeom prst="rect">
            <a:avLst/>
          </a:prstGeom>
        </p:spPr>
      </p:pic>
    </p:spTree>
    <p:extLst>
      <p:ext uri="{BB962C8B-B14F-4D97-AF65-F5344CB8AC3E}">
        <p14:creationId xmlns:p14="http://schemas.microsoft.com/office/powerpoint/2010/main" val="1962921880"/>
      </p:ext>
    </p:extLst>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Learning Objective 1</a:t>
            </a:r>
            <a:endParaRPr lang="en-US" dirty="0"/>
          </a:p>
        </p:txBody>
      </p:sp>
      <p:sp>
        <p:nvSpPr>
          <p:cNvPr id="3" name="Content Placeholder 2"/>
          <p:cNvSpPr>
            <a:spLocks noGrp="1"/>
          </p:cNvSpPr>
          <p:nvPr>
            <p:ph idx="1"/>
          </p:nvPr>
        </p:nvSpPr>
        <p:spPr/>
        <p:txBody>
          <a:bodyPr/>
          <a:lstStyle/>
          <a:p>
            <a:pPr marL="0" indent="0">
              <a:buNone/>
            </a:pPr>
            <a:r>
              <a:rPr lang="en-US" dirty="0" smtClean="0"/>
              <a:t>Many factors at the time of purchase dramatically influence the consumer’s decision-making process</a:t>
            </a:r>
            <a:endParaRPr lang="en-US" dirty="0"/>
          </a:p>
        </p:txBody>
      </p:sp>
      <p:sp>
        <p:nvSpPr>
          <p:cNvPr id="4" name="Slide Number Placeholder 3"/>
          <p:cNvSpPr>
            <a:spLocks noGrp="1"/>
          </p:cNvSpPr>
          <p:nvPr>
            <p:ph type="sldNum" sz="quarter" idx="10"/>
          </p:nvPr>
        </p:nvSpPr>
        <p:spPr/>
        <p:txBody>
          <a:bodyPr/>
          <a:lstStyle/>
          <a:p>
            <a:pPr>
              <a:defRPr/>
            </a:pPr>
            <a:r>
              <a:rPr lang="en-US" dirty="0" smtClean="0"/>
              <a:t>10-</a:t>
            </a:r>
            <a:fld id="{4C4CA041-97C9-4E07-92C8-E000E69160F2}" type="slidenum">
              <a:rPr lang="en-US" smtClean="0"/>
              <a:pPr>
                <a:defRPr/>
              </a:pPr>
              <a:t>4</a:t>
            </a:fld>
            <a:endParaRPr lang="en-US" dirty="0"/>
          </a:p>
        </p:txBody>
      </p:sp>
      <p:sp>
        <p:nvSpPr>
          <p:cNvPr id="5" name="Footer Placeholder 4"/>
          <p:cNvSpPr>
            <a:spLocks noGrp="1"/>
          </p:cNvSpPr>
          <p:nvPr>
            <p:ph type="ftr" sz="quarter" idx="11"/>
          </p:nvPr>
        </p:nvSpPr>
        <p:spPr/>
        <p:txBody>
          <a:bodyPr/>
          <a:lstStyle/>
          <a:p>
            <a:r>
              <a:rPr lang="en-US" smtClean="0"/>
              <a:t>Copyright © 2017 Pearson Education, Inc.</a:t>
            </a:r>
            <a:endParaRPr lang="en-US" dirty="0"/>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p>
            <a:pPr>
              <a:defRPr/>
            </a:pPr>
            <a:r>
              <a:rPr lang="en-US" dirty="0" smtClean="0"/>
              <a:t>10-</a:t>
            </a:r>
            <a:fld id="{22A404FF-57CE-4565-9E12-AC74D014592A}" type="slidenum">
              <a:rPr lang="en-US"/>
              <a:pPr>
                <a:defRPr/>
              </a:pPr>
              <a:t>5</a:t>
            </a:fld>
            <a:endParaRPr lang="en-US" dirty="0"/>
          </a:p>
        </p:txBody>
      </p:sp>
      <p:sp>
        <p:nvSpPr>
          <p:cNvPr id="6" name="Rectangle 13"/>
          <p:cNvSpPr>
            <a:spLocks noGrp="1" noChangeArrowheads="1"/>
          </p:cNvSpPr>
          <p:nvPr>
            <p:ph type="ftr" sz="quarter" idx="11"/>
          </p:nvPr>
        </p:nvSpPr>
        <p:spPr/>
        <p:txBody>
          <a:bodyPr/>
          <a:lstStyle/>
          <a:p>
            <a:r>
              <a:rPr lang="en-US" dirty="0" smtClean="0"/>
              <a:t>Copyright © 2017 Pearson Education, Inc.</a:t>
            </a:r>
            <a:endParaRPr lang="en-US" dirty="0"/>
          </a:p>
        </p:txBody>
      </p:sp>
      <p:sp>
        <p:nvSpPr>
          <p:cNvPr id="26626" name="Rectangle 2"/>
          <p:cNvSpPr>
            <a:spLocks noGrp="1" noChangeArrowheads="1"/>
          </p:cNvSpPr>
          <p:nvPr>
            <p:ph type="title"/>
          </p:nvPr>
        </p:nvSpPr>
        <p:spPr/>
        <p:txBody>
          <a:bodyPr/>
          <a:lstStyle/>
          <a:p>
            <a:r>
              <a:rPr lang="en-US" dirty="0" smtClean="0"/>
              <a:t>Purchase </a:t>
            </a:r>
            <a:r>
              <a:rPr lang="en-US" dirty="0" smtClean="0"/>
              <a:t>and Postpurchase Activities</a:t>
            </a:r>
          </a:p>
        </p:txBody>
      </p:sp>
      <p:sp>
        <p:nvSpPr>
          <p:cNvPr id="530435" name="Rectangle 3"/>
          <p:cNvSpPr>
            <a:spLocks noGrp="1" noChangeArrowheads="1"/>
          </p:cNvSpPr>
          <p:nvPr>
            <p:ph type="body" idx="1"/>
          </p:nvPr>
        </p:nvSpPr>
        <p:spPr>
          <a:xfrm>
            <a:off x="457200" y="1219200"/>
            <a:ext cx="8229600" cy="4759325"/>
          </a:xfrm>
        </p:spPr>
        <p:txBody>
          <a:bodyPr/>
          <a:lstStyle/>
          <a:p>
            <a:pPr marL="0" indent="0">
              <a:buNone/>
            </a:pPr>
            <a:r>
              <a:rPr lang="en-US" sz="2800" dirty="0" smtClean="0"/>
              <a:t>A consumer’s choices are affected by many personal factors…and the sale doesn’t end at the time of </a:t>
            </a:r>
            <a:r>
              <a:rPr lang="en-US" sz="2800" dirty="0" smtClean="0"/>
              <a:t>purchase.</a:t>
            </a:r>
            <a:endParaRPr lang="en-US" sz="2800" dirty="0" smtClean="0"/>
          </a:p>
        </p:txBody>
      </p:sp>
      <p:sp>
        <p:nvSpPr>
          <p:cNvPr id="3" name="Rectangle 2"/>
          <p:cNvSpPr/>
          <p:nvPr/>
        </p:nvSpPr>
        <p:spPr>
          <a:xfrm>
            <a:off x="533400" y="2743200"/>
            <a:ext cx="7696200" cy="369332"/>
          </a:xfrm>
          <a:prstGeom prst="rect">
            <a:avLst/>
          </a:prstGeom>
        </p:spPr>
        <p:txBody>
          <a:bodyPr wrap="square">
            <a:spAutoFit/>
          </a:bodyPr>
          <a:lstStyle/>
          <a:p>
            <a:r>
              <a:rPr lang="en-US" b="1" dirty="0">
                <a:solidFill>
                  <a:srgbClr val="81335F"/>
                </a:solidFill>
              </a:rPr>
              <a:t>Figure 10.1 </a:t>
            </a:r>
            <a:r>
              <a:rPr lang="en-US" b="1" dirty="0"/>
              <a:t>Issues </a:t>
            </a:r>
            <a:r>
              <a:rPr lang="en-US" b="1" dirty="0" smtClean="0"/>
              <a:t>Related </a:t>
            </a:r>
            <a:r>
              <a:rPr lang="en-US" b="1" dirty="0"/>
              <a:t>to Purchase and </a:t>
            </a:r>
            <a:r>
              <a:rPr lang="en-US" b="1" dirty="0" err="1"/>
              <a:t>Postpurchase</a:t>
            </a:r>
            <a:r>
              <a:rPr lang="en-US" b="1" dirty="0"/>
              <a:t> Activities</a:t>
            </a:r>
            <a:endParaRPr lang="en-US" b="1" dirty="0"/>
          </a:p>
        </p:txBody>
      </p:sp>
      <p:pic>
        <p:nvPicPr>
          <p:cNvPr id="4" name="Picture 3" descr="fig10_01.jpg"/>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33400" y="3124200"/>
            <a:ext cx="7772400" cy="3005056"/>
          </a:xfrm>
          <a:prstGeom prst="rect">
            <a:avLst/>
          </a:prstGeom>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530435">
                                            <p:txEl>
                                              <p:pRg st="0" end="0"/>
                                            </p:txEl>
                                          </p:spTgt>
                                        </p:tgtEl>
                                        <p:attrNameLst>
                                          <p:attrName>style.visibility</p:attrName>
                                        </p:attrNameLst>
                                      </p:cBhvr>
                                      <p:to>
                                        <p:strVal val="visible"/>
                                      </p:to>
                                    </p:set>
                                    <p:animEffect transition="in" filter="wipe(left)">
                                      <p:cBhvr>
                                        <p:cTn id="7" dur="500"/>
                                        <p:tgtEl>
                                          <p:spTgt spid="530435">
                                            <p:txEl>
                                              <p:pRg st="0" end="0"/>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3043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Slide Number Placeholder 5"/>
          <p:cNvSpPr>
            <a:spLocks noGrp="1"/>
          </p:cNvSpPr>
          <p:nvPr>
            <p:ph type="sldNum" sz="quarter" idx="10"/>
          </p:nvPr>
        </p:nvSpPr>
        <p:spPr/>
        <p:txBody>
          <a:bodyPr/>
          <a:lstStyle/>
          <a:p>
            <a:pPr>
              <a:defRPr/>
            </a:pPr>
            <a:r>
              <a:rPr lang="en-US" dirty="0" smtClean="0"/>
              <a:t>10-</a:t>
            </a:r>
            <a:fld id="{B033D0A8-F600-4E56-94C9-EA1EF60996FA}" type="slidenum">
              <a:rPr lang="en-US"/>
              <a:pPr>
                <a:defRPr/>
              </a:pPr>
              <a:t>6</a:t>
            </a:fld>
            <a:endParaRPr lang="en-US" dirty="0"/>
          </a:p>
        </p:txBody>
      </p:sp>
      <p:sp>
        <p:nvSpPr>
          <p:cNvPr id="5" name="Rectangle 13"/>
          <p:cNvSpPr>
            <a:spLocks noGrp="1" noChangeArrowheads="1"/>
          </p:cNvSpPr>
          <p:nvPr>
            <p:ph type="ftr" sz="quarter" idx="11"/>
          </p:nvPr>
        </p:nvSpPr>
        <p:spPr/>
        <p:txBody>
          <a:bodyPr/>
          <a:lstStyle/>
          <a:p>
            <a:r>
              <a:rPr lang="en-US" smtClean="0"/>
              <a:t>Copyright © 2017 Pearson Education, Inc.</a:t>
            </a:r>
            <a:endParaRPr lang="en-US" dirty="0"/>
          </a:p>
        </p:txBody>
      </p:sp>
      <p:sp>
        <p:nvSpPr>
          <p:cNvPr id="28674" name="Rectangle 2"/>
          <p:cNvSpPr>
            <a:spLocks noGrp="1" noChangeArrowheads="1"/>
          </p:cNvSpPr>
          <p:nvPr>
            <p:ph type="title"/>
          </p:nvPr>
        </p:nvSpPr>
        <p:spPr/>
        <p:txBody>
          <a:bodyPr/>
          <a:lstStyle/>
          <a:p>
            <a:r>
              <a:rPr lang="en-US" dirty="0" smtClean="0"/>
              <a:t>Social and Physical Surroundings</a:t>
            </a:r>
          </a:p>
        </p:txBody>
      </p:sp>
      <p:sp>
        <p:nvSpPr>
          <p:cNvPr id="463875" name="Rectangle 3"/>
          <p:cNvSpPr>
            <a:spLocks noGrp="1" noChangeArrowheads="1"/>
          </p:cNvSpPr>
          <p:nvPr>
            <p:ph type="body" idx="1"/>
          </p:nvPr>
        </p:nvSpPr>
        <p:spPr/>
        <p:txBody>
          <a:bodyPr/>
          <a:lstStyle/>
          <a:p>
            <a:r>
              <a:rPr lang="en-US" dirty="0" smtClean="0"/>
              <a:t>Affect a consumer’s motives for product usage and product evaluation</a:t>
            </a:r>
          </a:p>
          <a:p>
            <a:r>
              <a:rPr lang="en-US" dirty="0" smtClean="0"/>
              <a:t>Décor, odors, temperature</a:t>
            </a:r>
          </a:p>
          <a:p>
            <a:r>
              <a:rPr lang="en-US" dirty="0" smtClean="0"/>
              <a:t>Co-consumers as product attribute</a:t>
            </a:r>
          </a:p>
          <a:p>
            <a:pPr lvl="1">
              <a:buSzPct val="75000"/>
              <a:buFont typeface="Courier New"/>
              <a:buChar char="o"/>
            </a:pPr>
            <a:r>
              <a:rPr lang="en-US" dirty="0" smtClean="0"/>
              <a:t>Large numbers of people = arousal</a:t>
            </a:r>
          </a:p>
          <a:p>
            <a:pPr lvl="1">
              <a:buSzPct val="75000"/>
              <a:buFont typeface="Courier New"/>
              <a:buChar char="o"/>
            </a:pPr>
            <a:r>
              <a:rPr lang="en-US" dirty="0" smtClean="0"/>
              <a:t>Interpretation of arousal: density versus crowding</a:t>
            </a:r>
          </a:p>
          <a:p>
            <a:pPr lvl="1">
              <a:buSzPct val="75000"/>
              <a:buFont typeface="Courier New"/>
              <a:buChar char="o"/>
            </a:pPr>
            <a:r>
              <a:rPr lang="en-US" dirty="0" smtClean="0"/>
              <a:t>Type of patrons</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2" presetClass="entr" presetSubtype="8" fill="hold" grpId="0" nodeType="clickEffect">
                                  <p:stCondLst>
                                    <p:cond delay="0"/>
                                  </p:stCondLst>
                                  <p:childTnLst>
                                    <p:set>
                                      <p:cBhvr>
                                        <p:cTn id="6" dur="1" fill="hold">
                                          <p:stCondLst>
                                            <p:cond delay="0"/>
                                          </p:stCondLst>
                                        </p:cTn>
                                        <p:tgtEl>
                                          <p:spTgt spid="463875">
                                            <p:txEl>
                                              <p:pRg st="0" end="0"/>
                                            </p:txEl>
                                          </p:spTgt>
                                        </p:tgtEl>
                                        <p:attrNameLst>
                                          <p:attrName>style.visibility</p:attrName>
                                        </p:attrNameLst>
                                      </p:cBhvr>
                                      <p:to>
                                        <p:strVal val="visible"/>
                                      </p:to>
                                    </p:set>
                                    <p:animEffect transition="in" filter="wipe(left)">
                                      <p:cBhvr>
                                        <p:cTn id="7" dur="500"/>
                                        <p:tgtEl>
                                          <p:spTgt spid="463875">
                                            <p:txEl>
                                              <p:pRg st="0" end="0"/>
                                            </p:txEl>
                                          </p:spTgt>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8" fill="hold" grpId="0" nodeType="clickEffect">
                                  <p:stCondLst>
                                    <p:cond delay="0"/>
                                  </p:stCondLst>
                                  <p:childTnLst>
                                    <p:set>
                                      <p:cBhvr>
                                        <p:cTn id="11" dur="1" fill="hold">
                                          <p:stCondLst>
                                            <p:cond delay="0"/>
                                          </p:stCondLst>
                                        </p:cTn>
                                        <p:tgtEl>
                                          <p:spTgt spid="463875">
                                            <p:txEl>
                                              <p:pRg st="1" end="1"/>
                                            </p:txEl>
                                          </p:spTgt>
                                        </p:tgtEl>
                                        <p:attrNameLst>
                                          <p:attrName>style.visibility</p:attrName>
                                        </p:attrNameLst>
                                      </p:cBhvr>
                                      <p:to>
                                        <p:strVal val="visible"/>
                                      </p:to>
                                    </p:set>
                                    <p:animEffect transition="in" filter="wipe(left)">
                                      <p:cBhvr>
                                        <p:cTn id="12" dur="500"/>
                                        <p:tgtEl>
                                          <p:spTgt spid="463875">
                                            <p:txEl>
                                              <p:pRg st="1" end="1"/>
                                            </p:txEl>
                                          </p:spTgt>
                                        </p:tgtEl>
                                      </p:cBhvr>
                                    </p:animEffect>
                                  </p:childTnLst>
                                </p:cTn>
                              </p:par>
                            </p:childTnLst>
                          </p:cTn>
                        </p:par>
                      </p:childTnLst>
                    </p:cTn>
                  </p:par>
                  <p:par>
                    <p:cTn id="13" fill="hold">
                      <p:stCondLst>
                        <p:cond delay="indefinite"/>
                      </p:stCondLst>
                      <p:childTnLst>
                        <p:par>
                          <p:cTn id="14" fill="hold">
                            <p:stCondLst>
                              <p:cond delay="0"/>
                            </p:stCondLst>
                            <p:childTnLst>
                              <p:par>
                                <p:cTn id="15" presetID="22" presetClass="entr" presetSubtype="8" fill="hold" grpId="0" nodeType="clickEffect">
                                  <p:stCondLst>
                                    <p:cond delay="0"/>
                                  </p:stCondLst>
                                  <p:childTnLst>
                                    <p:set>
                                      <p:cBhvr>
                                        <p:cTn id="16" dur="1" fill="hold">
                                          <p:stCondLst>
                                            <p:cond delay="0"/>
                                          </p:stCondLst>
                                        </p:cTn>
                                        <p:tgtEl>
                                          <p:spTgt spid="463875">
                                            <p:txEl>
                                              <p:pRg st="2" end="2"/>
                                            </p:txEl>
                                          </p:spTgt>
                                        </p:tgtEl>
                                        <p:attrNameLst>
                                          <p:attrName>style.visibility</p:attrName>
                                        </p:attrNameLst>
                                      </p:cBhvr>
                                      <p:to>
                                        <p:strVal val="visible"/>
                                      </p:to>
                                    </p:set>
                                    <p:animEffect transition="in" filter="wipe(left)">
                                      <p:cBhvr>
                                        <p:cTn id="17" dur="500"/>
                                        <p:tgtEl>
                                          <p:spTgt spid="463875">
                                            <p:txEl>
                                              <p:pRg st="2" end="2"/>
                                            </p:txEl>
                                          </p:spTgt>
                                        </p:tgtEl>
                                      </p:cBhvr>
                                    </p:animEffect>
                                  </p:childTnLst>
                                </p:cTn>
                              </p:par>
                              <p:par>
                                <p:cTn id="18" presetID="22" presetClass="entr" presetSubtype="8" fill="hold" grpId="0" nodeType="withEffect">
                                  <p:stCondLst>
                                    <p:cond delay="0"/>
                                  </p:stCondLst>
                                  <p:childTnLst>
                                    <p:set>
                                      <p:cBhvr>
                                        <p:cTn id="19" dur="1" fill="hold">
                                          <p:stCondLst>
                                            <p:cond delay="0"/>
                                          </p:stCondLst>
                                        </p:cTn>
                                        <p:tgtEl>
                                          <p:spTgt spid="463875">
                                            <p:txEl>
                                              <p:pRg st="3" end="3"/>
                                            </p:txEl>
                                          </p:spTgt>
                                        </p:tgtEl>
                                        <p:attrNameLst>
                                          <p:attrName>style.visibility</p:attrName>
                                        </p:attrNameLst>
                                      </p:cBhvr>
                                      <p:to>
                                        <p:strVal val="visible"/>
                                      </p:to>
                                    </p:set>
                                    <p:animEffect transition="in" filter="wipe(left)">
                                      <p:cBhvr>
                                        <p:cTn id="20" dur="500"/>
                                        <p:tgtEl>
                                          <p:spTgt spid="463875">
                                            <p:txEl>
                                              <p:pRg st="3" end="3"/>
                                            </p:txEl>
                                          </p:spTgt>
                                        </p:tgtEl>
                                      </p:cBhvr>
                                    </p:animEffect>
                                  </p:childTnLst>
                                </p:cTn>
                              </p:par>
                              <p:par>
                                <p:cTn id="21" presetID="22" presetClass="entr" presetSubtype="8" fill="hold" grpId="0" nodeType="withEffect">
                                  <p:stCondLst>
                                    <p:cond delay="0"/>
                                  </p:stCondLst>
                                  <p:childTnLst>
                                    <p:set>
                                      <p:cBhvr>
                                        <p:cTn id="22" dur="1" fill="hold">
                                          <p:stCondLst>
                                            <p:cond delay="0"/>
                                          </p:stCondLst>
                                        </p:cTn>
                                        <p:tgtEl>
                                          <p:spTgt spid="463875">
                                            <p:txEl>
                                              <p:pRg st="4" end="4"/>
                                            </p:txEl>
                                          </p:spTgt>
                                        </p:tgtEl>
                                        <p:attrNameLst>
                                          <p:attrName>style.visibility</p:attrName>
                                        </p:attrNameLst>
                                      </p:cBhvr>
                                      <p:to>
                                        <p:strVal val="visible"/>
                                      </p:to>
                                    </p:set>
                                    <p:animEffect transition="in" filter="wipe(left)">
                                      <p:cBhvr>
                                        <p:cTn id="23" dur="500"/>
                                        <p:tgtEl>
                                          <p:spTgt spid="463875">
                                            <p:txEl>
                                              <p:pRg st="4" end="4"/>
                                            </p:txEl>
                                          </p:spTgt>
                                        </p:tgtEl>
                                      </p:cBhvr>
                                    </p:animEffect>
                                  </p:childTnLst>
                                </p:cTn>
                              </p:par>
                              <p:par>
                                <p:cTn id="24" presetID="22" presetClass="entr" presetSubtype="8" fill="hold" grpId="0" nodeType="withEffect">
                                  <p:stCondLst>
                                    <p:cond delay="0"/>
                                  </p:stCondLst>
                                  <p:childTnLst>
                                    <p:set>
                                      <p:cBhvr>
                                        <p:cTn id="25" dur="1" fill="hold">
                                          <p:stCondLst>
                                            <p:cond delay="0"/>
                                          </p:stCondLst>
                                        </p:cTn>
                                        <p:tgtEl>
                                          <p:spTgt spid="463875">
                                            <p:txEl>
                                              <p:pRg st="5" end="5"/>
                                            </p:txEl>
                                          </p:spTgt>
                                        </p:tgtEl>
                                        <p:attrNameLst>
                                          <p:attrName>style.visibility</p:attrName>
                                        </p:attrNameLst>
                                      </p:cBhvr>
                                      <p:to>
                                        <p:strVal val="visible"/>
                                      </p:to>
                                    </p:set>
                                    <p:animEffect transition="in" filter="wipe(left)">
                                      <p:cBhvr>
                                        <p:cTn id="26" dur="500"/>
                                        <p:tgtEl>
                                          <p:spTgt spid="463875">
                                            <p:txEl>
                                              <p:pRg st="5" end="5"/>
                                            </p:txEl>
                                          </p:spTgt>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6387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Slide Number Placeholder 5"/>
          <p:cNvSpPr>
            <a:spLocks noGrp="1"/>
          </p:cNvSpPr>
          <p:nvPr>
            <p:ph type="sldNum" sz="quarter" idx="10"/>
          </p:nvPr>
        </p:nvSpPr>
        <p:spPr/>
        <p:txBody>
          <a:bodyPr/>
          <a:lstStyle/>
          <a:p>
            <a:pPr>
              <a:defRPr/>
            </a:pPr>
            <a:r>
              <a:rPr lang="en-US" dirty="0" smtClean="0"/>
              <a:t>10-</a:t>
            </a:r>
            <a:fld id="{9647AE9D-E9FC-4480-B516-BF14790C6F4E}" type="slidenum">
              <a:rPr lang="en-US"/>
              <a:pPr>
                <a:defRPr/>
              </a:pPr>
              <a:t>7</a:t>
            </a:fld>
            <a:endParaRPr lang="en-US" dirty="0"/>
          </a:p>
        </p:txBody>
      </p:sp>
      <p:sp>
        <p:nvSpPr>
          <p:cNvPr id="7" name="Rectangle 13"/>
          <p:cNvSpPr>
            <a:spLocks noGrp="1" noChangeArrowheads="1"/>
          </p:cNvSpPr>
          <p:nvPr>
            <p:ph type="ftr" sz="quarter" idx="11"/>
          </p:nvPr>
        </p:nvSpPr>
        <p:spPr/>
        <p:txBody>
          <a:bodyPr/>
          <a:lstStyle/>
          <a:p>
            <a:r>
              <a:rPr lang="en-US" smtClean="0"/>
              <a:t>Copyright © 2017 Pearson Education, Inc.</a:t>
            </a:r>
            <a:endParaRPr lang="en-US" dirty="0"/>
          </a:p>
        </p:txBody>
      </p:sp>
      <p:sp>
        <p:nvSpPr>
          <p:cNvPr id="29698" name="Rectangle 2"/>
          <p:cNvSpPr>
            <a:spLocks noGrp="1" noChangeArrowheads="1"/>
          </p:cNvSpPr>
          <p:nvPr>
            <p:ph type="title"/>
          </p:nvPr>
        </p:nvSpPr>
        <p:spPr/>
        <p:txBody>
          <a:bodyPr/>
          <a:lstStyle/>
          <a:p>
            <a:r>
              <a:rPr lang="en-US" dirty="0" smtClean="0"/>
              <a:t>Temporal Factors: Economic Time</a:t>
            </a:r>
          </a:p>
        </p:txBody>
      </p:sp>
      <p:sp>
        <p:nvSpPr>
          <p:cNvPr id="29702" name="Rectangle 11"/>
          <p:cNvSpPr>
            <a:spLocks noChangeArrowheads="1"/>
          </p:cNvSpPr>
          <p:nvPr/>
        </p:nvSpPr>
        <p:spPr bwMode="auto">
          <a:xfrm>
            <a:off x="2362200" y="2362200"/>
            <a:ext cx="3962400" cy="954088"/>
          </a:xfrm>
          <a:prstGeom prst="rect">
            <a:avLst/>
          </a:prstGeom>
          <a:solidFill>
            <a:srgbClr val="91E5E3"/>
          </a:solidFill>
          <a:ln w="25400" algn="ctr">
            <a:solidFill>
              <a:schemeClr val="tx1"/>
            </a:solidFill>
            <a:round/>
            <a:headEnd/>
            <a:tailEnd/>
          </a:ln>
        </p:spPr>
        <p:txBody>
          <a:bodyPr tIns="228600" bIns="228600">
            <a:spAutoFit/>
          </a:bodyPr>
          <a:lstStyle/>
          <a:p>
            <a:pPr algn="ctr"/>
            <a:r>
              <a:rPr lang="en-US" sz="3200" dirty="0"/>
              <a:t>Timestyle</a:t>
            </a:r>
          </a:p>
        </p:txBody>
      </p:sp>
      <p:sp>
        <p:nvSpPr>
          <p:cNvPr id="29703" name="Rectangle 12"/>
          <p:cNvSpPr>
            <a:spLocks noChangeArrowheads="1"/>
          </p:cNvSpPr>
          <p:nvPr/>
        </p:nvSpPr>
        <p:spPr bwMode="auto">
          <a:xfrm>
            <a:off x="2362200" y="3505200"/>
            <a:ext cx="3962400" cy="954088"/>
          </a:xfrm>
          <a:prstGeom prst="rect">
            <a:avLst/>
          </a:prstGeom>
          <a:solidFill>
            <a:srgbClr val="91E5E3"/>
          </a:solidFill>
          <a:ln w="25400" algn="ctr">
            <a:solidFill>
              <a:schemeClr val="tx1"/>
            </a:solidFill>
            <a:round/>
            <a:headEnd/>
            <a:tailEnd/>
          </a:ln>
        </p:spPr>
        <p:txBody>
          <a:bodyPr tIns="228600" bIns="228600">
            <a:spAutoFit/>
          </a:bodyPr>
          <a:lstStyle/>
          <a:p>
            <a:pPr algn="ctr"/>
            <a:r>
              <a:rPr lang="en-US" sz="3200" dirty="0"/>
              <a:t>Time Poverty</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5"/>
          <p:cNvSpPr>
            <a:spLocks noGrp="1"/>
          </p:cNvSpPr>
          <p:nvPr>
            <p:ph type="sldNum" sz="quarter" idx="10"/>
          </p:nvPr>
        </p:nvSpPr>
        <p:spPr/>
        <p:txBody>
          <a:bodyPr/>
          <a:lstStyle/>
          <a:p>
            <a:pPr>
              <a:defRPr/>
            </a:pPr>
            <a:r>
              <a:rPr lang="en-US" dirty="0" smtClean="0"/>
              <a:t>10-</a:t>
            </a:r>
            <a:fld id="{80521DEB-13BC-4E23-A0E9-427E9A50D16A}" type="slidenum">
              <a:rPr lang="en-US"/>
              <a:pPr>
                <a:defRPr/>
              </a:pPr>
              <a:t>8</a:t>
            </a:fld>
            <a:endParaRPr lang="en-US" dirty="0"/>
          </a:p>
        </p:txBody>
      </p:sp>
      <p:sp>
        <p:nvSpPr>
          <p:cNvPr id="8" name="Rectangle 13"/>
          <p:cNvSpPr>
            <a:spLocks noGrp="1" noChangeArrowheads="1"/>
          </p:cNvSpPr>
          <p:nvPr>
            <p:ph type="ftr" sz="quarter" idx="11"/>
          </p:nvPr>
        </p:nvSpPr>
        <p:spPr/>
        <p:txBody>
          <a:bodyPr/>
          <a:lstStyle/>
          <a:p>
            <a:r>
              <a:rPr lang="en-US" smtClean="0"/>
              <a:t>Copyright © 2017 Pearson Education, Inc.</a:t>
            </a:r>
            <a:endParaRPr lang="en-US" dirty="0"/>
          </a:p>
        </p:txBody>
      </p:sp>
      <p:sp>
        <p:nvSpPr>
          <p:cNvPr id="30722" name="Rectangle 3"/>
          <p:cNvSpPr>
            <a:spLocks noGrp="1" noChangeArrowheads="1"/>
          </p:cNvSpPr>
          <p:nvPr>
            <p:ph type="title"/>
          </p:nvPr>
        </p:nvSpPr>
        <p:spPr/>
        <p:txBody>
          <a:bodyPr/>
          <a:lstStyle/>
          <a:p>
            <a:r>
              <a:rPr lang="en-US" dirty="0" smtClean="0"/>
              <a:t>Temporal Factors: Psychological Time </a:t>
            </a:r>
          </a:p>
        </p:txBody>
      </p:sp>
      <p:sp>
        <p:nvSpPr>
          <p:cNvPr id="30725" name="Rectangle 10"/>
          <p:cNvSpPr>
            <a:spLocks noChangeArrowheads="1"/>
          </p:cNvSpPr>
          <p:nvPr/>
        </p:nvSpPr>
        <p:spPr bwMode="auto">
          <a:xfrm>
            <a:off x="1524000" y="1752600"/>
            <a:ext cx="6324600" cy="892175"/>
          </a:xfrm>
          <a:prstGeom prst="rect">
            <a:avLst/>
          </a:prstGeom>
          <a:solidFill>
            <a:srgbClr val="FF9B9B"/>
          </a:solidFill>
          <a:ln w="25400" algn="ctr">
            <a:solidFill>
              <a:schemeClr val="tx1"/>
            </a:solidFill>
            <a:round/>
            <a:headEnd/>
            <a:tailEnd/>
          </a:ln>
        </p:spPr>
        <p:txBody>
          <a:bodyPr tIns="228600" bIns="228600">
            <a:spAutoFit/>
          </a:bodyPr>
          <a:lstStyle/>
          <a:p>
            <a:pPr algn="ctr"/>
            <a:r>
              <a:rPr lang="en-US" sz="2800" dirty="0"/>
              <a:t>Social </a:t>
            </a:r>
          </a:p>
        </p:txBody>
      </p:sp>
      <p:sp>
        <p:nvSpPr>
          <p:cNvPr id="30726" name="Rectangle 11"/>
          <p:cNvSpPr>
            <a:spLocks noChangeArrowheads="1"/>
          </p:cNvSpPr>
          <p:nvPr/>
        </p:nvSpPr>
        <p:spPr bwMode="auto">
          <a:xfrm>
            <a:off x="1524000" y="2819400"/>
            <a:ext cx="6324600" cy="892175"/>
          </a:xfrm>
          <a:prstGeom prst="rect">
            <a:avLst/>
          </a:prstGeom>
          <a:solidFill>
            <a:srgbClr val="FF9B9B"/>
          </a:solidFill>
          <a:ln w="25400" algn="ctr">
            <a:solidFill>
              <a:schemeClr val="tx1"/>
            </a:solidFill>
            <a:round/>
            <a:headEnd/>
            <a:tailEnd/>
          </a:ln>
        </p:spPr>
        <p:txBody>
          <a:bodyPr tIns="228600" bIns="228600">
            <a:spAutoFit/>
          </a:bodyPr>
          <a:lstStyle/>
          <a:p>
            <a:pPr algn="ctr"/>
            <a:r>
              <a:rPr lang="en-US" sz="2800" dirty="0"/>
              <a:t>Temporal Orientation</a:t>
            </a:r>
          </a:p>
        </p:txBody>
      </p:sp>
      <p:sp>
        <p:nvSpPr>
          <p:cNvPr id="30727" name="Rectangle 12"/>
          <p:cNvSpPr>
            <a:spLocks noChangeArrowheads="1"/>
          </p:cNvSpPr>
          <p:nvPr/>
        </p:nvSpPr>
        <p:spPr bwMode="auto">
          <a:xfrm>
            <a:off x="1524000" y="3886200"/>
            <a:ext cx="6324600" cy="892175"/>
          </a:xfrm>
          <a:prstGeom prst="rect">
            <a:avLst/>
          </a:prstGeom>
          <a:solidFill>
            <a:srgbClr val="FF9B9B"/>
          </a:solidFill>
          <a:ln w="25400" algn="ctr">
            <a:solidFill>
              <a:schemeClr val="tx1"/>
            </a:solidFill>
            <a:round/>
            <a:headEnd/>
            <a:tailEnd/>
          </a:ln>
        </p:spPr>
        <p:txBody>
          <a:bodyPr tIns="228600" bIns="228600">
            <a:spAutoFit/>
          </a:bodyPr>
          <a:lstStyle/>
          <a:p>
            <a:pPr algn="ctr"/>
            <a:r>
              <a:rPr lang="en-US" sz="2800" dirty="0"/>
              <a:t>Planning Orientation </a:t>
            </a:r>
          </a:p>
        </p:txBody>
      </p:sp>
      <p:sp>
        <p:nvSpPr>
          <p:cNvPr id="30728" name="Rectangle 13"/>
          <p:cNvSpPr>
            <a:spLocks noChangeArrowheads="1"/>
          </p:cNvSpPr>
          <p:nvPr/>
        </p:nvSpPr>
        <p:spPr bwMode="auto">
          <a:xfrm>
            <a:off x="1524000" y="4953000"/>
            <a:ext cx="6324600" cy="892175"/>
          </a:xfrm>
          <a:prstGeom prst="rect">
            <a:avLst/>
          </a:prstGeom>
          <a:solidFill>
            <a:srgbClr val="FF9B9B"/>
          </a:solidFill>
          <a:ln w="25400" algn="ctr">
            <a:solidFill>
              <a:schemeClr val="tx1"/>
            </a:solidFill>
            <a:round/>
            <a:headEnd/>
            <a:tailEnd/>
          </a:ln>
        </p:spPr>
        <p:txBody>
          <a:bodyPr tIns="228600" bIns="228600">
            <a:spAutoFit/>
          </a:bodyPr>
          <a:lstStyle/>
          <a:p>
            <a:pPr algn="ctr"/>
            <a:r>
              <a:rPr lang="en-US" sz="2800" dirty="0"/>
              <a:t>Polychronic </a:t>
            </a:r>
          </a:p>
        </p:txBody>
      </p:sp>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Slide Number Placeholder 5"/>
          <p:cNvSpPr>
            <a:spLocks noGrp="1"/>
          </p:cNvSpPr>
          <p:nvPr>
            <p:ph type="sldNum" sz="quarter" idx="10"/>
          </p:nvPr>
        </p:nvSpPr>
        <p:spPr/>
        <p:txBody>
          <a:bodyPr/>
          <a:lstStyle/>
          <a:p>
            <a:pPr>
              <a:defRPr/>
            </a:pPr>
            <a:r>
              <a:rPr lang="en-US" dirty="0" smtClean="0"/>
              <a:t>10-</a:t>
            </a:r>
            <a:fld id="{B915EA49-A45E-4ACE-83F6-2226E05D9D7B}" type="slidenum">
              <a:rPr lang="en-US"/>
              <a:pPr>
                <a:defRPr/>
              </a:pPr>
              <a:t>9</a:t>
            </a:fld>
            <a:endParaRPr lang="en-US" dirty="0"/>
          </a:p>
        </p:txBody>
      </p:sp>
      <p:sp>
        <p:nvSpPr>
          <p:cNvPr id="6" name="Rectangle 13"/>
          <p:cNvSpPr>
            <a:spLocks noGrp="1" noChangeArrowheads="1"/>
          </p:cNvSpPr>
          <p:nvPr>
            <p:ph type="ftr" sz="quarter" idx="11"/>
          </p:nvPr>
        </p:nvSpPr>
        <p:spPr/>
        <p:txBody>
          <a:bodyPr/>
          <a:lstStyle/>
          <a:p>
            <a:r>
              <a:rPr lang="en-US" smtClean="0"/>
              <a:t>Copyright © 2017 Pearson Education, Inc.</a:t>
            </a:r>
            <a:endParaRPr lang="en-US" dirty="0"/>
          </a:p>
        </p:txBody>
      </p:sp>
      <p:sp>
        <p:nvSpPr>
          <p:cNvPr id="31746" name="Title 1"/>
          <p:cNvSpPr>
            <a:spLocks noGrp="1"/>
          </p:cNvSpPr>
          <p:nvPr>
            <p:ph type="title"/>
          </p:nvPr>
        </p:nvSpPr>
        <p:spPr/>
        <p:txBody>
          <a:bodyPr/>
          <a:lstStyle/>
          <a:p>
            <a:r>
              <a:rPr lang="en-US" dirty="0" smtClean="0"/>
              <a:t>Five Perspectives on Time</a:t>
            </a:r>
          </a:p>
        </p:txBody>
      </p:sp>
      <p:sp>
        <p:nvSpPr>
          <p:cNvPr id="31747" name="Content Placeholder 2"/>
          <p:cNvSpPr>
            <a:spLocks noGrp="1"/>
          </p:cNvSpPr>
          <p:nvPr>
            <p:ph idx="1"/>
          </p:nvPr>
        </p:nvSpPr>
        <p:spPr>
          <a:xfrm>
            <a:off x="685800" y="1371600"/>
            <a:ext cx="8001000" cy="4759325"/>
          </a:xfrm>
        </p:spPr>
        <p:txBody>
          <a:bodyPr/>
          <a:lstStyle/>
          <a:p>
            <a:pPr marL="0" indent="0">
              <a:buNone/>
            </a:pPr>
            <a:r>
              <a:rPr lang="en-US" dirty="0" smtClean="0"/>
              <a:t>Time is a _____.</a:t>
            </a:r>
          </a:p>
          <a:p>
            <a:pPr lvl="1"/>
            <a:r>
              <a:rPr lang="en-US" dirty="0" smtClean="0"/>
              <a:t>Pressure cooker</a:t>
            </a:r>
          </a:p>
          <a:p>
            <a:pPr lvl="1"/>
            <a:r>
              <a:rPr lang="en-US" dirty="0" smtClean="0"/>
              <a:t>Map</a:t>
            </a:r>
          </a:p>
          <a:p>
            <a:pPr lvl="1"/>
            <a:r>
              <a:rPr lang="en-US" dirty="0" smtClean="0"/>
              <a:t>Mirror</a:t>
            </a:r>
          </a:p>
          <a:p>
            <a:pPr lvl="1"/>
            <a:r>
              <a:rPr lang="en-US" dirty="0" smtClean="0"/>
              <a:t>River</a:t>
            </a:r>
          </a:p>
          <a:p>
            <a:pPr lvl="1"/>
            <a:r>
              <a:rPr lang="en-US" dirty="0" smtClean="0"/>
              <a:t>Feast</a:t>
            </a:r>
          </a:p>
          <a:p>
            <a:endParaRPr lang="en-US" dirty="0" smtClean="0"/>
          </a:p>
        </p:txBody>
      </p:sp>
      <p:pic>
        <p:nvPicPr>
          <p:cNvPr id="31750" name="Picture 2"/>
          <p:cNvPicPr>
            <a:picLocks noChangeAspect="1" noChangeArrowheads="1"/>
          </p:cNvPicPr>
          <p:nvPr/>
        </p:nvPicPr>
        <p:blipFill>
          <a:blip r:embed="rId3" cstate="print"/>
          <a:srcRect/>
          <a:stretch>
            <a:fillRect/>
          </a:stretch>
        </p:blipFill>
        <p:spPr bwMode="auto">
          <a:xfrm>
            <a:off x="3352800" y="2514600"/>
            <a:ext cx="4248150" cy="2827338"/>
          </a:xfrm>
          <a:prstGeom prst="rect">
            <a:avLst/>
          </a:prstGeom>
          <a:noFill/>
          <a:ln w="25400" algn="ctr">
            <a:noFill/>
            <a:miter lim="800000"/>
            <a:headEnd/>
            <a:tailEnd/>
          </a:ln>
        </p:spPr>
      </p:pic>
    </p:spTree>
  </p:cSld>
  <p:clrMapOvr>
    <a:masterClrMapping/>
  </p:clrMapOvr>
  <mc:AlternateContent xmlns:mc="http://schemas.openxmlformats.org/markup-compatibility/2006" xmlns:p14="http://schemas.microsoft.com/office/powerpoint/2010/main">
    <mc:Choice Requires="p14">
      <p:transition p14:dur="100">
        <p:cut/>
      </p:transition>
    </mc:Choice>
    <mc:Fallback xmlns="">
      <p:transition>
        <p:cut/>
      </p:transition>
    </mc:Fallback>
  </mc:AlternateContent>
  <p:timing>
    <p:tnLst>
      <p:par>
        <p:cTn xmlns:p14="http://schemas.microsoft.com/office/powerpoint/2010/main" id="1" dur="indefinite" restart="never" nodeType="tmRoot"/>
      </p:par>
    </p:tnLst>
  </p:timing>
</p:sld>
</file>

<file path=ppt/theme/theme1.xml><?xml version="1.0" encoding="utf-8"?>
<a:theme xmlns:a="http://schemas.openxmlformats.org/drawingml/2006/main" name="WritingDesignTemplate">
  <a:themeElements>
    <a:clrScheme name="WritingDesign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fontScheme name="WritingDesignTemplate">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228600" rIns="91440" bIns="2286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228600" rIns="91440" bIns="2286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WritingDesignTemplate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WritingDesignTemplate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WritingDesignTemplate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WritingDesignTemplate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WritingDesignTemplate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WritingDesignTemplate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WritingDesignTemplate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WritingDesignTemplate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WritingDesignTemplate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WritingDesignTemplate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WritingDesignTemplate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WritingDesignTemplate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Level">
  <a:themeElements>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fontScheme name="Level">
      <a:majorFont>
        <a:latin typeface="Arial"/>
        <a:ea typeface=""/>
        <a:cs typeface=""/>
      </a:majorFont>
      <a:minorFont>
        <a:latin typeface="Arial"/>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228600" rIns="91440" bIns="2286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25400" cap="flat" cmpd="sng" algn="ctr">
          <a:solidFill>
            <a:schemeClr val="tx1"/>
          </a:solidFill>
          <a:prstDash val="solid"/>
          <a:round/>
          <a:headEnd type="none" w="med" len="med"/>
          <a:tailEnd type="none" w="med" len="med"/>
        </a:ln>
        <a:effectLst/>
      </a:spPr>
      <a:bodyPr vert="horz" wrap="square" lIns="91440" tIns="228600" rIns="91440" bIns="228600" numCol="1" anchor="t" anchorCtr="0" compatLnSpc="1">
        <a:prstTxWarp prst="textNoShape">
          <a:avLst/>
        </a:prstTxWarp>
        <a:spAutoFit/>
      </a:bodyPr>
      <a:lstStyle>
        <a:defPPr marL="0" marR="0" indent="0" algn="l" defTabSz="914400" rtl="0" eaLnBrk="1" fontAlgn="base" latinLnBrk="0" hangingPunct="1">
          <a:lnSpc>
            <a:spcPct val="100000"/>
          </a:lnSpc>
          <a:spcBef>
            <a:spcPct val="0"/>
          </a:spcBef>
          <a:spcAft>
            <a:spcPct val="0"/>
          </a:spcAft>
          <a:buClrTx/>
          <a:buSzTx/>
          <a:buFontTx/>
          <a:buNone/>
          <a:tabLst/>
          <a:defRPr kumimoji="0" lang="en-US" sz="1800" b="0" i="0" u="none" strike="noStrike" cap="none" normalizeH="0" baseline="0" smtClean="0">
            <a:ln>
              <a:noFill/>
            </a:ln>
            <a:solidFill>
              <a:schemeClr val="tx1"/>
            </a:solidFill>
            <a:effectLst/>
            <a:latin typeface="Arial" charset="0"/>
          </a:defRPr>
        </a:defPPr>
      </a:lstStyle>
    </a:lnDef>
  </a:objectDefaults>
  <a:extraClrSchemeLst>
    <a:extraClrScheme>
      <a:clrScheme name="Level 1">
        <a:dk1>
          <a:srgbClr val="006699"/>
        </a:dk1>
        <a:lt1>
          <a:srgbClr val="FFFFFF"/>
        </a:lt1>
        <a:dk2>
          <a:srgbClr val="000000"/>
        </a:dk2>
        <a:lt2>
          <a:srgbClr val="99FF99"/>
        </a:lt2>
        <a:accent1>
          <a:srgbClr val="00CC99"/>
        </a:accent1>
        <a:accent2>
          <a:srgbClr val="009999"/>
        </a:accent2>
        <a:accent3>
          <a:srgbClr val="AAAAAA"/>
        </a:accent3>
        <a:accent4>
          <a:srgbClr val="DADADA"/>
        </a:accent4>
        <a:accent5>
          <a:srgbClr val="AAE2CA"/>
        </a:accent5>
        <a:accent6>
          <a:srgbClr val="008A8A"/>
        </a:accent6>
        <a:hlink>
          <a:srgbClr val="0066FF"/>
        </a:hlink>
        <a:folHlink>
          <a:srgbClr val="989CBA"/>
        </a:folHlink>
      </a:clrScheme>
      <a:clrMap bg1="dk2" tx1="lt1" bg2="dk1" tx2="lt2" accent1="accent1" accent2="accent2" accent3="accent3" accent4="accent4" accent5="accent5" accent6="accent6" hlink="hlink" folHlink="folHlink"/>
    </a:extraClrScheme>
    <a:extraClrScheme>
      <a:clrScheme name="Level 2">
        <a:dk1>
          <a:srgbClr val="808000"/>
        </a:dk1>
        <a:lt1>
          <a:srgbClr val="FFFFFF"/>
        </a:lt1>
        <a:dk2>
          <a:srgbClr val="5C271E"/>
        </a:dk2>
        <a:lt2>
          <a:srgbClr val="FFDD89"/>
        </a:lt2>
        <a:accent1>
          <a:srgbClr val="CC6600"/>
        </a:accent1>
        <a:accent2>
          <a:srgbClr val="CC9900"/>
        </a:accent2>
        <a:accent3>
          <a:srgbClr val="B5ACAB"/>
        </a:accent3>
        <a:accent4>
          <a:srgbClr val="DADADA"/>
        </a:accent4>
        <a:accent5>
          <a:srgbClr val="E2B8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3">
        <a:dk1>
          <a:srgbClr val="763B00"/>
        </a:dk1>
        <a:lt1>
          <a:srgbClr val="FFFFFF"/>
        </a:lt1>
        <a:dk2>
          <a:srgbClr val="330000"/>
        </a:dk2>
        <a:lt2>
          <a:srgbClr val="CC9900"/>
        </a:lt2>
        <a:accent1>
          <a:srgbClr val="FFCC00"/>
        </a:accent1>
        <a:accent2>
          <a:srgbClr val="CC3300"/>
        </a:accent2>
        <a:accent3>
          <a:srgbClr val="ADAAAA"/>
        </a:accent3>
        <a:accent4>
          <a:srgbClr val="DADADA"/>
        </a:accent4>
        <a:accent5>
          <a:srgbClr val="FFE2AA"/>
        </a:accent5>
        <a:accent6>
          <a:srgbClr val="B92D00"/>
        </a:accent6>
        <a:hlink>
          <a:srgbClr val="666699"/>
        </a:hlink>
        <a:folHlink>
          <a:srgbClr val="999966"/>
        </a:folHlink>
      </a:clrScheme>
      <a:clrMap bg1="dk2" tx1="lt1" bg2="dk1" tx2="lt2" accent1="accent1" accent2="accent2" accent3="accent3" accent4="accent4" accent5="accent5" accent6="accent6" hlink="hlink" folHlink="folHlink"/>
    </a:extraClrScheme>
    <a:extraClrScheme>
      <a:clrScheme name="Level 4">
        <a:dk1>
          <a:srgbClr val="6D3696"/>
        </a:dk1>
        <a:lt1>
          <a:srgbClr val="FFFFFF"/>
        </a:lt1>
        <a:dk2>
          <a:srgbClr val="51255D"/>
        </a:dk2>
        <a:lt2>
          <a:srgbClr val="FFFFCC"/>
        </a:lt2>
        <a:accent1>
          <a:srgbClr val="666699"/>
        </a:accent1>
        <a:accent2>
          <a:srgbClr val="800080"/>
        </a:accent2>
        <a:accent3>
          <a:srgbClr val="B3ACB6"/>
        </a:accent3>
        <a:accent4>
          <a:srgbClr val="DADADA"/>
        </a:accent4>
        <a:accent5>
          <a:srgbClr val="B8B8CA"/>
        </a:accent5>
        <a:accent6>
          <a:srgbClr val="730073"/>
        </a:accent6>
        <a:hlink>
          <a:srgbClr val="CCCC00"/>
        </a:hlink>
        <a:folHlink>
          <a:srgbClr val="A3A274"/>
        </a:folHlink>
      </a:clrScheme>
      <a:clrMap bg1="dk2" tx1="lt1" bg2="dk1" tx2="lt2" accent1="accent1" accent2="accent2" accent3="accent3" accent4="accent4" accent5="accent5" accent6="accent6" hlink="hlink" folHlink="folHlink"/>
    </a:extraClrScheme>
    <a:extraClrScheme>
      <a:clrScheme name="Level 5">
        <a:dk1>
          <a:srgbClr val="CC6600"/>
        </a:dk1>
        <a:lt1>
          <a:srgbClr val="FFFFFF"/>
        </a:lt1>
        <a:dk2>
          <a:srgbClr val="4A553B"/>
        </a:dk2>
        <a:lt2>
          <a:srgbClr val="FFBF1F"/>
        </a:lt2>
        <a:accent1>
          <a:srgbClr val="FFCC00"/>
        </a:accent1>
        <a:accent2>
          <a:srgbClr val="CC9900"/>
        </a:accent2>
        <a:accent3>
          <a:srgbClr val="B1B4AF"/>
        </a:accent3>
        <a:accent4>
          <a:srgbClr val="DADADA"/>
        </a:accent4>
        <a:accent5>
          <a:srgbClr val="FFE2AA"/>
        </a:accent5>
        <a:accent6>
          <a:srgbClr val="B98A00"/>
        </a:accent6>
        <a:hlink>
          <a:srgbClr val="669900"/>
        </a:hlink>
        <a:folHlink>
          <a:srgbClr val="A3A274"/>
        </a:folHlink>
      </a:clrScheme>
      <a:clrMap bg1="dk2" tx1="lt1" bg2="dk1" tx2="lt2" accent1="accent1" accent2="accent2" accent3="accent3" accent4="accent4" accent5="accent5" accent6="accent6" hlink="hlink" folHlink="folHlink"/>
    </a:extraClrScheme>
    <a:extraClrScheme>
      <a:clrScheme name="Level 6">
        <a:dk1>
          <a:srgbClr val="000000"/>
        </a:dk1>
        <a:lt1>
          <a:srgbClr val="FFFFFF"/>
        </a:lt1>
        <a:dk2>
          <a:srgbClr val="666699"/>
        </a:dk2>
        <a:lt2>
          <a:srgbClr val="FFCC00"/>
        </a:lt2>
        <a:accent1>
          <a:srgbClr val="FF9900"/>
        </a:accent1>
        <a:accent2>
          <a:srgbClr val="FF0000"/>
        </a:accent2>
        <a:accent3>
          <a:srgbClr val="FFFFFF"/>
        </a:accent3>
        <a:accent4>
          <a:srgbClr val="000000"/>
        </a:accent4>
        <a:accent5>
          <a:srgbClr val="FFCAAA"/>
        </a:accent5>
        <a:accent6>
          <a:srgbClr val="E70000"/>
        </a:accent6>
        <a:hlink>
          <a:srgbClr val="666699"/>
        </a:hlink>
        <a:folHlink>
          <a:srgbClr val="999966"/>
        </a:folHlink>
      </a:clrScheme>
      <a:clrMap bg1="lt1" tx1="dk1" bg2="lt2" tx2="dk2" accent1="accent1" accent2="accent2" accent3="accent3" accent4="accent4" accent5="accent5" accent6="accent6" hlink="hlink" folHlink="folHlink"/>
    </a:extraClrScheme>
    <a:extraClrScheme>
      <a:clrScheme name="Level 7">
        <a:dk1>
          <a:srgbClr val="000000"/>
        </a:dk1>
        <a:lt1>
          <a:srgbClr val="FFFFFF"/>
        </a:lt1>
        <a:dk2>
          <a:srgbClr val="CC3300"/>
        </a:dk2>
        <a:lt2>
          <a:srgbClr val="663300"/>
        </a:lt2>
        <a:accent1>
          <a:srgbClr val="FFCC00"/>
        </a:accent1>
        <a:accent2>
          <a:srgbClr val="CC6600"/>
        </a:accent2>
        <a:accent3>
          <a:srgbClr val="FFFFFF"/>
        </a:accent3>
        <a:accent4>
          <a:srgbClr val="000000"/>
        </a:accent4>
        <a:accent5>
          <a:srgbClr val="FFE2AA"/>
        </a:accent5>
        <a:accent6>
          <a:srgbClr val="B95C00"/>
        </a:accent6>
        <a:hlink>
          <a:srgbClr val="CC9900"/>
        </a:hlink>
        <a:folHlink>
          <a:srgbClr val="996633"/>
        </a:folHlink>
      </a:clrScheme>
      <a:clrMap bg1="lt1" tx1="dk1" bg2="lt2" tx2="dk2" accent1="accent1" accent2="accent2" accent3="accent3" accent4="accent4" accent5="accent5" accent6="accent6" hlink="hlink" folHlink="folHlink"/>
    </a:extraClrScheme>
    <a:extraClrScheme>
      <a:clrScheme name="Level 8">
        <a:dk1>
          <a:srgbClr val="000000"/>
        </a:dk1>
        <a:lt1>
          <a:srgbClr val="FFFFFF"/>
        </a:lt1>
        <a:dk2>
          <a:srgbClr val="999900"/>
        </a:dk2>
        <a:lt2>
          <a:srgbClr val="666600"/>
        </a:lt2>
        <a:accent1>
          <a:srgbClr val="99CC00"/>
        </a:accent1>
        <a:accent2>
          <a:srgbClr val="CCCC66"/>
        </a:accent2>
        <a:accent3>
          <a:srgbClr val="FFFFFF"/>
        </a:accent3>
        <a:accent4>
          <a:srgbClr val="000000"/>
        </a:accent4>
        <a:accent5>
          <a:srgbClr val="CAE2AA"/>
        </a:accent5>
        <a:accent6>
          <a:srgbClr val="B9B95C"/>
        </a:accent6>
        <a:hlink>
          <a:srgbClr val="FFCC00"/>
        </a:hlink>
        <a:folHlink>
          <a:srgbClr val="CC9900"/>
        </a:folHlink>
      </a:clrScheme>
      <a:clrMap bg1="lt1" tx1="dk1" bg2="lt2" tx2="dk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10555</TotalTime>
  <Words>2672</Words>
  <Application>Microsoft Macintosh PowerPoint</Application>
  <PresentationFormat>On-screen Show (4:3)</PresentationFormat>
  <Paragraphs>245</Paragraphs>
  <Slides>32</Slides>
  <Notes>27</Notes>
  <HiddenSlides>0</HiddenSlides>
  <MMClips>0</MMClips>
  <ScaleCrop>false</ScaleCrop>
  <HeadingPairs>
    <vt:vector size="4" baseType="variant">
      <vt:variant>
        <vt:lpstr>Theme</vt:lpstr>
      </vt:variant>
      <vt:variant>
        <vt:i4>2</vt:i4>
      </vt:variant>
      <vt:variant>
        <vt:lpstr>Slide Titles</vt:lpstr>
      </vt:variant>
      <vt:variant>
        <vt:i4>32</vt:i4>
      </vt:variant>
    </vt:vector>
  </HeadingPairs>
  <TitlesOfParts>
    <vt:vector size="34" baseType="lpstr">
      <vt:lpstr>WritingDesignTemplate</vt:lpstr>
      <vt:lpstr>Level</vt:lpstr>
      <vt:lpstr>10 Buying, Using and Disposing</vt:lpstr>
      <vt:lpstr>Chapter Objectives</vt:lpstr>
      <vt:lpstr>Chapter Objectives (Cont.)</vt:lpstr>
      <vt:lpstr>Learning Objective 1</vt:lpstr>
      <vt:lpstr>Purchase and Postpurchase Activities</vt:lpstr>
      <vt:lpstr>Social and Physical Surroundings</vt:lpstr>
      <vt:lpstr>Temporal Factors: Economic Time</vt:lpstr>
      <vt:lpstr>Temporal Factors: Psychological Time </vt:lpstr>
      <vt:lpstr>Five Perspectives on Time</vt:lpstr>
      <vt:lpstr>For Reflection</vt:lpstr>
      <vt:lpstr>Learning Objective 2</vt:lpstr>
      <vt:lpstr>The Shopping Experience</vt:lpstr>
      <vt:lpstr>Figure 10.3 Dimensions of Emotional States</vt:lpstr>
      <vt:lpstr>Reasons for Shopping</vt:lpstr>
      <vt:lpstr>E-Commerce: Clicks versus Bricks</vt:lpstr>
      <vt:lpstr>Retailing as Theater</vt:lpstr>
      <vt:lpstr>Store Image: The Store’s Personality</vt:lpstr>
      <vt:lpstr>In-Store Decision Making</vt:lpstr>
      <vt:lpstr>Salespeople Play a Key Role</vt:lpstr>
      <vt:lpstr>For Reflection</vt:lpstr>
      <vt:lpstr>Learning Objective 3</vt:lpstr>
      <vt:lpstr>Ownership and the Sharing Economy</vt:lpstr>
      <vt:lpstr>For Reflection</vt:lpstr>
      <vt:lpstr>Learning Objective 4</vt:lpstr>
      <vt:lpstr>Postpurchase Satisfaction</vt:lpstr>
      <vt:lpstr>Product Disposal</vt:lpstr>
      <vt:lpstr>Underground Economy</vt:lpstr>
      <vt:lpstr>For Reflection</vt:lpstr>
      <vt:lpstr>Chapter Summary</vt:lpstr>
      <vt:lpstr>Chapter Summary (Cont.)</vt:lpstr>
      <vt:lpstr>Chapter Objectives (Cont.)</vt:lpstr>
      <vt:lpstr>PowerPoint Presentation</vt:lpstr>
    </vt:vector>
  </TitlesOfParts>
  <Company>Shippensburg University</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chp 1</dc:title>
  <dc:creator>Tracy Tuten</dc:creator>
  <cp:lastModifiedBy>Becca Groves</cp:lastModifiedBy>
  <cp:revision>1228</cp:revision>
  <dcterms:created xsi:type="dcterms:W3CDTF">2005-09-08T00:53:29Z</dcterms:created>
  <dcterms:modified xsi:type="dcterms:W3CDTF">2016-01-21T19:12:57Z</dcterms:modified>
</cp:coreProperties>
</file>