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1" r:id="rId2"/>
  </p:sldMasterIdLst>
  <p:notesMasterIdLst>
    <p:notesMasterId r:id="rId64"/>
  </p:notesMasterIdLst>
  <p:handoutMasterIdLst>
    <p:handoutMasterId r:id="rId65"/>
  </p:handoutMasterIdLst>
  <p:sldIdLst>
    <p:sldId id="288" r:id="rId3"/>
    <p:sldId id="291" r:id="rId4"/>
    <p:sldId id="292" r:id="rId5"/>
    <p:sldId id="293" r:id="rId6"/>
    <p:sldId id="294" r:id="rId7"/>
    <p:sldId id="353" r:id="rId8"/>
    <p:sldId id="335" r:id="rId9"/>
    <p:sldId id="295" r:id="rId10"/>
    <p:sldId id="296" r:id="rId11"/>
    <p:sldId id="297" r:id="rId12"/>
    <p:sldId id="336" r:id="rId13"/>
    <p:sldId id="354" r:id="rId14"/>
    <p:sldId id="355" r:id="rId15"/>
    <p:sldId id="337" r:id="rId16"/>
    <p:sldId id="338" r:id="rId17"/>
    <p:sldId id="301" r:id="rId18"/>
    <p:sldId id="339" r:id="rId19"/>
    <p:sldId id="340" r:id="rId20"/>
    <p:sldId id="302" r:id="rId21"/>
    <p:sldId id="304" r:id="rId22"/>
    <p:sldId id="305" r:id="rId23"/>
    <p:sldId id="306" r:id="rId24"/>
    <p:sldId id="307" r:id="rId25"/>
    <p:sldId id="303" r:id="rId26"/>
    <p:sldId id="341" r:id="rId27"/>
    <p:sldId id="309" r:id="rId28"/>
    <p:sldId id="310" r:id="rId29"/>
    <p:sldId id="311" r:id="rId30"/>
    <p:sldId id="312" r:id="rId31"/>
    <p:sldId id="313" r:id="rId32"/>
    <p:sldId id="314" r:id="rId33"/>
    <p:sldId id="342" r:id="rId34"/>
    <p:sldId id="343" r:id="rId35"/>
    <p:sldId id="316" r:id="rId36"/>
    <p:sldId id="344" r:id="rId37"/>
    <p:sldId id="345" r:id="rId38"/>
    <p:sldId id="317" r:id="rId39"/>
    <p:sldId id="318" r:id="rId40"/>
    <p:sldId id="346" r:id="rId41"/>
    <p:sldId id="347" r:id="rId42"/>
    <p:sldId id="356" r:id="rId43"/>
    <p:sldId id="348" r:id="rId44"/>
    <p:sldId id="349" r:id="rId45"/>
    <p:sldId id="322" r:id="rId46"/>
    <p:sldId id="323" r:id="rId47"/>
    <p:sldId id="324" r:id="rId48"/>
    <p:sldId id="325" r:id="rId49"/>
    <p:sldId id="326" r:id="rId50"/>
    <p:sldId id="357" r:id="rId51"/>
    <p:sldId id="358" r:id="rId52"/>
    <p:sldId id="359" r:id="rId53"/>
    <p:sldId id="327" r:id="rId54"/>
    <p:sldId id="328" r:id="rId55"/>
    <p:sldId id="365" r:id="rId56"/>
    <p:sldId id="350" r:id="rId57"/>
    <p:sldId id="333" r:id="rId58"/>
    <p:sldId id="351" r:id="rId59"/>
    <p:sldId id="334" r:id="rId60"/>
    <p:sldId id="362" r:id="rId61"/>
    <p:sldId id="363" r:id="rId62"/>
    <p:sldId id="364" r:id="rId6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Norbuta" initials="KN" lastIdx="7" clrIdx="0">
    <p:extLst/>
  </p:cmAuthor>
  <p:cmAuthor id="2" name="Darci Wagner" initials="DW"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4075"/>
    <a:srgbClr val="E1D8C1"/>
    <a:srgbClr val="FFF8EB"/>
    <a:srgbClr val="FFF6E5"/>
    <a:srgbClr val="CC3300"/>
    <a:srgbClr val="000066"/>
    <a:srgbClr val="996600"/>
    <a:srgbClr val="0099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9" autoAdjust="0"/>
    <p:restoredTop sz="93839" autoAdjust="0"/>
  </p:normalViewPr>
  <p:slideViewPr>
    <p:cSldViewPr>
      <p:cViewPr varScale="1">
        <p:scale>
          <a:sx n="102" d="100"/>
          <a:sy n="102" d="100"/>
        </p:scale>
        <p:origin x="-120" y="-54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684"/>
    </p:cViewPr>
  </p:sorterViewPr>
  <p:notesViewPr>
    <p:cSldViewPr>
      <p:cViewPr>
        <p:scale>
          <a:sx n="74" d="100"/>
          <a:sy n="74" d="100"/>
        </p:scale>
        <p:origin x="-3312" y="-32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2672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2672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2672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C93231BF-738D-4808-BAF0-17778CFF645D}" type="slidenum">
              <a:rPr lang="en-US"/>
              <a:pPr>
                <a:defRPr/>
              </a:pPr>
              <a:t>‹#›</a:t>
            </a:fld>
            <a:endParaRPr lang="en-US" dirty="0"/>
          </a:p>
        </p:txBody>
      </p:sp>
    </p:spTree>
    <p:extLst>
      <p:ext uri="{BB962C8B-B14F-4D97-AF65-F5344CB8AC3E}">
        <p14:creationId xmlns:p14="http://schemas.microsoft.com/office/powerpoint/2010/main" val="32091216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dirty="0">
                <a:cs typeface="+mn-cs"/>
              </a:defRPr>
            </a:lvl1pPr>
          </a:lstStyle>
          <a:p>
            <a:pPr>
              <a:defRPr/>
            </a:pPr>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dirty="0">
                <a:cs typeface="+mn-cs"/>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dirty="0">
                <a:cs typeface="+mn-cs"/>
              </a:defRPr>
            </a:lvl1pPr>
          </a:lstStyle>
          <a:p>
            <a:pPr>
              <a:defRPr/>
            </a:pPr>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AF1FCAEA-27CD-4573-B0B5-0133077D5545}" type="slidenum">
              <a:rPr lang="en-US"/>
              <a:pPr>
                <a:defRPr/>
              </a:pPr>
              <a:t>‹#›</a:t>
            </a:fld>
            <a:endParaRPr lang="en-US" dirty="0"/>
          </a:p>
        </p:txBody>
      </p:sp>
    </p:spTree>
    <p:extLst>
      <p:ext uri="{BB962C8B-B14F-4D97-AF65-F5344CB8AC3E}">
        <p14:creationId xmlns:p14="http://schemas.microsoft.com/office/powerpoint/2010/main" val="9029037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p>
            <a:fld id="{32066E73-F303-486F-A68E-BB0513258D85}" type="slidenum">
              <a:rPr lang="en-US" smtClean="0">
                <a:cs typeface="Arial" charset="0"/>
              </a:rPr>
              <a:pPr/>
              <a:t>1</a:t>
            </a:fld>
            <a:endParaRPr lang="en-US" smtClean="0">
              <a:cs typeface="Arial" charset="0"/>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p:spPr>
        <p:txBody>
          <a:bodyPr/>
          <a:lstStyle/>
          <a:p>
            <a:pPr eaLnBrk="1" hangingPunct="1"/>
            <a:r>
              <a:rPr lang="en-US" smtClean="0"/>
              <a:t>Chapter 8 focuses on the role attitudes play in consumer behavior. </a:t>
            </a:r>
          </a:p>
        </p:txBody>
      </p:sp>
    </p:spTree>
    <p:extLst>
      <p:ext uri="{BB962C8B-B14F-4D97-AF65-F5344CB8AC3E}">
        <p14:creationId xmlns:p14="http://schemas.microsoft.com/office/powerpoint/2010/main" val="14852002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The high-involvement hierarchy assumes that a person approaches a product decision as a problem-solving process.</a:t>
            </a:r>
          </a:p>
          <a:p>
            <a:r>
              <a:rPr lang="en-US" sz="1200" b="0" i="0" u="none" strike="noStrike" kern="1200" baseline="0" dirty="0" smtClean="0">
                <a:solidFill>
                  <a:schemeClr val="tx1"/>
                </a:solidFill>
                <a:latin typeface="Arial" charset="0"/>
                <a:ea typeface="+mn-ea"/>
                <a:cs typeface="+mn-cs"/>
              </a:rPr>
              <a:t>The low-involvement hierarchy of effects assumes that the consumer initially doesn’t have a strong preference for one brand over another; instead, he or she acts on the basis of</a:t>
            </a:r>
          </a:p>
          <a:p>
            <a:r>
              <a:rPr lang="en-US" sz="1200" b="0" i="0" u="none" strike="noStrike" kern="1200" baseline="0" dirty="0" smtClean="0">
                <a:solidFill>
                  <a:schemeClr val="tx1"/>
                </a:solidFill>
                <a:latin typeface="Arial" charset="0"/>
                <a:ea typeface="+mn-ea"/>
                <a:cs typeface="+mn-cs"/>
              </a:rPr>
              <a:t>limited knowledge and forms an evaluation only after he or she has bought the product.</a:t>
            </a:r>
          </a:p>
          <a:p>
            <a:r>
              <a:rPr lang="en-US" sz="1200" b="0" i="0" u="none" strike="noStrike" kern="1200" baseline="0" dirty="0" smtClean="0">
                <a:solidFill>
                  <a:schemeClr val="tx1"/>
                </a:solidFill>
                <a:latin typeface="Arial" charset="0"/>
                <a:ea typeface="+mn-ea"/>
                <a:cs typeface="+mn-cs"/>
              </a:rPr>
              <a:t>According to the experiential hierarchy of effects, we act on the basis of our emotional reactions.</a:t>
            </a:r>
          </a:p>
          <a:p>
            <a:r>
              <a:rPr lang="en-US" sz="1200" b="0" i="0" u="none" strike="noStrike" kern="1200" baseline="0" dirty="0" smtClean="0">
                <a:solidFill>
                  <a:schemeClr val="tx1"/>
                </a:solidFill>
                <a:latin typeface="Arial" charset="0"/>
                <a:ea typeface="+mn-ea"/>
                <a:cs typeface="+mn-cs"/>
              </a:rPr>
              <a:t>The cognitive-affective model proposes that an emotional reaction is just the last step in a series of cognitive processes that follows sensory recognition of a stimulus and retrieval of information from</a:t>
            </a:r>
          </a:p>
          <a:p>
            <a:r>
              <a:rPr lang="en-US" sz="1200" b="0" i="0" u="none" strike="noStrike" kern="1200" baseline="0" dirty="0" smtClean="0">
                <a:solidFill>
                  <a:schemeClr val="tx1"/>
                </a:solidFill>
                <a:latin typeface="Arial" charset="0"/>
                <a:ea typeface="+mn-ea"/>
                <a:cs typeface="+mn-cs"/>
              </a:rPr>
              <a:t>memory that helps to categorize it. In contrast the independence hypothesis argues that affect and cognition are separate systems so that it’s not always necessary to have a cognition to elicit an emotional response.</a:t>
            </a:r>
            <a:endParaRPr lang="en-US" dirty="0"/>
          </a:p>
        </p:txBody>
      </p:sp>
      <p:sp>
        <p:nvSpPr>
          <p:cNvPr id="4" name="Slide Number Placeholder 3"/>
          <p:cNvSpPr>
            <a:spLocks noGrp="1"/>
          </p:cNvSpPr>
          <p:nvPr>
            <p:ph type="sldNum" sz="quarter" idx="10"/>
          </p:nvPr>
        </p:nvSpPr>
        <p:spPr/>
        <p:txBody>
          <a:bodyPr/>
          <a:lstStyle/>
          <a:p>
            <a:pPr>
              <a:defRPr/>
            </a:pPr>
            <a:fld id="{AF1FCAEA-27CD-4573-B0B5-0133077D5545}" type="slidenum">
              <a:rPr lang="en-US" smtClean="0"/>
              <a:pPr>
                <a:defRPr/>
              </a:pPr>
              <a:t>12</a:t>
            </a:fld>
            <a:endParaRPr lang="en-US" dirty="0"/>
          </a:p>
        </p:txBody>
      </p:sp>
    </p:spTree>
    <p:extLst>
      <p:ext uri="{BB962C8B-B14F-4D97-AF65-F5344CB8AC3E}">
        <p14:creationId xmlns:p14="http://schemas.microsoft.com/office/powerpoint/2010/main" val="3591976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AF7D7478-831B-4695-9792-FF258D1F1029}" type="slidenum">
              <a:rPr lang="en-US" smtClean="0">
                <a:cs typeface="Arial" charset="0"/>
              </a:rPr>
              <a:pPr/>
              <a:t>16</a:t>
            </a:fld>
            <a:endParaRPr lang="en-US" smtClean="0">
              <a:cs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r>
              <a:rPr lang="en-US" smtClean="0"/>
              <a:t>Consumers vary in their commitment to an attitude. Their degree of commitment relates to their level of involvement with the attitude object. The lowest level is compliance. At the compliance level, we form an attitude because it helps us gain rewards or avoid punishment. At the identification level, we form an attitude to conform to another person’s or group’s expectations. At the highest level of involvement, called internalization, our attitudes become a deep part of our value system. At this level, attitudes are difficult to change because they are important to us. </a:t>
            </a:r>
          </a:p>
        </p:txBody>
      </p:sp>
    </p:spTree>
    <p:extLst>
      <p:ext uri="{BB962C8B-B14F-4D97-AF65-F5344CB8AC3E}">
        <p14:creationId xmlns:p14="http://schemas.microsoft.com/office/powerpoint/2010/main" val="8992943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936659B5-8385-481A-9915-94DF12A8391E}" type="slidenum">
              <a:rPr lang="en-US" smtClean="0">
                <a:cs typeface="Arial" charset="0"/>
              </a:rPr>
              <a:pPr/>
              <a:t>19</a:t>
            </a:fld>
            <a:endParaRPr lang="en-US" smtClean="0">
              <a:cs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r>
              <a:rPr lang="en-US" smtClean="0"/>
              <a:t>Our nature is to keep our attitudes and behaviors consistent. This is the basis for the principle of cognitive consistency. Further, the theory of cognitive dissonance explains that when we do have inconsistent attitudes and behaviors, we will find some way to rectify the dissonance and bring our attitudes and behaviors back into consistency. </a:t>
            </a:r>
          </a:p>
        </p:txBody>
      </p:sp>
    </p:spTree>
    <p:extLst>
      <p:ext uri="{BB962C8B-B14F-4D97-AF65-F5344CB8AC3E}">
        <p14:creationId xmlns:p14="http://schemas.microsoft.com/office/powerpoint/2010/main" val="1787273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p>
            <a:fld id="{434AC0B2-8934-4C58-9FE3-77641D332BC7}" type="slidenum">
              <a:rPr lang="en-US" smtClean="0">
                <a:cs typeface="Arial" charset="0"/>
              </a:rPr>
              <a:pPr/>
              <a:t>20</a:t>
            </a:fld>
            <a:endParaRPr lang="en-US" smtClean="0">
              <a:cs typeface="Arial" charset="0"/>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r>
              <a:rPr lang="en-US" smtClean="0"/>
              <a:t>There is another explanation to the theory of cognitive dissonance. Self-perception theory assumes that we observe our own behavior to determine just what our attitudes are. We infer the attitude from our behavior. This theory helps to explain the effectiveness of sales strategies such as the foot-in-the door technique. Such sales techniques are noted in the slide. </a:t>
            </a:r>
          </a:p>
        </p:txBody>
      </p:sp>
    </p:spTree>
    <p:extLst>
      <p:ext uri="{BB962C8B-B14F-4D97-AF65-F5344CB8AC3E}">
        <p14:creationId xmlns:p14="http://schemas.microsoft.com/office/powerpoint/2010/main" val="439428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p>
            <a:fld id="{4C198E3B-CE34-4A51-9F81-672E1C171493}" type="slidenum">
              <a:rPr lang="en-US" smtClean="0">
                <a:cs typeface="Arial" charset="0"/>
              </a:rPr>
              <a:pPr/>
              <a:t>21</a:t>
            </a:fld>
            <a:endParaRPr lang="en-US" smtClean="0">
              <a:cs typeface="Arial" charset="0"/>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p:spPr>
        <p:txBody>
          <a:bodyPr/>
          <a:lstStyle/>
          <a:p>
            <a:r>
              <a:rPr lang="en-US" smtClean="0"/>
              <a:t>Social judgment theory also assumes that people assimilate new information about attitude objects in light of what they already know or feel. The initial attitude acts like a frame of reference, and we categorize new information in light of this standard. People do differ in terms of what information they find acceptable. They form what is known as latitudes of acceptance and rejection around the attitude standard. Ideas that fall within the latitude are deemed favorable but others are not. Messages that fall within the latitudes are deemed consistent even if they are not. This is known as an assimilation effect. However, those that fall outside our latitude of acceptance are rejected even if they are not that different. This is known as a contrast effect. </a:t>
            </a:r>
          </a:p>
        </p:txBody>
      </p:sp>
    </p:spTree>
    <p:extLst>
      <p:ext uri="{BB962C8B-B14F-4D97-AF65-F5344CB8AC3E}">
        <p14:creationId xmlns:p14="http://schemas.microsoft.com/office/powerpoint/2010/main" val="17644193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p>
            <a:fld id="{A3830B4D-62A2-47DA-9B48-82FCECA85DA1}" type="slidenum">
              <a:rPr lang="en-US" smtClean="0">
                <a:cs typeface="Arial" charset="0"/>
              </a:rPr>
              <a:pPr/>
              <a:t>22</a:t>
            </a:fld>
            <a:endParaRPr lang="en-US" smtClean="0">
              <a:cs typeface="Arial" charset="0"/>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smtClean="0"/>
              <a:t>Balance theory considers how a person perceives relations among different attitude objects, and how he alters his attitudes so that these remain consistent (or “balanced”).  This perspective involves relations among three elements, so we call the resulting attitude structures triads. Each triad contains (1) a person and his perceptions of (2) an attitude object, and (3) some other person or object. The theory specifies that we want relations among elements in a triad to be harmonious. If they are unbalanced, this creates tension that we are motivated to reduce by changing our perceptions in order to restore balance.</a:t>
            </a:r>
          </a:p>
        </p:txBody>
      </p:sp>
    </p:spTree>
    <p:extLst>
      <p:ext uri="{BB962C8B-B14F-4D97-AF65-F5344CB8AC3E}">
        <p14:creationId xmlns:p14="http://schemas.microsoft.com/office/powerpoint/2010/main" val="1766632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p>
            <a:fld id="{8FC7AE6E-7047-45F0-9E95-C0F3D8209689}" type="slidenum">
              <a:rPr lang="en-US" smtClean="0">
                <a:cs typeface="Arial" charset="0"/>
              </a:rPr>
              <a:pPr/>
              <a:t>23</a:t>
            </a:fld>
            <a:endParaRPr lang="en-US" smtClean="0">
              <a:cs typeface="Arial" charset="0"/>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smtClean="0"/>
              <a:t>To see how balance theory works, consider this scenario. Alex wants to date Larry; Alex has positive sentiment toward Larry.</a:t>
            </a:r>
          </a:p>
          <a:p>
            <a:r>
              <a:rPr lang="en-US" smtClean="0"/>
              <a:t>Larry wears an earring; Larry has positive attitude toward earring. Alex doesn’t like men who wear earrings and has negative sentiment toward earrings. Alex will now feel pressure to restore balance by altering the triad. She can decide she doesn’t like Larry or that she really does like earrings on men. She might try to negate the relationship between Larry and the earring. The theory doesn’t say what specific route Alex will take but it does explain that she will do something to restore balance. </a:t>
            </a:r>
          </a:p>
          <a:p>
            <a:endParaRPr lang="en-US" smtClean="0"/>
          </a:p>
        </p:txBody>
      </p:sp>
    </p:spTree>
    <p:extLst>
      <p:ext uri="{BB962C8B-B14F-4D97-AF65-F5344CB8AC3E}">
        <p14:creationId xmlns:p14="http://schemas.microsoft.com/office/powerpoint/2010/main" val="552730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p>
            <a:fld id="{656DE067-8B22-4646-9B36-1ED65D178FAF}" type="slidenum">
              <a:rPr lang="en-US" smtClean="0">
                <a:cs typeface="Arial" charset="0"/>
              </a:rPr>
              <a:pPr/>
              <a:t>24</a:t>
            </a:fld>
            <a:endParaRPr lang="en-US" smtClean="0">
              <a:cs typeface="Arial" charset="0"/>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70399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a:ln/>
        </p:spPr>
      </p:sp>
      <p:sp>
        <p:nvSpPr>
          <p:cNvPr id="58370" name="Notes Placeholder 2"/>
          <p:cNvSpPr>
            <a:spLocks noGrp="1"/>
          </p:cNvSpPr>
          <p:nvPr>
            <p:ph type="body" idx="1"/>
          </p:nvPr>
        </p:nvSpPr>
        <p:spPr>
          <a:noFill/>
          <a:ln/>
        </p:spPr>
        <p:txBody>
          <a:bodyPr/>
          <a:lstStyle/>
          <a:p>
            <a:r>
              <a:rPr lang="en-US" smtClean="0"/>
              <a:t>This type of model assumes that a consumer’s attitude toward an attitude object depends on the beliefs that she has about several of its attributes. The three elements that make up multiattribute models are attributes, beliefs, and important weights. The attributes are used to evaluate the attitude object. The beliefs refer to the assessment of whether the brand has specific attributes. Importance weights reflect the relative priority of an attribute to the consumer. </a:t>
            </a:r>
          </a:p>
          <a:p>
            <a:endParaRPr lang="en-US" smtClean="0"/>
          </a:p>
        </p:txBody>
      </p:sp>
      <p:sp>
        <p:nvSpPr>
          <p:cNvPr id="58371" name="Slide Number Placeholder 3"/>
          <p:cNvSpPr>
            <a:spLocks noGrp="1"/>
          </p:cNvSpPr>
          <p:nvPr>
            <p:ph type="sldNum" sz="quarter" idx="5"/>
          </p:nvPr>
        </p:nvSpPr>
        <p:spPr>
          <a:noFill/>
        </p:spPr>
        <p:txBody>
          <a:bodyPr/>
          <a:lstStyle/>
          <a:p>
            <a:fld id="{1302672C-8F0B-4688-99D0-A9233A609732}" type="slidenum">
              <a:rPr lang="en-US" smtClean="0">
                <a:cs typeface="Arial" charset="0"/>
              </a:rPr>
              <a:pPr/>
              <a:t>25</a:t>
            </a:fld>
            <a:endParaRPr lang="en-US" smtClean="0">
              <a:cs typeface="Arial" charset="0"/>
            </a:endParaRPr>
          </a:p>
        </p:txBody>
      </p:sp>
    </p:spTree>
    <p:extLst>
      <p:ext uri="{BB962C8B-B14F-4D97-AF65-F5344CB8AC3E}">
        <p14:creationId xmlns:p14="http://schemas.microsoft.com/office/powerpoint/2010/main" val="236469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noTextEdit="1"/>
          </p:cNvSpPr>
          <p:nvPr>
            <p:ph type="sldImg"/>
          </p:nvPr>
        </p:nvSpPr>
        <p:spPr>
          <a:ln/>
        </p:spPr>
      </p:sp>
      <p:sp>
        <p:nvSpPr>
          <p:cNvPr id="60418" name="Notes Placeholder 2"/>
          <p:cNvSpPr>
            <a:spLocks noGrp="1"/>
          </p:cNvSpPr>
          <p:nvPr>
            <p:ph type="body" idx="1"/>
          </p:nvPr>
        </p:nvSpPr>
        <p:spPr>
          <a:noFill/>
          <a:ln/>
        </p:spPr>
        <p:txBody>
          <a:bodyPr/>
          <a:lstStyle/>
          <a:p>
            <a:r>
              <a:rPr lang="en-US" sz="1200" b="0" i="0" u="none" strike="noStrike" kern="1200" baseline="0" dirty="0" err="1" smtClean="0">
                <a:solidFill>
                  <a:schemeClr val="tx1"/>
                </a:solidFill>
                <a:latin typeface="Arial" charset="0"/>
                <a:ea typeface="+mn-ea"/>
                <a:cs typeface="+mn-cs"/>
              </a:rPr>
              <a:t>Multiattribute</a:t>
            </a:r>
            <a:r>
              <a:rPr lang="en-US" sz="1200" b="0" i="0" u="none" strike="noStrike" kern="1200" baseline="0" dirty="0" smtClean="0">
                <a:solidFill>
                  <a:schemeClr val="tx1"/>
                </a:solidFill>
                <a:latin typeface="Arial" charset="0"/>
                <a:ea typeface="+mn-ea"/>
                <a:cs typeface="+mn-cs"/>
              </a:rPr>
              <a:t> attitude models assume that consumers’ attitude toward an attitude object (</a:t>
            </a:r>
            <a:r>
              <a:rPr lang="en-US" sz="1200" b="1" i="0" u="none" strike="noStrike" kern="1200" baseline="0" dirty="0" err="1" smtClean="0">
                <a:solidFill>
                  <a:schemeClr val="tx1"/>
                </a:solidFill>
                <a:latin typeface="Arial" charset="0"/>
                <a:ea typeface="+mn-ea"/>
                <a:cs typeface="+mn-cs"/>
              </a:rPr>
              <a:t>A</a:t>
            </a:r>
            <a:r>
              <a:rPr lang="en-US" sz="1200" b="0" i="0" u="none" strike="noStrike" kern="1200" baseline="0" dirty="0" err="1" smtClean="0">
                <a:solidFill>
                  <a:schemeClr val="tx1"/>
                </a:solidFill>
                <a:latin typeface="Arial" charset="0"/>
                <a:ea typeface="+mn-ea"/>
                <a:cs typeface="+mn-cs"/>
              </a:rPr>
              <a:t>o</a:t>
            </a:r>
            <a:r>
              <a:rPr lang="en-US" sz="1200" b="0" i="0" u="none" strike="noStrike" kern="1200" baseline="0" dirty="0" smtClean="0">
                <a:solidFill>
                  <a:schemeClr val="tx1"/>
                </a:solidFill>
                <a:latin typeface="Arial" charset="0"/>
                <a:ea typeface="+mn-ea"/>
                <a:cs typeface="+mn-cs"/>
              </a:rPr>
              <a:t>) depends on the beliefs they have about several of its attributes</a:t>
            </a:r>
            <a:endParaRPr lang="en-US" dirty="0" smtClean="0"/>
          </a:p>
          <a:p>
            <a:r>
              <a:rPr lang="en-US" dirty="0" smtClean="0"/>
              <a:t>The </a:t>
            </a:r>
            <a:r>
              <a:rPr lang="en-US" dirty="0" err="1" smtClean="0"/>
              <a:t>Fishbein</a:t>
            </a:r>
            <a:r>
              <a:rPr lang="en-US" dirty="0" smtClean="0"/>
              <a:t> model, developed by Martin </a:t>
            </a:r>
            <a:r>
              <a:rPr lang="en-US" dirty="0" err="1" smtClean="0"/>
              <a:t>Fishbein</a:t>
            </a:r>
            <a:r>
              <a:rPr lang="en-US" dirty="0" smtClean="0"/>
              <a:t>, is the most influential of </a:t>
            </a:r>
            <a:r>
              <a:rPr lang="en-US" dirty="0" err="1" smtClean="0"/>
              <a:t>multiattribute</a:t>
            </a:r>
            <a:r>
              <a:rPr lang="en-US" dirty="0" smtClean="0"/>
              <a:t> models. The model measures three components of attitudes: 1) salient beliefs, 2) object-attribute linkages, and 3) evaluation of each of the important attributes. Using these components, we can compute a consumer’s overall attitude toward an object. </a:t>
            </a:r>
          </a:p>
          <a:p>
            <a:r>
              <a:rPr lang="en-US" dirty="0" smtClean="0"/>
              <a:t>Salient Beliefs</a:t>
            </a:r>
            <a:r>
              <a:rPr lang="en-US" baseline="0" dirty="0" smtClean="0"/>
              <a:t> – beliefs about the object a person considers during evaluation.</a:t>
            </a:r>
          </a:p>
          <a:p>
            <a:r>
              <a:rPr lang="en-US" baseline="0" dirty="0" smtClean="0"/>
              <a:t>Object- Attribute- probability that a particular object has an important attribute</a:t>
            </a:r>
          </a:p>
          <a:p>
            <a:r>
              <a:rPr lang="en-US" baseline="0" dirty="0" smtClean="0"/>
              <a:t>Evaluation- evaluate each important attribute. </a:t>
            </a:r>
            <a:endParaRPr lang="en-US" dirty="0" smtClean="0"/>
          </a:p>
        </p:txBody>
      </p:sp>
      <p:sp>
        <p:nvSpPr>
          <p:cNvPr id="60419" name="Slide Number Placeholder 3"/>
          <p:cNvSpPr>
            <a:spLocks noGrp="1"/>
          </p:cNvSpPr>
          <p:nvPr>
            <p:ph type="sldNum" sz="quarter" idx="5"/>
          </p:nvPr>
        </p:nvSpPr>
        <p:spPr>
          <a:noFill/>
        </p:spPr>
        <p:txBody>
          <a:bodyPr/>
          <a:lstStyle/>
          <a:p>
            <a:fld id="{7F5A789A-47C6-4839-9311-99434A32D17E}" type="slidenum">
              <a:rPr lang="en-US" smtClean="0">
                <a:cs typeface="Arial" charset="0"/>
              </a:rPr>
              <a:pPr/>
              <a:t>26</a:t>
            </a:fld>
            <a:endParaRPr lang="en-US" smtClean="0">
              <a:cs typeface="Arial" charset="0"/>
            </a:endParaRPr>
          </a:p>
        </p:txBody>
      </p:sp>
    </p:spTree>
    <p:extLst>
      <p:ext uri="{BB962C8B-B14F-4D97-AF65-F5344CB8AC3E}">
        <p14:creationId xmlns:p14="http://schemas.microsoft.com/office/powerpoint/2010/main" val="2588241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p>
            <a:fld id="{C5BEC2C9-45E9-4756-8470-0500A4D47ADB}" type="slidenum">
              <a:rPr lang="en-US" smtClean="0">
                <a:cs typeface="Arial" charset="0"/>
              </a:rPr>
              <a:pPr/>
              <a:t>2</a:t>
            </a:fld>
            <a:endParaRPr lang="en-US" smtClean="0">
              <a:cs typeface="Arial" charset="0"/>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705229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p>
            <a:fld id="{27986C37-1BB2-4260-8FE9-30EB29145257}" type="slidenum">
              <a:rPr lang="en-US" smtClean="0">
                <a:cs typeface="Arial" charset="0"/>
              </a:rPr>
              <a:pPr/>
              <a:t>27</a:t>
            </a:fld>
            <a:endParaRPr lang="en-US" smtClean="0">
              <a:cs typeface="Arial" charset="0"/>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r>
              <a:rPr lang="en-US" dirty="0" smtClean="0"/>
              <a:t>Table 8.1 illustrates a </a:t>
            </a:r>
            <a:r>
              <a:rPr lang="en-US" dirty="0" err="1" smtClean="0"/>
              <a:t>multiattribute</a:t>
            </a:r>
            <a:r>
              <a:rPr lang="en-US" dirty="0" smtClean="0"/>
              <a:t> model</a:t>
            </a:r>
            <a:r>
              <a:rPr lang="en-US" baseline="0" dirty="0" smtClean="0"/>
              <a:t> of</a:t>
            </a:r>
            <a:r>
              <a:rPr lang="en-US" dirty="0" smtClean="0"/>
              <a:t> the hypothetical ratings that we can develop by summing scores on each attribute after weighting each by its relative importance. Based on this example, we can see that Saundra has the best view of Smith as a college choice.</a:t>
            </a:r>
          </a:p>
        </p:txBody>
      </p:sp>
    </p:spTree>
    <p:extLst>
      <p:ext uri="{BB962C8B-B14F-4D97-AF65-F5344CB8AC3E}">
        <p14:creationId xmlns:p14="http://schemas.microsoft.com/office/powerpoint/2010/main" val="1547357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p>
            <a:fld id="{E6CA3C95-50AD-4332-A345-1584FB8F95C8}" type="slidenum">
              <a:rPr lang="en-US" smtClean="0">
                <a:cs typeface="Arial" charset="0"/>
              </a:rPr>
              <a:pPr/>
              <a:t>28</a:t>
            </a:fld>
            <a:endParaRPr lang="en-US" smtClean="0">
              <a:cs typeface="Arial" charset="0"/>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r>
              <a:rPr lang="en-US" smtClean="0"/>
              <a:t>If prospective customers viewed one brand as superior, a marketer could try to convince the consumer that a particular attribute is important. A marketer might discover that consumers do not equate his brand with a certain attribute; a communications campaign can be used to strengthen the linkage. Marketers can encourage consumers to add a new attribute when new features are developed for products. Finally, one can decrease the competitors’ higher ratings with comparative advertising. </a:t>
            </a:r>
          </a:p>
        </p:txBody>
      </p:sp>
    </p:spTree>
    <p:extLst>
      <p:ext uri="{BB962C8B-B14F-4D97-AF65-F5344CB8AC3E}">
        <p14:creationId xmlns:p14="http://schemas.microsoft.com/office/powerpoint/2010/main" val="1391150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FE55C20F-3F49-4123-B845-5F4B5AB30F2A}" type="slidenum">
              <a:rPr lang="en-US" smtClean="0">
                <a:cs typeface="Arial" charset="0"/>
              </a:rPr>
              <a:pPr/>
              <a:t>29</a:t>
            </a:fld>
            <a:endParaRPr lang="en-US" smtClean="0">
              <a:cs typeface="Arial" charset="0"/>
            </a:endParaRPr>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r>
              <a:rPr lang="en-US" smtClean="0"/>
              <a:t>To improve Fishbein’s model a new version called the theory of reasoned action was developed. It contains several additions to the original to improve its ability to predict behavior. First, the theory of reasoned action aims to measure behavioral intentions. Second, it recognizes the power of other people to influence what we do. Third, it measures attitude toward the act of buying rather than just attitude toward the product. This means that it considers the consequences of purchase. </a:t>
            </a:r>
          </a:p>
          <a:p>
            <a:r>
              <a:rPr lang="en-US" smtClean="0"/>
              <a:t>Even with these improvements, there are still obstacles to predicting behavior using the model. </a:t>
            </a:r>
          </a:p>
        </p:txBody>
      </p:sp>
    </p:spTree>
    <p:extLst>
      <p:ext uri="{BB962C8B-B14F-4D97-AF65-F5344CB8AC3E}">
        <p14:creationId xmlns:p14="http://schemas.microsoft.com/office/powerpoint/2010/main" val="2459479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p>
            <a:fld id="{79DFA1E8-379C-4879-9257-8ED71421D441}" type="slidenum">
              <a:rPr lang="en-US" smtClean="0">
                <a:cs typeface="Arial" charset="0"/>
              </a:rPr>
              <a:pPr/>
              <a:t>30</a:t>
            </a:fld>
            <a:endParaRPr lang="en-US" smtClean="0">
              <a:cs typeface="Arial" charset="0"/>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r>
              <a:rPr lang="en-US" smtClean="0"/>
              <a:t>The theory of trying states that we should replace the criterion of behavior in the reasoned action model with trying to reach a goal. As the figure shows, this perspective recognizes that additional factors might intervene between intent and performance.</a:t>
            </a:r>
          </a:p>
        </p:txBody>
      </p:sp>
    </p:spTree>
    <p:extLst>
      <p:ext uri="{BB962C8B-B14F-4D97-AF65-F5344CB8AC3E}">
        <p14:creationId xmlns:p14="http://schemas.microsoft.com/office/powerpoint/2010/main" val="2679894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p>
            <a:fld id="{32F3E72F-7D9A-4CBC-AEE7-FDB20DBC203B}" type="slidenum">
              <a:rPr lang="en-US" smtClean="0">
                <a:cs typeface="Arial" charset="0"/>
              </a:rPr>
              <a:pPr/>
              <a:t>31</a:t>
            </a:fld>
            <a:endParaRPr lang="en-US" smtClean="0">
              <a:cs typeface="Arial" charset="0"/>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r>
              <a:rPr lang="en-US" smtClean="0"/>
              <a:t>Marketers try to persuade consumers and these persuasion attempts are based on basic psychological principles. There are six approaches to persuasion, as shown in the slide. </a:t>
            </a:r>
          </a:p>
          <a:p>
            <a:r>
              <a:rPr lang="en-US" smtClean="0"/>
              <a:t>Reciprocity means that we are more likely to give if we first receive.</a:t>
            </a:r>
          </a:p>
          <a:p>
            <a:r>
              <a:rPr lang="en-US" smtClean="0"/>
              <a:t>Scarcity means that people tend to find things that are not readily available more desirable.</a:t>
            </a:r>
          </a:p>
          <a:p>
            <a:r>
              <a:rPr lang="en-US" smtClean="0"/>
              <a:t>Authority means that we tend to believe authoritative sources.</a:t>
            </a:r>
          </a:p>
          <a:p>
            <a:r>
              <a:rPr lang="en-US" smtClean="0"/>
              <a:t>Consistency means that we try not to contradict what we’ve said before.</a:t>
            </a:r>
          </a:p>
          <a:p>
            <a:r>
              <a:rPr lang="en-US" smtClean="0"/>
              <a:t>Liking means that we will agree with those we like or admire.</a:t>
            </a:r>
          </a:p>
          <a:p>
            <a:r>
              <a:rPr lang="en-US" smtClean="0"/>
              <a:t>Consensus means that we will consider what others do before we decide what to do. </a:t>
            </a:r>
          </a:p>
        </p:txBody>
      </p:sp>
    </p:spTree>
    <p:extLst>
      <p:ext uri="{BB962C8B-B14F-4D97-AF65-F5344CB8AC3E}">
        <p14:creationId xmlns:p14="http://schemas.microsoft.com/office/powerpoint/2010/main" val="3459703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a:ln/>
        </p:spPr>
      </p:sp>
      <p:sp>
        <p:nvSpPr>
          <p:cNvPr id="73730" name="Notes Placeholder 2"/>
          <p:cNvSpPr>
            <a:spLocks noGrp="1"/>
          </p:cNvSpPr>
          <p:nvPr>
            <p:ph type="body" idx="1"/>
          </p:nvPr>
        </p:nvSpPr>
        <p:spPr>
          <a:noFill/>
          <a:ln/>
        </p:spPr>
        <p:txBody>
          <a:bodyPr/>
          <a:lstStyle/>
          <a:p>
            <a:r>
              <a:rPr lang="en-US" smtClean="0"/>
              <a:t>Marketers traditionally rely on the communications model shown on the next slide. The model shows the elements we must control in order to communicate with our customers.</a:t>
            </a:r>
          </a:p>
        </p:txBody>
      </p:sp>
      <p:sp>
        <p:nvSpPr>
          <p:cNvPr id="73731" name="Slide Number Placeholder 3"/>
          <p:cNvSpPr>
            <a:spLocks noGrp="1"/>
          </p:cNvSpPr>
          <p:nvPr>
            <p:ph type="sldNum" sz="quarter" idx="5"/>
          </p:nvPr>
        </p:nvSpPr>
        <p:spPr>
          <a:noFill/>
        </p:spPr>
        <p:txBody>
          <a:bodyPr/>
          <a:lstStyle/>
          <a:p>
            <a:fld id="{0203E829-BC5D-4DFC-BFE6-7A68DC3BB929}" type="slidenum">
              <a:rPr lang="en-US" smtClean="0">
                <a:cs typeface="Arial" charset="0"/>
              </a:rPr>
              <a:pPr/>
              <a:t>33</a:t>
            </a:fld>
            <a:endParaRPr lang="en-US" smtClean="0">
              <a:cs typeface="Arial" charset="0"/>
            </a:endParaRPr>
          </a:p>
        </p:txBody>
      </p:sp>
    </p:spTree>
    <p:extLst>
      <p:ext uri="{BB962C8B-B14F-4D97-AF65-F5344CB8AC3E}">
        <p14:creationId xmlns:p14="http://schemas.microsoft.com/office/powerpoint/2010/main" val="4080986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a:noFill/>
        </p:spPr>
        <p:txBody>
          <a:bodyPr/>
          <a:lstStyle/>
          <a:p>
            <a:fld id="{FE0A918B-1DA6-4EEF-9A3C-FFF44EF91E15}" type="slidenum">
              <a:rPr lang="en-US" smtClean="0">
                <a:cs typeface="Arial" charset="0"/>
              </a:rPr>
              <a:pPr/>
              <a:t>34</a:t>
            </a:fld>
            <a:endParaRPr lang="en-US" smtClean="0">
              <a:cs typeface="Arial" charset="0"/>
            </a:endParaRP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r>
              <a:rPr lang="en-US" smtClean="0"/>
              <a:t>The figure illustrates the communications model. The elements of the model include the source, the message, and the method of transmitting the message. Social scientists developed this model to understand mass communications in which a source transmits information to many receivers at one time. This model doesn’t work as well in some situations like those encompassing social media. </a:t>
            </a:r>
          </a:p>
        </p:txBody>
      </p:sp>
    </p:spTree>
    <p:extLst>
      <p:ext uri="{BB962C8B-B14F-4D97-AF65-F5344CB8AC3E}">
        <p14:creationId xmlns:p14="http://schemas.microsoft.com/office/powerpoint/2010/main" val="1994295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p:cNvSpPr>
            <a:spLocks noGrp="1" noChangeArrowheads="1"/>
          </p:cNvSpPr>
          <p:nvPr>
            <p:ph type="sldNum" sz="quarter" idx="5"/>
          </p:nvPr>
        </p:nvSpPr>
        <p:spPr>
          <a:noFill/>
        </p:spPr>
        <p:txBody>
          <a:bodyPr/>
          <a:lstStyle/>
          <a:p>
            <a:fld id="{D819DDC6-B800-466A-9E7E-DEA2C65E2A89}" type="slidenum">
              <a:rPr lang="en-US" smtClean="0">
                <a:cs typeface="Arial" charset="0"/>
              </a:rPr>
              <a:pPr/>
              <a:t>37</a:t>
            </a:fld>
            <a:endParaRPr lang="en-US" smtClean="0">
              <a:cs typeface="Arial" charset="0"/>
            </a:endParaRPr>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r>
              <a:rPr lang="en-US" dirty="0" smtClean="0"/>
              <a:t>Figure 8.5 shows an updated model which accounts for the new developments like social media that now affect the communications process. </a:t>
            </a:r>
          </a:p>
        </p:txBody>
      </p:sp>
    </p:spTree>
    <p:extLst>
      <p:ext uri="{BB962C8B-B14F-4D97-AF65-F5344CB8AC3E}">
        <p14:creationId xmlns:p14="http://schemas.microsoft.com/office/powerpoint/2010/main" val="2640929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p:spPr>
        <p:txBody>
          <a:bodyPr/>
          <a:lstStyle/>
          <a:p>
            <a:fld id="{A94898A5-33DC-49BE-B070-AAC9F3B9742B}" type="slidenum">
              <a:rPr lang="en-US" smtClean="0">
                <a:cs typeface="Arial" charset="0"/>
              </a:rPr>
              <a:pPr/>
              <a:t>38</a:t>
            </a:fld>
            <a:endParaRPr lang="en-US" smtClean="0">
              <a:cs typeface="Arial" charset="0"/>
            </a:endParaRPr>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r>
              <a:rPr lang="en-US" smtClean="0"/>
              <a:t>The revised communications model accounts for many new forms of messages that have arisen as social media has developed. </a:t>
            </a:r>
          </a:p>
        </p:txBody>
      </p:sp>
    </p:spTree>
    <p:extLst>
      <p:ext uri="{BB962C8B-B14F-4D97-AF65-F5344CB8AC3E}">
        <p14:creationId xmlns:p14="http://schemas.microsoft.com/office/powerpoint/2010/main" val="27425501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a:ln/>
        </p:spPr>
      </p:sp>
      <p:sp>
        <p:nvSpPr>
          <p:cNvPr id="84994" name="Notes Placeholder 2"/>
          <p:cNvSpPr>
            <a:spLocks noGrp="1"/>
          </p:cNvSpPr>
          <p:nvPr>
            <p:ph type="body" idx="1"/>
          </p:nvPr>
        </p:nvSpPr>
        <p:spPr>
          <a:noFill/>
          <a:ln/>
        </p:spPr>
        <p:txBody>
          <a:bodyPr/>
          <a:lstStyle/>
          <a:p>
            <a:r>
              <a:rPr lang="en-US" smtClean="0"/>
              <a:t>The source is the perceived source of the message. It may be perceived as the person or people shown in the ad. Credibility and attractiveness are desirable source components. Source attractiveness refers to the perceived social value the message receivers associate with the source. It is related to appearance, personality, social status, and similarity to the receiver. Celebrities increase awareness of a firm’s advertising and enhance company image. A celebrity endorsement can be a way to differentiate among products. </a:t>
            </a:r>
          </a:p>
          <a:p>
            <a:endParaRPr lang="en-US" smtClean="0"/>
          </a:p>
          <a:p>
            <a:endParaRPr lang="en-US" smtClean="0"/>
          </a:p>
        </p:txBody>
      </p:sp>
      <p:sp>
        <p:nvSpPr>
          <p:cNvPr id="84995" name="Slide Number Placeholder 3"/>
          <p:cNvSpPr>
            <a:spLocks noGrp="1"/>
          </p:cNvSpPr>
          <p:nvPr>
            <p:ph type="sldNum" sz="quarter" idx="5"/>
          </p:nvPr>
        </p:nvSpPr>
        <p:spPr>
          <a:noFill/>
        </p:spPr>
        <p:txBody>
          <a:bodyPr/>
          <a:lstStyle/>
          <a:p>
            <a:fld id="{BE217FA6-764D-4295-8889-3A68815F1BD5}" type="slidenum">
              <a:rPr lang="en-US" smtClean="0">
                <a:cs typeface="Arial" charset="0"/>
              </a:rPr>
              <a:pPr/>
              <a:t>40</a:t>
            </a:fld>
            <a:endParaRPr lang="en-US" smtClean="0">
              <a:cs typeface="Arial" charset="0"/>
            </a:endParaRPr>
          </a:p>
        </p:txBody>
      </p:sp>
    </p:spTree>
    <p:extLst>
      <p:ext uri="{BB962C8B-B14F-4D97-AF65-F5344CB8AC3E}">
        <p14:creationId xmlns:p14="http://schemas.microsoft.com/office/powerpoint/2010/main" val="2261356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B2C3E5FF-74FD-45FD-8360-5DD9A6679756}" type="slidenum">
              <a:rPr lang="en-US" smtClean="0">
                <a:cs typeface="Arial" charset="0"/>
              </a:rPr>
              <a:pPr/>
              <a:t>3</a:t>
            </a:fld>
            <a:endParaRPr lang="en-US" smtClean="0">
              <a:cs typeface="Arial" charset="0"/>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6330336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Source credibility refers to a communicator’s expertise, objectivity, or trustworthiness.</a:t>
            </a:r>
          </a:p>
          <a:p>
            <a:r>
              <a:rPr lang="en-US" sz="1200" b="0" i="0" u="none" strike="noStrike" kern="1200" baseline="0" dirty="0" smtClean="0">
                <a:solidFill>
                  <a:schemeClr val="tx1"/>
                </a:solidFill>
                <a:latin typeface="Arial" charset="0"/>
                <a:ea typeface="+mn-ea"/>
                <a:cs typeface="+mn-cs"/>
              </a:rPr>
              <a:t>Disclaimers typically happen at the end of a commercial message that supply additional information the advertiser is required to provide.</a:t>
            </a:r>
          </a:p>
          <a:p>
            <a:r>
              <a:rPr lang="en-US" sz="1200" b="0" i="0" u="none" strike="noStrike" kern="1200" baseline="0" dirty="0" smtClean="0">
                <a:solidFill>
                  <a:schemeClr val="tx1"/>
                </a:solidFill>
                <a:latin typeface="Arial" charset="0"/>
                <a:ea typeface="+mn-ea"/>
                <a:cs typeface="+mn-cs"/>
              </a:rPr>
              <a:t>The Sleeper effect is when after a while, people appear to “forget” about the negative source and change their attitudes anyway. </a:t>
            </a:r>
          </a:p>
          <a:p>
            <a:r>
              <a:rPr lang="en-US" sz="1200" b="0" i="0" u="none" strike="noStrike" kern="1200" baseline="0" dirty="0" smtClean="0">
                <a:solidFill>
                  <a:schemeClr val="tx1"/>
                </a:solidFill>
                <a:latin typeface="Arial" charset="0"/>
                <a:ea typeface="+mn-ea"/>
                <a:cs typeface="+mn-cs"/>
              </a:rPr>
              <a:t>Native advertising refers to digital messages designed to blend into the editorial content of the publications in which they appear.</a:t>
            </a:r>
          </a:p>
          <a:p>
            <a:r>
              <a:rPr lang="en-US" sz="1200" b="0" i="0" u="none" strike="noStrike" kern="1200" baseline="0" dirty="0" smtClean="0">
                <a:solidFill>
                  <a:schemeClr val="tx1"/>
                </a:solidFill>
                <a:latin typeface="Arial" charset="0"/>
                <a:ea typeface="+mn-ea"/>
                <a:cs typeface="+mn-cs"/>
              </a:rPr>
              <a:t>Knowledge bias implies that a source’s knowledge about a topic is not accurate.</a:t>
            </a:r>
          </a:p>
          <a:p>
            <a:r>
              <a:rPr lang="en-US" sz="1200" b="0" i="0" u="none" strike="noStrike" kern="1200" baseline="0" dirty="0" smtClean="0">
                <a:solidFill>
                  <a:schemeClr val="tx1"/>
                </a:solidFill>
                <a:latin typeface="Arial" charset="0"/>
                <a:ea typeface="+mn-ea"/>
                <a:cs typeface="+mn-cs"/>
              </a:rPr>
              <a:t>Reporting bias occurs when a source has the required knowledge but we question his or her willingness to convey it accurately—as when a racket manufacturer pays a star tennis player to use its products exclusively.</a:t>
            </a:r>
          </a:p>
          <a:p>
            <a:r>
              <a:rPr lang="en-US" sz="1200" b="0" i="0" u="none" strike="noStrike" kern="1200" baseline="0" dirty="0" smtClean="0">
                <a:solidFill>
                  <a:schemeClr val="tx1"/>
                </a:solidFill>
                <a:latin typeface="Arial" charset="0"/>
                <a:ea typeface="+mn-ea"/>
                <a:cs typeface="+mn-cs"/>
              </a:rPr>
              <a:t>Source attractiveness refers to the social value recipients attribute to a communicator.</a:t>
            </a:r>
          </a:p>
          <a:p>
            <a:r>
              <a:rPr lang="en-US" sz="1200" b="0" i="0" u="none" strike="noStrike" kern="1200" baseline="0" dirty="0" smtClean="0">
                <a:solidFill>
                  <a:schemeClr val="tx1"/>
                </a:solidFill>
                <a:latin typeface="Arial" charset="0"/>
                <a:ea typeface="+mn-ea"/>
                <a:cs typeface="+mn-cs"/>
              </a:rPr>
              <a:t>Shared endorsements; users who follow or rate a product or service may find that their endorsements show up on the advertiser’s page.</a:t>
            </a:r>
          </a:p>
          <a:p>
            <a:r>
              <a:rPr lang="en-US" sz="1200" b="0" i="0" u="none" strike="noStrike" kern="1200" baseline="0" dirty="0" smtClean="0">
                <a:solidFill>
                  <a:schemeClr val="tx1"/>
                </a:solidFill>
                <a:latin typeface="Arial" charset="0"/>
                <a:ea typeface="+mn-ea"/>
                <a:cs typeface="+mn-cs"/>
              </a:rPr>
              <a:t>Halo effect occurs when we assume that persons who rank high on one dimension excel on others as well.</a:t>
            </a:r>
          </a:p>
          <a:p>
            <a:endParaRPr lang="en-US" sz="1200" b="0" i="0" u="none" strike="noStrike" kern="1200" baseline="0" dirty="0" smtClean="0">
              <a:solidFill>
                <a:schemeClr val="tx1"/>
              </a:solidFill>
              <a:latin typeface="Arial"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AF1FCAEA-27CD-4573-B0B5-0133077D5545}" type="slidenum">
              <a:rPr lang="en-US" smtClean="0"/>
              <a:pPr>
                <a:defRPr/>
              </a:pPr>
              <a:t>41</a:t>
            </a:fld>
            <a:endParaRPr lang="en-US" dirty="0"/>
          </a:p>
        </p:txBody>
      </p:sp>
    </p:spTree>
    <p:extLst>
      <p:ext uri="{BB962C8B-B14F-4D97-AF65-F5344CB8AC3E}">
        <p14:creationId xmlns:p14="http://schemas.microsoft.com/office/powerpoint/2010/main" val="2671797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p>
            <a:fld id="{FC046D56-F991-498A-8660-31FF34949658}" type="slidenum">
              <a:rPr lang="en-US" smtClean="0">
                <a:cs typeface="Arial" charset="0"/>
              </a:rPr>
              <a:pPr/>
              <a:t>44</a:t>
            </a:fld>
            <a:endParaRPr lang="en-US" smtClean="0">
              <a:cs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r>
              <a:rPr lang="en-US" smtClean="0"/>
              <a:t>There are so many decisions to make about how we say what it is that we want to say. The questions listed are some of the decisions marketers must make about messages. </a:t>
            </a:r>
          </a:p>
        </p:txBody>
      </p:sp>
    </p:spTree>
    <p:extLst>
      <p:ext uri="{BB962C8B-B14F-4D97-AF65-F5344CB8AC3E}">
        <p14:creationId xmlns:p14="http://schemas.microsoft.com/office/powerpoint/2010/main" val="23463664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p>
            <a:fld id="{4817A54A-D05E-4E07-967B-132CE8930FFE}" type="slidenum">
              <a:rPr lang="en-US" smtClean="0">
                <a:cs typeface="Arial" charset="0"/>
              </a:rPr>
              <a:pPr/>
              <a:t>45</a:t>
            </a:fld>
            <a:endParaRPr lang="en-US" smtClean="0">
              <a:cs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r>
              <a:rPr lang="en-US" smtClean="0"/>
              <a:t>Messages may have good and/or bad characteristics. To be effective, messages shouldn’t cover too much information or distract the receiver. </a:t>
            </a:r>
          </a:p>
        </p:txBody>
      </p:sp>
    </p:spTree>
    <p:extLst>
      <p:ext uri="{BB962C8B-B14F-4D97-AF65-F5344CB8AC3E}">
        <p14:creationId xmlns:p14="http://schemas.microsoft.com/office/powerpoint/2010/main" val="16428829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p>
            <a:fld id="{DAC6F992-B79B-44ED-9D42-9892F97A4C64}" type="slidenum">
              <a:rPr lang="en-US" smtClean="0">
                <a:cs typeface="Arial" charset="0"/>
              </a:rPr>
              <a:pPr/>
              <a:t>46</a:t>
            </a:fld>
            <a:endParaRPr lang="en-US" smtClean="0">
              <a:cs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r>
              <a:rPr lang="en-US" smtClean="0"/>
              <a:t>The two-factor theory explains the fine line between familiarity and boredom. It proposes that separate psychological processes operate when we repeatedly show an ad to a viewer. The positive side of repetition is that it increases familiarity and reduces uncertainty about the product. The negative side is that boredom increases with each exposure. At some point, the boredom is greater than the amount of reduced uncertainty and then wear-out begins. The figure depicts this relationship. </a:t>
            </a:r>
          </a:p>
        </p:txBody>
      </p:sp>
    </p:spTree>
    <p:extLst>
      <p:ext uri="{BB962C8B-B14F-4D97-AF65-F5344CB8AC3E}">
        <p14:creationId xmlns:p14="http://schemas.microsoft.com/office/powerpoint/2010/main" val="2122451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p>
            <a:fld id="{429C576E-E6DD-4BA0-A54E-B714F433B8CA}" type="slidenum">
              <a:rPr lang="en-US" smtClean="0">
                <a:cs typeface="Arial" charset="0"/>
              </a:rPr>
              <a:pPr/>
              <a:t>47</a:t>
            </a:fld>
            <a:endParaRPr lang="en-US" smtClean="0">
              <a:cs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8194187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p>
            <a:fld id="{7433E71D-1777-48C3-AC5E-20B17F102AA0}" type="slidenum">
              <a:rPr lang="en-US" smtClean="0">
                <a:cs typeface="Arial" charset="0"/>
              </a:rPr>
              <a:pPr/>
              <a:t>48</a:t>
            </a:fld>
            <a:endParaRPr lang="en-US" smtClean="0">
              <a:cs typeface="Arial" charset="0"/>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p:spPr>
        <p:txBody>
          <a:bodyPr/>
          <a:lstStyle/>
          <a:p>
            <a:r>
              <a:rPr lang="en-US" smtClean="0"/>
              <a:t>Comparative advertising enables a brand to compare itself to another on specific attributes. However, it can result in a negative outcome. Consumers may doubt credibility. </a:t>
            </a:r>
          </a:p>
        </p:txBody>
      </p:sp>
    </p:spTree>
    <p:extLst>
      <p:ext uri="{BB962C8B-B14F-4D97-AF65-F5344CB8AC3E}">
        <p14:creationId xmlns:p14="http://schemas.microsoft.com/office/powerpoint/2010/main" val="16418702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E96786EF-31CD-4988-B108-463059682A9F}" type="slidenum">
              <a:rPr lang="en-US" smtClean="0"/>
              <a:pPr/>
              <a:t>50</a:t>
            </a:fld>
            <a:endParaRPr lang="en-US" dirty="0"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r>
              <a:rPr lang="en-US" dirty="0" smtClean="0"/>
              <a:t>The use of branded products in film is an old practice but it has renewed attention as brands pay large sums to be included in popular programming. Sometimes the product placement is free because the director wants to use the branded prop for realism. Other times, the placement comes with a fee. The practice is called branded entertainment sometimes because the brands may sponsor the program (like American Idol). Some researchers claim that product placement helps consumers to make decisions because consumers are then familiar with the brands when they shop. However, others say that placements can be a negative influence on consumer decisions if they are not congruent with the plot. In other words, the placement has to make sense in the minds of consumers in order to be effective. </a:t>
            </a:r>
          </a:p>
        </p:txBody>
      </p:sp>
    </p:spTree>
    <p:extLst>
      <p:ext uri="{BB962C8B-B14F-4D97-AF65-F5344CB8AC3E}">
        <p14:creationId xmlns:p14="http://schemas.microsoft.com/office/powerpoint/2010/main" val="465893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AA84DB0B-1EA3-4BBE-9814-612D858B5A02}" type="slidenum">
              <a:rPr lang="en-US" smtClean="0"/>
              <a:pPr/>
              <a:t>51</a:t>
            </a:fld>
            <a:endParaRPr lang="en-US" dirty="0"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r>
              <a:rPr lang="en-US" dirty="0" smtClean="0"/>
              <a:t>Many brands have used advergaming including Axe, Burger King, and Mini Cooper. The games keep the attention of players longer than typical advertising. They let marketers target specific types of consumers. Marketers can tailor the nature of the game and the products in it to the profiles of different users. The format gives advertisers a great deal of flexibility. Lastly, the games enable marketers to track exposure to advertising in the games. </a:t>
            </a:r>
          </a:p>
        </p:txBody>
      </p:sp>
    </p:spTree>
    <p:extLst>
      <p:ext uri="{BB962C8B-B14F-4D97-AF65-F5344CB8AC3E}">
        <p14:creationId xmlns:p14="http://schemas.microsoft.com/office/powerpoint/2010/main" val="320513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a:ln/>
        </p:spPr>
      </p:sp>
      <p:sp>
        <p:nvSpPr>
          <p:cNvPr id="99330" name="Notes Placeholder 2"/>
          <p:cNvSpPr>
            <a:spLocks noGrp="1"/>
          </p:cNvSpPr>
          <p:nvPr>
            <p:ph type="body" idx="1"/>
          </p:nvPr>
        </p:nvSpPr>
        <p:spPr>
          <a:noFill/>
          <a:ln/>
        </p:spPr>
        <p:txBody>
          <a:bodyPr/>
          <a:lstStyle/>
          <a:p>
            <a:r>
              <a:rPr lang="en-US" smtClean="0"/>
              <a:t>The types of message appeals that we may use to communicate are listed in the slide. Whether to use emotion or rational argument depends on the situation. It may depend on the nature of the product and the relationship consumers have with the product. Sex appeals can be good for getting attention but also come with risks. Humor is also a good choice for gaining attention but one has to be careful that the humor does not overwhelm the primary message. Fear appears emphasize the negative consequences that can occur unless the consumer changes a behavior or an attitude. </a:t>
            </a:r>
          </a:p>
          <a:p>
            <a:endParaRPr lang="en-US" smtClean="0"/>
          </a:p>
          <a:p>
            <a:r>
              <a:rPr lang="en-US" smtClean="0"/>
              <a:t>Advertisers use literary elements to communicate benefits and meaning</a:t>
            </a:r>
          </a:p>
          <a:p>
            <a:r>
              <a:rPr lang="en-US" smtClean="0"/>
              <a:t>Allegory: story about an abstract concept personified in a fictional character</a:t>
            </a:r>
          </a:p>
          <a:p>
            <a:r>
              <a:rPr lang="en-US" smtClean="0"/>
              <a:t>Metaphor: two dissimilar objects in a close relationship (“A is B”)</a:t>
            </a:r>
          </a:p>
          <a:p>
            <a:r>
              <a:rPr lang="en-US" smtClean="0"/>
              <a:t>Simile: compares two objects (“A is like B”)</a:t>
            </a:r>
          </a:p>
          <a:p>
            <a:r>
              <a:rPr lang="en-US" smtClean="0"/>
              <a:t>Resonance: play on words with pictures</a:t>
            </a:r>
          </a:p>
          <a:p>
            <a:endParaRPr lang="en-US" smtClean="0"/>
          </a:p>
        </p:txBody>
      </p:sp>
      <p:sp>
        <p:nvSpPr>
          <p:cNvPr id="99331" name="Slide Number Placeholder 3"/>
          <p:cNvSpPr>
            <a:spLocks noGrp="1"/>
          </p:cNvSpPr>
          <p:nvPr>
            <p:ph type="sldNum" sz="quarter" idx="5"/>
          </p:nvPr>
        </p:nvSpPr>
        <p:spPr>
          <a:noFill/>
        </p:spPr>
        <p:txBody>
          <a:bodyPr/>
          <a:lstStyle/>
          <a:p>
            <a:fld id="{B518167F-45F9-49FE-936D-AA3523DFCEB1}" type="slidenum">
              <a:rPr lang="en-US" smtClean="0">
                <a:cs typeface="Arial" charset="0"/>
              </a:rPr>
              <a:pPr/>
              <a:t>52</a:t>
            </a:fld>
            <a:endParaRPr lang="en-US" smtClean="0">
              <a:cs typeface="Arial" charset="0"/>
            </a:endParaRPr>
          </a:p>
        </p:txBody>
      </p:sp>
    </p:spTree>
    <p:extLst>
      <p:ext uri="{BB962C8B-B14F-4D97-AF65-F5344CB8AC3E}">
        <p14:creationId xmlns:p14="http://schemas.microsoft.com/office/powerpoint/2010/main" val="39718374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p>
            <a:fld id="{0D0B3528-1C0C-45BA-A1A2-2F5B8535DE4E}" type="slidenum">
              <a:rPr lang="en-US" smtClean="0">
                <a:cs typeface="Arial" charset="0"/>
              </a:rPr>
              <a:pPr/>
              <a:t>53</a:t>
            </a:fld>
            <a:endParaRPr lang="en-US" smtClean="0">
              <a:cs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2040122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7B52F18C-B1C5-45C7-9B20-6D1C5ADDF306}" type="slidenum">
              <a:rPr lang="en-US" smtClean="0">
                <a:cs typeface="Arial" charset="0"/>
              </a:rPr>
              <a:pPr/>
              <a:t>4</a:t>
            </a:fld>
            <a:endParaRPr lang="en-US" smtClean="0">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186541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p:spPr>
        <p:txBody>
          <a:bodyPr/>
          <a:lstStyle/>
          <a:p>
            <a:fld id="{5AE8B3FC-5D45-4E3B-93D7-9B0882162010}" type="slidenum">
              <a:rPr lang="en-US" smtClean="0">
                <a:cs typeface="Arial" charset="0"/>
              </a:rPr>
              <a:pPr/>
              <a:t>56</a:t>
            </a:fld>
            <a:endParaRPr lang="en-US" smtClean="0">
              <a:cs typeface="Arial" charset="0"/>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a:ln/>
        </p:spPr>
        <p:txBody>
          <a:bodyPr/>
          <a:lstStyle/>
          <a:p>
            <a:r>
              <a:rPr lang="en-US" smtClean="0"/>
              <a:t>The elaboration likelihood model, known as the ELM, assumes that under conditions of high involvement, we will take the central route to persuasion, but under conditions of low involvement, we will take a peripheral route. The central route is focused on the consumer’s cognitive response to the message. The peripheral route focuses on other cues to decide how to react to the message. </a:t>
            </a:r>
          </a:p>
        </p:txBody>
      </p:sp>
    </p:spTree>
    <p:extLst>
      <p:ext uri="{BB962C8B-B14F-4D97-AF65-F5344CB8AC3E}">
        <p14:creationId xmlns:p14="http://schemas.microsoft.com/office/powerpoint/2010/main" val="30154011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Image Placeholder 1"/>
          <p:cNvSpPr>
            <a:spLocks noGrp="1" noRot="1" noChangeAspect="1" noTextEdit="1"/>
          </p:cNvSpPr>
          <p:nvPr>
            <p:ph type="sldImg"/>
          </p:nvPr>
        </p:nvSpPr>
        <p:spPr>
          <a:ln/>
        </p:spPr>
      </p:sp>
      <p:sp>
        <p:nvSpPr>
          <p:cNvPr id="107522" name="Notes Placeholder 2"/>
          <p:cNvSpPr>
            <a:spLocks noGrp="1"/>
          </p:cNvSpPr>
          <p:nvPr>
            <p:ph type="body" idx="1"/>
          </p:nvPr>
        </p:nvSpPr>
        <p:spPr>
          <a:noFill/>
          <a:ln/>
        </p:spPr>
        <p:txBody>
          <a:bodyPr/>
          <a:lstStyle/>
          <a:p>
            <a:pPr eaLnBrk="1" hangingPunct="1"/>
            <a:endParaRPr lang="en-US" smtClean="0"/>
          </a:p>
        </p:txBody>
      </p:sp>
      <p:sp>
        <p:nvSpPr>
          <p:cNvPr id="107523" name="Slide Number Placeholder 3"/>
          <p:cNvSpPr>
            <a:spLocks noGrp="1"/>
          </p:cNvSpPr>
          <p:nvPr>
            <p:ph type="sldNum" sz="quarter" idx="5"/>
          </p:nvPr>
        </p:nvSpPr>
        <p:spPr>
          <a:noFill/>
        </p:spPr>
        <p:txBody>
          <a:bodyPr/>
          <a:lstStyle/>
          <a:p>
            <a:fld id="{863B05A1-12CD-4299-B546-041BBD5C2404}" type="slidenum">
              <a:rPr lang="en-US" smtClean="0">
                <a:cs typeface="Arial" charset="0"/>
              </a:rPr>
              <a:pPr/>
              <a:t>58</a:t>
            </a:fld>
            <a:endParaRPr lang="en-US" smtClean="0">
              <a:cs typeface="Arial" charset="0"/>
            </a:endParaRPr>
          </a:p>
        </p:txBody>
      </p:sp>
    </p:spTree>
    <p:extLst>
      <p:ext uri="{BB962C8B-B14F-4D97-AF65-F5344CB8AC3E}">
        <p14:creationId xmlns:p14="http://schemas.microsoft.com/office/powerpoint/2010/main" val="38374794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7B52F18C-B1C5-45C7-9B20-6D1C5ADDF306}" type="slidenum">
              <a:rPr lang="en-US" smtClean="0">
                <a:cs typeface="Arial" charset="0"/>
              </a:rPr>
              <a:pPr/>
              <a:t>59</a:t>
            </a:fld>
            <a:endParaRPr lang="en-US" smtClean="0">
              <a:cs typeface="Arial"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6290197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0F439AB6-8794-421D-B460-6FF3ABEEC14C}" type="slidenum">
              <a:rPr lang="en-US" smtClean="0">
                <a:cs typeface="Arial" charset="0"/>
              </a:rPr>
              <a:pPr/>
              <a:t>60</a:t>
            </a:fld>
            <a:endParaRPr lang="en-US" smtClean="0">
              <a:cs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886447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0F439AB6-8794-421D-B460-6FF3ABEEC14C}" type="slidenum">
              <a:rPr lang="en-US" smtClean="0">
                <a:cs typeface="Arial" charset="0"/>
              </a:rPr>
              <a:pPr/>
              <a:t>5</a:t>
            </a:fld>
            <a:endParaRPr lang="en-US" smtClean="0">
              <a:cs typeface="Arial"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941988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p:spPr>
        <p:txBody>
          <a:bodyPr/>
          <a:lstStyle/>
          <a:p>
            <a:fld id="{910548AF-820A-4DCA-BA95-110CD85EB1E8}" type="slidenum">
              <a:rPr lang="en-US" smtClean="0">
                <a:cs typeface="Arial" charset="0"/>
              </a:rPr>
              <a:pPr/>
              <a:t>8</a:t>
            </a:fld>
            <a:endParaRPr lang="en-US" smtClean="0">
              <a:cs typeface="Arial" charset="0"/>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a:ln/>
        </p:spPr>
        <p:txBody>
          <a:bodyPr/>
          <a:lstStyle/>
          <a:p>
            <a:r>
              <a:rPr lang="en-US" smtClean="0"/>
              <a:t>We use the term attitude in many contexts. Attitudes are general evaluations of people, objects, or issues that tend to last. They also tend to be predictive of behavior and to endure over time. Anything toward which one has an attitude is known as an attitude object. </a:t>
            </a:r>
          </a:p>
        </p:txBody>
      </p:sp>
    </p:spTree>
    <p:extLst>
      <p:ext uri="{BB962C8B-B14F-4D97-AF65-F5344CB8AC3E}">
        <p14:creationId xmlns:p14="http://schemas.microsoft.com/office/powerpoint/2010/main" val="2886372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45F0B28C-903B-4B7F-85F8-25B30B321981}" type="slidenum">
              <a:rPr lang="en-US" smtClean="0">
                <a:cs typeface="Arial" charset="0"/>
              </a:rPr>
              <a:pPr/>
              <a:t>9</a:t>
            </a:fld>
            <a:endParaRPr lang="en-US" smtClean="0">
              <a:cs typeface="Arial"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p:spPr>
        <p:txBody>
          <a:bodyPr/>
          <a:lstStyle/>
          <a:p>
            <a:r>
              <a:rPr lang="en-US" smtClean="0"/>
              <a:t>Daniel Katz developed the functional theory of attitudes to explain how attitudes facilitate social behavior. This theory suggests that attitudes exist because they serve some function for the person. Two people can have an attitude toward some object for very different reasons. </a:t>
            </a:r>
          </a:p>
        </p:txBody>
      </p:sp>
    </p:spTree>
    <p:extLst>
      <p:ext uri="{BB962C8B-B14F-4D97-AF65-F5344CB8AC3E}">
        <p14:creationId xmlns:p14="http://schemas.microsoft.com/office/powerpoint/2010/main" val="1012373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6B7C1E97-02BE-4EC5-9955-9AF7821A2F36}" type="slidenum">
              <a:rPr lang="en-US" smtClean="0">
                <a:cs typeface="Arial" charset="0"/>
              </a:rPr>
              <a:pPr/>
              <a:t>10</a:t>
            </a:fld>
            <a:endParaRPr lang="en-US" smtClean="0">
              <a:cs typeface="Arial"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4177688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a:ln/>
        </p:spPr>
      </p:sp>
      <p:sp>
        <p:nvSpPr>
          <p:cNvPr id="36866" name="Notes Placeholder 2"/>
          <p:cNvSpPr>
            <a:spLocks noGrp="1"/>
          </p:cNvSpPr>
          <p:nvPr>
            <p:ph type="body" idx="1"/>
          </p:nvPr>
        </p:nvSpPr>
        <p:spPr>
          <a:noFill/>
          <a:ln/>
        </p:spPr>
        <p:txBody>
          <a:bodyPr/>
          <a:lstStyle/>
          <a:p>
            <a:r>
              <a:rPr lang="en-US" smtClean="0"/>
              <a:t>An attitude has three components:</a:t>
            </a:r>
          </a:p>
          <a:p>
            <a:pPr lvl="1"/>
            <a:r>
              <a:rPr lang="en-US" smtClean="0"/>
              <a:t>Affect: the way a consumer feels about an attitude object</a:t>
            </a:r>
          </a:p>
          <a:p>
            <a:pPr lvl="1"/>
            <a:r>
              <a:rPr lang="en-US" smtClean="0"/>
              <a:t>Behavior: person’s intentions to do something with regard to an attitude object</a:t>
            </a:r>
          </a:p>
          <a:p>
            <a:pPr lvl="1"/>
            <a:r>
              <a:rPr lang="en-US" smtClean="0"/>
              <a:t>Cognition: beliefs a consumer has about an attitude object</a:t>
            </a:r>
          </a:p>
          <a:p>
            <a:endParaRPr lang="en-US" smtClean="0"/>
          </a:p>
          <a:p>
            <a:endParaRPr lang="en-US" smtClean="0"/>
          </a:p>
          <a:p>
            <a:r>
              <a:rPr lang="en-US" smtClean="0"/>
              <a:t>Which comes first: knowing, feeling, or doing? It turns out that each element may lead things off depending on the situation. The hierarchies of effects show the relative impact of the three components. Each hierarchy shows a fixed sequence of steps which can occur en route to an attitude. </a:t>
            </a:r>
          </a:p>
          <a:p>
            <a:r>
              <a:rPr lang="en-US" smtClean="0"/>
              <a:t>The standard learning hierarchy shown first assumes that a person approaches a product decision as a problem-solving process. She first forms beliefs based on knowledge, then evaluates the beliefs and forms feelings about the product. She then engages in relevant behavior.</a:t>
            </a:r>
          </a:p>
          <a:p>
            <a:r>
              <a:rPr lang="en-US" smtClean="0"/>
              <a:t>The low-involvement hierarchy assumes the consumer initially does not have strong preferences for one brand over another and instead forms an evaluation only after she has bought the product. </a:t>
            </a:r>
          </a:p>
          <a:p>
            <a:r>
              <a:rPr lang="en-US" smtClean="0"/>
              <a:t>The experiential hierarchy of effects says we act on our emotional reactions. </a:t>
            </a:r>
          </a:p>
          <a:p>
            <a:endParaRPr lang="en-US" smtClean="0"/>
          </a:p>
        </p:txBody>
      </p:sp>
      <p:sp>
        <p:nvSpPr>
          <p:cNvPr id="36867" name="Slide Number Placeholder 3"/>
          <p:cNvSpPr>
            <a:spLocks noGrp="1"/>
          </p:cNvSpPr>
          <p:nvPr>
            <p:ph type="sldNum" sz="quarter" idx="5"/>
          </p:nvPr>
        </p:nvSpPr>
        <p:spPr>
          <a:noFill/>
        </p:spPr>
        <p:txBody>
          <a:bodyPr/>
          <a:lstStyle/>
          <a:p>
            <a:fld id="{65AAD8A8-4F37-409A-9177-E9A11A9ACCCC}" type="slidenum">
              <a:rPr lang="en-US" smtClean="0">
                <a:cs typeface="Arial" charset="0"/>
              </a:rPr>
              <a:pPr/>
              <a:t>11</a:t>
            </a:fld>
            <a:endParaRPr lang="en-US" smtClean="0">
              <a:cs typeface="Arial" charset="0"/>
            </a:endParaRPr>
          </a:p>
        </p:txBody>
      </p:sp>
    </p:spTree>
    <p:extLst>
      <p:ext uri="{BB962C8B-B14F-4D97-AF65-F5344CB8AC3E}">
        <p14:creationId xmlns:p14="http://schemas.microsoft.com/office/powerpoint/2010/main" val="35064318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8"/>
          <p:cNvSpPr>
            <a:spLocks noChangeShapeType="1"/>
          </p:cNvSpPr>
          <p:nvPr userDrawn="1"/>
        </p:nvSpPr>
        <p:spPr bwMode="auto">
          <a:xfrm>
            <a:off x="685800" y="2895600"/>
            <a:ext cx="7848600" cy="0"/>
          </a:xfrm>
          <a:prstGeom prst="line">
            <a:avLst/>
          </a:prstGeom>
          <a:noFill/>
          <a:ln w="63500">
            <a:solidFill>
              <a:srgbClr val="6699FF"/>
            </a:solidFill>
            <a:round/>
            <a:headEnd/>
            <a:tailEnd/>
          </a:ln>
          <a:effectLst/>
        </p:spPr>
        <p:txBody>
          <a:bodyPr/>
          <a:lstStyle/>
          <a:p>
            <a:pPr>
              <a:defRPr/>
            </a:pPr>
            <a:endParaRPr lang="en-US">
              <a:cs typeface="+mn-cs"/>
            </a:endParaRPr>
          </a:p>
        </p:txBody>
      </p:sp>
      <p:sp>
        <p:nvSpPr>
          <p:cNvPr id="5" name="Rectangle 19"/>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a:latin typeface="Times New Roman" pitchFamily="18" charset="0"/>
              <a:cs typeface="+mn-cs"/>
            </a:endParaRPr>
          </a:p>
        </p:txBody>
      </p:sp>
      <p:sp>
        <p:nvSpPr>
          <p:cNvPr id="6" name="Rectangle 20"/>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a:latin typeface="Times New Roman" pitchFamily="18" charset="0"/>
              <a:cs typeface="+mn-cs"/>
            </a:endParaRPr>
          </a:p>
        </p:txBody>
      </p:sp>
      <p:sp>
        <p:nvSpPr>
          <p:cNvPr id="7" name="Rectangle 21"/>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a:latin typeface="Times New Roman" pitchFamily="18" charset="0"/>
              <a:cs typeface="+mn-cs"/>
            </a:endParaRPr>
          </a:p>
        </p:txBody>
      </p:sp>
      <p:sp>
        <p:nvSpPr>
          <p:cNvPr id="8" name="Rectangle 22"/>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a:latin typeface="Times New Roman" pitchFamily="18" charset="0"/>
              <a:cs typeface="+mn-cs"/>
            </a:endParaRPr>
          </a:p>
        </p:txBody>
      </p:sp>
      <p:sp>
        <p:nvSpPr>
          <p:cNvPr id="9" name="Rectangle 23"/>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a:latin typeface="Times New Roman" pitchFamily="18" charset="0"/>
              <a:cs typeface="+mn-cs"/>
            </a:endParaRPr>
          </a:p>
        </p:txBody>
      </p:sp>
      <p:sp>
        <p:nvSpPr>
          <p:cNvPr id="204802" name="Rectangle 2"/>
          <p:cNvSpPr>
            <a:spLocks noGrp="1" noChangeArrowheads="1"/>
          </p:cNvSpPr>
          <p:nvPr>
            <p:ph type="ctrTitle"/>
          </p:nvPr>
        </p:nvSpPr>
        <p:spPr>
          <a:xfrm>
            <a:off x="685800" y="685800"/>
            <a:ext cx="7772400" cy="2127250"/>
          </a:xfrm>
        </p:spPr>
        <p:txBody>
          <a:bodyPr/>
          <a:lstStyle>
            <a:lvl1pPr algn="ctr">
              <a:defRPr sz="3600"/>
            </a:lvl1pPr>
          </a:lstStyle>
          <a:p>
            <a:r>
              <a:rPr lang="en-US"/>
              <a:t>Click to edit Master title style</a:t>
            </a:r>
          </a:p>
        </p:txBody>
      </p:sp>
      <p:sp>
        <p:nvSpPr>
          <p:cNvPr id="204803" name="Rectangle 3"/>
          <p:cNvSpPr>
            <a:spLocks noGrp="1" noChangeArrowheads="1"/>
          </p:cNvSpPr>
          <p:nvPr>
            <p:ph type="subTitle" idx="1"/>
          </p:nvPr>
        </p:nvSpPr>
        <p:spPr>
          <a:xfrm>
            <a:off x="1371600" y="3270250"/>
            <a:ext cx="6400800" cy="2209800"/>
          </a:xfrm>
        </p:spPr>
        <p:txBody>
          <a:bodyPr/>
          <a:lstStyle>
            <a:lvl1pPr marL="0" indent="0" algn="ctr">
              <a:buFontTx/>
              <a:buNone/>
              <a:defRPr sz="2600"/>
            </a:lvl1pPr>
          </a:lstStyle>
          <a:p>
            <a:r>
              <a:rPr lang="en-US"/>
              <a:t>Click to edit Master subtitle style</a:t>
            </a:r>
          </a:p>
        </p:txBody>
      </p:sp>
      <p:sp>
        <p:nvSpPr>
          <p:cNvPr id="10" name="Rectangle 6"/>
          <p:cNvSpPr>
            <a:spLocks noGrp="1" noChangeArrowheads="1"/>
          </p:cNvSpPr>
          <p:nvPr>
            <p:ph type="sldNum" sz="quarter" idx="10"/>
          </p:nvPr>
        </p:nvSpPr>
        <p:spPr>
          <a:xfrm>
            <a:off x="6553200" y="6248400"/>
            <a:ext cx="2133600" cy="457200"/>
          </a:xfrm>
        </p:spPr>
        <p:txBody>
          <a:bodyPr/>
          <a:lstStyle>
            <a:lvl1pPr>
              <a:defRPr dirty="0" smtClean="0">
                <a:latin typeface="Verdana" pitchFamily="34" charset="0"/>
              </a:defRPr>
            </a:lvl1pPr>
          </a:lstStyle>
          <a:p>
            <a:pPr>
              <a:defRPr/>
            </a:pPr>
            <a:r>
              <a:rPr lang="en-US"/>
              <a:t>2-</a:t>
            </a:r>
            <a:fld id="{6EC4E893-2FD6-4794-90B4-4D014A3BE78E}" type="slidenum">
              <a:rPr lang="en-US"/>
              <a:pPr>
                <a:defRPr/>
              </a:pPr>
              <a:t>‹#›</a:t>
            </a:fld>
            <a:endParaRPr lang="en-US"/>
          </a:p>
        </p:txBody>
      </p:sp>
      <p:sp>
        <p:nvSpPr>
          <p:cNvPr id="11" name="Rectangle 13"/>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dirty="0" smtClean="0"/>
            </a:lvl1pPr>
          </a:lstStyle>
          <a:p>
            <a:pPr>
              <a:defRPr/>
            </a:pPr>
            <a:r>
              <a:rPr lang="en-US"/>
              <a:t>2-</a:t>
            </a:r>
            <a:fld id="{61276E4B-CB9F-4B32-8418-81A29A482AAB}" type="slidenum">
              <a:rPr lang="en-US"/>
              <a:pPr>
                <a:defRPr/>
              </a:pPr>
              <a:t>‹#›</a:t>
            </a:fld>
            <a:endParaRPr lang="en-US"/>
          </a:p>
        </p:txBody>
      </p:sp>
      <p:sp>
        <p:nvSpPr>
          <p:cNvPr id="5" name="Rectangle 4"/>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dirty="0" smtClean="0"/>
            </a:lvl1pPr>
          </a:lstStyle>
          <a:p>
            <a:pPr>
              <a:defRPr/>
            </a:pPr>
            <a:r>
              <a:rPr lang="en-US"/>
              <a:t>2-</a:t>
            </a:r>
            <a:fld id="{E3B14552-03B4-4820-B38A-435EEE62EF80}" type="slidenum">
              <a:rPr lang="en-US"/>
              <a:pPr>
                <a:defRPr/>
              </a:pPr>
              <a:t>‹#›</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371600"/>
            <a:ext cx="8229600" cy="4759325"/>
          </a:xfrm>
        </p:spPr>
        <p:txBody>
          <a:bodyPr/>
          <a:lstStyle/>
          <a:p>
            <a:pPr lvl="0"/>
            <a:endParaRPr lang="en-US" noProof="0"/>
          </a:p>
        </p:txBody>
      </p:sp>
      <p:sp>
        <p:nvSpPr>
          <p:cNvPr id="4" name="Slide Number Placeholder 5"/>
          <p:cNvSpPr>
            <a:spLocks noGrp="1"/>
          </p:cNvSpPr>
          <p:nvPr>
            <p:ph type="sldNum" sz="quarter" idx="10"/>
          </p:nvPr>
        </p:nvSpPr>
        <p:spPr/>
        <p:txBody>
          <a:bodyPr/>
          <a:lstStyle>
            <a:lvl1pPr>
              <a:defRPr/>
            </a:lvl1pPr>
          </a:lstStyle>
          <a:p>
            <a:pPr>
              <a:defRPr/>
            </a:pPr>
            <a:r>
              <a:rPr lang="en-US"/>
              <a:t>7-</a:t>
            </a:r>
            <a:fld id="{13BCC3DF-E340-41E1-B183-5264AD99537D}" type="slidenum">
              <a:rPr lang="en-US"/>
              <a:pPr>
                <a:defRPr/>
              </a:pPr>
              <a:t>‹#›</a:t>
            </a:fld>
            <a:endParaRPr lang="en-US"/>
          </a:p>
        </p:txBody>
      </p:sp>
      <p:sp>
        <p:nvSpPr>
          <p:cNvPr id="5" name="Rectangle 4"/>
          <p:cNvSpPr>
            <a:spLocks noGrp="1" noChangeArrowheads="1"/>
          </p:cNvSpPr>
          <p:nvPr>
            <p:ph type="ftr" sz="quarter" idx="11"/>
          </p:nvPr>
        </p:nvSpPr>
        <p:spPr/>
        <p:txBody>
          <a:bodyPr/>
          <a:lstStyle>
            <a:lvl1pPr>
              <a:defRPr/>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865187"/>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71600"/>
            <a:ext cx="4038600" cy="475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71600"/>
            <a:ext cx="4038600" cy="47593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6"/>
          <p:cNvSpPr>
            <a:spLocks noGrp="1"/>
          </p:cNvSpPr>
          <p:nvPr>
            <p:ph type="sldNum" sz="quarter" idx="10"/>
          </p:nvPr>
        </p:nvSpPr>
        <p:spPr/>
        <p:txBody>
          <a:bodyPr/>
          <a:lstStyle>
            <a:lvl1pPr>
              <a:defRPr/>
            </a:lvl1pPr>
          </a:lstStyle>
          <a:p>
            <a:pPr>
              <a:defRPr/>
            </a:pPr>
            <a:r>
              <a:rPr lang="en-US"/>
              <a:t>7-</a:t>
            </a:r>
            <a:fld id="{ACCD8439-6DF0-4378-8979-402AD1FAC8F4}" type="slidenum">
              <a:rPr lang="en-US"/>
              <a:pPr>
                <a:defRPr/>
              </a:pPr>
              <a:t>‹#›</a:t>
            </a:fld>
            <a:endParaRPr lang="en-US"/>
          </a:p>
        </p:txBody>
      </p:sp>
      <p:sp>
        <p:nvSpPr>
          <p:cNvPr id="6" name="Rectangle 5"/>
          <p:cNvSpPr>
            <a:spLocks noGrp="1" noChangeArrowheads="1"/>
          </p:cNvSpPr>
          <p:nvPr>
            <p:ph type="ftr" sz="quarter" idx="11"/>
          </p:nvPr>
        </p:nvSpPr>
        <p:spPr/>
        <p:txBody>
          <a:bodyPr/>
          <a:lstStyle>
            <a:lvl1pPr>
              <a:defRPr/>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b="0"/>
            </a:lvl1pPr>
            <a:lvl2pPr>
              <a:defRPr sz="3200" b="0"/>
            </a:lvl2pPr>
            <a:lvl3pPr>
              <a:defRPr sz="3200" b="0"/>
            </a:lvl3pPr>
            <a:lvl4pPr>
              <a:defRPr sz="3200" b="0"/>
            </a:lvl4pPr>
            <a:lvl5pPr>
              <a:defRPr sz="32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dirty="0" smtClean="0"/>
            </a:lvl1pPr>
          </a:lstStyle>
          <a:p>
            <a:pPr>
              <a:defRPr/>
            </a:pPr>
            <a:r>
              <a:rPr lang="en-US"/>
              <a:t>2-</a:t>
            </a:r>
            <a:fld id="{2F9645B4-0789-4094-BC91-169B64721FF4}" type="slidenum">
              <a:rPr lang="en-US"/>
              <a:pPr>
                <a:defRPr/>
              </a:pPr>
              <a:t>‹#›</a:t>
            </a:fld>
            <a:endParaRPr lang="en-US"/>
          </a:p>
        </p:txBody>
      </p:sp>
      <p:sp>
        <p:nvSpPr>
          <p:cNvPr id="5" name="Rectangle 13"/>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dirty="0" smtClean="0"/>
            </a:lvl1pPr>
          </a:lstStyle>
          <a:p>
            <a:pPr>
              <a:defRPr/>
            </a:pPr>
            <a:r>
              <a:rPr lang="en-US"/>
              <a:t>2-</a:t>
            </a:r>
            <a:fld id="{A31A2BB1-FF0D-444A-896F-6004FE082DB6}" type="slidenum">
              <a:rPr lang="en-US"/>
              <a:pPr>
                <a:defRPr/>
              </a:pPr>
              <a:t>‹#›</a:t>
            </a:fld>
            <a:endParaRPr lang="en-US"/>
          </a:p>
        </p:txBody>
      </p:sp>
      <p:sp>
        <p:nvSpPr>
          <p:cNvPr id="5" name="Rectangle 4"/>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759325"/>
          </a:xfrm>
        </p:spPr>
        <p:txBody>
          <a:bodyPr/>
          <a:lstStyle>
            <a:lvl1pPr>
              <a:defRPr sz="2800" b="0"/>
            </a:lvl1pPr>
            <a:lvl2pPr>
              <a:defRPr sz="2800" b="0"/>
            </a:lvl2pPr>
            <a:lvl3pPr>
              <a:defRPr sz="2800" b="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9325"/>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p:txBody>
          <a:bodyPr/>
          <a:lstStyle>
            <a:lvl1pPr>
              <a:defRPr dirty="0" smtClean="0"/>
            </a:lvl1pPr>
          </a:lstStyle>
          <a:p>
            <a:pPr>
              <a:defRPr/>
            </a:pPr>
            <a:r>
              <a:rPr lang="en-US"/>
              <a:t>2-</a:t>
            </a:r>
            <a:fld id="{00C6195D-E11E-45B1-B6FF-4526D631767E}" type="slidenum">
              <a:rPr lang="en-US"/>
              <a:pPr>
                <a:defRPr/>
              </a:pPr>
              <a:t>‹#›</a:t>
            </a:fld>
            <a:endParaRPr lang="en-US"/>
          </a:p>
        </p:txBody>
      </p:sp>
      <p:sp>
        <p:nvSpPr>
          <p:cNvPr id="6" name="Rectangle 5"/>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dirty="0" smtClean="0"/>
            </a:lvl1pPr>
          </a:lstStyle>
          <a:p>
            <a:pPr>
              <a:defRPr/>
            </a:pPr>
            <a:r>
              <a:rPr lang="en-US"/>
              <a:t>2-</a:t>
            </a:r>
            <a:fld id="{76030A2C-D049-4812-87D3-242252E604E1}" type="slidenum">
              <a:rPr lang="en-US"/>
              <a:pPr>
                <a:defRPr/>
              </a:pPr>
              <a:t>‹#›</a:t>
            </a:fld>
            <a:endParaRPr lang="en-US"/>
          </a:p>
        </p:txBody>
      </p:sp>
      <p:sp>
        <p:nvSpPr>
          <p:cNvPr id="8" name="Rectangle 7"/>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dirty="0" smtClean="0"/>
            </a:lvl1pPr>
          </a:lstStyle>
          <a:p>
            <a:pPr>
              <a:defRPr/>
            </a:pPr>
            <a:r>
              <a:rPr lang="en-US"/>
              <a:t>2-</a:t>
            </a:r>
            <a:fld id="{EF35932E-66D9-4794-BA96-B38132ABB79E}" type="slidenum">
              <a:rPr lang="en-US"/>
              <a:pPr>
                <a:defRPr/>
              </a:pPr>
              <a:t>‹#›</a:t>
            </a:fld>
            <a:endParaRPr lang="en-US"/>
          </a:p>
        </p:txBody>
      </p:sp>
      <p:sp>
        <p:nvSpPr>
          <p:cNvPr id="4" name="Rectangle 13"/>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dirty="0" smtClean="0"/>
            </a:lvl1pPr>
          </a:lstStyle>
          <a:p>
            <a:pPr>
              <a:defRPr/>
            </a:pPr>
            <a:r>
              <a:rPr lang="en-US"/>
              <a:t>2-</a:t>
            </a:r>
            <a:fld id="{11986384-C19A-46C0-8F44-539C5A85E32F}" type="slidenum">
              <a:rPr lang="en-US"/>
              <a:pPr>
                <a:defRPr/>
              </a:pPr>
              <a:t>‹#›</a:t>
            </a:fld>
            <a:endParaRPr lang="en-US"/>
          </a:p>
        </p:txBody>
      </p:sp>
      <p:sp>
        <p:nvSpPr>
          <p:cNvPr id="3" name="Rectangle 2"/>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dirty="0" smtClean="0"/>
            </a:lvl1pPr>
          </a:lstStyle>
          <a:p>
            <a:pPr>
              <a:defRPr/>
            </a:pPr>
            <a:r>
              <a:rPr lang="en-US"/>
              <a:t>2-</a:t>
            </a:r>
            <a:fld id="{AAD48EC1-B6CA-4F87-8F0B-5AD660351B7F}" type="slidenum">
              <a:rPr lang="en-US"/>
              <a:pPr>
                <a:defRPr/>
              </a:pPr>
              <a:t>‹#›</a:t>
            </a:fld>
            <a:endParaRPr lang="en-US"/>
          </a:p>
        </p:txBody>
      </p:sp>
      <p:sp>
        <p:nvSpPr>
          <p:cNvPr id="6" name="Rectangle 5"/>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dirty="0" smtClean="0"/>
            </a:lvl1pPr>
          </a:lstStyle>
          <a:p>
            <a:pPr>
              <a:defRPr/>
            </a:pPr>
            <a:r>
              <a:rPr lang="en-US"/>
              <a:t>2-</a:t>
            </a:r>
            <a:fld id="{8E921F66-633D-42CE-BC4D-9026AB96EE69}" type="slidenum">
              <a:rPr lang="en-US"/>
              <a:pPr>
                <a:defRPr/>
              </a:pPr>
              <a:t>‹#›</a:t>
            </a:fld>
            <a:endParaRPr lang="en-US"/>
          </a:p>
        </p:txBody>
      </p:sp>
      <p:sp>
        <p:nvSpPr>
          <p:cNvPr id="6" name="Rectangle 5"/>
          <p:cNvSpPr>
            <a:spLocks noGrp="1" noChangeArrowheads="1"/>
          </p:cNvSpPr>
          <p:nvPr>
            <p:ph type="ftr" sz="quarter" idx="11"/>
          </p:nvPr>
        </p:nvSpPr>
        <p:spPr/>
        <p:txBody>
          <a:bodyPr/>
          <a:lstStyle>
            <a:lvl1pPr>
              <a:defRPr dirty="0" smtClean="0"/>
            </a:lvl1pPr>
          </a:lstStyle>
          <a:p>
            <a:pPr>
              <a:defRPr/>
            </a:pPr>
            <a:r>
              <a:rPr lang="en-US" smtClean="0"/>
              <a:t>Copyright © 2017 Pearson Education, Inc. </a:t>
            </a:r>
            <a:endParaRPr lang="en-US"/>
          </a:p>
        </p:txBody>
      </p:sp>
    </p:spTree>
  </p:cSld>
  <p:clrMapOvr>
    <a:masterClrMapping/>
  </p:clrMapOvr>
  <p:transition xmlns:p14="http://schemas.microsoft.com/office/powerpoint/2010/main">
    <p:fade/>
  </p:transition>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3136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447800" y="1600200"/>
            <a:ext cx="73136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9447" name="Rectangle 7"/>
          <p:cNvSpPr>
            <a:spLocks noChangeArrowheads="1"/>
          </p:cNvSpPr>
          <p:nvPr userDrawn="1"/>
        </p:nvSpPr>
        <p:spPr bwMode="auto">
          <a:xfrm>
            <a:off x="457200" y="12192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cs typeface="+mn-cs"/>
            </a:endParaRPr>
          </a:p>
        </p:txBody>
      </p:sp>
      <p:sp>
        <p:nvSpPr>
          <p:cNvPr id="189448" name="Rectangle 8"/>
          <p:cNvSpPr>
            <a:spLocks noChangeArrowheads="1"/>
          </p:cNvSpPr>
          <p:nvPr userDrawn="1"/>
        </p:nvSpPr>
        <p:spPr bwMode="auto">
          <a:xfrm>
            <a:off x="457200" y="1219200"/>
            <a:ext cx="5562600" cy="152400"/>
          </a:xfrm>
          <a:prstGeom prst="rect">
            <a:avLst/>
          </a:prstGeom>
          <a:gradFill rotWithShape="1">
            <a:gsLst>
              <a:gs pos="0">
                <a:srgbClr val="000066"/>
              </a:gs>
              <a:gs pos="100000">
                <a:srgbClr val="CC3300"/>
              </a:gs>
            </a:gsLst>
            <a:lin ang="0" scaled="1"/>
          </a:gradFill>
          <a:ln w="25400" algn="ctr">
            <a:noFill/>
            <a:miter lim="800000"/>
            <a:headEnd/>
            <a:tailEnd/>
          </a:ln>
          <a:effectLst/>
        </p:spPr>
        <p:txBody>
          <a:bodyPr tIns="228600" bIns="228600" anchor="ctr">
            <a:spAutoFit/>
          </a:bodyPr>
          <a:lstStyle/>
          <a:p>
            <a:pPr>
              <a:defRPr/>
            </a:pPr>
            <a:endParaRPr lang="en-US" dirty="0">
              <a:cs typeface="+mn-cs"/>
            </a:endParaRPr>
          </a:p>
        </p:txBody>
      </p:sp>
      <p:sp>
        <p:nvSpPr>
          <p:cNvPr id="189449" name="Rectangle 9"/>
          <p:cNvSpPr>
            <a:spLocks noChangeArrowheads="1"/>
          </p:cNvSpPr>
          <p:nvPr userDrawn="1"/>
        </p:nvSpPr>
        <p:spPr bwMode="auto">
          <a:xfrm flipH="1">
            <a:off x="3124200" y="64008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cs typeface="+mn-cs"/>
            </a:endParaRPr>
          </a:p>
        </p:txBody>
      </p:sp>
      <p:sp>
        <p:nvSpPr>
          <p:cNvPr id="1035" name="Rectangle 11"/>
          <p:cNvSpPr>
            <a:spLocks noChangeArrowheads="1"/>
          </p:cNvSpPr>
          <p:nvPr userDrawn="1"/>
        </p:nvSpPr>
        <p:spPr bwMode="auto">
          <a:xfrm>
            <a:off x="8077200" y="6324600"/>
            <a:ext cx="666750" cy="731838"/>
          </a:xfrm>
          <a:prstGeom prst="rect">
            <a:avLst/>
          </a:prstGeom>
          <a:noFill/>
          <a:ln w="25400" algn="ctr">
            <a:noFill/>
            <a:miter lim="800000"/>
            <a:headEnd/>
            <a:tailEnd/>
          </a:ln>
          <a:effectLst/>
        </p:spPr>
        <p:txBody>
          <a:bodyPr tIns="228600" bIns="228600">
            <a:spAutoFit/>
          </a:bodyPr>
          <a:lstStyle/>
          <a:p>
            <a:pPr>
              <a:defRPr/>
            </a:pPr>
            <a:r>
              <a:rPr lang="en-US" b="1" dirty="0">
                <a:solidFill>
                  <a:srgbClr val="CC3300"/>
                </a:solidFill>
                <a:cs typeface="+mn-cs"/>
              </a:rPr>
              <a:t>8-</a:t>
            </a:r>
            <a:fld id="{389FF806-B3C0-4826-98B2-9691E99A7FDC}" type="slidenum">
              <a:rPr lang="en-US" b="1">
                <a:solidFill>
                  <a:srgbClr val="CC3300"/>
                </a:solidFill>
                <a:cs typeface="+mn-cs"/>
              </a:rPr>
              <a:pPr>
                <a:defRPr/>
              </a:pPr>
              <a:t>‹#›</a:t>
            </a:fld>
            <a:endParaRPr lang="en-US" b="1" dirty="0">
              <a:solidFill>
                <a:srgbClr val="CC3300"/>
              </a:solidFill>
              <a:cs typeface="+mn-cs"/>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dirty="0" smtClean="0">
                <a:latin typeface="Verdana" pitchFamily="34" charset="0"/>
                <a:cs typeface="+mn-cs"/>
              </a:defRPr>
            </a:lvl1pPr>
          </a:lstStyle>
          <a:p>
            <a:pPr>
              <a:defRPr/>
            </a:pPr>
            <a:r>
              <a:rPr lang="en-US" smtClean="0"/>
              <a:t>Copyright © 2017 Pearson Education, Inc. </a:t>
            </a:r>
            <a:endParaRPr lang="en-US"/>
          </a:p>
        </p:txBody>
      </p:sp>
    </p:spTree>
  </p:cSld>
  <p:clrMap bg1="lt1" tx1="dk1" bg2="lt2" tx2="dk2" accent1="accent1" accent2="accent2" accent3="accent3" accent4="accent4" accent5="accent5" accent6="accent6" hlink="hlink" folHlink="folHlink"/>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865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371600"/>
            <a:ext cx="8229600" cy="4759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3782" name="Rectangle 6"/>
          <p:cNvSpPr>
            <a:spLocks noGrp="1" noChangeArrowheads="1"/>
          </p:cNvSpPr>
          <p:nvPr>
            <p:ph type="sldNum" sz="quarter" idx="4"/>
          </p:nvPr>
        </p:nvSpPr>
        <p:spPr bwMode="auto">
          <a:xfrm>
            <a:off x="6553200" y="64770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dirty="0" smtClean="0">
                <a:solidFill>
                  <a:srgbClr val="CC3300"/>
                </a:solidFill>
                <a:cs typeface="+mn-cs"/>
              </a:defRPr>
            </a:lvl1pPr>
          </a:lstStyle>
          <a:p>
            <a:pPr>
              <a:defRPr/>
            </a:pPr>
            <a:r>
              <a:rPr lang="en-US"/>
              <a:t>8-</a:t>
            </a:r>
            <a:fld id="{8191E962-C167-4170-A93B-A6A5E7AC921C}" type="slidenum">
              <a:rPr lang="en-US"/>
              <a:pPr>
                <a:defRPr/>
              </a:pPr>
              <a:t>‹#›</a:t>
            </a:fld>
            <a:endParaRPr lang="en-US"/>
          </a:p>
        </p:txBody>
      </p:sp>
      <p:sp>
        <p:nvSpPr>
          <p:cNvPr id="203792" name="Line 16"/>
          <p:cNvSpPr>
            <a:spLocks noChangeShapeType="1"/>
          </p:cNvSpPr>
          <p:nvPr userDrawn="1"/>
        </p:nvSpPr>
        <p:spPr bwMode="auto">
          <a:xfrm>
            <a:off x="457200" y="1143000"/>
            <a:ext cx="8077200" cy="0"/>
          </a:xfrm>
          <a:prstGeom prst="line">
            <a:avLst/>
          </a:prstGeom>
          <a:noFill/>
          <a:ln w="63500">
            <a:solidFill>
              <a:srgbClr val="6699FF"/>
            </a:solidFill>
            <a:round/>
            <a:headEnd/>
            <a:tailEnd/>
          </a:ln>
          <a:effectLst/>
        </p:spPr>
        <p:txBody>
          <a:bodyPr/>
          <a:lstStyle/>
          <a:p>
            <a:pPr>
              <a:defRPr/>
            </a:pPr>
            <a:endParaRPr lang="en-US" dirty="0">
              <a:cs typeface="+mn-cs"/>
            </a:endParaRPr>
          </a:p>
        </p:txBody>
      </p:sp>
      <p:sp>
        <p:nvSpPr>
          <p:cNvPr id="203793" name="Rectangle 17"/>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dirty="0">
              <a:latin typeface="Times New Roman" pitchFamily="18" charset="0"/>
              <a:cs typeface="+mn-cs"/>
            </a:endParaRPr>
          </a:p>
        </p:txBody>
      </p:sp>
      <p:sp>
        <p:nvSpPr>
          <p:cNvPr id="203794" name="Rectangle 18"/>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dirty="0">
              <a:latin typeface="Times New Roman" pitchFamily="18" charset="0"/>
              <a:cs typeface="+mn-cs"/>
            </a:endParaRPr>
          </a:p>
        </p:txBody>
      </p:sp>
      <p:sp>
        <p:nvSpPr>
          <p:cNvPr id="203795" name="Rectangle 19"/>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dirty="0">
              <a:latin typeface="Times New Roman" pitchFamily="18" charset="0"/>
              <a:cs typeface="+mn-cs"/>
            </a:endParaRPr>
          </a:p>
        </p:txBody>
      </p:sp>
      <p:sp>
        <p:nvSpPr>
          <p:cNvPr id="203796" name="Rectangle 20"/>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dirty="0">
              <a:latin typeface="Times New Roman" pitchFamily="18" charset="0"/>
              <a:cs typeface="+mn-cs"/>
            </a:endParaRPr>
          </a:p>
        </p:txBody>
      </p:sp>
      <p:sp>
        <p:nvSpPr>
          <p:cNvPr id="203797" name="Rectangle 21"/>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dirty="0">
              <a:latin typeface="Times New Roman" pitchFamily="18" charset="0"/>
              <a:cs typeface="+mn-cs"/>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dirty="0" smtClean="0">
                <a:latin typeface="Verdana" pitchFamily="34" charset="0"/>
                <a:cs typeface="+mn-cs"/>
              </a:defRPr>
            </a:lvl1pPr>
          </a:lstStyle>
          <a:p>
            <a:pPr>
              <a:defRPr/>
            </a:pPr>
            <a:r>
              <a:rPr lang="en-US" smtClean="0"/>
              <a:t>Copyright © 2017 Pearson Education, Inc. </a:t>
            </a:r>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Lst>
  <p:transition xmlns:p14="http://schemas.microsoft.com/office/powerpoint/2010/main">
    <p:fade/>
  </p:transition>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200" b="1">
          <a:solidFill>
            <a:srgbClr val="CC0066"/>
          </a:solidFill>
          <a:latin typeface="+mj-lt"/>
          <a:ea typeface="+mj-ea"/>
          <a:cs typeface="+mj-cs"/>
        </a:defRPr>
      </a:lvl1pPr>
      <a:lvl2pPr algn="l" rtl="0" eaLnBrk="0" fontAlgn="base" hangingPunct="0">
        <a:spcBef>
          <a:spcPct val="0"/>
        </a:spcBef>
        <a:spcAft>
          <a:spcPct val="0"/>
        </a:spcAft>
        <a:defRPr sz="3200" b="1">
          <a:solidFill>
            <a:srgbClr val="CC0066"/>
          </a:solidFill>
          <a:latin typeface="Arial" charset="0"/>
        </a:defRPr>
      </a:lvl2pPr>
      <a:lvl3pPr algn="l" rtl="0" eaLnBrk="0" fontAlgn="base" hangingPunct="0">
        <a:spcBef>
          <a:spcPct val="0"/>
        </a:spcBef>
        <a:spcAft>
          <a:spcPct val="0"/>
        </a:spcAft>
        <a:defRPr sz="3200" b="1">
          <a:solidFill>
            <a:srgbClr val="CC0066"/>
          </a:solidFill>
          <a:latin typeface="Arial" charset="0"/>
        </a:defRPr>
      </a:lvl3pPr>
      <a:lvl4pPr algn="l" rtl="0" eaLnBrk="0" fontAlgn="base" hangingPunct="0">
        <a:spcBef>
          <a:spcPct val="0"/>
        </a:spcBef>
        <a:spcAft>
          <a:spcPct val="0"/>
        </a:spcAft>
        <a:defRPr sz="3200" b="1">
          <a:solidFill>
            <a:srgbClr val="CC0066"/>
          </a:solidFill>
          <a:latin typeface="Arial" charset="0"/>
        </a:defRPr>
      </a:lvl4pPr>
      <a:lvl5pPr algn="l" rtl="0" eaLnBrk="0" fontAlgn="base" hangingPunct="0">
        <a:spcBef>
          <a:spcPct val="0"/>
        </a:spcBef>
        <a:spcAft>
          <a:spcPct val="0"/>
        </a:spcAft>
        <a:defRPr sz="3200" b="1">
          <a:solidFill>
            <a:srgbClr val="CC0066"/>
          </a:solidFill>
          <a:latin typeface="Arial" charset="0"/>
        </a:defRPr>
      </a:lvl5pPr>
      <a:lvl6pPr marL="457200" algn="l" rtl="0" fontAlgn="base">
        <a:spcBef>
          <a:spcPct val="0"/>
        </a:spcBef>
        <a:spcAft>
          <a:spcPct val="0"/>
        </a:spcAft>
        <a:defRPr sz="3200" b="1">
          <a:solidFill>
            <a:srgbClr val="CC0066"/>
          </a:solidFill>
          <a:latin typeface="Arial" charset="0"/>
        </a:defRPr>
      </a:lvl6pPr>
      <a:lvl7pPr marL="914400" algn="l" rtl="0" fontAlgn="base">
        <a:spcBef>
          <a:spcPct val="0"/>
        </a:spcBef>
        <a:spcAft>
          <a:spcPct val="0"/>
        </a:spcAft>
        <a:defRPr sz="3200" b="1">
          <a:solidFill>
            <a:srgbClr val="CC0066"/>
          </a:solidFill>
          <a:latin typeface="Arial" charset="0"/>
        </a:defRPr>
      </a:lvl7pPr>
      <a:lvl8pPr marL="1371600" algn="l" rtl="0" fontAlgn="base">
        <a:spcBef>
          <a:spcPct val="0"/>
        </a:spcBef>
        <a:spcAft>
          <a:spcPct val="0"/>
        </a:spcAft>
        <a:defRPr sz="3200" b="1">
          <a:solidFill>
            <a:srgbClr val="CC0066"/>
          </a:solidFill>
          <a:latin typeface="Arial" charset="0"/>
        </a:defRPr>
      </a:lvl8pPr>
      <a:lvl9pPr marL="1828800" algn="l" rtl="0" fontAlgn="base">
        <a:spcBef>
          <a:spcPct val="0"/>
        </a:spcBef>
        <a:spcAft>
          <a:spcPct val="0"/>
        </a:spcAft>
        <a:defRPr sz="3200" b="1">
          <a:solidFill>
            <a:srgbClr val="CC0066"/>
          </a:solidFill>
          <a:latin typeface="Arial" charset="0"/>
        </a:defRPr>
      </a:lvl9pPr>
    </p:titleStyle>
    <p:bodyStyle>
      <a:lvl1pPr marL="342900" indent="-342900" algn="l" rtl="0" eaLnBrk="0" fontAlgn="base" hangingPunct="0">
        <a:spcBef>
          <a:spcPct val="40000"/>
        </a:spcBef>
        <a:spcAft>
          <a:spcPct val="0"/>
        </a:spcAft>
        <a:buClr>
          <a:schemeClr val="folHlink"/>
        </a:buClr>
        <a:buSzPct val="120000"/>
        <a:buChar char="•"/>
        <a:defRPr sz="280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0000"/>
        <a:buChar char="•"/>
        <a:defRPr sz="2800">
          <a:solidFill>
            <a:srgbClr val="000066"/>
          </a:solidFill>
          <a:latin typeface="+mn-lt"/>
        </a:defRPr>
      </a:lvl2pPr>
      <a:lvl3pPr marL="1143000" indent="-228600" algn="l" rtl="0" eaLnBrk="0" fontAlgn="base" hangingPunct="0">
        <a:spcBef>
          <a:spcPct val="20000"/>
        </a:spcBef>
        <a:spcAft>
          <a:spcPct val="0"/>
        </a:spcAft>
        <a:buClr>
          <a:schemeClr val="folHlink"/>
        </a:buClr>
        <a:buSzPct val="120000"/>
        <a:buChar char="•"/>
        <a:defRPr sz="2800">
          <a:solidFill>
            <a:srgbClr val="000066"/>
          </a:solidFill>
          <a:latin typeface="+mn-lt"/>
        </a:defRPr>
      </a:lvl3pPr>
      <a:lvl4pPr marL="1600200" indent="-228600" algn="l" rtl="0" eaLnBrk="0" fontAlgn="base" hangingPunct="0">
        <a:spcBef>
          <a:spcPct val="20000"/>
        </a:spcBef>
        <a:spcAft>
          <a:spcPct val="0"/>
        </a:spcAft>
        <a:buClr>
          <a:schemeClr val="folHlink"/>
        </a:buClr>
        <a:buSzPct val="120000"/>
        <a:buChar char="•"/>
        <a:defRPr sz="2800">
          <a:solidFill>
            <a:srgbClr val="000066"/>
          </a:solidFill>
          <a:latin typeface="+mn-lt"/>
        </a:defRPr>
      </a:lvl4pPr>
      <a:lvl5pPr marL="2057400" indent="-228600" algn="l" rtl="0" eaLnBrk="0" fontAlgn="base" hangingPunct="0">
        <a:spcBef>
          <a:spcPct val="20000"/>
        </a:spcBef>
        <a:spcAft>
          <a:spcPct val="0"/>
        </a:spcAft>
        <a:buClr>
          <a:schemeClr val="folHlink"/>
        </a:buClr>
        <a:buSzPct val="120000"/>
        <a:buChar char="•"/>
        <a:defRPr sz="2800">
          <a:solidFill>
            <a:srgbClr val="000066"/>
          </a:solidFill>
          <a:latin typeface="+mn-lt"/>
        </a:defRPr>
      </a:lvl5pPr>
      <a:lvl6pPr marL="2514600" indent="-228600" algn="l" rtl="0" fontAlgn="base">
        <a:spcBef>
          <a:spcPct val="20000"/>
        </a:spcBef>
        <a:spcAft>
          <a:spcPct val="0"/>
        </a:spcAft>
        <a:buClr>
          <a:schemeClr val="folHlink"/>
        </a:buClr>
        <a:buSzPct val="120000"/>
        <a:buChar char="•"/>
        <a:defRPr sz="2400" b="1">
          <a:solidFill>
            <a:srgbClr val="000066"/>
          </a:solidFill>
          <a:latin typeface="+mn-lt"/>
        </a:defRPr>
      </a:lvl6pPr>
      <a:lvl7pPr marL="2971800" indent="-228600" algn="l" rtl="0" fontAlgn="base">
        <a:spcBef>
          <a:spcPct val="20000"/>
        </a:spcBef>
        <a:spcAft>
          <a:spcPct val="0"/>
        </a:spcAft>
        <a:buClr>
          <a:schemeClr val="folHlink"/>
        </a:buClr>
        <a:buSzPct val="120000"/>
        <a:buChar char="•"/>
        <a:defRPr sz="2400" b="1">
          <a:solidFill>
            <a:srgbClr val="000066"/>
          </a:solidFill>
          <a:latin typeface="+mn-lt"/>
        </a:defRPr>
      </a:lvl7pPr>
      <a:lvl8pPr marL="3429000" indent="-228600" algn="l" rtl="0" fontAlgn="base">
        <a:spcBef>
          <a:spcPct val="20000"/>
        </a:spcBef>
        <a:spcAft>
          <a:spcPct val="0"/>
        </a:spcAft>
        <a:buClr>
          <a:schemeClr val="folHlink"/>
        </a:buClr>
        <a:buSzPct val="120000"/>
        <a:buChar char="•"/>
        <a:defRPr sz="2400" b="1">
          <a:solidFill>
            <a:srgbClr val="000066"/>
          </a:solidFill>
          <a:latin typeface="+mn-lt"/>
        </a:defRPr>
      </a:lvl8pPr>
      <a:lvl9pPr marL="3886200" indent="-228600" algn="l" rtl="0" fontAlgn="base">
        <a:spcBef>
          <a:spcPct val="20000"/>
        </a:spcBef>
        <a:spcAft>
          <a:spcPct val="0"/>
        </a:spcAft>
        <a:buClr>
          <a:schemeClr val="folHlink"/>
        </a:buClr>
        <a:buSzPct val="120000"/>
        <a:buChar char="•"/>
        <a:defRPr sz="24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6.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4"/>
          <p:cNvSpPr>
            <a:spLocks noGrp="1" noChangeArrowheads="1"/>
          </p:cNvSpPr>
          <p:nvPr>
            <p:ph type="ctrTitle"/>
          </p:nvPr>
        </p:nvSpPr>
        <p:spPr/>
        <p:txBody>
          <a:bodyPr/>
          <a:lstStyle/>
          <a:p>
            <a:pPr algn="l"/>
            <a:r>
              <a:rPr lang="en-US" sz="5400" dirty="0" smtClean="0"/>
              <a:t>8</a:t>
            </a:r>
            <a:br>
              <a:rPr lang="en-US" sz="5400" dirty="0" smtClean="0"/>
            </a:br>
            <a:r>
              <a:rPr lang="en-US" sz="5400" dirty="0" smtClean="0"/>
              <a:t>Attitudes &amp; Persuasive Communications</a:t>
            </a:r>
          </a:p>
        </p:txBody>
      </p:sp>
      <p:sp>
        <p:nvSpPr>
          <p:cNvPr id="18434" name="Rectangle 6"/>
          <p:cNvSpPr>
            <a:spLocks noGrp="1" noChangeArrowheads="1"/>
          </p:cNvSpPr>
          <p:nvPr>
            <p:ph type="sldNum" sz="quarter" idx="10"/>
          </p:nvPr>
        </p:nvSpPr>
        <p:spPr>
          <a:noFill/>
        </p:spPr>
        <p:txBody>
          <a:bodyPr/>
          <a:lstStyle/>
          <a:p>
            <a:endParaRPr lang="en-US">
              <a:cs typeface="Arial" charset="0"/>
            </a:endParaRPr>
          </a:p>
          <a:p>
            <a:r>
              <a:rPr lang="en-US">
                <a:cs typeface="Arial" charset="0"/>
              </a:rPr>
              <a:t>8-</a:t>
            </a:r>
            <a:fld id="{846BFCC2-C799-4E96-A278-A56B52E1AFFD}" type="slidenum">
              <a:rPr lang="en-US">
                <a:cs typeface="Arial" charset="0"/>
              </a:rPr>
              <a:pPr/>
              <a:t>1</a:t>
            </a:fld>
            <a:endParaRPr lang="en-US">
              <a:cs typeface="Arial" charset="0"/>
            </a:endParaRPr>
          </a:p>
        </p:txBody>
      </p:sp>
      <p:sp>
        <p:nvSpPr>
          <p:cNvPr id="18435"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18436" name="Rectangle 19"/>
          <p:cNvSpPr>
            <a:spLocks noChangeArrowheads="1"/>
          </p:cNvSpPr>
          <p:nvPr/>
        </p:nvSpPr>
        <p:spPr bwMode="auto">
          <a:xfrm>
            <a:off x="990600" y="3962400"/>
            <a:ext cx="3276600" cy="1419225"/>
          </a:xfrm>
          <a:prstGeom prst="rect">
            <a:avLst/>
          </a:prstGeom>
          <a:noFill/>
          <a:ln w="9525">
            <a:noFill/>
            <a:miter lim="800000"/>
            <a:headEnd/>
            <a:tailEnd/>
          </a:ln>
        </p:spPr>
        <p:txBody>
          <a:bodyPr anchor="b"/>
          <a:lstStyle/>
          <a:p>
            <a:r>
              <a:rPr lang="en-US" sz="3000" b="1" dirty="0">
                <a:solidFill>
                  <a:srgbClr val="000066"/>
                </a:solidFill>
              </a:rPr>
              <a:t>CONSUMER BEHAVIOR, </a:t>
            </a:r>
            <a:r>
              <a:rPr lang="en-US" sz="3000" b="1" dirty="0" smtClean="0">
                <a:solidFill>
                  <a:srgbClr val="000066"/>
                </a:solidFill>
              </a:rPr>
              <a:t>12e</a:t>
            </a:r>
            <a:r>
              <a:rPr lang="en-US" sz="3000" b="1" dirty="0">
                <a:solidFill>
                  <a:srgbClr val="000066"/>
                </a:solidFill>
              </a:rPr>
              <a:t/>
            </a:r>
            <a:br>
              <a:rPr lang="en-US" sz="3000" b="1" dirty="0">
                <a:solidFill>
                  <a:srgbClr val="000066"/>
                </a:solidFill>
              </a:rPr>
            </a:br>
            <a:r>
              <a:rPr lang="en-US" sz="2200" b="1" dirty="0">
                <a:solidFill>
                  <a:srgbClr val="000066"/>
                </a:solidFill>
              </a:rPr>
              <a:t>Michael R. Solomon</a:t>
            </a:r>
            <a:endParaRPr lang="en-US" sz="3300" b="1" dirty="0">
              <a:solidFill>
                <a:srgbClr val="CC0066"/>
              </a:solidFill>
            </a:endParaRPr>
          </a:p>
        </p:txBody>
      </p:sp>
      <p:pic>
        <p:nvPicPr>
          <p:cNvPr id="2" name="Picture 1" descr="Screen Shot 2015-10-08 at 2.4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6800" y="3048000"/>
            <a:ext cx="2881423" cy="36576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5"/>
          <p:cNvSpPr>
            <a:spLocks noGrp="1"/>
          </p:cNvSpPr>
          <p:nvPr>
            <p:ph type="sldNum" sz="quarter" idx="10"/>
          </p:nvPr>
        </p:nvSpPr>
        <p:spPr>
          <a:noFill/>
        </p:spPr>
        <p:txBody>
          <a:bodyPr/>
          <a:lstStyle/>
          <a:p>
            <a:r>
              <a:rPr lang="en-US">
                <a:cs typeface="Arial" charset="0"/>
              </a:rPr>
              <a:t>8-</a:t>
            </a:r>
            <a:fld id="{5C472249-F298-48F2-8B0C-D915911F6C96}" type="slidenum">
              <a:rPr lang="en-US">
                <a:cs typeface="Arial" charset="0"/>
              </a:rPr>
              <a:pPr/>
              <a:t>10</a:t>
            </a:fld>
            <a:endParaRPr lang="en-US">
              <a:cs typeface="Arial" charset="0"/>
            </a:endParaRPr>
          </a:p>
        </p:txBody>
      </p:sp>
      <p:sp>
        <p:nvSpPr>
          <p:cNvPr id="33794" name="Rectangle 13"/>
          <p:cNvSpPr>
            <a:spLocks noGrp="1" noChangeArrowheads="1"/>
          </p:cNvSpPr>
          <p:nvPr>
            <p:ph type="ftr" sz="quarter" idx="11"/>
          </p:nvPr>
        </p:nvSpPr>
        <p:spPr>
          <a:xfrm>
            <a:off x="381000" y="6324600"/>
            <a:ext cx="5791200" cy="533400"/>
          </a:xfrm>
          <a:noFill/>
        </p:spPr>
        <p:txBody>
          <a:bodyPr/>
          <a:lstStyle/>
          <a:p>
            <a:r>
              <a:rPr lang="en-US" smtClean="0">
                <a:cs typeface="Arial" charset="0"/>
              </a:rPr>
              <a:t>Copyright © 2017 Pearson Education, Inc. </a:t>
            </a:r>
            <a:endParaRPr lang="en-US" dirty="0">
              <a:cs typeface="Arial" charset="0"/>
            </a:endParaRPr>
          </a:p>
        </p:txBody>
      </p:sp>
      <p:sp>
        <p:nvSpPr>
          <p:cNvPr id="33795" name="Rectangle 3"/>
          <p:cNvSpPr>
            <a:spLocks noGrp="1" noChangeArrowheads="1"/>
          </p:cNvSpPr>
          <p:nvPr>
            <p:ph type="title"/>
          </p:nvPr>
        </p:nvSpPr>
        <p:spPr/>
        <p:txBody>
          <a:bodyPr/>
          <a:lstStyle/>
          <a:p>
            <a:r>
              <a:rPr lang="en-US" smtClean="0"/>
              <a:t>For Reflection</a:t>
            </a:r>
          </a:p>
        </p:txBody>
      </p:sp>
      <p:sp>
        <p:nvSpPr>
          <p:cNvPr id="33796" name="Rectangle 4"/>
          <p:cNvSpPr>
            <a:spLocks noGrp="1" noChangeArrowheads="1"/>
          </p:cNvSpPr>
          <p:nvPr>
            <p:ph type="body" idx="1"/>
          </p:nvPr>
        </p:nvSpPr>
        <p:spPr/>
        <p:txBody>
          <a:bodyPr/>
          <a:lstStyle/>
          <a:p>
            <a:r>
              <a:rPr lang="en-US" dirty="0" smtClean="0"/>
              <a:t>Imagine that you work for the marketing department of your college or university and have segmented students into four different clusters, each representing one of the four functions identified by Katz.</a:t>
            </a:r>
          </a:p>
          <a:p>
            <a:r>
              <a:rPr lang="en-US" dirty="0" smtClean="0"/>
              <a:t>Develop a marketing strategy based on each of the four functions to motivate students to stay in school and complete their degrees.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p:cNvSpPr>
            <a:spLocks noGrp="1"/>
          </p:cNvSpPr>
          <p:nvPr>
            <p:ph type="title"/>
          </p:nvPr>
        </p:nvSpPr>
        <p:spPr/>
        <p:txBody>
          <a:bodyPr/>
          <a:lstStyle/>
          <a:p>
            <a:r>
              <a:rPr lang="en-US" smtClean="0"/>
              <a:t>Learning Objective 2</a:t>
            </a:r>
          </a:p>
        </p:txBody>
      </p:sp>
      <p:sp>
        <p:nvSpPr>
          <p:cNvPr id="35842" name="Content Placeholder 2"/>
          <p:cNvSpPr>
            <a:spLocks noGrp="1"/>
          </p:cNvSpPr>
          <p:nvPr>
            <p:ph idx="1"/>
          </p:nvPr>
        </p:nvSpPr>
        <p:spPr>
          <a:xfrm>
            <a:off x="457200" y="1219200"/>
            <a:ext cx="3505200" cy="4759325"/>
          </a:xfrm>
        </p:spPr>
        <p:txBody>
          <a:bodyPr/>
          <a:lstStyle/>
          <a:p>
            <a:pPr marL="0" indent="0">
              <a:buNone/>
            </a:pPr>
            <a:r>
              <a:rPr lang="en-US" dirty="0" smtClean="0"/>
              <a:t>Attitudes are more complex than they first appear. </a:t>
            </a:r>
          </a:p>
        </p:txBody>
      </p:sp>
      <p:sp>
        <p:nvSpPr>
          <p:cNvPr id="35843" name="Slide Number Placeholder 3"/>
          <p:cNvSpPr>
            <a:spLocks noGrp="1"/>
          </p:cNvSpPr>
          <p:nvPr>
            <p:ph type="sldNum" sz="quarter" idx="10"/>
          </p:nvPr>
        </p:nvSpPr>
        <p:spPr>
          <a:noFill/>
        </p:spPr>
        <p:txBody>
          <a:bodyPr/>
          <a:lstStyle/>
          <a:p>
            <a:r>
              <a:rPr lang="en-US">
                <a:cs typeface="Arial" charset="0"/>
              </a:rPr>
              <a:t>8-</a:t>
            </a:r>
            <a:fld id="{C3A12BC0-AF26-4364-BB7B-A208F7089BC0}" type="slidenum">
              <a:rPr lang="en-US">
                <a:cs typeface="Arial" charset="0"/>
              </a:rPr>
              <a:pPr/>
              <a:t>11</a:t>
            </a:fld>
            <a:endParaRPr lang="en-US">
              <a:cs typeface="Arial" charset="0"/>
            </a:endParaRPr>
          </a:p>
        </p:txBody>
      </p:sp>
      <p:sp>
        <p:nvSpPr>
          <p:cNvPr id="35844"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pic>
        <p:nvPicPr>
          <p:cNvPr id="2" name="Picture 1"/>
          <p:cNvPicPr>
            <a:picLocks noChangeAspect="1"/>
          </p:cNvPicPr>
          <p:nvPr/>
        </p:nvPicPr>
        <p:blipFill>
          <a:blip r:embed="rId3"/>
          <a:stretch>
            <a:fillRect/>
          </a:stretch>
        </p:blipFill>
        <p:spPr>
          <a:xfrm>
            <a:off x="4048466" y="1689661"/>
            <a:ext cx="4409734" cy="4634939"/>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Hierarchies of Effects</a:t>
            </a:r>
            <a:endParaRPr lang="en-US" dirty="0"/>
          </a:p>
        </p:txBody>
      </p:sp>
      <p:sp>
        <p:nvSpPr>
          <p:cNvPr id="3" name="Content Placeholder 2"/>
          <p:cNvSpPr>
            <a:spLocks noGrp="1"/>
          </p:cNvSpPr>
          <p:nvPr>
            <p:ph idx="1"/>
          </p:nvPr>
        </p:nvSpPr>
        <p:spPr>
          <a:xfrm>
            <a:off x="457200" y="1371600"/>
            <a:ext cx="8153400" cy="4759325"/>
          </a:xfrm>
        </p:spPr>
        <p:txBody>
          <a:bodyPr/>
          <a:lstStyle/>
          <a:p>
            <a:r>
              <a:rPr lang="en-US" dirty="0" smtClean="0"/>
              <a:t>High-involvement hierarchy</a:t>
            </a:r>
          </a:p>
          <a:p>
            <a:r>
              <a:rPr lang="en-US" dirty="0" smtClean="0"/>
              <a:t>Low-involvement hierarchy</a:t>
            </a:r>
          </a:p>
          <a:p>
            <a:r>
              <a:rPr lang="en-US" dirty="0" smtClean="0"/>
              <a:t>Experiential hierarchy of effects</a:t>
            </a:r>
          </a:p>
          <a:p>
            <a:r>
              <a:rPr lang="en-US" dirty="0" smtClean="0"/>
              <a:t>Cognitive-affective model</a:t>
            </a:r>
          </a:p>
          <a:p>
            <a:r>
              <a:rPr lang="en-US" dirty="0" smtClean="0"/>
              <a:t>Independence hypothesis</a:t>
            </a: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12</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Tree>
    <p:extLst>
      <p:ext uri="{BB962C8B-B14F-4D97-AF65-F5344CB8AC3E}">
        <p14:creationId xmlns:p14="http://schemas.microsoft.com/office/powerpoint/2010/main" val="820971671"/>
      </p:ext>
    </p:extLst>
  </p:cSld>
  <p:clrMapOvr>
    <a:masterClrMapping/>
  </p:clrMapOvr>
  <p:transition xmlns:p14="http://schemas.microsoft.com/office/powerpoint/2010/mai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Figure 8.1: Three Hierarchies of Effects</a:t>
            </a: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13</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pic>
        <p:nvPicPr>
          <p:cNvPr id="8" name="Content Placeholder 7" descr="Screen Shot 2015-10-20 at 7.54.58 AM.png"/>
          <p:cNvPicPr>
            <a:picLocks noGrp="1" noChangeAspect="1"/>
          </p:cNvPicPr>
          <p:nvPr>
            <p:ph idx="1"/>
          </p:nvPr>
        </p:nvPicPr>
        <p:blipFill rotWithShape="1">
          <a:blip r:embed="rId2">
            <a:extLst>
              <a:ext uri="{28A0092B-C50C-407E-A947-70E740481C1C}">
                <a14:useLocalDpi xmlns:a14="http://schemas.microsoft.com/office/drawing/2010/main" val="0"/>
              </a:ext>
            </a:extLst>
          </a:blip>
          <a:srcRect l="2161" t="12379" r="-926" b="3859"/>
          <a:stretch/>
        </p:blipFill>
        <p:spPr>
          <a:xfrm>
            <a:off x="685800" y="1295400"/>
            <a:ext cx="7747000" cy="4403080"/>
          </a:xfrm>
        </p:spPr>
      </p:pic>
    </p:spTree>
    <p:extLst>
      <p:ext uri="{BB962C8B-B14F-4D97-AF65-F5344CB8AC3E}">
        <p14:creationId xmlns:p14="http://schemas.microsoft.com/office/powerpoint/2010/main" val="2360179083"/>
      </p:ext>
    </p:extLst>
  </p:cSld>
  <p:clrMapOvr>
    <a:masterClrMapping/>
  </p:clrMapOvr>
  <p:transition xmlns:p14="http://schemas.microsoft.com/office/powerpoint/2010/mai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title"/>
          </p:nvPr>
        </p:nvSpPr>
        <p:spPr/>
        <p:txBody>
          <a:bodyPr/>
          <a:lstStyle/>
          <a:p>
            <a:r>
              <a:rPr lang="en-US" smtClean="0"/>
              <a:t>For Reflection</a:t>
            </a:r>
          </a:p>
        </p:txBody>
      </p:sp>
      <p:sp>
        <p:nvSpPr>
          <p:cNvPr id="37890" name="Content Placeholder 2"/>
          <p:cNvSpPr>
            <a:spLocks noGrp="1"/>
          </p:cNvSpPr>
          <p:nvPr>
            <p:ph idx="1"/>
          </p:nvPr>
        </p:nvSpPr>
        <p:spPr/>
        <p:txBody>
          <a:bodyPr/>
          <a:lstStyle/>
          <a:p>
            <a:r>
              <a:rPr lang="en-US" dirty="0" smtClean="0"/>
              <a:t>Share a decision you made following the three learning hierarchies:</a:t>
            </a:r>
          </a:p>
          <a:p>
            <a:pPr lvl="1">
              <a:buSzPct val="75000"/>
              <a:buFont typeface="Courier New"/>
              <a:buChar char="o"/>
            </a:pPr>
            <a:r>
              <a:rPr lang="en-US" dirty="0" smtClean="0"/>
              <a:t>Think Feel Do</a:t>
            </a:r>
          </a:p>
          <a:p>
            <a:pPr lvl="1">
              <a:buSzPct val="75000"/>
              <a:buFont typeface="Courier New"/>
              <a:buChar char="o"/>
            </a:pPr>
            <a:r>
              <a:rPr lang="en-US" dirty="0" smtClean="0"/>
              <a:t>Do Feel Think</a:t>
            </a:r>
          </a:p>
          <a:p>
            <a:pPr lvl="1">
              <a:buSzPct val="75000"/>
              <a:buFont typeface="Courier New"/>
              <a:buChar char="o"/>
            </a:pPr>
            <a:r>
              <a:rPr lang="en-US" dirty="0" smtClean="0"/>
              <a:t>Feel Do Think</a:t>
            </a:r>
          </a:p>
          <a:p>
            <a:pPr lvl="1"/>
            <a:endParaRPr lang="en-US" dirty="0" smtClean="0"/>
          </a:p>
        </p:txBody>
      </p:sp>
      <p:sp>
        <p:nvSpPr>
          <p:cNvPr id="37891" name="Slide Number Placeholder 3"/>
          <p:cNvSpPr>
            <a:spLocks noGrp="1"/>
          </p:cNvSpPr>
          <p:nvPr>
            <p:ph type="sldNum" sz="quarter" idx="10"/>
          </p:nvPr>
        </p:nvSpPr>
        <p:spPr>
          <a:noFill/>
        </p:spPr>
        <p:txBody>
          <a:bodyPr/>
          <a:lstStyle/>
          <a:p>
            <a:r>
              <a:rPr lang="en-US">
                <a:cs typeface="Arial" charset="0"/>
              </a:rPr>
              <a:t>8-</a:t>
            </a:r>
            <a:fld id="{5269A611-F715-4EF3-8204-F57758BE1DB2}" type="slidenum">
              <a:rPr lang="en-US">
                <a:cs typeface="Arial" charset="0"/>
              </a:rPr>
              <a:pPr/>
              <a:t>14</a:t>
            </a:fld>
            <a:endParaRPr lang="en-US">
              <a:cs typeface="Arial" charset="0"/>
            </a:endParaRPr>
          </a:p>
        </p:txBody>
      </p:sp>
      <p:sp>
        <p:nvSpPr>
          <p:cNvPr id="37892"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smtClean="0"/>
              <a:t>Learning Objective 3</a:t>
            </a:r>
          </a:p>
        </p:txBody>
      </p:sp>
      <p:sp>
        <p:nvSpPr>
          <p:cNvPr id="38914" name="Content Placeholder 2"/>
          <p:cNvSpPr>
            <a:spLocks noGrp="1"/>
          </p:cNvSpPr>
          <p:nvPr>
            <p:ph idx="1"/>
          </p:nvPr>
        </p:nvSpPr>
        <p:spPr>
          <a:xfrm>
            <a:off x="457200" y="1371600"/>
            <a:ext cx="8001000" cy="4759325"/>
          </a:xfrm>
        </p:spPr>
        <p:txBody>
          <a:bodyPr/>
          <a:lstStyle/>
          <a:p>
            <a:pPr marL="0" indent="0">
              <a:buNone/>
            </a:pPr>
            <a:r>
              <a:rPr lang="en-US" dirty="0" smtClean="0"/>
              <a:t>We form attitudes in several ways.</a:t>
            </a:r>
          </a:p>
        </p:txBody>
      </p:sp>
      <p:sp>
        <p:nvSpPr>
          <p:cNvPr id="38915" name="Slide Number Placeholder 3"/>
          <p:cNvSpPr>
            <a:spLocks noGrp="1"/>
          </p:cNvSpPr>
          <p:nvPr>
            <p:ph type="sldNum" sz="quarter" idx="10"/>
          </p:nvPr>
        </p:nvSpPr>
        <p:spPr>
          <a:noFill/>
        </p:spPr>
        <p:txBody>
          <a:bodyPr/>
          <a:lstStyle/>
          <a:p>
            <a:r>
              <a:rPr lang="en-US">
                <a:cs typeface="Arial" charset="0"/>
              </a:rPr>
              <a:t>8-</a:t>
            </a:r>
            <a:fld id="{EDE9F932-A262-45EF-825A-EAA59C186538}" type="slidenum">
              <a:rPr lang="en-US">
                <a:cs typeface="Arial" charset="0"/>
              </a:rPr>
              <a:pPr/>
              <a:t>15</a:t>
            </a:fld>
            <a:endParaRPr lang="en-US">
              <a:cs typeface="Arial" charset="0"/>
            </a:endParaRPr>
          </a:p>
        </p:txBody>
      </p:sp>
      <p:sp>
        <p:nvSpPr>
          <p:cNvPr id="38916"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pic>
        <p:nvPicPr>
          <p:cNvPr id="2" name="Picture 1"/>
          <p:cNvPicPr>
            <a:picLocks noChangeAspect="1"/>
          </p:cNvPicPr>
          <p:nvPr/>
        </p:nvPicPr>
        <p:blipFill>
          <a:blip r:embed="rId2"/>
          <a:stretch>
            <a:fillRect/>
          </a:stretch>
        </p:blipFill>
        <p:spPr>
          <a:xfrm>
            <a:off x="1981200" y="2106354"/>
            <a:ext cx="6021839" cy="3989646"/>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5"/>
          <p:cNvSpPr>
            <a:spLocks noGrp="1"/>
          </p:cNvSpPr>
          <p:nvPr>
            <p:ph type="sldNum" sz="quarter" idx="10"/>
          </p:nvPr>
        </p:nvSpPr>
        <p:spPr>
          <a:noFill/>
        </p:spPr>
        <p:txBody>
          <a:bodyPr/>
          <a:lstStyle/>
          <a:p>
            <a:r>
              <a:rPr lang="en-US">
                <a:cs typeface="Arial" charset="0"/>
              </a:rPr>
              <a:t>8-</a:t>
            </a:r>
            <a:fld id="{72F3C12B-CF11-4482-A505-C731AF7DF44A}" type="slidenum">
              <a:rPr lang="en-US">
                <a:cs typeface="Arial" charset="0"/>
              </a:rPr>
              <a:pPr/>
              <a:t>16</a:t>
            </a:fld>
            <a:endParaRPr lang="en-US">
              <a:cs typeface="Arial" charset="0"/>
            </a:endParaRPr>
          </a:p>
        </p:txBody>
      </p:sp>
      <p:sp>
        <p:nvSpPr>
          <p:cNvPr id="3993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39939" name="Rectangle 3"/>
          <p:cNvSpPr>
            <a:spLocks noGrp="1" noChangeArrowheads="1"/>
          </p:cNvSpPr>
          <p:nvPr>
            <p:ph type="title"/>
          </p:nvPr>
        </p:nvSpPr>
        <p:spPr/>
        <p:txBody>
          <a:bodyPr/>
          <a:lstStyle/>
          <a:p>
            <a:r>
              <a:rPr lang="en-US" smtClean="0"/>
              <a:t>Attitude Commitment</a:t>
            </a:r>
          </a:p>
        </p:txBody>
      </p:sp>
      <p:sp>
        <p:nvSpPr>
          <p:cNvPr id="39940" name="Rectangle 5"/>
          <p:cNvSpPr>
            <a:spLocks noChangeArrowheads="1"/>
          </p:cNvSpPr>
          <p:nvPr/>
        </p:nvSpPr>
        <p:spPr bwMode="auto">
          <a:xfrm>
            <a:off x="1828800" y="4191000"/>
            <a:ext cx="5638800" cy="1066800"/>
          </a:xfrm>
          <a:prstGeom prst="rect">
            <a:avLst/>
          </a:prstGeom>
          <a:solidFill>
            <a:srgbClr val="CC0066"/>
          </a:solidFill>
          <a:ln w="25400" algn="ctr">
            <a:noFill/>
            <a:miter lim="800000"/>
            <a:headEnd/>
            <a:tailEnd/>
          </a:ln>
        </p:spPr>
        <p:txBody>
          <a:bodyPr tIns="228600" bIns="228600" anchor="ctr"/>
          <a:lstStyle/>
          <a:p>
            <a:pPr algn="ctr"/>
            <a:r>
              <a:rPr lang="en-US" b="1">
                <a:solidFill>
                  <a:schemeClr val="bg1"/>
                </a:solidFill>
              </a:rPr>
              <a:t>COMPLIANCE</a:t>
            </a:r>
          </a:p>
          <a:p>
            <a:pPr algn="ctr"/>
            <a:r>
              <a:rPr lang="en-US" b="1">
                <a:solidFill>
                  <a:schemeClr val="bg1"/>
                </a:solidFill>
              </a:rPr>
              <a:t>Lowest level: consumer forms attitude because it gains rewards or avoids punishments</a:t>
            </a:r>
          </a:p>
        </p:txBody>
      </p:sp>
      <p:sp>
        <p:nvSpPr>
          <p:cNvPr id="39941" name="Rectangle 6"/>
          <p:cNvSpPr>
            <a:spLocks noChangeArrowheads="1"/>
          </p:cNvSpPr>
          <p:nvPr/>
        </p:nvSpPr>
        <p:spPr bwMode="auto">
          <a:xfrm>
            <a:off x="1828800" y="2971800"/>
            <a:ext cx="5638800" cy="1066800"/>
          </a:xfrm>
          <a:prstGeom prst="rect">
            <a:avLst/>
          </a:prstGeom>
          <a:solidFill>
            <a:srgbClr val="009999"/>
          </a:solidFill>
          <a:ln w="25400" algn="ctr">
            <a:noFill/>
            <a:miter lim="800000"/>
            <a:headEnd/>
            <a:tailEnd/>
          </a:ln>
        </p:spPr>
        <p:txBody>
          <a:bodyPr tIns="228600" bIns="228600" anchor="ctr"/>
          <a:lstStyle/>
          <a:p>
            <a:pPr algn="ctr"/>
            <a:r>
              <a:rPr lang="en-US" b="1">
                <a:solidFill>
                  <a:schemeClr val="bg1"/>
                </a:solidFill>
              </a:rPr>
              <a:t>IDENTIFICATION</a:t>
            </a:r>
          </a:p>
          <a:p>
            <a:pPr algn="ctr"/>
            <a:r>
              <a:rPr lang="en-US" b="1">
                <a:solidFill>
                  <a:schemeClr val="bg1"/>
                </a:solidFill>
              </a:rPr>
              <a:t>Mid-level: attitudes formed in order to conform to another person or group</a:t>
            </a:r>
          </a:p>
        </p:txBody>
      </p:sp>
      <p:sp>
        <p:nvSpPr>
          <p:cNvPr id="39942" name="Rectangle 7"/>
          <p:cNvSpPr>
            <a:spLocks noChangeArrowheads="1"/>
          </p:cNvSpPr>
          <p:nvPr/>
        </p:nvSpPr>
        <p:spPr bwMode="auto">
          <a:xfrm>
            <a:off x="1828800" y="1752600"/>
            <a:ext cx="5638800" cy="1066800"/>
          </a:xfrm>
          <a:prstGeom prst="rect">
            <a:avLst/>
          </a:prstGeom>
          <a:solidFill>
            <a:schemeClr val="bg2"/>
          </a:solidFill>
          <a:ln w="25400" algn="ctr">
            <a:noFill/>
            <a:miter lim="800000"/>
            <a:headEnd/>
            <a:tailEnd/>
          </a:ln>
        </p:spPr>
        <p:txBody>
          <a:bodyPr tIns="228600" bIns="228600" anchor="ctr"/>
          <a:lstStyle/>
          <a:p>
            <a:pPr algn="ctr"/>
            <a:r>
              <a:rPr lang="en-US" b="1">
                <a:solidFill>
                  <a:schemeClr val="bg1"/>
                </a:solidFill>
              </a:rPr>
              <a:t>INTERNALIZATION</a:t>
            </a:r>
          </a:p>
          <a:p>
            <a:pPr algn="ctr"/>
            <a:r>
              <a:rPr lang="en-US" b="1">
                <a:solidFill>
                  <a:schemeClr val="bg1"/>
                </a:solidFill>
              </a:rPr>
              <a:t>Highest level: deep-seeded attitudes become part of consumer’s value system</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p:txBody>
          <a:bodyPr/>
          <a:lstStyle/>
          <a:p>
            <a:r>
              <a:rPr lang="en-US" smtClean="0"/>
              <a:t>For Reflection</a:t>
            </a:r>
          </a:p>
        </p:txBody>
      </p:sp>
      <p:sp>
        <p:nvSpPr>
          <p:cNvPr id="41986" name="Content Placeholder 2"/>
          <p:cNvSpPr>
            <a:spLocks noGrp="1"/>
          </p:cNvSpPr>
          <p:nvPr>
            <p:ph idx="1"/>
          </p:nvPr>
        </p:nvSpPr>
        <p:spPr/>
        <p:txBody>
          <a:bodyPr/>
          <a:lstStyle/>
          <a:p>
            <a:r>
              <a:rPr lang="en-US" dirty="0" smtClean="0"/>
              <a:t>Share a commitment you’ve made at each of the three levels of commitment:</a:t>
            </a:r>
          </a:p>
          <a:p>
            <a:pPr lvl="1">
              <a:buSzPct val="75000"/>
              <a:buFont typeface="Courier New"/>
              <a:buChar char="o"/>
            </a:pPr>
            <a:r>
              <a:rPr lang="en-US" dirty="0" smtClean="0"/>
              <a:t>Internalization</a:t>
            </a:r>
          </a:p>
          <a:p>
            <a:pPr lvl="1">
              <a:buSzPct val="75000"/>
              <a:buFont typeface="Courier New"/>
              <a:buChar char="o"/>
            </a:pPr>
            <a:r>
              <a:rPr lang="en-US" dirty="0" smtClean="0"/>
              <a:t>Identification</a:t>
            </a:r>
          </a:p>
          <a:p>
            <a:pPr lvl="1">
              <a:buSzPct val="75000"/>
              <a:buFont typeface="Courier New"/>
              <a:buChar char="o"/>
            </a:pPr>
            <a:r>
              <a:rPr lang="en-US" dirty="0" smtClean="0"/>
              <a:t>Compliance</a:t>
            </a:r>
          </a:p>
          <a:p>
            <a:r>
              <a:rPr lang="en-US" dirty="0" smtClean="0"/>
              <a:t>Can you feel the variations in commitment for the three types? Explain.</a:t>
            </a:r>
          </a:p>
        </p:txBody>
      </p:sp>
      <p:sp>
        <p:nvSpPr>
          <p:cNvPr id="41987" name="Slide Number Placeholder 3"/>
          <p:cNvSpPr>
            <a:spLocks noGrp="1"/>
          </p:cNvSpPr>
          <p:nvPr>
            <p:ph type="sldNum" sz="quarter" idx="10"/>
          </p:nvPr>
        </p:nvSpPr>
        <p:spPr>
          <a:noFill/>
        </p:spPr>
        <p:txBody>
          <a:bodyPr/>
          <a:lstStyle/>
          <a:p>
            <a:r>
              <a:rPr lang="en-US">
                <a:cs typeface="Arial" charset="0"/>
              </a:rPr>
              <a:t>8-</a:t>
            </a:r>
            <a:fld id="{E1BFC64F-DB22-46B7-967C-671DAAC48837}" type="slidenum">
              <a:rPr lang="en-US">
                <a:cs typeface="Arial" charset="0"/>
              </a:rPr>
              <a:pPr/>
              <a:t>17</a:t>
            </a:fld>
            <a:endParaRPr lang="en-US">
              <a:cs typeface="Arial" charset="0"/>
            </a:endParaRPr>
          </a:p>
        </p:txBody>
      </p:sp>
      <p:sp>
        <p:nvSpPr>
          <p:cNvPr id="41988"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p:cNvSpPr>
            <a:spLocks noGrp="1"/>
          </p:cNvSpPr>
          <p:nvPr>
            <p:ph type="title"/>
          </p:nvPr>
        </p:nvSpPr>
        <p:spPr/>
        <p:txBody>
          <a:bodyPr/>
          <a:lstStyle/>
          <a:p>
            <a:r>
              <a:rPr lang="en-US" smtClean="0"/>
              <a:t>Learning Objective 4</a:t>
            </a:r>
          </a:p>
        </p:txBody>
      </p:sp>
      <p:sp>
        <p:nvSpPr>
          <p:cNvPr id="43010" name="Content Placeholder 2"/>
          <p:cNvSpPr>
            <a:spLocks noGrp="1"/>
          </p:cNvSpPr>
          <p:nvPr>
            <p:ph idx="1"/>
          </p:nvPr>
        </p:nvSpPr>
        <p:spPr>
          <a:xfrm>
            <a:off x="457200" y="1219200"/>
            <a:ext cx="8077200" cy="4606925"/>
          </a:xfrm>
        </p:spPr>
        <p:txBody>
          <a:bodyPr/>
          <a:lstStyle/>
          <a:p>
            <a:pPr marL="0" indent="0">
              <a:buNone/>
            </a:pPr>
            <a:r>
              <a:rPr lang="en-US" dirty="0" smtClean="0"/>
              <a:t>A need to maintain consistency among all of our attitudinal components often motivates us to alter one or more of them.</a:t>
            </a:r>
          </a:p>
        </p:txBody>
      </p:sp>
      <p:sp>
        <p:nvSpPr>
          <p:cNvPr id="43011" name="Slide Number Placeholder 3"/>
          <p:cNvSpPr>
            <a:spLocks noGrp="1"/>
          </p:cNvSpPr>
          <p:nvPr>
            <p:ph type="sldNum" sz="quarter" idx="10"/>
          </p:nvPr>
        </p:nvSpPr>
        <p:spPr>
          <a:noFill/>
        </p:spPr>
        <p:txBody>
          <a:bodyPr/>
          <a:lstStyle/>
          <a:p>
            <a:r>
              <a:rPr lang="en-US">
                <a:cs typeface="Arial" charset="0"/>
              </a:rPr>
              <a:t>8-</a:t>
            </a:r>
            <a:fld id="{D34F058D-DE5E-4EEB-9FED-E27C4BE533EB}" type="slidenum">
              <a:rPr lang="en-US">
                <a:cs typeface="Arial" charset="0"/>
              </a:rPr>
              <a:pPr/>
              <a:t>18</a:t>
            </a:fld>
            <a:endParaRPr lang="en-US">
              <a:cs typeface="Arial" charset="0"/>
            </a:endParaRPr>
          </a:p>
        </p:txBody>
      </p:sp>
      <p:sp>
        <p:nvSpPr>
          <p:cNvPr id="43012"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5"/>
          <p:cNvSpPr>
            <a:spLocks noGrp="1"/>
          </p:cNvSpPr>
          <p:nvPr>
            <p:ph type="sldNum" sz="quarter" idx="10"/>
          </p:nvPr>
        </p:nvSpPr>
        <p:spPr>
          <a:noFill/>
        </p:spPr>
        <p:txBody>
          <a:bodyPr/>
          <a:lstStyle/>
          <a:p>
            <a:r>
              <a:rPr lang="en-US">
                <a:cs typeface="Arial" charset="0"/>
              </a:rPr>
              <a:t>8-</a:t>
            </a:r>
            <a:fld id="{8AAB48FA-A632-406C-8326-28DBF18E7456}" type="slidenum">
              <a:rPr lang="en-US">
                <a:cs typeface="Arial" charset="0"/>
              </a:rPr>
              <a:pPr/>
              <a:t>19</a:t>
            </a:fld>
            <a:endParaRPr lang="en-US">
              <a:cs typeface="Arial" charset="0"/>
            </a:endParaRPr>
          </a:p>
        </p:txBody>
      </p:sp>
      <p:sp>
        <p:nvSpPr>
          <p:cNvPr id="4403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44035" name="Rectangle 3"/>
          <p:cNvSpPr>
            <a:spLocks noGrp="1" noChangeArrowheads="1"/>
          </p:cNvSpPr>
          <p:nvPr>
            <p:ph type="title"/>
          </p:nvPr>
        </p:nvSpPr>
        <p:spPr/>
        <p:txBody>
          <a:bodyPr/>
          <a:lstStyle/>
          <a:p>
            <a:r>
              <a:rPr lang="en-US" smtClean="0"/>
              <a:t>Consistency Principle</a:t>
            </a:r>
          </a:p>
        </p:txBody>
      </p:sp>
      <p:sp>
        <p:nvSpPr>
          <p:cNvPr id="44036" name="Rectangle 4"/>
          <p:cNvSpPr>
            <a:spLocks noGrp="1" noChangeArrowheads="1"/>
          </p:cNvSpPr>
          <p:nvPr>
            <p:ph type="body" idx="1"/>
          </p:nvPr>
        </p:nvSpPr>
        <p:spPr/>
        <p:txBody>
          <a:bodyPr/>
          <a:lstStyle/>
          <a:p>
            <a:r>
              <a:rPr lang="en-US" smtClean="0"/>
              <a:t>We value/seek harmony among thoughts, feelings, and behaviors</a:t>
            </a:r>
          </a:p>
          <a:p>
            <a:r>
              <a:rPr lang="en-US" smtClean="0"/>
              <a:t>We will change components to make them consistent</a:t>
            </a:r>
          </a:p>
          <a:p>
            <a:r>
              <a:rPr lang="en-US" smtClean="0"/>
              <a:t>Relates to the theory of cognitive dissonance – we take action to resolve dissonance when our attitudes and behaviors are inconsistent</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0"/>
          </p:nvPr>
        </p:nvSpPr>
        <p:spPr>
          <a:noFill/>
        </p:spPr>
        <p:txBody>
          <a:bodyPr/>
          <a:lstStyle/>
          <a:p>
            <a:r>
              <a:rPr lang="en-US">
                <a:cs typeface="Arial" charset="0"/>
              </a:rPr>
              <a:t>8-</a:t>
            </a:r>
            <a:fld id="{5154F1D7-FBAF-4C5A-AA83-02D5F1EC85BF}" type="slidenum">
              <a:rPr lang="en-US">
                <a:cs typeface="Arial" charset="0"/>
              </a:rPr>
              <a:pPr/>
              <a:t>2</a:t>
            </a:fld>
            <a:endParaRPr lang="en-US">
              <a:cs typeface="Arial" charset="0"/>
            </a:endParaRPr>
          </a:p>
        </p:txBody>
      </p:sp>
      <p:sp>
        <p:nvSpPr>
          <p:cNvPr id="20482"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0483" name="Rectangle 2"/>
          <p:cNvSpPr>
            <a:spLocks noGrp="1" noChangeArrowheads="1"/>
          </p:cNvSpPr>
          <p:nvPr>
            <p:ph type="title"/>
          </p:nvPr>
        </p:nvSpPr>
        <p:spPr/>
        <p:txBody>
          <a:bodyPr/>
          <a:lstStyle/>
          <a:p>
            <a:r>
              <a:rPr lang="en-US" smtClean="0"/>
              <a:t>Chapter Objectives</a:t>
            </a:r>
          </a:p>
        </p:txBody>
      </p:sp>
      <p:sp>
        <p:nvSpPr>
          <p:cNvPr id="20484" name="Rectangle 3"/>
          <p:cNvSpPr>
            <a:spLocks noGrp="1" noChangeArrowheads="1"/>
          </p:cNvSpPr>
          <p:nvPr>
            <p:ph type="body" idx="1"/>
          </p:nvPr>
        </p:nvSpPr>
        <p:spPr/>
        <p:txBody>
          <a:bodyPr/>
          <a:lstStyle/>
          <a:p>
            <a:pPr marL="514350" indent="-514350">
              <a:spcBef>
                <a:spcPct val="0"/>
              </a:spcBef>
              <a:buClr>
                <a:srgbClr val="002060"/>
              </a:buClr>
              <a:buFontTx/>
              <a:buAutoNum type="arabicPeriod"/>
            </a:pPr>
            <a:r>
              <a:rPr lang="en-US" dirty="0" smtClean="0"/>
              <a:t>It is important for consumer researchers to understand the nature and power of attitudes.</a:t>
            </a:r>
            <a:r>
              <a:rPr lang="en-US" dirty="0" smtClean="0">
                <a:sym typeface="Wingdings" pitchFamily="2" charset="2"/>
              </a:rPr>
              <a:t> </a:t>
            </a:r>
          </a:p>
          <a:p>
            <a:pPr marL="514350" indent="-514350">
              <a:spcBef>
                <a:spcPct val="0"/>
              </a:spcBef>
              <a:buClr>
                <a:srgbClr val="002060"/>
              </a:buClr>
              <a:buFontTx/>
              <a:buAutoNum type="arabicPeriod"/>
            </a:pPr>
            <a:r>
              <a:rPr lang="en-US" dirty="0" smtClean="0"/>
              <a:t>Attitudes are more complex than they first appear.</a:t>
            </a:r>
            <a:r>
              <a:rPr lang="en-US" dirty="0" smtClean="0">
                <a:sym typeface="Wingdings" pitchFamily="2" charset="2"/>
              </a:rPr>
              <a:t> </a:t>
            </a:r>
          </a:p>
          <a:p>
            <a:pPr marL="514350" indent="-514350">
              <a:spcBef>
                <a:spcPct val="0"/>
              </a:spcBef>
              <a:buClr>
                <a:srgbClr val="002060"/>
              </a:buClr>
              <a:buFontTx/>
              <a:buAutoNum type="arabicPeriod"/>
            </a:pPr>
            <a:r>
              <a:rPr lang="en-US" dirty="0" smtClean="0"/>
              <a:t>We form attitudes in several ways.</a:t>
            </a:r>
            <a:r>
              <a:rPr lang="en-US" dirty="0" smtClean="0">
                <a:sym typeface="Wingdings" pitchFamily="2" charset="2"/>
              </a:rPr>
              <a:t> </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Number Placeholder 5"/>
          <p:cNvSpPr>
            <a:spLocks noGrp="1"/>
          </p:cNvSpPr>
          <p:nvPr>
            <p:ph type="sldNum" sz="quarter" idx="10"/>
          </p:nvPr>
        </p:nvSpPr>
        <p:spPr>
          <a:noFill/>
        </p:spPr>
        <p:txBody>
          <a:bodyPr/>
          <a:lstStyle/>
          <a:p>
            <a:r>
              <a:rPr lang="en-US">
                <a:cs typeface="Arial" charset="0"/>
              </a:rPr>
              <a:t>8-</a:t>
            </a:r>
            <a:fld id="{A9F6B7B2-583B-421D-82A6-3DB66804D278}" type="slidenum">
              <a:rPr lang="en-US">
                <a:cs typeface="Arial" charset="0"/>
              </a:rPr>
              <a:pPr/>
              <a:t>20</a:t>
            </a:fld>
            <a:endParaRPr lang="en-US">
              <a:cs typeface="Arial" charset="0"/>
            </a:endParaRPr>
          </a:p>
        </p:txBody>
      </p:sp>
      <p:sp>
        <p:nvSpPr>
          <p:cNvPr id="4710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47107" name="Rectangle 2"/>
          <p:cNvSpPr>
            <a:spLocks noGrp="1" noChangeArrowheads="1"/>
          </p:cNvSpPr>
          <p:nvPr>
            <p:ph type="title"/>
          </p:nvPr>
        </p:nvSpPr>
        <p:spPr/>
        <p:txBody>
          <a:bodyPr/>
          <a:lstStyle/>
          <a:p>
            <a:r>
              <a:rPr lang="en-US" smtClean="0"/>
              <a:t>Self-Perception Theory</a:t>
            </a:r>
          </a:p>
        </p:txBody>
      </p:sp>
      <p:sp>
        <p:nvSpPr>
          <p:cNvPr id="47108" name="Rectangle 12"/>
          <p:cNvSpPr>
            <a:spLocks noChangeArrowheads="1"/>
          </p:cNvSpPr>
          <p:nvPr/>
        </p:nvSpPr>
        <p:spPr bwMode="auto">
          <a:xfrm>
            <a:off x="1219200" y="4495800"/>
            <a:ext cx="6858000" cy="1066800"/>
          </a:xfrm>
          <a:prstGeom prst="rect">
            <a:avLst/>
          </a:prstGeom>
          <a:solidFill>
            <a:srgbClr val="CC0066"/>
          </a:solidFill>
          <a:ln w="25400" algn="ctr">
            <a:noFill/>
            <a:miter lim="800000"/>
            <a:headEnd/>
            <a:tailEnd/>
          </a:ln>
        </p:spPr>
        <p:txBody>
          <a:bodyPr tIns="228600" bIns="228600" anchor="ctr"/>
          <a:lstStyle/>
          <a:p>
            <a:pPr algn="ctr"/>
            <a:r>
              <a:rPr lang="en-US" b="1">
                <a:solidFill>
                  <a:schemeClr val="bg1"/>
                </a:solidFill>
              </a:rPr>
              <a:t>DOOR-IN-THE-FACE TECHNIQUE</a:t>
            </a:r>
          </a:p>
          <a:p>
            <a:pPr algn="ctr"/>
            <a:r>
              <a:rPr lang="en-US" b="1">
                <a:solidFill>
                  <a:schemeClr val="bg1"/>
                </a:solidFill>
              </a:rPr>
              <a:t>Person is first asked to do something extreme (which he refuses), then asked to do something smaller.</a:t>
            </a:r>
          </a:p>
        </p:txBody>
      </p:sp>
      <p:sp>
        <p:nvSpPr>
          <p:cNvPr id="47109" name="Rectangle 13"/>
          <p:cNvSpPr>
            <a:spLocks noChangeArrowheads="1"/>
          </p:cNvSpPr>
          <p:nvPr/>
        </p:nvSpPr>
        <p:spPr bwMode="auto">
          <a:xfrm>
            <a:off x="1219200" y="3200400"/>
            <a:ext cx="6858000" cy="1066800"/>
          </a:xfrm>
          <a:prstGeom prst="rect">
            <a:avLst/>
          </a:prstGeom>
          <a:solidFill>
            <a:srgbClr val="009999"/>
          </a:solidFill>
          <a:ln w="25400" algn="ctr">
            <a:noFill/>
            <a:miter lim="800000"/>
            <a:headEnd/>
            <a:tailEnd/>
          </a:ln>
        </p:spPr>
        <p:txBody>
          <a:bodyPr tIns="228600" bIns="228600" anchor="ctr"/>
          <a:lstStyle/>
          <a:p>
            <a:pPr algn="ctr"/>
            <a:r>
              <a:rPr lang="en-US" b="1">
                <a:solidFill>
                  <a:schemeClr val="bg1"/>
                </a:solidFill>
              </a:rPr>
              <a:t>LOW-BALL TECHNIQUE</a:t>
            </a:r>
          </a:p>
          <a:p>
            <a:pPr algn="ctr"/>
            <a:r>
              <a:rPr lang="en-US" b="1">
                <a:solidFill>
                  <a:schemeClr val="bg1"/>
                </a:solidFill>
              </a:rPr>
              <a:t>Person is asked for a small favor and is informed after agreeing to it that it will be very costly.</a:t>
            </a:r>
          </a:p>
        </p:txBody>
      </p:sp>
      <p:sp>
        <p:nvSpPr>
          <p:cNvPr id="47110" name="Rectangle 14"/>
          <p:cNvSpPr>
            <a:spLocks noChangeArrowheads="1"/>
          </p:cNvSpPr>
          <p:nvPr/>
        </p:nvSpPr>
        <p:spPr bwMode="auto">
          <a:xfrm>
            <a:off x="1219200" y="1981200"/>
            <a:ext cx="6858000" cy="1066800"/>
          </a:xfrm>
          <a:prstGeom prst="rect">
            <a:avLst/>
          </a:prstGeom>
          <a:solidFill>
            <a:schemeClr val="bg2"/>
          </a:solidFill>
          <a:ln w="25400" algn="ctr">
            <a:noFill/>
            <a:miter lim="800000"/>
            <a:headEnd/>
            <a:tailEnd/>
          </a:ln>
        </p:spPr>
        <p:txBody>
          <a:bodyPr tIns="228600" bIns="228600" anchor="ctr"/>
          <a:lstStyle/>
          <a:p>
            <a:pPr algn="ctr"/>
            <a:r>
              <a:rPr lang="en-US" b="1">
                <a:solidFill>
                  <a:schemeClr val="bg1"/>
                </a:solidFill>
              </a:rPr>
              <a:t>FOOT-IN-THE-DOOR TECHNIQUE</a:t>
            </a:r>
          </a:p>
          <a:p>
            <a:pPr algn="ctr"/>
            <a:r>
              <a:rPr lang="en-US" b="1">
                <a:solidFill>
                  <a:schemeClr val="bg1"/>
                </a:solidFill>
              </a:rPr>
              <a:t>Consumer is more likely to comply with a request if he has first agreed to comply with a smaller request</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Number Placeholder 5"/>
          <p:cNvSpPr>
            <a:spLocks noGrp="1"/>
          </p:cNvSpPr>
          <p:nvPr>
            <p:ph type="sldNum" sz="quarter" idx="10"/>
          </p:nvPr>
        </p:nvSpPr>
        <p:spPr>
          <a:noFill/>
        </p:spPr>
        <p:txBody>
          <a:bodyPr/>
          <a:lstStyle/>
          <a:p>
            <a:r>
              <a:rPr lang="en-US">
                <a:cs typeface="Arial" charset="0"/>
              </a:rPr>
              <a:t>8-</a:t>
            </a:r>
            <a:fld id="{6A54B956-F8A7-421B-9224-488F688CA97E}" type="slidenum">
              <a:rPr lang="en-US">
                <a:cs typeface="Arial" charset="0"/>
              </a:rPr>
              <a:pPr/>
              <a:t>21</a:t>
            </a:fld>
            <a:endParaRPr lang="en-US">
              <a:cs typeface="Arial" charset="0"/>
            </a:endParaRPr>
          </a:p>
        </p:txBody>
      </p:sp>
      <p:sp>
        <p:nvSpPr>
          <p:cNvPr id="4915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49155" name="Rectangle 2"/>
          <p:cNvSpPr>
            <a:spLocks noGrp="1" noChangeArrowheads="1"/>
          </p:cNvSpPr>
          <p:nvPr>
            <p:ph type="title"/>
          </p:nvPr>
        </p:nvSpPr>
        <p:spPr/>
        <p:txBody>
          <a:bodyPr/>
          <a:lstStyle/>
          <a:p>
            <a:r>
              <a:rPr lang="en-US" smtClean="0"/>
              <a:t>Social Judgment Theory</a:t>
            </a:r>
          </a:p>
        </p:txBody>
      </p:sp>
      <p:sp>
        <p:nvSpPr>
          <p:cNvPr id="49156" name="Rectangle 3"/>
          <p:cNvSpPr>
            <a:spLocks noGrp="1" noChangeArrowheads="1"/>
          </p:cNvSpPr>
          <p:nvPr>
            <p:ph type="body" idx="1"/>
          </p:nvPr>
        </p:nvSpPr>
        <p:spPr/>
        <p:txBody>
          <a:bodyPr/>
          <a:lstStyle/>
          <a:p>
            <a:pPr marL="0" indent="0">
              <a:buNone/>
            </a:pPr>
            <a:r>
              <a:rPr lang="en-US" dirty="0" smtClean="0"/>
              <a:t>We assimilate new information about attitude objects in light of what we already know/feel</a:t>
            </a:r>
          </a:p>
          <a:p>
            <a:pPr lvl="1"/>
            <a:r>
              <a:rPr lang="en-US" dirty="0" smtClean="0"/>
              <a:t>Initial attitude = frame of reference</a:t>
            </a:r>
          </a:p>
          <a:p>
            <a:pPr lvl="1"/>
            <a:r>
              <a:rPr lang="en-US" dirty="0" smtClean="0"/>
              <a:t>Latitudes of acceptance and rejection</a:t>
            </a:r>
          </a:p>
          <a:p>
            <a:pPr lvl="2">
              <a:buSzPct val="75000"/>
              <a:buFont typeface="Courier New"/>
              <a:buChar char="o"/>
            </a:pPr>
            <a:r>
              <a:rPr lang="en-US" sz="2800" dirty="0" smtClean="0"/>
              <a:t>Assimilation effects</a:t>
            </a:r>
          </a:p>
          <a:p>
            <a:pPr lvl="2">
              <a:buSzPct val="75000"/>
              <a:buFont typeface="Courier New"/>
              <a:buChar char="o"/>
            </a:pPr>
            <a:r>
              <a:rPr lang="en-US" sz="2800" dirty="0" smtClean="0"/>
              <a:t>Contrast effects</a:t>
            </a:r>
          </a:p>
          <a:p>
            <a:pPr lvl="2">
              <a:buSzPct val="75000"/>
              <a:buFont typeface="Courier New"/>
              <a:buChar char="o"/>
            </a:pPr>
            <a:r>
              <a:rPr lang="en-US" sz="2800" dirty="0" smtClean="0"/>
              <a:t>Example: “Choosy mothers choose Jif Peanut Butter”</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Number Placeholder 5"/>
          <p:cNvSpPr>
            <a:spLocks noGrp="1"/>
          </p:cNvSpPr>
          <p:nvPr>
            <p:ph type="sldNum" sz="quarter" idx="10"/>
          </p:nvPr>
        </p:nvSpPr>
        <p:spPr>
          <a:noFill/>
        </p:spPr>
        <p:txBody>
          <a:bodyPr/>
          <a:lstStyle/>
          <a:p>
            <a:r>
              <a:rPr lang="en-US">
                <a:cs typeface="Arial" charset="0"/>
              </a:rPr>
              <a:t>8-</a:t>
            </a:r>
            <a:fld id="{23529C39-AF0F-4195-B854-976E07586E93}" type="slidenum">
              <a:rPr lang="en-US">
                <a:cs typeface="Arial" charset="0"/>
              </a:rPr>
              <a:pPr/>
              <a:t>22</a:t>
            </a:fld>
            <a:endParaRPr lang="en-US">
              <a:cs typeface="Arial" charset="0"/>
            </a:endParaRPr>
          </a:p>
        </p:txBody>
      </p:sp>
      <p:sp>
        <p:nvSpPr>
          <p:cNvPr id="51202"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51203" name="Rectangle 2"/>
          <p:cNvSpPr>
            <a:spLocks noGrp="1" noChangeArrowheads="1"/>
          </p:cNvSpPr>
          <p:nvPr>
            <p:ph type="title"/>
          </p:nvPr>
        </p:nvSpPr>
        <p:spPr/>
        <p:txBody>
          <a:bodyPr/>
          <a:lstStyle/>
          <a:p>
            <a:r>
              <a:rPr lang="en-US" smtClean="0"/>
              <a:t>Balance Theory</a:t>
            </a:r>
          </a:p>
        </p:txBody>
      </p:sp>
      <p:sp>
        <p:nvSpPr>
          <p:cNvPr id="51204" name="Rectangle 3"/>
          <p:cNvSpPr>
            <a:spLocks noGrp="1" noChangeArrowheads="1"/>
          </p:cNvSpPr>
          <p:nvPr>
            <p:ph type="body" idx="1"/>
          </p:nvPr>
        </p:nvSpPr>
        <p:spPr/>
        <p:txBody>
          <a:bodyPr/>
          <a:lstStyle/>
          <a:p>
            <a:pPr marL="0" indent="0">
              <a:buNone/>
            </a:pPr>
            <a:r>
              <a:rPr lang="en-US" dirty="0" smtClean="0"/>
              <a:t>Considers how a person might perceive relations among different attitude objects and how he might alter attitudes to maintain consistency.</a:t>
            </a:r>
          </a:p>
          <a:p>
            <a:pPr marL="0" indent="0">
              <a:buNone/>
            </a:pPr>
            <a:r>
              <a:rPr lang="en-US" dirty="0" smtClean="0"/>
              <a:t>Triad attitude structures:</a:t>
            </a:r>
          </a:p>
          <a:p>
            <a:pPr lvl="1"/>
            <a:r>
              <a:rPr lang="en-US" dirty="0" smtClean="0"/>
              <a:t>Person</a:t>
            </a:r>
          </a:p>
          <a:p>
            <a:pPr lvl="1"/>
            <a:r>
              <a:rPr lang="en-US" dirty="0" smtClean="0"/>
              <a:t>Perception of attitude object</a:t>
            </a:r>
          </a:p>
          <a:p>
            <a:pPr lvl="1"/>
            <a:r>
              <a:rPr lang="en-US" dirty="0" smtClean="0"/>
              <a:t>Perception of other person/object</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Grp="1" noChangeArrowheads="1"/>
          </p:cNvSpPr>
          <p:nvPr>
            <p:ph type="sldNum" sz="quarter" idx="10"/>
          </p:nvPr>
        </p:nvSpPr>
        <p:spPr>
          <a:noFill/>
        </p:spPr>
        <p:txBody>
          <a:bodyPr/>
          <a:lstStyle/>
          <a:p>
            <a:r>
              <a:rPr lang="en-US">
                <a:cs typeface="Arial" charset="0"/>
              </a:rPr>
              <a:t>8-</a:t>
            </a:r>
            <a:fld id="{DC13E2B7-CC00-4F87-867E-D7352B986B54}" type="slidenum">
              <a:rPr lang="en-US">
                <a:cs typeface="Arial" charset="0"/>
              </a:rPr>
              <a:pPr/>
              <a:t>23</a:t>
            </a:fld>
            <a:endParaRPr lang="en-US">
              <a:cs typeface="Arial" charset="0"/>
            </a:endParaRPr>
          </a:p>
        </p:txBody>
      </p:sp>
      <p:sp>
        <p:nvSpPr>
          <p:cNvPr id="53250" name="Rectangle 13"/>
          <p:cNvSpPr>
            <a:spLocks noGrp="1" noChangeArrowheads="1"/>
          </p:cNvSpPr>
          <p:nvPr>
            <p:ph type="ftr" sz="quarter" idx="11"/>
          </p:nvPr>
        </p:nvSpPr>
        <p:spPr>
          <a:noFill/>
        </p:spPr>
        <p:txBody>
          <a:bodyPr/>
          <a:lstStyle/>
          <a:p>
            <a:r>
              <a:rPr lang="en-US" dirty="0" smtClean="0">
                <a:cs typeface="Arial" charset="0"/>
              </a:rPr>
              <a:t>Copyright © 2017 Pearson Education, Inc. </a:t>
            </a:r>
            <a:endParaRPr lang="en-US" dirty="0">
              <a:cs typeface="Arial" charset="0"/>
            </a:endParaRPr>
          </a:p>
        </p:txBody>
      </p:sp>
      <p:sp>
        <p:nvSpPr>
          <p:cNvPr id="53251" name="Rectangle 48"/>
          <p:cNvSpPr>
            <a:spLocks noGrp="1" noChangeArrowheads="1"/>
          </p:cNvSpPr>
          <p:nvPr>
            <p:ph type="title"/>
          </p:nvPr>
        </p:nvSpPr>
        <p:spPr/>
        <p:txBody>
          <a:bodyPr/>
          <a:lstStyle/>
          <a:p>
            <a:r>
              <a:rPr lang="en-US" dirty="0" smtClean="0"/>
              <a:t>Self-</a:t>
            </a:r>
            <a:r>
              <a:rPr lang="en-US" dirty="0" err="1" smtClean="0"/>
              <a:t>PerceptionTheory</a:t>
            </a:r>
            <a:endParaRPr lang="en-US" dirty="0" smtClean="0"/>
          </a:p>
        </p:txBody>
      </p:sp>
      <p:pic>
        <p:nvPicPr>
          <p:cNvPr id="3" name="Picture 2" descr="fig08_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9000" y="1371600"/>
            <a:ext cx="5029200" cy="4157037"/>
          </a:xfrm>
          <a:prstGeom prst="rect">
            <a:avLst/>
          </a:prstGeom>
        </p:spPr>
      </p:pic>
      <p:sp>
        <p:nvSpPr>
          <p:cNvPr id="4" name="TextBox 3"/>
          <p:cNvSpPr txBox="1"/>
          <p:nvPr/>
        </p:nvSpPr>
        <p:spPr>
          <a:xfrm>
            <a:off x="609600" y="1764268"/>
            <a:ext cx="3240807" cy="369332"/>
          </a:xfrm>
          <a:prstGeom prst="rect">
            <a:avLst/>
          </a:prstGeom>
          <a:noFill/>
        </p:spPr>
        <p:txBody>
          <a:bodyPr wrap="square" rtlCol="0">
            <a:spAutoFit/>
          </a:bodyPr>
          <a:lstStyle/>
          <a:p>
            <a:r>
              <a:rPr lang="en-US" b="1" dirty="0">
                <a:solidFill>
                  <a:srgbClr val="874075"/>
                </a:solidFill>
              </a:rPr>
              <a:t>Figure 8.2</a:t>
            </a:r>
            <a:r>
              <a:rPr lang="en-US" b="1" dirty="0"/>
              <a:t> Balance Theory</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5"/>
          <p:cNvSpPr>
            <a:spLocks noGrp="1"/>
          </p:cNvSpPr>
          <p:nvPr>
            <p:ph type="sldNum" sz="quarter" idx="10"/>
          </p:nvPr>
        </p:nvSpPr>
        <p:spPr>
          <a:noFill/>
        </p:spPr>
        <p:txBody>
          <a:bodyPr/>
          <a:lstStyle/>
          <a:p>
            <a:r>
              <a:rPr lang="en-US">
                <a:cs typeface="Arial" charset="0"/>
              </a:rPr>
              <a:t>8-</a:t>
            </a:r>
            <a:fld id="{C09106B6-FF9C-4161-8F9F-458D47DBEB0A}" type="slidenum">
              <a:rPr lang="en-US">
                <a:cs typeface="Arial" charset="0"/>
              </a:rPr>
              <a:pPr/>
              <a:t>24</a:t>
            </a:fld>
            <a:endParaRPr lang="en-US">
              <a:cs typeface="Arial" charset="0"/>
            </a:endParaRPr>
          </a:p>
        </p:txBody>
      </p:sp>
      <p:sp>
        <p:nvSpPr>
          <p:cNvPr id="55298" name="Rectangle 13"/>
          <p:cNvSpPr>
            <a:spLocks noGrp="1" noChangeArrowheads="1"/>
          </p:cNvSpPr>
          <p:nvPr>
            <p:ph type="ftr" sz="quarter" idx="11"/>
          </p:nvPr>
        </p:nvSpPr>
        <p:spPr>
          <a:xfrm>
            <a:off x="381000" y="6311900"/>
            <a:ext cx="5791200" cy="533400"/>
          </a:xfrm>
          <a:noFill/>
        </p:spPr>
        <p:txBody>
          <a:bodyPr/>
          <a:lstStyle/>
          <a:p>
            <a:r>
              <a:rPr lang="en-US" smtClean="0">
                <a:cs typeface="Arial" charset="0"/>
              </a:rPr>
              <a:t>Copyright © 2017 Pearson Education, Inc. </a:t>
            </a:r>
            <a:endParaRPr lang="en-US" dirty="0">
              <a:cs typeface="Arial" charset="0"/>
            </a:endParaRPr>
          </a:p>
        </p:txBody>
      </p:sp>
      <p:sp>
        <p:nvSpPr>
          <p:cNvPr id="55299" name="Rectangle 2"/>
          <p:cNvSpPr>
            <a:spLocks noGrp="1" noChangeArrowheads="1"/>
          </p:cNvSpPr>
          <p:nvPr>
            <p:ph type="title"/>
          </p:nvPr>
        </p:nvSpPr>
        <p:spPr/>
        <p:txBody>
          <a:bodyPr/>
          <a:lstStyle/>
          <a:p>
            <a:r>
              <a:rPr lang="en-US" smtClean="0"/>
              <a:t>For Reflection </a:t>
            </a:r>
          </a:p>
        </p:txBody>
      </p:sp>
      <p:sp>
        <p:nvSpPr>
          <p:cNvPr id="55300" name="Rectangle 3"/>
          <p:cNvSpPr>
            <a:spLocks noGrp="1" noChangeArrowheads="1"/>
          </p:cNvSpPr>
          <p:nvPr>
            <p:ph type="body" idx="1"/>
          </p:nvPr>
        </p:nvSpPr>
        <p:spPr/>
        <p:txBody>
          <a:bodyPr/>
          <a:lstStyle/>
          <a:p>
            <a:r>
              <a:rPr lang="en-US" dirty="0" smtClean="0"/>
              <a:t>Interview a student next to you about a behavior that he or she has that is inconsistent with his or her attitudes (e.g., attitudes toward healthy eating or active lifestyle, attitudes toward materialism, etc.)</a:t>
            </a:r>
          </a:p>
          <a:p>
            <a:r>
              <a:rPr lang="en-US" dirty="0" smtClean="0"/>
              <a:t>Ask the student to elaborate on why he or she has the behavior, then try to identify the way the person has resolved dissonant elements.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r>
              <a:rPr lang="en-US" smtClean="0"/>
              <a:t>Learning Objective 5</a:t>
            </a:r>
          </a:p>
        </p:txBody>
      </p:sp>
      <p:sp>
        <p:nvSpPr>
          <p:cNvPr id="57346" name="Content Placeholder 2"/>
          <p:cNvSpPr>
            <a:spLocks noGrp="1"/>
          </p:cNvSpPr>
          <p:nvPr>
            <p:ph idx="1"/>
          </p:nvPr>
        </p:nvSpPr>
        <p:spPr/>
        <p:txBody>
          <a:bodyPr/>
          <a:lstStyle/>
          <a:p>
            <a:pPr marL="0" indent="0">
              <a:buNone/>
            </a:pPr>
            <a:r>
              <a:rPr lang="en-US" dirty="0" smtClean="0"/>
              <a:t>Attitude models identify specific components and combine them to predict a consumer’s overall attitude toward a product or brand.</a:t>
            </a:r>
          </a:p>
        </p:txBody>
      </p:sp>
      <p:sp>
        <p:nvSpPr>
          <p:cNvPr id="57347" name="Slide Number Placeholder 3"/>
          <p:cNvSpPr>
            <a:spLocks noGrp="1"/>
          </p:cNvSpPr>
          <p:nvPr>
            <p:ph type="sldNum" sz="quarter" idx="10"/>
          </p:nvPr>
        </p:nvSpPr>
        <p:spPr>
          <a:noFill/>
        </p:spPr>
        <p:txBody>
          <a:bodyPr/>
          <a:lstStyle/>
          <a:p>
            <a:r>
              <a:rPr lang="en-US">
                <a:cs typeface="Arial" charset="0"/>
              </a:rPr>
              <a:t>8-</a:t>
            </a:r>
            <a:fld id="{559BC75E-1F1A-47DD-9DED-6435FFB1D958}" type="slidenum">
              <a:rPr lang="en-US">
                <a:cs typeface="Arial" charset="0"/>
              </a:rPr>
              <a:pPr/>
              <a:t>25</a:t>
            </a:fld>
            <a:endParaRPr lang="en-US">
              <a:cs typeface="Arial" charset="0"/>
            </a:endParaRPr>
          </a:p>
        </p:txBody>
      </p:sp>
      <p:sp>
        <p:nvSpPr>
          <p:cNvPr id="57348"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Number Placeholder 4"/>
          <p:cNvSpPr>
            <a:spLocks noGrp="1"/>
          </p:cNvSpPr>
          <p:nvPr>
            <p:ph type="sldNum" sz="quarter" idx="10"/>
          </p:nvPr>
        </p:nvSpPr>
        <p:spPr>
          <a:noFill/>
        </p:spPr>
        <p:txBody>
          <a:bodyPr/>
          <a:lstStyle/>
          <a:p>
            <a:r>
              <a:rPr lang="en-US">
                <a:cs typeface="Arial" charset="0"/>
              </a:rPr>
              <a:t>8-</a:t>
            </a:r>
            <a:fld id="{1E967DFE-1AD7-4EB8-8A30-6369078C4802}" type="slidenum">
              <a:rPr lang="en-US">
                <a:cs typeface="Arial" charset="0"/>
              </a:rPr>
              <a:pPr/>
              <a:t>26</a:t>
            </a:fld>
            <a:endParaRPr lang="en-US">
              <a:cs typeface="Arial" charset="0"/>
            </a:endParaRPr>
          </a:p>
        </p:txBody>
      </p:sp>
      <p:sp>
        <p:nvSpPr>
          <p:cNvPr id="5939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59395" name="Title 5"/>
          <p:cNvSpPr>
            <a:spLocks noGrp="1"/>
          </p:cNvSpPr>
          <p:nvPr>
            <p:ph type="title"/>
          </p:nvPr>
        </p:nvSpPr>
        <p:spPr/>
        <p:txBody>
          <a:bodyPr/>
          <a:lstStyle/>
          <a:p>
            <a:r>
              <a:rPr lang="en-US" dirty="0" smtClean="0"/>
              <a:t>A </a:t>
            </a:r>
            <a:r>
              <a:rPr lang="en-US" dirty="0" err="1" smtClean="0"/>
              <a:t>Multiattribute</a:t>
            </a:r>
            <a:r>
              <a:rPr lang="en-US" dirty="0" smtClean="0"/>
              <a:t> Attitude Model: The </a:t>
            </a:r>
            <a:r>
              <a:rPr lang="en-US" dirty="0" err="1" smtClean="0"/>
              <a:t>Fishbein</a:t>
            </a:r>
            <a:r>
              <a:rPr lang="en-US" dirty="0" smtClean="0"/>
              <a:t> Model</a:t>
            </a:r>
          </a:p>
        </p:txBody>
      </p:sp>
      <p:sp>
        <p:nvSpPr>
          <p:cNvPr id="59396" name="Rectangle 6"/>
          <p:cNvSpPr>
            <a:spLocks noChangeArrowheads="1"/>
          </p:cNvSpPr>
          <p:nvPr/>
        </p:nvSpPr>
        <p:spPr bwMode="auto">
          <a:xfrm>
            <a:off x="1676400" y="2133600"/>
            <a:ext cx="6096000" cy="892175"/>
          </a:xfrm>
          <a:prstGeom prst="rect">
            <a:avLst/>
          </a:prstGeom>
          <a:solidFill>
            <a:schemeClr val="accent2"/>
          </a:solidFill>
          <a:ln w="25400" algn="ctr">
            <a:solidFill>
              <a:schemeClr val="tx1"/>
            </a:solidFill>
            <a:round/>
            <a:headEnd/>
            <a:tailEnd/>
          </a:ln>
        </p:spPr>
        <p:txBody>
          <a:bodyPr tIns="228600" bIns="228600">
            <a:spAutoFit/>
          </a:bodyPr>
          <a:lstStyle/>
          <a:p>
            <a:pPr algn="ctr"/>
            <a:r>
              <a:rPr lang="en-US" sz="2800"/>
              <a:t>Salient Beliefs</a:t>
            </a:r>
          </a:p>
        </p:txBody>
      </p:sp>
      <p:sp>
        <p:nvSpPr>
          <p:cNvPr id="59397" name="Rectangle 7"/>
          <p:cNvSpPr>
            <a:spLocks noChangeArrowheads="1"/>
          </p:cNvSpPr>
          <p:nvPr/>
        </p:nvSpPr>
        <p:spPr bwMode="auto">
          <a:xfrm>
            <a:off x="1676400" y="3276600"/>
            <a:ext cx="6096000" cy="892175"/>
          </a:xfrm>
          <a:prstGeom prst="rect">
            <a:avLst/>
          </a:prstGeom>
          <a:solidFill>
            <a:schemeClr val="accent2"/>
          </a:solidFill>
          <a:ln w="25400" algn="ctr">
            <a:solidFill>
              <a:schemeClr val="tx1"/>
            </a:solidFill>
            <a:round/>
            <a:headEnd/>
            <a:tailEnd/>
          </a:ln>
        </p:spPr>
        <p:txBody>
          <a:bodyPr tIns="228600" bIns="228600">
            <a:spAutoFit/>
          </a:bodyPr>
          <a:lstStyle/>
          <a:p>
            <a:pPr algn="ctr"/>
            <a:r>
              <a:rPr lang="en-US" sz="2800"/>
              <a:t>Object-Attribute Linkages</a:t>
            </a:r>
          </a:p>
        </p:txBody>
      </p:sp>
      <p:sp>
        <p:nvSpPr>
          <p:cNvPr id="59398" name="Rectangle 8"/>
          <p:cNvSpPr>
            <a:spLocks noChangeArrowheads="1"/>
          </p:cNvSpPr>
          <p:nvPr/>
        </p:nvSpPr>
        <p:spPr bwMode="auto">
          <a:xfrm>
            <a:off x="1676400" y="4419600"/>
            <a:ext cx="6096000" cy="892175"/>
          </a:xfrm>
          <a:prstGeom prst="rect">
            <a:avLst/>
          </a:prstGeom>
          <a:solidFill>
            <a:schemeClr val="accent2"/>
          </a:solidFill>
          <a:ln w="25400" algn="ctr">
            <a:solidFill>
              <a:schemeClr val="tx1"/>
            </a:solidFill>
            <a:round/>
            <a:headEnd/>
            <a:tailEnd/>
          </a:ln>
        </p:spPr>
        <p:txBody>
          <a:bodyPr tIns="228600" bIns="228600">
            <a:spAutoFit/>
          </a:bodyPr>
          <a:lstStyle/>
          <a:p>
            <a:pPr algn="ctr"/>
            <a:r>
              <a:rPr lang="en-US" sz="2800"/>
              <a:t>Evaluation</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Number Placeholder 5"/>
          <p:cNvSpPr>
            <a:spLocks noGrp="1"/>
          </p:cNvSpPr>
          <p:nvPr>
            <p:ph type="sldNum" sz="quarter" idx="10"/>
          </p:nvPr>
        </p:nvSpPr>
        <p:spPr>
          <a:noFill/>
        </p:spPr>
        <p:txBody>
          <a:bodyPr/>
          <a:lstStyle/>
          <a:p>
            <a:r>
              <a:rPr lang="en-US" smtClean="0">
                <a:cs typeface="Arial" charset="0"/>
              </a:rPr>
              <a:t>8-</a:t>
            </a:r>
            <a:fld id="{8EA72D52-9A8F-4D25-BBA5-9CB4BC5FC223}" type="slidenum">
              <a:rPr lang="en-US" smtClean="0">
                <a:cs typeface="Arial" charset="0"/>
              </a:rPr>
              <a:pPr/>
              <a:t>27</a:t>
            </a:fld>
            <a:endParaRPr lang="en-US" smtClean="0">
              <a:cs typeface="Arial" charset="0"/>
            </a:endParaRPr>
          </a:p>
        </p:txBody>
      </p:sp>
      <p:sp>
        <p:nvSpPr>
          <p:cNvPr id="61442" name="Rectangle 4"/>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61443" name="Rectangle 2"/>
          <p:cNvSpPr>
            <a:spLocks noGrp="1" noChangeArrowheads="1"/>
          </p:cNvSpPr>
          <p:nvPr>
            <p:ph type="title"/>
          </p:nvPr>
        </p:nvSpPr>
        <p:spPr/>
        <p:txBody>
          <a:bodyPr/>
          <a:lstStyle/>
          <a:p>
            <a:r>
              <a:rPr lang="en-US" dirty="0" smtClean="0"/>
              <a:t>Marketing Applications </a:t>
            </a:r>
            <a:br>
              <a:rPr lang="en-US" dirty="0" smtClean="0"/>
            </a:br>
            <a:r>
              <a:rPr lang="en-US" dirty="0" smtClean="0"/>
              <a:t>of the </a:t>
            </a:r>
            <a:r>
              <a:rPr lang="en-US" dirty="0" err="1" smtClean="0"/>
              <a:t>Multiattribute</a:t>
            </a:r>
            <a:r>
              <a:rPr lang="en-US" dirty="0" smtClean="0"/>
              <a:t> Model</a:t>
            </a:r>
          </a:p>
        </p:txBody>
      </p:sp>
      <p:pic>
        <p:nvPicPr>
          <p:cNvPr id="3" name="Picture 2" descr="Screen Shot 2016-01-21 at 12.41.3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371600"/>
            <a:ext cx="8077200" cy="4799495"/>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Number Placeholder 5"/>
          <p:cNvSpPr>
            <a:spLocks noGrp="1"/>
          </p:cNvSpPr>
          <p:nvPr>
            <p:ph type="sldNum" sz="quarter" idx="10"/>
          </p:nvPr>
        </p:nvSpPr>
        <p:spPr>
          <a:noFill/>
        </p:spPr>
        <p:txBody>
          <a:bodyPr/>
          <a:lstStyle/>
          <a:p>
            <a:r>
              <a:rPr lang="en-US">
                <a:cs typeface="Arial" charset="0"/>
              </a:rPr>
              <a:t>8-</a:t>
            </a:r>
            <a:fld id="{53C861CE-CBEC-43DC-A0B3-A817CB458BD1}" type="slidenum">
              <a:rPr lang="en-US">
                <a:cs typeface="Arial" charset="0"/>
              </a:rPr>
              <a:pPr/>
              <a:t>28</a:t>
            </a:fld>
            <a:endParaRPr lang="en-US">
              <a:cs typeface="Arial" charset="0"/>
            </a:endParaRPr>
          </a:p>
        </p:txBody>
      </p:sp>
      <p:sp>
        <p:nvSpPr>
          <p:cNvPr id="63490"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63491" name="Rectangle 2"/>
          <p:cNvSpPr>
            <a:spLocks noGrp="1" noChangeArrowheads="1"/>
          </p:cNvSpPr>
          <p:nvPr>
            <p:ph type="title"/>
          </p:nvPr>
        </p:nvSpPr>
        <p:spPr/>
        <p:txBody>
          <a:bodyPr/>
          <a:lstStyle/>
          <a:p>
            <a:r>
              <a:rPr lang="en-US" smtClean="0"/>
              <a:t>Marketing Applications </a:t>
            </a:r>
            <a:br>
              <a:rPr lang="en-US" smtClean="0"/>
            </a:br>
            <a:r>
              <a:rPr lang="en-US" smtClean="0"/>
              <a:t>of the Multiattribute Model</a:t>
            </a:r>
          </a:p>
        </p:txBody>
      </p:sp>
      <p:sp>
        <p:nvSpPr>
          <p:cNvPr id="63492" name="Rectangle 11"/>
          <p:cNvSpPr>
            <a:spLocks noChangeArrowheads="1"/>
          </p:cNvSpPr>
          <p:nvPr/>
        </p:nvSpPr>
        <p:spPr bwMode="auto">
          <a:xfrm>
            <a:off x="990600" y="1600200"/>
            <a:ext cx="74676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Capitalize on Relative Advantage</a:t>
            </a:r>
          </a:p>
        </p:txBody>
      </p:sp>
      <p:sp>
        <p:nvSpPr>
          <p:cNvPr id="63493" name="Rectangle 12"/>
          <p:cNvSpPr>
            <a:spLocks noChangeArrowheads="1"/>
          </p:cNvSpPr>
          <p:nvPr/>
        </p:nvSpPr>
        <p:spPr bwMode="auto">
          <a:xfrm>
            <a:off x="990600" y="2743200"/>
            <a:ext cx="74676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Strengthen Perceived Linkages</a:t>
            </a:r>
          </a:p>
        </p:txBody>
      </p:sp>
      <p:sp>
        <p:nvSpPr>
          <p:cNvPr id="63494" name="Rectangle 13"/>
          <p:cNvSpPr>
            <a:spLocks noChangeArrowheads="1"/>
          </p:cNvSpPr>
          <p:nvPr/>
        </p:nvSpPr>
        <p:spPr bwMode="auto">
          <a:xfrm>
            <a:off x="990600" y="3886200"/>
            <a:ext cx="74676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Add a New Attribute</a:t>
            </a:r>
          </a:p>
        </p:txBody>
      </p:sp>
      <p:sp>
        <p:nvSpPr>
          <p:cNvPr id="63495" name="Rectangle 14"/>
          <p:cNvSpPr>
            <a:spLocks noChangeArrowheads="1"/>
          </p:cNvSpPr>
          <p:nvPr/>
        </p:nvSpPr>
        <p:spPr bwMode="auto">
          <a:xfrm>
            <a:off x="990600" y="5029200"/>
            <a:ext cx="74676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Influence Competitor’s Ratings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Number Placeholder 5"/>
          <p:cNvSpPr>
            <a:spLocks noGrp="1"/>
          </p:cNvSpPr>
          <p:nvPr>
            <p:ph type="sldNum" sz="quarter" idx="10"/>
          </p:nvPr>
        </p:nvSpPr>
        <p:spPr>
          <a:noFill/>
        </p:spPr>
        <p:txBody>
          <a:bodyPr/>
          <a:lstStyle/>
          <a:p>
            <a:r>
              <a:rPr lang="en-US">
                <a:cs typeface="Arial" charset="0"/>
              </a:rPr>
              <a:t>8-</a:t>
            </a:r>
            <a:fld id="{DDFE1D66-7D5F-402C-BAB6-FC09BA1EEB3C}" type="slidenum">
              <a:rPr lang="en-US">
                <a:cs typeface="Arial" charset="0"/>
              </a:rPr>
              <a:pPr/>
              <a:t>29</a:t>
            </a:fld>
            <a:endParaRPr lang="en-US">
              <a:cs typeface="Arial" charset="0"/>
            </a:endParaRPr>
          </a:p>
        </p:txBody>
      </p:sp>
      <p:sp>
        <p:nvSpPr>
          <p:cNvPr id="6553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65539" name="Rectangle 2"/>
          <p:cNvSpPr>
            <a:spLocks noGrp="1" noChangeArrowheads="1"/>
          </p:cNvSpPr>
          <p:nvPr>
            <p:ph type="title"/>
          </p:nvPr>
        </p:nvSpPr>
        <p:spPr/>
        <p:txBody>
          <a:bodyPr/>
          <a:lstStyle/>
          <a:p>
            <a:r>
              <a:rPr lang="en-US" smtClean="0"/>
              <a:t>The Extended Fishbein Model: </a:t>
            </a:r>
            <a:br>
              <a:rPr lang="en-US" smtClean="0"/>
            </a:br>
            <a:r>
              <a:rPr lang="en-US" smtClean="0"/>
              <a:t>The Theory of Reasoned Action</a:t>
            </a:r>
          </a:p>
        </p:txBody>
      </p:sp>
      <p:sp>
        <p:nvSpPr>
          <p:cNvPr id="65540" name="Rectangle 3"/>
          <p:cNvSpPr>
            <a:spLocks noGrp="1" noChangeArrowheads="1"/>
          </p:cNvSpPr>
          <p:nvPr>
            <p:ph type="body" idx="1"/>
          </p:nvPr>
        </p:nvSpPr>
        <p:spPr>
          <a:xfrm>
            <a:off x="457200" y="1600200"/>
            <a:ext cx="8229600" cy="4530725"/>
          </a:xfrm>
        </p:spPr>
        <p:txBody>
          <a:bodyPr/>
          <a:lstStyle/>
          <a:p>
            <a:r>
              <a:rPr lang="en-US" smtClean="0"/>
              <a:t>Intentions versus behavior: measure behavioral intentions, not just intentions</a:t>
            </a:r>
          </a:p>
          <a:p>
            <a:r>
              <a:rPr lang="en-US" smtClean="0"/>
              <a:t>Social pressure: acknowledge the power of other people in purchasing decision</a:t>
            </a:r>
          </a:p>
          <a:p>
            <a:r>
              <a:rPr lang="en-US" smtClean="0"/>
              <a:t>Attitude toward buying: measure attitude toward the act of buying, not just the product</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Number Placeholder 5"/>
          <p:cNvSpPr>
            <a:spLocks noGrp="1"/>
          </p:cNvSpPr>
          <p:nvPr>
            <p:ph type="sldNum" sz="quarter" idx="10"/>
          </p:nvPr>
        </p:nvSpPr>
        <p:spPr>
          <a:noFill/>
        </p:spPr>
        <p:txBody>
          <a:bodyPr/>
          <a:lstStyle/>
          <a:p>
            <a:r>
              <a:rPr lang="en-US">
                <a:cs typeface="Arial" charset="0"/>
              </a:rPr>
              <a:t>8-</a:t>
            </a:r>
            <a:fld id="{65230EB1-6FCB-4095-B992-290DE9408A6A}" type="slidenum">
              <a:rPr lang="en-US">
                <a:cs typeface="Arial" charset="0"/>
              </a:rPr>
              <a:pPr/>
              <a:t>3</a:t>
            </a:fld>
            <a:endParaRPr lang="en-US">
              <a:cs typeface="Arial" charset="0"/>
            </a:endParaRPr>
          </a:p>
        </p:txBody>
      </p:sp>
      <p:sp>
        <p:nvSpPr>
          <p:cNvPr id="22530"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2531" name="Rectangle 2"/>
          <p:cNvSpPr>
            <a:spLocks noGrp="1" noChangeArrowheads="1"/>
          </p:cNvSpPr>
          <p:nvPr>
            <p:ph type="title"/>
          </p:nvPr>
        </p:nvSpPr>
        <p:spPr/>
        <p:txBody>
          <a:bodyPr/>
          <a:lstStyle/>
          <a:p>
            <a:r>
              <a:rPr lang="en-US" smtClean="0"/>
              <a:t>Chapter Objectives (Cont.)</a:t>
            </a:r>
          </a:p>
        </p:txBody>
      </p:sp>
      <p:sp>
        <p:nvSpPr>
          <p:cNvPr id="2" name="Rectangle 3"/>
          <p:cNvSpPr>
            <a:spLocks noGrp="1" noChangeArrowheads="1"/>
          </p:cNvSpPr>
          <p:nvPr>
            <p:ph type="body" idx="4294967295"/>
          </p:nvPr>
        </p:nvSpPr>
        <p:spPr>
          <a:xfrm>
            <a:off x="0" y="0"/>
            <a:ext cx="0" cy="0"/>
          </a:xfrm>
          <a:noFill/>
          <a:ln/>
        </p:spPr>
        <p:txBody>
          <a:bodyPr/>
          <a:lstStyle/>
          <a:p>
            <a:pPr marL="0" indent="0">
              <a:spcBef>
                <a:spcPts val="0"/>
              </a:spcBef>
              <a:buClr>
                <a:srgbClr val="002060"/>
              </a:buClr>
              <a:buNone/>
              <a:defRPr/>
            </a:pPr>
            <a:endParaRPr lang="en-US" sz="3200" dirty="0" smtClean="0"/>
          </a:p>
        </p:txBody>
      </p:sp>
      <p:sp>
        <p:nvSpPr>
          <p:cNvPr id="3" name="Rectangle 3"/>
          <p:cNvSpPr>
            <a:spLocks noGrp="1" noChangeArrowheads="1"/>
          </p:cNvSpPr>
          <p:nvPr>
            <p:ph type="body" idx="1"/>
          </p:nvPr>
        </p:nvSpPr>
        <p:spPr/>
        <p:txBody>
          <a:bodyPr/>
          <a:lstStyle/>
          <a:p>
            <a:pPr marL="514350" indent="-514350">
              <a:spcBef>
                <a:spcPct val="0"/>
              </a:spcBef>
              <a:buClr>
                <a:srgbClr val="002060"/>
              </a:buClr>
              <a:buFontTx/>
              <a:buAutoNum type="arabicPeriod" startAt="4"/>
            </a:pPr>
            <a:r>
              <a:rPr lang="en-US" smtClean="0"/>
              <a:t>A need to maintain consistency among all of our attitudinal components motivates us to alter one or more of them.</a:t>
            </a:r>
          </a:p>
          <a:p>
            <a:pPr marL="514350" indent="-514350">
              <a:spcBef>
                <a:spcPct val="0"/>
              </a:spcBef>
              <a:buClr>
                <a:srgbClr val="002060"/>
              </a:buClr>
              <a:buFontTx/>
              <a:buAutoNum type="arabicPeriod" startAt="4"/>
            </a:pPr>
            <a:r>
              <a:rPr lang="en-US" smtClean="0"/>
              <a:t>Attitude models identify specific components and combine them to predict a consumer’s overall attitude toward a product or brand.</a:t>
            </a:r>
          </a:p>
          <a:p>
            <a:pPr marL="514350" indent="-514350"/>
            <a:endParaRPr lang="en-US" smtClean="0">
              <a:sym typeface="Wingdings" pitchFamily="2" charset="2"/>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Number Placeholder 5"/>
          <p:cNvSpPr>
            <a:spLocks noGrp="1"/>
          </p:cNvSpPr>
          <p:nvPr>
            <p:ph type="sldNum" sz="quarter" idx="10"/>
          </p:nvPr>
        </p:nvSpPr>
        <p:spPr>
          <a:noFill/>
        </p:spPr>
        <p:txBody>
          <a:bodyPr/>
          <a:lstStyle/>
          <a:p>
            <a:r>
              <a:rPr lang="en-US">
                <a:cs typeface="Arial" charset="0"/>
              </a:rPr>
              <a:t>8-</a:t>
            </a:r>
            <a:fld id="{FB73C0D8-D95B-479B-A6CE-79692BE98356}" type="slidenum">
              <a:rPr lang="en-US">
                <a:cs typeface="Arial" charset="0"/>
              </a:rPr>
              <a:pPr/>
              <a:t>30</a:t>
            </a:fld>
            <a:endParaRPr lang="en-US">
              <a:cs typeface="Arial" charset="0"/>
            </a:endParaRPr>
          </a:p>
        </p:txBody>
      </p:sp>
      <p:sp>
        <p:nvSpPr>
          <p:cNvPr id="6758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67587" name="Rectangle 3"/>
          <p:cNvSpPr>
            <a:spLocks noGrp="1" noChangeArrowheads="1"/>
          </p:cNvSpPr>
          <p:nvPr>
            <p:ph type="title"/>
          </p:nvPr>
        </p:nvSpPr>
        <p:spPr/>
        <p:txBody>
          <a:bodyPr/>
          <a:lstStyle/>
          <a:p>
            <a:r>
              <a:rPr lang="en-US" dirty="0" smtClean="0"/>
              <a:t>Figure 8.3 Theory of Trying</a:t>
            </a:r>
          </a:p>
        </p:txBody>
      </p:sp>
      <p:pic>
        <p:nvPicPr>
          <p:cNvPr id="4" name="Picture 3" descr="fig08_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219200"/>
            <a:ext cx="7924800" cy="4106558"/>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Number Placeholder 5"/>
          <p:cNvSpPr>
            <a:spLocks noGrp="1"/>
          </p:cNvSpPr>
          <p:nvPr>
            <p:ph type="sldNum" sz="quarter" idx="10"/>
          </p:nvPr>
        </p:nvSpPr>
        <p:spPr>
          <a:noFill/>
        </p:spPr>
        <p:txBody>
          <a:bodyPr/>
          <a:lstStyle/>
          <a:p>
            <a:r>
              <a:rPr lang="en-US">
                <a:cs typeface="Arial" charset="0"/>
              </a:rPr>
              <a:t>8-</a:t>
            </a:r>
            <a:fld id="{F70F10D7-2840-4160-884F-02979D948F36}" type="slidenum">
              <a:rPr lang="en-US">
                <a:cs typeface="Arial" charset="0"/>
              </a:rPr>
              <a:pPr/>
              <a:t>31</a:t>
            </a:fld>
            <a:endParaRPr lang="en-US">
              <a:cs typeface="Arial" charset="0"/>
            </a:endParaRPr>
          </a:p>
        </p:txBody>
      </p:sp>
      <p:sp>
        <p:nvSpPr>
          <p:cNvPr id="6963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69635" name="Rectangle 2"/>
          <p:cNvSpPr>
            <a:spLocks noGrp="1" noChangeArrowheads="1"/>
          </p:cNvSpPr>
          <p:nvPr>
            <p:ph type="title"/>
          </p:nvPr>
        </p:nvSpPr>
        <p:spPr/>
        <p:txBody>
          <a:bodyPr/>
          <a:lstStyle/>
          <a:p>
            <a:r>
              <a:rPr lang="en-US" smtClean="0"/>
              <a:t>How Do Marketers Change Attitudes? </a:t>
            </a:r>
          </a:p>
        </p:txBody>
      </p:sp>
      <p:sp>
        <p:nvSpPr>
          <p:cNvPr id="69636" name="Rectangle 6"/>
          <p:cNvSpPr>
            <a:spLocks noChangeArrowheads="1"/>
          </p:cNvSpPr>
          <p:nvPr/>
        </p:nvSpPr>
        <p:spPr bwMode="auto">
          <a:xfrm>
            <a:off x="1752600" y="1752600"/>
            <a:ext cx="2638425" cy="731838"/>
          </a:xfrm>
          <a:prstGeom prst="rect">
            <a:avLst/>
          </a:prstGeom>
          <a:solidFill>
            <a:srgbClr val="CC0066"/>
          </a:solidFill>
          <a:ln w="25400" algn="ctr">
            <a:noFill/>
            <a:miter lim="800000"/>
            <a:headEnd/>
            <a:tailEnd/>
          </a:ln>
        </p:spPr>
        <p:txBody>
          <a:bodyPr wrap="none" tIns="228600" bIns="228600" anchor="ctr"/>
          <a:lstStyle/>
          <a:p>
            <a:pPr algn="ctr"/>
            <a:r>
              <a:rPr lang="en-US" sz="2400" b="1">
                <a:solidFill>
                  <a:schemeClr val="bg1"/>
                </a:solidFill>
              </a:rPr>
              <a:t>Reciprocity</a:t>
            </a:r>
          </a:p>
        </p:txBody>
      </p:sp>
      <p:sp>
        <p:nvSpPr>
          <p:cNvPr id="69637" name="Rectangle 7"/>
          <p:cNvSpPr>
            <a:spLocks noChangeArrowheads="1"/>
          </p:cNvSpPr>
          <p:nvPr/>
        </p:nvSpPr>
        <p:spPr bwMode="auto">
          <a:xfrm>
            <a:off x="4876800" y="1752600"/>
            <a:ext cx="2638425" cy="731838"/>
          </a:xfrm>
          <a:prstGeom prst="rect">
            <a:avLst/>
          </a:prstGeom>
          <a:solidFill>
            <a:srgbClr val="000066"/>
          </a:solidFill>
          <a:ln w="25400" algn="ctr">
            <a:noFill/>
            <a:miter lim="800000"/>
            <a:headEnd/>
            <a:tailEnd/>
          </a:ln>
        </p:spPr>
        <p:txBody>
          <a:bodyPr wrap="none" tIns="228600" bIns="228600" anchor="ctr"/>
          <a:lstStyle/>
          <a:p>
            <a:pPr algn="ctr"/>
            <a:r>
              <a:rPr lang="en-US" sz="2400" b="1">
                <a:solidFill>
                  <a:schemeClr val="bg1"/>
                </a:solidFill>
              </a:rPr>
              <a:t>Scarcity</a:t>
            </a:r>
          </a:p>
        </p:txBody>
      </p:sp>
      <p:sp>
        <p:nvSpPr>
          <p:cNvPr id="69638" name="Rectangle 8"/>
          <p:cNvSpPr>
            <a:spLocks noChangeArrowheads="1"/>
          </p:cNvSpPr>
          <p:nvPr/>
        </p:nvSpPr>
        <p:spPr bwMode="auto">
          <a:xfrm>
            <a:off x="1752600" y="2895600"/>
            <a:ext cx="2638425" cy="731838"/>
          </a:xfrm>
          <a:prstGeom prst="rect">
            <a:avLst/>
          </a:prstGeom>
          <a:solidFill>
            <a:srgbClr val="009999"/>
          </a:solidFill>
          <a:ln w="25400" algn="ctr">
            <a:noFill/>
            <a:miter lim="800000"/>
            <a:headEnd/>
            <a:tailEnd/>
          </a:ln>
        </p:spPr>
        <p:txBody>
          <a:bodyPr wrap="none" tIns="228600" bIns="228600" anchor="ctr"/>
          <a:lstStyle/>
          <a:p>
            <a:pPr algn="ctr"/>
            <a:r>
              <a:rPr lang="en-US" sz="2400" b="1">
                <a:solidFill>
                  <a:schemeClr val="bg1"/>
                </a:solidFill>
              </a:rPr>
              <a:t>Authority</a:t>
            </a:r>
          </a:p>
        </p:txBody>
      </p:sp>
      <p:sp>
        <p:nvSpPr>
          <p:cNvPr id="69639" name="Rectangle 9"/>
          <p:cNvSpPr>
            <a:spLocks noChangeArrowheads="1"/>
          </p:cNvSpPr>
          <p:nvPr/>
        </p:nvSpPr>
        <p:spPr bwMode="auto">
          <a:xfrm>
            <a:off x="4876800" y="2895600"/>
            <a:ext cx="2638425" cy="731838"/>
          </a:xfrm>
          <a:prstGeom prst="rect">
            <a:avLst/>
          </a:prstGeom>
          <a:solidFill>
            <a:srgbClr val="996600"/>
          </a:solidFill>
          <a:ln w="25400" algn="ctr">
            <a:noFill/>
            <a:miter lim="800000"/>
            <a:headEnd/>
            <a:tailEnd/>
          </a:ln>
        </p:spPr>
        <p:txBody>
          <a:bodyPr wrap="none" tIns="228600" bIns="228600" anchor="ctr"/>
          <a:lstStyle/>
          <a:p>
            <a:pPr algn="ctr"/>
            <a:r>
              <a:rPr lang="en-US" sz="2400" b="1">
                <a:solidFill>
                  <a:schemeClr val="bg1"/>
                </a:solidFill>
              </a:rPr>
              <a:t>Consistency</a:t>
            </a:r>
          </a:p>
        </p:txBody>
      </p:sp>
      <p:sp>
        <p:nvSpPr>
          <p:cNvPr id="69640" name="Rectangle 10"/>
          <p:cNvSpPr>
            <a:spLocks noChangeArrowheads="1"/>
          </p:cNvSpPr>
          <p:nvPr/>
        </p:nvSpPr>
        <p:spPr bwMode="auto">
          <a:xfrm>
            <a:off x="1752600" y="4038600"/>
            <a:ext cx="2638425" cy="731838"/>
          </a:xfrm>
          <a:prstGeom prst="rect">
            <a:avLst/>
          </a:prstGeom>
          <a:solidFill>
            <a:schemeClr val="bg2"/>
          </a:solidFill>
          <a:ln w="25400" algn="ctr">
            <a:noFill/>
            <a:miter lim="800000"/>
            <a:headEnd/>
            <a:tailEnd/>
          </a:ln>
        </p:spPr>
        <p:txBody>
          <a:bodyPr wrap="none" tIns="228600" bIns="228600" anchor="ctr"/>
          <a:lstStyle/>
          <a:p>
            <a:pPr algn="ctr"/>
            <a:r>
              <a:rPr lang="en-US" sz="2400" b="1">
                <a:solidFill>
                  <a:schemeClr val="bg1"/>
                </a:solidFill>
              </a:rPr>
              <a:t>Liking</a:t>
            </a:r>
          </a:p>
        </p:txBody>
      </p:sp>
      <p:sp>
        <p:nvSpPr>
          <p:cNvPr id="69641" name="Rectangle 11"/>
          <p:cNvSpPr>
            <a:spLocks noChangeArrowheads="1"/>
          </p:cNvSpPr>
          <p:nvPr/>
        </p:nvSpPr>
        <p:spPr bwMode="auto">
          <a:xfrm>
            <a:off x="4876800" y="4038600"/>
            <a:ext cx="2638425" cy="731838"/>
          </a:xfrm>
          <a:prstGeom prst="rect">
            <a:avLst/>
          </a:prstGeom>
          <a:solidFill>
            <a:srgbClr val="6699FF"/>
          </a:solidFill>
          <a:ln w="25400" algn="ctr">
            <a:noFill/>
            <a:miter lim="800000"/>
            <a:headEnd/>
            <a:tailEnd/>
          </a:ln>
        </p:spPr>
        <p:txBody>
          <a:bodyPr wrap="none" tIns="228600" bIns="228600" anchor="ctr"/>
          <a:lstStyle/>
          <a:p>
            <a:pPr algn="ctr"/>
            <a:r>
              <a:rPr lang="en-US" sz="2400" b="1">
                <a:solidFill>
                  <a:schemeClr val="bg1"/>
                </a:solidFill>
              </a:rPr>
              <a:t>Consensus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mtClean="0"/>
              <a:t>For Reflection</a:t>
            </a:r>
          </a:p>
        </p:txBody>
      </p:sp>
      <p:sp>
        <p:nvSpPr>
          <p:cNvPr id="71682" name="Content Placeholder 2"/>
          <p:cNvSpPr>
            <a:spLocks noGrp="1"/>
          </p:cNvSpPr>
          <p:nvPr>
            <p:ph idx="1"/>
          </p:nvPr>
        </p:nvSpPr>
        <p:spPr/>
        <p:txBody>
          <a:bodyPr/>
          <a:lstStyle/>
          <a:p>
            <a:r>
              <a:rPr lang="en-US" smtClean="0"/>
              <a:t>Can you think of a time that you were persuaded by marketing? Which of the persuasion tactics were used and in what way?</a:t>
            </a:r>
          </a:p>
        </p:txBody>
      </p:sp>
      <p:sp>
        <p:nvSpPr>
          <p:cNvPr id="71683" name="Slide Number Placeholder 3"/>
          <p:cNvSpPr>
            <a:spLocks noGrp="1"/>
          </p:cNvSpPr>
          <p:nvPr>
            <p:ph type="sldNum" sz="quarter" idx="10"/>
          </p:nvPr>
        </p:nvSpPr>
        <p:spPr>
          <a:noFill/>
        </p:spPr>
        <p:txBody>
          <a:bodyPr/>
          <a:lstStyle/>
          <a:p>
            <a:r>
              <a:rPr lang="en-US">
                <a:cs typeface="Arial" charset="0"/>
              </a:rPr>
              <a:t>8-</a:t>
            </a:r>
            <a:fld id="{B9B55B6F-0F8A-4285-BDF9-8B4167129EB7}" type="slidenum">
              <a:rPr lang="en-US">
                <a:cs typeface="Arial" charset="0"/>
              </a:rPr>
              <a:pPr/>
              <a:t>32</a:t>
            </a:fld>
            <a:endParaRPr lang="en-US">
              <a:cs typeface="Arial" charset="0"/>
            </a:endParaRPr>
          </a:p>
        </p:txBody>
      </p:sp>
      <p:sp>
        <p:nvSpPr>
          <p:cNvPr id="71684"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smtClean="0"/>
              <a:t>Learning Objective 6</a:t>
            </a:r>
          </a:p>
        </p:txBody>
      </p:sp>
      <p:sp>
        <p:nvSpPr>
          <p:cNvPr id="72706" name="Content Placeholder 2"/>
          <p:cNvSpPr>
            <a:spLocks noGrp="1"/>
          </p:cNvSpPr>
          <p:nvPr>
            <p:ph idx="1"/>
          </p:nvPr>
        </p:nvSpPr>
        <p:spPr/>
        <p:txBody>
          <a:bodyPr/>
          <a:lstStyle/>
          <a:p>
            <a:pPr marL="0" indent="0">
              <a:buNone/>
            </a:pPr>
            <a:r>
              <a:rPr lang="en-US" dirty="0" smtClean="0"/>
              <a:t>The communications model identifies several important components for marketers when they try to change consumers’ attitudes toward products and services.</a:t>
            </a:r>
          </a:p>
        </p:txBody>
      </p:sp>
      <p:sp>
        <p:nvSpPr>
          <p:cNvPr id="72707" name="Slide Number Placeholder 3"/>
          <p:cNvSpPr>
            <a:spLocks noGrp="1"/>
          </p:cNvSpPr>
          <p:nvPr>
            <p:ph type="sldNum" sz="quarter" idx="10"/>
          </p:nvPr>
        </p:nvSpPr>
        <p:spPr>
          <a:noFill/>
        </p:spPr>
        <p:txBody>
          <a:bodyPr/>
          <a:lstStyle/>
          <a:p>
            <a:r>
              <a:rPr lang="en-US">
                <a:cs typeface="Arial" charset="0"/>
              </a:rPr>
              <a:t>8-</a:t>
            </a:r>
            <a:fld id="{86A743E2-767E-49C9-AE3A-96A9C71F150F}" type="slidenum">
              <a:rPr lang="en-US">
                <a:cs typeface="Arial" charset="0"/>
              </a:rPr>
              <a:pPr/>
              <a:t>33</a:t>
            </a:fld>
            <a:endParaRPr lang="en-US">
              <a:cs typeface="Arial" charset="0"/>
            </a:endParaRPr>
          </a:p>
        </p:txBody>
      </p:sp>
      <p:sp>
        <p:nvSpPr>
          <p:cNvPr id="72708"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5"/>
          <p:cNvSpPr>
            <a:spLocks noGrp="1"/>
          </p:cNvSpPr>
          <p:nvPr>
            <p:ph type="sldNum" sz="quarter" idx="10"/>
          </p:nvPr>
        </p:nvSpPr>
        <p:spPr>
          <a:noFill/>
        </p:spPr>
        <p:txBody>
          <a:bodyPr/>
          <a:lstStyle/>
          <a:p>
            <a:r>
              <a:rPr lang="en-US">
                <a:cs typeface="Arial" charset="0"/>
              </a:rPr>
              <a:t>8-</a:t>
            </a:r>
            <a:fld id="{D3ADD5E4-B74A-4CA0-9210-B5FE59D53F43}" type="slidenum">
              <a:rPr lang="en-US">
                <a:cs typeface="Arial" charset="0"/>
              </a:rPr>
              <a:pPr/>
              <a:t>34</a:t>
            </a:fld>
            <a:endParaRPr lang="en-US">
              <a:cs typeface="Arial" charset="0"/>
            </a:endParaRPr>
          </a:p>
        </p:txBody>
      </p:sp>
      <p:sp>
        <p:nvSpPr>
          <p:cNvPr id="7475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74755" name="Rectangle 3"/>
          <p:cNvSpPr>
            <a:spLocks noGrp="1" noChangeArrowheads="1"/>
          </p:cNvSpPr>
          <p:nvPr>
            <p:ph type="title"/>
          </p:nvPr>
        </p:nvSpPr>
        <p:spPr>
          <a:xfrm>
            <a:off x="457200" y="277813"/>
            <a:ext cx="8686800" cy="865187"/>
          </a:xfrm>
        </p:spPr>
        <p:txBody>
          <a:bodyPr/>
          <a:lstStyle/>
          <a:p>
            <a:r>
              <a:rPr lang="en-US" dirty="0"/>
              <a:t>An Updated View: </a:t>
            </a:r>
            <a:r>
              <a:rPr lang="en-US" dirty="0" smtClean="0"/>
              <a:t/>
            </a:r>
            <a:br>
              <a:rPr lang="en-US" dirty="0" smtClean="0"/>
            </a:br>
            <a:r>
              <a:rPr lang="en-US" dirty="0" smtClean="0"/>
              <a:t>Interactive </a:t>
            </a:r>
            <a:r>
              <a:rPr lang="en-US" dirty="0"/>
              <a:t>Communications</a:t>
            </a:r>
            <a:endParaRPr lang="en-US" dirty="0" smtClean="0"/>
          </a:p>
        </p:txBody>
      </p:sp>
      <p:pic>
        <p:nvPicPr>
          <p:cNvPr id="2" name="Picture 1" descr="Screen Shot 2016-01-05 at 1.26.4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28800"/>
            <a:ext cx="8077200" cy="3992532"/>
          </a:xfrm>
          <a:prstGeom prst="rect">
            <a:avLst/>
          </a:prstGeom>
        </p:spPr>
      </p:pic>
      <p:sp>
        <p:nvSpPr>
          <p:cNvPr id="3" name="Rectangle 2"/>
          <p:cNvSpPr/>
          <p:nvPr/>
        </p:nvSpPr>
        <p:spPr>
          <a:xfrm>
            <a:off x="533400" y="1447800"/>
            <a:ext cx="5943600" cy="369332"/>
          </a:xfrm>
          <a:prstGeom prst="rect">
            <a:avLst/>
          </a:prstGeom>
        </p:spPr>
        <p:txBody>
          <a:bodyPr wrap="square">
            <a:spAutoFit/>
          </a:bodyPr>
          <a:lstStyle/>
          <a:p>
            <a:r>
              <a:rPr lang="en-US" b="1" dirty="0" smtClean="0">
                <a:solidFill>
                  <a:srgbClr val="874075"/>
                </a:solidFill>
              </a:rPr>
              <a:t>Figure 8.4 </a:t>
            </a:r>
            <a:r>
              <a:rPr lang="en-US" b="1" dirty="0" smtClean="0"/>
              <a:t>The Traditional Communications Model</a:t>
            </a:r>
            <a:endParaRPr lang="en-US" b="1" dirty="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itle 1"/>
          <p:cNvSpPr>
            <a:spLocks noGrp="1"/>
          </p:cNvSpPr>
          <p:nvPr>
            <p:ph type="title"/>
          </p:nvPr>
        </p:nvSpPr>
        <p:spPr/>
        <p:txBody>
          <a:bodyPr/>
          <a:lstStyle/>
          <a:p>
            <a:r>
              <a:rPr lang="en-US" smtClean="0"/>
              <a:t>For Reflection</a:t>
            </a:r>
          </a:p>
        </p:txBody>
      </p:sp>
      <p:sp>
        <p:nvSpPr>
          <p:cNvPr id="78850" name="Content Placeholder 2"/>
          <p:cNvSpPr>
            <a:spLocks noGrp="1"/>
          </p:cNvSpPr>
          <p:nvPr>
            <p:ph idx="1"/>
          </p:nvPr>
        </p:nvSpPr>
        <p:spPr/>
        <p:txBody>
          <a:bodyPr/>
          <a:lstStyle/>
          <a:p>
            <a:r>
              <a:rPr lang="en-US" smtClean="0"/>
              <a:t>In what kinds of situations would the traditional communications model work less effectively?</a:t>
            </a:r>
          </a:p>
        </p:txBody>
      </p:sp>
      <p:sp>
        <p:nvSpPr>
          <p:cNvPr id="78851" name="Slide Number Placeholder 3"/>
          <p:cNvSpPr>
            <a:spLocks noGrp="1"/>
          </p:cNvSpPr>
          <p:nvPr>
            <p:ph type="sldNum" sz="quarter" idx="10"/>
          </p:nvPr>
        </p:nvSpPr>
        <p:spPr>
          <a:noFill/>
        </p:spPr>
        <p:txBody>
          <a:bodyPr/>
          <a:lstStyle/>
          <a:p>
            <a:r>
              <a:rPr lang="en-US">
                <a:cs typeface="Arial" charset="0"/>
              </a:rPr>
              <a:t>8-</a:t>
            </a:r>
            <a:fld id="{2E494C51-94BB-4270-832D-54CE2E8AA007}" type="slidenum">
              <a:rPr lang="en-US">
                <a:cs typeface="Arial" charset="0"/>
              </a:rPr>
              <a:pPr/>
              <a:t>35</a:t>
            </a:fld>
            <a:endParaRPr lang="en-US">
              <a:cs typeface="Arial" charset="0"/>
            </a:endParaRPr>
          </a:p>
        </p:txBody>
      </p:sp>
      <p:sp>
        <p:nvSpPr>
          <p:cNvPr id="78852"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Title 1"/>
          <p:cNvSpPr>
            <a:spLocks noGrp="1"/>
          </p:cNvSpPr>
          <p:nvPr>
            <p:ph type="title"/>
          </p:nvPr>
        </p:nvSpPr>
        <p:spPr/>
        <p:txBody>
          <a:bodyPr/>
          <a:lstStyle/>
          <a:p>
            <a:r>
              <a:rPr lang="en-US" smtClean="0"/>
              <a:t>Learning Objective 7</a:t>
            </a:r>
          </a:p>
        </p:txBody>
      </p:sp>
      <p:sp>
        <p:nvSpPr>
          <p:cNvPr id="79874" name="Content Placeholder 2"/>
          <p:cNvSpPr>
            <a:spLocks noGrp="1"/>
          </p:cNvSpPr>
          <p:nvPr>
            <p:ph idx="1"/>
          </p:nvPr>
        </p:nvSpPr>
        <p:spPr/>
        <p:txBody>
          <a:bodyPr/>
          <a:lstStyle/>
          <a:p>
            <a:pPr marL="0" indent="0">
              <a:buNone/>
            </a:pPr>
            <a:r>
              <a:rPr lang="en-US" dirty="0" smtClean="0"/>
              <a:t>The consumer who processes a message is not necessarily the passive receiver of information marketers once believed him or her to be.</a:t>
            </a:r>
          </a:p>
        </p:txBody>
      </p:sp>
      <p:sp>
        <p:nvSpPr>
          <p:cNvPr id="79875" name="Slide Number Placeholder 3"/>
          <p:cNvSpPr>
            <a:spLocks noGrp="1"/>
          </p:cNvSpPr>
          <p:nvPr>
            <p:ph type="sldNum" sz="quarter" idx="10"/>
          </p:nvPr>
        </p:nvSpPr>
        <p:spPr>
          <a:noFill/>
        </p:spPr>
        <p:txBody>
          <a:bodyPr/>
          <a:lstStyle/>
          <a:p>
            <a:r>
              <a:rPr lang="en-US">
                <a:cs typeface="Arial" charset="0"/>
              </a:rPr>
              <a:t>8-</a:t>
            </a:r>
            <a:fld id="{A6079A74-9E3B-46B9-975F-43859C85EEE4}" type="slidenum">
              <a:rPr lang="en-US">
                <a:cs typeface="Arial" charset="0"/>
              </a:rPr>
              <a:pPr/>
              <a:t>36</a:t>
            </a:fld>
            <a:endParaRPr lang="en-US">
              <a:cs typeface="Arial" charset="0"/>
            </a:endParaRPr>
          </a:p>
        </p:txBody>
      </p:sp>
      <p:sp>
        <p:nvSpPr>
          <p:cNvPr id="79876"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5"/>
          <p:cNvSpPr>
            <a:spLocks noGrp="1"/>
          </p:cNvSpPr>
          <p:nvPr>
            <p:ph type="sldNum" sz="quarter" idx="10"/>
          </p:nvPr>
        </p:nvSpPr>
        <p:spPr>
          <a:noFill/>
        </p:spPr>
        <p:txBody>
          <a:bodyPr/>
          <a:lstStyle/>
          <a:p>
            <a:r>
              <a:rPr lang="en-US">
                <a:cs typeface="Arial" charset="0"/>
              </a:rPr>
              <a:t>8-</a:t>
            </a:r>
            <a:fld id="{8FDA9E49-A830-4E7F-978B-4E45D8890612}" type="slidenum">
              <a:rPr lang="en-US">
                <a:cs typeface="Arial" charset="0"/>
              </a:rPr>
              <a:pPr/>
              <a:t>37</a:t>
            </a:fld>
            <a:endParaRPr lang="en-US">
              <a:cs typeface="Arial" charset="0"/>
            </a:endParaRPr>
          </a:p>
        </p:txBody>
      </p:sp>
      <p:sp>
        <p:nvSpPr>
          <p:cNvPr id="76802"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76803" name="Rectangle 3"/>
          <p:cNvSpPr>
            <a:spLocks noGrp="1" noChangeArrowheads="1"/>
          </p:cNvSpPr>
          <p:nvPr>
            <p:ph type="title"/>
          </p:nvPr>
        </p:nvSpPr>
        <p:spPr/>
        <p:txBody>
          <a:bodyPr/>
          <a:lstStyle/>
          <a:p>
            <a:r>
              <a:rPr lang="en-US" dirty="0" smtClean="0"/>
              <a:t>Figure 8.5 </a:t>
            </a:r>
            <a:br>
              <a:rPr lang="en-US" dirty="0" smtClean="0"/>
            </a:br>
            <a:r>
              <a:rPr lang="en-US" dirty="0" smtClean="0"/>
              <a:t>Updated Communications Model</a:t>
            </a:r>
          </a:p>
        </p:txBody>
      </p:sp>
      <p:pic>
        <p:nvPicPr>
          <p:cNvPr id="2" name="Picture 1" descr="Screen Shot 2016-01-05 at 1.27.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524000"/>
            <a:ext cx="6362700" cy="40386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5"/>
          <p:cNvSpPr>
            <a:spLocks noGrp="1"/>
          </p:cNvSpPr>
          <p:nvPr>
            <p:ph type="sldNum" sz="quarter" idx="10"/>
          </p:nvPr>
        </p:nvSpPr>
        <p:spPr>
          <a:noFill/>
        </p:spPr>
        <p:txBody>
          <a:bodyPr/>
          <a:lstStyle/>
          <a:p>
            <a:r>
              <a:rPr lang="en-US">
                <a:cs typeface="Arial" charset="0"/>
              </a:rPr>
              <a:t>8-</a:t>
            </a:r>
            <a:fld id="{4655A223-4F43-4F0C-8AB9-06DCA6A5475D}" type="slidenum">
              <a:rPr lang="en-US">
                <a:cs typeface="Arial" charset="0"/>
              </a:rPr>
              <a:pPr/>
              <a:t>38</a:t>
            </a:fld>
            <a:endParaRPr lang="en-US">
              <a:cs typeface="Arial" charset="0"/>
            </a:endParaRPr>
          </a:p>
        </p:txBody>
      </p:sp>
      <p:sp>
        <p:nvSpPr>
          <p:cNvPr id="8089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80899" name="Rectangle 2"/>
          <p:cNvSpPr>
            <a:spLocks noGrp="1" noChangeArrowheads="1"/>
          </p:cNvSpPr>
          <p:nvPr>
            <p:ph type="title"/>
          </p:nvPr>
        </p:nvSpPr>
        <p:spPr/>
        <p:txBody>
          <a:bodyPr/>
          <a:lstStyle/>
          <a:p>
            <a:r>
              <a:rPr lang="en-US" smtClean="0"/>
              <a:t>New Message Formats</a:t>
            </a:r>
          </a:p>
        </p:txBody>
      </p:sp>
      <p:sp>
        <p:nvSpPr>
          <p:cNvPr id="80900" name="Rectangle 3"/>
          <p:cNvSpPr>
            <a:spLocks noGrp="1" noChangeArrowheads="1"/>
          </p:cNvSpPr>
          <p:nvPr>
            <p:ph type="body" idx="1"/>
          </p:nvPr>
        </p:nvSpPr>
        <p:spPr/>
        <p:txBody>
          <a:bodyPr/>
          <a:lstStyle/>
          <a:p>
            <a:pPr marL="0" indent="0">
              <a:buNone/>
            </a:pPr>
            <a:r>
              <a:rPr lang="en-US" dirty="0" smtClean="0"/>
              <a:t>M-commerce - marketers promote goods and services via wireless devices.</a:t>
            </a:r>
          </a:p>
          <a:p>
            <a:pPr marL="0" indent="0">
              <a:buNone/>
            </a:pPr>
            <a:r>
              <a:rPr lang="en-US" dirty="0" smtClean="0"/>
              <a:t>New social media platforms:</a:t>
            </a:r>
          </a:p>
          <a:p>
            <a:pPr lvl="1"/>
            <a:r>
              <a:rPr lang="en-US" dirty="0" smtClean="0"/>
              <a:t>Blogs and video blogs</a:t>
            </a:r>
          </a:p>
          <a:p>
            <a:pPr lvl="1"/>
            <a:r>
              <a:rPr lang="en-US" dirty="0" smtClean="0"/>
              <a:t>Podcasts</a:t>
            </a:r>
          </a:p>
          <a:p>
            <a:pPr lvl="1"/>
            <a:r>
              <a:rPr lang="en-US" dirty="0" smtClean="0"/>
              <a:t>Twitter</a:t>
            </a:r>
          </a:p>
          <a:p>
            <a:pPr lvl="1"/>
            <a:r>
              <a:rPr lang="en-US" dirty="0" smtClean="0"/>
              <a:t>Virtual worlds</a:t>
            </a:r>
          </a:p>
          <a:p>
            <a:pPr lvl="1"/>
            <a:r>
              <a:rPr lang="en-US" dirty="0" smtClean="0"/>
              <a:t>Widgets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p:cNvSpPr>
            <a:spLocks noGrp="1"/>
          </p:cNvSpPr>
          <p:nvPr>
            <p:ph type="title"/>
          </p:nvPr>
        </p:nvSpPr>
        <p:spPr/>
        <p:txBody>
          <a:bodyPr/>
          <a:lstStyle/>
          <a:p>
            <a:r>
              <a:rPr lang="en-US" smtClean="0"/>
              <a:t>For Reflection</a:t>
            </a:r>
          </a:p>
        </p:txBody>
      </p:sp>
      <p:sp>
        <p:nvSpPr>
          <p:cNvPr id="82946" name="Content Placeholder 2"/>
          <p:cNvSpPr>
            <a:spLocks noGrp="1"/>
          </p:cNvSpPr>
          <p:nvPr>
            <p:ph idx="1"/>
          </p:nvPr>
        </p:nvSpPr>
        <p:spPr/>
        <p:txBody>
          <a:bodyPr/>
          <a:lstStyle/>
          <a:p>
            <a:r>
              <a:rPr lang="en-US" smtClean="0"/>
              <a:t>To what extent have mobile messages changed your behavior as a buyer? Have you acted on a mobile coupon or message?</a:t>
            </a:r>
          </a:p>
        </p:txBody>
      </p:sp>
      <p:sp>
        <p:nvSpPr>
          <p:cNvPr id="82947" name="Slide Number Placeholder 3"/>
          <p:cNvSpPr>
            <a:spLocks noGrp="1"/>
          </p:cNvSpPr>
          <p:nvPr>
            <p:ph type="sldNum" sz="quarter" idx="10"/>
          </p:nvPr>
        </p:nvSpPr>
        <p:spPr>
          <a:noFill/>
        </p:spPr>
        <p:txBody>
          <a:bodyPr/>
          <a:lstStyle/>
          <a:p>
            <a:r>
              <a:rPr lang="en-US">
                <a:cs typeface="Arial" charset="0"/>
              </a:rPr>
              <a:t>8-</a:t>
            </a:r>
            <a:fld id="{9F05DDD3-6157-4E33-B467-1A0F572A8CEF}" type="slidenum">
              <a:rPr lang="en-US">
                <a:cs typeface="Arial" charset="0"/>
              </a:rPr>
              <a:pPr/>
              <a:t>39</a:t>
            </a:fld>
            <a:endParaRPr lang="en-US">
              <a:cs typeface="Arial" charset="0"/>
            </a:endParaRPr>
          </a:p>
        </p:txBody>
      </p:sp>
      <p:sp>
        <p:nvSpPr>
          <p:cNvPr id="82948"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5"/>
          <p:cNvSpPr>
            <a:spLocks noGrp="1"/>
          </p:cNvSpPr>
          <p:nvPr>
            <p:ph type="sldNum" sz="quarter" idx="10"/>
          </p:nvPr>
        </p:nvSpPr>
        <p:spPr>
          <a:noFill/>
        </p:spPr>
        <p:txBody>
          <a:bodyPr/>
          <a:lstStyle/>
          <a:p>
            <a:r>
              <a:rPr lang="en-US">
                <a:cs typeface="Arial" charset="0"/>
              </a:rPr>
              <a:t>8-</a:t>
            </a:r>
            <a:fld id="{8CFE3DB2-C6EC-41B2-9CD5-C2907E9AA44E}" type="slidenum">
              <a:rPr lang="en-US">
                <a:cs typeface="Arial" charset="0"/>
              </a:rPr>
              <a:pPr/>
              <a:t>4</a:t>
            </a:fld>
            <a:endParaRPr lang="en-US">
              <a:cs typeface="Arial" charset="0"/>
            </a:endParaRPr>
          </a:p>
        </p:txBody>
      </p:sp>
      <p:sp>
        <p:nvSpPr>
          <p:cNvPr id="2457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4579" name="Rectangle 2"/>
          <p:cNvSpPr>
            <a:spLocks noGrp="1" noChangeArrowheads="1"/>
          </p:cNvSpPr>
          <p:nvPr>
            <p:ph type="title"/>
          </p:nvPr>
        </p:nvSpPr>
        <p:spPr/>
        <p:txBody>
          <a:bodyPr/>
          <a:lstStyle/>
          <a:p>
            <a:r>
              <a:rPr lang="en-US" smtClean="0"/>
              <a:t>Chapter Objectives (Cont.)</a:t>
            </a:r>
          </a:p>
        </p:txBody>
      </p:sp>
      <p:sp>
        <p:nvSpPr>
          <p:cNvPr id="24580" name="Rectangle 3"/>
          <p:cNvSpPr>
            <a:spLocks noGrp="1" noChangeArrowheads="1"/>
          </p:cNvSpPr>
          <p:nvPr>
            <p:ph type="body" idx="1"/>
          </p:nvPr>
        </p:nvSpPr>
        <p:spPr>
          <a:xfrm>
            <a:off x="457200" y="1371600"/>
            <a:ext cx="8382000" cy="4759325"/>
          </a:xfrm>
        </p:spPr>
        <p:txBody>
          <a:bodyPr/>
          <a:lstStyle/>
          <a:p>
            <a:pPr marL="514350" indent="-514350">
              <a:spcBef>
                <a:spcPct val="0"/>
              </a:spcBef>
              <a:buClr>
                <a:srgbClr val="002060"/>
              </a:buClr>
              <a:buFontTx/>
              <a:buAutoNum type="arabicPeriod" startAt="6"/>
            </a:pPr>
            <a:r>
              <a:rPr lang="en-US" dirty="0" smtClean="0"/>
              <a:t>The communications model identifies several important components for marketers when they try to change consumers’ attitudes toward products and services.</a:t>
            </a:r>
          </a:p>
          <a:p>
            <a:pPr marL="514350" indent="-514350">
              <a:spcBef>
                <a:spcPct val="0"/>
              </a:spcBef>
              <a:buClr>
                <a:srgbClr val="002060"/>
              </a:buClr>
              <a:buFontTx/>
              <a:buAutoNum type="arabicPeriod" startAt="6"/>
            </a:pPr>
            <a:r>
              <a:rPr lang="en-US" dirty="0" smtClean="0"/>
              <a:t>The consumer who processes such a message is not necessarily the passive receiver of information marketers once believed him to be.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1"/>
          <p:cNvSpPr>
            <a:spLocks noGrp="1"/>
          </p:cNvSpPr>
          <p:nvPr>
            <p:ph type="title"/>
          </p:nvPr>
        </p:nvSpPr>
        <p:spPr/>
        <p:txBody>
          <a:bodyPr/>
          <a:lstStyle/>
          <a:p>
            <a:r>
              <a:rPr lang="en-US" smtClean="0"/>
              <a:t>Learning Objective 8</a:t>
            </a:r>
          </a:p>
        </p:txBody>
      </p:sp>
      <p:sp>
        <p:nvSpPr>
          <p:cNvPr id="83970" name="Content Placeholder 2"/>
          <p:cNvSpPr>
            <a:spLocks noGrp="1"/>
          </p:cNvSpPr>
          <p:nvPr>
            <p:ph idx="1"/>
          </p:nvPr>
        </p:nvSpPr>
        <p:spPr/>
        <p:txBody>
          <a:bodyPr/>
          <a:lstStyle/>
          <a:p>
            <a:pPr marL="0" indent="0">
              <a:buNone/>
            </a:pPr>
            <a:r>
              <a:rPr lang="en-US" dirty="0" smtClean="0"/>
              <a:t>Several factors influence the effectiveness of a message source. </a:t>
            </a:r>
          </a:p>
        </p:txBody>
      </p:sp>
      <p:sp>
        <p:nvSpPr>
          <p:cNvPr id="83971" name="Slide Number Placeholder 3"/>
          <p:cNvSpPr>
            <a:spLocks noGrp="1"/>
          </p:cNvSpPr>
          <p:nvPr>
            <p:ph type="sldNum" sz="quarter" idx="10"/>
          </p:nvPr>
        </p:nvSpPr>
        <p:spPr>
          <a:noFill/>
        </p:spPr>
        <p:txBody>
          <a:bodyPr/>
          <a:lstStyle/>
          <a:p>
            <a:r>
              <a:rPr lang="en-US">
                <a:cs typeface="Arial" charset="0"/>
              </a:rPr>
              <a:t>8-</a:t>
            </a:r>
            <a:fld id="{91B5CCBE-02E0-4081-B79F-1FCF75FCFCEB}" type="slidenum">
              <a:rPr lang="en-US">
                <a:cs typeface="Arial" charset="0"/>
              </a:rPr>
              <a:pPr/>
              <a:t>40</a:t>
            </a:fld>
            <a:endParaRPr lang="en-US">
              <a:cs typeface="Arial" charset="0"/>
            </a:endParaRPr>
          </a:p>
        </p:txBody>
      </p:sp>
      <p:sp>
        <p:nvSpPr>
          <p:cNvPr id="83972"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Source</a:t>
            </a:r>
            <a:endParaRPr lang="en-US" dirty="0"/>
          </a:p>
        </p:txBody>
      </p:sp>
      <p:sp>
        <p:nvSpPr>
          <p:cNvPr id="3" name="Content Placeholder 2"/>
          <p:cNvSpPr>
            <a:spLocks noGrp="1"/>
          </p:cNvSpPr>
          <p:nvPr>
            <p:ph sz="half" idx="1"/>
          </p:nvPr>
        </p:nvSpPr>
        <p:spPr/>
        <p:txBody>
          <a:bodyPr/>
          <a:lstStyle/>
          <a:p>
            <a:r>
              <a:rPr lang="en-US" dirty="0" smtClean="0"/>
              <a:t>Source credibility</a:t>
            </a:r>
          </a:p>
          <a:p>
            <a:r>
              <a:rPr lang="en-US" dirty="0" smtClean="0"/>
              <a:t>Disclaimers</a:t>
            </a:r>
          </a:p>
          <a:p>
            <a:r>
              <a:rPr lang="en-US" dirty="0" smtClean="0"/>
              <a:t>Sleeper effect</a:t>
            </a:r>
          </a:p>
          <a:p>
            <a:r>
              <a:rPr lang="en-US" dirty="0" smtClean="0"/>
              <a:t>Native advertising</a:t>
            </a:r>
          </a:p>
          <a:p>
            <a:r>
              <a:rPr lang="en-US" dirty="0" smtClean="0"/>
              <a:t>Knowledge bias</a:t>
            </a:r>
          </a:p>
          <a:p>
            <a:pPr marL="0" indent="0">
              <a:buNone/>
            </a:pPr>
            <a:endParaRPr lang="en-US" dirty="0"/>
          </a:p>
        </p:txBody>
      </p:sp>
      <p:sp>
        <p:nvSpPr>
          <p:cNvPr id="6" name="Content Placeholder 5"/>
          <p:cNvSpPr>
            <a:spLocks noGrp="1"/>
          </p:cNvSpPr>
          <p:nvPr>
            <p:ph sz="half" idx="2"/>
          </p:nvPr>
        </p:nvSpPr>
        <p:spPr/>
        <p:txBody>
          <a:bodyPr/>
          <a:lstStyle/>
          <a:p>
            <a:r>
              <a:rPr lang="en-US" dirty="0" smtClean="0"/>
              <a:t>Reporting bias</a:t>
            </a:r>
          </a:p>
          <a:p>
            <a:r>
              <a:rPr lang="en-US" dirty="0" smtClean="0"/>
              <a:t>Source attractiveness</a:t>
            </a:r>
          </a:p>
          <a:p>
            <a:r>
              <a:rPr lang="en-US" dirty="0" smtClean="0"/>
              <a:t>Shared endorsements</a:t>
            </a:r>
          </a:p>
          <a:p>
            <a:r>
              <a:rPr lang="en-US" dirty="0" smtClean="0"/>
              <a:t>Halo effect</a:t>
            </a:r>
          </a:p>
          <a:p>
            <a:r>
              <a:rPr lang="en-US" dirty="0" err="1" smtClean="0"/>
              <a:t>Spokecharacters</a:t>
            </a: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41</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Tree>
    <p:extLst>
      <p:ext uri="{BB962C8B-B14F-4D97-AF65-F5344CB8AC3E}">
        <p14:creationId xmlns:p14="http://schemas.microsoft.com/office/powerpoint/2010/main" val="1487191106"/>
      </p:ext>
    </p:extLst>
  </p:cSld>
  <p:clrMapOvr>
    <a:masterClrMapping/>
  </p:clrMapOvr>
  <p:transition xmlns:p14="http://schemas.microsoft.com/office/powerpoint/2010/mai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smtClean="0"/>
              <a:t>For Reflection</a:t>
            </a:r>
          </a:p>
        </p:txBody>
      </p:sp>
      <p:sp>
        <p:nvSpPr>
          <p:cNvPr id="86018" name="Content Placeholder 2"/>
          <p:cNvSpPr>
            <a:spLocks noGrp="1"/>
          </p:cNvSpPr>
          <p:nvPr>
            <p:ph idx="1"/>
          </p:nvPr>
        </p:nvSpPr>
        <p:spPr/>
        <p:txBody>
          <a:bodyPr/>
          <a:lstStyle/>
          <a:p>
            <a:r>
              <a:rPr lang="en-US" smtClean="0"/>
              <a:t>Think of a celebrity endorser that you find to lack persuasive ability.</a:t>
            </a:r>
          </a:p>
          <a:p>
            <a:r>
              <a:rPr lang="en-US" smtClean="0"/>
              <a:t>What is it about the person, product, or endorser-product fit that fails to persuade you? </a:t>
            </a:r>
          </a:p>
        </p:txBody>
      </p:sp>
      <p:sp>
        <p:nvSpPr>
          <p:cNvPr id="86019" name="Slide Number Placeholder 3"/>
          <p:cNvSpPr>
            <a:spLocks noGrp="1"/>
          </p:cNvSpPr>
          <p:nvPr>
            <p:ph type="sldNum" sz="quarter" idx="10"/>
          </p:nvPr>
        </p:nvSpPr>
        <p:spPr>
          <a:noFill/>
        </p:spPr>
        <p:txBody>
          <a:bodyPr/>
          <a:lstStyle/>
          <a:p>
            <a:r>
              <a:rPr lang="en-US">
                <a:cs typeface="Arial" charset="0"/>
              </a:rPr>
              <a:t>8-</a:t>
            </a:r>
            <a:fld id="{3984F386-DA52-4E73-A2E7-BBF389BB5C7F}" type="slidenum">
              <a:rPr lang="en-US">
                <a:cs typeface="Arial" charset="0"/>
              </a:rPr>
              <a:pPr/>
              <a:t>42</a:t>
            </a:fld>
            <a:endParaRPr lang="en-US">
              <a:cs typeface="Arial" charset="0"/>
            </a:endParaRPr>
          </a:p>
        </p:txBody>
      </p:sp>
      <p:sp>
        <p:nvSpPr>
          <p:cNvPr id="86020"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itle 1"/>
          <p:cNvSpPr>
            <a:spLocks noGrp="1"/>
          </p:cNvSpPr>
          <p:nvPr>
            <p:ph type="title"/>
          </p:nvPr>
        </p:nvSpPr>
        <p:spPr/>
        <p:txBody>
          <a:bodyPr/>
          <a:lstStyle/>
          <a:p>
            <a:r>
              <a:rPr lang="en-US" smtClean="0"/>
              <a:t>Learning Objective 9</a:t>
            </a:r>
          </a:p>
        </p:txBody>
      </p:sp>
      <p:sp>
        <p:nvSpPr>
          <p:cNvPr id="87042" name="Content Placeholder 2"/>
          <p:cNvSpPr>
            <a:spLocks noGrp="1"/>
          </p:cNvSpPr>
          <p:nvPr>
            <p:ph idx="1"/>
          </p:nvPr>
        </p:nvSpPr>
        <p:spPr>
          <a:xfrm>
            <a:off x="457200" y="1371600"/>
            <a:ext cx="4114800" cy="4759325"/>
          </a:xfrm>
        </p:spPr>
        <p:txBody>
          <a:bodyPr/>
          <a:lstStyle/>
          <a:p>
            <a:pPr marL="0" indent="0">
              <a:buNone/>
            </a:pPr>
            <a:r>
              <a:rPr lang="en-US" dirty="0" smtClean="0"/>
              <a:t>The way a marketer structures his or her message determines how persuasive it will be.</a:t>
            </a:r>
          </a:p>
        </p:txBody>
      </p:sp>
      <p:sp>
        <p:nvSpPr>
          <p:cNvPr id="87043" name="Slide Number Placeholder 3"/>
          <p:cNvSpPr>
            <a:spLocks noGrp="1"/>
          </p:cNvSpPr>
          <p:nvPr>
            <p:ph type="sldNum" sz="quarter" idx="10"/>
          </p:nvPr>
        </p:nvSpPr>
        <p:spPr>
          <a:noFill/>
        </p:spPr>
        <p:txBody>
          <a:bodyPr/>
          <a:lstStyle/>
          <a:p>
            <a:r>
              <a:rPr lang="en-US">
                <a:cs typeface="Arial" charset="0"/>
              </a:rPr>
              <a:t>8-</a:t>
            </a:r>
            <a:fld id="{D767ACAC-2989-4F27-AEB7-6D5C0E3C34D5}" type="slidenum">
              <a:rPr lang="en-US">
                <a:cs typeface="Arial" charset="0"/>
              </a:rPr>
              <a:pPr/>
              <a:t>43</a:t>
            </a:fld>
            <a:endParaRPr lang="en-US">
              <a:cs typeface="Arial" charset="0"/>
            </a:endParaRPr>
          </a:p>
        </p:txBody>
      </p:sp>
      <p:sp>
        <p:nvSpPr>
          <p:cNvPr id="87044"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pic>
        <p:nvPicPr>
          <p:cNvPr id="2" name="Picture 1"/>
          <p:cNvPicPr>
            <a:picLocks noChangeAspect="1"/>
          </p:cNvPicPr>
          <p:nvPr/>
        </p:nvPicPr>
        <p:blipFill>
          <a:blip r:embed="rId2"/>
          <a:stretch>
            <a:fillRect/>
          </a:stretch>
        </p:blipFill>
        <p:spPr>
          <a:xfrm>
            <a:off x="5029200" y="1219200"/>
            <a:ext cx="3429000" cy="514350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Number Placeholder 5"/>
          <p:cNvSpPr>
            <a:spLocks noGrp="1"/>
          </p:cNvSpPr>
          <p:nvPr>
            <p:ph type="sldNum" sz="quarter" idx="10"/>
          </p:nvPr>
        </p:nvSpPr>
        <p:spPr>
          <a:noFill/>
        </p:spPr>
        <p:txBody>
          <a:bodyPr/>
          <a:lstStyle/>
          <a:p>
            <a:r>
              <a:rPr lang="en-US">
                <a:cs typeface="Arial" charset="0"/>
              </a:rPr>
              <a:t>8-</a:t>
            </a:r>
            <a:fld id="{8086C694-42AE-4F04-9222-4F10BAF481F7}" type="slidenum">
              <a:rPr lang="en-US">
                <a:cs typeface="Arial" charset="0"/>
              </a:rPr>
              <a:pPr/>
              <a:t>44</a:t>
            </a:fld>
            <a:endParaRPr lang="en-US">
              <a:cs typeface="Arial" charset="0"/>
            </a:endParaRPr>
          </a:p>
        </p:txBody>
      </p:sp>
      <p:sp>
        <p:nvSpPr>
          <p:cNvPr id="8806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88067" name="Rectangle 2"/>
          <p:cNvSpPr>
            <a:spLocks noGrp="1" noChangeArrowheads="1"/>
          </p:cNvSpPr>
          <p:nvPr>
            <p:ph type="title"/>
          </p:nvPr>
        </p:nvSpPr>
        <p:spPr/>
        <p:txBody>
          <a:bodyPr/>
          <a:lstStyle/>
          <a:p>
            <a:r>
              <a:rPr lang="en-US" smtClean="0"/>
              <a:t>Decisions to Make About the Message</a:t>
            </a:r>
          </a:p>
        </p:txBody>
      </p:sp>
      <p:sp>
        <p:nvSpPr>
          <p:cNvPr id="88068" name="Rectangle 3"/>
          <p:cNvSpPr>
            <a:spLocks noGrp="1" noChangeArrowheads="1"/>
          </p:cNvSpPr>
          <p:nvPr>
            <p:ph type="body" idx="1"/>
          </p:nvPr>
        </p:nvSpPr>
        <p:spPr/>
        <p:txBody>
          <a:bodyPr/>
          <a:lstStyle/>
          <a:p>
            <a:pPr>
              <a:spcBef>
                <a:spcPct val="0"/>
              </a:spcBef>
            </a:pPr>
            <a:r>
              <a:rPr lang="en-US" smtClean="0"/>
              <a:t>Should we use pictures or words?</a:t>
            </a:r>
          </a:p>
          <a:p>
            <a:pPr>
              <a:spcBef>
                <a:spcPct val="0"/>
              </a:spcBef>
            </a:pPr>
            <a:r>
              <a:rPr lang="en-US" smtClean="0"/>
              <a:t>How often should message be repeated?</a:t>
            </a:r>
          </a:p>
          <a:p>
            <a:pPr>
              <a:spcBef>
                <a:spcPct val="0"/>
              </a:spcBef>
            </a:pPr>
            <a:r>
              <a:rPr lang="en-US" smtClean="0"/>
              <a:t>Should it draw an explicit conclusion?</a:t>
            </a:r>
          </a:p>
          <a:p>
            <a:pPr>
              <a:spcBef>
                <a:spcPct val="0"/>
              </a:spcBef>
            </a:pPr>
            <a:r>
              <a:rPr lang="en-US" smtClean="0"/>
              <a:t>Should it show both sides of argument?</a:t>
            </a:r>
          </a:p>
          <a:p>
            <a:pPr>
              <a:spcBef>
                <a:spcPct val="0"/>
              </a:spcBef>
            </a:pPr>
            <a:r>
              <a:rPr lang="en-US" smtClean="0"/>
              <a:t>Should it explicitly compare product to competitors?</a:t>
            </a:r>
          </a:p>
          <a:p>
            <a:pPr>
              <a:spcBef>
                <a:spcPct val="0"/>
              </a:spcBef>
            </a:pPr>
            <a:r>
              <a:rPr lang="en-US" smtClean="0"/>
              <a:t>Should it arouse emotions?</a:t>
            </a:r>
          </a:p>
          <a:p>
            <a:pPr>
              <a:spcBef>
                <a:spcPct val="0"/>
              </a:spcBef>
            </a:pPr>
            <a:r>
              <a:rPr lang="en-US" smtClean="0"/>
              <a:t>Should it be concrete or based on imagery?</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Number Placeholder 6"/>
          <p:cNvSpPr>
            <a:spLocks noGrp="1"/>
          </p:cNvSpPr>
          <p:nvPr>
            <p:ph type="sldNum" sz="quarter" idx="10"/>
          </p:nvPr>
        </p:nvSpPr>
        <p:spPr>
          <a:noFill/>
        </p:spPr>
        <p:txBody>
          <a:bodyPr/>
          <a:lstStyle/>
          <a:p>
            <a:r>
              <a:rPr lang="en-US" smtClean="0">
                <a:cs typeface="Arial" charset="0"/>
              </a:rPr>
              <a:t>8-</a:t>
            </a:r>
            <a:fld id="{DF24A88F-D8A5-4CE7-9535-1F9447036733}" type="slidenum">
              <a:rPr lang="en-US" smtClean="0">
                <a:cs typeface="Arial" charset="0"/>
              </a:rPr>
              <a:pPr/>
              <a:t>45</a:t>
            </a:fld>
            <a:endParaRPr lang="en-US" smtClean="0">
              <a:cs typeface="Arial" charset="0"/>
            </a:endParaRPr>
          </a:p>
        </p:txBody>
      </p:sp>
      <p:sp>
        <p:nvSpPr>
          <p:cNvPr id="90114" name="Rectangle 5"/>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90115" name="Rectangle 2"/>
          <p:cNvSpPr>
            <a:spLocks noGrp="1" noChangeArrowheads="1"/>
          </p:cNvSpPr>
          <p:nvPr>
            <p:ph type="title"/>
          </p:nvPr>
        </p:nvSpPr>
        <p:spPr/>
        <p:txBody>
          <a:bodyPr/>
          <a:lstStyle/>
          <a:p>
            <a:r>
              <a:rPr lang="en-US" smtClean="0"/>
              <a:t>The Message</a:t>
            </a:r>
          </a:p>
        </p:txBody>
      </p:sp>
      <p:graphicFrame>
        <p:nvGraphicFramePr>
          <p:cNvPr id="498738" name="Group 50"/>
          <p:cNvGraphicFramePr>
            <a:graphicFrameLocks noGrp="1"/>
          </p:cNvGraphicFramePr>
          <p:nvPr>
            <p:ph sz="half" idx="2"/>
          </p:nvPr>
        </p:nvGraphicFramePr>
        <p:xfrm>
          <a:off x="609600" y="1905000"/>
          <a:ext cx="8001000" cy="4114799"/>
        </p:xfrm>
        <a:graphic>
          <a:graphicData uri="http://schemas.openxmlformats.org/drawingml/2006/table">
            <a:tbl>
              <a:tblPr/>
              <a:tblGrid>
                <a:gridCol w="4000500"/>
                <a:gridCol w="4000500"/>
              </a:tblGrid>
              <a:tr h="483255">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dirty="0" smtClean="0">
                          <a:ln>
                            <a:noFill/>
                          </a:ln>
                          <a:solidFill>
                            <a:schemeClr val="bg1"/>
                          </a:solidFill>
                          <a:effectLst/>
                          <a:latin typeface="Arial" charset="0"/>
                        </a:rPr>
                        <a:t>Positive Effects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9999"/>
                    </a:solid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chemeClr val="bg1"/>
                          </a:solidFill>
                          <a:effectLst/>
                          <a:latin typeface="Arial" charset="0"/>
                        </a:rPr>
                        <a:t>Negative Effects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lnTlToBr>
                      <a:noFill/>
                    </a:lnTlToBr>
                    <a:lnBlToTr>
                      <a:noFill/>
                    </a:lnBlToTr>
                    <a:solidFill>
                      <a:srgbClr val="009999"/>
                    </a:solidFill>
                  </a:tcPr>
                </a:tc>
              </a:tr>
              <a:tr h="845696">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dirty="0" smtClean="0">
                          <a:ln>
                            <a:noFill/>
                          </a:ln>
                          <a:solidFill>
                            <a:srgbClr val="000066"/>
                          </a:solidFill>
                          <a:effectLst/>
                          <a:latin typeface="Arial" charset="0"/>
                        </a:rPr>
                        <a:t>Showing convenience of use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rgbClr val="000066"/>
                          </a:solidFill>
                          <a:effectLst/>
                          <a:latin typeface="Arial" charset="0"/>
                        </a:rPr>
                        <a:t>Extensive information on components, ingredients, nutrition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845696">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dirty="0" smtClean="0">
                          <a:ln>
                            <a:noFill/>
                          </a:ln>
                          <a:solidFill>
                            <a:srgbClr val="000066"/>
                          </a:solidFill>
                          <a:effectLst/>
                          <a:latin typeface="Arial" charset="0"/>
                        </a:rPr>
                        <a:t>Showing new product/improved features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rgbClr val="000066"/>
                          </a:solidFill>
                          <a:effectLst/>
                          <a:latin typeface="Arial" charset="0"/>
                        </a:rPr>
                        <a:t>Outdoor setting (message gets lost)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971125">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rgbClr val="000066"/>
                          </a:solidFill>
                          <a:effectLst/>
                          <a:latin typeface="Arial" charset="0"/>
                        </a:rPr>
                        <a:t>Casting background (i.e., people are incidental to message)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rgbClr val="000066"/>
                          </a:solidFill>
                          <a:effectLst/>
                          <a:latin typeface="Arial" charset="0"/>
                        </a:rPr>
                        <a:t>Large number of onscreen characters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lnTlToBr>
                      <a:noFill/>
                    </a:lnTlToBr>
                    <a:lnBlToTr>
                      <a:noFill/>
                    </a:lnBlToTr>
                    <a:noFill/>
                  </a:tcPr>
                </a:tc>
              </a:tr>
              <a:tr h="969027">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smtClean="0">
                          <a:ln>
                            <a:noFill/>
                          </a:ln>
                          <a:solidFill>
                            <a:srgbClr val="000066"/>
                          </a:solidFill>
                          <a:effectLst/>
                          <a:latin typeface="Arial" charset="0"/>
                        </a:rPr>
                        <a:t>Indirect comparison to other products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40000"/>
                        </a:spcBef>
                        <a:spcAft>
                          <a:spcPct val="0"/>
                        </a:spcAft>
                        <a:buClr>
                          <a:schemeClr val="folHlink"/>
                        </a:buClr>
                        <a:buSzPct val="120000"/>
                        <a:buFontTx/>
                        <a:buNone/>
                        <a:tabLst/>
                      </a:pPr>
                      <a:r>
                        <a:rPr kumimoji="0" lang="en-US" sz="1800" b="1" i="0" u="none" strike="noStrike" cap="none" normalizeH="0" baseline="0" dirty="0" smtClean="0">
                          <a:ln>
                            <a:noFill/>
                          </a:ln>
                          <a:solidFill>
                            <a:srgbClr val="000066"/>
                          </a:solidFill>
                          <a:effectLst/>
                          <a:latin typeface="Arial" charset="0"/>
                        </a:rPr>
                        <a:t>Graphic displays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0132" name="Rectangle 9"/>
          <p:cNvSpPr>
            <a:spLocks noChangeArrowheads="1"/>
          </p:cNvSpPr>
          <p:nvPr/>
        </p:nvSpPr>
        <p:spPr bwMode="auto">
          <a:xfrm>
            <a:off x="609600" y="1295400"/>
            <a:ext cx="8001000" cy="738188"/>
          </a:xfrm>
          <a:prstGeom prst="rect">
            <a:avLst/>
          </a:prstGeom>
          <a:noFill/>
          <a:ln w="25400" algn="ctr">
            <a:noFill/>
            <a:round/>
            <a:headEnd/>
            <a:tailEnd/>
          </a:ln>
        </p:spPr>
        <p:txBody>
          <a:bodyPr tIns="228600" bIns="228600">
            <a:spAutoFit/>
          </a:bodyPr>
          <a:lstStyle/>
          <a:p>
            <a:pPr algn="ctr"/>
            <a:r>
              <a:rPr lang="en-US" b="1"/>
              <a:t>Characteristics of Good and Bad Messages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Number Placeholder 5"/>
          <p:cNvSpPr>
            <a:spLocks noGrp="1"/>
          </p:cNvSpPr>
          <p:nvPr>
            <p:ph type="sldNum" sz="quarter" idx="10"/>
          </p:nvPr>
        </p:nvSpPr>
        <p:spPr>
          <a:noFill/>
        </p:spPr>
        <p:txBody>
          <a:bodyPr/>
          <a:lstStyle/>
          <a:p>
            <a:r>
              <a:rPr lang="en-US">
                <a:cs typeface="Arial" charset="0"/>
              </a:rPr>
              <a:t>8-</a:t>
            </a:r>
            <a:fld id="{D3BDD856-FA20-4B43-B2FA-4AC7F917C612}" type="slidenum">
              <a:rPr lang="en-US">
                <a:cs typeface="Arial" charset="0"/>
              </a:rPr>
              <a:pPr/>
              <a:t>46</a:t>
            </a:fld>
            <a:endParaRPr lang="en-US">
              <a:cs typeface="Arial" charset="0"/>
            </a:endParaRPr>
          </a:p>
        </p:txBody>
      </p:sp>
      <p:sp>
        <p:nvSpPr>
          <p:cNvPr id="92162"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92163" name="Rectangle 3"/>
          <p:cNvSpPr>
            <a:spLocks noGrp="1" noChangeArrowheads="1"/>
          </p:cNvSpPr>
          <p:nvPr>
            <p:ph type="title"/>
          </p:nvPr>
        </p:nvSpPr>
        <p:spPr/>
        <p:txBody>
          <a:bodyPr/>
          <a:lstStyle/>
          <a:p>
            <a:r>
              <a:rPr lang="en-US" dirty="0" smtClean="0"/>
              <a:t>Repeating the Message</a:t>
            </a:r>
          </a:p>
        </p:txBody>
      </p:sp>
      <p:sp>
        <p:nvSpPr>
          <p:cNvPr id="3" name="Rectangle 2"/>
          <p:cNvSpPr/>
          <p:nvPr/>
        </p:nvSpPr>
        <p:spPr>
          <a:xfrm>
            <a:off x="457200" y="1383268"/>
            <a:ext cx="6172200" cy="369332"/>
          </a:xfrm>
          <a:prstGeom prst="rect">
            <a:avLst/>
          </a:prstGeom>
        </p:spPr>
        <p:txBody>
          <a:bodyPr wrap="square">
            <a:spAutoFit/>
          </a:bodyPr>
          <a:lstStyle/>
          <a:p>
            <a:r>
              <a:rPr lang="en-US" b="1" dirty="0">
                <a:solidFill>
                  <a:srgbClr val="874075"/>
                </a:solidFill>
              </a:rPr>
              <a:t>Figure 8.6 </a:t>
            </a:r>
            <a:r>
              <a:rPr lang="en-US" b="1" dirty="0" smtClean="0">
                <a:solidFill>
                  <a:srgbClr val="874075"/>
                </a:solidFill>
              </a:rPr>
              <a:t> </a:t>
            </a:r>
            <a:r>
              <a:rPr lang="en-US" b="1" dirty="0" smtClean="0"/>
              <a:t>Two </a:t>
            </a:r>
            <a:r>
              <a:rPr lang="en-US" b="1" dirty="0"/>
              <a:t>-</a:t>
            </a:r>
            <a:r>
              <a:rPr lang="en-US" b="1" dirty="0" smtClean="0"/>
              <a:t>Factor </a:t>
            </a:r>
            <a:r>
              <a:rPr lang="en-US" b="1" dirty="0"/>
              <a:t>Theory of Message Repetition</a:t>
            </a:r>
          </a:p>
        </p:txBody>
      </p:sp>
      <p:pic>
        <p:nvPicPr>
          <p:cNvPr id="4" name="Picture 3" descr="fig08_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1905000"/>
            <a:ext cx="5814717" cy="4264819"/>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Number Placeholder 5"/>
          <p:cNvSpPr>
            <a:spLocks noGrp="1"/>
          </p:cNvSpPr>
          <p:nvPr>
            <p:ph type="sldNum" sz="quarter" idx="10"/>
          </p:nvPr>
        </p:nvSpPr>
        <p:spPr>
          <a:noFill/>
        </p:spPr>
        <p:txBody>
          <a:bodyPr/>
          <a:lstStyle/>
          <a:p>
            <a:r>
              <a:rPr lang="en-US">
                <a:cs typeface="Arial" charset="0"/>
              </a:rPr>
              <a:t>8-</a:t>
            </a:r>
            <a:fld id="{D1C98E1F-CFDB-4295-82E8-45FF046180D3}" type="slidenum">
              <a:rPr lang="en-US">
                <a:cs typeface="Arial" charset="0"/>
              </a:rPr>
              <a:pPr/>
              <a:t>47</a:t>
            </a:fld>
            <a:endParaRPr lang="en-US">
              <a:cs typeface="Arial" charset="0"/>
            </a:endParaRPr>
          </a:p>
        </p:txBody>
      </p:sp>
      <p:sp>
        <p:nvSpPr>
          <p:cNvPr id="94210"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94211" name="Rectangle 3"/>
          <p:cNvSpPr>
            <a:spLocks noGrp="1" noChangeArrowheads="1"/>
          </p:cNvSpPr>
          <p:nvPr>
            <p:ph type="title"/>
          </p:nvPr>
        </p:nvSpPr>
        <p:spPr/>
        <p:txBody>
          <a:bodyPr/>
          <a:lstStyle/>
          <a:p>
            <a:r>
              <a:rPr lang="en-US" smtClean="0"/>
              <a:t>How Do We Structure Arguments?</a:t>
            </a:r>
          </a:p>
        </p:txBody>
      </p:sp>
      <p:sp>
        <p:nvSpPr>
          <p:cNvPr id="94212" name="Rectangle 4"/>
          <p:cNvSpPr>
            <a:spLocks noGrp="1" noChangeArrowheads="1"/>
          </p:cNvSpPr>
          <p:nvPr>
            <p:ph type="body" idx="1"/>
          </p:nvPr>
        </p:nvSpPr>
        <p:spPr>
          <a:xfrm>
            <a:off x="457200" y="1219200"/>
            <a:ext cx="8229600" cy="4759325"/>
          </a:xfrm>
        </p:spPr>
        <p:txBody>
          <a:bodyPr/>
          <a:lstStyle/>
          <a:p>
            <a:r>
              <a:rPr lang="en-US" dirty="0" smtClean="0"/>
              <a:t>One-sided: supportive arguments</a:t>
            </a:r>
          </a:p>
          <a:p>
            <a:r>
              <a:rPr lang="en-US" dirty="0" smtClean="0"/>
              <a:t>Two-sided: both positive and negative information</a:t>
            </a:r>
          </a:p>
          <a:p>
            <a:pPr lvl="1"/>
            <a:r>
              <a:rPr lang="en-US" dirty="0" err="1" smtClean="0"/>
              <a:t>Refutational</a:t>
            </a:r>
            <a:r>
              <a:rPr lang="en-US" dirty="0" smtClean="0"/>
              <a:t> argument: negative issue is raised, then dismissed</a:t>
            </a:r>
          </a:p>
          <a:p>
            <a:pPr lvl="1"/>
            <a:r>
              <a:rPr lang="en-US" dirty="0" smtClean="0"/>
              <a:t>Positive attributes should refute presented negative attributes</a:t>
            </a:r>
          </a:p>
          <a:p>
            <a:pPr lvl="1"/>
            <a:r>
              <a:rPr lang="en-US" dirty="0" smtClean="0"/>
              <a:t>Effective with well-educated and not-yet-loyal audiences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Number Placeholder 5"/>
          <p:cNvSpPr>
            <a:spLocks noGrp="1"/>
          </p:cNvSpPr>
          <p:nvPr>
            <p:ph type="sldNum" sz="quarter" idx="10"/>
          </p:nvPr>
        </p:nvSpPr>
        <p:spPr>
          <a:noFill/>
        </p:spPr>
        <p:txBody>
          <a:bodyPr/>
          <a:lstStyle/>
          <a:p>
            <a:r>
              <a:rPr lang="en-US">
                <a:cs typeface="Arial" charset="0"/>
              </a:rPr>
              <a:t>8-</a:t>
            </a:r>
            <a:fld id="{0B1EB5F8-6FDF-4480-A770-66F7E3954416}" type="slidenum">
              <a:rPr lang="en-US">
                <a:cs typeface="Arial" charset="0"/>
              </a:rPr>
              <a:pPr/>
              <a:t>48</a:t>
            </a:fld>
            <a:endParaRPr lang="en-US">
              <a:cs typeface="Arial" charset="0"/>
            </a:endParaRPr>
          </a:p>
        </p:txBody>
      </p:sp>
      <p:sp>
        <p:nvSpPr>
          <p:cNvPr id="9625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96259" name="Rectangle 2"/>
          <p:cNvSpPr>
            <a:spLocks noGrp="1" noChangeArrowheads="1"/>
          </p:cNvSpPr>
          <p:nvPr>
            <p:ph type="title"/>
          </p:nvPr>
        </p:nvSpPr>
        <p:spPr/>
        <p:txBody>
          <a:bodyPr/>
          <a:lstStyle/>
          <a:p>
            <a:r>
              <a:rPr lang="en-US" smtClean="0"/>
              <a:t>Comparative Advertising</a:t>
            </a:r>
          </a:p>
        </p:txBody>
      </p:sp>
      <p:sp>
        <p:nvSpPr>
          <p:cNvPr id="96260" name="Rectangle 3"/>
          <p:cNvSpPr>
            <a:spLocks noGrp="1" noChangeArrowheads="1"/>
          </p:cNvSpPr>
          <p:nvPr>
            <p:ph type="body" idx="1"/>
          </p:nvPr>
        </p:nvSpPr>
        <p:spPr/>
        <p:txBody>
          <a:bodyPr/>
          <a:lstStyle/>
          <a:p>
            <a:pPr marL="0" indent="0">
              <a:buNone/>
            </a:pPr>
            <a:r>
              <a:rPr lang="en-US" dirty="0" smtClean="0"/>
              <a:t>Comparative advertising: message compares two+ recognizable brands on specific attributes.</a:t>
            </a:r>
          </a:p>
          <a:p>
            <a:pPr lvl="1"/>
            <a:r>
              <a:rPr lang="en-US" dirty="0" smtClean="0"/>
              <a:t>“Unlike McDonalds, all of Arby's chicken sandwiches are made with 100% all-natural chicken”</a:t>
            </a:r>
          </a:p>
          <a:p>
            <a:pPr lvl="1"/>
            <a:r>
              <a:rPr lang="en-US" dirty="0" smtClean="0"/>
              <a:t>Negative outcomes include source derogation</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Message Formats</a:t>
            </a:r>
            <a:endParaRPr lang="en-US" dirty="0"/>
          </a:p>
        </p:txBody>
      </p:sp>
      <p:sp>
        <p:nvSpPr>
          <p:cNvPr id="3" name="Content Placeholder 2"/>
          <p:cNvSpPr>
            <a:spLocks noGrp="1"/>
          </p:cNvSpPr>
          <p:nvPr>
            <p:ph idx="1"/>
          </p:nvPr>
        </p:nvSpPr>
        <p:spPr/>
        <p:txBody>
          <a:bodyPr/>
          <a:lstStyle/>
          <a:p>
            <a:r>
              <a:rPr lang="en-US" dirty="0" smtClean="0"/>
              <a:t>Martyrdom effect</a:t>
            </a:r>
          </a:p>
          <a:p>
            <a:r>
              <a:rPr lang="en-US" dirty="0" smtClean="0"/>
              <a:t>M-commerce</a:t>
            </a:r>
          </a:p>
          <a:p>
            <a:r>
              <a:rPr lang="en-US" dirty="0" err="1" smtClean="0"/>
              <a:t>Transmedia</a:t>
            </a:r>
            <a:r>
              <a:rPr lang="en-US" dirty="0" smtClean="0"/>
              <a:t> storytelling</a:t>
            </a:r>
          </a:p>
          <a:p>
            <a:r>
              <a:rPr lang="en-US" dirty="0" smtClean="0"/>
              <a:t>Reality engineering</a:t>
            </a:r>
          </a:p>
          <a:p>
            <a:r>
              <a:rPr lang="en-US" dirty="0" smtClean="0"/>
              <a:t>Guerrilla marketing</a:t>
            </a: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49</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Tree>
    <p:extLst>
      <p:ext uri="{BB962C8B-B14F-4D97-AF65-F5344CB8AC3E}">
        <p14:creationId xmlns:p14="http://schemas.microsoft.com/office/powerpoint/2010/main" val="3959395694"/>
      </p:ext>
    </p:extLst>
  </p:cSld>
  <p:clrMapOvr>
    <a:masterClrMapping/>
  </p:clrMapOvr>
  <p:transition xmlns:p14="http://schemas.microsoft.com/office/powerpoint/2010/mai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p:cNvSpPr>
            <a:spLocks noGrp="1"/>
          </p:cNvSpPr>
          <p:nvPr>
            <p:ph type="sldNum" sz="quarter" idx="10"/>
          </p:nvPr>
        </p:nvSpPr>
        <p:spPr>
          <a:noFill/>
        </p:spPr>
        <p:txBody>
          <a:bodyPr/>
          <a:lstStyle/>
          <a:p>
            <a:r>
              <a:rPr lang="en-US">
                <a:cs typeface="Arial" charset="0"/>
              </a:rPr>
              <a:t>8-</a:t>
            </a:r>
            <a:fld id="{2A15FF1B-DAD9-439F-847C-39F5606961BA}" type="slidenum">
              <a:rPr lang="en-US">
                <a:cs typeface="Arial" charset="0"/>
              </a:rPr>
              <a:pPr/>
              <a:t>5</a:t>
            </a:fld>
            <a:endParaRPr lang="en-US">
              <a:cs typeface="Arial" charset="0"/>
            </a:endParaRPr>
          </a:p>
        </p:txBody>
      </p:sp>
      <p:sp>
        <p:nvSpPr>
          <p:cNvPr id="2662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6627" name="Rectangle 2"/>
          <p:cNvSpPr>
            <a:spLocks noGrp="1" noChangeArrowheads="1"/>
          </p:cNvSpPr>
          <p:nvPr>
            <p:ph type="title"/>
          </p:nvPr>
        </p:nvSpPr>
        <p:spPr/>
        <p:txBody>
          <a:bodyPr/>
          <a:lstStyle/>
          <a:p>
            <a:r>
              <a:rPr lang="en-US" smtClean="0"/>
              <a:t>Chapter Objectives (Cont.)</a:t>
            </a:r>
          </a:p>
        </p:txBody>
      </p:sp>
      <p:sp>
        <p:nvSpPr>
          <p:cNvPr id="24579" name="Rectangle 3"/>
          <p:cNvSpPr>
            <a:spLocks noGrp="1" noChangeArrowheads="1"/>
          </p:cNvSpPr>
          <p:nvPr>
            <p:ph type="body" idx="1"/>
          </p:nvPr>
        </p:nvSpPr>
        <p:spPr/>
        <p:txBody>
          <a:bodyPr/>
          <a:lstStyle/>
          <a:p>
            <a:pPr marL="514350" indent="-514350">
              <a:spcBef>
                <a:spcPct val="0"/>
              </a:spcBef>
              <a:buClr>
                <a:srgbClr val="002060"/>
              </a:buClr>
              <a:buFontTx/>
              <a:buAutoNum type="arabicPeriod" startAt="8"/>
            </a:pPr>
            <a:r>
              <a:rPr lang="en-US" dirty="0" smtClean="0"/>
              <a:t>Several factors influence a message source’s effectiveness.</a:t>
            </a:r>
          </a:p>
          <a:p>
            <a:pPr marL="514350" indent="-514350">
              <a:spcBef>
                <a:spcPct val="0"/>
              </a:spcBef>
              <a:buClr>
                <a:srgbClr val="002060"/>
              </a:buClr>
              <a:buFontTx/>
              <a:buAutoNum type="arabicPeriod" startAt="8"/>
            </a:pPr>
            <a:r>
              <a:rPr lang="en-US" dirty="0" smtClean="0"/>
              <a:t>The way a marketer structures his or her message determines how persuasive it will be.</a:t>
            </a:r>
          </a:p>
          <a:p>
            <a:pPr marL="514350" indent="-514350">
              <a:spcBef>
                <a:spcPct val="0"/>
              </a:spcBef>
              <a:buClr>
                <a:srgbClr val="002060"/>
              </a:buClr>
              <a:buFontTx/>
              <a:buAutoNum type="arabicPeriod" startAt="8"/>
            </a:pPr>
            <a:r>
              <a:rPr lang="en-US" dirty="0"/>
              <a:t> </a:t>
            </a:r>
            <a:r>
              <a:rPr lang="en-US" dirty="0" smtClean="0"/>
              <a:t>Many modern marketers are </a:t>
            </a:r>
            <a:r>
              <a:rPr lang="en-US" i="1" dirty="0" smtClean="0"/>
              <a:t>reality</a:t>
            </a:r>
            <a:r>
              <a:rPr lang="en-US" dirty="0" smtClean="0"/>
              <a:t> engineers.</a:t>
            </a:r>
          </a:p>
          <a:p>
            <a:pPr marL="514350" indent="-514350"/>
            <a:endParaRPr lang="en-US" dirty="0" smtClean="0"/>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a:t>8</a:t>
            </a:r>
            <a:r>
              <a:rPr lang="en-US" dirty="0" smtClean="0"/>
              <a:t>-</a:t>
            </a:r>
            <a:fld id="{0E3B68B6-C417-4E9E-A619-56831413B610}" type="slidenum">
              <a:rPr lang="en-US" smtClean="0"/>
              <a:pPr>
                <a:defRPr/>
              </a:pPr>
              <a:t>50</a:t>
            </a:fld>
            <a:endParaRPr lang="en-US" dirty="0"/>
          </a:p>
        </p:txBody>
      </p:sp>
      <p:sp>
        <p:nvSpPr>
          <p:cNvPr id="5" name="Rectangle 5"/>
          <p:cNvSpPr>
            <a:spLocks noGrp="1" noChangeArrowheads="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
        <p:nvSpPr>
          <p:cNvPr id="37890" name="Rectangle 2"/>
          <p:cNvSpPr>
            <a:spLocks noGrp="1" noChangeArrowheads="1"/>
          </p:cNvSpPr>
          <p:nvPr>
            <p:ph type="title"/>
          </p:nvPr>
        </p:nvSpPr>
        <p:spPr/>
        <p:txBody>
          <a:bodyPr/>
          <a:lstStyle/>
          <a:p>
            <a:r>
              <a:rPr lang="en-US" dirty="0" smtClean="0"/>
              <a:t>Product Placement </a:t>
            </a:r>
            <a:br>
              <a:rPr lang="en-US" dirty="0" smtClean="0"/>
            </a:br>
            <a:r>
              <a:rPr lang="en-US" dirty="0" smtClean="0"/>
              <a:t>and Branded Entertainment</a:t>
            </a:r>
          </a:p>
        </p:txBody>
      </p:sp>
      <p:sp>
        <p:nvSpPr>
          <p:cNvPr id="37891" name="Rectangle 3"/>
          <p:cNvSpPr>
            <a:spLocks noGrp="1" noChangeArrowheads="1"/>
          </p:cNvSpPr>
          <p:nvPr>
            <p:ph type="body" idx="1"/>
          </p:nvPr>
        </p:nvSpPr>
        <p:spPr>
          <a:xfrm>
            <a:off x="457200" y="1524000"/>
            <a:ext cx="8229600" cy="4606925"/>
          </a:xfrm>
        </p:spPr>
        <p:txBody>
          <a:bodyPr/>
          <a:lstStyle/>
          <a:p>
            <a:r>
              <a:rPr lang="en-US" dirty="0" smtClean="0"/>
              <a:t>Insertion of specific products and use of brand names in movie/TV scripts</a:t>
            </a:r>
          </a:p>
          <a:p>
            <a:r>
              <a:rPr lang="en-US" dirty="0" smtClean="0"/>
              <a:t>Directors incorporate branded props for realism</a:t>
            </a:r>
          </a:p>
          <a:p>
            <a:r>
              <a:rPr lang="en-US" dirty="0" smtClean="0"/>
              <a:t>Is product placement a positive or negative when it comes to consumer decision-making?</a:t>
            </a:r>
          </a:p>
        </p:txBody>
      </p:sp>
    </p:spTree>
    <p:extLst>
      <p:ext uri="{BB962C8B-B14F-4D97-AF65-F5344CB8AC3E}">
        <p14:creationId xmlns:p14="http://schemas.microsoft.com/office/powerpoint/2010/main" val="281141569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a:t>8</a:t>
            </a:r>
            <a:r>
              <a:rPr lang="en-US" dirty="0" smtClean="0"/>
              <a:t>-</a:t>
            </a:r>
            <a:fld id="{CCF94805-DF21-4665-8057-23FE50FF8B91}" type="slidenum">
              <a:rPr lang="en-US" smtClean="0"/>
              <a:pPr>
                <a:defRPr/>
              </a:pPr>
              <a:t>51</a:t>
            </a:fld>
            <a:endParaRPr lang="en-US" dirty="0"/>
          </a:p>
        </p:txBody>
      </p:sp>
      <p:sp>
        <p:nvSpPr>
          <p:cNvPr id="6" name="Rectangle 5"/>
          <p:cNvSpPr>
            <a:spLocks noGrp="1" noChangeArrowheads="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
        <p:nvSpPr>
          <p:cNvPr id="38914" name="Rectangle 2"/>
          <p:cNvSpPr>
            <a:spLocks noGrp="1" noChangeArrowheads="1"/>
          </p:cNvSpPr>
          <p:nvPr>
            <p:ph type="title"/>
          </p:nvPr>
        </p:nvSpPr>
        <p:spPr/>
        <p:txBody>
          <a:bodyPr/>
          <a:lstStyle/>
          <a:p>
            <a:r>
              <a:rPr lang="en-US" dirty="0" smtClean="0"/>
              <a:t>Advergaming</a:t>
            </a:r>
          </a:p>
        </p:txBody>
      </p:sp>
      <p:sp>
        <p:nvSpPr>
          <p:cNvPr id="38915" name="Rectangle 3"/>
          <p:cNvSpPr>
            <a:spLocks noGrp="1" noChangeArrowheads="1"/>
          </p:cNvSpPr>
          <p:nvPr>
            <p:ph type="body" idx="1"/>
          </p:nvPr>
        </p:nvSpPr>
        <p:spPr/>
        <p:txBody>
          <a:bodyPr/>
          <a:lstStyle/>
          <a:p>
            <a:r>
              <a:rPr lang="en-US" dirty="0" smtClean="0"/>
              <a:t>Advergaming refers to online games merged with interactive advertisements</a:t>
            </a:r>
          </a:p>
          <a:p>
            <a:r>
              <a:rPr lang="en-US" dirty="0" smtClean="0"/>
              <a:t>Advertisers gain many benefits with advergames</a:t>
            </a:r>
          </a:p>
          <a:p>
            <a:r>
              <a:rPr lang="en-US" dirty="0" smtClean="0"/>
              <a:t>Plinking is the act of embedding a product in a video</a:t>
            </a:r>
          </a:p>
        </p:txBody>
      </p:sp>
      <p:pic>
        <p:nvPicPr>
          <p:cNvPr id="38918" name="Picture 2"/>
          <p:cNvPicPr>
            <a:picLocks noChangeAspect="1" noChangeArrowheads="1"/>
          </p:cNvPicPr>
          <p:nvPr/>
        </p:nvPicPr>
        <p:blipFill>
          <a:blip r:embed="rId3" cstate="print"/>
          <a:srcRect/>
          <a:stretch>
            <a:fillRect/>
          </a:stretch>
        </p:blipFill>
        <p:spPr bwMode="auto">
          <a:xfrm>
            <a:off x="4876800" y="4343400"/>
            <a:ext cx="2971800" cy="2227263"/>
          </a:xfrm>
          <a:prstGeom prst="rect">
            <a:avLst/>
          </a:prstGeom>
          <a:noFill/>
          <a:ln w="25400" algn="ctr">
            <a:noFill/>
            <a:miter lim="800000"/>
            <a:headEnd/>
            <a:tailEnd/>
          </a:ln>
        </p:spPr>
      </p:pic>
    </p:spTree>
    <p:extLst>
      <p:ext uri="{BB962C8B-B14F-4D97-AF65-F5344CB8AC3E}">
        <p14:creationId xmlns:p14="http://schemas.microsoft.com/office/powerpoint/2010/main" val="30547393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Number Placeholder 4"/>
          <p:cNvSpPr>
            <a:spLocks noGrp="1"/>
          </p:cNvSpPr>
          <p:nvPr>
            <p:ph type="sldNum" sz="quarter" idx="10"/>
          </p:nvPr>
        </p:nvSpPr>
        <p:spPr>
          <a:noFill/>
        </p:spPr>
        <p:txBody>
          <a:bodyPr/>
          <a:lstStyle/>
          <a:p>
            <a:r>
              <a:rPr lang="en-US">
                <a:cs typeface="Arial" charset="0"/>
              </a:rPr>
              <a:t>8-</a:t>
            </a:r>
            <a:fld id="{752B371B-A7AD-49B1-93D9-6C0E29FEF19B}" type="slidenum">
              <a:rPr lang="en-US">
                <a:cs typeface="Arial" charset="0"/>
              </a:rPr>
              <a:pPr/>
              <a:t>52</a:t>
            </a:fld>
            <a:endParaRPr lang="en-US">
              <a:cs typeface="Arial" charset="0"/>
            </a:endParaRPr>
          </a:p>
        </p:txBody>
      </p:sp>
      <p:sp>
        <p:nvSpPr>
          <p:cNvPr id="9830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98307" name="Title 5"/>
          <p:cNvSpPr>
            <a:spLocks noGrp="1"/>
          </p:cNvSpPr>
          <p:nvPr>
            <p:ph type="title"/>
          </p:nvPr>
        </p:nvSpPr>
        <p:spPr/>
        <p:txBody>
          <a:bodyPr/>
          <a:lstStyle/>
          <a:p>
            <a:r>
              <a:rPr lang="en-US" smtClean="0"/>
              <a:t>Types of Message Appeals</a:t>
            </a:r>
          </a:p>
        </p:txBody>
      </p:sp>
      <p:sp>
        <p:nvSpPr>
          <p:cNvPr id="98308" name="Rectangle 6"/>
          <p:cNvSpPr>
            <a:spLocks noChangeArrowheads="1"/>
          </p:cNvSpPr>
          <p:nvPr/>
        </p:nvSpPr>
        <p:spPr bwMode="auto">
          <a:xfrm>
            <a:off x="1066800" y="1524000"/>
            <a:ext cx="73152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Emotional versus Rational Appeals</a:t>
            </a:r>
          </a:p>
        </p:txBody>
      </p:sp>
      <p:sp>
        <p:nvSpPr>
          <p:cNvPr id="98309" name="Rectangle 7"/>
          <p:cNvSpPr>
            <a:spLocks noChangeArrowheads="1"/>
          </p:cNvSpPr>
          <p:nvPr/>
        </p:nvSpPr>
        <p:spPr bwMode="auto">
          <a:xfrm>
            <a:off x="1066800" y="2667000"/>
            <a:ext cx="73152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Sex Appeals</a:t>
            </a:r>
          </a:p>
        </p:txBody>
      </p:sp>
      <p:sp>
        <p:nvSpPr>
          <p:cNvPr id="98310" name="Rectangle 8"/>
          <p:cNvSpPr>
            <a:spLocks noChangeArrowheads="1"/>
          </p:cNvSpPr>
          <p:nvPr/>
        </p:nvSpPr>
        <p:spPr bwMode="auto">
          <a:xfrm>
            <a:off x="1066800" y="3810000"/>
            <a:ext cx="73152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Humorous Appeals</a:t>
            </a:r>
          </a:p>
        </p:txBody>
      </p:sp>
      <p:sp>
        <p:nvSpPr>
          <p:cNvPr id="98311" name="Rectangle 9"/>
          <p:cNvSpPr>
            <a:spLocks noChangeArrowheads="1"/>
          </p:cNvSpPr>
          <p:nvPr/>
        </p:nvSpPr>
        <p:spPr bwMode="auto">
          <a:xfrm>
            <a:off x="1066800" y="4953000"/>
            <a:ext cx="7315200" cy="892175"/>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2800"/>
              <a:t>Fear Appeals</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Number Placeholder 5"/>
          <p:cNvSpPr>
            <a:spLocks noGrp="1"/>
          </p:cNvSpPr>
          <p:nvPr>
            <p:ph type="sldNum" sz="quarter" idx="10"/>
          </p:nvPr>
        </p:nvSpPr>
        <p:spPr>
          <a:noFill/>
        </p:spPr>
        <p:txBody>
          <a:bodyPr/>
          <a:lstStyle/>
          <a:p>
            <a:r>
              <a:rPr lang="en-US">
                <a:cs typeface="Arial" charset="0"/>
              </a:rPr>
              <a:t>8-</a:t>
            </a:r>
            <a:fld id="{63061CC6-5F00-4FA7-9AD5-DCA258DE18CC}" type="slidenum">
              <a:rPr lang="en-US">
                <a:cs typeface="Arial" charset="0"/>
              </a:rPr>
              <a:pPr/>
              <a:t>53</a:t>
            </a:fld>
            <a:endParaRPr lang="en-US">
              <a:cs typeface="Arial" charset="0"/>
            </a:endParaRPr>
          </a:p>
        </p:txBody>
      </p:sp>
      <p:sp>
        <p:nvSpPr>
          <p:cNvPr id="100354"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100355" name="Rectangle 2"/>
          <p:cNvSpPr>
            <a:spLocks noGrp="1" noChangeArrowheads="1"/>
          </p:cNvSpPr>
          <p:nvPr>
            <p:ph type="title"/>
          </p:nvPr>
        </p:nvSpPr>
        <p:spPr/>
        <p:txBody>
          <a:bodyPr/>
          <a:lstStyle/>
          <a:p>
            <a:r>
              <a:rPr lang="en-US" smtClean="0"/>
              <a:t>For Reflection</a:t>
            </a:r>
          </a:p>
        </p:txBody>
      </p:sp>
      <p:sp>
        <p:nvSpPr>
          <p:cNvPr id="100356" name="Rectangle 3"/>
          <p:cNvSpPr>
            <a:spLocks noGrp="1" noChangeArrowheads="1"/>
          </p:cNvSpPr>
          <p:nvPr>
            <p:ph type="body" idx="1"/>
          </p:nvPr>
        </p:nvSpPr>
        <p:spPr/>
        <p:txBody>
          <a:bodyPr/>
          <a:lstStyle/>
          <a:p>
            <a:r>
              <a:rPr lang="en-US" smtClean="0"/>
              <a:t>Old Spice used a sex/humor appeal in its campaign, The Man Your Man Could Smell Like.</a:t>
            </a:r>
          </a:p>
          <a:p>
            <a:r>
              <a:rPr lang="en-US" smtClean="0"/>
              <a:t>What benefits were communicated in the ad?</a:t>
            </a:r>
          </a:p>
          <a:p>
            <a:r>
              <a:rPr lang="en-US" smtClean="0"/>
              <a:t>Is the message implicit or explicit? Explain.</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10</a:t>
            </a:r>
            <a:endParaRPr lang="en-US" dirty="0"/>
          </a:p>
        </p:txBody>
      </p:sp>
      <p:sp>
        <p:nvSpPr>
          <p:cNvPr id="3" name="Content Placeholder 2"/>
          <p:cNvSpPr>
            <a:spLocks noGrp="1"/>
          </p:cNvSpPr>
          <p:nvPr>
            <p:ph idx="1"/>
          </p:nvPr>
        </p:nvSpPr>
        <p:spPr/>
        <p:txBody>
          <a:bodyPr/>
          <a:lstStyle/>
          <a:p>
            <a:pPr marL="0" indent="0">
              <a:buNone/>
            </a:pPr>
            <a:r>
              <a:rPr lang="en-US" dirty="0" smtClean="0"/>
              <a:t>Many modern marketers are reality engineers.</a:t>
            </a: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54</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pic>
        <p:nvPicPr>
          <p:cNvPr id="6" name="Picture 5"/>
          <p:cNvPicPr>
            <a:picLocks noChangeAspect="1"/>
          </p:cNvPicPr>
          <p:nvPr/>
        </p:nvPicPr>
        <p:blipFill>
          <a:blip r:embed="rId2"/>
          <a:stretch>
            <a:fillRect/>
          </a:stretch>
        </p:blipFill>
        <p:spPr>
          <a:xfrm>
            <a:off x="3048000" y="2155290"/>
            <a:ext cx="5499670" cy="3885018"/>
          </a:xfrm>
          <a:prstGeom prst="rect">
            <a:avLst/>
          </a:prstGeom>
        </p:spPr>
      </p:pic>
    </p:spTree>
    <p:extLst>
      <p:ext uri="{BB962C8B-B14F-4D97-AF65-F5344CB8AC3E}">
        <p14:creationId xmlns:p14="http://schemas.microsoft.com/office/powerpoint/2010/main" val="1330178845"/>
      </p:ext>
    </p:extLst>
  </p:cSld>
  <p:clrMapOvr>
    <a:masterClrMapping/>
  </p:clrMapOvr>
  <p:transition xmlns:p14="http://schemas.microsoft.com/office/powerpoint/2010/mai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Title 1"/>
          <p:cNvSpPr>
            <a:spLocks noGrp="1"/>
          </p:cNvSpPr>
          <p:nvPr>
            <p:ph type="title"/>
          </p:nvPr>
        </p:nvSpPr>
        <p:spPr/>
        <p:txBody>
          <a:bodyPr/>
          <a:lstStyle/>
          <a:p>
            <a:r>
              <a:rPr lang="en-US" dirty="0" smtClean="0"/>
              <a:t>Learning Objective 11</a:t>
            </a:r>
          </a:p>
        </p:txBody>
      </p:sp>
      <p:sp>
        <p:nvSpPr>
          <p:cNvPr id="102402" name="Content Placeholder 2"/>
          <p:cNvSpPr>
            <a:spLocks noGrp="1"/>
          </p:cNvSpPr>
          <p:nvPr>
            <p:ph idx="1"/>
          </p:nvPr>
        </p:nvSpPr>
        <p:spPr/>
        <p:txBody>
          <a:bodyPr/>
          <a:lstStyle/>
          <a:p>
            <a:pPr marL="0" indent="0">
              <a:buNone/>
            </a:pPr>
            <a:r>
              <a:rPr lang="en-US" dirty="0" smtClean="0"/>
              <a:t>Audience characteristics help to determine whether the nature of the source or the message itself will be relatively more effective.</a:t>
            </a:r>
          </a:p>
        </p:txBody>
      </p:sp>
      <p:sp>
        <p:nvSpPr>
          <p:cNvPr id="102403" name="Slide Number Placeholder 3"/>
          <p:cNvSpPr>
            <a:spLocks noGrp="1"/>
          </p:cNvSpPr>
          <p:nvPr>
            <p:ph type="sldNum" sz="quarter" idx="10"/>
          </p:nvPr>
        </p:nvSpPr>
        <p:spPr>
          <a:noFill/>
        </p:spPr>
        <p:txBody>
          <a:bodyPr/>
          <a:lstStyle/>
          <a:p>
            <a:r>
              <a:rPr lang="en-US">
                <a:cs typeface="Arial" charset="0"/>
              </a:rPr>
              <a:t>8-</a:t>
            </a:r>
            <a:fld id="{7175B449-DC4F-4EBF-B57D-1C4B917355AE}" type="slidenum">
              <a:rPr lang="en-US">
                <a:cs typeface="Arial" charset="0"/>
              </a:rPr>
              <a:pPr/>
              <a:t>55</a:t>
            </a:fld>
            <a:endParaRPr lang="en-US">
              <a:cs typeface="Arial" charset="0"/>
            </a:endParaRPr>
          </a:p>
        </p:txBody>
      </p:sp>
      <p:sp>
        <p:nvSpPr>
          <p:cNvPr id="102404"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Number Placeholder 5"/>
          <p:cNvSpPr>
            <a:spLocks noGrp="1"/>
          </p:cNvSpPr>
          <p:nvPr>
            <p:ph type="sldNum" sz="quarter" idx="10"/>
          </p:nvPr>
        </p:nvSpPr>
        <p:spPr>
          <a:noFill/>
        </p:spPr>
        <p:txBody>
          <a:bodyPr/>
          <a:lstStyle/>
          <a:p>
            <a:r>
              <a:rPr lang="en-US">
                <a:cs typeface="Arial" charset="0"/>
              </a:rPr>
              <a:t>8-</a:t>
            </a:r>
            <a:fld id="{44EDAC98-5DFE-459F-834B-6BAA2A478148}" type="slidenum">
              <a:rPr lang="en-US">
                <a:cs typeface="Arial" charset="0"/>
              </a:rPr>
              <a:pPr/>
              <a:t>56</a:t>
            </a:fld>
            <a:endParaRPr lang="en-US">
              <a:cs typeface="Arial" charset="0"/>
            </a:endParaRPr>
          </a:p>
        </p:txBody>
      </p:sp>
      <p:sp>
        <p:nvSpPr>
          <p:cNvPr id="10342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103427" name="Rectangle 2"/>
          <p:cNvSpPr>
            <a:spLocks noGrp="1" noChangeArrowheads="1"/>
          </p:cNvSpPr>
          <p:nvPr>
            <p:ph type="title"/>
          </p:nvPr>
        </p:nvSpPr>
        <p:spPr/>
        <p:txBody>
          <a:bodyPr/>
          <a:lstStyle/>
          <a:p>
            <a:r>
              <a:rPr lang="en-US" dirty="0" smtClean="0"/>
              <a:t>ELM</a:t>
            </a:r>
          </a:p>
        </p:txBody>
      </p:sp>
      <p:sp>
        <p:nvSpPr>
          <p:cNvPr id="2" name="Rectangle 1"/>
          <p:cNvSpPr/>
          <p:nvPr/>
        </p:nvSpPr>
        <p:spPr>
          <a:xfrm>
            <a:off x="533400" y="1447801"/>
            <a:ext cx="7467600" cy="369332"/>
          </a:xfrm>
          <a:prstGeom prst="rect">
            <a:avLst/>
          </a:prstGeom>
        </p:spPr>
        <p:txBody>
          <a:bodyPr wrap="square">
            <a:spAutoFit/>
          </a:bodyPr>
          <a:lstStyle/>
          <a:p>
            <a:r>
              <a:rPr lang="en-US" b="1" dirty="0">
                <a:solidFill>
                  <a:srgbClr val="874075"/>
                </a:solidFill>
              </a:rPr>
              <a:t>Figure </a:t>
            </a:r>
            <a:r>
              <a:rPr lang="en-US" b="1" dirty="0" smtClean="0">
                <a:solidFill>
                  <a:srgbClr val="874075"/>
                </a:solidFill>
              </a:rPr>
              <a:t>8.7</a:t>
            </a:r>
            <a:r>
              <a:rPr lang="en-US" b="1" dirty="0" smtClean="0"/>
              <a:t>  </a:t>
            </a:r>
            <a:r>
              <a:rPr lang="en-US" b="1" dirty="0"/>
              <a:t>The Elaboration Likelihood Model (ELM) of Persuasion</a:t>
            </a:r>
          </a:p>
        </p:txBody>
      </p:sp>
      <p:pic>
        <p:nvPicPr>
          <p:cNvPr id="4" name="Picture 3" descr="fig08_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2209800"/>
            <a:ext cx="7840863" cy="3085310"/>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Title 1"/>
          <p:cNvSpPr>
            <a:spLocks noGrp="1"/>
          </p:cNvSpPr>
          <p:nvPr>
            <p:ph type="title"/>
          </p:nvPr>
        </p:nvSpPr>
        <p:spPr/>
        <p:txBody>
          <a:bodyPr/>
          <a:lstStyle/>
          <a:p>
            <a:r>
              <a:rPr lang="en-US" smtClean="0"/>
              <a:t>For Reflection</a:t>
            </a:r>
          </a:p>
        </p:txBody>
      </p:sp>
      <p:sp>
        <p:nvSpPr>
          <p:cNvPr id="105474" name="Content Placeholder 2"/>
          <p:cNvSpPr>
            <a:spLocks noGrp="1"/>
          </p:cNvSpPr>
          <p:nvPr>
            <p:ph idx="1"/>
          </p:nvPr>
        </p:nvSpPr>
        <p:spPr/>
        <p:txBody>
          <a:bodyPr/>
          <a:lstStyle/>
          <a:p>
            <a:r>
              <a:rPr lang="en-US" smtClean="0"/>
              <a:t>As people become more accustomed to short messages like “tweets,” will we be less likely to elaborate on communications? Explain. </a:t>
            </a:r>
          </a:p>
        </p:txBody>
      </p:sp>
      <p:sp>
        <p:nvSpPr>
          <p:cNvPr id="105475" name="Slide Number Placeholder 3"/>
          <p:cNvSpPr>
            <a:spLocks noGrp="1"/>
          </p:cNvSpPr>
          <p:nvPr>
            <p:ph type="sldNum" sz="quarter" idx="10"/>
          </p:nvPr>
        </p:nvSpPr>
        <p:spPr>
          <a:noFill/>
        </p:spPr>
        <p:txBody>
          <a:bodyPr/>
          <a:lstStyle/>
          <a:p>
            <a:r>
              <a:rPr lang="en-US">
                <a:cs typeface="Arial" charset="0"/>
              </a:rPr>
              <a:t>8-</a:t>
            </a:r>
            <a:fld id="{988B4C52-ADC0-474B-8CEA-6EB34D69854F}" type="slidenum">
              <a:rPr lang="en-US">
                <a:cs typeface="Arial" charset="0"/>
              </a:rPr>
              <a:pPr/>
              <a:t>57</a:t>
            </a:fld>
            <a:endParaRPr lang="en-US">
              <a:cs typeface="Arial" charset="0"/>
            </a:endParaRPr>
          </a:p>
        </p:txBody>
      </p:sp>
      <p:sp>
        <p:nvSpPr>
          <p:cNvPr id="105476"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Number Placeholder 5"/>
          <p:cNvSpPr>
            <a:spLocks noGrp="1"/>
          </p:cNvSpPr>
          <p:nvPr>
            <p:ph type="sldNum" sz="quarter" idx="10"/>
          </p:nvPr>
        </p:nvSpPr>
        <p:spPr>
          <a:noFill/>
        </p:spPr>
        <p:txBody>
          <a:bodyPr/>
          <a:lstStyle/>
          <a:p>
            <a:r>
              <a:rPr lang="en-US">
                <a:cs typeface="Arial" charset="0"/>
              </a:rPr>
              <a:t>8-</a:t>
            </a:r>
            <a:fld id="{3E1F9DFE-44C7-490B-BCA4-68D805021F5F}" type="slidenum">
              <a:rPr lang="en-US">
                <a:cs typeface="Arial" charset="0"/>
              </a:rPr>
              <a:pPr/>
              <a:t>58</a:t>
            </a:fld>
            <a:endParaRPr lang="en-US">
              <a:cs typeface="Arial" charset="0"/>
            </a:endParaRPr>
          </a:p>
        </p:txBody>
      </p:sp>
      <p:sp>
        <p:nvSpPr>
          <p:cNvPr id="10649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106499" name="Title 1"/>
          <p:cNvSpPr>
            <a:spLocks noGrp="1"/>
          </p:cNvSpPr>
          <p:nvPr>
            <p:ph type="title"/>
          </p:nvPr>
        </p:nvSpPr>
        <p:spPr/>
        <p:txBody>
          <a:bodyPr/>
          <a:lstStyle/>
          <a:p>
            <a:r>
              <a:rPr lang="en-US" smtClean="0"/>
              <a:t>Chapter Summary</a:t>
            </a:r>
          </a:p>
        </p:txBody>
      </p:sp>
      <p:sp>
        <p:nvSpPr>
          <p:cNvPr id="106500" name="Content Placeholder 2"/>
          <p:cNvSpPr>
            <a:spLocks noGrp="1"/>
          </p:cNvSpPr>
          <p:nvPr>
            <p:ph idx="1"/>
          </p:nvPr>
        </p:nvSpPr>
        <p:spPr/>
        <p:txBody>
          <a:bodyPr/>
          <a:lstStyle/>
          <a:p>
            <a:r>
              <a:rPr lang="en-US" smtClean="0"/>
              <a:t>Attitudes are very powerful, and they are formed in several ways. </a:t>
            </a:r>
          </a:p>
          <a:p>
            <a:r>
              <a:rPr lang="en-US" smtClean="0"/>
              <a:t>People try to maintain consistency among their attitudinal components and their attitudes and behaviors.</a:t>
            </a:r>
          </a:p>
          <a:p>
            <a:r>
              <a:rPr lang="en-US" smtClean="0"/>
              <a:t>The communications model includes several important components which can be influenced by marketers to enhance the persuasiveness of the message.</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r>
              <a:rPr lang="en-US" dirty="0" smtClean="0"/>
              <a:t>Chapter Summary</a:t>
            </a:r>
          </a:p>
        </p:txBody>
      </p:sp>
      <p:sp>
        <p:nvSpPr>
          <p:cNvPr id="24580" name="Rectangle 3"/>
          <p:cNvSpPr>
            <a:spLocks noGrp="1" noChangeArrowheads="1"/>
          </p:cNvSpPr>
          <p:nvPr>
            <p:ph idx="1"/>
          </p:nvPr>
        </p:nvSpPr>
        <p:spPr/>
        <p:txBody>
          <a:bodyPr/>
          <a:lstStyle/>
          <a:p>
            <a:pPr>
              <a:spcBef>
                <a:spcPct val="0"/>
              </a:spcBef>
              <a:buClr>
                <a:srgbClr val="002060"/>
              </a:buClr>
            </a:pPr>
            <a:r>
              <a:rPr lang="en-US" dirty="0" smtClean="0"/>
              <a:t>The communications model identifies several important components for marketers when they try to change consumers’ attitudes toward products and services.</a:t>
            </a:r>
          </a:p>
          <a:p>
            <a:pPr>
              <a:spcBef>
                <a:spcPct val="0"/>
              </a:spcBef>
              <a:buClr>
                <a:srgbClr val="002060"/>
              </a:buClr>
            </a:pPr>
            <a:r>
              <a:rPr lang="en-US" dirty="0" smtClean="0"/>
              <a:t>The consumer who processes such a message is not necessarily the passive receiver of information marketers once believed him to be.</a:t>
            </a:r>
          </a:p>
        </p:txBody>
      </p:sp>
      <p:sp>
        <p:nvSpPr>
          <p:cNvPr id="24577" name="Slide Number Placeholder 5"/>
          <p:cNvSpPr>
            <a:spLocks noGrp="1"/>
          </p:cNvSpPr>
          <p:nvPr>
            <p:ph type="sldNum" sz="quarter" idx="10"/>
          </p:nvPr>
        </p:nvSpPr>
        <p:spPr>
          <a:noFill/>
        </p:spPr>
        <p:txBody>
          <a:bodyPr/>
          <a:lstStyle/>
          <a:p>
            <a:r>
              <a:rPr lang="en-US">
                <a:cs typeface="Arial" charset="0"/>
              </a:rPr>
              <a:t>8-</a:t>
            </a:r>
            <a:fld id="{8CFE3DB2-C6EC-41B2-9CD5-C2907E9AA44E}" type="slidenum">
              <a:rPr lang="en-US">
                <a:cs typeface="Arial" charset="0"/>
              </a:rPr>
              <a:pPr/>
              <a:t>59</a:t>
            </a:fld>
            <a:endParaRPr lang="en-US">
              <a:cs typeface="Arial" charset="0"/>
            </a:endParaRPr>
          </a:p>
        </p:txBody>
      </p:sp>
      <p:sp>
        <p:nvSpPr>
          <p:cNvPr id="2457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Tree>
    <p:extLst>
      <p:ext uri="{BB962C8B-B14F-4D97-AF65-F5344CB8AC3E}">
        <p14:creationId xmlns:p14="http://schemas.microsoft.com/office/powerpoint/2010/main" val="186700434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Chapter Objectives (Cont.)</a:t>
            </a:r>
            <a:endParaRPr lang="en-US" dirty="0"/>
          </a:p>
        </p:txBody>
      </p:sp>
      <p:sp>
        <p:nvSpPr>
          <p:cNvPr id="3" name="Content Placeholder 2"/>
          <p:cNvSpPr>
            <a:spLocks noGrp="1"/>
          </p:cNvSpPr>
          <p:nvPr>
            <p:ph idx="1"/>
          </p:nvPr>
        </p:nvSpPr>
        <p:spPr/>
        <p:txBody>
          <a:bodyPr/>
          <a:lstStyle/>
          <a:p>
            <a:pPr marL="0" indent="0">
              <a:buNone/>
            </a:pPr>
            <a:r>
              <a:rPr lang="en-US" dirty="0" smtClean="0"/>
              <a:t>11. </a:t>
            </a:r>
            <a:r>
              <a:rPr lang="en-US" dirty="0"/>
              <a:t>Audience characteristics help to determine whether the nature of the source or the message itself will be relatively more effective.</a:t>
            </a:r>
          </a:p>
          <a:p>
            <a:pPr marL="0" indent="0">
              <a:buNone/>
            </a:pPr>
            <a:endParaRPr lang="en-US" dirty="0"/>
          </a:p>
        </p:txBody>
      </p:sp>
      <p:sp>
        <p:nvSpPr>
          <p:cNvPr id="4" name="Slide Number Placeholder 3"/>
          <p:cNvSpPr>
            <a:spLocks noGrp="1"/>
          </p:cNvSpPr>
          <p:nvPr>
            <p:ph type="sldNum" sz="quarter" idx="10"/>
          </p:nvPr>
        </p:nvSpPr>
        <p:spPr/>
        <p:txBody>
          <a:bodyPr/>
          <a:lstStyle/>
          <a:p>
            <a:pPr>
              <a:defRPr/>
            </a:pPr>
            <a:r>
              <a:rPr lang="en-US" dirty="0"/>
              <a:t>8</a:t>
            </a:r>
            <a:r>
              <a:rPr lang="en-US" dirty="0" smtClean="0"/>
              <a:t>-</a:t>
            </a:r>
            <a:fld id="{2F9645B4-0789-4094-BC91-169B64721FF4}" type="slidenum">
              <a:rPr lang="en-US" smtClean="0"/>
              <a:pPr>
                <a:defRPr/>
              </a:pPr>
              <a:t>6</a:t>
            </a:fld>
            <a:endParaRPr lang="en-US" dirty="0"/>
          </a:p>
        </p:txBody>
      </p:sp>
      <p:sp>
        <p:nvSpPr>
          <p:cNvPr id="5" name="Footer Placeholder 4"/>
          <p:cNvSpPr>
            <a:spLocks noGrp="1"/>
          </p:cNvSpPr>
          <p:nvPr>
            <p:ph type="ftr" sz="quarter" idx="11"/>
          </p:nvPr>
        </p:nvSpPr>
        <p:spPr/>
        <p:txBody>
          <a:bodyPr/>
          <a:lstStyle/>
          <a:p>
            <a:r>
              <a:rPr lang="en-US" smtClean="0">
                <a:cs typeface="Arial" charset="0"/>
              </a:rPr>
              <a:t>Copyright © 2017 Pearson Education, Inc. </a:t>
            </a:r>
            <a:endParaRPr lang="en-US" dirty="0">
              <a:cs typeface="Arial" charset="0"/>
            </a:endParaRPr>
          </a:p>
        </p:txBody>
      </p:sp>
    </p:spTree>
    <p:extLst>
      <p:ext uri="{BB962C8B-B14F-4D97-AF65-F5344CB8AC3E}">
        <p14:creationId xmlns:p14="http://schemas.microsoft.com/office/powerpoint/2010/main" val="3131925157"/>
      </p:ext>
    </p:extLst>
  </p:cSld>
  <p:clrMapOvr>
    <a:masterClrMapping/>
  </p:clrMapOvr>
  <p:transition xmlns:p14="http://schemas.microsoft.com/office/powerpoint/2010/mai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p:cNvSpPr>
            <a:spLocks noGrp="1"/>
          </p:cNvSpPr>
          <p:nvPr>
            <p:ph type="sldNum" sz="quarter" idx="10"/>
          </p:nvPr>
        </p:nvSpPr>
        <p:spPr>
          <a:noFill/>
        </p:spPr>
        <p:txBody>
          <a:bodyPr/>
          <a:lstStyle/>
          <a:p>
            <a:r>
              <a:rPr lang="en-US">
                <a:cs typeface="Arial" charset="0"/>
              </a:rPr>
              <a:t>8-</a:t>
            </a:r>
            <a:fld id="{2A15FF1B-DAD9-439F-847C-39F5606961BA}" type="slidenum">
              <a:rPr lang="en-US">
                <a:cs typeface="Arial" charset="0"/>
              </a:rPr>
              <a:pPr/>
              <a:t>60</a:t>
            </a:fld>
            <a:endParaRPr lang="en-US">
              <a:cs typeface="Arial" charset="0"/>
            </a:endParaRPr>
          </a:p>
        </p:txBody>
      </p:sp>
      <p:sp>
        <p:nvSpPr>
          <p:cNvPr id="2662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6627" name="Rectangle 2"/>
          <p:cNvSpPr>
            <a:spLocks noGrp="1" noChangeArrowheads="1"/>
          </p:cNvSpPr>
          <p:nvPr>
            <p:ph type="title"/>
          </p:nvPr>
        </p:nvSpPr>
        <p:spPr/>
        <p:txBody>
          <a:bodyPr/>
          <a:lstStyle/>
          <a:p>
            <a:r>
              <a:rPr lang="en-US" dirty="0" smtClean="0"/>
              <a:t>Chapter Summary</a:t>
            </a:r>
          </a:p>
        </p:txBody>
      </p:sp>
      <p:sp>
        <p:nvSpPr>
          <p:cNvPr id="24579" name="Rectangle 3"/>
          <p:cNvSpPr>
            <a:spLocks noGrp="1" noChangeArrowheads="1"/>
          </p:cNvSpPr>
          <p:nvPr>
            <p:ph type="body" idx="1"/>
          </p:nvPr>
        </p:nvSpPr>
        <p:spPr/>
        <p:txBody>
          <a:bodyPr/>
          <a:lstStyle/>
          <a:p>
            <a:pPr>
              <a:spcBef>
                <a:spcPct val="0"/>
              </a:spcBef>
              <a:buClr>
                <a:srgbClr val="002060"/>
              </a:buClr>
            </a:pPr>
            <a:r>
              <a:rPr lang="en-US" dirty="0" smtClean="0"/>
              <a:t>Several factors influence a message source’s effectiveness.</a:t>
            </a:r>
          </a:p>
          <a:p>
            <a:pPr>
              <a:spcBef>
                <a:spcPct val="0"/>
              </a:spcBef>
              <a:buClr>
                <a:srgbClr val="002060"/>
              </a:buClr>
            </a:pPr>
            <a:r>
              <a:rPr lang="en-US" dirty="0" smtClean="0"/>
              <a:t>The way a marketer structures his message determines how persuasive it will be.</a:t>
            </a:r>
          </a:p>
          <a:p>
            <a:pPr>
              <a:spcBef>
                <a:spcPct val="0"/>
              </a:spcBef>
              <a:buClr>
                <a:srgbClr val="002060"/>
              </a:buClr>
            </a:pPr>
            <a:r>
              <a:rPr lang="en-US" dirty="0" smtClean="0"/>
              <a:t>Audience characteristics help to determine whether the nature of the source or the message itself will be relatively more effective.</a:t>
            </a:r>
          </a:p>
          <a:p>
            <a:pPr marL="514350" indent="-514350"/>
            <a:endParaRPr lang="en-US" dirty="0" smtClean="0"/>
          </a:p>
        </p:txBody>
      </p:sp>
    </p:spTree>
    <p:extLst>
      <p:ext uri="{BB962C8B-B14F-4D97-AF65-F5344CB8AC3E}">
        <p14:creationId xmlns:p14="http://schemas.microsoft.com/office/powerpoint/2010/main" val="3071131402"/>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smtClean="0"/>
              <a:t>2-</a:t>
            </a:r>
            <a:fld id="{2F9645B4-0789-4094-BC91-169B64721FF4}" type="slidenum">
              <a:rPr lang="en-US" smtClean="0"/>
              <a:pPr>
                <a:defRPr/>
              </a:pPr>
              <a:t>61</a:t>
            </a:fld>
            <a:endParaRPr lang="en-US"/>
          </a:p>
        </p:txBody>
      </p:sp>
      <p:sp>
        <p:nvSpPr>
          <p:cNvPr id="5" name="Footer Placeholder 4"/>
          <p:cNvSpPr>
            <a:spLocks noGrp="1"/>
          </p:cNvSpPr>
          <p:nvPr>
            <p:ph type="ftr" sz="quarter" idx="11"/>
          </p:nvPr>
        </p:nvSpPr>
        <p:spPr/>
        <p:txBody>
          <a:bodyPr/>
          <a:lstStyle/>
          <a:p>
            <a:pPr>
              <a:defRPr/>
            </a:pPr>
            <a:r>
              <a:rPr lang="en-US" smtClean="0"/>
              <a:t>Copyright © 2017 Pearson Education, Inc. </a:t>
            </a:r>
            <a:endParaRPr lang="en-US"/>
          </a:p>
        </p:txBody>
      </p:sp>
      <p:pic>
        <p:nvPicPr>
          <p:cNvPr id="6" name="Picture 5"/>
          <p:cNvPicPr>
            <a:picLocks noChangeAspect="1"/>
          </p:cNvPicPr>
          <p:nvPr/>
        </p:nvPicPr>
        <p:blipFill>
          <a:blip r:embed="rId2"/>
          <a:stretch>
            <a:fillRect/>
          </a:stretch>
        </p:blipFill>
        <p:spPr>
          <a:xfrm>
            <a:off x="335507" y="2514600"/>
            <a:ext cx="8414793" cy="2616200"/>
          </a:xfrm>
          <a:prstGeom prst="rect">
            <a:avLst/>
          </a:prstGeom>
        </p:spPr>
      </p:pic>
    </p:spTree>
    <p:extLst>
      <p:ext uri="{BB962C8B-B14F-4D97-AF65-F5344CB8AC3E}">
        <p14:creationId xmlns:p14="http://schemas.microsoft.com/office/powerpoint/2010/main" val="1337160337"/>
      </p:ext>
    </p:extLst>
  </p:cSld>
  <p:clrMapOvr>
    <a:masterClrMapping/>
  </p:clrMapOvr>
  <p:transition xmlns:p14="http://schemas.microsoft.com/office/powerpoint/2010/mai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mtClean="0"/>
              <a:t>Learning Objective 1</a:t>
            </a:r>
          </a:p>
        </p:txBody>
      </p:sp>
      <p:sp>
        <p:nvSpPr>
          <p:cNvPr id="28674" name="Content Placeholder 2"/>
          <p:cNvSpPr>
            <a:spLocks noGrp="1"/>
          </p:cNvSpPr>
          <p:nvPr>
            <p:ph idx="1"/>
          </p:nvPr>
        </p:nvSpPr>
        <p:spPr>
          <a:xfrm>
            <a:off x="457200" y="1219200"/>
            <a:ext cx="8229600" cy="4759325"/>
          </a:xfrm>
        </p:spPr>
        <p:txBody>
          <a:bodyPr/>
          <a:lstStyle/>
          <a:p>
            <a:pPr marL="0" indent="0">
              <a:buNone/>
            </a:pPr>
            <a:r>
              <a:rPr lang="en-US" dirty="0" smtClean="0"/>
              <a:t>It is important for consumer researchers to understand the nature and power of attitudes.</a:t>
            </a:r>
          </a:p>
        </p:txBody>
      </p:sp>
      <p:sp>
        <p:nvSpPr>
          <p:cNvPr id="28675" name="Slide Number Placeholder 3"/>
          <p:cNvSpPr>
            <a:spLocks noGrp="1"/>
          </p:cNvSpPr>
          <p:nvPr>
            <p:ph type="sldNum" sz="quarter" idx="10"/>
          </p:nvPr>
        </p:nvSpPr>
        <p:spPr>
          <a:noFill/>
        </p:spPr>
        <p:txBody>
          <a:bodyPr/>
          <a:lstStyle/>
          <a:p>
            <a:r>
              <a:rPr lang="en-US">
                <a:cs typeface="Arial" charset="0"/>
              </a:rPr>
              <a:t>8-</a:t>
            </a:r>
            <a:fld id="{C05F2B8C-ABBB-4876-ABD6-AFBD2E43DC92}" type="slidenum">
              <a:rPr lang="en-US">
                <a:cs typeface="Arial" charset="0"/>
              </a:rPr>
              <a:pPr/>
              <a:t>7</a:t>
            </a:fld>
            <a:endParaRPr lang="en-US">
              <a:cs typeface="Arial" charset="0"/>
            </a:endParaRPr>
          </a:p>
        </p:txBody>
      </p:sp>
      <p:sp>
        <p:nvSpPr>
          <p:cNvPr id="28676" name="Footer Placeholder 4"/>
          <p:cNvSpPr>
            <a:spLocks noGrp="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pic>
        <p:nvPicPr>
          <p:cNvPr id="2" name="Picture 1"/>
          <p:cNvPicPr>
            <a:picLocks noChangeAspect="1"/>
          </p:cNvPicPr>
          <p:nvPr/>
        </p:nvPicPr>
        <p:blipFill>
          <a:blip r:embed="rId2"/>
          <a:stretch>
            <a:fillRect/>
          </a:stretch>
        </p:blipFill>
        <p:spPr>
          <a:xfrm>
            <a:off x="2819400" y="2514600"/>
            <a:ext cx="5507914" cy="3674659"/>
          </a:xfrm>
          <a:prstGeom prst="rect">
            <a:avLst/>
          </a:prstGeom>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5"/>
          <p:cNvSpPr>
            <a:spLocks noGrp="1"/>
          </p:cNvSpPr>
          <p:nvPr>
            <p:ph type="sldNum" sz="quarter" idx="10"/>
          </p:nvPr>
        </p:nvSpPr>
        <p:spPr>
          <a:noFill/>
        </p:spPr>
        <p:txBody>
          <a:bodyPr/>
          <a:lstStyle/>
          <a:p>
            <a:r>
              <a:rPr lang="en-US">
                <a:cs typeface="Arial" charset="0"/>
              </a:rPr>
              <a:t>8-</a:t>
            </a:r>
            <a:fld id="{717C0F4E-4C31-4820-9D97-41551BF9DD88}" type="slidenum">
              <a:rPr lang="en-US">
                <a:cs typeface="Arial" charset="0"/>
              </a:rPr>
              <a:pPr/>
              <a:t>8</a:t>
            </a:fld>
            <a:endParaRPr lang="en-US">
              <a:cs typeface="Arial" charset="0"/>
            </a:endParaRPr>
          </a:p>
        </p:txBody>
      </p:sp>
      <p:sp>
        <p:nvSpPr>
          <p:cNvPr id="29698"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29699" name="Rectangle 2"/>
          <p:cNvSpPr>
            <a:spLocks noGrp="1" noChangeArrowheads="1"/>
          </p:cNvSpPr>
          <p:nvPr>
            <p:ph type="title"/>
          </p:nvPr>
        </p:nvSpPr>
        <p:spPr/>
        <p:txBody>
          <a:bodyPr/>
          <a:lstStyle/>
          <a:p>
            <a:r>
              <a:rPr lang="en-US" smtClean="0"/>
              <a:t>The Power of Attitudes</a:t>
            </a:r>
          </a:p>
        </p:txBody>
      </p:sp>
      <p:sp>
        <p:nvSpPr>
          <p:cNvPr id="29700" name="Rectangle 3"/>
          <p:cNvSpPr>
            <a:spLocks noGrp="1" noChangeArrowheads="1"/>
          </p:cNvSpPr>
          <p:nvPr>
            <p:ph type="body" idx="1"/>
          </p:nvPr>
        </p:nvSpPr>
        <p:spPr/>
        <p:txBody>
          <a:bodyPr/>
          <a:lstStyle/>
          <a:p>
            <a:r>
              <a:rPr lang="en-US" smtClean="0"/>
              <a:t>Attitude: a lasting, general evaluation of people, objects, advertisements, or issues</a:t>
            </a:r>
          </a:p>
          <a:p>
            <a:r>
              <a:rPr lang="en-US" smtClean="0"/>
              <a:t>Attitude object (A</a:t>
            </a:r>
            <a:r>
              <a:rPr lang="en-US" sz="1200" smtClean="0"/>
              <a:t>O</a:t>
            </a:r>
            <a:r>
              <a:rPr lang="en-US" smtClean="0"/>
              <a:t>): anything toward which one has an attitude</a:t>
            </a:r>
          </a:p>
        </p:txBody>
      </p:sp>
      <p:pic>
        <p:nvPicPr>
          <p:cNvPr id="29701" name="Picture 5"/>
          <p:cNvPicPr>
            <a:picLocks noChangeAspect="1" noChangeArrowheads="1"/>
          </p:cNvPicPr>
          <p:nvPr/>
        </p:nvPicPr>
        <p:blipFill>
          <a:blip r:embed="rId3"/>
          <a:srcRect/>
          <a:stretch>
            <a:fillRect/>
          </a:stretch>
        </p:blipFill>
        <p:spPr bwMode="auto">
          <a:xfrm>
            <a:off x="2590800" y="3886200"/>
            <a:ext cx="4114800" cy="2211388"/>
          </a:xfrm>
          <a:prstGeom prst="rect">
            <a:avLst/>
          </a:prstGeom>
          <a:solidFill>
            <a:srgbClr val="666633"/>
          </a:solidFill>
          <a:ln w="38100" algn="ctr">
            <a:solidFill>
              <a:srgbClr val="996600"/>
            </a:solidFill>
            <a:miter lim="800000"/>
            <a:headEnd/>
            <a:tailEnd/>
          </a:ln>
        </p:spPr>
      </p:pic>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Number Placeholder 5"/>
          <p:cNvSpPr>
            <a:spLocks noGrp="1"/>
          </p:cNvSpPr>
          <p:nvPr>
            <p:ph type="sldNum" sz="quarter" idx="10"/>
          </p:nvPr>
        </p:nvSpPr>
        <p:spPr>
          <a:noFill/>
        </p:spPr>
        <p:txBody>
          <a:bodyPr/>
          <a:lstStyle/>
          <a:p>
            <a:r>
              <a:rPr lang="en-US">
                <a:cs typeface="Arial" charset="0"/>
              </a:rPr>
              <a:t>8-</a:t>
            </a:r>
            <a:fld id="{74B672FA-8B59-4478-AE44-65F81DB86A9A}" type="slidenum">
              <a:rPr lang="en-US">
                <a:cs typeface="Arial" charset="0"/>
              </a:rPr>
              <a:pPr/>
              <a:t>9</a:t>
            </a:fld>
            <a:endParaRPr lang="en-US">
              <a:cs typeface="Arial" charset="0"/>
            </a:endParaRPr>
          </a:p>
        </p:txBody>
      </p:sp>
      <p:sp>
        <p:nvSpPr>
          <p:cNvPr id="31746" name="Rectangle 13"/>
          <p:cNvSpPr>
            <a:spLocks noGrp="1" noChangeArrowheads="1"/>
          </p:cNvSpPr>
          <p:nvPr>
            <p:ph type="ftr" sz="quarter" idx="11"/>
          </p:nvPr>
        </p:nvSpPr>
        <p:spPr>
          <a:noFill/>
        </p:spPr>
        <p:txBody>
          <a:bodyPr/>
          <a:lstStyle/>
          <a:p>
            <a:r>
              <a:rPr lang="en-US" smtClean="0">
                <a:cs typeface="Arial" charset="0"/>
              </a:rPr>
              <a:t>Copyright © 2017 Pearson Education, Inc. </a:t>
            </a:r>
            <a:endParaRPr lang="en-US" dirty="0">
              <a:cs typeface="Arial" charset="0"/>
            </a:endParaRPr>
          </a:p>
        </p:txBody>
      </p:sp>
      <p:sp>
        <p:nvSpPr>
          <p:cNvPr id="31747" name="Rectangle 2"/>
          <p:cNvSpPr>
            <a:spLocks noGrp="1" noChangeArrowheads="1"/>
          </p:cNvSpPr>
          <p:nvPr>
            <p:ph type="title"/>
          </p:nvPr>
        </p:nvSpPr>
        <p:spPr/>
        <p:txBody>
          <a:bodyPr/>
          <a:lstStyle/>
          <a:p>
            <a:r>
              <a:rPr lang="en-US" smtClean="0"/>
              <a:t>Functional Theory of Attitudes</a:t>
            </a:r>
          </a:p>
        </p:txBody>
      </p:sp>
      <p:sp>
        <p:nvSpPr>
          <p:cNvPr id="31748" name="Rectangle 4"/>
          <p:cNvSpPr>
            <a:spLocks noChangeArrowheads="1"/>
          </p:cNvSpPr>
          <p:nvPr/>
        </p:nvSpPr>
        <p:spPr bwMode="auto">
          <a:xfrm>
            <a:off x="1066800" y="1828800"/>
            <a:ext cx="3505200" cy="1828800"/>
          </a:xfrm>
          <a:prstGeom prst="rect">
            <a:avLst/>
          </a:prstGeom>
          <a:solidFill>
            <a:srgbClr val="CC0066"/>
          </a:solidFill>
          <a:ln w="25400" algn="ctr">
            <a:noFill/>
            <a:miter lim="800000"/>
            <a:headEnd/>
            <a:tailEnd/>
          </a:ln>
        </p:spPr>
        <p:txBody>
          <a:bodyPr tIns="228600" bIns="228600" anchor="ctr"/>
          <a:lstStyle/>
          <a:p>
            <a:pPr algn="ctr"/>
            <a:r>
              <a:rPr lang="en-US" b="1">
                <a:solidFill>
                  <a:schemeClr val="bg1"/>
                </a:solidFill>
              </a:rPr>
              <a:t>UTILITARIAN</a:t>
            </a:r>
          </a:p>
          <a:p>
            <a:pPr algn="ctr"/>
            <a:r>
              <a:rPr lang="en-US" b="1">
                <a:solidFill>
                  <a:schemeClr val="bg1"/>
                </a:solidFill>
              </a:rPr>
              <a:t>FUNCTION:</a:t>
            </a:r>
          </a:p>
          <a:p>
            <a:pPr algn="ctr"/>
            <a:endParaRPr lang="en-US" b="1">
              <a:solidFill>
                <a:schemeClr val="bg1"/>
              </a:solidFill>
            </a:endParaRPr>
          </a:p>
          <a:p>
            <a:pPr algn="ctr"/>
            <a:r>
              <a:rPr lang="en-US" b="1">
                <a:solidFill>
                  <a:schemeClr val="bg1"/>
                </a:solidFill>
              </a:rPr>
              <a:t>Relates to rewards </a:t>
            </a:r>
          </a:p>
          <a:p>
            <a:pPr algn="ctr"/>
            <a:r>
              <a:rPr lang="en-US" b="1">
                <a:solidFill>
                  <a:schemeClr val="bg1"/>
                </a:solidFill>
              </a:rPr>
              <a:t>and punishments</a:t>
            </a:r>
          </a:p>
        </p:txBody>
      </p:sp>
      <p:sp>
        <p:nvSpPr>
          <p:cNvPr id="31749" name="Rectangle 5"/>
          <p:cNvSpPr>
            <a:spLocks noChangeArrowheads="1"/>
          </p:cNvSpPr>
          <p:nvPr/>
        </p:nvSpPr>
        <p:spPr bwMode="auto">
          <a:xfrm>
            <a:off x="4800600" y="1828800"/>
            <a:ext cx="3505200" cy="1830388"/>
          </a:xfrm>
          <a:prstGeom prst="rect">
            <a:avLst/>
          </a:prstGeom>
          <a:solidFill>
            <a:srgbClr val="009999"/>
          </a:solidFill>
          <a:ln w="25400" algn="ctr">
            <a:noFill/>
            <a:miter lim="800000"/>
            <a:headEnd/>
            <a:tailEnd/>
          </a:ln>
        </p:spPr>
        <p:txBody>
          <a:bodyPr tIns="228600" bIns="228600" anchor="ctr"/>
          <a:lstStyle/>
          <a:p>
            <a:pPr algn="ctr"/>
            <a:r>
              <a:rPr lang="en-US" b="1">
                <a:solidFill>
                  <a:schemeClr val="bg1"/>
                </a:solidFill>
              </a:rPr>
              <a:t>VALUE-EXPRESSIVE FUNCTION:</a:t>
            </a:r>
          </a:p>
          <a:p>
            <a:pPr algn="ctr"/>
            <a:endParaRPr lang="en-US" b="1">
              <a:solidFill>
                <a:schemeClr val="bg1"/>
              </a:solidFill>
            </a:endParaRPr>
          </a:p>
          <a:p>
            <a:pPr algn="ctr"/>
            <a:r>
              <a:rPr lang="en-US" b="1">
                <a:solidFill>
                  <a:schemeClr val="bg1"/>
                </a:solidFill>
              </a:rPr>
              <a:t>Expresses consumer’s </a:t>
            </a:r>
          </a:p>
          <a:p>
            <a:pPr algn="ctr"/>
            <a:r>
              <a:rPr lang="en-US" b="1">
                <a:solidFill>
                  <a:schemeClr val="bg1"/>
                </a:solidFill>
              </a:rPr>
              <a:t>values or self-concept</a:t>
            </a:r>
          </a:p>
        </p:txBody>
      </p:sp>
      <p:sp>
        <p:nvSpPr>
          <p:cNvPr id="31750" name="Rectangle 6"/>
          <p:cNvSpPr>
            <a:spLocks noChangeArrowheads="1"/>
          </p:cNvSpPr>
          <p:nvPr/>
        </p:nvSpPr>
        <p:spPr bwMode="auto">
          <a:xfrm>
            <a:off x="1066800" y="3886200"/>
            <a:ext cx="3505200" cy="1830388"/>
          </a:xfrm>
          <a:prstGeom prst="rect">
            <a:avLst/>
          </a:prstGeom>
          <a:solidFill>
            <a:schemeClr val="bg2"/>
          </a:solidFill>
          <a:ln w="25400" algn="ctr">
            <a:noFill/>
            <a:miter lim="800000"/>
            <a:headEnd/>
            <a:tailEnd/>
          </a:ln>
        </p:spPr>
        <p:txBody>
          <a:bodyPr tIns="228600" bIns="228600" anchor="ctr"/>
          <a:lstStyle/>
          <a:p>
            <a:pPr algn="ctr"/>
            <a:r>
              <a:rPr lang="en-US" b="1">
                <a:solidFill>
                  <a:schemeClr val="bg1"/>
                </a:solidFill>
              </a:rPr>
              <a:t>EGO-DEFENSIVE</a:t>
            </a:r>
          </a:p>
          <a:p>
            <a:pPr algn="ctr"/>
            <a:r>
              <a:rPr lang="en-US" b="1">
                <a:solidFill>
                  <a:schemeClr val="bg1"/>
                </a:solidFill>
              </a:rPr>
              <a:t>FUNCTION:</a:t>
            </a:r>
          </a:p>
          <a:p>
            <a:pPr algn="ctr"/>
            <a:endParaRPr lang="en-US" b="1">
              <a:solidFill>
                <a:schemeClr val="bg1"/>
              </a:solidFill>
            </a:endParaRPr>
          </a:p>
          <a:p>
            <a:pPr algn="ctr"/>
            <a:r>
              <a:rPr lang="en-US" b="1">
                <a:solidFill>
                  <a:schemeClr val="bg1"/>
                </a:solidFill>
              </a:rPr>
              <a:t>Protect ourselves from external threats </a:t>
            </a:r>
          </a:p>
          <a:p>
            <a:pPr algn="ctr"/>
            <a:r>
              <a:rPr lang="en-US" b="1">
                <a:solidFill>
                  <a:schemeClr val="bg1"/>
                </a:solidFill>
              </a:rPr>
              <a:t>or internal feelings</a:t>
            </a:r>
          </a:p>
        </p:txBody>
      </p:sp>
      <p:sp>
        <p:nvSpPr>
          <p:cNvPr id="31751" name="Rectangle 8"/>
          <p:cNvSpPr>
            <a:spLocks noChangeArrowheads="1"/>
          </p:cNvSpPr>
          <p:nvPr/>
        </p:nvSpPr>
        <p:spPr bwMode="auto">
          <a:xfrm>
            <a:off x="4800600" y="3886200"/>
            <a:ext cx="3505200" cy="1830388"/>
          </a:xfrm>
          <a:prstGeom prst="rect">
            <a:avLst/>
          </a:prstGeom>
          <a:solidFill>
            <a:srgbClr val="000066"/>
          </a:solidFill>
          <a:ln w="25400" algn="ctr">
            <a:noFill/>
            <a:miter lim="800000"/>
            <a:headEnd/>
            <a:tailEnd/>
          </a:ln>
        </p:spPr>
        <p:txBody>
          <a:bodyPr tIns="228600" bIns="228600" anchor="ctr"/>
          <a:lstStyle/>
          <a:p>
            <a:pPr algn="ctr"/>
            <a:r>
              <a:rPr lang="en-US" b="1">
                <a:solidFill>
                  <a:schemeClr val="bg1"/>
                </a:solidFill>
              </a:rPr>
              <a:t>KNOWLEDGE</a:t>
            </a:r>
          </a:p>
          <a:p>
            <a:pPr algn="ctr"/>
            <a:r>
              <a:rPr lang="en-US" b="1">
                <a:solidFill>
                  <a:schemeClr val="bg1"/>
                </a:solidFill>
              </a:rPr>
              <a:t>FUNCTION:</a:t>
            </a:r>
          </a:p>
          <a:p>
            <a:pPr algn="ctr"/>
            <a:endParaRPr lang="en-US" b="1">
              <a:solidFill>
                <a:schemeClr val="bg1"/>
              </a:solidFill>
            </a:endParaRPr>
          </a:p>
          <a:p>
            <a:pPr algn="ctr"/>
            <a:r>
              <a:rPr lang="en-US" b="1">
                <a:solidFill>
                  <a:schemeClr val="bg1"/>
                </a:solidFill>
              </a:rPr>
              <a:t>Need for order, structure, </a:t>
            </a:r>
          </a:p>
          <a:p>
            <a:pPr algn="ctr"/>
            <a:r>
              <a:rPr lang="en-US" b="1">
                <a:solidFill>
                  <a:schemeClr val="bg1"/>
                </a:solidFill>
              </a:rPr>
              <a:t>or meaning</a:t>
            </a: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WritingDesignTemplate">
  <a:themeElements>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WritingDesig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ritingDesig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ritingDesig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ritingDesig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ritingDesig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ritingDesig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ritingDesig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ritingDesig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ritingDesig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ritingDesig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ritingDesig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ritingDesig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10923</TotalTime>
  <Words>5157</Words>
  <Application>Microsoft Macintosh PowerPoint</Application>
  <PresentationFormat>On-screen Show (4:3)</PresentationFormat>
  <Paragraphs>481</Paragraphs>
  <Slides>61</Slides>
  <Notes>43</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WritingDesignTemplate</vt:lpstr>
      <vt:lpstr>Level</vt:lpstr>
      <vt:lpstr>8 Attitudes &amp; Persuasive Communications</vt:lpstr>
      <vt:lpstr>Chapter Objectives</vt:lpstr>
      <vt:lpstr>Chapter Objectives (Cont.)</vt:lpstr>
      <vt:lpstr>Chapter Objectives (Cont.)</vt:lpstr>
      <vt:lpstr>Chapter Objectives (Cont.)</vt:lpstr>
      <vt:lpstr>Chapter Objectives (Cont.)</vt:lpstr>
      <vt:lpstr>Learning Objective 1</vt:lpstr>
      <vt:lpstr>The Power of Attitudes</vt:lpstr>
      <vt:lpstr>Functional Theory of Attitudes</vt:lpstr>
      <vt:lpstr>For Reflection</vt:lpstr>
      <vt:lpstr>Learning Objective 2</vt:lpstr>
      <vt:lpstr>Hierarchies of Effects</vt:lpstr>
      <vt:lpstr>Figure 8.1: Three Hierarchies of Effects</vt:lpstr>
      <vt:lpstr>For Reflection</vt:lpstr>
      <vt:lpstr>Learning Objective 3</vt:lpstr>
      <vt:lpstr>Attitude Commitment</vt:lpstr>
      <vt:lpstr>For Reflection</vt:lpstr>
      <vt:lpstr>Learning Objective 4</vt:lpstr>
      <vt:lpstr>Consistency Principle</vt:lpstr>
      <vt:lpstr>Self-Perception Theory</vt:lpstr>
      <vt:lpstr>Social Judgment Theory</vt:lpstr>
      <vt:lpstr>Balance Theory</vt:lpstr>
      <vt:lpstr>Self-PerceptionTheory</vt:lpstr>
      <vt:lpstr>For Reflection </vt:lpstr>
      <vt:lpstr>Learning Objective 5</vt:lpstr>
      <vt:lpstr>A Multiattribute Attitude Model: The Fishbein Model</vt:lpstr>
      <vt:lpstr>Marketing Applications  of the Multiattribute Model</vt:lpstr>
      <vt:lpstr>Marketing Applications  of the Multiattribute Model</vt:lpstr>
      <vt:lpstr>The Extended Fishbein Model:  The Theory of Reasoned Action</vt:lpstr>
      <vt:lpstr>Figure 8.3 Theory of Trying</vt:lpstr>
      <vt:lpstr>How Do Marketers Change Attitudes? </vt:lpstr>
      <vt:lpstr>For Reflection</vt:lpstr>
      <vt:lpstr>Learning Objective 6</vt:lpstr>
      <vt:lpstr>An Updated View:  Interactive Communications</vt:lpstr>
      <vt:lpstr>For Reflection</vt:lpstr>
      <vt:lpstr>Learning Objective 7</vt:lpstr>
      <vt:lpstr>Figure 8.5  Updated Communications Model</vt:lpstr>
      <vt:lpstr>New Message Formats</vt:lpstr>
      <vt:lpstr>For Reflection</vt:lpstr>
      <vt:lpstr>Learning Objective 8</vt:lpstr>
      <vt:lpstr>The Source</vt:lpstr>
      <vt:lpstr>For Reflection</vt:lpstr>
      <vt:lpstr>Learning Objective 9</vt:lpstr>
      <vt:lpstr>Decisions to Make About the Message</vt:lpstr>
      <vt:lpstr>The Message</vt:lpstr>
      <vt:lpstr>Repeating the Message</vt:lpstr>
      <vt:lpstr>How Do We Structure Arguments?</vt:lpstr>
      <vt:lpstr>Comparative Advertising</vt:lpstr>
      <vt:lpstr>New Message Formats</vt:lpstr>
      <vt:lpstr>Product Placement  and Branded Entertainment</vt:lpstr>
      <vt:lpstr>Advergaming</vt:lpstr>
      <vt:lpstr>Types of Message Appeals</vt:lpstr>
      <vt:lpstr>For Reflection</vt:lpstr>
      <vt:lpstr>Learning Objective 10</vt:lpstr>
      <vt:lpstr>Learning Objective 11</vt:lpstr>
      <vt:lpstr>ELM</vt:lpstr>
      <vt:lpstr>For Reflection</vt:lpstr>
      <vt:lpstr>Chapter Summary</vt:lpstr>
      <vt:lpstr>Chapter Summary</vt:lpstr>
      <vt:lpstr>Chapter Summary</vt:lpstr>
      <vt:lpstr>PowerPoint Presentation</vt:lpstr>
    </vt:vector>
  </TitlesOfParts>
  <Company>Shippensburg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 1</dc:title>
  <dc:creator>Tracy Tuten</dc:creator>
  <cp:lastModifiedBy>Becca Groves</cp:lastModifiedBy>
  <cp:revision>1239</cp:revision>
  <dcterms:created xsi:type="dcterms:W3CDTF">2005-09-08T00:53:29Z</dcterms:created>
  <dcterms:modified xsi:type="dcterms:W3CDTF">2016-01-21T19:53:07Z</dcterms:modified>
</cp:coreProperties>
</file>