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7" r:id="rId1"/>
    <p:sldMasterId id="2147483681" r:id="rId2"/>
  </p:sldMasterIdLst>
  <p:notesMasterIdLst>
    <p:notesMasterId r:id="rId35"/>
  </p:notesMasterIdLst>
  <p:handoutMasterIdLst>
    <p:handoutMasterId r:id="rId36"/>
  </p:handoutMasterIdLst>
  <p:sldIdLst>
    <p:sldId id="288" r:id="rId3"/>
    <p:sldId id="365" r:id="rId4"/>
    <p:sldId id="366" r:id="rId5"/>
    <p:sldId id="401" r:id="rId6"/>
    <p:sldId id="427" r:id="rId7"/>
    <p:sldId id="368" r:id="rId8"/>
    <p:sldId id="369" r:id="rId9"/>
    <p:sldId id="400" r:id="rId10"/>
    <p:sldId id="402" r:id="rId11"/>
    <p:sldId id="428" r:id="rId12"/>
    <p:sldId id="373" r:id="rId13"/>
    <p:sldId id="396" r:id="rId14"/>
    <p:sldId id="418" r:id="rId15"/>
    <p:sldId id="404" r:id="rId16"/>
    <p:sldId id="397" r:id="rId17"/>
    <p:sldId id="408" r:id="rId18"/>
    <p:sldId id="406" r:id="rId19"/>
    <p:sldId id="403" r:id="rId20"/>
    <p:sldId id="421" r:id="rId21"/>
    <p:sldId id="422" r:id="rId22"/>
    <p:sldId id="412" r:id="rId23"/>
    <p:sldId id="424" r:id="rId24"/>
    <p:sldId id="429" r:id="rId25"/>
    <p:sldId id="410" r:id="rId26"/>
    <p:sldId id="394" r:id="rId27"/>
    <p:sldId id="411" r:id="rId28"/>
    <p:sldId id="414" r:id="rId29"/>
    <p:sldId id="426" r:id="rId30"/>
    <p:sldId id="413" r:id="rId31"/>
    <p:sldId id="419" r:id="rId32"/>
    <p:sldId id="420" r:id="rId33"/>
    <p:sldId id="430" r:id="rId3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8EB"/>
    <a:srgbClr val="FFF6E5"/>
    <a:srgbClr val="E1D8C1"/>
    <a:srgbClr val="CC3300"/>
    <a:srgbClr val="000066"/>
    <a:srgbClr val="996600"/>
    <a:srgbClr val="009999"/>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07" autoAdjust="0"/>
    <p:restoredTop sz="90679" autoAdjust="0"/>
  </p:normalViewPr>
  <p:slideViewPr>
    <p:cSldViewPr>
      <p:cViewPr varScale="1">
        <p:scale>
          <a:sx n="129" d="100"/>
          <a:sy n="129" d="100"/>
        </p:scale>
        <p:origin x="-120" y="-224"/>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6492"/>
    </p:cViewPr>
  </p:sorterViewPr>
  <p:notesViewPr>
    <p:cSldViewPr>
      <p:cViewPr>
        <p:scale>
          <a:sx n="66" d="100"/>
          <a:sy n="66" d="100"/>
        </p:scale>
        <p:origin x="2370" y="-22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notesMaster" Target="notesMasters/notesMaster1.xml"/><Relationship Id="rId36" Type="http://schemas.openxmlformats.org/officeDocument/2006/relationships/handoutMaster" Target="handoutMasters/handoutMaster1.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printerSettings" Target="printerSettings/printerSettings1.bin"/><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726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dirty="0"/>
          </a:p>
        </p:txBody>
      </p:sp>
      <p:sp>
        <p:nvSpPr>
          <p:cNvPr id="267267"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dirty="0"/>
          </a:p>
        </p:txBody>
      </p:sp>
      <p:sp>
        <p:nvSpPr>
          <p:cNvPr id="267268"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dirty="0"/>
          </a:p>
        </p:txBody>
      </p:sp>
      <p:sp>
        <p:nvSpPr>
          <p:cNvPr id="267269"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92D13BDF-2216-45DA-96B8-D5A869946858}" type="slidenum">
              <a:rPr lang="en-US"/>
              <a:pPr>
                <a:defRPr/>
              </a:pPr>
              <a:t>‹#›</a:t>
            </a:fld>
            <a:endParaRPr lang="en-US" dirty="0"/>
          </a:p>
        </p:txBody>
      </p:sp>
    </p:spTree>
    <p:extLst>
      <p:ext uri="{BB962C8B-B14F-4D97-AF65-F5344CB8AC3E}">
        <p14:creationId xmlns:p14="http://schemas.microsoft.com/office/powerpoint/2010/main" val="33385071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dirty="0"/>
          </a:p>
        </p:txBody>
      </p:sp>
      <p:sp>
        <p:nvSpPr>
          <p:cNvPr id="3789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dirty="0"/>
          </a:p>
        </p:txBody>
      </p:sp>
      <p:sp>
        <p:nvSpPr>
          <p:cNvPr id="440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789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789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dirty="0"/>
          </a:p>
        </p:txBody>
      </p:sp>
      <p:sp>
        <p:nvSpPr>
          <p:cNvPr id="3789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0185564F-DA56-47ED-9E7E-947A81484081}" type="slidenum">
              <a:rPr lang="en-US"/>
              <a:pPr>
                <a:defRPr/>
              </a:pPr>
              <a:t>‹#›</a:t>
            </a:fld>
            <a:endParaRPr lang="en-US" dirty="0"/>
          </a:p>
        </p:txBody>
      </p:sp>
    </p:spTree>
    <p:extLst>
      <p:ext uri="{BB962C8B-B14F-4D97-AF65-F5344CB8AC3E}">
        <p14:creationId xmlns:p14="http://schemas.microsoft.com/office/powerpoint/2010/main" val="281772060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A8D58490-CB2B-4B63-990A-FDC8ED250B83}" type="slidenum">
              <a:rPr lang="en-US" smtClean="0"/>
              <a:pPr/>
              <a:t>1</a:t>
            </a:fld>
            <a:endParaRPr lang="en-US" dirty="0" smtClean="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pPr eaLnBrk="1" hangingPunct="1"/>
            <a:r>
              <a:rPr lang="en-US" dirty="0" smtClean="0"/>
              <a:t>The</a:t>
            </a:r>
            <a:r>
              <a:rPr lang="en-US" baseline="0" dirty="0" smtClean="0"/>
              <a:t> book begins with a look at the role of consumers. We will look at how consumers influence the field of marketing and how marketers influence consumers.</a:t>
            </a:r>
            <a:endParaRPr lang="en-US" dirty="0" smtClean="0"/>
          </a:p>
        </p:txBody>
      </p:sp>
    </p:spTree>
    <p:extLst>
      <p:ext uri="{BB962C8B-B14F-4D97-AF65-F5344CB8AC3E}">
        <p14:creationId xmlns:p14="http://schemas.microsoft.com/office/powerpoint/2010/main" val="35331370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Heavy</a:t>
            </a:r>
            <a:r>
              <a:rPr lang="en-US" baseline="0" dirty="0" smtClean="0"/>
              <a:t> users are the most faithful customers</a:t>
            </a:r>
          </a:p>
          <a:p>
            <a:r>
              <a:rPr lang="en-US" baseline="0" dirty="0" smtClean="0"/>
              <a:t>80/20 rule – 20% of users account for 80% of sales</a:t>
            </a:r>
          </a:p>
          <a:p>
            <a:endParaRPr lang="en-US" dirty="0"/>
          </a:p>
        </p:txBody>
      </p:sp>
      <p:sp>
        <p:nvSpPr>
          <p:cNvPr id="4" name="Slide Number Placeholder 3"/>
          <p:cNvSpPr>
            <a:spLocks noGrp="1"/>
          </p:cNvSpPr>
          <p:nvPr>
            <p:ph type="sldNum" sz="quarter" idx="10"/>
          </p:nvPr>
        </p:nvSpPr>
        <p:spPr/>
        <p:txBody>
          <a:bodyPr/>
          <a:lstStyle/>
          <a:p>
            <a:pPr>
              <a:defRPr/>
            </a:pPr>
            <a:fld id="{0185564F-DA56-47ED-9E7E-947A81484081}" type="slidenum">
              <a:rPr lang="en-US" smtClean="0"/>
              <a:pPr>
                <a:defRPr/>
              </a:pPr>
              <a:t>10</a:t>
            </a:fld>
            <a:endParaRPr lang="en-US" dirty="0"/>
          </a:p>
        </p:txBody>
      </p:sp>
    </p:spTree>
    <p:extLst>
      <p:ext uri="{BB962C8B-B14F-4D97-AF65-F5344CB8AC3E}">
        <p14:creationId xmlns:p14="http://schemas.microsoft.com/office/powerpoint/2010/main" val="27372613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F9B1F979-E739-4925-B9E3-738C3FAB0C57}" type="slidenum">
              <a:rPr lang="en-US" smtClean="0"/>
              <a:pPr/>
              <a:t>11</a:t>
            </a:fld>
            <a:endParaRPr lang="en-US" dirty="0" smtClean="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r>
              <a:rPr lang="en-US" dirty="0" smtClean="0"/>
              <a:t>Demographics are statistics that measure</a:t>
            </a:r>
            <a:r>
              <a:rPr lang="en-US" baseline="0" dirty="0" smtClean="0"/>
              <a:t> observable aspects of a population. Some of the most common demographic measures are age, gender, family structure, social class, race or ethnicity, and geography. Even lifestyles can be useful to marketers in that consumers may share demographic characteristics but have very different lifestyles. Marketers try to understand their customers and develop lifelong relationships. Marketers who follow this approach are said to follow the philosophy of relationship marketing. </a:t>
            </a:r>
          </a:p>
          <a:p>
            <a:r>
              <a:rPr lang="en-US" baseline="0" dirty="0" smtClean="0"/>
              <a:t>They may also utilize database marketing in order to track consumers’ buying habits. </a:t>
            </a:r>
          </a:p>
          <a:p>
            <a:endParaRPr lang="en-US" dirty="0" smtClean="0"/>
          </a:p>
        </p:txBody>
      </p:sp>
    </p:spTree>
    <p:extLst>
      <p:ext uri="{BB962C8B-B14F-4D97-AF65-F5344CB8AC3E}">
        <p14:creationId xmlns:p14="http://schemas.microsoft.com/office/powerpoint/2010/main" val="5554169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p:spPr>
        <p:txBody>
          <a:bodyPr/>
          <a:lstStyle/>
          <a:p>
            <a:r>
              <a:rPr lang="en-US" dirty="0" smtClean="0"/>
              <a:t>People who belong to the same social class are approximately equal in terms of their incomes and social standing in the community. This bank boastfully targets rednecks. </a:t>
            </a:r>
          </a:p>
        </p:txBody>
      </p:sp>
      <p:sp>
        <p:nvSpPr>
          <p:cNvPr id="54276" name="Slide Number Placeholder 3"/>
          <p:cNvSpPr>
            <a:spLocks noGrp="1"/>
          </p:cNvSpPr>
          <p:nvPr>
            <p:ph type="sldNum" sz="quarter" idx="5"/>
          </p:nvPr>
        </p:nvSpPr>
        <p:spPr>
          <a:noFill/>
        </p:spPr>
        <p:txBody>
          <a:bodyPr/>
          <a:lstStyle/>
          <a:p>
            <a:fld id="{6708CF15-A80D-4E68-9593-3879A297B241}" type="slidenum">
              <a:rPr lang="en-US" smtClean="0"/>
              <a:pPr/>
              <a:t>12</a:t>
            </a:fld>
            <a:endParaRPr lang="en-US" dirty="0" smtClean="0"/>
          </a:p>
        </p:txBody>
      </p:sp>
    </p:spTree>
    <p:extLst>
      <p:ext uri="{BB962C8B-B14F-4D97-AF65-F5344CB8AC3E}">
        <p14:creationId xmlns:p14="http://schemas.microsoft.com/office/powerpoint/2010/main" val="4206014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Database marketing tracks specific consumers’ buying habits very closely and crafts products and messages tailored precisely to people’s wants and needs based on this information. The collection and analysis of extremely</a:t>
            </a:r>
            <a:r>
              <a:rPr lang="en-US" baseline="0" dirty="0" smtClean="0"/>
              <a:t> large datasets is called Big Data. In a single day, consumers create 2.5 quintillion bytes of data. Big Data can influence many areas of consumer life. For instance, monitoring of Google searches for fever and flu can help epidemiologists to identify specific areas of the US that have been hit by flu outbreaks even before patients begin visiting doctors and hospitals. </a:t>
            </a:r>
            <a:endParaRPr lang="en-US" dirty="0"/>
          </a:p>
        </p:txBody>
      </p:sp>
      <p:sp>
        <p:nvSpPr>
          <p:cNvPr id="4" name="Slide Number Placeholder 3"/>
          <p:cNvSpPr>
            <a:spLocks noGrp="1"/>
          </p:cNvSpPr>
          <p:nvPr>
            <p:ph type="sldNum" sz="quarter" idx="10"/>
          </p:nvPr>
        </p:nvSpPr>
        <p:spPr/>
        <p:txBody>
          <a:bodyPr/>
          <a:lstStyle/>
          <a:p>
            <a:pPr>
              <a:defRPr/>
            </a:pPr>
            <a:fld id="{0185564F-DA56-47ED-9E7E-947A81484081}" type="slidenum">
              <a:rPr lang="en-US" smtClean="0"/>
              <a:pPr>
                <a:defRPr/>
              </a:pPr>
              <a:t>13</a:t>
            </a:fld>
            <a:endParaRPr lang="en-US" dirty="0"/>
          </a:p>
        </p:txBody>
      </p:sp>
    </p:spTree>
    <p:extLst>
      <p:ext uri="{BB962C8B-B14F-4D97-AF65-F5344CB8AC3E}">
        <p14:creationId xmlns:p14="http://schemas.microsoft.com/office/powerpoint/2010/main" val="7989313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6BB77B19-3320-49C1-A7A8-33C646F0A3C7}" type="slidenum">
              <a:rPr lang="en-US" smtClean="0"/>
              <a:pPr/>
              <a:t>14</a:t>
            </a:fld>
            <a:endParaRPr lang="en-US" dirty="0" smtClean="0"/>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r>
              <a:rPr lang="en-US" dirty="0" smtClean="0"/>
              <a:t>Marketing influences popular culture and popular culture influences marketing. </a:t>
            </a:r>
          </a:p>
        </p:txBody>
      </p:sp>
    </p:spTree>
    <p:extLst>
      <p:ext uri="{BB962C8B-B14F-4D97-AF65-F5344CB8AC3E}">
        <p14:creationId xmlns:p14="http://schemas.microsoft.com/office/powerpoint/2010/main" val="32865006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Many people don’t realize the extent to which marketers influence popular</a:t>
            </a:r>
            <a:r>
              <a:rPr lang="en-US" baseline="0" dirty="0" smtClean="0"/>
              <a:t> culture. Whether we are talking about music, movies, sports, or entertainment, these forms of popular culture both influence and are influenced by marketing. </a:t>
            </a:r>
            <a:endParaRPr lang="en-US" dirty="0"/>
          </a:p>
        </p:txBody>
      </p:sp>
      <p:sp>
        <p:nvSpPr>
          <p:cNvPr id="4" name="Slide Number Placeholder 3"/>
          <p:cNvSpPr>
            <a:spLocks noGrp="1"/>
          </p:cNvSpPr>
          <p:nvPr>
            <p:ph type="sldNum" sz="quarter" idx="10"/>
          </p:nvPr>
        </p:nvSpPr>
        <p:spPr/>
        <p:txBody>
          <a:bodyPr/>
          <a:lstStyle/>
          <a:p>
            <a:pPr>
              <a:defRPr/>
            </a:pPr>
            <a:fld id="{0185564F-DA56-47ED-9E7E-947A81484081}" type="slidenum">
              <a:rPr lang="en-US" smtClean="0"/>
              <a:pPr>
                <a:defRPr/>
              </a:pPr>
              <a:t>15</a:t>
            </a:fld>
            <a:endParaRPr lang="en-US" dirty="0"/>
          </a:p>
        </p:txBody>
      </p:sp>
    </p:spTree>
    <p:extLst>
      <p:ext uri="{BB962C8B-B14F-4D97-AF65-F5344CB8AC3E}">
        <p14:creationId xmlns:p14="http://schemas.microsoft.com/office/powerpoint/2010/main" val="2295615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u="none" strike="noStrike" kern="1200" baseline="0" dirty="0" smtClean="0">
                <a:solidFill>
                  <a:schemeClr val="tx1"/>
                </a:solidFill>
                <a:latin typeface="Arial" charset="0"/>
                <a:ea typeface="+mn-ea"/>
                <a:cs typeface="+mn-cs"/>
              </a:rPr>
              <a:t>Role theory takes the view that much of consumer behavior resembles actions in a play.</a:t>
            </a:r>
            <a:endParaRPr lang="en-US" baseline="0" dirty="0" smtClean="0"/>
          </a:p>
          <a:p>
            <a:r>
              <a:rPr lang="en-US" baseline="0" dirty="0" smtClean="0"/>
              <a:t>We find that consumers may develop relationships with brands over time. The slide lists some of the types of relationships we may see between consumers and their brands. </a:t>
            </a:r>
          </a:p>
          <a:p>
            <a:r>
              <a:rPr lang="en-US" baseline="0" dirty="0" smtClean="0"/>
              <a:t>Self-concept attachment means that the product helps to establish the user’s identity. This was one of our early points in this chapter. </a:t>
            </a:r>
          </a:p>
          <a:p>
            <a:r>
              <a:rPr lang="en-US" baseline="0" dirty="0" smtClean="0"/>
              <a:t>Nostalgic attachment means the product serves as a link to the consumer’s past.</a:t>
            </a:r>
          </a:p>
          <a:p>
            <a:r>
              <a:rPr lang="en-US" baseline="0" dirty="0" smtClean="0"/>
              <a:t>Interdependence means that the product is a part of the user’s daily routine.</a:t>
            </a:r>
          </a:p>
          <a:p>
            <a:r>
              <a:rPr lang="en-US" baseline="0" dirty="0" smtClean="0"/>
              <a:t>Love means that the product elicits emotional bonds of warmth, passion, or other strong emotion. </a:t>
            </a:r>
            <a:endParaRPr lang="en-US" dirty="0"/>
          </a:p>
        </p:txBody>
      </p:sp>
      <p:sp>
        <p:nvSpPr>
          <p:cNvPr id="4" name="Slide Number Placeholder 3"/>
          <p:cNvSpPr>
            <a:spLocks noGrp="1"/>
          </p:cNvSpPr>
          <p:nvPr>
            <p:ph type="sldNum" sz="quarter" idx="10"/>
          </p:nvPr>
        </p:nvSpPr>
        <p:spPr/>
        <p:txBody>
          <a:bodyPr/>
          <a:lstStyle/>
          <a:p>
            <a:pPr>
              <a:defRPr/>
            </a:pPr>
            <a:fld id="{0185564F-DA56-47ED-9E7E-947A81484081}" type="slidenum">
              <a:rPr lang="en-US" smtClean="0"/>
              <a:pPr>
                <a:defRPr/>
              </a:pPr>
              <a:t>16</a:t>
            </a:fld>
            <a:endParaRPr lang="en-US" dirty="0"/>
          </a:p>
        </p:txBody>
      </p:sp>
    </p:spTree>
    <p:extLst>
      <p:ext uri="{BB962C8B-B14F-4D97-AF65-F5344CB8AC3E}">
        <p14:creationId xmlns:p14="http://schemas.microsoft.com/office/powerpoint/2010/main" val="39033875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6BB77B19-3320-49C1-A7A8-33C646F0A3C7}" type="slidenum">
              <a:rPr lang="en-US" smtClean="0"/>
              <a:pPr/>
              <a:t>18</a:t>
            </a:fld>
            <a:endParaRPr lang="en-US" dirty="0" smtClean="0"/>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r>
              <a:rPr lang="en-US" dirty="0" smtClean="0"/>
              <a:t>People</a:t>
            </a:r>
            <a:r>
              <a:rPr lang="en-US" baseline="0" dirty="0" smtClean="0"/>
              <a:t> often buy products not for what they do but for what they mean. Products play an extended role in our lives. Motivation refers to the processes that lead people to behave as they do. It occurs when a need is aroused that the consumer wishes to satisfy. </a:t>
            </a:r>
            <a:endParaRPr lang="en-US" dirty="0" smtClean="0"/>
          </a:p>
        </p:txBody>
      </p:sp>
    </p:spTree>
    <p:extLst>
      <p:ext uri="{BB962C8B-B14F-4D97-AF65-F5344CB8AC3E}">
        <p14:creationId xmlns:p14="http://schemas.microsoft.com/office/powerpoint/2010/main" val="22545699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Arial" charset="0"/>
                <a:ea typeface="+mn-ea"/>
                <a:cs typeface="+mn-cs"/>
              </a:rPr>
              <a:t>Motivation refers to the processes that lead people to behave as they do. It occurs when a need is aroused that the consumer wishes to satisfy. The need creates a state of</a:t>
            </a:r>
          </a:p>
          <a:p>
            <a:r>
              <a:rPr lang="en-US" sz="1200" b="0" i="0" u="none" strike="noStrike" kern="1200" baseline="0" dirty="0" smtClean="0">
                <a:solidFill>
                  <a:schemeClr val="tx1"/>
                </a:solidFill>
                <a:latin typeface="Arial" charset="0"/>
                <a:ea typeface="+mn-ea"/>
                <a:cs typeface="+mn-cs"/>
              </a:rPr>
              <a:t>tension that drives the consumer to attempt to reduce or eliminate it. This need may be utilitarian (i.e., a desire to achieve some functional or practical benefit, as when a person loads up on green vegetables for nutritional reasons) or it may be hedonic (i.e., an experiential need, involving emotional responses or fantasies)</a:t>
            </a:r>
          </a:p>
          <a:p>
            <a:endParaRPr lang="en-US" dirty="0"/>
          </a:p>
        </p:txBody>
      </p:sp>
      <p:sp>
        <p:nvSpPr>
          <p:cNvPr id="4" name="Slide Number Placeholder 3"/>
          <p:cNvSpPr>
            <a:spLocks noGrp="1"/>
          </p:cNvSpPr>
          <p:nvPr>
            <p:ph type="sldNum" sz="quarter" idx="10"/>
          </p:nvPr>
        </p:nvSpPr>
        <p:spPr/>
        <p:txBody>
          <a:bodyPr/>
          <a:lstStyle/>
          <a:p>
            <a:pPr>
              <a:defRPr/>
            </a:pPr>
            <a:fld id="{0185564F-DA56-47ED-9E7E-947A81484081}" type="slidenum">
              <a:rPr lang="en-US" smtClean="0"/>
              <a:pPr>
                <a:defRPr/>
              </a:pPr>
              <a:t>19</a:t>
            </a:fld>
            <a:endParaRPr lang="en-US" dirty="0"/>
          </a:p>
        </p:txBody>
      </p:sp>
    </p:spTree>
    <p:extLst>
      <p:ext uri="{BB962C8B-B14F-4D97-AF65-F5344CB8AC3E}">
        <p14:creationId xmlns:p14="http://schemas.microsoft.com/office/powerpoint/2010/main" val="6480116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Access to the Internet is incredibly influential for consumer behavior. It changes who you may interact with, the information you can find, the choices you see as available, and  the time and energy you spend dealing with various decisions. The Internet has made it possible for businesses to use an additional channel of distribution (B2C e-commerce) but it’s also made possible C2C e-commerce, in the form of outlets like Etsy.com. </a:t>
            </a:r>
          </a:p>
          <a:p>
            <a:r>
              <a:rPr lang="en-US" dirty="0" smtClean="0"/>
              <a:t>You are likely at the forefront of the impact of the Web on consumer behavior because you are a digital native. Digital natives grew up in a wired world. </a:t>
            </a:r>
          </a:p>
          <a:p>
            <a:r>
              <a:rPr lang="en-US" dirty="0" smtClean="0"/>
              <a:t>The Web hasn’t just changed consumer behavior by shifting our options in terms of channels of distribution. It’s also made possible a whole new form of media known as social media. </a:t>
            </a:r>
          </a:p>
          <a:p>
            <a:endParaRPr lang="en-US" dirty="0"/>
          </a:p>
        </p:txBody>
      </p:sp>
      <p:sp>
        <p:nvSpPr>
          <p:cNvPr id="4" name="Slide Number Placeholder 3"/>
          <p:cNvSpPr>
            <a:spLocks noGrp="1"/>
          </p:cNvSpPr>
          <p:nvPr>
            <p:ph type="sldNum" sz="quarter" idx="10"/>
          </p:nvPr>
        </p:nvSpPr>
        <p:spPr/>
        <p:txBody>
          <a:bodyPr/>
          <a:lstStyle/>
          <a:p>
            <a:pPr>
              <a:defRPr/>
            </a:pPr>
            <a:fld id="{0185564F-DA56-47ED-9E7E-947A81484081}" type="slidenum">
              <a:rPr lang="en-US" smtClean="0"/>
              <a:pPr>
                <a:defRPr/>
              </a:pPr>
              <a:t>21</a:t>
            </a:fld>
            <a:endParaRPr lang="en-US" dirty="0"/>
          </a:p>
        </p:txBody>
      </p:sp>
    </p:spTree>
    <p:extLst>
      <p:ext uri="{BB962C8B-B14F-4D97-AF65-F5344CB8AC3E}">
        <p14:creationId xmlns:p14="http://schemas.microsoft.com/office/powerpoint/2010/main" val="17037251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D8F34506-BB9A-4EBE-8D82-E917B2A7F196}" type="slidenum">
              <a:rPr lang="en-US" smtClean="0"/>
              <a:pPr/>
              <a:t>2</a:t>
            </a:fld>
            <a:endParaRPr lang="en-US" dirty="0" smtClean="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endParaRPr lang="en-US" dirty="0" smtClean="0"/>
          </a:p>
        </p:txBody>
      </p:sp>
    </p:spTree>
    <p:extLst>
      <p:ext uri="{BB962C8B-B14F-4D97-AF65-F5344CB8AC3E}">
        <p14:creationId xmlns:p14="http://schemas.microsoft.com/office/powerpoint/2010/main" val="19786043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u="none" strike="noStrike" kern="1200" baseline="0" dirty="0" smtClean="0">
                <a:solidFill>
                  <a:schemeClr val="tx1"/>
                </a:solidFill>
                <a:latin typeface="Arial" charset="0"/>
                <a:ea typeface="+mn-ea"/>
                <a:cs typeface="+mn-cs"/>
              </a:rPr>
              <a:t>The term digital native originated in a 2001 article to explain a new type of student who was starting to turn up on campus. These consumers grew up “wired” in a highly networked, always-on world where digital technology had always existed</a:t>
            </a:r>
          </a:p>
          <a:p>
            <a:r>
              <a:rPr lang="en-US" sz="1200" b="0" i="0" u="none" strike="noStrike" kern="1200" baseline="0" dirty="0" smtClean="0">
                <a:solidFill>
                  <a:schemeClr val="tx1"/>
                </a:solidFill>
                <a:latin typeface="Arial" charset="0"/>
                <a:ea typeface="+mn-ea"/>
                <a:cs typeface="+mn-cs"/>
              </a:rPr>
              <a:t>synchronous interactions </a:t>
            </a:r>
            <a:r>
              <a:rPr lang="en-US" sz="1200" b="1" i="0" u="none" strike="noStrike" kern="1200" baseline="0" dirty="0" smtClean="0">
                <a:solidFill>
                  <a:schemeClr val="tx1"/>
                </a:solidFill>
                <a:latin typeface="Arial" charset="0"/>
                <a:ea typeface="+mn-ea"/>
                <a:cs typeface="+mn-cs"/>
              </a:rPr>
              <a:t>(those that occur in real time, like when you text </a:t>
            </a:r>
            <a:r>
              <a:rPr lang="en-US" sz="1200" b="1" i="0" u="none" strike="noStrike" kern="1200" baseline="0" dirty="0" err="1" smtClean="0">
                <a:solidFill>
                  <a:schemeClr val="tx1"/>
                </a:solidFill>
                <a:latin typeface="Arial" charset="0"/>
                <a:ea typeface="+mn-ea"/>
                <a:cs typeface="+mn-cs"/>
              </a:rPr>
              <a:t>backand</a:t>
            </a:r>
            <a:r>
              <a:rPr lang="en-US" sz="1200" b="1" i="0" u="none" strike="noStrike" kern="1200" baseline="0" dirty="0" smtClean="0">
                <a:solidFill>
                  <a:schemeClr val="tx1"/>
                </a:solidFill>
                <a:latin typeface="Arial" charset="0"/>
                <a:ea typeface="+mn-ea"/>
                <a:cs typeface="+mn-cs"/>
              </a:rPr>
              <a:t>- forth with a friend) and </a:t>
            </a:r>
            <a:r>
              <a:rPr lang="en-US" sz="1200" b="0" i="0" u="none" strike="noStrike" kern="1200" baseline="0" dirty="0" smtClean="0">
                <a:solidFill>
                  <a:schemeClr val="tx1"/>
                </a:solidFill>
                <a:latin typeface="Arial" charset="0"/>
                <a:ea typeface="+mn-ea"/>
                <a:cs typeface="+mn-cs"/>
              </a:rPr>
              <a:t>asynchronous interactions </a:t>
            </a:r>
            <a:r>
              <a:rPr lang="en-US" sz="1200" b="1" i="0" u="none" strike="noStrike" kern="1200" baseline="0" dirty="0" smtClean="0">
                <a:solidFill>
                  <a:schemeClr val="tx1"/>
                </a:solidFill>
                <a:latin typeface="Arial" charset="0"/>
                <a:ea typeface="+mn-ea"/>
                <a:cs typeface="+mn-cs"/>
              </a:rPr>
              <a:t>(those that don’t require all</a:t>
            </a:r>
          </a:p>
          <a:p>
            <a:r>
              <a:rPr lang="en-US" sz="1200" b="1" i="0" u="none" strike="noStrike" kern="1200" baseline="0" dirty="0" smtClean="0">
                <a:solidFill>
                  <a:schemeClr val="tx1"/>
                </a:solidFill>
                <a:latin typeface="Arial" charset="0"/>
                <a:ea typeface="+mn-ea"/>
                <a:cs typeface="+mn-cs"/>
              </a:rPr>
              <a:t>participants to respond immediately, like when you text a friend and get an answer the next day)</a:t>
            </a:r>
            <a:endParaRPr lang="en-US" dirty="0"/>
          </a:p>
        </p:txBody>
      </p:sp>
      <p:sp>
        <p:nvSpPr>
          <p:cNvPr id="4" name="Slide Number Placeholder 3"/>
          <p:cNvSpPr>
            <a:spLocks noGrp="1"/>
          </p:cNvSpPr>
          <p:nvPr>
            <p:ph type="sldNum" sz="quarter" idx="10"/>
          </p:nvPr>
        </p:nvSpPr>
        <p:spPr/>
        <p:txBody>
          <a:bodyPr/>
          <a:lstStyle/>
          <a:p>
            <a:pPr>
              <a:defRPr/>
            </a:pPr>
            <a:fld id="{0185564F-DA56-47ED-9E7E-947A81484081}" type="slidenum">
              <a:rPr lang="en-US" smtClean="0"/>
              <a:pPr>
                <a:defRPr/>
              </a:pPr>
              <a:t>22</a:t>
            </a:fld>
            <a:endParaRPr lang="en-US" dirty="0"/>
          </a:p>
        </p:txBody>
      </p:sp>
    </p:spTree>
    <p:extLst>
      <p:ext uri="{BB962C8B-B14F-4D97-AF65-F5344CB8AC3E}">
        <p14:creationId xmlns:p14="http://schemas.microsoft.com/office/powerpoint/2010/main" val="17037251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6BB77B19-3320-49C1-A7A8-33C646F0A3C7}" type="slidenum">
              <a:rPr lang="en-US" smtClean="0"/>
              <a:pPr/>
              <a:t>24</a:t>
            </a:fld>
            <a:endParaRPr lang="en-US" dirty="0" smtClean="0"/>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r>
              <a:rPr lang="en-US" dirty="0" smtClean="0"/>
              <a:t>Table 1.1 illustrates the interdisciplinary</a:t>
            </a:r>
            <a:r>
              <a:rPr lang="en-US" baseline="0" dirty="0" smtClean="0"/>
              <a:t> nature of consumer behavior. </a:t>
            </a:r>
            <a:endParaRPr lang="en-US" dirty="0" smtClean="0"/>
          </a:p>
        </p:txBody>
      </p:sp>
    </p:spTree>
    <p:extLst>
      <p:ext uri="{BB962C8B-B14F-4D97-AF65-F5344CB8AC3E}">
        <p14:creationId xmlns:p14="http://schemas.microsoft.com/office/powerpoint/2010/main" val="35722262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D7A443D9-B9F2-4E26-B945-0CAF12F75937}" type="slidenum">
              <a:rPr lang="en-US" smtClean="0"/>
              <a:pPr/>
              <a:t>25</a:t>
            </a:fld>
            <a:endParaRPr lang="en-US" dirty="0" smtClean="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r>
              <a:rPr lang="en-US" dirty="0" smtClean="0"/>
              <a:t>This figure provides a glimpse at some of the disciplines working in the field and the level at which each tackles research issues. The fields closer to the top of the pyramid concentrate on individual behavior. Those toward the base are more interested in the aggregate activities that occur among large groups of people. </a:t>
            </a:r>
          </a:p>
        </p:txBody>
      </p:sp>
    </p:spTree>
    <p:extLst>
      <p:ext uri="{BB962C8B-B14F-4D97-AF65-F5344CB8AC3E}">
        <p14:creationId xmlns:p14="http://schemas.microsoft.com/office/powerpoint/2010/main" val="34570440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call a set of beliefs that guide our understanding of the world a paradigm. Some belief consumer behavior is in the midst of a paradigm shift, which occurs when a competing paradigm challenges the dominant set of assumptions. The basic set of assumptions underlying the dominant paradigm is positivism or modernism. It emphasizes that human reason is supreme and there is a single, objective truth that science can discover. </a:t>
            </a:r>
          </a:p>
          <a:p>
            <a:endParaRPr lang="en-US" dirty="0" smtClean="0"/>
          </a:p>
          <a:p>
            <a:r>
              <a:rPr lang="en-US" dirty="0" smtClean="0"/>
              <a:t>The newer paradigm of interpretivism (or postmodernism) questions these assumptions. This perspective argues that societal beliefs deny the complex social and cultural world in which we really live. </a:t>
            </a:r>
          </a:p>
          <a:p>
            <a:endParaRPr lang="en-US" dirty="0"/>
          </a:p>
        </p:txBody>
      </p:sp>
      <p:sp>
        <p:nvSpPr>
          <p:cNvPr id="4" name="Slide Number Placeholder 3"/>
          <p:cNvSpPr>
            <a:spLocks noGrp="1"/>
          </p:cNvSpPr>
          <p:nvPr>
            <p:ph type="sldNum" sz="quarter" idx="10"/>
          </p:nvPr>
        </p:nvSpPr>
        <p:spPr/>
        <p:txBody>
          <a:bodyPr/>
          <a:lstStyle/>
          <a:p>
            <a:pPr>
              <a:defRPr/>
            </a:pPr>
            <a:fld id="{0185564F-DA56-47ED-9E7E-947A81484081}" type="slidenum">
              <a:rPr lang="en-US" smtClean="0"/>
              <a:pPr>
                <a:defRPr/>
              </a:pPr>
              <a:t>27</a:t>
            </a:fld>
            <a:endParaRPr lang="en-US" dirty="0"/>
          </a:p>
        </p:txBody>
      </p:sp>
    </p:spTree>
    <p:extLst>
      <p:ext uri="{BB962C8B-B14F-4D97-AF65-F5344CB8AC3E}">
        <p14:creationId xmlns:p14="http://schemas.microsoft.com/office/powerpoint/2010/main" val="25363678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D7A443D9-B9F2-4E26-B945-0CAF12F75937}" type="slidenum">
              <a:rPr lang="en-US" smtClean="0"/>
              <a:pPr/>
              <a:t>28</a:t>
            </a:fld>
            <a:endParaRPr lang="en-US" dirty="0" smtClean="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r>
              <a:rPr lang="en-US" sz="1200" b="0" i="0" u="none" strike="noStrike" kern="1200" baseline="0" dirty="0" smtClean="0">
                <a:solidFill>
                  <a:schemeClr val="tx1"/>
                </a:solidFill>
                <a:latin typeface="Arial" charset="0"/>
                <a:ea typeface="+mn-ea"/>
                <a:cs typeface="+mn-cs"/>
              </a:rPr>
              <a:t>Pastiche is a mixture of images and ideas in the </a:t>
            </a:r>
            <a:r>
              <a:rPr lang="en-US" sz="1200" b="0" i="0" u="none" strike="noStrike" kern="1200" baseline="0" dirty="0" err="1" smtClean="0">
                <a:solidFill>
                  <a:schemeClr val="tx1"/>
                </a:solidFill>
                <a:latin typeface="Arial" charset="0"/>
                <a:ea typeface="+mn-ea"/>
                <a:cs typeface="+mn-cs"/>
              </a:rPr>
              <a:t>interpretivist</a:t>
            </a:r>
            <a:r>
              <a:rPr lang="en-US" sz="1200" b="0" i="0" u="none" strike="noStrike" kern="1200" baseline="0" dirty="0" smtClean="0">
                <a:solidFill>
                  <a:schemeClr val="tx1"/>
                </a:solidFill>
                <a:latin typeface="Arial" charset="0"/>
                <a:ea typeface="+mn-ea"/>
                <a:cs typeface="+mn-cs"/>
              </a:rPr>
              <a:t> view. Consumer culture theory (CCT) refers generally to research that regards consumption from a social and cultural point of view rather than more narrowly as an economic exchange.</a:t>
            </a:r>
            <a:endParaRPr lang="en-US" dirty="0" smtClean="0"/>
          </a:p>
        </p:txBody>
      </p:sp>
    </p:spTree>
    <p:extLst>
      <p:ext uri="{BB962C8B-B14F-4D97-AF65-F5344CB8AC3E}">
        <p14:creationId xmlns:p14="http://schemas.microsoft.com/office/powerpoint/2010/main" val="34570440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185564F-DA56-47ED-9E7E-947A81484081}" type="slidenum">
              <a:rPr lang="en-US" smtClean="0"/>
              <a:pPr>
                <a:defRPr/>
              </a:pPr>
              <a:t>29</a:t>
            </a:fld>
            <a:endParaRPr lang="en-US" dirty="0"/>
          </a:p>
        </p:txBody>
      </p:sp>
    </p:spTree>
    <p:extLst>
      <p:ext uri="{BB962C8B-B14F-4D97-AF65-F5344CB8AC3E}">
        <p14:creationId xmlns:p14="http://schemas.microsoft.com/office/powerpoint/2010/main" val="22368493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3B6391AC-791E-4A8C-8969-7D97F45E2995}" type="slidenum">
              <a:rPr lang="en-US" smtClean="0"/>
              <a:pPr/>
              <a:t>3</a:t>
            </a:fld>
            <a:endParaRPr lang="en-US" dirty="0" smtClean="0"/>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dirty="0" smtClean="0"/>
          </a:p>
        </p:txBody>
      </p:sp>
    </p:spTree>
    <p:extLst>
      <p:ext uri="{BB962C8B-B14F-4D97-AF65-F5344CB8AC3E}">
        <p14:creationId xmlns:p14="http://schemas.microsoft.com/office/powerpoint/2010/main" val="37681724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6BB77B19-3320-49C1-A7A8-33C646F0A3C7}" type="slidenum">
              <a:rPr lang="en-US" smtClean="0"/>
              <a:pPr/>
              <a:t>4</a:t>
            </a:fld>
            <a:endParaRPr lang="en-US" dirty="0" smtClean="0"/>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r>
              <a:rPr lang="en-US" dirty="0" smtClean="0"/>
              <a:t>In the early stages of development, researchers referred to the field as buyer behavior.</a:t>
            </a:r>
            <a:r>
              <a:rPr lang="en-US" baseline="0" dirty="0" smtClean="0"/>
              <a:t> Marketers now recognize that consumer behavior is an ongoing process, not merely what happens at one point in the transaction cycle. We call the transaction of value between two or more an exchange. It’s an integral part of marketing but consumer behavior recognizes that the entire consumption process is relevant for marketers. Figure 1.1 illustrates these issues. </a:t>
            </a:r>
          </a:p>
        </p:txBody>
      </p:sp>
    </p:spTree>
    <p:extLst>
      <p:ext uri="{BB962C8B-B14F-4D97-AF65-F5344CB8AC3E}">
        <p14:creationId xmlns:p14="http://schemas.microsoft.com/office/powerpoint/2010/main" val="38856290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Arial" charset="0"/>
                <a:ea typeface="+mn-ea"/>
                <a:cs typeface="+mn-cs"/>
              </a:rPr>
              <a:t>consumption communities are where members share opinions and recommendations about anything from Barbie dolls to baseball fantasy league team lineups to iPhone apps.</a:t>
            </a:r>
          </a:p>
          <a:p>
            <a:r>
              <a:rPr lang="en-US" sz="1200" b="0" i="0" u="none" strike="noStrike" kern="1200" baseline="0" dirty="0" smtClean="0">
                <a:solidFill>
                  <a:schemeClr val="tx1"/>
                </a:solidFill>
                <a:latin typeface="Arial" charset="0"/>
                <a:ea typeface="+mn-ea"/>
                <a:cs typeface="+mn-cs"/>
              </a:rPr>
              <a:t>The use of market segmentation strategies means an organization targets its product, service, or idea only to specific groups of consumers rather than to everybody—even if it means that other consumers who don’t belong to this target market aren’t attracted to it. That’s why they make chocolate and vanilla ice cream (and even candied bacon flavor!).</a:t>
            </a:r>
            <a:endParaRPr lang="en-US" dirty="0"/>
          </a:p>
        </p:txBody>
      </p:sp>
      <p:sp>
        <p:nvSpPr>
          <p:cNvPr id="4" name="Slide Number Placeholder 3"/>
          <p:cNvSpPr>
            <a:spLocks noGrp="1"/>
          </p:cNvSpPr>
          <p:nvPr>
            <p:ph type="sldNum" sz="quarter" idx="10"/>
          </p:nvPr>
        </p:nvSpPr>
        <p:spPr/>
        <p:txBody>
          <a:bodyPr/>
          <a:lstStyle/>
          <a:p>
            <a:pPr>
              <a:defRPr/>
            </a:pPr>
            <a:fld id="{0185564F-DA56-47ED-9E7E-947A81484081}" type="slidenum">
              <a:rPr lang="en-US" smtClean="0"/>
              <a:pPr>
                <a:defRPr/>
              </a:pPr>
              <a:t>5</a:t>
            </a:fld>
            <a:endParaRPr lang="en-US" dirty="0"/>
          </a:p>
        </p:txBody>
      </p:sp>
    </p:spTree>
    <p:extLst>
      <p:ext uri="{BB962C8B-B14F-4D97-AF65-F5344CB8AC3E}">
        <p14:creationId xmlns:p14="http://schemas.microsoft.com/office/powerpoint/2010/main" val="26332508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9DDA79E5-014E-4806-ACB6-1211C3FCAAC0}" type="slidenum">
              <a:rPr lang="en-US" smtClean="0"/>
              <a:pPr/>
              <a:t>6</a:t>
            </a:fld>
            <a:endParaRPr lang="en-US" dirty="0" smtClean="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endParaRPr lang="en-US" dirty="0" smtClean="0"/>
          </a:p>
        </p:txBody>
      </p:sp>
    </p:spTree>
    <p:extLst>
      <p:ext uri="{BB962C8B-B14F-4D97-AF65-F5344CB8AC3E}">
        <p14:creationId xmlns:p14="http://schemas.microsoft.com/office/powerpoint/2010/main" val="17912554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17E47F9D-B0A4-44B8-8CA4-20EE17E3AA3D}" type="slidenum">
              <a:rPr lang="en-US" smtClean="0"/>
              <a:pPr/>
              <a:t>7</a:t>
            </a:fld>
            <a:endParaRPr lang="en-US" dirty="0" smtClean="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r>
              <a:rPr lang="en-US" baseline="0" dirty="0" smtClean="0"/>
              <a:t>We call the person who identifies a need or desire, makes a purchase, and then disposes of the product as a consumer. The purchaser or user might be the same person, or not. You can see in the slide that there are three key stages: 1) prepurchase, 2) purchase, and 3) postpurchase. Marketers need an understanding of all three stages. </a:t>
            </a:r>
            <a:endParaRPr lang="en-US" dirty="0" smtClean="0"/>
          </a:p>
        </p:txBody>
      </p:sp>
    </p:spTree>
    <p:extLst>
      <p:ext uri="{BB962C8B-B14F-4D97-AF65-F5344CB8AC3E}">
        <p14:creationId xmlns:p14="http://schemas.microsoft.com/office/powerpoint/2010/main" val="41150972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185564F-DA56-47ED-9E7E-947A81484081}" type="slidenum">
              <a:rPr lang="en-US" smtClean="0"/>
              <a:pPr>
                <a:defRPr/>
              </a:pPr>
              <a:t>8</a:t>
            </a:fld>
            <a:endParaRPr lang="en-US" dirty="0"/>
          </a:p>
        </p:txBody>
      </p:sp>
    </p:spTree>
    <p:extLst>
      <p:ext uri="{BB962C8B-B14F-4D97-AF65-F5344CB8AC3E}">
        <p14:creationId xmlns:p14="http://schemas.microsoft.com/office/powerpoint/2010/main" val="18744954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6BB77B19-3320-49C1-A7A8-33C646F0A3C7}" type="slidenum">
              <a:rPr lang="en-US" smtClean="0"/>
              <a:pPr/>
              <a:t>9</a:t>
            </a:fld>
            <a:endParaRPr lang="en-US" dirty="0" smtClean="0"/>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r>
              <a:rPr lang="en-US" dirty="0" smtClean="0"/>
              <a:t>Marketers must understand the various consumer</a:t>
            </a:r>
            <a:r>
              <a:rPr lang="en-US" baseline="0" dirty="0" smtClean="0"/>
              <a:t> segments they are targeting in order to meet the segments’ needs. In the ad shown, the woman is fed up with bad financial news. Bianco adjusted its message strategy to address the concerns of its audience. </a:t>
            </a:r>
          </a:p>
          <a:p>
            <a:r>
              <a:rPr lang="en-US" baseline="0" dirty="0" smtClean="0"/>
              <a:t>Many dimensions are relevant for understanding consumer needs and wants. Usage (whether heavy or light) can help to focus marketers’ energies. In addition there are many demographic variables that can help in understanding groups of consumers. </a:t>
            </a:r>
            <a:endParaRPr lang="en-US" dirty="0" smtClean="0"/>
          </a:p>
        </p:txBody>
      </p:sp>
    </p:spTree>
    <p:extLst>
      <p:ext uri="{BB962C8B-B14F-4D97-AF65-F5344CB8AC3E}">
        <p14:creationId xmlns:p14="http://schemas.microsoft.com/office/powerpoint/2010/main" val="39409082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18"/>
          <p:cNvSpPr>
            <a:spLocks noChangeShapeType="1"/>
          </p:cNvSpPr>
          <p:nvPr userDrawn="1"/>
        </p:nvSpPr>
        <p:spPr bwMode="auto">
          <a:xfrm>
            <a:off x="685800" y="2895600"/>
            <a:ext cx="7848600" cy="0"/>
          </a:xfrm>
          <a:prstGeom prst="line">
            <a:avLst/>
          </a:prstGeom>
          <a:noFill/>
          <a:ln w="63500">
            <a:solidFill>
              <a:srgbClr val="6699FF"/>
            </a:solidFill>
            <a:round/>
            <a:headEnd/>
            <a:tailEnd/>
          </a:ln>
          <a:effectLst/>
        </p:spPr>
        <p:txBody>
          <a:bodyPr/>
          <a:lstStyle/>
          <a:p>
            <a:pPr>
              <a:defRPr/>
            </a:pPr>
            <a:endParaRPr lang="en-US"/>
          </a:p>
        </p:txBody>
      </p:sp>
      <p:sp>
        <p:nvSpPr>
          <p:cNvPr id="5" name="Rectangle 19"/>
          <p:cNvSpPr>
            <a:spLocks noChangeArrowheads="1"/>
          </p:cNvSpPr>
          <p:nvPr userDrawn="1"/>
        </p:nvSpPr>
        <p:spPr bwMode="auto">
          <a:xfrm>
            <a:off x="0" y="5486400"/>
            <a:ext cx="228600" cy="1371600"/>
          </a:xfrm>
          <a:prstGeom prst="rect">
            <a:avLst/>
          </a:prstGeom>
          <a:solidFill>
            <a:srgbClr val="000066"/>
          </a:solidFill>
          <a:ln w="9525">
            <a:noFill/>
            <a:miter lim="800000"/>
            <a:headEnd/>
            <a:tailEnd/>
          </a:ln>
          <a:effectLst/>
        </p:spPr>
        <p:txBody>
          <a:bodyPr wrap="none" anchor="ctr"/>
          <a:lstStyle/>
          <a:p>
            <a:pPr algn="ctr">
              <a:defRPr/>
            </a:pPr>
            <a:endParaRPr lang="en-US" sz="2400">
              <a:latin typeface="Times New Roman" pitchFamily="18" charset="0"/>
            </a:endParaRPr>
          </a:p>
        </p:txBody>
      </p:sp>
      <p:sp>
        <p:nvSpPr>
          <p:cNvPr id="6" name="Rectangle 20"/>
          <p:cNvSpPr>
            <a:spLocks noChangeArrowheads="1"/>
          </p:cNvSpPr>
          <p:nvPr userDrawn="1"/>
        </p:nvSpPr>
        <p:spPr bwMode="auto">
          <a:xfrm>
            <a:off x="0" y="4114800"/>
            <a:ext cx="228600" cy="1371600"/>
          </a:xfrm>
          <a:prstGeom prst="rect">
            <a:avLst/>
          </a:prstGeom>
          <a:solidFill>
            <a:srgbClr val="996633"/>
          </a:solidFill>
          <a:ln w="9525">
            <a:noFill/>
            <a:miter lim="800000"/>
            <a:headEnd/>
            <a:tailEnd/>
          </a:ln>
          <a:effectLst/>
        </p:spPr>
        <p:txBody>
          <a:bodyPr wrap="none" anchor="ctr"/>
          <a:lstStyle/>
          <a:p>
            <a:pPr algn="ctr">
              <a:defRPr/>
            </a:pPr>
            <a:endParaRPr lang="en-US" sz="2400">
              <a:latin typeface="Times New Roman" pitchFamily="18" charset="0"/>
            </a:endParaRPr>
          </a:p>
        </p:txBody>
      </p:sp>
      <p:sp>
        <p:nvSpPr>
          <p:cNvPr id="7" name="Rectangle 21"/>
          <p:cNvSpPr>
            <a:spLocks noChangeArrowheads="1"/>
          </p:cNvSpPr>
          <p:nvPr userDrawn="1"/>
        </p:nvSpPr>
        <p:spPr bwMode="auto">
          <a:xfrm>
            <a:off x="0" y="2743200"/>
            <a:ext cx="228600" cy="1371600"/>
          </a:xfrm>
          <a:prstGeom prst="rect">
            <a:avLst/>
          </a:prstGeom>
          <a:solidFill>
            <a:srgbClr val="009999"/>
          </a:solidFill>
          <a:ln w="9525">
            <a:noFill/>
            <a:miter lim="800000"/>
            <a:headEnd/>
            <a:tailEnd/>
          </a:ln>
          <a:effectLst/>
        </p:spPr>
        <p:txBody>
          <a:bodyPr wrap="none" anchor="ctr"/>
          <a:lstStyle/>
          <a:p>
            <a:pPr algn="ctr">
              <a:defRPr/>
            </a:pPr>
            <a:endParaRPr lang="en-US" sz="2400">
              <a:latin typeface="Times New Roman" pitchFamily="18" charset="0"/>
            </a:endParaRPr>
          </a:p>
        </p:txBody>
      </p:sp>
      <p:sp>
        <p:nvSpPr>
          <p:cNvPr id="8" name="Rectangle 22"/>
          <p:cNvSpPr>
            <a:spLocks noChangeArrowheads="1"/>
          </p:cNvSpPr>
          <p:nvPr userDrawn="1"/>
        </p:nvSpPr>
        <p:spPr bwMode="auto">
          <a:xfrm>
            <a:off x="0" y="1371600"/>
            <a:ext cx="228600" cy="1371600"/>
          </a:xfrm>
          <a:prstGeom prst="rect">
            <a:avLst/>
          </a:prstGeom>
          <a:solidFill>
            <a:srgbClr val="CC0066"/>
          </a:solidFill>
          <a:ln w="9525">
            <a:noFill/>
            <a:miter lim="800000"/>
            <a:headEnd/>
            <a:tailEnd/>
          </a:ln>
          <a:effectLst/>
        </p:spPr>
        <p:txBody>
          <a:bodyPr wrap="none" anchor="ctr"/>
          <a:lstStyle/>
          <a:p>
            <a:pPr algn="ctr">
              <a:defRPr/>
            </a:pPr>
            <a:endParaRPr lang="en-US" sz="2400">
              <a:latin typeface="Times New Roman" pitchFamily="18" charset="0"/>
            </a:endParaRPr>
          </a:p>
        </p:txBody>
      </p:sp>
      <p:sp>
        <p:nvSpPr>
          <p:cNvPr id="9" name="Rectangle 23"/>
          <p:cNvSpPr>
            <a:spLocks noChangeArrowheads="1"/>
          </p:cNvSpPr>
          <p:nvPr userDrawn="1"/>
        </p:nvSpPr>
        <p:spPr bwMode="auto">
          <a:xfrm>
            <a:off x="0" y="0"/>
            <a:ext cx="228600" cy="1371600"/>
          </a:xfrm>
          <a:prstGeom prst="rect">
            <a:avLst/>
          </a:prstGeom>
          <a:solidFill>
            <a:srgbClr val="808000"/>
          </a:solidFill>
          <a:ln w="9525">
            <a:noFill/>
            <a:miter lim="800000"/>
            <a:headEnd/>
            <a:tailEnd/>
          </a:ln>
          <a:effectLst/>
        </p:spPr>
        <p:txBody>
          <a:bodyPr wrap="none" anchor="ctr"/>
          <a:lstStyle/>
          <a:p>
            <a:pPr algn="ctr">
              <a:defRPr/>
            </a:pPr>
            <a:endParaRPr lang="en-US" sz="2400">
              <a:latin typeface="Times New Roman" pitchFamily="18" charset="0"/>
            </a:endParaRPr>
          </a:p>
        </p:txBody>
      </p:sp>
      <p:sp>
        <p:nvSpPr>
          <p:cNvPr id="204802" name="Rectangle 2"/>
          <p:cNvSpPr>
            <a:spLocks noGrp="1" noChangeArrowheads="1"/>
          </p:cNvSpPr>
          <p:nvPr>
            <p:ph type="ctrTitle"/>
          </p:nvPr>
        </p:nvSpPr>
        <p:spPr>
          <a:xfrm>
            <a:off x="685800" y="685800"/>
            <a:ext cx="7772400" cy="2127250"/>
          </a:xfrm>
        </p:spPr>
        <p:txBody>
          <a:bodyPr/>
          <a:lstStyle>
            <a:lvl1pPr algn="ctr">
              <a:defRPr sz="3600"/>
            </a:lvl1pPr>
          </a:lstStyle>
          <a:p>
            <a:r>
              <a:rPr lang="en-US"/>
              <a:t>Click to edit Master title style</a:t>
            </a:r>
          </a:p>
        </p:txBody>
      </p:sp>
      <p:sp>
        <p:nvSpPr>
          <p:cNvPr id="204803" name="Rectangle 3"/>
          <p:cNvSpPr>
            <a:spLocks noGrp="1" noChangeArrowheads="1"/>
          </p:cNvSpPr>
          <p:nvPr>
            <p:ph type="subTitle" idx="1"/>
          </p:nvPr>
        </p:nvSpPr>
        <p:spPr>
          <a:xfrm>
            <a:off x="1371600" y="3270250"/>
            <a:ext cx="6400800" cy="2209800"/>
          </a:xfrm>
        </p:spPr>
        <p:txBody>
          <a:bodyPr/>
          <a:lstStyle>
            <a:lvl1pPr marL="0" indent="0" algn="ctr">
              <a:buFontTx/>
              <a:buNone/>
              <a:defRPr sz="2600"/>
            </a:lvl1pPr>
          </a:lstStyle>
          <a:p>
            <a:r>
              <a:rPr lang="en-US"/>
              <a:t>Click to edit Master subtitle style</a:t>
            </a:r>
          </a:p>
        </p:txBody>
      </p:sp>
      <p:sp>
        <p:nvSpPr>
          <p:cNvPr id="10" name="Rectangle 6"/>
          <p:cNvSpPr>
            <a:spLocks noGrp="1" noChangeArrowheads="1"/>
          </p:cNvSpPr>
          <p:nvPr>
            <p:ph type="sldNum" sz="quarter" idx="10"/>
          </p:nvPr>
        </p:nvSpPr>
        <p:spPr>
          <a:xfrm>
            <a:off x="6553200" y="6248400"/>
            <a:ext cx="2133600" cy="457200"/>
          </a:xfrm>
        </p:spPr>
        <p:txBody>
          <a:bodyPr/>
          <a:lstStyle>
            <a:lvl1pPr>
              <a:defRPr>
                <a:latin typeface="Verdana" pitchFamily="34" charset="0"/>
              </a:defRPr>
            </a:lvl1pPr>
          </a:lstStyle>
          <a:p>
            <a:r>
              <a:rPr lang="en-US"/>
              <a:t>1-</a:t>
            </a:r>
            <a:fld id="{7703C8E3-1C16-4BCA-A787-02688D1810B0}" type="slidenum">
              <a:rPr lang="en-US"/>
              <a:pPr/>
              <a:t>‹#›</a:t>
            </a:fld>
            <a:endParaRPr lang="en-US"/>
          </a:p>
        </p:txBody>
      </p:sp>
      <p:sp>
        <p:nvSpPr>
          <p:cNvPr id="11" name="Rectangle 13"/>
          <p:cNvSpPr>
            <a:spLocks noGrp="1" noChangeArrowheads="1"/>
          </p:cNvSpPr>
          <p:nvPr>
            <p:ph type="ftr" sz="quarter" idx="11"/>
          </p:nvPr>
        </p:nvSpPr>
        <p:spPr/>
        <p:txBody>
          <a:bodyPr/>
          <a:lstStyle>
            <a:lvl1pPr>
              <a:defRPr/>
            </a:lvl1pPr>
          </a:lstStyle>
          <a:p>
            <a:fld id="{AEAF927D-E8A1-4917-BA96-28DEBF11B2B2}" type="datetime1">
              <a:rPr lang="en-US"/>
              <a:pPr/>
              <a:t>1/21/16</a:t>
            </a:fld>
            <a:endParaRPr lang="en-US"/>
          </a:p>
          <a:p>
            <a:r>
              <a:rPr lang="en-US"/>
              <a:t>Copyright © 2011 Pearson Education, Inc. publishing as Prentice Hall</a:t>
            </a:r>
          </a:p>
          <a:p>
            <a:endParaRPr 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r>
              <a:rPr lang="en-US"/>
              <a:t>1-</a:t>
            </a:r>
            <a:fld id="{A144EDFA-A5C1-4A25-B91A-A1DC5218CD24}" type="slidenum">
              <a:rPr lang="en-US"/>
              <a:pPr/>
              <a:t>‹#›</a:t>
            </a:fld>
            <a:endParaRPr lang="en-US"/>
          </a:p>
        </p:txBody>
      </p:sp>
      <p:sp>
        <p:nvSpPr>
          <p:cNvPr id="5" name="Rectangle 4"/>
          <p:cNvSpPr>
            <a:spLocks noGrp="1" noChangeArrowheads="1"/>
          </p:cNvSpPr>
          <p:nvPr>
            <p:ph type="ftr" sz="quarter" idx="11"/>
          </p:nvPr>
        </p:nvSpPr>
        <p:spPr>
          <a:ln/>
        </p:spPr>
        <p:txBody>
          <a:bodyPr/>
          <a:lstStyle>
            <a:lvl1pPr>
              <a:defRPr/>
            </a:lvl1pPr>
          </a:lstStyle>
          <a:p>
            <a:endParaRPr lang="en-US" dirty="0" smtClean="0"/>
          </a:p>
          <a:p>
            <a:r>
              <a:rPr lang="en-US" dirty="0" smtClean="0"/>
              <a:t>Copyright © 2013 Pearson Education, Inc. publishing as Prentice Hall</a:t>
            </a:r>
          </a:p>
          <a:p>
            <a:endParaRPr lang="en-US" dirty="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r>
              <a:rPr lang="en-US"/>
              <a:t>1-</a:t>
            </a:r>
            <a:fld id="{72B9B0F6-0EFA-461B-B21B-138FA967BC8B}" type="slidenum">
              <a:rPr lang="en-US"/>
              <a:pPr/>
              <a:t>‹#›</a:t>
            </a:fld>
            <a:endParaRPr lang="en-US"/>
          </a:p>
        </p:txBody>
      </p:sp>
      <p:sp>
        <p:nvSpPr>
          <p:cNvPr id="5" name="Rectangle 4"/>
          <p:cNvSpPr>
            <a:spLocks noGrp="1" noChangeArrowheads="1"/>
          </p:cNvSpPr>
          <p:nvPr>
            <p:ph type="ftr" sz="quarter" idx="11"/>
          </p:nvPr>
        </p:nvSpPr>
        <p:spPr>
          <a:ln/>
        </p:spPr>
        <p:txBody>
          <a:bodyPr/>
          <a:lstStyle>
            <a:lvl1pPr>
              <a:defRPr/>
            </a:lvl1pPr>
          </a:lstStyle>
          <a:p>
            <a:fld id="{B360D91B-2BA4-4250-ACE0-A8F30D19D006}" type="datetime1">
              <a:rPr lang="en-US"/>
              <a:pPr/>
              <a:t>1/21/16</a:t>
            </a:fld>
            <a:endParaRPr lang="en-US"/>
          </a:p>
          <a:p>
            <a:r>
              <a:rPr lang="en-US"/>
              <a:t>Copyright © 2011 Pearson Education, Inc. publishing as Prentice Hall</a:t>
            </a:r>
          </a:p>
          <a:p>
            <a:endParaRPr 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865187"/>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371600"/>
            <a:ext cx="4038600" cy="4759325"/>
          </a:xfrm>
        </p:spPr>
        <p:txBody>
          <a:bodyPr/>
          <a:lstStyle/>
          <a:p>
            <a:pPr lvl="0"/>
            <a:endParaRPr lang="en-US" noProof="0"/>
          </a:p>
        </p:txBody>
      </p:sp>
      <p:sp>
        <p:nvSpPr>
          <p:cNvPr id="4" name="Text Placeholder 3"/>
          <p:cNvSpPr>
            <a:spLocks noGrp="1"/>
          </p:cNvSpPr>
          <p:nvPr>
            <p:ph type="body" sz="half" idx="2"/>
          </p:nvPr>
        </p:nvSpPr>
        <p:spPr>
          <a:xfrm>
            <a:off x="4648200" y="1371600"/>
            <a:ext cx="4038600" cy="47593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6"/>
          <p:cNvSpPr>
            <a:spLocks noGrp="1"/>
          </p:cNvSpPr>
          <p:nvPr>
            <p:ph type="sldNum" sz="quarter" idx="10"/>
          </p:nvPr>
        </p:nvSpPr>
        <p:spPr/>
        <p:txBody>
          <a:bodyPr/>
          <a:lstStyle>
            <a:lvl1pPr>
              <a:defRPr/>
            </a:lvl1pPr>
          </a:lstStyle>
          <a:p>
            <a:r>
              <a:rPr lang="en-US"/>
              <a:t>1-</a:t>
            </a:r>
            <a:fld id="{71CB4994-B43C-46BE-AAE1-5C300242F8A7}" type="slidenum">
              <a:rPr lang="en-US"/>
              <a:pPr/>
              <a:t>‹#›</a:t>
            </a:fld>
            <a:endParaRPr lang="en-US"/>
          </a:p>
        </p:txBody>
      </p:sp>
      <p:sp>
        <p:nvSpPr>
          <p:cNvPr id="6" name="Rectangle 5"/>
          <p:cNvSpPr>
            <a:spLocks noGrp="1" noChangeArrowheads="1"/>
          </p:cNvSpPr>
          <p:nvPr>
            <p:ph type="ftr" sz="quarter" idx="11"/>
          </p:nvPr>
        </p:nvSpPr>
        <p:spPr/>
        <p:txBody>
          <a:bodyPr/>
          <a:lstStyle>
            <a:lvl1pPr>
              <a:defRPr/>
            </a:lvl1pPr>
          </a:lstStyle>
          <a:p>
            <a:r>
              <a:rPr lang="en-US" dirty="0" smtClean="0"/>
              <a:t> </a:t>
            </a:r>
          </a:p>
          <a:p>
            <a:r>
              <a:rPr lang="en-US" dirty="0" smtClean="0"/>
              <a:t>Copyright © 2013 Pearson Education, Inc. publishing as Prentice Hall</a:t>
            </a:r>
          </a:p>
          <a:p>
            <a:endParaRPr lang="en-US" dirty="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865187"/>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371600"/>
            <a:ext cx="8229600" cy="4759325"/>
          </a:xfrm>
        </p:spPr>
        <p:txBody>
          <a:bodyPr/>
          <a:lstStyle/>
          <a:p>
            <a:pPr lvl="0"/>
            <a:endParaRPr lang="en-US" noProof="0"/>
          </a:p>
        </p:txBody>
      </p:sp>
      <p:sp>
        <p:nvSpPr>
          <p:cNvPr id="4" name="Slide Number Placeholder 5"/>
          <p:cNvSpPr>
            <a:spLocks noGrp="1"/>
          </p:cNvSpPr>
          <p:nvPr>
            <p:ph type="sldNum" sz="quarter" idx="10"/>
          </p:nvPr>
        </p:nvSpPr>
        <p:spPr/>
        <p:txBody>
          <a:bodyPr/>
          <a:lstStyle>
            <a:lvl1pPr>
              <a:defRPr/>
            </a:lvl1pPr>
          </a:lstStyle>
          <a:p>
            <a:r>
              <a:rPr lang="en-US"/>
              <a:t>1-</a:t>
            </a:r>
            <a:fld id="{C22238C0-0796-4922-BA4E-D721310CC5EF}" type="slidenum">
              <a:rPr lang="en-US"/>
              <a:pPr/>
              <a:t>‹#›</a:t>
            </a:fld>
            <a:endParaRPr lang="en-US"/>
          </a:p>
        </p:txBody>
      </p:sp>
      <p:sp>
        <p:nvSpPr>
          <p:cNvPr id="5" name="Rectangle 4"/>
          <p:cNvSpPr>
            <a:spLocks noGrp="1" noChangeArrowheads="1"/>
          </p:cNvSpPr>
          <p:nvPr>
            <p:ph type="ftr" sz="quarter" idx="11"/>
          </p:nvPr>
        </p:nvSpPr>
        <p:spPr/>
        <p:txBody>
          <a:bodyPr/>
          <a:lstStyle>
            <a:lvl1pPr>
              <a:defRPr/>
            </a:lvl1pPr>
          </a:lstStyle>
          <a:p>
            <a:endParaRPr lang="en-US" dirty="0" smtClean="0"/>
          </a:p>
          <a:p>
            <a:r>
              <a:rPr lang="en-US" dirty="0" smtClean="0"/>
              <a:t>Copyright © 2013 Pearson Education, Inc. publishing as Prentice Hall</a:t>
            </a:r>
          </a:p>
          <a:p>
            <a:endParaRPr lang="en-US" dirty="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3200" b="0"/>
            </a:lvl1pPr>
            <a:lvl2pPr>
              <a:defRPr sz="3200" b="0"/>
            </a:lvl2pPr>
            <a:lvl3pPr>
              <a:defRPr sz="3200" b="0"/>
            </a:lvl3pPr>
            <a:lvl4pPr>
              <a:defRPr sz="3200" b="0"/>
            </a:lvl4pPr>
            <a:lvl5pPr>
              <a:defRPr sz="3200" b="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5"/>
          <p:cNvSpPr>
            <a:spLocks noGrp="1"/>
          </p:cNvSpPr>
          <p:nvPr>
            <p:ph type="sldNum" sz="quarter" idx="10"/>
          </p:nvPr>
        </p:nvSpPr>
        <p:spPr/>
        <p:txBody>
          <a:bodyPr/>
          <a:lstStyle>
            <a:lvl1pPr>
              <a:defRPr/>
            </a:lvl1pPr>
          </a:lstStyle>
          <a:p>
            <a:pPr>
              <a:defRPr/>
            </a:pPr>
            <a:r>
              <a:rPr lang="en-US"/>
              <a:t>1-</a:t>
            </a:r>
            <a:fld id="{4C4CA041-97C9-4E07-92C8-E000E69160F2}" type="slidenum">
              <a:rPr lang="en-US"/>
              <a:pPr>
                <a:defRPr/>
              </a:pPr>
              <a:t>‹#›</a:t>
            </a:fld>
            <a:endParaRPr lang="en-US"/>
          </a:p>
        </p:txBody>
      </p:sp>
      <p:sp>
        <p:nvSpPr>
          <p:cNvPr id="5" name="Rectangle 13"/>
          <p:cNvSpPr>
            <a:spLocks noGrp="1" noChangeArrowheads="1"/>
          </p:cNvSpPr>
          <p:nvPr>
            <p:ph type="ftr" sz="quarter" idx="11"/>
          </p:nvPr>
        </p:nvSpPr>
        <p:spPr/>
        <p:txBody>
          <a:bodyPr/>
          <a:lstStyle>
            <a:lvl1pPr>
              <a:defRPr/>
            </a:lvl1pPr>
          </a:lstStyle>
          <a:p>
            <a:endParaRPr lang="en-US" dirty="0" smtClean="0"/>
          </a:p>
          <a:p>
            <a:r>
              <a:rPr lang="en-US" dirty="0" smtClean="0"/>
              <a:t>Copyright © 2013 Pearson Education, Inc. publishing as Prentice Hall</a:t>
            </a:r>
          </a:p>
          <a:p>
            <a:endParaRPr lang="en-US" dirty="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p:txBody>
          <a:bodyPr/>
          <a:lstStyle>
            <a:lvl1pPr>
              <a:defRPr dirty="0" smtClean="0"/>
            </a:lvl1pPr>
          </a:lstStyle>
          <a:p>
            <a:pPr>
              <a:defRPr/>
            </a:pPr>
            <a:r>
              <a:rPr lang="en-US"/>
              <a:t>1-</a:t>
            </a:r>
            <a:fld id="{51CE98C3-F4E6-4B8C-8C9B-3F361AE7E714}" type="slidenum">
              <a:rPr lang="en-US"/>
              <a:pPr>
                <a:defRPr/>
              </a:pPr>
              <a:t>‹#›</a:t>
            </a:fld>
            <a:endParaRPr lang="en-US"/>
          </a:p>
        </p:txBody>
      </p:sp>
      <p:sp>
        <p:nvSpPr>
          <p:cNvPr id="5" name="Rectangle 4"/>
          <p:cNvSpPr>
            <a:spLocks noGrp="1" noChangeArrowheads="1"/>
          </p:cNvSpPr>
          <p:nvPr>
            <p:ph type="ftr" sz="quarter" idx="11"/>
          </p:nvPr>
        </p:nvSpPr>
        <p:spPr/>
        <p:txBody>
          <a:bodyPr/>
          <a:lstStyle>
            <a:lvl1pPr>
              <a:defRPr/>
            </a:lvl1pPr>
          </a:lstStyle>
          <a:p>
            <a:endParaRPr lang="en-US" dirty="0" smtClean="0"/>
          </a:p>
          <a:p>
            <a:r>
              <a:rPr lang="en-US" dirty="0" smtClean="0"/>
              <a:t>Copyright © 2013 Pearson Education, Inc. publishing as Prentice Hall</a:t>
            </a:r>
          </a:p>
          <a:p>
            <a:endParaRPr lang="en-US" dirty="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71600"/>
            <a:ext cx="4038600" cy="4759325"/>
          </a:xfrm>
        </p:spPr>
        <p:txBody>
          <a:bodyPr/>
          <a:lstStyle>
            <a:lvl1pPr>
              <a:defRPr sz="2800" b="0"/>
            </a:lvl1pPr>
            <a:lvl2pPr>
              <a:defRPr sz="2800" b="0"/>
            </a:lvl2pPr>
            <a:lvl3pPr>
              <a:defRPr sz="2800" b="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371600"/>
            <a:ext cx="4038600" cy="4759325"/>
          </a:xfrm>
        </p:spPr>
        <p:txBody>
          <a:bodyPr/>
          <a:lstStyle>
            <a:lvl1pPr>
              <a:defRPr sz="2800"/>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6"/>
          <p:cNvSpPr>
            <a:spLocks noGrp="1" noChangeArrowheads="1"/>
          </p:cNvSpPr>
          <p:nvPr>
            <p:ph type="sldNum" sz="quarter" idx="10"/>
          </p:nvPr>
        </p:nvSpPr>
        <p:spPr>
          <a:ln/>
        </p:spPr>
        <p:txBody>
          <a:bodyPr/>
          <a:lstStyle>
            <a:lvl1pPr>
              <a:defRPr/>
            </a:lvl1pPr>
          </a:lstStyle>
          <a:p>
            <a:r>
              <a:rPr lang="en-US"/>
              <a:t>1-</a:t>
            </a:r>
            <a:fld id="{92DABD34-5F98-4231-9DD6-F811C63150B3}" type="slidenum">
              <a:rPr lang="en-US"/>
              <a:pPr/>
              <a:t>‹#›</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dirty="0" smtClean="0"/>
          </a:p>
          <a:p>
            <a:r>
              <a:rPr lang="en-US" dirty="0" smtClean="0"/>
              <a:t>Copyright © 2013 Pearson Education, Inc. publishing as Prentice Hall</a:t>
            </a:r>
          </a:p>
          <a:p>
            <a:endParaRPr lang="en-US" dirty="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r>
              <a:rPr lang="en-US"/>
              <a:t>1-</a:t>
            </a:r>
            <a:fld id="{61136C62-F44C-4E1D-B4B8-725CD4A0C33F}" type="slidenum">
              <a:rPr lang="en-US"/>
              <a:pPr/>
              <a:t>‹#›</a:t>
            </a:fld>
            <a:endParaRPr lang="en-US"/>
          </a:p>
        </p:txBody>
      </p:sp>
      <p:sp>
        <p:nvSpPr>
          <p:cNvPr id="8" name="Rectangle 7"/>
          <p:cNvSpPr>
            <a:spLocks noGrp="1" noChangeArrowheads="1"/>
          </p:cNvSpPr>
          <p:nvPr>
            <p:ph type="ftr" sz="quarter" idx="11"/>
          </p:nvPr>
        </p:nvSpPr>
        <p:spPr>
          <a:ln/>
        </p:spPr>
        <p:txBody>
          <a:bodyPr/>
          <a:lstStyle>
            <a:lvl1pPr>
              <a:defRPr/>
            </a:lvl1pPr>
          </a:lstStyle>
          <a:p>
            <a:endParaRPr lang="en-US" dirty="0" smtClean="0"/>
          </a:p>
          <a:p>
            <a:r>
              <a:rPr lang="en-US" dirty="0" smtClean="0"/>
              <a:t>Copyright © 2013 Pearson Education, Inc. publishing as Prentice Hall</a:t>
            </a:r>
          </a:p>
          <a:p>
            <a:endParaRPr lang="en-US" dirty="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4"/>
          <p:cNvSpPr>
            <a:spLocks noGrp="1"/>
          </p:cNvSpPr>
          <p:nvPr>
            <p:ph type="sldNum" sz="quarter" idx="10"/>
          </p:nvPr>
        </p:nvSpPr>
        <p:spPr/>
        <p:txBody>
          <a:bodyPr/>
          <a:lstStyle>
            <a:lvl1pPr>
              <a:defRPr/>
            </a:lvl1pPr>
          </a:lstStyle>
          <a:p>
            <a:r>
              <a:rPr lang="en-US"/>
              <a:t>1-</a:t>
            </a:r>
            <a:fld id="{23FBFD4A-BE0C-432A-9750-14C230CF1569}" type="slidenum">
              <a:rPr lang="en-US"/>
              <a:pPr/>
              <a:t>‹#›</a:t>
            </a:fld>
            <a:endParaRPr lang="en-US"/>
          </a:p>
        </p:txBody>
      </p:sp>
      <p:sp>
        <p:nvSpPr>
          <p:cNvPr id="4" name="Rectangle 13"/>
          <p:cNvSpPr>
            <a:spLocks noGrp="1" noChangeArrowheads="1"/>
          </p:cNvSpPr>
          <p:nvPr>
            <p:ph type="ftr" sz="quarter" idx="11"/>
          </p:nvPr>
        </p:nvSpPr>
        <p:spPr/>
        <p:txBody>
          <a:bodyPr/>
          <a:lstStyle>
            <a:lvl1pPr>
              <a:defRPr/>
            </a:lvl1pPr>
          </a:lstStyle>
          <a:p>
            <a:endParaRPr lang="en-US" dirty="0" smtClean="0"/>
          </a:p>
          <a:p>
            <a:r>
              <a:rPr lang="en-US" dirty="0" smtClean="0"/>
              <a:t>Copyright © 2013 Pearson Education, Inc. publishing as Prentice Hall</a:t>
            </a:r>
          </a:p>
          <a:p>
            <a:endParaRPr lang="en-US" dirty="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r>
              <a:rPr lang="en-US"/>
              <a:t>1-</a:t>
            </a:r>
            <a:fld id="{56F4FCE6-39C4-4C6E-8BE6-4F1E9DC3B510}" type="slidenum">
              <a:rPr lang="en-US"/>
              <a:pPr/>
              <a:t>‹#›</a:t>
            </a:fld>
            <a:endParaRPr lang="en-US"/>
          </a:p>
        </p:txBody>
      </p:sp>
      <p:sp>
        <p:nvSpPr>
          <p:cNvPr id="3" name="Rectangle 2"/>
          <p:cNvSpPr>
            <a:spLocks noGrp="1" noChangeArrowheads="1"/>
          </p:cNvSpPr>
          <p:nvPr>
            <p:ph type="ftr" sz="quarter" idx="11"/>
          </p:nvPr>
        </p:nvSpPr>
        <p:spPr>
          <a:ln/>
        </p:spPr>
        <p:txBody>
          <a:bodyPr/>
          <a:lstStyle>
            <a:lvl1pPr>
              <a:defRPr/>
            </a:lvl1pPr>
          </a:lstStyle>
          <a:p>
            <a:endParaRPr lang="en-US" dirty="0" smtClean="0"/>
          </a:p>
          <a:p>
            <a:r>
              <a:rPr lang="en-US" dirty="0" smtClean="0"/>
              <a:t>Copyright © 2013 Pearson Education, Inc. publishing as Prentice Hall</a:t>
            </a:r>
          </a:p>
          <a:p>
            <a:endParaRPr lang="en-US" dirty="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r>
              <a:rPr lang="en-US"/>
              <a:t>1-</a:t>
            </a:r>
            <a:fld id="{80D5D090-EA72-43B8-8925-1A1838FBD8B1}" type="slidenum">
              <a:rPr lang="en-US"/>
              <a:pPr/>
              <a:t>‹#›</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dirty="0" smtClean="0"/>
          </a:p>
          <a:p>
            <a:r>
              <a:rPr lang="en-US" dirty="0" smtClean="0"/>
              <a:t>Copyright © 2013 Pearson Education, Inc. publishing as Prentice Hall</a:t>
            </a:r>
          </a:p>
          <a:p>
            <a:endParaRPr lang="en-US" dirty="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r>
              <a:rPr lang="en-US"/>
              <a:t>1-</a:t>
            </a:r>
            <a:fld id="{674902CD-BD5C-4869-9784-895C6F5CE4CC}" type="slidenum">
              <a:rPr lang="en-US"/>
              <a:pPr/>
              <a:t>‹#›</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dirty="0" smtClean="0"/>
          </a:p>
          <a:p>
            <a:r>
              <a:rPr lang="en-US" dirty="0" smtClean="0"/>
              <a:t>Copyright © 2013 Pearson Education, Inc. publishing as Prentice Hall</a:t>
            </a:r>
          </a:p>
          <a:p>
            <a:endParaRPr lang="en-US" dirty="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Masters/_rels/slideMaster1.xml.rels><?xml version="1.0" encoding="UTF-8" standalone="yes"?>
<Relationships xmlns="http://schemas.openxmlformats.org/package/2006/relationships"><Relationship Id="rId1"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447800" y="274638"/>
            <a:ext cx="7313613"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1447800" y="1600200"/>
            <a:ext cx="7313613"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89447" name="Rectangle 7"/>
          <p:cNvSpPr>
            <a:spLocks noChangeArrowheads="1"/>
          </p:cNvSpPr>
          <p:nvPr userDrawn="1"/>
        </p:nvSpPr>
        <p:spPr bwMode="auto">
          <a:xfrm>
            <a:off x="457200" y="1219200"/>
            <a:ext cx="5562600" cy="152400"/>
          </a:xfrm>
          <a:prstGeom prst="rect">
            <a:avLst/>
          </a:prstGeom>
          <a:gradFill rotWithShape="1">
            <a:gsLst>
              <a:gs pos="0">
                <a:srgbClr val="CC3300"/>
              </a:gs>
              <a:gs pos="100000">
                <a:srgbClr val="CC9900"/>
              </a:gs>
            </a:gsLst>
            <a:lin ang="0" scaled="1"/>
          </a:gradFill>
          <a:ln w="25400" algn="ctr">
            <a:noFill/>
            <a:miter lim="800000"/>
            <a:headEnd/>
            <a:tailEnd/>
          </a:ln>
          <a:effectLst/>
        </p:spPr>
        <p:txBody>
          <a:bodyPr tIns="228600" bIns="228600" anchor="ctr">
            <a:spAutoFit/>
          </a:bodyPr>
          <a:lstStyle/>
          <a:p>
            <a:pPr>
              <a:defRPr/>
            </a:pPr>
            <a:endParaRPr lang="en-US" dirty="0"/>
          </a:p>
        </p:txBody>
      </p:sp>
      <p:sp>
        <p:nvSpPr>
          <p:cNvPr id="189448" name="Rectangle 8"/>
          <p:cNvSpPr>
            <a:spLocks noChangeArrowheads="1"/>
          </p:cNvSpPr>
          <p:nvPr userDrawn="1"/>
        </p:nvSpPr>
        <p:spPr bwMode="auto">
          <a:xfrm>
            <a:off x="457200" y="1219200"/>
            <a:ext cx="5562600" cy="152400"/>
          </a:xfrm>
          <a:prstGeom prst="rect">
            <a:avLst/>
          </a:prstGeom>
          <a:gradFill rotWithShape="1">
            <a:gsLst>
              <a:gs pos="0">
                <a:srgbClr val="000066"/>
              </a:gs>
              <a:gs pos="100000">
                <a:srgbClr val="CC3300"/>
              </a:gs>
            </a:gsLst>
            <a:lin ang="0" scaled="1"/>
          </a:gradFill>
          <a:ln w="25400" algn="ctr">
            <a:noFill/>
            <a:miter lim="800000"/>
            <a:headEnd/>
            <a:tailEnd/>
          </a:ln>
          <a:effectLst/>
        </p:spPr>
        <p:txBody>
          <a:bodyPr tIns="228600" bIns="228600" anchor="ctr">
            <a:spAutoFit/>
          </a:bodyPr>
          <a:lstStyle/>
          <a:p>
            <a:pPr>
              <a:defRPr/>
            </a:pPr>
            <a:endParaRPr lang="en-US" dirty="0"/>
          </a:p>
        </p:txBody>
      </p:sp>
      <p:sp>
        <p:nvSpPr>
          <p:cNvPr id="189449" name="Rectangle 9"/>
          <p:cNvSpPr>
            <a:spLocks noChangeArrowheads="1"/>
          </p:cNvSpPr>
          <p:nvPr userDrawn="1"/>
        </p:nvSpPr>
        <p:spPr bwMode="auto">
          <a:xfrm flipH="1">
            <a:off x="3124200" y="6400800"/>
            <a:ext cx="5562600" cy="152400"/>
          </a:xfrm>
          <a:prstGeom prst="rect">
            <a:avLst/>
          </a:prstGeom>
          <a:gradFill rotWithShape="1">
            <a:gsLst>
              <a:gs pos="0">
                <a:srgbClr val="CC3300"/>
              </a:gs>
              <a:gs pos="100000">
                <a:srgbClr val="CC9900"/>
              </a:gs>
            </a:gsLst>
            <a:lin ang="0" scaled="1"/>
          </a:gradFill>
          <a:ln w="25400" algn="ctr">
            <a:noFill/>
            <a:miter lim="800000"/>
            <a:headEnd/>
            <a:tailEnd/>
          </a:ln>
          <a:effectLst/>
        </p:spPr>
        <p:txBody>
          <a:bodyPr tIns="228600" bIns="228600" anchor="ctr">
            <a:spAutoFit/>
          </a:bodyPr>
          <a:lstStyle/>
          <a:p>
            <a:pPr>
              <a:defRPr/>
            </a:pPr>
            <a:endParaRPr lang="en-US" dirty="0"/>
          </a:p>
        </p:txBody>
      </p:sp>
      <p:sp>
        <p:nvSpPr>
          <p:cNvPr id="1035" name="Rectangle 11"/>
          <p:cNvSpPr>
            <a:spLocks noChangeArrowheads="1"/>
          </p:cNvSpPr>
          <p:nvPr userDrawn="1"/>
        </p:nvSpPr>
        <p:spPr bwMode="auto">
          <a:xfrm>
            <a:off x="8077200" y="6324600"/>
            <a:ext cx="666750" cy="731838"/>
          </a:xfrm>
          <a:prstGeom prst="rect">
            <a:avLst/>
          </a:prstGeom>
          <a:noFill/>
          <a:ln w="25400" algn="ctr">
            <a:noFill/>
            <a:miter lim="800000"/>
            <a:headEnd/>
            <a:tailEnd/>
          </a:ln>
          <a:effectLst/>
        </p:spPr>
        <p:txBody>
          <a:bodyPr tIns="228600" bIns="228600">
            <a:spAutoFit/>
          </a:bodyPr>
          <a:lstStyle/>
          <a:p>
            <a:r>
              <a:rPr lang="en-US" b="1" dirty="0">
                <a:solidFill>
                  <a:srgbClr val="CC3300"/>
                </a:solidFill>
              </a:rPr>
              <a:t>1-</a:t>
            </a:r>
            <a:fld id="{13131A90-7B07-4271-9657-CE141BDD4CCB}" type="slidenum">
              <a:rPr lang="en-US" b="1">
                <a:solidFill>
                  <a:srgbClr val="CC3300"/>
                </a:solidFill>
              </a:rPr>
              <a:pPr/>
              <a:t>‹#›</a:t>
            </a:fld>
            <a:endParaRPr lang="en-US" b="1" dirty="0">
              <a:solidFill>
                <a:srgbClr val="CC3300"/>
              </a:solidFill>
            </a:endParaRPr>
          </a:p>
        </p:txBody>
      </p:sp>
      <p:sp>
        <p:nvSpPr>
          <p:cNvPr id="14" name="Footer Placeholder 13"/>
          <p:cNvSpPr>
            <a:spLocks noGrp="1" noChangeArrowheads="1"/>
          </p:cNvSpPr>
          <p:nvPr>
            <p:ph type="ftr" sz="quarter" idx="3"/>
          </p:nvPr>
        </p:nvSpPr>
        <p:spPr bwMode="auto">
          <a:xfrm>
            <a:off x="381000" y="6324600"/>
            <a:ext cx="5791200" cy="5334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000">
                <a:latin typeface="Verdana" pitchFamily="34" charset="0"/>
              </a:defRPr>
            </a:lvl1pPr>
          </a:lstStyle>
          <a:p>
            <a:endParaRPr lang="en-US" dirty="0" smtClean="0"/>
          </a:p>
          <a:p>
            <a:r>
              <a:rPr lang="en-US" dirty="0" smtClean="0"/>
              <a:t>Copyright © 2015 Pearson Education, Inc. publishing as Prentice Hall</a:t>
            </a:r>
          </a:p>
          <a:p>
            <a:endParaRPr lang="en-US" dirty="0"/>
          </a:p>
        </p:txBody>
      </p:sp>
    </p:spTree>
  </p:cSld>
  <p:clrMap bg1="lt1" tx1="dk1" bg2="lt2" tx2="dk2" accent1="accent1" accent2="accent2" accent3="accent3" accent4="accent4" accent5="accent5" accent6="accent6" hlink="hlink" folHlink="folHlink"/>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hf hdr="0"/>
  <p:txStyles>
    <p:title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Arial" charset="0"/>
        </a:defRPr>
      </a:lvl2pPr>
      <a:lvl3pPr algn="l" rtl="0" eaLnBrk="0" fontAlgn="base" hangingPunct="0">
        <a:spcBef>
          <a:spcPct val="0"/>
        </a:spcBef>
        <a:spcAft>
          <a:spcPct val="0"/>
        </a:spcAft>
        <a:defRPr sz="3600">
          <a:solidFill>
            <a:schemeClr val="tx2"/>
          </a:solidFill>
          <a:latin typeface="Arial" charset="0"/>
        </a:defRPr>
      </a:lvl3pPr>
      <a:lvl4pPr algn="l" rtl="0" eaLnBrk="0" fontAlgn="base" hangingPunct="0">
        <a:spcBef>
          <a:spcPct val="0"/>
        </a:spcBef>
        <a:spcAft>
          <a:spcPct val="0"/>
        </a:spcAft>
        <a:defRPr sz="3600">
          <a:solidFill>
            <a:schemeClr val="tx2"/>
          </a:solidFill>
          <a:latin typeface="Arial" charset="0"/>
        </a:defRPr>
      </a:lvl4pPr>
      <a:lvl5pPr algn="l" rtl="0" eaLnBrk="0" fontAlgn="base" hangingPunct="0">
        <a:spcBef>
          <a:spcPct val="0"/>
        </a:spcBef>
        <a:spcAft>
          <a:spcPct val="0"/>
        </a:spcAft>
        <a:defRPr sz="3600">
          <a:solidFill>
            <a:schemeClr val="tx2"/>
          </a:solidFill>
          <a:latin typeface="Arial" charset="0"/>
        </a:defRPr>
      </a:lvl5pPr>
      <a:lvl6pPr marL="457200" algn="l" rtl="0" fontAlgn="base">
        <a:spcBef>
          <a:spcPct val="0"/>
        </a:spcBef>
        <a:spcAft>
          <a:spcPct val="0"/>
        </a:spcAft>
        <a:defRPr sz="3600">
          <a:solidFill>
            <a:schemeClr val="tx2"/>
          </a:solidFill>
          <a:latin typeface="Arial" charset="0"/>
        </a:defRPr>
      </a:lvl6pPr>
      <a:lvl7pPr marL="914400" algn="l" rtl="0" fontAlgn="base">
        <a:spcBef>
          <a:spcPct val="0"/>
        </a:spcBef>
        <a:spcAft>
          <a:spcPct val="0"/>
        </a:spcAft>
        <a:defRPr sz="3600">
          <a:solidFill>
            <a:schemeClr val="tx2"/>
          </a:solidFill>
          <a:latin typeface="Arial" charset="0"/>
        </a:defRPr>
      </a:lvl7pPr>
      <a:lvl8pPr marL="1371600" algn="l" rtl="0" fontAlgn="base">
        <a:spcBef>
          <a:spcPct val="0"/>
        </a:spcBef>
        <a:spcAft>
          <a:spcPct val="0"/>
        </a:spcAft>
        <a:defRPr sz="3600">
          <a:solidFill>
            <a:schemeClr val="tx2"/>
          </a:solidFill>
          <a:latin typeface="Arial" charset="0"/>
        </a:defRPr>
      </a:lvl8pPr>
      <a:lvl9pPr marL="1828800" algn="l" rtl="0" fontAlgn="base">
        <a:spcBef>
          <a:spcPct val="0"/>
        </a:spcBef>
        <a:spcAft>
          <a:spcPct val="0"/>
        </a:spcAft>
        <a:defRPr sz="3600">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7813"/>
            <a:ext cx="8229600" cy="865187"/>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57200" y="1371600"/>
            <a:ext cx="8229600" cy="47593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03782" name="Rectangle 6"/>
          <p:cNvSpPr>
            <a:spLocks noGrp="1" noChangeArrowheads="1"/>
          </p:cNvSpPr>
          <p:nvPr>
            <p:ph type="sldNum" sz="quarter" idx="4"/>
          </p:nvPr>
        </p:nvSpPr>
        <p:spPr bwMode="auto">
          <a:xfrm>
            <a:off x="6553200" y="6477000"/>
            <a:ext cx="2133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1">
                <a:solidFill>
                  <a:srgbClr val="CC3300"/>
                </a:solidFill>
              </a:defRPr>
            </a:lvl1pPr>
          </a:lstStyle>
          <a:p>
            <a:r>
              <a:rPr lang="en-US" dirty="0"/>
              <a:t>1-</a:t>
            </a:r>
            <a:fld id="{71553615-DFCA-498F-A1AE-4C7F8D48ED0F}" type="slidenum">
              <a:rPr lang="en-US"/>
              <a:pPr/>
              <a:t>‹#›</a:t>
            </a:fld>
            <a:endParaRPr lang="en-US" dirty="0"/>
          </a:p>
        </p:txBody>
      </p:sp>
      <p:sp>
        <p:nvSpPr>
          <p:cNvPr id="203792" name="Line 16"/>
          <p:cNvSpPr>
            <a:spLocks noChangeShapeType="1"/>
          </p:cNvSpPr>
          <p:nvPr userDrawn="1"/>
        </p:nvSpPr>
        <p:spPr bwMode="auto">
          <a:xfrm>
            <a:off x="457200" y="1143000"/>
            <a:ext cx="8077200" cy="0"/>
          </a:xfrm>
          <a:prstGeom prst="line">
            <a:avLst/>
          </a:prstGeom>
          <a:noFill/>
          <a:ln w="63500">
            <a:solidFill>
              <a:srgbClr val="6699FF"/>
            </a:solidFill>
            <a:round/>
            <a:headEnd/>
            <a:tailEnd/>
          </a:ln>
          <a:effectLst/>
        </p:spPr>
        <p:txBody>
          <a:bodyPr/>
          <a:lstStyle/>
          <a:p>
            <a:pPr>
              <a:defRPr/>
            </a:pPr>
            <a:endParaRPr lang="en-US" dirty="0"/>
          </a:p>
        </p:txBody>
      </p:sp>
      <p:sp>
        <p:nvSpPr>
          <p:cNvPr id="203793" name="Rectangle 17"/>
          <p:cNvSpPr>
            <a:spLocks noChangeArrowheads="1"/>
          </p:cNvSpPr>
          <p:nvPr userDrawn="1"/>
        </p:nvSpPr>
        <p:spPr bwMode="auto">
          <a:xfrm>
            <a:off x="0" y="5486400"/>
            <a:ext cx="228600" cy="1371600"/>
          </a:xfrm>
          <a:prstGeom prst="rect">
            <a:avLst/>
          </a:prstGeom>
          <a:solidFill>
            <a:srgbClr val="000066"/>
          </a:solidFill>
          <a:ln w="9525">
            <a:noFill/>
            <a:miter lim="800000"/>
            <a:headEnd/>
            <a:tailEnd/>
          </a:ln>
          <a:effectLst/>
        </p:spPr>
        <p:txBody>
          <a:bodyPr wrap="none" anchor="ctr"/>
          <a:lstStyle/>
          <a:p>
            <a:pPr algn="ctr">
              <a:defRPr/>
            </a:pPr>
            <a:endParaRPr lang="en-US" sz="2400" dirty="0">
              <a:latin typeface="Times New Roman" pitchFamily="18" charset="0"/>
            </a:endParaRPr>
          </a:p>
        </p:txBody>
      </p:sp>
      <p:sp>
        <p:nvSpPr>
          <p:cNvPr id="203794" name="Rectangle 18"/>
          <p:cNvSpPr>
            <a:spLocks noChangeArrowheads="1"/>
          </p:cNvSpPr>
          <p:nvPr userDrawn="1"/>
        </p:nvSpPr>
        <p:spPr bwMode="auto">
          <a:xfrm>
            <a:off x="0" y="4114800"/>
            <a:ext cx="228600" cy="1371600"/>
          </a:xfrm>
          <a:prstGeom prst="rect">
            <a:avLst/>
          </a:prstGeom>
          <a:solidFill>
            <a:srgbClr val="996633"/>
          </a:solidFill>
          <a:ln w="9525">
            <a:noFill/>
            <a:miter lim="800000"/>
            <a:headEnd/>
            <a:tailEnd/>
          </a:ln>
          <a:effectLst/>
        </p:spPr>
        <p:txBody>
          <a:bodyPr wrap="none" anchor="ctr"/>
          <a:lstStyle/>
          <a:p>
            <a:pPr algn="ctr">
              <a:defRPr/>
            </a:pPr>
            <a:endParaRPr lang="en-US" sz="2400" dirty="0">
              <a:latin typeface="Times New Roman" pitchFamily="18" charset="0"/>
            </a:endParaRPr>
          </a:p>
        </p:txBody>
      </p:sp>
      <p:sp>
        <p:nvSpPr>
          <p:cNvPr id="203795" name="Rectangle 19"/>
          <p:cNvSpPr>
            <a:spLocks noChangeArrowheads="1"/>
          </p:cNvSpPr>
          <p:nvPr userDrawn="1"/>
        </p:nvSpPr>
        <p:spPr bwMode="auto">
          <a:xfrm>
            <a:off x="0" y="2743200"/>
            <a:ext cx="228600" cy="1371600"/>
          </a:xfrm>
          <a:prstGeom prst="rect">
            <a:avLst/>
          </a:prstGeom>
          <a:solidFill>
            <a:srgbClr val="009999"/>
          </a:solidFill>
          <a:ln w="9525">
            <a:noFill/>
            <a:miter lim="800000"/>
            <a:headEnd/>
            <a:tailEnd/>
          </a:ln>
          <a:effectLst/>
        </p:spPr>
        <p:txBody>
          <a:bodyPr wrap="none" anchor="ctr"/>
          <a:lstStyle/>
          <a:p>
            <a:pPr algn="ctr">
              <a:defRPr/>
            </a:pPr>
            <a:endParaRPr lang="en-US" sz="2400" dirty="0">
              <a:latin typeface="Times New Roman" pitchFamily="18" charset="0"/>
            </a:endParaRPr>
          </a:p>
        </p:txBody>
      </p:sp>
      <p:sp>
        <p:nvSpPr>
          <p:cNvPr id="203796" name="Rectangle 20"/>
          <p:cNvSpPr>
            <a:spLocks noChangeArrowheads="1"/>
          </p:cNvSpPr>
          <p:nvPr userDrawn="1"/>
        </p:nvSpPr>
        <p:spPr bwMode="auto">
          <a:xfrm>
            <a:off x="0" y="1371600"/>
            <a:ext cx="228600" cy="1371600"/>
          </a:xfrm>
          <a:prstGeom prst="rect">
            <a:avLst/>
          </a:prstGeom>
          <a:solidFill>
            <a:srgbClr val="CC0066"/>
          </a:solidFill>
          <a:ln w="9525">
            <a:noFill/>
            <a:miter lim="800000"/>
            <a:headEnd/>
            <a:tailEnd/>
          </a:ln>
          <a:effectLst/>
        </p:spPr>
        <p:txBody>
          <a:bodyPr wrap="none" anchor="ctr"/>
          <a:lstStyle/>
          <a:p>
            <a:pPr algn="ctr">
              <a:defRPr/>
            </a:pPr>
            <a:endParaRPr lang="en-US" sz="2400" dirty="0">
              <a:latin typeface="Times New Roman" pitchFamily="18" charset="0"/>
            </a:endParaRPr>
          </a:p>
        </p:txBody>
      </p:sp>
      <p:sp>
        <p:nvSpPr>
          <p:cNvPr id="203797" name="Rectangle 21"/>
          <p:cNvSpPr>
            <a:spLocks noChangeArrowheads="1"/>
          </p:cNvSpPr>
          <p:nvPr userDrawn="1"/>
        </p:nvSpPr>
        <p:spPr bwMode="auto">
          <a:xfrm>
            <a:off x="0" y="0"/>
            <a:ext cx="228600" cy="1371600"/>
          </a:xfrm>
          <a:prstGeom prst="rect">
            <a:avLst/>
          </a:prstGeom>
          <a:solidFill>
            <a:srgbClr val="808000"/>
          </a:solidFill>
          <a:ln w="9525">
            <a:noFill/>
            <a:miter lim="800000"/>
            <a:headEnd/>
            <a:tailEnd/>
          </a:ln>
          <a:effectLst/>
        </p:spPr>
        <p:txBody>
          <a:bodyPr wrap="none" anchor="ctr"/>
          <a:lstStyle/>
          <a:p>
            <a:pPr algn="ctr">
              <a:defRPr/>
            </a:pPr>
            <a:endParaRPr lang="en-US" sz="2400" dirty="0">
              <a:latin typeface="Times New Roman" pitchFamily="18" charset="0"/>
            </a:endParaRPr>
          </a:p>
        </p:txBody>
      </p:sp>
      <p:sp>
        <p:nvSpPr>
          <p:cNvPr id="14" name="Footer Placeholder 13"/>
          <p:cNvSpPr>
            <a:spLocks noGrp="1" noChangeArrowheads="1"/>
          </p:cNvSpPr>
          <p:nvPr>
            <p:ph type="ftr" sz="quarter" idx="3"/>
          </p:nvPr>
        </p:nvSpPr>
        <p:spPr bwMode="auto">
          <a:xfrm>
            <a:off x="381000" y="6324600"/>
            <a:ext cx="5791200" cy="5334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000">
                <a:latin typeface="Verdana" pitchFamily="34" charset="0"/>
              </a:defRPr>
            </a:lvl1pPr>
          </a:lstStyle>
          <a:p>
            <a:endParaRPr lang="en-US" dirty="0" smtClean="0"/>
          </a:p>
          <a:p>
            <a:r>
              <a:rPr lang="en-US" dirty="0" smtClean="0"/>
              <a:t>Copyright © 2015 Pearson Education, Inc. publishing as Prentice Hall</a:t>
            </a:r>
          </a:p>
          <a:p>
            <a:endParaRPr lang="en-US" dirty="0"/>
          </a:p>
        </p:txBody>
      </p:sp>
    </p:spTree>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78" r:id="rId4"/>
    <p:sldLayoutId id="2147483779" r:id="rId5"/>
    <p:sldLayoutId id="2147483789" r:id="rId6"/>
    <p:sldLayoutId id="2147483780" r:id="rId7"/>
    <p:sldLayoutId id="2147483781" r:id="rId8"/>
    <p:sldLayoutId id="2147483782" r:id="rId9"/>
    <p:sldLayoutId id="2147483783" r:id="rId10"/>
    <p:sldLayoutId id="2147483784" r:id="rId11"/>
    <p:sldLayoutId id="2147483790" r:id="rId12"/>
    <p:sldLayoutId id="2147483791" r:id="rId13"/>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xmlns:p14="http://schemas.microsoft.com/office/powerpoint/2010/main" id="1" dur="indefinite" restart="never" nodeType="tmRoot"/>
      </p:par>
    </p:tnLst>
  </p:timing>
  <p:hf hdr="0"/>
  <p:txStyles>
    <p:titleStyle>
      <a:lvl1pPr algn="l" rtl="0" eaLnBrk="0" fontAlgn="base" hangingPunct="0">
        <a:spcBef>
          <a:spcPct val="0"/>
        </a:spcBef>
        <a:spcAft>
          <a:spcPct val="0"/>
        </a:spcAft>
        <a:defRPr sz="3200" b="1">
          <a:solidFill>
            <a:srgbClr val="CC0066"/>
          </a:solidFill>
          <a:latin typeface="+mj-lt"/>
          <a:ea typeface="+mj-ea"/>
          <a:cs typeface="+mj-cs"/>
        </a:defRPr>
      </a:lvl1pPr>
      <a:lvl2pPr algn="l" rtl="0" eaLnBrk="0" fontAlgn="base" hangingPunct="0">
        <a:spcBef>
          <a:spcPct val="0"/>
        </a:spcBef>
        <a:spcAft>
          <a:spcPct val="0"/>
        </a:spcAft>
        <a:defRPr sz="3200" b="1">
          <a:solidFill>
            <a:srgbClr val="CC0066"/>
          </a:solidFill>
          <a:latin typeface="Arial" charset="0"/>
        </a:defRPr>
      </a:lvl2pPr>
      <a:lvl3pPr algn="l" rtl="0" eaLnBrk="0" fontAlgn="base" hangingPunct="0">
        <a:spcBef>
          <a:spcPct val="0"/>
        </a:spcBef>
        <a:spcAft>
          <a:spcPct val="0"/>
        </a:spcAft>
        <a:defRPr sz="3200" b="1">
          <a:solidFill>
            <a:srgbClr val="CC0066"/>
          </a:solidFill>
          <a:latin typeface="Arial" charset="0"/>
        </a:defRPr>
      </a:lvl3pPr>
      <a:lvl4pPr algn="l" rtl="0" eaLnBrk="0" fontAlgn="base" hangingPunct="0">
        <a:spcBef>
          <a:spcPct val="0"/>
        </a:spcBef>
        <a:spcAft>
          <a:spcPct val="0"/>
        </a:spcAft>
        <a:defRPr sz="3200" b="1">
          <a:solidFill>
            <a:srgbClr val="CC0066"/>
          </a:solidFill>
          <a:latin typeface="Arial" charset="0"/>
        </a:defRPr>
      </a:lvl4pPr>
      <a:lvl5pPr algn="l" rtl="0" eaLnBrk="0" fontAlgn="base" hangingPunct="0">
        <a:spcBef>
          <a:spcPct val="0"/>
        </a:spcBef>
        <a:spcAft>
          <a:spcPct val="0"/>
        </a:spcAft>
        <a:defRPr sz="3200" b="1">
          <a:solidFill>
            <a:srgbClr val="CC0066"/>
          </a:solidFill>
          <a:latin typeface="Arial" charset="0"/>
        </a:defRPr>
      </a:lvl5pPr>
      <a:lvl6pPr marL="457200" algn="l" rtl="0" fontAlgn="base">
        <a:spcBef>
          <a:spcPct val="0"/>
        </a:spcBef>
        <a:spcAft>
          <a:spcPct val="0"/>
        </a:spcAft>
        <a:defRPr sz="3200" b="1">
          <a:solidFill>
            <a:srgbClr val="CC0066"/>
          </a:solidFill>
          <a:latin typeface="Arial" charset="0"/>
        </a:defRPr>
      </a:lvl6pPr>
      <a:lvl7pPr marL="914400" algn="l" rtl="0" fontAlgn="base">
        <a:spcBef>
          <a:spcPct val="0"/>
        </a:spcBef>
        <a:spcAft>
          <a:spcPct val="0"/>
        </a:spcAft>
        <a:defRPr sz="3200" b="1">
          <a:solidFill>
            <a:srgbClr val="CC0066"/>
          </a:solidFill>
          <a:latin typeface="Arial" charset="0"/>
        </a:defRPr>
      </a:lvl7pPr>
      <a:lvl8pPr marL="1371600" algn="l" rtl="0" fontAlgn="base">
        <a:spcBef>
          <a:spcPct val="0"/>
        </a:spcBef>
        <a:spcAft>
          <a:spcPct val="0"/>
        </a:spcAft>
        <a:defRPr sz="3200" b="1">
          <a:solidFill>
            <a:srgbClr val="CC0066"/>
          </a:solidFill>
          <a:latin typeface="Arial" charset="0"/>
        </a:defRPr>
      </a:lvl8pPr>
      <a:lvl9pPr marL="1828800" algn="l" rtl="0" fontAlgn="base">
        <a:spcBef>
          <a:spcPct val="0"/>
        </a:spcBef>
        <a:spcAft>
          <a:spcPct val="0"/>
        </a:spcAft>
        <a:defRPr sz="3200" b="1">
          <a:solidFill>
            <a:srgbClr val="CC0066"/>
          </a:solidFill>
          <a:latin typeface="Arial" charset="0"/>
        </a:defRPr>
      </a:lvl9pPr>
    </p:titleStyle>
    <p:bodyStyle>
      <a:lvl1pPr marL="342900" indent="-342900" algn="l" rtl="0" eaLnBrk="0" fontAlgn="base" hangingPunct="0">
        <a:spcBef>
          <a:spcPct val="40000"/>
        </a:spcBef>
        <a:spcAft>
          <a:spcPct val="0"/>
        </a:spcAft>
        <a:buClr>
          <a:schemeClr val="folHlink"/>
        </a:buClr>
        <a:buSzPct val="120000"/>
        <a:buChar char="•"/>
        <a:defRPr sz="2800" b="0">
          <a:solidFill>
            <a:srgbClr val="000066"/>
          </a:solidFill>
          <a:latin typeface="+mn-lt"/>
          <a:ea typeface="+mn-ea"/>
          <a:cs typeface="+mn-cs"/>
        </a:defRPr>
      </a:lvl1pPr>
      <a:lvl2pPr marL="742950" indent="-285750" algn="l" rtl="0" eaLnBrk="0" fontAlgn="base" hangingPunct="0">
        <a:spcBef>
          <a:spcPct val="20000"/>
        </a:spcBef>
        <a:spcAft>
          <a:spcPct val="0"/>
        </a:spcAft>
        <a:buClr>
          <a:schemeClr val="folHlink"/>
        </a:buClr>
        <a:buSzPct val="120000"/>
        <a:buChar char="•"/>
        <a:defRPr sz="2800" b="0">
          <a:solidFill>
            <a:srgbClr val="000066"/>
          </a:solidFill>
          <a:latin typeface="+mn-lt"/>
        </a:defRPr>
      </a:lvl2pPr>
      <a:lvl3pPr marL="1143000" indent="-228600" algn="l" rtl="0" eaLnBrk="0" fontAlgn="base" hangingPunct="0">
        <a:spcBef>
          <a:spcPct val="20000"/>
        </a:spcBef>
        <a:spcAft>
          <a:spcPct val="0"/>
        </a:spcAft>
        <a:buClr>
          <a:schemeClr val="folHlink"/>
        </a:buClr>
        <a:buSzPct val="120000"/>
        <a:buChar char="•"/>
        <a:defRPr sz="2800" b="0">
          <a:solidFill>
            <a:srgbClr val="000066"/>
          </a:solidFill>
          <a:latin typeface="+mn-lt"/>
        </a:defRPr>
      </a:lvl3pPr>
      <a:lvl4pPr marL="1600200" indent="-228600" algn="l" rtl="0" eaLnBrk="0" fontAlgn="base" hangingPunct="0">
        <a:spcBef>
          <a:spcPct val="20000"/>
        </a:spcBef>
        <a:spcAft>
          <a:spcPct val="0"/>
        </a:spcAft>
        <a:buClr>
          <a:schemeClr val="folHlink"/>
        </a:buClr>
        <a:buSzPct val="120000"/>
        <a:buChar char="•"/>
        <a:defRPr sz="2800" b="0">
          <a:solidFill>
            <a:srgbClr val="000066"/>
          </a:solidFill>
          <a:latin typeface="+mn-lt"/>
        </a:defRPr>
      </a:lvl4pPr>
      <a:lvl5pPr marL="2057400" indent="-228600" algn="l" rtl="0" eaLnBrk="0" fontAlgn="base" hangingPunct="0">
        <a:spcBef>
          <a:spcPct val="20000"/>
        </a:spcBef>
        <a:spcAft>
          <a:spcPct val="0"/>
        </a:spcAft>
        <a:buClr>
          <a:schemeClr val="folHlink"/>
        </a:buClr>
        <a:buSzPct val="120000"/>
        <a:buChar char="•"/>
        <a:defRPr sz="2800" b="0">
          <a:solidFill>
            <a:srgbClr val="000066"/>
          </a:solidFill>
          <a:latin typeface="+mn-lt"/>
        </a:defRPr>
      </a:lvl5pPr>
      <a:lvl6pPr marL="2514600" indent="-228600" algn="l" rtl="0" fontAlgn="base">
        <a:spcBef>
          <a:spcPct val="20000"/>
        </a:spcBef>
        <a:spcAft>
          <a:spcPct val="0"/>
        </a:spcAft>
        <a:buClr>
          <a:schemeClr val="folHlink"/>
        </a:buClr>
        <a:buSzPct val="120000"/>
        <a:buChar char="•"/>
        <a:defRPr sz="2400" b="1">
          <a:solidFill>
            <a:srgbClr val="000066"/>
          </a:solidFill>
          <a:latin typeface="+mn-lt"/>
        </a:defRPr>
      </a:lvl6pPr>
      <a:lvl7pPr marL="2971800" indent="-228600" algn="l" rtl="0" fontAlgn="base">
        <a:spcBef>
          <a:spcPct val="20000"/>
        </a:spcBef>
        <a:spcAft>
          <a:spcPct val="0"/>
        </a:spcAft>
        <a:buClr>
          <a:schemeClr val="folHlink"/>
        </a:buClr>
        <a:buSzPct val="120000"/>
        <a:buChar char="•"/>
        <a:defRPr sz="2400" b="1">
          <a:solidFill>
            <a:srgbClr val="000066"/>
          </a:solidFill>
          <a:latin typeface="+mn-lt"/>
        </a:defRPr>
      </a:lvl7pPr>
      <a:lvl8pPr marL="3429000" indent="-228600" algn="l" rtl="0" fontAlgn="base">
        <a:spcBef>
          <a:spcPct val="20000"/>
        </a:spcBef>
        <a:spcAft>
          <a:spcPct val="0"/>
        </a:spcAft>
        <a:buClr>
          <a:schemeClr val="folHlink"/>
        </a:buClr>
        <a:buSzPct val="120000"/>
        <a:buChar char="•"/>
        <a:defRPr sz="2400" b="1">
          <a:solidFill>
            <a:srgbClr val="000066"/>
          </a:solidFill>
          <a:latin typeface="+mn-lt"/>
        </a:defRPr>
      </a:lvl8pPr>
      <a:lvl9pPr marL="3886200" indent="-228600" algn="l" rtl="0" fontAlgn="base">
        <a:spcBef>
          <a:spcPct val="20000"/>
        </a:spcBef>
        <a:spcAft>
          <a:spcPct val="0"/>
        </a:spcAft>
        <a:buClr>
          <a:schemeClr val="folHlink"/>
        </a:buClr>
        <a:buSzPct val="120000"/>
        <a:buChar char="•"/>
        <a:defRPr sz="2400" b="1">
          <a:solidFill>
            <a:srgbClr val="0000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8.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9.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1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4"/>
          <p:cNvSpPr>
            <a:spLocks noGrp="1" noChangeArrowheads="1"/>
          </p:cNvSpPr>
          <p:nvPr>
            <p:ph type="ctrTitle"/>
          </p:nvPr>
        </p:nvSpPr>
        <p:spPr/>
        <p:txBody>
          <a:bodyPr/>
          <a:lstStyle/>
          <a:p>
            <a:pPr algn="l"/>
            <a:r>
              <a:rPr lang="en-US" sz="5400" dirty="0" smtClean="0"/>
              <a:t>1</a:t>
            </a:r>
            <a:br>
              <a:rPr lang="en-US" sz="5400" dirty="0" smtClean="0"/>
            </a:br>
            <a:r>
              <a:rPr lang="en-US" sz="5400" dirty="0" smtClean="0"/>
              <a:t>Buying, Having, and Being</a:t>
            </a:r>
          </a:p>
        </p:txBody>
      </p:sp>
      <p:sp>
        <p:nvSpPr>
          <p:cNvPr id="5" name="Rectangle 6"/>
          <p:cNvSpPr>
            <a:spLocks noGrp="1" noChangeArrowheads="1"/>
          </p:cNvSpPr>
          <p:nvPr>
            <p:ph type="sldNum" sz="quarter" idx="10"/>
          </p:nvPr>
        </p:nvSpPr>
        <p:spPr/>
        <p:txBody>
          <a:bodyPr/>
          <a:lstStyle/>
          <a:p>
            <a:endParaRPr lang="en-US" dirty="0" smtClean="0"/>
          </a:p>
          <a:p>
            <a:r>
              <a:rPr lang="en-US" dirty="0" smtClean="0"/>
              <a:t>1-</a:t>
            </a:r>
            <a:fld id="{C2951DC6-D8E7-4360-94F4-6F394D97603F}" type="slidenum">
              <a:rPr lang="en-US" smtClean="0"/>
              <a:pPr/>
              <a:t>1</a:t>
            </a:fld>
            <a:endParaRPr lang="en-US" dirty="0"/>
          </a:p>
        </p:txBody>
      </p:sp>
      <p:sp>
        <p:nvSpPr>
          <p:cNvPr id="6" name="Rectangle 13"/>
          <p:cNvSpPr>
            <a:spLocks noGrp="1" noChangeArrowheads="1"/>
          </p:cNvSpPr>
          <p:nvPr>
            <p:ph type="ftr" sz="quarter" idx="11"/>
          </p:nvPr>
        </p:nvSpPr>
        <p:spPr/>
        <p:txBody>
          <a:bodyPr/>
          <a:lstStyle/>
          <a:p>
            <a:endParaRPr lang="en-US" dirty="0" smtClean="0"/>
          </a:p>
          <a:p>
            <a:r>
              <a:rPr lang="en-US" dirty="0" smtClean="0"/>
              <a:t>Copyright © 2017 Pearson Education, Inc.</a:t>
            </a:r>
          </a:p>
          <a:p>
            <a:endParaRPr lang="en-US" dirty="0"/>
          </a:p>
        </p:txBody>
      </p:sp>
      <p:sp>
        <p:nvSpPr>
          <p:cNvPr id="10243" name="Rectangle 19"/>
          <p:cNvSpPr>
            <a:spLocks noChangeArrowheads="1"/>
          </p:cNvSpPr>
          <p:nvPr/>
        </p:nvSpPr>
        <p:spPr bwMode="auto">
          <a:xfrm>
            <a:off x="990600" y="3962400"/>
            <a:ext cx="3276600" cy="1419225"/>
          </a:xfrm>
          <a:prstGeom prst="rect">
            <a:avLst/>
          </a:prstGeom>
          <a:noFill/>
          <a:ln w="9525">
            <a:noFill/>
            <a:miter lim="800000"/>
            <a:headEnd/>
            <a:tailEnd/>
          </a:ln>
        </p:spPr>
        <p:txBody>
          <a:bodyPr anchor="b"/>
          <a:lstStyle/>
          <a:p>
            <a:r>
              <a:rPr lang="en-US" sz="3000" b="1" dirty="0">
                <a:solidFill>
                  <a:srgbClr val="000066"/>
                </a:solidFill>
              </a:rPr>
              <a:t>CONSUMER BEHAVIOR, </a:t>
            </a:r>
            <a:r>
              <a:rPr lang="en-US" sz="3000" b="1" dirty="0" smtClean="0">
                <a:solidFill>
                  <a:srgbClr val="000066"/>
                </a:solidFill>
              </a:rPr>
              <a:t>12e</a:t>
            </a:r>
            <a:r>
              <a:rPr lang="en-US" sz="3000" b="1" dirty="0">
                <a:solidFill>
                  <a:srgbClr val="000066"/>
                </a:solidFill>
              </a:rPr>
              <a:t/>
            </a:r>
            <a:br>
              <a:rPr lang="en-US" sz="3000" b="1" dirty="0">
                <a:solidFill>
                  <a:srgbClr val="000066"/>
                </a:solidFill>
              </a:rPr>
            </a:br>
            <a:r>
              <a:rPr lang="en-US" sz="2200" b="1" dirty="0">
                <a:solidFill>
                  <a:srgbClr val="000066"/>
                </a:solidFill>
              </a:rPr>
              <a:t>Michael R. Solomon</a:t>
            </a:r>
            <a:endParaRPr lang="en-US" sz="3300" b="1" dirty="0">
              <a:solidFill>
                <a:srgbClr val="CC0066"/>
              </a:solidFill>
            </a:endParaRPr>
          </a:p>
        </p:txBody>
      </p:sp>
      <p:pic>
        <p:nvPicPr>
          <p:cNvPr id="2" name="Picture 1" descr="9.4_CB12E_CoverApproved.pd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00716" y="3124200"/>
            <a:ext cx="2739697" cy="35052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Consumers Are </a:t>
            </a:r>
            <a:r>
              <a:rPr lang="en-US" dirty="0"/>
              <a:t>D</a:t>
            </a:r>
            <a:r>
              <a:rPr lang="en-US" dirty="0" smtClean="0"/>
              <a:t>ifferent</a:t>
            </a:r>
            <a:endParaRPr lang="en-US" dirty="0"/>
          </a:p>
        </p:txBody>
      </p:sp>
      <p:sp>
        <p:nvSpPr>
          <p:cNvPr id="3" name="Content Placeholder 2"/>
          <p:cNvSpPr>
            <a:spLocks noGrp="1"/>
          </p:cNvSpPr>
          <p:nvPr>
            <p:ph idx="1"/>
          </p:nvPr>
        </p:nvSpPr>
        <p:spPr/>
        <p:txBody>
          <a:bodyPr/>
          <a:lstStyle/>
          <a:p>
            <a:r>
              <a:rPr lang="en-US" dirty="0" smtClean="0"/>
              <a:t>Heavy Users</a:t>
            </a:r>
          </a:p>
          <a:p>
            <a:r>
              <a:rPr lang="en-US" dirty="0" smtClean="0"/>
              <a:t>80/20 Rule</a:t>
            </a:r>
            <a:endParaRPr lang="en-US" dirty="0"/>
          </a:p>
        </p:txBody>
      </p:sp>
      <p:sp>
        <p:nvSpPr>
          <p:cNvPr id="4" name="Slide Number Placeholder 3"/>
          <p:cNvSpPr>
            <a:spLocks noGrp="1"/>
          </p:cNvSpPr>
          <p:nvPr>
            <p:ph type="sldNum" sz="quarter" idx="10"/>
          </p:nvPr>
        </p:nvSpPr>
        <p:spPr/>
        <p:txBody>
          <a:bodyPr/>
          <a:lstStyle/>
          <a:p>
            <a:pPr>
              <a:defRPr/>
            </a:pPr>
            <a:r>
              <a:rPr lang="en-US" smtClean="0"/>
              <a:t>1-</a:t>
            </a:r>
            <a:fld id="{4C4CA041-97C9-4E07-92C8-E000E69160F2}" type="slidenum">
              <a:rPr lang="en-US" smtClean="0"/>
              <a:pPr>
                <a:defRPr/>
              </a:pPr>
              <a:t>10</a:t>
            </a:fld>
            <a:endParaRPr lang="en-US"/>
          </a:p>
        </p:txBody>
      </p:sp>
      <p:sp>
        <p:nvSpPr>
          <p:cNvPr id="5" name="Footer Placeholder 4"/>
          <p:cNvSpPr>
            <a:spLocks noGrp="1"/>
          </p:cNvSpPr>
          <p:nvPr>
            <p:ph type="ftr" sz="quarter" idx="11"/>
          </p:nvPr>
        </p:nvSpPr>
        <p:spPr/>
        <p:txBody>
          <a:bodyPr/>
          <a:lstStyle/>
          <a:p>
            <a:endParaRPr lang="en-US" smtClean="0"/>
          </a:p>
          <a:p>
            <a:r>
              <a:rPr lang="en-US" smtClean="0"/>
              <a:t>Copyright © 2013 Pearson Education, Inc. publishing as Prentice Hall</a:t>
            </a:r>
          </a:p>
          <a:p>
            <a:endParaRPr lang="en-US" dirty="0"/>
          </a:p>
        </p:txBody>
      </p:sp>
    </p:spTree>
    <p:extLst>
      <p:ext uri="{BB962C8B-B14F-4D97-AF65-F5344CB8AC3E}">
        <p14:creationId xmlns:p14="http://schemas.microsoft.com/office/powerpoint/2010/main" val="382229953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0"/>
          </p:nvPr>
        </p:nvSpPr>
        <p:spPr/>
        <p:txBody>
          <a:bodyPr/>
          <a:lstStyle/>
          <a:p>
            <a:pPr>
              <a:defRPr/>
            </a:pPr>
            <a:r>
              <a:rPr lang="en-US" dirty="0"/>
              <a:t>1-</a:t>
            </a:r>
            <a:fld id="{805327B0-1380-4215-BFF7-7E77D05C0E87}" type="slidenum">
              <a:rPr lang="en-US"/>
              <a:pPr>
                <a:defRPr/>
              </a:pPr>
              <a:t>11</a:t>
            </a:fld>
            <a:endParaRPr lang="en-US" dirty="0"/>
          </a:p>
        </p:txBody>
      </p:sp>
      <p:sp>
        <p:nvSpPr>
          <p:cNvPr id="6" name="Rectangle 13"/>
          <p:cNvSpPr>
            <a:spLocks noGrp="1" noChangeArrowheads="1"/>
          </p:cNvSpPr>
          <p:nvPr>
            <p:ph type="ftr" sz="quarter" idx="11"/>
          </p:nvPr>
        </p:nvSpPr>
        <p:spPr/>
        <p:txBody>
          <a:bodyPr/>
          <a:lstStyle/>
          <a:p>
            <a:endParaRPr lang="en-US" dirty="0" smtClean="0"/>
          </a:p>
          <a:p>
            <a:r>
              <a:rPr lang="en-US" dirty="0"/>
              <a:t>Copyright © 2017 Pearson Education, Inc.</a:t>
            </a:r>
          </a:p>
          <a:p>
            <a:endParaRPr lang="en-US" dirty="0"/>
          </a:p>
        </p:txBody>
      </p:sp>
      <p:sp>
        <p:nvSpPr>
          <p:cNvPr id="18435" name="Rectangle 2"/>
          <p:cNvSpPr>
            <a:spLocks noGrp="1" noChangeArrowheads="1"/>
          </p:cNvSpPr>
          <p:nvPr>
            <p:ph type="title"/>
          </p:nvPr>
        </p:nvSpPr>
        <p:spPr/>
        <p:txBody>
          <a:bodyPr/>
          <a:lstStyle/>
          <a:p>
            <a:r>
              <a:rPr lang="en-US" dirty="0" smtClean="0"/>
              <a:t>Segmenting Consumers: Demographics</a:t>
            </a:r>
          </a:p>
        </p:txBody>
      </p:sp>
      <p:sp>
        <p:nvSpPr>
          <p:cNvPr id="297987" name="Rectangle 3"/>
          <p:cNvSpPr>
            <a:spLocks noGrp="1" noChangeArrowheads="1"/>
          </p:cNvSpPr>
          <p:nvPr>
            <p:ph type="body" idx="1"/>
          </p:nvPr>
        </p:nvSpPr>
        <p:spPr>
          <a:xfrm>
            <a:off x="762000" y="1371600"/>
            <a:ext cx="4267200" cy="4343400"/>
          </a:xfrm>
        </p:spPr>
        <p:txBody>
          <a:bodyPr/>
          <a:lstStyle/>
          <a:p>
            <a:pPr marL="0" indent="0">
              <a:spcBef>
                <a:spcPct val="0"/>
              </a:spcBef>
              <a:buFontTx/>
              <a:buNone/>
            </a:pPr>
            <a:r>
              <a:rPr lang="en-US" dirty="0" smtClean="0"/>
              <a:t>Demographics:</a:t>
            </a:r>
          </a:p>
          <a:p>
            <a:pPr marL="0" indent="0">
              <a:spcBef>
                <a:spcPts val="600"/>
              </a:spcBef>
            </a:pPr>
            <a:r>
              <a:rPr lang="en-US" dirty="0" smtClean="0"/>
              <a:t> Age</a:t>
            </a:r>
          </a:p>
          <a:p>
            <a:pPr marL="0" indent="0">
              <a:spcBef>
                <a:spcPts val="600"/>
              </a:spcBef>
            </a:pPr>
            <a:r>
              <a:rPr lang="en-US" dirty="0" smtClean="0"/>
              <a:t> Gender</a:t>
            </a:r>
          </a:p>
          <a:p>
            <a:pPr marL="0" indent="0">
              <a:spcBef>
                <a:spcPts val="600"/>
              </a:spcBef>
            </a:pPr>
            <a:r>
              <a:rPr lang="en-US" dirty="0" smtClean="0"/>
              <a:t> Family structure</a:t>
            </a:r>
          </a:p>
          <a:p>
            <a:pPr marL="0" indent="0">
              <a:spcBef>
                <a:spcPts val="600"/>
              </a:spcBef>
            </a:pPr>
            <a:r>
              <a:rPr lang="en-US" dirty="0" smtClean="0"/>
              <a:t> Social class/income</a:t>
            </a:r>
          </a:p>
          <a:p>
            <a:pPr marL="0" indent="0">
              <a:spcBef>
                <a:spcPts val="600"/>
              </a:spcBef>
            </a:pPr>
            <a:r>
              <a:rPr lang="en-US" dirty="0" smtClean="0"/>
              <a:t> Race/ethnicity</a:t>
            </a:r>
          </a:p>
          <a:p>
            <a:pPr marL="0" indent="0">
              <a:spcBef>
                <a:spcPts val="600"/>
              </a:spcBef>
            </a:pPr>
            <a:r>
              <a:rPr lang="en-US" dirty="0" smtClean="0"/>
              <a:t> Geography</a:t>
            </a:r>
          </a:p>
          <a:p>
            <a:pPr marL="0" indent="0">
              <a:spcBef>
                <a:spcPts val="600"/>
              </a:spcBef>
            </a:pPr>
            <a:r>
              <a:rPr lang="en-US" dirty="0"/>
              <a:t> </a:t>
            </a:r>
            <a:r>
              <a:rPr lang="en-US" dirty="0" smtClean="0"/>
              <a:t>Lifestyles</a:t>
            </a:r>
          </a:p>
        </p:txBody>
      </p:sp>
      <p:pic>
        <p:nvPicPr>
          <p:cNvPr id="7" name="Picture 6"/>
          <p:cNvPicPr>
            <a:picLocks noChangeAspect="1"/>
          </p:cNvPicPr>
          <p:nvPr/>
        </p:nvPicPr>
        <p:blipFill>
          <a:blip r:embed="rId3"/>
          <a:stretch>
            <a:fillRect/>
          </a:stretch>
        </p:blipFill>
        <p:spPr>
          <a:xfrm>
            <a:off x="5486400" y="1828800"/>
            <a:ext cx="2962021" cy="43434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p:cNvSpPr>
            <a:spLocks noGrp="1"/>
          </p:cNvSpPr>
          <p:nvPr>
            <p:ph type="sldNum" sz="quarter" idx="10"/>
          </p:nvPr>
        </p:nvSpPr>
        <p:spPr/>
        <p:txBody>
          <a:bodyPr/>
          <a:lstStyle/>
          <a:p>
            <a:r>
              <a:rPr lang="en-US" dirty="0"/>
              <a:t>1-</a:t>
            </a:r>
            <a:fld id="{EBA38AFD-3AB3-4905-886F-3F79A7ED1355}" type="slidenum">
              <a:rPr lang="en-US"/>
              <a:pPr/>
              <a:t>12</a:t>
            </a:fld>
            <a:endParaRPr lang="en-US" dirty="0"/>
          </a:p>
        </p:txBody>
      </p:sp>
      <p:sp>
        <p:nvSpPr>
          <p:cNvPr id="5" name="Rectangle 13"/>
          <p:cNvSpPr>
            <a:spLocks noGrp="1" noChangeArrowheads="1"/>
          </p:cNvSpPr>
          <p:nvPr>
            <p:ph type="ftr" sz="quarter" idx="11"/>
          </p:nvPr>
        </p:nvSpPr>
        <p:spPr/>
        <p:txBody>
          <a:bodyPr/>
          <a:lstStyle/>
          <a:p>
            <a:endParaRPr lang="en-US" dirty="0"/>
          </a:p>
          <a:p>
            <a:r>
              <a:rPr lang="en-US" dirty="0"/>
              <a:t>Copyright © 2017 Pearson Education, Inc.</a:t>
            </a:r>
          </a:p>
          <a:p>
            <a:endParaRPr lang="en-US" dirty="0"/>
          </a:p>
        </p:txBody>
      </p:sp>
      <p:sp>
        <p:nvSpPr>
          <p:cNvPr id="19458" name="Title 5"/>
          <p:cNvSpPr>
            <a:spLocks noGrp="1"/>
          </p:cNvSpPr>
          <p:nvPr>
            <p:ph type="title"/>
          </p:nvPr>
        </p:nvSpPr>
        <p:spPr/>
        <p:txBody>
          <a:bodyPr/>
          <a:lstStyle/>
          <a:p>
            <a:r>
              <a:rPr lang="en-US" dirty="0" smtClean="0"/>
              <a:t>Redneck Bank Targets by Social Class</a:t>
            </a:r>
          </a:p>
        </p:txBody>
      </p:sp>
      <p:pic>
        <p:nvPicPr>
          <p:cNvPr id="19460" name="Picture 2"/>
          <p:cNvPicPr>
            <a:picLocks noChangeAspect="1" noChangeArrowheads="1"/>
          </p:cNvPicPr>
          <p:nvPr/>
        </p:nvPicPr>
        <p:blipFill>
          <a:blip r:embed="rId3" cstate="print"/>
          <a:srcRect/>
          <a:stretch>
            <a:fillRect/>
          </a:stretch>
        </p:blipFill>
        <p:spPr bwMode="auto">
          <a:xfrm>
            <a:off x="1524000" y="1295400"/>
            <a:ext cx="6334125" cy="4989513"/>
          </a:xfrm>
          <a:prstGeom prst="rect">
            <a:avLst/>
          </a:prstGeom>
          <a:noFill/>
          <a:ln w="25400" algn="ctr">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Big Data</a:t>
            </a:r>
            <a:endParaRPr lang="en-US" dirty="0"/>
          </a:p>
        </p:txBody>
      </p:sp>
      <p:sp>
        <p:nvSpPr>
          <p:cNvPr id="9" name="Content Placeholder 8"/>
          <p:cNvSpPr>
            <a:spLocks noGrp="1"/>
          </p:cNvSpPr>
          <p:nvPr>
            <p:ph idx="1"/>
          </p:nvPr>
        </p:nvSpPr>
        <p:spPr>
          <a:xfrm>
            <a:off x="457200" y="1371600"/>
            <a:ext cx="3124200" cy="4759325"/>
          </a:xfrm>
        </p:spPr>
        <p:txBody>
          <a:bodyPr/>
          <a:lstStyle/>
          <a:p>
            <a:r>
              <a:rPr lang="en-US" dirty="0" smtClean="0"/>
              <a:t>Database Marketing</a:t>
            </a:r>
          </a:p>
          <a:p>
            <a:r>
              <a:rPr lang="en-US" dirty="0" smtClean="0"/>
              <a:t>Relationship Marketing</a:t>
            </a:r>
            <a:endParaRPr lang="en-US" dirty="0"/>
          </a:p>
        </p:txBody>
      </p:sp>
      <p:sp>
        <p:nvSpPr>
          <p:cNvPr id="3" name="Slide Number Placeholder 2"/>
          <p:cNvSpPr>
            <a:spLocks noGrp="1"/>
          </p:cNvSpPr>
          <p:nvPr>
            <p:ph type="sldNum" sz="quarter" idx="10"/>
          </p:nvPr>
        </p:nvSpPr>
        <p:spPr/>
        <p:txBody>
          <a:bodyPr/>
          <a:lstStyle/>
          <a:p>
            <a:r>
              <a:rPr lang="en-US" smtClean="0"/>
              <a:t>1-</a:t>
            </a:r>
            <a:fld id="{23FBFD4A-BE0C-432A-9750-14C230CF1569}" type="slidenum">
              <a:rPr lang="en-US" smtClean="0"/>
              <a:pPr/>
              <a:t>13</a:t>
            </a:fld>
            <a:endParaRPr lang="en-US"/>
          </a:p>
        </p:txBody>
      </p:sp>
      <p:sp>
        <p:nvSpPr>
          <p:cNvPr id="4" name="Footer Placeholder 3"/>
          <p:cNvSpPr>
            <a:spLocks noGrp="1"/>
          </p:cNvSpPr>
          <p:nvPr>
            <p:ph type="ftr" sz="quarter" idx="11"/>
          </p:nvPr>
        </p:nvSpPr>
        <p:spPr/>
        <p:txBody>
          <a:bodyPr/>
          <a:lstStyle/>
          <a:p>
            <a:endParaRPr lang="en-US" dirty="0" smtClean="0"/>
          </a:p>
          <a:p>
            <a:r>
              <a:rPr lang="en-US" dirty="0"/>
              <a:t>Copyright © 2017 Pearson Education, Inc.</a:t>
            </a:r>
          </a:p>
          <a:p>
            <a:endParaRPr lang="en-US" dirty="0"/>
          </a:p>
        </p:txBody>
      </p:sp>
      <p:pic>
        <p:nvPicPr>
          <p:cNvPr id="5" name="Picture 4"/>
          <p:cNvPicPr>
            <a:picLocks noChangeAspect="1"/>
          </p:cNvPicPr>
          <p:nvPr/>
        </p:nvPicPr>
        <p:blipFill>
          <a:blip r:embed="rId3"/>
          <a:stretch>
            <a:fillRect/>
          </a:stretch>
        </p:blipFill>
        <p:spPr>
          <a:xfrm>
            <a:off x="3962400" y="533400"/>
            <a:ext cx="4680000" cy="5604667"/>
          </a:xfrm>
          <a:prstGeom prst="rect">
            <a:avLst/>
          </a:prstGeom>
        </p:spPr>
      </p:pic>
    </p:spTree>
    <p:extLst>
      <p:ext uri="{BB962C8B-B14F-4D97-AF65-F5344CB8AC3E}">
        <p14:creationId xmlns:p14="http://schemas.microsoft.com/office/powerpoint/2010/main" val="373608268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p:cNvSpPr>
            <a:spLocks noGrp="1"/>
          </p:cNvSpPr>
          <p:nvPr>
            <p:ph type="sldNum" sz="quarter" idx="10"/>
          </p:nvPr>
        </p:nvSpPr>
        <p:spPr/>
        <p:txBody>
          <a:bodyPr/>
          <a:lstStyle/>
          <a:p>
            <a:r>
              <a:rPr lang="en-US" dirty="0"/>
              <a:t>1-</a:t>
            </a:r>
            <a:fld id="{1A1D0E81-FD82-4E70-9E7B-52E57964343F}" type="slidenum">
              <a:rPr lang="en-US"/>
              <a:pPr/>
              <a:t>14</a:t>
            </a:fld>
            <a:endParaRPr lang="en-US" dirty="0"/>
          </a:p>
        </p:txBody>
      </p:sp>
      <p:sp>
        <p:nvSpPr>
          <p:cNvPr id="6" name="Rectangle 5"/>
          <p:cNvSpPr>
            <a:spLocks noGrp="1" noChangeArrowheads="1"/>
          </p:cNvSpPr>
          <p:nvPr>
            <p:ph type="ftr" sz="quarter" idx="11"/>
          </p:nvPr>
        </p:nvSpPr>
        <p:spPr/>
        <p:txBody>
          <a:bodyPr/>
          <a:lstStyle/>
          <a:p>
            <a:endParaRPr lang="en-US" dirty="0"/>
          </a:p>
          <a:p>
            <a:r>
              <a:rPr lang="en-US" dirty="0"/>
              <a:t>Copyright © 2017 Pearson Education, Inc.</a:t>
            </a:r>
          </a:p>
          <a:p>
            <a:endParaRPr lang="en-US" dirty="0"/>
          </a:p>
        </p:txBody>
      </p:sp>
      <p:sp>
        <p:nvSpPr>
          <p:cNvPr id="13315" name="Rectangle 2"/>
          <p:cNvSpPr>
            <a:spLocks noGrp="1" noChangeArrowheads="1"/>
          </p:cNvSpPr>
          <p:nvPr>
            <p:ph type="title"/>
          </p:nvPr>
        </p:nvSpPr>
        <p:spPr/>
        <p:txBody>
          <a:bodyPr/>
          <a:lstStyle/>
          <a:p>
            <a:r>
              <a:rPr lang="en-US" dirty="0" smtClean="0"/>
              <a:t>Learning Objective 3</a:t>
            </a:r>
          </a:p>
        </p:txBody>
      </p:sp>
      <p:sp>
        <p:nvSpPr>
          <p:cNvPr id="13316" name="Rectangle 3"/>
          <p:cNvSpPr>
            <a:spLocks noGrp="1" noChangeArrowheads="1"/>
          </p:cNvSpPr>
          <p:nvPr>
            <p:ph type="body" sz="half" idx="2"/>
          </p:nvPr>
        </p:nvSpPr>
        <p:spPr>
          <a:xfrm>
            <a:off x="457200" y="1371600"/>
            <a:ext cx="8382000" cy="4572001"/>
          </a:xfrm>
        </p:spPr>
        <p:txBody>
          <a:bodyPr/>
          <a:lstStyle/>
          <a:p>
            <a:pPr marL="0" indent="0">
              <a:buNone/>
            </a:pPr>
            <a:r>
              <a:rPr lang="en-US" sz="3200" b="0" dirty="0" smtClean="0"/>
              <a:t>Our choices as consumers relate in powerful ways to the rest of our lives.</a:t>
            </a:r>
          </a:p>
        </p:txBody>
      </p:sp>
      <p:pic>
        <p:nvPicPr>
          <p:cNvPr id="2" name="Picture 1"/>
          <p:cNvPicPr>
            <a:picLocks noChangeAspect="1"/>
          </p:cNvPicPr>
          <p:nvPr/>
        </p:nvPicPr>
        <p:blipFill>
          <a:blip r:embed="rId3"/>
          <a:stretch>
            <a:fillRect/>
          </a:stretch>
        </p:blipFill>
        <p:spPr>
          <a:xfrm>
            <a:off x="1219201" y="2846098"/>
            <a:ext cx="6400800" cy="270637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sldNum" sz="quarter" idx="10"/>
          </p:nvPr>
        </p:nvSpPr>
        <p:spPr>
          <a:ln/>
        </p:spPr>
        <p:txBody>
          <a:bodyPr/>
          <a:lstStyle/>
          <a:p>
            <a:r>
              <a:rPr lang="en-US" dirty="0"/>
              <a:t>1-</a:t>
            </a:r>
            <a:fld id="{E06A2F9A-7043-4436-BF08-24A687BBE96F}" type="slidenum">
              <a:rPr lang="en-US"/>
              <a:pPr/>
              <a:t>15</a:t>
            </a:fld>
            <a:endParaRPr lang="en-US" dirty="0"/>
          </a:p>
        </p:txBody>
      </p:sp>
      <p:sp>
        <p:nvSpPr>
          <p:cNvPr id="6" name="Rectangle 5"/>
          <p:cNvSpPr>
            <a:spLocks noGrp="1" noChangeArrowheads="1"/>
          </p:cNvSpPr>
          <p:nvPr>
            <p:ph type="ftr" sz="quarter" idx="11"/>
          </p:nvPr>
        </p:nvSpPr>
        <p:spPr>
          <a:ln/>
        </p:spPr>
        <p:txBody>
          <a:bodyPr/>
          <a:lstStyle/>
          <a:p>
            <a:endParaRPr lang="en-US" dirty="0" smtClean="0"/>
          </a:p>
          <a:p>
            <a:r>
              <a:rPr lang="en-US" dirty="0"/>
              <a:t>Copyright © 2017 Pearson Education, Inc.</a:t>
            </a:r>
          </a:p>
          <a:p>
            <a:endParaRPr lang="en-US" dirty="0"/>
          </a:p>
        </p:txBody>
      </p:sp>
      <p:sp>
        <p:nvSpPr>
          <p:cNvPr id="23554" name="Title 6"/>
          <p:cNvSpPr>
            <a:spLocks noGrp="1"/>
          </p:cNvSpPr>
          <p:nvPr>
            <p:ph type="title"/>
          </p:nvPr>
        </p:nvSpPr>
        <p:spPr/>
        <p:txBody>
          <a:bodyPr/>
          <a:lstStyle/>
          <a:p>
            <a:r>
              <a:rPr lang="en-US" dirty="0" smtClean="0"/>
              <a:t>Popular Culture</a:t>
            </a:r>
          </a:p>
        </p:txBody>
      </p:sp>
      <p:sp>
        <p:nvSpPr>
          <p:cNvPr id="23555" name="Content Placeholder 7"/>
          <p:cNvSpPr>
            <a:spLocks noGrp="1"/>
          </p:cNvSpPr>
          <p:nvPr>
            <p:ph sz="half" idx="1"/>
          </p:nvPr>
        </p:nvSpPr>
        <p:spPr>
          <a:xfrm>
            <a:off x="685800" y="1371601"/>
            <a:ext cx="3810000" cy="3657600"/>
          </a:xfrm>
        </p:spPr>
        <p:txBody>
          <a:bodyPr/>
          <a:lstStyle/>
          <a:p>
            <a:r>
              <a:rPr lang="en-US" dirty="0" smtClean="0"/>
              <a:t>Music</a:t>
            </a:r>
          </a:p>
          <a:p>
            <a:r>
              <a:rPr lang="en-US" dirty="0" smtClean="0"/>
              <a:t>Movies</a:t>
            </a:r>
          </a:p>
          <a:p>
            <a:r>
              <a:rPr lang="en-US" dirty="0" smtClean="0"/>
              <a:t>Sports</a:t>
            </a:r>
          </a:p>
          <a:p>
            <a:r>
              <a:rPr lang="en-US" dirty="0" smtClean="0"/>
              <a:t>Books</a:t>
            </a:r>
          </a:p>
          <a:p>
            <a:r>
              <a:rPr lang="en-US" dirty="0" smtClean="0"/>
              <a:t>Celebrities</a:t>
            </a:r>
          </a:p>
          <a:p>
            <a:r>
              <a:rPr lang="en-US" dirty="0" smtClean="0"/>
              <a:t>Entertainment</a:t>
            </a:r>
          </a:p>
        </p:txBody>
      </p:sp>
      <p:sp>
        <p:nvSpPr>
          <p:cNvPr id="23556" name="Content Placeholder 8"/>
          <p:cNvSpPr>
            <a:spLocks noGrp="1"/>
          </p:cNvSpPr>
          <p:nvPr>
            <p:ph sz="half" idx="2"/>
          </p:nvPr>
        </p:nvSpPr>
        <p:spPr>
          <a:xfrm>
            <a:off x="4724400" y="1447800"/>
            <a:ext cx="3657600" cy="4759325"/>
          </a:xfrm>
        </p:spPr>
        <p:txBody>
          <a:bodyPr/>
          <a:lstStyle/>
          <a:p>
            <a:pPr marL="0" indent="0">
              <a:buFontTx/>
              <a:buNone/>
            </a:pPr>
            <a:r>
              <a:rPr lang="en-US" dirty="0" smtClean="0"/>
              <a:t>Marketers influence preferences for movie and music heroes, fashions, food, and decorating choices.</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Consumer-Brand Relationships</a:t>
            </a:r>
            <a:endParaRPr lang="en-US" dirty="0"/>
          </a:p>
        </p:txBody>
      </p:sp>
      <p:sp>
        <p:nvSpPr>
          <p:cNvPr id="8" name="Content Placeholder 7"/>
          <p:cNvSpPr>
            <a:spLocks noGrp="1"/>
          </p:cNvSpPr>
          <p:nvPr>
            <p:ph idx="1"/>
          </p:nvPr>
        </p:nvSpPr>
        <p:spPr/>
        <p:txBody>
          <a:bodyPr/>
          <a:lstStyle/>
          <a:p>
            <a:r>
              <a:rPr lang="en-US" dirty="0" smtClean="0"/>
              <a:t>Role Theory</a:t>
            </a:r>
          </a:p>
          <a:p>
            <a:r>
              <a:rPr lang="en-US" dirty="0" smtClean="0"/>
              <a:t>Self-concept attachment</a:t>
            </a:r>
          </a:p>
          <a:p>
            <a:r>
              <a:rPr lang="en-US" dirty="0" smtClean="0"/>
              <a:t>Nostalgic attachment</a:t>
            </a:r>
          </a:p>
          <a:p>
            <a:r>
              <a:rPr lang="en-US" dirty="0" smtClean="0"/>
              <a:t>Interdependence</a:t>
            </a:r>
          </a:p>
          <a:p>
            <a:r>
              <a:rPr lang="en-US" dirty="0" smtClean="0"/>
              <a:t>Love</a:t>
            </a:r>
            <a:endParaRPr lang="en-US" dirty="0"/>
          </a:p>
        </p:txBody>
      </p:sp>
      <p:sp>
        <p:nvSpPr>
          <p:cNvPr id="5" name="Slide Number Placeholder 4"/>
          <p:cNvSpPr>
            <a:spLocks noGrp="1"/>
          </p:cNvSpPr>
          <p:nvPr>
            <p:ph type="sldNum" sz="quarter" idx="10"/>
          </p:nvPr>
        </p:nvSpPr>
        <p:spPr/>
        <p:txBody>
          <a:bodyPr/>
          <a:lstStyle/>
          <a:p>
            <a:r>
              <a:rPr lang="en-US" dirty="0" smtClean="0"/>
              <a:t>1-</a:t>
            </a:r>
            <a:fld id="{71CB4994-B43C-46BE-AAE1-5C300242F8A7}" type="slidenum">
              <a:rPr lang="en-US" smtClean="0"/>
              <a:pPr/>
              <a:t>16</a:t>
            </a:fld>
            <a:endParaRPr lang="en-US" dirty="0"/>
          </a:p>
        </p:txBody>
      </p:sp>
      <p:sp>
        <p:nvSpPr>
          <p:cNvPr id="6" name="Footer Placeholder 5"/>
          <p:cNvSpPr>
            <a:spLocks noGrp="1"/>
          </p:cNvSpPr>
          <p:nvPr>
            <p:ph type="ftr" sz="quarter" idx="11"/>
          </p:nvPr>
        </p:nvSpPr>
        <p:spPr/>
        <p:txBody>
          <a:bodyPr/>
          <a:lstStyle/>
          <a:p>
            <a:r>
              <a:rPr lang="en-US" dirty="0" smtClean="0"/>
              <a:t> </a:t>
            </a:r>
          </a:p>
          <a:p>
            <a:r>
              <a:rPr lang="en-US" dirty="0"/>
              <a:t>Copyright © 2017 Pearson Education, Inc.</a:t>
            </a:r>
          </a:p>
          <a:p>
            <a:endParaRPr lang="en-US" dirty="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 Reflection</a:t>
            </a:r>
            <a:endParaRPr lang="en-US" dirty="0"/>
          </a:p>
        </p:txBody>
      </p:sp>
      <p:sp>
        <p:nvSpPr>
          <p:cNvPr id="3" name="Content Placeholder 2"/>
          <p:cNvSpPr>
            <a:spLocks noGrp="1"/>
          </p:cNvSpPr>
          <p:nvPr>
            <p:ph idx="1"/>
          </p:nvPr>
        </p:nvSpPr>
        <p:spPr/>
        <p:txBody>
          <a:bodyPr/>
          <a:lstStyle/>
          <a:p>
            <a:r>
              <a:rPr lang="en-US" dirty="0" smtClean="0"/>
              <a:t>What kind of relationship do you have with your car? </a:t>
            </a:r>
          </a:p>
          <a:p>
            <a:r>
              <a:rPr lang="en-US" dirty="0" smtClean="0"/>
              <a:t>Do these feelings correspond to the types of relationships consumers may develop with products? </a:t>
            </a:r>
          </a:p>
          <a:p>
            <a:r>
              <a:rPr lang="en-US" dirty="0" smtClean="0"/>
              <a:t>How do these relationships affect your behavior?</a:t>
            </a:r>
            <a:endParaRPr lang="en-US" b="0" dirty="0"/>
          </a:p>
        </p:txBody>
      </p:sp>
      <p:sp>
        <p:nvSpPr>
          <p:cNvPr id="4" name="Slide Number Placeholder 3"/>
          <p:cNvSpPr>
            <a:spLocks noGrp="1"/>
          </p:cNvSpPr>
          <p:nvPr>
            <p:ph type="sldNum" sz="quarter" idx="10"/>
          </p:nvPr>
        </p:nvSpPr>
        <p:spPr/>
        <p:txBody>
          <a:bodyPr/>
          <a:lstStyle/>
          <a:p>
            <a:pPr>
              <a:defRPr/>
            </a:pPr>
            <a:r>
              <a:rPr lang="en-US" dirty="0" smtClean="0"/>
              <a:t>1-</a:t>
            </a:r>
            <a:fld id="{4C4CA041-97C9-4E07-92C8-E000E69160F2}" type="slidenum">
              <a:rPr lang="en-US" smtClean="0"/>
              <a:pPr>
                <a:defRPr/>
              </a:pPr>
              <a:t>17</a:t>
            </a:fld>
            <a:endParaRPr lang="en-US" dirty="0"/>
          </a:p>
        </p:txBody>
      </p:sp>
      <p:sp>
        <p:nvSpPr>
          <p:cNvPr id="5" name="Footer Placeholder 4"/>
          <p:cNvSpPr>
            <a:spLocks noGrp="1"/>
          </p:cNvSpPr>
          <p:nvPr>
            <p:ph type="ftr" sz="quarter" idx="11"/>
          </p:nvPr>
        </p:nvSpPr>
        <p:spPr/>
        <p:txBody>
          <a:bodyPr/>
          <a:lstStyle/>
          <a:p>
            <a:endParaRPr lang="en-US" dirty="0" smtClean="0"/>
          </a:p>
          <a:p>
            <a:r>
              <a:rPr lang="en-US" dirty="0"/>
              <a:t>Copyright © 2017 Pearson Education, Inc.</a:t>
            </a:r>
          </a:p>
          <a:p>
            <a:endParaRPr lang="en-US" dirty="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p:cNvSpPr>
            <a:spLocks noGrp="1"/>
          </p:cNvSpPr>
          <p:nvPr>
            <p:ph type="sldNum" sz="quarter" idx="10"/>
          </p:nvPr>
        </p:nvSpPr>
        <p:spPr/>
        <p:txBody>
          <a:bodyPr/>
          <a:lstStyle/>
          <a:p>
            <a:r>
              <a:rPr lang="en-US" dirty="0"/>
              <a:t>1-</a:t>
            </a:r>
            <a:fld id="{1A1D0E81-FD82-4E70-9E7B-52E57964343F}" type="slidenum">
              <a:rPr lang="en-US"/>
              <a:pPr/>
              <a:t>18</a:t>
            </a:fld>
            <a:endParaRPr lang="en-US" dirty="0"/>
          </a:p>
        </p:txBody>
      </p:sp>
      <p:sp>
        <p:nvSpPr>
          <p:cNvPr id="6" name="Rectangle 5"/>
          <p:cNvSpPr>
            <a:spLocks noGrp="1" noChangeArrowheads="1"/>
          </p:cNvSpPr>
          <p:nvPr>
            <p:ph type="ftr" sz="quarter" idx="11"/>
          </p:nvPr>
        </p:nvSpPr>
        <p:spPr/>
        <p:txBody>
          <a:bodyPr/>
          <a:lstStyle/>
          <a:p>
            <a:endParaRPr lang="en-US" dirty="0"/>
          </a:p>
          <a:p>
            <a:r>
              <a:rPr lang="en-US" dirty="0"/>
              <a:t>Copyright © 2017 Pearson Education, Inc.</a:t>
            </a:r>
          </a:p>
          <a:p>
            <a:endParaRPr lang="en-US" dirty="0"/>
          </a:p>
        </p:txBody>
      </p:sp>
      <p:sp>
        <p:nvSpPr>
          <p:cNvPr id="13315" name="Rectangle 2"/>
          <p:cNvSpPr>
            <a:spLocks noGrp="1" noChangeArrowheads="1"/>
          </p:cNvSpPr>
          <p:nvPr>
            <p:ph type="title"/>
          </p:nvPr>
        </p:nvSpPr>
        <p:spPr/>
        <p:txBody>
          <a:bodyPr/>
          <a:lstStyle/>
          <a:p>
            <a:r>
              <a:rPr lang="en-US" dirty="0" smtClean="0"/>
              <a:t>Learning Objective 4</a:t>
            </a:r>
          </a:p>
        </p:txBody>
      </p:sp>
      <p:sp>
        <p:nvSpPr>
          <p:cNvPr id="13316" name="Rectangle 3"/>
          <p:cNvSpPr>
            <a:spLocks noGrp="1" noChangeArrowheads="1"/>
          </p:cNvSpPr>
          <p:nvPr>
            <p:ph type="body" sz="half" idx="2"/>
          </p:nvPr>
        </p:nvSpPr>
        <p:spPr>
          <a:xfrm>
            <a:off x="533400" y="1371600"/>
            <a:ext cx="8153400" cy="4572001"/>
          </a:xfrm>
        </p:spPr>
        <p:txBody>
          <a:bodyPr/>
          <a:lstStyle/>
          <a:p>
            <a:pPr marL="0" indent="0">
              <a:buNone/>
            </a:pPr>
            <a:r>
              <a:rPr lang="en-US" sz="3200" b="0" dirty="0" smtClean="0"/>
              <a:t>Our motivations to consume are complex and varied.</a:t>
            </a:r>
          </a:p>
        </p:txBody>
      </p:sp>
      <p:pic>
        <p:nvPicPr>
          <p:cNvPr id="3" name="Picture 2"/>
          <p:cNvPicPr>
            <a:picLocks noChangeAspect="1"/>
          </p:cNvPicPr>
          <p:nvPr/>
        </p:nvPicPr>
        <p:blipFill>
          <a:blip r:embed="rId3"/>
          <a:stretch>
            <a:fillRect/>
          </a:stretch>
        </p:blipFill>
        <p:spPr>
          <a:xfrm>
            <a:off x="1371600" y="2809065"/>
            <a:ext cx="6522887" cy="328693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Motivation</a:t>
            </a:r>
            <a:endParaRPr lang="en-US" dirty="0"/>
          </a:p>
        </p:txBody>
      </p:sp>
      <p:sp>
        <p:nvSpPr>
          <p:cNvPr id="8" name="Content Placeholder 7"/>
          <p:cNvSpPr>
            <a:spLocks noGrp="1"/>
          </p:cNvSpPr>
          <p:nvPr>
            <p:ph idx="1"/>
          </p:nvPr>
        </p:nvSpPr>
        <p:spPr/>
        <p:txBody>
          <a:bodyPr/>
          <a:lstStyle/>
          <a:p>
            <a:r>
              <a:rPr lang="en-US" dirty="0" smtClean="0"/>
              <a:t>Need Vs. Want</a:t>
            </a:r>
          </a:p>
          <a:p>
            <a:endParaRPr lang="en-US" dirty="0"/>
          </a:p>
          <a:p>
            <a:pPr lvl="1"/>
            <a:endParaRPr lang="en-US" dirty="0" smtClean="0"/>
          </a:p>
          <a:p>
            <a:pPr marL="457200" lvl="1" indent="0">
              <a:buNone/>
            </a:pPr>
            <a:endParaRPr lang="en-US" dirty="0" smtClean="0"/>
          </a:p>
          <a:p>
            <a:pPr marL="0" indent="0">
              <a:buNone/>
            </a:pPr>
            <a:endParaRPr lang="en-US" dirty="0" smtClean="0"/>
          </a:p>
        </p:txBody>
      </p:sp>
      <p:sp>
        <p:nvSpPr>
          <p:cNvPr id="5" name="Slide Number Placeholder 4"/>
          <p:cNvSpPr>
            <a:spLocks noGrp="1"/>
          </p:cNvSpPr>
          <p:nvPr>
            <p:ph type="sldNum" sz="quarter" idx="10"/>
          </p:nvPr>
        </p:nvSpPr>
        <p:spPr/>
        <p:txBody>
          <a:bodyPr/>
          <a:lstStyle/>
          <a:p>
            <a:r>
              <a:rPr lang="en-US" smtClean="0"/>
              <a:t>1-</a:t>
            </a:r>
            <a:fld id="{71CB4994-B43C-46BE-AAE1-5C300242F8A7}" type="slidenum">
              <a:rPr lang="en-US" smtClean="0"/>
              <a:pPr/>
              <a:t>19</a:t>
            </a:fld>
            <a:endParaRPr lang="en-US"/>
          </a:p>
        </p:txBody>
      </p:sp>
      <p:sp>
        <p:nvSpPr>
          <p:cNvPr id="6" name="Footer Placeholder 5"/>
          <p:cNvSpPr>
            <a:spLocks noGrp="1"/>
          </p:cNvSpPr>
          <p:nvPr>
            <p:ph type="ftr" sz="quarter" idx="11"/>
          </p:nvPr>
        </p:nvSpPr>
        <p:spPr/>
        <p:txBody>
          <a:bodyPr/>
          <a:lstStyle/>
          <a:p>
            <a:r>
              <a:rPr lang="en-US" dirty="0" smtClean="0"/>
              <a:t> </a:t>
            </a:r>
          </a:p>
          <a:p>
            <a:r>
              <a:rPr lang="en-US" dirty="0"/>
              <a:t>Copyright © 2017 Pearson Education, Inc.</a:t>
            </a:r>
          </a:p>
          <a:p>
            <a:endParaRPr lang="en-US" dirty="0"/>
          </a:p>
        </p:txBody>
      </p:sp>
      <p:pic>
        <p:nvPicPr>
          <p:cNvPr id="3" name="Picture 2"/>
          <p:cNvPicPr>
            <a:picLocks noChangeAspect="1"/>
          </p:cNvPicPr>
          <p:nvPr/>
        </p:nvPicPr>
        <p:blipFill>
          <a:blip r:embed="rId3"/>
          <a:stretch>
            <a:fillRect/>
          </a:stretch>
        </p:blipFill>
        <p:spPr>
          <a:xfrm>
            <a:off x="2286000" y="1981200"/>
            <a:ext cx="5943600" cy="4096537"/>
          </a:xfrm>
          <a:prstGeom prst="rect">
            <a:avLst/>
          </a:prstGeom>
        </p:spPr>
      </p:pic>
    </p:spTree>
    <p:extLst>
      <p:ext uri="{BB962C8B-B14F-4D97-AF65-F5344CB8AC3E}">
        <p14:creationId xmlns:p14="http://schemas.microsoft.com/office/powerpoint/2010/main" val="296876682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dirty="0" smtClean="0"/>
              <a:t>Chapter Objectives</a:t>
            </a:r>
          </a:p>
        </p:txBody>
      </p:sp>
      <p:sp>
        <p:nvSpPr>
          <p:cNvPr id="11267" name="Rectangle 3"/>
          <p:cNvSpPr>
            <a:spLocks noGrp="1" noChangeArrowheads="1"/>
          </p:cNvSpPr>
          <p:nvPr>
            <p:ph type="body" idx="1"/>
          </p:nvPr>
        </p:nvSpPr>
        <p:spPr/>
        <p:txBody>
          <a:bodyPr/>
          <a:lstStyle/>
          <a:p>
            <a:pPr marL="514350" indent="-514350">
              <a:buClr>
                <a:srgbClr val="002060"/>
              </a:buClr>
              <a:buFont typeface="+mj-lt"/>
              <a:buAutoNum type="arabicPeriod"/>
            </a:pPr>
            <a:r>
              <a:rPr lang="en-US" sz="3200" b="0" dirty="0" smtClean="0"/>
              <a:t>Consumer behavior is a process.</a:t>
            </a:r>
          </a:p>
          <a:p>
            <a:pPr marL="514350" indent="-514350">
              <a:buClr>
                <a:srgbClr val="002060"/>
              </a:buClr>
              <a:buFont typeface="+mj-lt"/>
              <a:buAutoNum type="arabicPeriod"/>
            </a:pPr>
            <a:r>
              <a:rPr lang="en-US" sz="3200" b="0" dirty="0" smtClean="0"/>
              <a:t>Marketers </a:t>
            </a:r>
            <a:r>
              <a:rPr lang="en-US" dirty="0" smtClean="0"/>
              <a:t>have</a:t>
            </a:r>
            <a:r>
              <a:rPr lang="en-US" sz="3200" b="0" dirty="0" smtClean="0"/>
              <a:t> to understand the wants and needs of different consumer segments.</a:t>
            </a:r>
            <a:r>
              <a:rPr lang="en-US" sz="3200" b="0" dirty="0" smtClean="0">
                <a:sym typeface="Wingdings" pitchFamily="2" charset="2"/>
              </a:rPr>
              <a:t> </a:t>
            </a:r>
          </a:p>
          <a:p>
            <a:pPr marL="514350" indent="-514350">
              <a:buClr>
                <a:srgbClr val="002060"/>
              </a:buClr>
              <a:buFont typeface="+mj-lt"/>
              <a:buAutoNum type="arabicPeriod"/>
            </a:pPr>
            <a:r>
              <a:rPr lang="en-US" dirty="0" smtClean="0"/>
              <a:t>Our choices as consumers relate in powerful ways to the rest of our lives.</a:t>
            </a:r>
          </a:p>
          <a:p>
            <a:pPr marL="514350" indent="-514350">
              <a:buClr>
                <a:srgbClr val="002060"/>
              </a:buClr>
              <a:buFont typeface="+mj-lt"/>
              <a:buAutoNum type="arabicPeriod"/>
            </a:pPr>
            <a:r>
              <a:rPr lang="en-US" dirty="0" smtClean="0"/>
              <a:t>Our motivations to consume are complex and varied.</a:t>
            </a:r>
            <a:r>
              <a:rPr lang="en-US" dirty="0" smtClean="0">
                <a:sym typeface="Wingdings" pitchFamily="2" charset="2"/>
              </a:rPr>
              <a:t> </a:t>
            </a:r>
            <a:endParaRPr lang="en-US" dirty="0"/>
          </a:p>
          <a:p>
            <a:pPr marL="514350" indent="-514350">
              <a:buClr>
                <a:srgbClr val="002060"/>
              </a:buClr>
              <a:buFont typeface="+mj-lt"/>
              <a:buAutoNum type="arabicPeriod"/>
            </a:pPr>
            <a:endParaRPr lang="en-US" sz="3200" b="0" dirty="0" smtClean="0">
              <a:sym typeface="Wingdings" pitchFamily="2" charset="2"/>
            </a:endParaRPr>
          </a:p>
        </p:txBody>
      </p:sp>
      <p:sp>
        <p:nvSpPr>
          <p:cNvPr id="4" name="Slide Number Placeholder 5"/>
          <p:cNvSpPr>
            <a:spLocks noGrp="1"/>
          </p:cNvSpPr>
          <p:nvPr>
            <p:ph type="sldNum" sz="quarter" idx="10"/>
          </p:nvPr>
        </p:nvSpPr>
        <p:spPr/>
        <p:txBody>
          <a:bodyPr/>
          <a:lstStyle/>
          <a:p>
            <a:r>
              <a:rPr lang="en-US" dirty="0" smtClean="0"/>
              <a:t>1-</a:t>
            </a:r>
            <a:fld id="{6C47BB4D-F601-426B-A628-F722D226EC43}" type="slidenum">
              <a:rPr lang="en-US" smtClean="0"/>
              <a:pPr/>
              <a:t>2</a:t>
            </a:fld>
            <a:endParaRPr lang="en-US" dirty="0"/>
          </a:p>
        </p:txBody>
      </p:sp>
      <p:sp>
        <p:nvSpPr>
          <p:cNvPr id="5" name="Rectangle 13"/>
          <p:cNvSpPr>
            <a:spLocks noGrp="1" noChangeArrowheads="1"/>
          </p:cNvSpPr>
          <p:nvPr>
            <p:ph type="ftr" sz="quarter" idx="11"/>
          </p:nvPr>
        </p:nvSpPr>
        <p:spPr/>
        <p:txBody>
          <a:bodyPr/>
          <a:lstStyle/>
          <a:p>
            <a:endParaRPr lang="en-US" dirty="0" smtClean="0"/>
          </a:p>
          <a:p>
            <a:r>
              <a:rPr lang="en-US" dirty="0"/>
              <a:t>Copyright © 2017 Pearson Education, Inc.</a:t>
            </a:r>
          </a:p>
          <a:p>
            <a:endParaRPr lang="en-US" dirty="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 Reflection</a:t>
            </a:r>
            <a:endParaRPr lang="en-US" dirty="0"/>
          </a:p>
        </p:txBody>
      </p:sp>
      <p:sp>
        <p:nvSpPr>
          <p:cNvPr id="3" name="Content Placeholder 2"/>
          <p:cNvSpPr>
            <a:spLocks noGrp="1"/>
          </p:cNvSpPr>
          <p:nvPr>
            <p:ph idx="1"/>
          </p:nvPr>
        </p:nvSpPr>
        <p:spPr/>
        <p:txBody>
          <a:bodyPr/>
          <a:lstStyle/>
          <a:p>
            <a:r>
              <a:rPr lang="en-US" dirty="0" smtClean="0"/>
              <a:t>Describe a need and a want you have and explain the motivation for the want.</a:t>
            </a:r>
          </a:p>
        </p:txBody>
      </p:sp>
      <p:sp>
        <p:nvSpPr>
          <p:cNvPr id="4" name="Slide Number Placeholder 3"/>
          <p:cNvSpPr>
            <a:spLocks noGrp="1"/>
          </p:cNvSpPr>
          <p:nvPr>
            <p:ph type="sldNum" sz="quarter" idx="10"/>
          </p:nvPr>
        </p:nvSpPr>
        <p:spPr/>
        <p:txBody>
          <a:bodyPr/>
          <a:lstStyle/>
          <a:p>
            <a:pPr>
              <a:defRPr/>
            </a:pPr>
            <a:r>
              <a:rPr lang="en-US" smtClean="0"/>
              <a:t>1-</a:t>
            </a:r>
            <a:fld id="{4C4CA041-97C9-4E07-92C8-E000E69160F2}" type="slidenum">
              <a:rPr lang="en-US" smtClean="0"/>
              <a:pPr>
                <a:defRPr/>
              </a:pPr>
              <a:t>20</a:t>
            </a:fld>
            <a:endParaRPr lang="en-US"/>
          </a:p>
        </p:txBody>
      </p:sp>
      <p:sp>
        <p:nvSpPr>
          <p:cNvPr id="5" name="Footer Placeholder 4"/>
          <p:cNvSpPr>
            <a:spLocks noGrp="1"/>
          </p:cNvSpPr>
          <p:nvPr>
            <p:ph type="ftr" sz="quarter" idx="11"/>
          </p:nvPr>
        </p:nvSpPr>
        <p:spPr/>
        <p:txBody>
          <a:bodyPr/>
          <a:lstStyle/>
          <a:p>
            <a:endParaRPr lang="en-US" dirty="0" smtClean="0"/>
          </a:p>
          <a:p>
            <a:r>
              <a:rPr lang="en-US" dirty="0"/>
              <a:t>Copyright © 2017 Pearson Education, Inc.</a:t>
            </a:r>
          </a:p>
          <a:p>
            <a:endParaRPr lang="en-US" dirty="0"/>
          </a:p>
        </p:txBody>
      </p:sp>
    </p:spTree>
    <p:extLst>
      <p:ext uri="{BB962C8B-B14F-4D97-AF65-F5344CB8AC3E}">
        <p14:creationId xmlns:p14="http://schemas.microsoft.com/office/powerpoint/2010/main" val="371631370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Objective 5</a:t>
            </a:r>
            <a:endParaRPr lang="en-US" dirty="0"/>
          </a:p>
        </p:txBody>
      </p:sp>
      <p:sp>
        <p:nvSpPr>
          <p:cNvPr id="3" name="Content Placeholder 2"/>
          <p:cNvSpPr>
            <a:spLocks noGrp="1"/>
          </p:cNvSpPr>
          <p:nvPr>
            <p:ph idx="1"/>
          </p:nvPr>
        </p:nvSpPr>
        <p:spPr/>
        <p:txBody>
          <a:bodyPr/>
          <a:lstStyle/>
          <a:p>
            <a:pPr marL="0" indent="0">
              <a:buNone/>
            </a:pPr>
            <a:r>
              <a:rPr lang="en-US" dirty="0" smtClean="0"/>
              <a:t>Technology and culture create a new “always on” consumer.</a:t>
            </a:r>
            <a:endParaRPr lang="en-US" dirty="0"/>
          </a:p>
        </p:txBody>
      </p:sp>
      <p:sp>
        <p:nvSpPr>
          <p:cNvPr id="4" name="Slide Number Placeholder 3"/>
          <p:cNvSpPr>
            <a:spLocks noGrp="1"/>
          </p:cNvSpPr>
          <p:nvPr>
            <p:ph type="sldNum" sz="quarter" idx="10"/>
          </p:nvPr>
        </p:nvSpPr>
        <p:spPr/>
        <p:txBody>
          <a:bodyPr/>
          <a:lstStyle/>
          <a:p>
            <a:pPr>
              <a:defRPr/>
            </a:pPr>
            <a:r>
              <a:rPr lang="en-US" dirty="0" smtClean="0"/>
              <a:t>1-</a:t>
            </a:r>
            <a:fld id="{4C4CA041-97C9-4E07-92C8-E000E69160F2}" type="slidenum">
              <a:rPr lang="en-US" smtClean="0"/>
              <a:pPr>
                <a:defRPr/>
              </a:pPr>
              <a:t>21</a:t>
            </a:fld>
            <a:endParaRPr lang="en-US" dirty="0"/>
          </a:p>
        </p:txBody>
      </p:sp>
      <p:sp>
        <p:nvSpPr>
          <p:cNvPr id="5" name="Footer Placeholder 4"/>
          <p:cNvSpPr>
            <a:spLocks noGrp="1"/>
          </p:cNvSpPr>
          <p:nvPr>
            <p:ph type="ftr" sz="quarter" idx="11"/>
          </p:nvPr>
        </p:nvSpPr>
        <p:spPr/>
        <p:txBody>
          <a:bodyPr/>
          <a:lstStyle/>
          <a:p>
            <a:endParaRPr lang="en-US" dirty="0" smtClean="0"/>
          </a:p>
          <a:p>
            <a:r>
              <a:rPr lang="en-US" dirty="0"/>
              <a:t>Copyright © 2017 Pearson Education, Inc.</a:t>
            </a:r>
          </a:p>
          <a:p>
            <a:endParaRPr lang="en-US" dirty="0"/>
          </a:p>
        </p:txBody>
      </p:sp>
      <p:pic>
        <p:nvPicPr>
          <p:cNvPr id="7" name="Picture 6"/>
          <p:cNvPicPr>
            <a:picLocks noChangeAspect="1"/>
          </p:cNvPicPr>
          <p:nvPr/>
        </p:nvPicPr>
        <p:blipFill>
          <a:blip r:embed="rId3"/>
          <a:stretch>
            <a:fillRect/>
          </a:stretch>
        </p:blipFill>
        <p:spPr>
          <a:xfrm>
            <a:off x="1143000" y="2640285"/>
            <a:ext cx="6553200" cy="368431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9088"/>
            <a:ext cx="8229600" cy="865187"/>
          </a:xfrm>
        </p:spPr>
        <p:txBody>
          <a:bodyPr/>
          <a:lstStyle/>
          <a:p>
            <a:r>
              <a:rPr lang="en-US" dirty="0" smtClean="0"/>
              <a:t>The Digital Native: Living a Social [Media] Life</a:t>
            </a:r>
            <a:endParaRPr lang="en-US" dirty="0"/>
          </a:p>
        </p:txBody>
      </p:sp>
      <p:sp>
        <p:nvSpPr>
          <p:cNvPr id="3" name="Content Placeholder 2"/>
          <p:cNvSpPr>
            <a:spLocks noGrp="1"/>
          </p:cNvSpPr>
          <p:nvPr>
            <p:ph idx="1"/>
          </p:nvPr>
        </p:nvSpPr>
        <p:spPr>
          <a:xfrm>
            <a:off x="457200" y="1412875"/>
            <a:ext cx="8229600" cy="4759325"/>
          </a:xfrm>
        </p:spPr>
        <p:txBody>
          <a:bodyPr/>
          <a:lstStyle/>
          <a:p>
            <a:r>
              <a:rPr lang="en-US" dirty="0" smtClean="0"/>
              <a:t>B2C e-commerce</a:t>
            </a:r>
          </a:p>
          <a:p>
            <a:r>
              <a:rPr lang="en-US" dirty="0" smtClean="0"/>
              <a:t>C2C e-commerce</a:t>
            </a:r>
          </a:p>
          <a:p>
            <a:r>
              <a:rPr lang="en-US" dirty="0" smtClean="0"/>
              <a:t>Digital Native</a:t>
            </a:r>
          </a:p>
          <a:p>
            <a:r>
              <a:rPr lang="en-US" dirty="0" smtClean="0"/>
              <a:t>Synchronous interactions</a:t>
            </a:r>
          </a:p>
          <a:p>
            <a:r>
              <a:rPr lang="en-US" dirty="0" smtClean="0"/>
              <a:t>Asynchronous interactions</a:t>
            </a:r>
            <a:endParaRPr lang="en-US" dirty="0"/>
          </a:p>
        </p:txBody>
      </p:sp>
      <p:sp>
        <p:nvSpPr>
          <p:cNvPr id="4" name="Slide Number Placeholder 3"/>
          <p:cNvSpPr>
            <a:spLocks noGrp="1"/>
          </p:cNvSpPr>
          <p:nvPr>
            <p:ph type="sldNum" sz="quarter" idx="10"/>
          </p:nvPr>
        </p:nvSpPr>
        <p:spPr/>
        <p:txBody>
          <a:bodyPr/>
          <a:lstStyle/>
          <a:p>
            <a:pPr>
              <a:defRPr/>
            </a:pPr>
            <a:r>
              <a:rPr lang="en-US" dirty="0" smtClean="0"/>
              <a:t>1-</a:t>
            </a:r>
            <a:fld id="{4C4CA041-97C9-4E07-92C8-E000E69160F2}" type="slidenum">
              <a:rPr lang="en-US" smtClean="0"/>
              <a:pPr>
                <a:defRPr/>
              </a:pPr>
              <a:t>22</a:t>
            </a:fld>
            <a:endParaRPr lang="en-US" dirty="0"/>
          </a:p>
        </p:txBody>
      </p:sp>
      <p:sp>
        <p:nvSpPr>
          <p:cNvPr id="5" name="Footer Placeholder 4"/>
          <p:cNvSpPr>
            <a:spLocks noGrp="1"/>
          </p:cNvSpPr>
          <p:nvPr>
            <p:ph type="ftr" sz="quarter" idx="11"/>
          </p:nvPr>
        </p:nvSpPr>
        <p:spPr/>
        <p:txBody>
          <a:bodyPr/>
          <a:lstStyle/>
          <a:p>
            <a:endParaRPr lang="en-US" dirty="0" smtClean="0"/>
          </a:p>
          <a:p>
            <a:r>
              <a:rPr lang="en-US" dirty="0"/>
              <a:t>Copyright © 2017 Pearson Education, Inc.</a:t>
            </a:r>
          </a:p>
          <a:p>
            <a:endParaRPr lang="en-US" dirty="0"/>
          </a:p>
        </p:txBody>
      </p:sp>
    </p:spTree>
    <p:extLst>
      <p:ext uri="{BB962C8B-B14F-4D97-AF65-F5344CB8AC3E}">
        <p14:creationId xmlns:p14="http://schemas.microsoft.com/office/powerpoint/2010/main" val="204891498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 Reflection</a:t>
            </a:r>
            <a:endParaRPr lang="en-US" dirty="0"/>
          </a:p>
        </p:txBody>
      </p:sp>
      <p:sp>
        <p:nvSpPr>
          <p:cNvPr id="3" name="Content Placeholder 2"/>
          <p:cNvSpPr>
            <a:spLocks noGrp="1"/>
          </p:cNvSpPr>
          <p:nvPr>
            <p:ph idx="1"/>
          </p:nvPr>
        </p:nvSpPr>
        <p:spPr/>
        <p:txBody>
          <a:bodyPr/>
          <a:lstStyle/>
          <a:p>
            <a:r>
              <a:rPr lang="en-US" dirty="0" smtClean="0"/>
              <a:t>How has your daily life changed because of social media?</a:t>
            </a:r>
          </a:p>
          <a:p>
            <a:r>
              <a:rPr lang="en-US" dirty="0" smtClean="0"/>
              <a:t>What does your virtual life look like?</a:t>
            </a:r>
            <a:endParaRPr lang="en-US" dirty="0"/>
          </a:p>
        </p:txBody>
      </p:sp>
      <p:sp>
        <p:nvSpPr>
          <p:cNvPr id="4" name="Slide Number Placeholder 3"/>
          <p:cNvSpPr>
            <a:spLocks noGrp="1"/>
          </p:cNvSpPr>
          <p:nvPr>
            <p:ph type="sldNum" sz="quarter" idx="10"/>
          </p:nvPr>
        </p:nvSpPr>
        <p:spPr/>
        <p:txBody>
          <a:bodyPr/>
          <a:lstStyle/>
          <a:p>
            <a:pPr>
              <a:defRPr/>
            </a:pPr>
            <a:r>
              <a:rPr lang="en-US" smtClean="0"/>
              <a:t>1-</a:t>
            </a:r>
            <a:fld id="{4C4CA041-97C9-4E07-92C8-E000E69160F2}" type="slidenum">
              <a:rPr lang="en-US" smtClean="0"/>
              <a:pPr>
                <a:defRPr/>
              </a:pPr>
              <a:t>23</a:t>
            </a:fld>
            <a:endParaRPr lang="en-US"/>
          </a:p>
        </p:txBody>
      </p:sp>
      <p:sp>
        <p:nvSpPr>
          <p:cNvPr id="5" name="Footer Placeholder 4"/>
          <p:cNvSpPr>
            <a:spLocks noGrp="1"/>
          </p:cNvSpPr>
          <p:nvPr>
            <p:ph type="ftr" sz="quarter" idx="11"/>
          </p:nvPr>
        </p:nvSpPr>
        <p:spPr/>
        <p:txBody>
          <a:bodyPr/>
          <a:lstStyle/>
          <a:p>
            <a:endParaRPr lang="en-US" dirty="0" smtClean="0"/>
          </a:p>
          <a:p>
            <a:r>
              <a:rPr lang="en-US" dirty="0"/>
              <a:t>Copyright © 2017 Pearson Education, Inc.</a:t>
            </a:r>
          </a:p>
          <a:p>
            <a:endParaRPr lang="en-US" dirty="0"/>
          </a:p>
        </p:txBody>
      </p:sp>
    </p:spTree>
    <p:extLst>
      <p:ext uri="{BB962C8B-B14F-4D97-AF65-F5344CB8AC3E}">
        <p14:creationId xmlns:p14="http://schemas.microsoft.com/office/powerpoint/2010/main" val="113541786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p:cNvSpPr>
            <a:spLocks noGrp="1"/>
          </p:cNvSpPr>
          <p:nvPr>
            <p:ph type="sldNum" sz="quarter" idx="10"/>
          </p:nvPr>
        </p:nvSpPr>
        <p:spPr/>
        <p:txBody>
          <a:bodyPr/>
          <a:lstStyle/>
          <a:p>
            <a:r>
              <a:rPr lang="en-US" dirty="0"/>
              <a:t>1-</a:t>
            </a:r>
            <a:fld id="{1A1D0E81-FD82-4E70-9E7B-52E57964343F}" type="slidenum">
              <a:rPr lang="en-US"/>
              <a:pPr/>
              <a:t>24</a:t>
            </a:fld>
            <a:endParaRPr lang="en-US" dirty="0"/>
          </a:p>
        </p:txBody>
      </p:sp>
      <p:sp>
        <p:nvSpPr>
          <p:cNvPr id="6" name="Rectangle 5"/>
          <p:cNvSpPr>
            <a:spLocks noGrp="1" noChangeArrowheads="1"/>
          </p:cNvSpPr>
          <p:nvPr>
            <p:ph type="ftr" sz="quarter" idx="11"/>
          </p:nvPr>
        </p:nvSpPr>
        <p:spPr/>
        <p:txBody>
          <a:bodyPr/>
          <a:lstStyle/>
          <a:p>
            <a:endParaRPr lang="en-US" dirty="0"/>
          </a:p>
          <a:p>
            <a:r>
              <a:rPr lang="en-US" dirty="0"/>
              <a:t>Copyright © 2017 Pearson Education, Inc.</a:t>
            </a:r>
          </a:p>
          <a:p>
            <a:endParaRPr lang="en-US" dirty="0"/>
          </a:p>
        </p:txBody>
      </p:sp>
      <p:sp>
        <p:nvSpPr>
          <p:cNvPr id="13315" name="Rectangle 2"/>
          <p:cNvSpPr>
            <a:spLocks noGrp="1" noChangeArrowheads="1"/>
          </p:cNvSpPr>
          <p:nvPr>
            <p:ph type="title"/>
          </p:nvPr>
        </p:nvSpPr>
        <p:spPr/>
        <p:txBody>
          <a:bodyPr/>
          <a:lstStyle/>
          <a:p>
            <a:r>
              <a:rPr lang="en-US" dirty="0" smtClean="0"/>
              <a:t>Learning Objective 6</a:t>
            </a:r>
          </a:p>
        </p:txBody>
      </p:sp>
      <p:sp>
        <p:nvSpPr>
          <p:cNvPr id="13316" name="Rectangle 3"/>
          <p:cNvSpPr>
            <a:spLocks noGrp="1" noChangeArrowheads="1"/>
          </p:cNvSpPr>
          <p:nvPr>
            <p:ph type="body" sz="half" idx="2"/>
          </p:nvPr>
        </p:nvSpPr>
        <p:spPr>
          <a:xfrm>
            <a:off x="457200" y="1295401"/>
            <a:ext cx="8458200" cy="762000"/>
          </a:xfrm>
        </p:spPr>
        <p:txBody>
          <a:bodyPr/>
          <a:lstStyle/>
          <a:p>
            <a:pPr marL="0" indent="0">
              <a:buNone/>
            </a:pPr>
            <a:r>
              <a:rPr lang="en-US" sz="3000" b="0" dirty="0" smtClean="0"/>
              <a:t>Many specialists study consumer behavior.</a:t>
            </a:r>
          </a:p>
        </p:txBody>
      </p:sp>
      <p:pic>
        <p:nvPicPr>
          <p:cNvPr id="8" name="Picture 7" descr="Screen Shot 2015-08-28 at 2.40.3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2057400"/>
            <a:ext cx="6587731" cy="42672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0"/>
          </p:nvPr>
        </p:nvSpPr>
        <p:spPr/>
        <p:txBody>
          <a:bodyPr/>
          <a:lstStyle/>
          <a:p>
            <a:pPr>
              <a:defRPr/>
            </a:pPr>
            <a:r>
              <a:rPr lang="en-US" dirty="0"/>
              <a:t>1-</a:t>
            </a:r>
            <a:fld id="{06AE0D77-D942-4416-B672-A1523C3052B9}" type="slidenum">
              <a:rPr lang="en-US"/>
              <a:pPr>
                <a:defRPr/>
              </a:pPr>
              <a:t>25</a:t>
            </a:fld>
            <a:endParaRPr lang="en-US" dirty="0"/>
          </a:p>
        </p:txBody>
      </p:sp>
      <p:sp>
        <p:nvSpPr>
          <p:cNvPr id="9" name="Rectangle 13"/>
          <p:cNvSpPr>
            <a:spLocks noGrp="1" noChangeArrowheads="1"/>
          </p:cNvSpPr>
          <p:nvPr>
            <p:ph type="ftr" sz="quarter" idx="11"/>
          </p:nvPr>
        </p:nvSpPr>
        <p:spPr/>
        <p:txBody>
          <a:bodyPr/>
          <a:lstStyle/>
          <a:p>
            <a:endParaRPr lang="en-US" dirty="0"/>
          </a:p>
          <a:p>
            <a:r>
              <a:rPr lang="en-US" dirty="0"/>
              <a:t>Copyright © 2017 Pearson Education, Inc.</a:t>
            </a:r>
          </a:p>
          <a:p>
            <a:endParaRPr lang="en-US" dirty="0"/>
          </a:p>
        </p:txBody>
      </p:sp>
      <p:sp>
        <p:nvSpPr>
          <p:cNvPr id="39940" name="Rectangle 2"/>
          <p:cNvSpPr>
            <a:spLocks noGrp="1" noChangeArrowheads="1"/>
          </p:cNvSpPr>
          <p:nvPr>
            <p:ph type="title"/>
          </p:nvPr>
        </p:nvSpPr>
        <p:spPr/>
        <p:txBody>
          <a:bodyPr/>
          <a:lstStyle/>
          <a:p>
            <a:r>
              <a:rPr lang="en-US" dirty="0" smtClean="0"/>
              <a:t>Figure 1.3 Disciplines in </a:t>
            </a:r>
            <a:br>
              <a:rPr lang="en-US" dirty="0" smtClean="0"/>
            </a:br>
            <a:r>
              <a:rPr lang="en-US" dirty="0" smtClean="0"/>
              <a:t>Consumer Research</a:t>
            </a:r>
          </a:p>
        </p:txBody>
      </p:sp>
      <p:pic>
        <p:nvPicPr>
          <p:cNvPr id="2" name="Picture 1" descr="Screen Shot 2015-08-28 at 2.38.3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1219200"/>
            <a:ext cx="5321300" cy="511793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 Reflection</a:t>
            </a:r>
            <a:endParaRPr lang="en-US" dirty="0"/>
          </a:p>
        </p:txBody>
      </p:sp>
      <p:sp>
        <p:nvSpPr>
          <p:cNvPr id="3" name="Content Placeholder 2"/>
          <p:cNvSpPr>
            <a:spLocks noGrp="1"/>
          </p:cNvSpPr>
          <p:nvPr>
            <p:ph idx="1"/>
          </p:nvPr>
        </p:nvSpPr>
        <p:spPr/>
        <p:txBody>
          <a:bodyPr/>
          <a:lstStyle/>
          <a:p>
            <a:r>
              <a:rPr lang="en-US" dirty="0" smtClean="0"/>
              <a:t>Pick two of the disciplines shown in Figure 1.2. How would their approaches to the same marketing issue differ?</a:t>
            </a:r>
            <a:endParaRPr lang="en-US" dirty="0"/>
          </a:p>
        </p:txBody>
      </p:sp>
      <p:sp>
        <p:nvSpPr>
          <p:cNvPr id="4" name="Slide Number Placeholder 3"/>
          <p:cNvSpPr>
            <a:spLocks noGrp="1"/>
          </p:cNvSpPr>
          <p:nvPr>
            <p:ph type="sldNum" sz="quarter" idx="10"/>
          </p:nvPr>
        </p:nvSpPr>
        <p:spPr/>
        <p:txBody>
          <a:bodyPr/>
          <a:lstStyle/>
          <a:p>
            <a:pPr>
              <a:defRPr/>
            </a:pPr>
            <a:r>
              <a:rPr lang="en-US" dirty="0" smtClean="0"/>
              <a:t>1-</a:t>
            </a:r>
            <a:fld id="{4C4CA041-97C9-4E07-92C8-E000E69160F2}" type="slidenum">
              <a:rPr lang="en-US" smtClean="0"/>
              <a:pPr>
                <a:defRPr/>
              </a:pPr>
              <a:t>26</a:t>
            </a:fld>
            <a:endParaRPr lang="en-US" dirty="0"/>
          </a:p>
        </p:txBody>
      </p:sp>
      <p:sp>
        <p:nvSpPr>
          <p:cNvPr id="5" name="Footer Placeholder 4"/>
          <p:cNvSpPr>
            <a:spLocks noGrp="1"/>
          </p:cNvSpPr>
          <p:nvPr>
            <p:ph type="ftr" sz="quarter" idx="11"/>
          </p:nvPr>
        </p:nvSpPr>
        <p:spPr/>
        <p:txBody>
          <a:bodyPr/>
          <a:lstStyle/>
          <a:p>
            <a:endParaRPr lang="en-US" dirty="0" smtClean="0"/>
          </a:p>
          <a:p>
            <a:r>
              <a:rPr lang="en-US" dirty="0"/>
              <a:t>Copyright © 2017 Pearson Education, Inc.</a:t>
            </a:r>
          </a:p>
          <a:p>
            <a:endParaRPr lang="en-US" dirty="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Objective 7</a:t>
            </a:r>
            <a:endParaRPr lang="en-US" dirty="0"/>
          </a:p>
        </p:txBody>
      </p:sp>
      <p:sp>
        <p:nvSpPr>
          <p:cNvPr id="3" name="Content Placeholder 2"/>
          <p:cNvSpPr>
            <a:spLocks noGrp="1"/>
          </p:cNvSpPr>
          <p:nvPr>
            <p:ph idx="1"/>
          </p:nvPr>
        </p:nvSpPr>
        <p:spPr/>
        <p:txBody>
          <a:bodyPr/>
          <a:lstStyle/>
          <a:p>
            <a:pPr marL="0" indent="0">
              <a:buNone/>
            </a:pPr>
            <a:r>
              <a:rPr lang="en-US" dirty="0" smtClean="0"/>
              <a:t>There are differing perspectives regarding how and what we should understand about consumer </a:t>
            </a:r>
            <a:r>
              <a:rPr lang="en-US" dirty="0" smtClean="0"/>
              <a:t>behavior</a:t>
            </a:r>
            <a:r>
              <a:rPr lang="en-US" dirty="0"/>
              <a:t>.</a:t>
            </a:r>
            <a:endParaRPr lang="en-US" dirty="0" smtClean="0"/>
          </a:p>
        </p:txBody>
      </p:sp>
      <p:sp>
        <p:nvSpPr>
          <p:cNvPr id="4" name="Slide Number Placeholder 3"/>
          <p:cNvSpPr>
            <a:spLocks noGrp="1"/>
          </p:cNvSpPr>
          <p:nvPr>
            <p:ph type="sldNum" sz="quarter" idx="10"/>
          </p:nvPr>
        </p:nvSpPr>
        <p:spPr/>
        <p:txBody>
          <a:bodyPr/>
          <a:lstStyle/>
          <a:p>
            <a:pPr>
              <a:defRPr/>
            </a:pPr>
            <a:r>
              <a:rPr lang="en-US" dirty="0" smtClean="0"/>
              <a:t>1-</a:t>
            </a:r>
            <a:fld id="{4C4CA041-97C9-4E07-92C8-E000E69160F2}" type="slidenum">
              <a:rPr lang="en-US" smtClean="0"/>
              <a:pPr>
                <a:defRPr/>
              </a:pPr>
              <a:t>27</a:t>
            </a:fld>
            <a:endParaRPr lang="en-US" dirty="0"/>
          </a:p>
        </p:txBody>
      </p:sp>
      <p:sp>
        <p:nvSpPr>
          <p:cNvPr id="5" name="Footer Placeholder 4"/>
          <p:cNvSpPr>
            <a:spLocks noGrp="1"/>
          </p:cNvSpPr>
          <p:nvPr>
            <p:ph type="ftr" sz="quarter" idx="11"/>
          </p:nvPr>
        </p:nvSpPr>
        <p:spPr/>
        <p:txBody>
          <a:bodyPr/>
          <a:lstStyle/>
          <a:p>
            <a:endParaRPr lang="en-US" dirty="0" smtClean="0"/>
          </a:p>
          <a:p>
            <a:r>
              <a:rPr lang="en-US" dirty="0"/>
              <a:t>Copyright © 2017 Pearson Education, Inc.</a:t>
            </a:r>
          </a:p>
          <a:p>
            <a:endParaRPr lang="en-US" dirty="0"/>
          </a:p>
        </p:txBody>
      </p:sp>
    </p:spTree>
    <p:extLst>
      <p:ext uri="{BB962C8B-B14F-4D97-AF65-F5344CB8AC3E}">
        <p14:creationId xmlns:p14="http://schemas.microsoft.com/office/powerpoint/2010/main" val="337466142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0"/>
          </p:nvPr>
        </p:nvSpPr>
        <p:spPr/>
        <p:txBody>
          <a:bodyPr/>
          <a:lstStyle/>
          <a:p>
            <a:pPr>
              <a:defRPr/>
            </a:pPr>
            <a:r>
              <a:rPr lang="en-US" dirty="0"/>
              <a:t>1-</a:t>
            </a:r>
            <a:fld id="{06AE0D77-D942-4416-B672-A1523C3052B9}" type="slidenum">
              <a:rPr lang="en-US"/>
              <a:pPr>
                <a:defRPr/>
              </a:pPr>
              <a:t>28</a:t>
            </a:fld>
            <a:endParaRPr lang="en-US" dirty="0"/>
          </a:p>
        </p:txBody>
      </p:sp>
      <p:sp>
        <p:nvSpPr>
          <p:cNvPr id="9" name="Rectangle 13"/>
          <p:cNvSpPr>
            <a:spLocks noGrp="1" noChangeArrowheads="1"/>
          </p:cNvSpPr>
          <p:nvPr>
            <p:ph type="ftr" sz="quarter" idx="11"/>
          </p:nvPr>
        </p:nvSpPr>
        <p:spPr/>
        <p:txBody>
          <a:bodyPr/>
          <a:lstStyle/>
          <a:p>
            <a:endParaRPr lang="en-US" dirty="0"/>
          </a:p>
          <a:p>
            <a:r>
              <a:rPr lang="en-US" dirty="0"/>
              <a:t>Copyright © 2017 Pearson Education, Inc.</a:t>
            </a:r>
          </a:p>
          <a:p>
            <a:endParaRPr lang="en-US" dirty="0"/>
          </a:p>
        </p:txBody>
      </p:sp>
      <p:sp>
        <p:nvSpPr>
          <p:cNvPr id="39940" name="Rectangle 2"/>
          <p:cNvSpPr>
            <a:spLocks noGrp="1" noChangeArrowheads="1"/>
          </p:cNvSpPr>
          <p:nvPr>
            <p:ph type="title"/>
          </p:nvPr>
        </p:nvSpPr>
        <p:spPr/>
        <p:txBody>
          <a:bodyPr/>
          <a:lstStyle/>
          <a:p>
            <a:r>
              <a:rPr lang="en-US" dirty="0" smtClean="0"/>
              <a:t>Positivist vs. </a:t>
            </a:r>
            <a:r>
              <a:rPr lang="en-US" dirty="0" err="1" smtClean="0"/>
              <a:t>Interpretivist</a:t>
            </a:r>
            <a:r>
              <a:rPr lang="en-US" dirty="0" smtClean="0"/>
              <a:t> </a:t>
            </a:r>
          </a:p>
        </p:txBody>
      </p:sp>
      <p:pic>
        <p:nvPicPr>
          <p:cNvPr id="4" name="Picture 3" descr="Screen Shot 2015-10-01 at 12.27.3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447800"/>
            <a:ext cx="8064944" cy="3886200"/>
          </a:xfrm>
          <a:prstGeom prst="rect">
            <a:avLst/>
          </a:prstGeom>
        </p:spPr>
      </p:pic>
    </p:spTree>
    <p:extLst>
      <p:ext uri="{BB962C8B-B14F-4D97-AF65-F5344CB8AC3E}">
        <p14:creationId xmlns:p14="http://schemas.microsoft.com/office/powerpoint/2010/main" val="329600939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 Reflection</a:t>
            </a:r>
            <a:endParaRPr lang="en-US" dirty="0"/>
          </a:p>
        </p:txBody>
      </p:sp>
      <p:sp>
        <p:nvSpPr>
          <p:cNvPr id="6" name="Content Placeholder 5"/>
          <p:cNvSpPr>
            <a:spLocks noGrp="1"/>
          </p:cNvSpPr>
          <p:nvPr>
            <p:ph idx="1"/>
          </p:nvPr>
        </p:nvSpPr>
        <p:spPr/>
        <p:txBody>
          <a:bodyPr/>
          <a:lstStyle/>
          <a:p>
            <a:r>
              <a:rPr lang="en-US" dirty="0" smtClean="0"/>
              <a:t>How do you think the two paradigms of consumer research affect the choices marketers make in targeting consumer segments?</a:t>
            </a:r>
            <a:endParaRPr lang="en-US" dirty="0"/>
          </a:p>
        </p:txBody>
      </p:sp>
      <p:sp>
        <p:nvSpPr>
          <p:cNvPr id="4" name="Slide Number Placeholder 3"/>
          <p:cNvSpPr>
            <a:spLocks noGrp="1"/>
          </p:cNvSpPr>
          <p:nvPr>
            <p:ph type="sldNum" sz="quarter" idx="10"/>
          </p:nvPr>
        </p:nvSpPr>
        <p:spPr/>
        <p:txBody>
          <a:bodyPr/>
          <a:lstStyle/>
          <a:p>
            <a:r>
              <a:rPr lang="en-US" dirty="0" smtClean="0"/>
              <a:t>1-</a:t>
            </a:r>
            <a:fld id="{C22238C0-0796-4922-BA4E-D721310CC5EF}" type="slidenum">
              <a:rPr lang="en-US" smtClean="0"/>
              <a:pPr/>
              <a:t>29</a:t>
            </a:fld>
            <a:endParaRPr lang="en-US" dirty="0"/>
          </a:p>
        </p:txBody>
      </p:sp>
      <p:sp>
        <p:nvSpPr>
          <p:cNvPr id="5" name="Footer Placeholder 4"/>
          <p:cNvSpPr>
            <a:spLocks noGrp="1"/>
          </p:cNvSpPr>
          <p:nvPr>
            <p:ph type="ftr" sz="quarter" idx="11"/>
          </p:nvPr>
        </p:nvSpPr>
        <p:spPr/>
        <p:txBody>
          <a:bodyPr/>
          <a:lstStyle/>
          <a:p>
            <a:endParaRPr lang="en-US" dirty="0" smtClean="0"/>
          </a:p>
          <a:p>
            <a:r>
              <a:rPr lang="en-US" dirty="0"/>
              <a:t>Copyright © 2017 Pearson Education, Inc.</a:t>
            </a:r>
          </a:p>
          <a:p>
            <a:endParaRPr lang="en-US" dirty="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0"/>
          </p:nvPr>
        </p:nvSpPr>
        <p:spPr/>
        <p:txBody>
          <a:bodyPr/>
          <a:lstStyle/>
          <a:p>
            <a:pPr>
              <a:defRPr/>
            </a:pPr>
            <a:r>
              <a:rPr lang="en-US" dirty="0"/>
              <a:t>1-</a:t>
            </a:r>
            <a:fld id="{D3C6199B-FD4B-4E83-9169-68F4AEA3C000}" type="slidenum">
              <a:rPr lang="en-US"/>
              <a:pPr>
                <a:defRPr/>
              </a:pPr>
              <a:t>3</a:t>
            </a:fld>
            <a:endParaRPr lang="en-US" dirty="0"/>
          </a:p>
        </p:txBody>
      </p:sp>
      <p:sp>
        <p:nvSpPr>
          <p:cNvPr id="5" name="Rectangle 13"/>
          <p:cNvSpPr>
            <a:spLocks noGrp="1" noChangeArrowheads="1"/>
          </p:cNvSpPr>
          <p:nvPr>
            <p:ph type="ftr" sz="quarter" idx="11"/>
          </p:nvPr>
        </p:nvSpPr>
        <p:spPr/>
        <p:txBody>
          <a:bodyPr/>
          <a:lstStyle/>
          <a:p>
            <a:endParaRPr lang="en-US" dirty="0"/>
          </a:p>
          <a:p>
            <a:r>
              <a:rPr lang="en-US" dirty="0"/>
              <a:t>Copyright © 2017 Pearson Education, Inc.</a:t>
            </a:r>
          </a:p>
          <a:p>
            <a:endParaRPr lang="en-US" dirty="0"/>
          </a:p>
        </p:txBody>
      </p:sp>
      <p:sp>
        <p:nvSpPr>
          <p:cNvPr id="12290" name="Rectangle 2"/>
          <p:cNvSpPr>
            <a:spLocks noGrp="1" noChangeArrowheads="1"/>
          </p:cNvSpPr>
          <p:nvPr>
            <p:ph type="title"/>
          </p:nvPr>
        </p:nvSpPr>
        <p:spPr/>
        <p:txBody>
          <a:bodyPr/>
          <a:lstStyle/>
          <a:p>
            <a:r>
              <a:rPr lang="en-US" dirty="0" smtClean="0"/>
              <a:t>Chapter Objectives (Cont.)</a:t>
            </a:r>
          </a:p>
        </p:txBody>
      </p:sp>
      <p:sp>
        <p:nvSpPr>
          <p:cNvPr id="12291" name="Rectangle 3"/>
          <p:cNvSpPr>
            <a:spLocks noGrp="1" noChangeArrowheads="1"/>
          </p:cNvSpPr>
          <p:nvPr>
            <p:ph type="body" idx="1"/>
          </p:nvPr>
        </p:nvSpPr>
        <p:spPr>
          <a:xfrm>
            <a:off x="609600" y="1371600"/>
            <a:ext cx="8229600" cy="4759325"/>
          </a:xfrm>
        </p:spPr>
        <p:txBody>
          <a:bodyPr/>
          <a:lstStyle/>
          <a:p>
            <a:pPr marL="514350" indent="-514350">
              <a:buClr>
                <a:srgbClr val="002060"/>
              </a:buClr>
              <a:buFont typeface="+mj-lt"/>
              <a:buAutoNum type="arabicPeriod" startAt="5"/>
            </a:pPr>
            <a:r>
              <a:rPr lang="en-US" sz="3200" b="0" dirty="0" smtClean="0"/>
              <a:t>Technology and culture create a new “always on” consumer.</a:t>
            </a:r>
            <a:endParaRPr lang="en-US" dirty="0" smtClean="0"/>
          </a:p>
          <a:p>
            <a:pPr marL="514350" indent="-514350">
              <a:buClr>
                <a:srgbClr val="002060"/>
              </a:buClr>
              <a:buFont typeface="+mj-lt"/>
              <a:buAutoNum type="arabicPeriod" startAt="5"/>
            </a:pPr>
            <a:r>
              <a:rPr lang="en-US" sz="3200" b="0" dirty="0" smtClean="0"/>
              <a:t>Many different types of specialists study consumer behavior.</a:t>
            </a:r>
          </a:p>
          <a:p>
            <a:pPr marL="514350" indent="-514350">
              <a:buClr>
                <a:srgbClr val="002060"/>
              </a:buClr>
              <a:buFont typeface="+mj-lt"/>
              <a:buAutoNum type="arabicPeriod" startAt="5"/>
            </a:pPr>
            <a:r>
              <a:rPr lang="en-US" sz="3200" b="0" dirty="0" smtClean="0"/>
              <a:t>There are differing perspectives regarding how and what we should understand about consumer behavior.</a:t>
            </a:r>
            <a:endParaRPr lang="en-US" b="0" dirty="0" smtClean="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Summary</a:t>
            </a:r>
            <a:endParaRPr lang="en-US" dirty="0"/>
          </a:p>
        </p:txBody>
      </p:sp>
      <p:sp>
        <p:nvSpPr>
          <p:cNvPr id="3" name="Content Placeholder 2"/>
          <p:cNvSpPr>
            <a:spLocks noGrp="1"/>
          </p:cNvSpPr>
          <p:nvPr>
            <p:ph idx="1"/>
          </p:nvPr>
        </p:nvSpPr>
        <p:spPr/>
        <p:txBody>
          <a:bodyPr/>
          <a:lstStyle/>
          <a:p>
            <a:pPr marL="514350" indent="-514350">
              <a:buClr>
                <a:srgbClr val="002060"/>
              </a:buClr>
              <a:buFont typeface="+mj-lt"/>
              <a:buAutoNum type="arabicPeriod"/>
            </a:pPr>
            <a:r>
              <a:rPr lang="en-US" dirty="0"/>
              <a:t>Consumer behavior is a process.</a:t>
            </a:r>
          </a:p>
          <a:p>
            <a:pPr marL="514350" indent="-514350">
              <a:buClr>
                <a:srgbClr val="002060"/>
              </a:buClr>
              <a:buFont typeface="+mj-lt"/>
              <a:buAutoNum type="arabicPeriod"/>
            </a:pPr>
            <a:r>
              <a:rPr lang="en-US" dirty="0"/>
              <a:t>Marketers </a:t>
            </a:r>
            <a:r>
              <a:rPr lang="en-US" dirty="0" smtClean="0"/>
              <a:t>have </a:t>
            </a:r>
            <a:r>
              <a:rPr lang="en-US" dirty="0"/>
              <a:t>to understand the wants and needs of different consumer segments.</a:t>
            </a:r>
            <a:r>
              <a:rPr lang="en-US" dirty="0">
                <a:sym typeface="Wingdings" pitchFamily="2" charset="2"/>
              </a:rPr>
              <a:t> </a:t>
            </a:r>
          </a:p>
          <a:p>
            <a:pPr marL="514350" indent="-514350">
              <a:buClr>
                <a:srgbClr val="002060"/>
              </a:buClr>
              <a:buFont typeface="+mj-lt"/>
              <a:buAutoNum type="arabicPeriod"/>
            </a:pPr>
            <a:r>
              <a:rPr lang="en-US" dirty="0"/>
              <a:t>Our choices as consumers relate in powerful ways to the rest of our lives.</a:t>
            </a:r>
          </a:p>
          <a:p>
            <a:pPr marL="514350" indent="-514350">
              <a:buClr>
                <a:srgbClr val="002060"/>
              </a:buClr>
              <a:buFont typeface="+mj-lt"/>
              <a:buAutoNum type="arabicPeriod"/>
            </a:pPr>
            <a:r>
              <a:rPr lang="en-US" dirty="0"/>
              <a:t>Our motivations to consume are complex and varied.</a:t>
            </a:r>
            <a:r>
              <a:rPr lang="en-US" dirty="0">
                <a:sym typeface="Wingdings" pitchFamily="2" charset="2"/>
              </a:rPr>
              <a:t> </a:t>
            </a:r>
            <a:endParaRPr lang="en-US" dirty="0"/>
          </a:p>
          <a:p>
            <a:endParaRPr lang="en-US" dirty="0"/>
          </a:p>
        </p:txBody>
      </p:sp>
      <p:sp>
        <p:nvSpPr>
          <p:cNvPr id="4" name="Slide Number Placeholder 3"/>
          <p:cNvSpPr>
            <a:spLocks noGrp="1"/>
          </p:cNvSpPr>
          <p:nvPr>
            <p:ph type="sldNum" sz="quarter" idx="10"/>
          </p:nvPr>
        </p:nvSpPr>
        <p:spPr/>
        <p:txBody>
          <a:bodyPr/>
          <a:lstStyle/>
          <a:p>
            <a:pPr>
              <a:defRPr/>
            </a:pPr>
            <a:r>
              <a:rPr lang="en-US" smtClean="0"/>
              <a:t>1-</a:t>
            </a:r>
            <a:fld id="{4C4CA041-97C9-4E07-92C8-E000E69160F2}" type="slidenum">
              <a:rPr lang="en-US" smtClean="0"/>
              <a:pPr>
                <a:defRPr/>
              </a:pPr>
              <a:t>30</a:t>
            </a:fld>
            <a:endParaRPr lang="en-US"/>
          </a:p>
        </p:txBody>
      </p:sp>
      <p:sp>
        <p:nvSpPr>
          <p:cNvPr id="5" name="Footer Placeholder 4"/>
          <p:cNvSpPr>
            <a:spLocks noGrp="1"/>
          </p:cNvSpPr>
          <p:nvPr>
            <p:ph type="ftr" sz="quarter" idx="11"/>
          </p:nvPr>
        </p:nvSpPr>
        <p:spPr/>
        <p:txBody>
          <a:bodyPr/>
          <a:lstStyle/>
          <a:p>
            <a:endParaRPr lang="en-US" dirty="0" smtClean="0"/>
          </a:p>
          <a:p>
            <a:r>
              <a:rPr lang="en-US" dirty="0"/>
              <a:t>Copyright © 2017 Pearson Education, Inc.</a:t>
            </a:r>
          </a:p>
          <a:p>
            <a:endParaRPr lang="en-US" dirty="0"/>
          </a:p>
        </p:txBody>
      </p:sp>
    </p:spTree>
    <p:extLst>
      <p:ext uri="{BB962C8B-B14F-4D97-AF65-F5344CB8AC3E}">
        <p14:creationId xmlns:p14="http://schemas.microsoft.com/office/powerpoint/2010/main" val="393593072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Summary</a:t>
            </a:r>
            <a:endParaRPr lang="en-US" dirty="0"/>
          </a:p>
        </p:txBody>
      </p:sp>
      <p:sp>
        <p:nvSpPr>
          <p:cNvPr id="3" name="Content Placeholder 2"/>
          <p:cNvSpPr>
            <a:spLocks noGrp="1"/>
          </p:cNvSpPr>
          <p:nvPr>
            <p:ph idx="1"/>
          </p:nvPr>
        </p:nvSpPr>
        <p:spPr/>
        <p:txBody>
          <a:bodyPr/>
          <a:lstStyle/>
          <a:p>
            <a:pPr marL="514350" indent="-514350">
              <a:buClr>
                <a:srgbClr val="002060"/>
              </a:buClr>
              <a:buFont typeface="+mj-lt"/>
              <a:buAutoNum type="arabicPeriod" startAt="5"/>
            </a:pPr>
            <a:r>
              <a:rPr lang="en-US" dirty="0"/>
              <a:t>Technology and culture create a new “always on” consumer.</a:t>
            </a:r>
          </a:p>
          <a:p>
            <a:pPr marL="514350" indent="-514350">
              <a:buClr>
                <a:srgbClr val="002060"/>
              </a:buClr>
              <a:buFont typeface="+mj-lt"/>
              <a:buAutoNum type="arabicPeriod" startAt="5"/>
            </a:pPr>
            <a:r>
              <a:rPr lang="en-US" dirty="0"/>
              <a:t>Many different types of specialists study consumer behavior.</a:t>
            </a:r>
          </a:p>
          <a:p>
            <a:pPr marL="514350" indent="-514350">
              <a:buClr>
                <a:srgbClr val="002060"/>
              </a:buClr>
              <a:buFont typeface="+mj-lt"/>
              <a:buAutoNum type="arabicPeriod" startAt="5"/>
            </a:pPr>
            <a:r>
              <a:rPr lang="en-US" dirty="0"/>
              <a:t>There are differing perspectives regarding how and what we should understand about consumer behavior.</a:t>
            </a:r>
          </a:p>
          <a:p>
            <a:endParaRPr lang="en-US" dirty="0"/>
          </a:p>
        </p:txBody>
      </p:sp>
      <p:sp>
        <p:nvSpPr>
          <p:cNvPr id="4" name="Slide Number Placeholder 3"/>
          <p:cNvSpPr>
            <a:spLocks noGrp="1"/>
          </p:cNvSpPr>
          <p:nvPr>
            <p:ph type="sldNum" sz="quarter" idx="10"/>
          </p:nvPr>
        </p:nvSpPr>
        <p:spPr/>
        <p:txBody>
          <a:bodyPr/>
          <a:lstStyle/>
          <a:p>
            <a:pPr>
              <a:defRPr/>
            </a:pPr>
            <a:r>
              <a:rPr lang="en-US" smtClean="0"/>
              <a:t>1-</a:t>
            </a:r>
            <a:fld id="{4C4CA041-97C9-4E07-92C8-E000E69160F2}" type="slidenum">
              <a:rPr lang="en-US" smtClean="0"/>
              <a:pPr>
                <a:defRPr/>
              </a:pPr>
              <a:t>31</a:t>
            </a:fld>
            <a:endParaRPr lang="en-US"/>
          </a:p>
        </p:txBody>
      </p:sp>
      <p:sp>
        <p:nvSpPr>
          <p:cNvPr id="5" name="Footer Placeholder 4"/>
          <p:cNvSpPr>
            <a:spLocks noGrp="1"/>
          </p:cNvSpPr>
          <p:nvPr>
            <p:ph type="ftr" sz="quarter" idx="11"/>
          </p:nvPr>
        </p:nvSpPr>
        <p:spPr/>
        <p:txBody>
          <a:bodyPr/>
          <a:lstStyle/>
          <a:p>
            <a:endParaRPr lang="en-US" dirty="0" smtClean="0"/>
          </a:p>
          <a:p>
            <a:r>
              <a:rPr lang="en-US" dirty="0"/>
              <a:t>Copyright © 2017 Pearson Education, Inc.</a:t>
            </a:r>
          </a:p>
          <a:p>
            <a:endParaRPr lang="en-US" dirty="0"/>
          </a:p>
        </p:txBody>
      </p:sp>
    </p:spTree>
    <p:extLst>
      <p:ext uri="{BB962C8B-B14F-4D97-AF65-F5344CB8AC3E}">
        <p14:creationId xmlns:p14="http://schemas.microsoft.com/office/powerpoint/2010/main" val="185584736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r>
              <a:rPr lang="en-US" smtClean="0"/>
              <a:t>1-</a:t>
            </a:r>
            <a:fld id="{4C4CA041-97C9-4E07-92C8-E000E69160F2}" type="slidenum">
              <a:rPr lang="en-US" smtClean="0"/>
              <a:pPr>
                <a:defRPr/>
              </a:pPr>
              <a:t>32</a:t>
            </a:fld>
            <a:endParaRPr lang="en-US"/>
          </a:p>
        </p:txBody>
      </p:sp>
      <p:sp>
        <p:nvSpPr>
          <p:cNvPr id="5" name="Footer Placeholder 4"/>
          <p:cNvSpPr>
            <a:spLocks noGrp="1"/>
          </p:cNvSpPr>
          <p:nvPr>
            <p:ph type="ftr" sz="quarter" idx="11"/>
          </p:nvPr>
        </p:nvSpPr>
        <p:spPr/>
        <p:txBody>
          <a:bodyPr/>
          <a:lstStyle/>
          <a:p>
            <a:endParaRPr lang="en-US" dirty="0" smtClean="0"/>
          </a:p>
          <a:p>
            <a:r>
              <a:rPr lang="en-US" dirty="0"/>
              <a:t>Copyright © 2017 Pearson Education, Inc</a:t>
            </a:r>
            <a:r>
              <a:rPr lang="en-US" dirty="0" smtClean="0"/>
              <a:t>.</a:t>
            </a:r>
            <a:endParaRPr lang="en-US" dirty="0"/>
          </a:p>
        </p:txBody>
      </p:sp>
      <p:pic>
        <p:nvPicPr>
          <p:cNvPr id="3" name="Picture 2"/>
          <p:cNvPicPr>
            <a:picLocks noChangeAspect="1"/>
          </p:cNvPicPr>
          <p:nvPr/>
        </p:nvPicPr>
        <p:blipFill>
          <a:blip r:embed="rId2"/>
          <a:stretch>
            <a:fillRect/>
          </a:stretch>
        </p:blipFill>
        <p:spPr>
          <a:xfrm>
            <a:off x="762000" y="2362200"/>
            <a:ext cx="7348182" cy="2284586"/>
          </a:xfrm>
          <a:prstGeom prst="rect">
            <a:avLst/>
          </a:prstGeom>
        </p:spPr>
      </p:pic>
    </p:spTree>
    <p:extLst>
      <p:ext uri="{BB962C8B-B14F-4D97-AF65-F5344CB8AC3E}">
        <p14:creationId xmlns:p14="http://schemas.microsoft.com/office/powerpoint/2010/main" val="216784613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p:cNvSpPr>
            <a:spLocks noGrp="1"/>
          </p:cNvSpPr>
          <p:nvPr>
            <p:ph type="sldNum" sz="quarter" idx="10"/>
          </p:nvPr>
        </p:nvSpPr>
        <p:spPr/>
        <p:txBody>
          <a:bodyPr/>
          <a:lstStyle/>
          <a:p>
            <a:r>
              <a:rPr lang="en-US" dirty="0"/>
              <a:t>1-</a:t>
            </a:r>
            <a:fld id="{1A1D0E81-FD82-4E70-9E7B-52E57964343F}" type="slidenum">
              <a:rPr lang="en-US"/>
              <a:pPr/>
              <a:t>4</a:t>
            </a:fld>
            <a:endParaRPr lang="en-US" dirty="0"/>
          </a:p>
        </p:txBody>
      </p:sp>
      <p:sp>
        <p:nvSpPr>
          <p:cNvPr id="6" name="Rectangle 5"/>
          <p:cNvSpPr>
            <a:spLocks noGrp="1" noChangeArrowheads="1"/>
          </p:cNvSpPr>
          <p:nvPr>
            <p:ph type="ftr" sz="quarter" idx="11"/>
          </p:nvPr>
        </p:nvSpPr>
        <p:spPr/>
        <p:txBody>
          <a:bodyPr/>
          <a:lstStyle/>
          <a:p>
            <a:endParaRPr lang="en-US" dirty="0"/>
          </a:p>
          <a:p>
            <a:r>
              <a:rPr lang="en-US" dirty="0"/>
              <a:t>Copyright © 2017 Pearson Education, Inc.</a:t>
            </a:r>
          </a:p>
          <a:p>
            <a:endParaRPr lang="en-US" dirty="0"/>
          </a:p>
        </p:txBody>
      </p:sp>
      <p:sp>
        <p:nvSpPr>
          <p:cNvPr id="13315" name="Rectangle 2"/>
          <p:cNvSpPr>
            <a:spLocks noGrp="1" noChangeArrowheads="1"/>
          </p:cNvSpPr>
          <p:nvPr>
            <p:ph type="title"/>
          </p:nvPr>
        </p:nvSpPr>
        <p:spPr/>
        <p:txBody>
          <a:bodyPr/>
          <a:lstStyle/>
          <a:p>
            <a:r>
              <a:rPr lang="en-US" dirty="0" smtClean="0"/>
              <a:t>Learning Objective 1</a:t>
            </a:r>
          </a:p>
        </p:txBody>
      </p:sp>
      <p:sp>
        <p:nvSpPr>
          <p:cNvPr id="13316" name="Rectangle 3"/>
          <p:cNvSpPr>
            <a:spLocks noGrp="1" noChangeArrowheads="1"/>
          </p:cNvSpPr>
          <p:nvPr>
            <p:ph type="body" sz="half" idx="2"/>
          </p:nvPr>
        </p:nvSpPr>
        <p:spPr>
          <a:xfrm>
            <a:off x="533400" y="1371600"/>
            <a:ext cx="3810000" cy="4572001"/>
          </a:xfrm>
        </p:spPr>
        <p:txBody>
          <a:bodyPr/>
          <a:lstStyle/>
          <a:p>
            <a:pPr marL="0" indent="0">
              <a:buNone/>
            </a:pPr>
            <a:r>
              <a:rPr lang="en-US" sz="3200" b="0" dirty="0" smtClean="0"/>
              <a:t>Consumer behavior is a process.</a:t>
            </a:r>
          </a:p>
        </p:txBody>
      </p:sp>
      <p:pic>
        <p:nvPicPr>
          <p:cNvPr id="4" name="Picture 3"/>
          <p:cNvPicPr>
            <a:picLocks noChangeAspect="1"/>
          </p:cNvPicPr>
          <p:nvPr/>
        </p:nvPicPr>
        <p:blipFill>
          <a:blip r:embed="rId3"/>
          <a:stretch>
            <a:fillRect/>
          </a:stretch>
        </p:blipFill>
        <p:spPr>
          <a:xfrm>
            <a:off x="4495800" y="1447800"/>
            <a:ext cx="3189728" cy="48768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People in the marketplace</a:t>
            </a:r>
            <a:endParaRPr lang="en-US" dirty="0"/>
          </a:p>
        </p:txBody>
      </p:sp>
      <p:sp>
        <p:nvSpPr>
          <p:cNvPr id="12" name="Content Placeholder 11"/>
          <p:cNvSpPr>
            <a:spLocks noGrp="1"/>
          </p:cNvSpPr>
          <p:nvPr>
            <p:ph idx="1"/>
          </p:nvPr>
        </p:nvSpPr>
        <p:spPr/>
        <p:txBody>
          <a:bodyPr/>
          <a:lstStyle/>
          <a:p>
            <a:r>
              <a:rPr lang="en-US" dirty="0" smtClean="0"/>
              <a:t>Consumption Communities</a:t>
            </a:r>
          </a:p>
          <a:p>
            <a:r>
              <a:rPr lang="en-US" dirty="0" smtClean="0"/>
              <a:t>Market Segmentation Strategies</a:t>
            </a:r>
            <a:endParaRPr lang="en-US" dirty="0"/>
          </a:p>
        </p:txBody>
      </p:sp>
      <p:sp>
        <p:nvSpPr>
          <p:cNvPr id="4" name="Slide Number Placeholder 3"/>
          <p:cNvSpPr>
            <a:spLocks noGrp="1"/>
          </p:cNvSpPr>
          <p:nvPr>
            <p:ph type="sldNum" sz="quarter" idx="10"/>
          </p:nvPr>
        </p:nvSpPr>
        <p:spPr/>
        <p:txBody>
          <a:bodyPr/>
          <a:lstStyle/>
          <a:p>
            <a:r>
              <a:rPr lang="en-US" smtClean="0"/>
              <a:t>1-</a:t>
            </a:r>
            <a:fld id="{C22238C0-0796-4922-BA4E-D721310CC5EF}" type="slidenum">
              <a:rPr lang="en-US" smtClean="0"/>
              <a:pPr/>
              <a:t>5</a:t>
            </a:fld>
            <a:endParaRPr lang="en-US"/>
          </a:p>
        </p:txBody>
      </p:sp>
      <p:sp>
        <p:nvSpPr>
          <p:cNvPr id="5" name="Footer Placeholder 4"/>
          <p:cNvSpPr>
            <a:spLocks noGrp="1"/>
          </p:cNvSpPr>
          <p:nvPr>
            <p:ph type="ftr" sz="quarter" idx="11"/>
          </p:nvPr>
        </p:nvSpPr>
        <p:spPr/>
        <p:txBody>
          <a:bodyPr/>
          <a:lstStyle/>
          <a:p>
            <a:endParaRPr lang="en-US" dirty="0" smtClean="0"/>
          </a:p>
          <a:p>
            <a:r>
              <a:rPr lang="en-US" dirty="0"/>
              <a:t>Copyright © 2017 Pearson Education, Inc.</a:t>
            </a:r>
          </a:p>
          <a:p>
            <a:endParaRPr lang="en-US" dirty="0"/>
          </a:p>
        </p:txBody>
      </p:sp>
      <p:pic>
        <p:nvPicPr>
          <p:cNvPr id="13" name="Picture 12"/>
          <p:cNvPicPr>
            <a:picLocks noChangeAspect="1"/>
          </p:cNvPicPr>
          <p:nvPr/>
        </p:nvPicPr>
        <p:blipFill>
          <a:blip r:embed="rId3"/>
          <a:stretch>
            <a:fillRect/>
          </a:stretch>
        </p:blipFill>
        <p:spPr>
          <a:xfrm>
            <a:off x="2209800" y="2971800"/>
            <a:ext cx="4724400" cy="2967702"/>
          </a:xfrm>
          <a:prstGeom prst="rect">
            <a:avLst/>
          </a:prstGeom>
        </p:spPr>
      </p:pic>
    </p:spTree>
    <p:extLst>
      <p:ext uri="{BB962C8B-B14F-4D97-AF65-F5344CB8AC3E}">
        <p14:creationId xmlns:p14="http://schemas.microsoft.com/office/powerpoint/2010/main" val="150151527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p:cNvSpPr>
            <a:spLocks noGrp="1"/>
          </p:cNvSpPr>
          <p:nvPr>
            <p:ph type="sldNum" sz="quarter" idx="10"/>
          </p:nvPr>
        </p:nvSpPr>
        <p:spPr/>
        <p:txBody>
          <a:bodyPr/>
          <a:lstStyle/>
          <a:p>
            <a:r>
              <a:rPr lang="en-US" dirty="0"/>
              <a:t>1-</a:t>
            </a:r>
            <a:fld id="{3800C6CF-A6A8-4C3F-AB51-1314FBED8BAC}" type="slidenum">
              <a:rPr lang="en-US"/>
              <a:pPr/>
              <a:t>6</a:t>
            </a:fld>
            <a:endParaRPr lang="en-US" dirty="0"/>
          </a:p>
        </p:txBody>
      </p:sp>
      <p:sp>
        <p:nvSpPr>
          <p:cNvPr id="6" name="Rectangle 5"/>
          <p:cNvSpPr>
            <a:spLocks noGrp="1" noChangeArrowheads="1"/>
          </p:cNvSpPr>
          <p:nvPr>
            <p:ph type="ftr" sz="quarter" idx="11"/>
          </p:nvPr>
        </p:nvSpPr>
        <p:spPr/>
        <p:txBody>
          <a:bodyPr/>
          <a:lstStyle/>
          <a:p>
            <a:endParaRPr lang="en-US" dirty="0"/>
          </a:p>
          <a:p>
            <a:r>
              <a:rPr lang="en-US" dirty="0"/>
              <a:t>Copyright © 2017 Pearson Education, Inc.</a:t>
            </a:r>
          </a:p>
          <a:p>
            <a:endParaRPr lang="en-US" dirty="0"/>
          </a:p>
        </p:txBody>
      </p:sp>
      <p:sp>
        <p:nvSpPr>
          <p:cNvPr id="14339" name="Rectangle 3"/>
          <p:cNvSpPr>
            <a:spLocks noGrp="1" noChangeArrowheads="1"/>
          </p:cNvSpPr>
          <p:nvPr>
            <p:ph type="title"/>
          </p:nvPr>
        </p:nvSpPr>
        <p:spPr/>
        <p:txBody>
          <a:bodyPr/>
          <a:lstStyle/>
          <a:p>
            <a:r>
              <a:rPr lang="en-US" dirty="0" smtClean="0"/>
              <a:t>What is Consumer Behavior?</a:t>
            </a:r>
          </a:p>
        </p:txBody>
      </p:sp>
      <p:sp>
        <p:nvSpPr>
          <p:cNvPr id="14341" name="Rectangle 4"/>
          <p:cNvSpPr>
            <a:spLocks noGrp="1" noChangeArrowheads="1"/>
          </p:cNvSpPr>
          <p:nvPr>
            <p:ph type="body" sz="half" idx="2"/>
          </p:nvPr>
        </p:nvSpPr>
        <p:spPr>
          <a:xfrm>
            <a:off x="304800" y="1447800"/>
            <a:ext cx="7696200" cy="1815882"/>
          </a:xfrm>
          <a:noFill/>
        </p:spPr>
        <p:txBody>
          <a:bodyPr wrap="square">
            <a:spAutoFit/>
          </a:bodyPr>
          <a:lstStyle/>
          <a:p>
            <a:pPr>
              <a:buFontTx/>
              <a:buNone/>
            </a:pPr>
            <a:r>
              <a:rPr lang="en-US" dirty="0" smtClean="0"/>
              <a:t>	T</a:t>
            </a:r>
            <a:r>
              <a:rPr lang="en-US" sz="2800" dirty="0" smtClean="0"/>
              <a:t>he study of the processes involved when individuals or groups select, purchase, use, or dispose of products, services, ideas, or experiences to satisfy needs and desires.</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0"/>
          </p:nvPr>
        </p:nvSpPr>
        <p:spPr/>
        <p:txBody>
          <a:bodyPr/>
          <a:lstStyle/>
          <a:p>
            <a:r>
              <a:rPr lang="en-US" dirty="0"/>
              <a:t>1-</a:t>
            </a:r>
            <a:fld id="{87118F87-986D-4C06-8FCB-A6A50D7C4D88}" type="slidenum">
              <a:rPr lang="en-US"/>
              <a:pPr/>
              <a:t>7</a:t>
            </a:fld>
            <a:endParaRPr lang="en-US" dirty="0"/>
          </a:p>
        </p:txBody>
      </p:sp>
      <p:sp>
        <p:nvSpPr>
          <p:cNvPr id="5" name="Rectangle 4"/>
          <p:cNvSpPr>
            <a:spLocks noGrp="1" noChangeArrowheads="1"/>
          </p:cNvSpPr>
          <p:nvPr>
            <p:ph type="ftr" sz="quarter" idx="11"/>
          </p:nvPr>
        </p:nvSpPr>
        <p:spPr/>
        <p:txBody>
          <a:bodyPr/>
          <a:lstStyle/>
          <a:p>
            <a:endParaRPr lang="en-US" dirty="0" smtClean="0"/>
          </a:p>
          <a:p>
            <a:r>
              <a:rPr lang="en-US" dirty="0"/>
              <a:t>Copyright © 2017 Pearson Education, Inc.</a:t>
            </a:r>
          </a:p>
          <a:p>
            <a:endParaRPr lang="en-US" dirty="0"/>
          </a:p>
        </p:txBody>
      </p:sp>
      <p:sp>
        <p:nvSpPr>
          <p:cNvPr id="15363" name="Rectangle 2"/>
          <p:cNvSpPr>
            <a:spLocks noGrp="1" noChangeArrowheads="1"/>
          </p:cNvSpPr>
          <p:nvPr>
            <p:ph type="title"/>
          </p:nvPr>
        </p:nvSpPr>
        <p:spPr/>
        <p:txBody>
          <a:bodyPr/>
          <a:lstStyle/>
          <a:p>
            <a:r>
              <a:rPr lang="en-US" dirty="0" smtClean="0"/>
              <a:t>Figure 1.1 </a:t>
            </a:r>
            <a:br>
              <a:rPr lang="en-US" dirty="0" smtClean="0"/>
            </a:br>
            <a:r>
              <a:rPr lang="en-US" dirty="0" smtClean="0"/>
              <a:t>Stages in the Consumption Process</a:t>
            </a:r>
          </a:p>
        </p:txBody>
      </p:sp>
      <p:pic>
        <p:nvPicPr>
          <p:cNvPr id="15364" name="Picture 39"/>
          <p:cNvPicPr>
            <a:picLocks noChangeAspect="1" noChangeArrowheads="1"/>
          </p:cNvPicPr>
          <p:nvPr/>
        </p:nvPicPr>
        <p:blipFill>
          <a:blip r:embed="rId3" cstate="print"/>
          <a:srcRect/>
          <a:stretch>
            <a:fillRect/>
          </a:stretch>
        </p:blipFill>
        <p:spPr bwMode="auto">
          <a:xfrm>
            <a:off x="457200" y="1524000"/>
            <a:ext cx="8153400" cy="4724400"/>
          </a:xfrm>
          <a:prstGeom prst="rect">
            <a:avLst/>
          </a:prstGeom>
          <a:noFill/>
          <a:ln w="25400" algn="ctr">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 Reflection</a:t>
            </a:r>
            <a:endParaRPr lang="en-US" dirty="0"/>
          </a:p>
        </p:txBody>
      </p:sp>
      <p:sp>
        <p:nvSpPr>
          <p:cNvPr id="3" name="Content Placeholder 2"/>
          <p:cNvSpPr>
            <a:spLocks noGrp="1"/>
          </p:cNvSpPr>
          <p:nvPr>
            <p:ph idx="1"/>
          </p:nvPr>
        </p:nvSpPr>
        <p:spPr/>
        <p:txBody>
          <a:bodyPr/>
          <a:lstStyle/>
          <a:p>
            <a:r>
              <a:rPr lang="en-US" dirty="0" smtClean="0"/>
              <a:t>How do you decide that you need a product?</a:t>
            </a:r>
          </a:p>
          <a:p>
            <a:r>
              <a:rPr lang="en-US" b="0" dirty="0" smtClean="0"/>
              <a:t>What about a purchase makes it pleasant or stressful for you?</a:t>
            </a:r>
          </a:p>
          <a:p>
            <a:r>
              <a:rPr lang="en-US" dirty="0" smtClean="0"/>
              <a:t>When using the product, what determines if the experience is pleasant?</a:t>
            </a:r>
            <a:endParaRPr lang="en-US" b="0" dirty="0"/>
          </a:p>
        </p:txBody>
      </p:sp>
      <p:sp>
        <p:nvSpPr>
          <p:cNvPr id="4" name="Slide Number Placeholder 3"/>
          <p:cNvSpPr>
            <a:spLocks noGrp="1"/>
          </p:cNvSpPr>
          <p:nvPr>
            <p:ph type="sldNum" sz="quarter" idx="10"/>
          </p:nvPr>
        </p:nvSpPr>
        <p:spPr/>
        <p:txBody>
          <a:bodyPr/>
          <a:lstStyle/>
          <a:p>
            <a:pPr>
              <a:defRPr/>
            </a:pPr>
            <a:r>
              <a:rPr lang="en-US" dirty="0" smtClean="0"/>
              <a:t>1-</a:t>
            </a:r>
            <a:fld id="{4C4CA041-97C9-4E07-92C8-E000E69160F2}" type="slidenum">
              <a:rPr lang="en-US" smtClean="0"/>
              <a:pPr>
                <a:defRPr/>
              </a:pPr>
              <a:t>8</a:t>
            </a:fld>
            <a:endParaRPr lang="en-US" dirty="0"/>
          </a:p>
        </p:txBody>
      </p:sp>
      <p:sp>
        <p:nvSpPr>
          <p:cNvPr id="5" name="Footer Placeholder 4"/>
          <p:cNvSpPr>
            <a:spLocks noGrp="1"/>
          </p:cNvSpPr>
          <p:nvPr>
            <p:ph type="ftr" sz="quarter" idx="11"/>
          </p:nvPr>
        </p:nvSpPr>
        <p:spPr/>
        <p:txBody>
          <a:bodyPr/>
          <a:lstStyle/>
          <a:p>
            <a:endParaRPr lang="en-US" dirty="0" smtClean="0"/>
          </a:p>
          <a:p>
            <a:r>
              <a:rPr lang="en-US" dirty="0"/>
              <a:t>Copyright © 2017 Pearson Education, Inc.</a:t>
            </a:r>
          </a:p>
          <a:p>
            <a:endParaRPr lang="en-US" dirty="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p:cNvSpPr>
            <a:spLocks noGrp="1"/>
          </p:cNvSpPr>
          <p:nvPr>
            <p:ph type="sldNum" sz="quarter" idx="10"/>
          </p:nvPr>
        </p:nvSpPr>
        <p:spPr/>
        <p:txBody>
          <a:bodyPr/>
          <a:lstStyle/>
          <a:p>
            <a:r>
              <a:rPr lang="en-US" dirty="0"/>
              <a:t>1-</a:t>
            </a:r>
            <a:fld id="{1A1D0E81-FD82-4E70-9E7B-52E57964343F}" type="slidenum">
              <a:rPr lang="en-US"/>
              <a:pPr/>
              <a:t>9</a:t>
            </a:fld>
            <a:endParaRPr lang="en-US" dirty="0"/>
          </a:p>
        </p:txBody>
      </p:sp>
      <p:sp>
        <p:nvSpPr>
          <p:cNvPr id="6" name="Rectangle 5"/>
          <p:cNvSpPr>
            <a:spLocks noGrp="1" noChangeArrowheads="1"/>
          </p:cNvSpPr>
          <p:nvPr>
            <p:ph type="ftr" sz="quarter" idx="11"/>
          </p:nvPr>
        </p:nvSpPr>
        <p:spPr/>
        <p:txBody>
          <a:bodyPr/>
          <a:lstStyle/>
          <a:p>
            <a:endParaRPr lang="en-US" dirty="0"/>
          </a:p>
          <a:p>
            <a:r>
              <a:rPr lang="en-US" dirty="0"/>
              <a:t>Copyright © 2017 Pearson Education, Inc.</a:t>
            </a:r>
          </a:p>
          <a:p>
            <a:endParaRPr lang="en-US" dirty="0"/>
          </a:p>
        </p:txBody>
      </p:sp>
      <p:sp>
        <p:nvSpPr>
          <p:cNvPr id="13315" name="Rectangle 2"/>
          <p:cNvSpPr>
            <a:spLocks noGrp="1" noChangeArrowheads="1"/>
          </p:cNvSpPr>
          <p:nvPr>
            <p:ph type="title"/>
          </p:nvPr>
        </p:nvSpPr>
        <p:spPr/>
        <p:txBody>
          <a:bodyPr/>
          <a:lstStyle/>
          <a:p>
            <a:r>
              <a:rPr lang="en-US" dirty="0" smtClean="0"/>
              <a:t>Learning Objective 2</a:t>
            </a:r>
          </a:p>
        </p:txBody>
      </p:sp>
      <p:sp>
        <p:nvSpPr>
          <p:cNvPr id="13316" name="Rectangle 3"/>
          <p:cNvSpPr>
            <a:spLocks noGrp="1" noChangeArrowheads="1"/>
          </p:cNvSpPr>
          <p:nvPr>
            <p:ph type="body" sz="half" idx="2"/>
          </p:nvPr>
        </p:nvSpPr>
        <p:spPr>
          <a:xfrm>
            <a:off x="533400" y="1371601"/>
            <a:ext cx="8229600" cy="2057400"/>
          </a:xfrm>
        </p:spPr>
        <p:txBody>
          <a:bodyPr/>
          <a:lstStyle/>
          <a:p>
            <a:pPr marL="0" indent="0">
              <a:buNone/>
            </a:pPr>
            <a:r>
              <a:rPr lang="en-US" sz="3200" b="0" dirty="0" smtClean="0"/>
              <a:t>Marketers have to understand the wants and needs of different consumer segments. </a:t>
            </a:r>
          </a:p>
        </p:txBody>
      </p:sp>
      <p:pic>
        <p:nvPicPr>
          <p:cNvPr id="8" name="Picture 7"/>
          <p:cNvPicPr>
            <a:picLocks noChangeAspect="1"/>
          </p:cNvPicPr>
          <p:nvPr/>
        </p:nvPicPr>
        <p:blipFill>
          <a:blip r:embed="rId3"/>
          <a:stretch>
            <a:fillRect/>
          </a:stretch>
        </p:blipFill>
        <p:spPr>
          <a:xfrm>
            <a:off x="2819400" y="2895600"/>
            <a:ext cx="5893725" cy="301678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WritingDesignTemplate">
  <a:themeElements>
    <a:clrScheme name="WritingDesign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fontScheme name="WritingDesign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spPr>
      <a:bodyPr vert="horz" wrap="square" lIns="91440" tIns="228600" rIns="91440" bIns="22860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spPr>
      <a:bodyPr vert="horz" wrap="square" lIns="91440" tIns="228600" rIns="91440" bIns="22860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WritingDesign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ritingDesign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ritingDesign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ritingDesign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ritingDesign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ritingDesign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ritingDesign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ritingDesign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ritingDesign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ritingDesign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ritingDesign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ritingDesign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evel">
  <a:themeElements>
    <a:clrScheme name="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fontScheme name="Lev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spPr>
      <a:bodyPr vert="horz" wrap="square" lIns="91440" tIns="228600" rIns="91440" bIns="22860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spPr>
      <a:bodyPr vert="horz" wrap="square" lIns="91440" tIns="228600" rIns="91440" bIns="22860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Level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Level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Level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Level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Level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Level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Level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11172</TotalTime>
  <Words>2337</Words>
  <Application>Microsoft Macintosh PowerPoint</Application>
  <PresentationFormat>On-screen Show (4:3)</PresentationFormat>
  <Paragraphs>257</Paragraphs>
  <Slides>32</Slides>
  <Notes>25</Notes>
  <HiddenSlides>0</HiddenSlides>
  <MMClips>0</MMClips>
  <ScaleCrop>false</ScaleCrop>
  <HeadingPairs>
    <vt:vector size="4" baseType="variant">
      <vt:variant>
        <vt:lpstr>Theme</vt:lpstr>
      </vt:variant>
      <vt:variant>
        <vt:i4>2</vt:i4>
      </vt:variant>
      <vt:variant>
        <vt:lpstr>Slide Titles</vt:lpstr>
      </vt:variant>
      <vt:variant>
        <vt:i4>32</vt:i4>
      </vt:variant>
    </vt:vector>
  </HeadingPairs>
  <TitlesOfParts>
    <vt:vector size="34" baseType="lpstr">
      <vt:lpstr>WritingDesignTemplate</vt:lpstr>
      <vt:lpstr>Level</vt:lpstr>
      <vt:lpstr>1 Buying, Having, and Being</vt:lpstr>
      <vt:lpstr>Chapter Objectives</vt:lpstr>
      <vt:lpstr>Chapter Objectives (Cont.)</vt:lpstr>
      <vt:lpstr>Learning Objective 1</vt:lpstr>
      <vt:lpstr>People in the marketplace</vt:lpstr>
      <vt:lpstr>What is Consumer Behavior?</vt:lpstr>
      <vt:lpstr>Figure 1.1  Stages in the Consumption Process</vt:lpstr>
      <vt:lpstr>For Reflection</vt:lpstr>
      <vt:lpstr>Learning Objective 2</vt:lpstr>
      <vt:lpstr>Consumers Are Different</vt:lpstr>
      <vt:lpstr>Segmenting Consumers: Demographics</vt:lpstr>
      <vt:lpstr>Redneck Bank Targets by Social Class</vt:lpstr>
      <vt:lpstr>Big Data</vt:lpstr>
      <vt:lpstr>Learning Objective 3</vt:lpstr>
      <vt:lpstr>Popular Culture</vt:lpstr>
      <vt:lpstr>Consumer-Brand Relationships</vt:lpstr>
      <vt:lpstr>For Reflection</vt:lpstr>
      <vt:lpstr>Learning Objective 4</vt:lpstr>
      <vt:lpstr>Motivation</vt:lpstr>
      <vt:lpstr>For Reflection</vt:lpstr>
      <vt:lpstr>Learning Objective 5</vt:lpstr>
      <vt:lpstr>The Digital Native: Living a Social [Media] Life</vt:lpstr>
      <vt:lpstr>For Reflection</vt:lpstr>
      <vt:lpstr>Learning Objective 6</vt:lpstr>
      <vt:lpstr>Figure 1.3 Disciplines in  Consumer Research</vt:lpstr>
      <vt:lpstr>For Reflection</vt:lpstr>
      <vt:lpstr>Learning Objective 7</vt:lpstr>
      <vt:lpstr>Positivist vs. Interpretivist </vt:lpstr>
      <vt:lpstr>For Reflection</vt:lpstr>
      <vt:lpstr>Chapter Summary</vt:lpstr>
      <vt:lpstr>Chapter Summary</vt:lpstr>
      <vt:lpstr>PowerPoint Presentation</vt:lpstr>
    </vt:vector>
  </TitlesOfParts>
  <Company>Shippensburg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chp 1</dc:title>
  <dc:creator>Tracy Tuten</dc:creator>
  <cp:lastModifiedBy>Becca Groves</cp:lastModifiedBy>
  <cp:revision>1183</cp:revision>
  <dcterms:created xsi:type="dcterms:W3CDTF">2005-09-08T00:53:29Z</dcterms:created>
  <dcterms:modified xsi:type="dcterms:W3CDTF">2016-01-21T16:15:42Z</dcterms:modified>
</cp:coreProperties>
</file>