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284" r:id="rId4"/>
    <p:sldId id="259" r:id="rId5"/>
    <p:sldId id="260" r:id="rId6"/>
    <p:sldId id="261" r:id="rId7"/>
    <p:sldId id="262" r:id="rId8"/>
    <p:sldId id="263" r:id="rId9"/>
    <p:sldId id="265" r:id="rId10"/>
    <p:sldId id="28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86" r:id="rId21"/>
    <p:sldId id="276" r:id="rId22"/>
    <p:sldId id="287" r:id="rId23"/>
    <p:sldId id="277" r:id="rId24"/>
    <p:sldId id="289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4660"/>
  </p:normalViewPr>
  <p:slideViewPr>
    <p:cSldViewPr>
      <p:cViewPr>
        <p:scale>
          <a:sx n="50" d="100"/>
          <a:sy n="50" d="100"/>
        </p:scale>
        <p:origin x="-2256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7519888-5352-4D6C-BCFC-398B463A35E3}" type="datetimeFigureOut">
              <a:rPr lang="en-US"/>
              <a:pPr>
                <a:defRPr/>
              </a:pPr>
              <a:t>6/1/2012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C200A1-37D9-4B3C-9B4F-0C7B805EF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4343400"/>
            <a:ext cx="5791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They are the service.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 in many cases, the contact employee is the service</a:t>
            </a:r>
          </a:p>
          <a:p>
            <a:pPr lvl="2">
              <a:spcBef>
                <a:spcPct val="0"/>
              </a:spcBef>
            </a:pPr>
            <a:r>
              <a:rPr lang="en-US" smtClean="0"/>
              <a:t>- we often DO NOT DISTINGUISH between the </a:t>
            </a:r>
            <a:r>
              <a:rPr lang="en-US" u="sng" smtClean="0"/>
              <a:t>person</a:t>
            </a:r>
            <a:r>
              <a:rPr lang="en-US" smtClean="0"/>
              <a:t> and the </a:t>
            </a:r>
            <a:r>
              <a:rPr lang="en-US" u="sng" smtClean="0"/>
              <a:t>firm</a:t>
            </a:r>
          </a:p>
          <a:p>
            <a:pPr lvl="2">
              <a:spcBef>
                <a:spcPct val="0"/>
              </a:spcBef>
            </a:pPr>
            <a:r>
              <a:rPr lang="en-US" smtClean="0"/>
              <a:t>(haircutting, child care, counseling, legal services)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 in these cases, the offering </a:t>
            </a:r>
            <a:r>
              <a:rPr lang="en-US" i="1" smtClean="0"/>
              <a:t>is</a:t>
            </a:r>
            <a:r>
              <a:rPr lang="en-US" smtClean="0"/>
              <a:t> the employee 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	- other examples?</a:t>
            </a:r>
          </a:p>
          <a:p>
            <a:pPr lvl="1"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They are the organization in the customer’s eyes.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 employees represent the firm to the client</a:t>
            </a:r>
          </a:p>
          <a:p>
            <a:pPr lvl="2">
              <a:spcBef>
                <a:spcPct val="0"/>
              </a:spcBef>
            </a:pPr>
            <a:r>
              <a:rPr lang="en-US" smtClean="0"/>
              <a:t> may be the ONLY contact they have with the firm</a:t>
            </a:r>
          </a:p>
          <a:p>
            <a:pPr lvl="2">
              <a:spcBef>
                <a:spcPct val="0"/>
              </a:spcBef>
            </a:pPr>
            <a:r>
              <a:rPr lang="en-US" smtClean="0"/>
              <a:t> e.g., Dixon Pest Control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 everything they say and do can influence perceptions of the organization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 even “off-duty” employees can influence perceptions</a:t>
            </a:r>
          </a:p>
          <a:p>
            <a:pPr lvl="1"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They are marketers.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 they are walking “billboards”</a:t>
            </a:r>
          </a:p>
          <a:p>
            <a:pPr lvl="2">
              <a:spcBef>
                <a:spcPct val="0"/>
              </a:spcBef>
            </a:pPr>
            <a:r>
              <a:rPr lang="en-US" smtClean="0"/>
              <a:t> they represent the company and influence customer satisfaction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 they are salespersons</a:t>
            </a:r>
          </a:p>
          <a:p>
            <a:pPr lvl="2">
              <a:spcBef>
                <a:spcPct val="0"/>
              </a:spcBef>
            </a:pPr>
            <a:r>
              <a:rPr lang="en-US" smtClean="0"/>
              <a:t> (waiters selling dessert; AT&amp;T operators cross-selling)</a:t>
            </a:r>
          </a:p>
          <a:p>
            <a:pPr lvl="1">
              <a:spcBef>
                <a:spcPct val="0"/>
              </a:spcBef>
            </a:pPr>
            <a:endParaRPr lang="en-US" smtClean="0"/>
          </a:p>
        </p:txBody>
      </p:sp>
      <p:sp>
        <p:nvSpPr>
          <p:cNvPr id="2253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1362" cy="3414712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bg2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685800"/>
            <a:ext cx="19812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85800"/>
            <a:ext cx="57912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b="0" cap="all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1963" y="1722438"/>
            <a:ext cx="343852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2888" y="1722438"/>
            <a:ext cx="344011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4582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solidFill>
              <a:srgbClr val="0391BD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152400"/>
            <a:ext cx="9144000" cy="76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04800" y="0"/>
            <a:ext cx="762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 rot="5400000">
            <a:off x="-3238500" y="3390900"/>
            <a:ext cx="6858000" cy="76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/>
          </a:extLst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6A5218"/>
          </a:solidFill>
          <a:latin typeface="Times New Roman" pitchFamily="18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6A5218"/>
          </a:solidFill>
          <a:latin typeface="Times New Roman" pitchFamily="18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6A5218"/>
          </a:solidFill>
          <a:latin typeface="Times New Roman" pitchFamily="18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6A5218"/>
          </a:solidFill>
          <a:latin typeface="Times New Roman" pitchFamily="18" charset="0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571500" indent="-228600" algn="l" rtl="0" fontAlgn="base">
        <a:spcBef>
          <a:spcPct val="20000"/>
        </a:spcBef>
        <a:spcAft>
          <a:spcPct val="0"/>
        </a:spcAft>
        <a:buClr>
          <a:srgbClr val="A34B73"/>
        </a:buClr>
        <a:buFont typeface="Wingdings" pitchFamily="2" charset="2"/>
        <a:buChar char="§"/>
        <a:defRPr sz="2800">
          <a:solidFill>
            <a:srgbClr val="51253A"/>
          </a:solidFill>
          <a:latin typeface="Calibri" pitchFamily="34" charset="0"/>
          <a:cs typeface="Calibri" pitchFamily="34" charset="0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B24D1D"/>
        </a:buClr>
        <a:buFont typeface="Wingdings" pitchFamily="2" charset="2"/>
        <a:buChar char="§"/>
        <a:defRPr sz="2400">
          <a:solidFill>
            <a:srgbClr val="773313"/>
          </a:solidFill>
          <a:latin typeface="Calibri" pitchFamily="34" charset="0"/>
          <a:cs typeface="Calibri" pitchFamily="34" charset="0"/>
        </a:defRPr>
      </a:lvl3pPr>
      <a:lvl4pPr marL="1257300" indent="-228600" algn="l" rtl="0" fontAlgn="base">
        <a:spcBef>
          <a:spcPct val="20000"/>
        </a:spcBef>
        <a:spcAft>
          <a:spcPct val="0"/>
        </a:spcAft>
        <a:buClr>
          <a:srgbClr val="874396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1600200" indent="-228600" algn="l" rtl="0" fontAlgn="base">
        <a:spcBef>
          <a:spcPct val="20000"/>
        </a:spcBef>
        <a:spcAft>
          <a:spcPct val="0"/>
        </a:spcAft>
        <a:buClr>
          <a:srgbClr val="956205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98B1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98B1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98B1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98B1B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H:\Services Textbook 6e Supplements\Zeithaml6eCover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8363" y="457200"/>
            <a:ext cx="48672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1"/>
          <p:cNvSpPr>
            <a:spLocks noChangeArrowheads="1"/>
          </p:cNvSpPr>
          <p:nvPr/>
        </p:nvSpPr>
        <p:spPr bwMode="auto">
          <a:xfrm>
            <a:off x="4911725" y="6613525"/>
            <a:ext cx="4152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000" b="1" i="1">
                <a:solidFill>
                  <a:srgbClr val="51253A"/>
                </a:solidFill>
                <a:latin typeface="Times New Roman" pitchFamily="18" charset="0"/>
              </a:rPr>
              <a:t>Copyright © 2013 by The McGraw-Hill Companies, Inc. All rights reserved.</a:t>
            </a:r>
          </a:p>
        </p:txBody>
      </p:sp>
      <p:sp>
        <p:nvSpPr>
          <p:cNvPr id="14341" name="Rectangle 42"/>
          <p:cNvSpPr>
            <a:spLocks noChangeArrowheads="1"/>
          </p:cNvSpPr>
          <p:nvPr/>
        </p:nvSpPr>
        <p:spPr bwMode="auto">
          <a:xfrm>
            <a:off x="381000" y="6607175"/>
            <a:ext cx="1211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000" b="1" i="1">
                <a:solidFill>
                  <a:srgbClr val="51253A"/>
                </a:solidFill>
                <a:latin typeface="Times New Roman" pitchFamily="18" charset="0"/>
              </a:rPr>
              <a:t>McGraw-Hill/Irwin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lIns="103236" tIns="51618" rIns="103236" bIns="51618"/>
          <a:lstStyle/>
          <a:p>
            <a:r>
              <a:rPr lang="en-US" sz="1800" smtClean="0"/>
              <a:t/>
            </a:r>
            <a:br>
              <a:rPr lang="en-US" sz="1800" smtClean="0"/>
            </a:br>
            <a:r>
              <a:rPr lang="en-US" smtClean="0"/>
              <a:t>The Service Marketing Triangle</a:t>
            </a:r>
          </a:p>
        </p:txBody>
      </p:sp>
      <p:sp>
        <p:nvSpPr>
          <p:cNvPr id="24579" name="Freeform 4"/>
          <p:cNvSpPr>
            <a:spLocks/>
          </p:cNvSpPr>
          <p:nvPr/>
        </p:nvSpPr>
        <p:spPr bwMode="auto">
          <a:xfrm>
            <a:off x="2297113" y="2230438"/>
            <a:ext cx="2271712" cy="3605212"/>
          </a:xfrm>
          <a:custGeom>
            <a:avLst/>
            <a:gdLst>
              <a:gd name="T0" fmla="*/ 943 w 2829"/>
              <a:gd name="T1" fmla="*/ 2709 h 3161"/>
              <a:gd name="T2" fmla="*/ 0 w 2829"/>
              <a:gd name="T3" fmla="*/ 3161 h 3161"/>
              <a:gd name="T4" fmla="*/ 2829 w 2829"/>
              <a:gd name="T5" fmla="*/ 0 h 3161"/>
              <a:gd name="T6" fmla="*/ 2829 w 2829"/>
              <a:gd name="T7" fmla="*/ 631 h 3161"/>
              <a:gd name="T8" fmla="*/ 943 w 2829"/>
              <a:gd name="T9" fmla="*/ 2709 h 31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29"/>
              <a:gd name="T16" fmla="*/ 0 h 3161"/>
              <a:gd name="T17" fmla="*/ 2829 w 2829"/>
              <a:gd name="T18" fmla="*/ 3161 h 31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29" h="3161">
                <a:moveTo>
                  <a:pt x="943" y="2709"/>
                </a:moveTo>
                <a:lnTo>
                  <a:pt x="0" y="3161"/>
                </a:lnTo>
                <a:lnTo>
                  <a:pt x="2829" y="0"/>
                </a:lnTo>
                <a:lnTo>
                  <a:pt x="2829" y="631"/>
                </a:lnTo>
                <a:lnTo>
                  <a:pt x="943" y="270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 lIns="103236" tIns="51618" rIns="103236" bIns="5161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Lucida Sans Unicode" pitchFamily="34" charset="0"/>
            </a:endParaRPr>
          </a:p>
        </p:txBody>
      </p:sp>
      <p:sp>
        <p:nvSpPr>
          <p:cNvPr id="24580" name="Freeform 5"/>
          <p:cNvSpPr>
            <a:spLocks/>
          </p:cNvSpPr>
          <p:nvPr/>
        </p:nvSpPr>
        <p:spPr bwMode="auto">
          <a:xfrm>
            <a:off x="2366963" y="5424488"/>
            <a:ext cx="4411662" cy="412750"/>
          </a:xfrm>
          <a:custGeom>
            <a:avLst/>
            <a:gdLst>
              <a:gd name="T0" fmla="*/ 944 w 5564"/>
              <a:gd name="T1" fmla="*/ 0 h 451"/>
              <a:gd name="T2" fmla="*/ 4620 w 5564"/>
              <a:gd name="T3" fmla="*/ 0 h 451"/>
              <a:gd name="T4" fmla="*/ 5564 w 5564"/>
              <a:gd name="T5" fmla="*/ 451 h 451"/>
              <a:gd name="T6" fmla="*/ 0 w 5564"/>
              <a:gd name="T7" fmla="*/ 451 h 451"/>
              <a:gd name="T8" fmla="*/ 944 w 5564"/>
              <a:gd name="T9" fmla="*/ 0 h 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64"/>
              <a:gd name="T16" fmla="*/ 0 h 451"/>
              <a:gd name="T17" fmla="*/ 5564 w 5564"/>
              <a:gd name="T18" fmla="*/ 451 h 4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64" h="451">
                <a:moveTo>
                  <a:pt x="944" y="0"/>
                </a:moveTo>
                <a:lnTo>
                  <a:pt x="4620" y="0"/>
                </a:lnTo>
                <a:lnTo>
                  <a:pt x="5564" y="451"/>
                </a:lnTo>
                <a:lnTo>
                  <a:pt x="0" y="451"/>
                </a:lnTo>
                <a:lnTo>
                  <a:pt x="94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 lIns="103236" tIns="51618" rIns="103236" bIns="5161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Lucida Sans Unicode" pitchFamily="34" charset="0"/>
            </a:endParaRPr>
          </a:p>
        </p:txBody>
      </p:sp>
      <p:sp>
        <p:nvSpPr>
          <p:cNvPr id="24581" name="Freeform 6"/>
          <p:cNvSpPr>
            <a:spLocks/>
          </p:cNvSpPr>
          <p:nvPr/>
        </p:nvSpPr>
        <p:spPr bwMode="auto">
          <a:xfrm>
            <a:off x="4652963" y="2230438"/>
            <a:ext cx="2201862" cy="3605212"/>
          </a:xfrm>
          <a:custGeom>
            <a:avLst/>
            <a:gdLst>
              <a:gd name="T0" fmla="*/ 1887 w 2829"/>
              <a:gd name="T1" fmla="*/ 2709 h 3161"/>
              <a:gd name="T2" fmla="*/ 2829 w 2829"/>
              <a:gd name="T3" fmla="*/ 3161 h 3161"/>
              <a:gd name="T4" fmla="*/ 0 w 2829"/>
              <a:gd name="T5" fmla="*/ 0 h 3161"/>
              <a:gd name="T6" fmla="*/ 0 w 2829"/>
              <a:gd name="T7" fmla="*/ 631 h 3161"/>
              <a:gd name="T8" fmla="*/ 1887 w 2829"/>
              <a:gd name="T9" fmla="*/ 2709 h 31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29"/>
              <a:gd name="T16" fmla="*/ 0 h 3161"/>
              <a:gd name="T17" fmla="*/ 2829 w 2829"/>
              <a:gd name="T18" fmla="*/ 3161 h 31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29" h="3161">
                <a:moveTo>
                  <a:pt x="1887" y="2709"/>
                </a:moveTo>
                <a:lnTo>
                  <a:pt x="2829" y="3161"/>
                </a:lnTo>
                <a:lnTo>
                  <a:pt x="0" y="0"/>
                </a:lnTo>
                <a:lnTo>
                  <a:pt x="0" y="631"/>
                </a:lnTo>
                <a:lnTo>
                  <a:pt x="1887" y="270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1176">
            <a:solidFill>
              <a:srgbClr val="000000"/>
            </a:solidFill>
            <a:round/>
            <a:headEnd/>
            <a:tailEnd/>
          </a:ln>
        </p:spPr>
        <p:txBody>
          <a:bodyPr lIns="103236" tIns="51618" rIns="103236" bIns="5161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Lucida Sans Unicode" pitchFamily="34" charset="0"/>
            </a:endParaRP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412750" y="3549650"/>
            <a:ext cx="3154363" cy="428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2161" tIns="50184" rIns="102161" bIns="50184">
            <a:spAutoFit/>
          </a:bodyPr>
          <a:lstStyle/>
          <a:p>
            <a:pPr algn="ctr"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Lucida Sans Unicode" pitchFamily="34" charset="0"/>
              </a:rPr>
              <a:t>Internal Marketing</a:t>
            </a: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2635250" y="5867400"/>
            <a:ext cx="3768725" cy="428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2161" tIns="50184" rIns="102161" bIns="50184">
            <a:spAutoFit/>
          </a:bodyPr>
          <a:lstStyle/>
          <a:p>
            <a:pPr algn="ctr"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300" b="1">
                <a:solidFill>
                  <a:schemeClr val="accent6">
                    <a:lumMod val="75000"/>
                  </a:schemeClr>
                </a:solidFill>
                <a:latin typeface="Lucida Sans Unicode" pitchFamily="34" charset="0"/>
              </a:rPr>
              <a:t>Interactive Marketing</a:t>
            </a:r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5683250" y="3549650"/>
            <a:ext cx="3016250" cy="428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2161" tIns="50184" rIns="102161" bIns="50184">
            <a:spAutoFit/>
          </a:bodyPr>
          <a:lstStyle/>
          <a:p>
            <a:pPr algn="ctr"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300" b="1">
                <a:solidFill>
                  <a:schemeClr val="accent6">
                    <a:lumMod val="75000"/>
                  </a:schemeClr>
                </a:solidFill>
                <a:latin typeface="Lucida Sans Unicode" pitchFamily="34" charset="0"/>
              </a:rPr>
              <a:t>External Marketing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349625" y="1436688"/>
            <a:ext cx="2568575" cy="841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2161" tIns="50184" rIns="102161" bIns="50184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700" b="1">
                <a:latin typeface="Lucida Sans Unicode" pitchFamily="34" charset="0"/>
              </a:rPr>
              <a:t>Company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700" b="1">
                <a:latin typeface="Lucida Sans Unicode" pitchFamily="34" charset="0"/>
              </a:rPr>
              <a:t>(Management)</a:t>
            </a:r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6869113" y="5475288"/>
            <a:ext cx="2014537" cy="485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2161" tIns="50184" rIns="102161" bIns="50184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700" b="1">
                <a:latin typeface="Lucida Sans Unicode" pitchFamily="34" charset="0"/>
              </a:rPr>
              <a:t>Customers</a:t>
            </a:r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527050" y="5441950"/>
            <a:ext cx="1758950" cy="485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102161" tIns="50184" rIns="102161" bIns="50184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700" b="1">
                <a:latin typeface="Lucida Sans Unicode" pitchFamily="34" charset="0"/>
              </a:rPr>
              <a:t>Providers</a:t>
            </a:r>
          </a:p>
        </p:txBody>
      </p:sp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623888" y="3878263"/>
            <a:ext cx="2773362" cy="357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2161" tIns="50184" rIns="102161" bIns="50184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i="1">
                <a:latin typeface="Lucida Sans Unicode" pitchFamily="34" charset="0"/>
              </a:rPr>
              <a:t>“Enabling the promise”</a:t>
            </a:r>
          </a:p>
        </p:txBody>
      </p:sp>
      <p:sp>
        <p:nvSpPr>
          <p:cNvPr id="24588" name="Rectangle 14"/>
          <p:cNvSpPr>
            <a:spLocks noChangeArrowheads="1"/>
          </p:cNvSpPr>
          <p:nvPr/>
        </p:nvSpPr>
        <p:spPr bwMode="auto">
          <a:xfrm>
            <a:off x="2889250" y="6272213"/>
            <a:ext cx="3217863" cy="357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2161" tIns="50184" rIns="102161" bIns="50184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i="1">
                <a:latin typeface="Lucida Sans Unicode" pitchFamily="34" charset="0"/>
              </a:rPr>
              <a:t>“Delivering the promise”</a:t>
            </a:r>
          </a:p>
        </p:txBody>
      </p:sp>
      <p:sp>
        <p:nvSpPr>
          <p:cNvPr id="24589" name="Rectangle 15"/>
          <p:cNvSpPr>
            <a:spLocks noChangeArrowheads="1"/>
          </p:cNvSpPr>
          <p:nvPr/>
        </p:nvSpPr>
        <p:spPr bwMode="auto">
          <a:xfrm>
            <a:off x="5937250" y="3876675"/>
            <a:ext cx="2560638" cy="60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2161" tIns="50184" rIns="102161" bIns="50184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i="1">
                <a:latin typeface="Lucida Sans Unicode" pitchFamily="34" charset="0"/>
              </a:rPr>
              <a:t>“Making the promise”</a:t>
            </a:r>
          </a:p>
        </p:txBody>
      </p:sp>
      <p:sp>
        <p:nvSpPr>
          <p:cNvPr id="24590" name="Rectangle 17"/>
          <p:cNvSpPr>
            <a:spLocks noChangeArrowheads="1"/>
          </p:cNvSpPr>
          <p:nvPr/>
        </p:nvSpPr>
        <p:spPr bwMode="auto">
          <a:xfrm>
            <a:off x="304800" y="6629400"/>
            <a:ext cx="5962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236" tIns="51618" rIns="103236" bIns="51618">
            <a:spAutoFit/>
          </a:bodyPr>
          <a:lstStyle/>
          <a:p>
            <a:pPr defTabSz="912813" eaLnBrk="0" hangingPunct="0"/>
            <a:r>
              <a:rPr lang="en-US" sz="1000" i="1">
                <a:latin typeface="Lucida Sans Unicode" pitchFamily="34" charset="0"/>
              </a:rPr>
              <a:t> Source</a:t>
            </a:r>
            <a:r>
              <a:rPr lang="en-US" sz="1000">
                <a:latin typeface="Lucida Sans Unicode" pitchFamily="34" charset="0"/>
              </a:rPr>
              <a:t>:  Adapted from Mary Jo Bitner, Christian Gronroos, and Philip Kotler</a:t>
            </a:r>
          </a:p>
        </p:txBody>
      </p:sp>
      <p:sp>
        <p:nvSpPr>
          <p:cNvPr id="24593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4EEC867A-6B15-44F7-A584-0B1095A5FA0F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10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Aligning the Triangle</a:t>
            </a:r>
          </a:p>
        </p:txBody>
      </p:sp>
      <p:sp>
        <p:nvSpPr>
          <p:cNvPr id="2560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Organizations that seek to provide consistently high levels of service excellence will continuously work to align the three sides of the triangle.</a:t>
            </a:r>
          </a:p>
          <a:p>
            <a:endParaRPr lang="en-US" smtClean="0"/>
          </a:p>
          <a:p>
            <a:r>
              <a:rPr lang="en-US" smtClean="0"/>
              <a:t>Aligning the sides of the triangle is an ongoing process.</a:t>
            </a:r>
          </a:p>
        </p:txBody>
      </p:sp>
      <p:sp>
        <p:nvSpPr>
          <p:cNvPr id="25604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0306F5B7-D148-4FFB-92C2-BBE8A580D31E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11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Services Marketing Triangle</a:t>
            </a:r>
            <a:br>
              <a:rPr lang="en-US" smtClean="0"/>
            </a:br>
            <a:r>
              <a:rPr lang="en-US" smtClean="0"/>
              <a:t>Applications Exercise</a:t>
            </a:r>
          </a:p>
        </p:txBody>
      </p:sp>
      <p:sp>
        <p:nvSpPr>
          <p:cNvPr id="2662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Focus on a service organization.  In the context you are focusing on, who occupies each of the three points of the triangle?</a:t>
            </a:r>
          </a:p>
          <a:p>
            <a:pPr lvl="4"/>
            <a:endParaRPr lang="en-US" sz="1800" smtClean="0"/>
          </a:p>
          <a:p>
            <a:r>
              <a:rPr lang="en-US" sz="2800" smtClean="0"/>
              <a:t>How is each type of marketing being carried out currently?</a:t>
            </a:r>
          </a:p>
          <a:p>
            <a:pPr lvl="4"/>
            <a:endParaRPr lang="en-US" sz="1800" smtClean="0"/>
          </a:p>
          <a:p>
            <a:r>
              <a:rPr lang="en-US" sz="2800" smtClean="0"/>
              <a:t>Are the three sides of the triangle well aligned?</a:t>
            </a:r>
          </a:p>
          <a:p>
            <a:pPr lvl="4"/>
            <a:endParaRPr lang="en-US" sz="1800" smtClean="0"/>
          </a:p>
          <a:p>
            <a:r>
              <a:rPr lang="en-US" sz="2800" smtClean="0"/>
              <a:t>Are there specific challenges or barriers in any of the three areas?</a:t>
            </a:r>
          </a:p>
        </p:txBody>
      </p:sp>
      <p:sp>
        <p:nvSpPr>
          <p:cNvPr id="26628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98B40975-60EC-4F4B-BC4B-EAFAFB1713B3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12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Making Promises</a:t>
            </a:r>
          </a:p>
        </p:txBody>
      </p:sp>
      <p:sp>
        <p:nvSpPr>
          <p:cNvPr id="2765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Understanding customer needs</a:t>
            </a:r>
          </a:p>
          <a:p>
            <a:r>
              <a:rPr lang="en-US" smtClean="0"/>
              <a:t>Managing expectations</a:t>
            </a:r>
          </a:p>
          <a:p>
            <a:r>
              <a:rPr lang="en-US" smtClean="0"/>
              <a:t>Traditional marketing communications</a:t>
            </a:r>
          </a:p>
          <a:p>
            <a:r>
              <a:rPr lang="en-US" smtClean="0"/>
              <a:t>Sales and promotion</a:t>
            </a:r>
          </a:p>
          <a:p>
            <a:r>
              <a:rPr lang="en-US" smtClean="0"/>
              <a:t>Advertising</a:t>
            </a:r>
          </a:p>
          <a:p>
            <a:r>
              <a:rPr lang="en-US" smtClean="0"/>
              <a:t>Internet and web site communication</a:t>
            </a:r>
          </a:p>
        </p:txBody>
      </p:sp>
      <p:sp>
        <p:nvSpPr>
          <p:cNvPr id="27652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0511C7C6-B10D-4648-99CE-42E5FADA9798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13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Keeping Promises</a:t>
            </a:r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Service delivery</a:t>
            </a:r>
          </a:p>
          <a:p>
            <a:pPr lvl="1">
              <a:buClr>
                <a:srgbClr val="A34B73"/>
              </a:buClr>
            </a:pPr>
            <a:r>
              <a:rPr lang="en-US" smtClean="0">
                <a:solidFill>
                  <a:srgbClr val="51253A"/>
                </a:solidFill>
              </a:rPr>
              <a:t>Reliability, responsiveness, empathy, assurance, tangibles, recovery, flexibility</a:t>
            </a:r>
          </a:p>
          <a:p>
            <a:r>
              <a:rPr lang="en-US" smtClean="0"/>
              <a:t>Face-to-face, telephone &amp; online interactions</a:t>
            </a:r>
          </a:p>
          <a:p>
            <a:r>
              <a:rPr lang="en-US" smtClean="0"/>
              <a:t>The Customer Experience</a:t>
            </a:r>
          </a:p>
          <a:p>
            <a:r>
              <a:rPr lang="en-US" smtClean="0"/>
              <a:t>Customer interactions with sub-contractors or business partners</a:t>
            </a:r>
          </a:p>
          <a:p>
            <a:r>
              <a:rPr lang="en-US" smtClean="0"/>
              <a:t>The “moment of truth”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28676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E3209F38-7BFF-4EEE-9BB1-BE839F7A3014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14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Enabling Promises</a:t>
            </a:r>
          </a:p>
        </p:txBody>
      </p:sp>
      <p:sp>
        <p:nvSpPr>
          <p:cNvPr id="2969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Hiring the right people</a:t>
            </a:r>
          </a:p>
          <a:p>
            <a:r>
              <a:rPr lang="en-US" smtClean="0"/>
              <a:t>Training and developing people to deliver service</a:t>
            </a:r>
          </a:p>
          <a:p>
            <a:r>
              <a:rPr lang="en-US" smtClean="0"/>
              <a:t>Employee empowerment</a:t>
            </a:r>
          </a:p>
          <a:p>
            <a:r>
              <a:rPr lang="en-US" smtClean="0"/>
              <a:t>Support systems </a:t>
            </a:r>
          </a:p>
          <a:p>
            <a:r>
              <a:rPr lang="en-US" smtClean="0"/>
              <a:t>Appropriate technology and equipment</a:t>
            </a:r>
          </a:p>
          <a:p>
            <a:r>
              <a:rPr lang="en-US" smtClean="0"/>
              <a:t>Rewards and incentives</a:t>
            </a:r>
          </a:p>
        </p:txBody>
      </p:sp>
      <p:sp>
        <p:nvSpPr>
          <p:cNvPr id="29700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43257545-33CC-4740-B5A1-C75EA4D2A5CE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15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Ways to Use the </a:t>
            </a:r>
            <a:br>
              <a:rPr lang="en-US" sz="3200" smtClean="0"/>
            </a:br>
            <a:r>
              <a:rPr lang="en-US" sz="3200" smtClean="0"/>
              <a:t>Services Marketing Triangle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4154488" cy="4829175"/>
          </a:xfrm>
        </p:spPr>
        <p:txBody>
          <a:bodyPr/>
          <a:lstStyle/>
          <a:p>
            <a:r>
              <a:rPr lang="en-US" smtClean="0"/>
              <a:t>Overall Strategic Assessment</a:t>
            </a:r>
          </a:p>
          <a:p>
            <a:pPr lvl="1"/>
            <a:r>
              <a:rPr lang="en-US" smtClean="0"/>
              <a:t>How is the service organization doing on all three sides of the triangle?</a:t>
            </a:r>
          </a:p>
          <a:p>
            <a:pPr lvl="1"/>
            <a:r>
              <a:rPr lang="en-US" smtClean="0"/>
              <a:t>Where are the weaknesses?</a:t>
            </a:r>
          </a:p>
          <a:p>
            <a:pPr lvl="1"/>
            <a:r>
              <a:rPr lang="en-US" smtClean="0"/>
              <a:t>What are the strengths?</a:t>
            </a:r>
          </a:p>
          <a:p>
            <a:endParaRPr lang="en-US" smtClean="0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0113" y="1676400"/>
            <a:ext cx="4281487" cy="4829175"/>
          </a:xfrm>
        </p:spPr>
        <p:txBody>
          <a:bodyPr/>
          <a:lstStyle/>
          <a:p>
            <a:r>
              <a:rPr lang="en-US" smtClean="0"/>
              <a:t>Specific Service Implementation</a:t>
            </a:r>
          </a:p>
          <a:p>
            <a:pPr lvl="1"/>
            <a:r>
              <a:rPr lang="en-US" smtClean="0"/>
              <a:t>What is being promoted and by whom?</a:t>
            </a:r>
          </a:p>
          <a:p>
            <a:pPr lvl="1"/>
            <a:r>
              <a:rPr lang="en-US" smtClean="0"/>
              <a:t>How will it be delivered and by whom?</a:t>
            </a:r>
          </a:p>
          <a:p>
            <a:pPr lvl="1"/>
            <a:r>
              <a:rPr lang="en-US" smtClean="0"/>
              <a:t>Are the supporting systems in place to deliver the promised service?</a:t>
            </a:r>
          </a:p>
          <a:p>
            <a:endParaRPr lang="en-US" smtClean="0"/>
          </a:p>
        </p:txBody>
      </p:sp>
      <p:sp>
        <p:nvSpPr>
          <p:cNvPr id="30725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8AE877AF-0F0A-4D19-82FF-FDFEACB8DAB4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16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Service Profit Chain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86915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D1980DB8-6B74-4656-A89C-511D71AB6C43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17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Boundary Spanners Interact with Both Internal and External Constituents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8166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913F273A-1233-42D9-A3D3-674611A187C1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18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Boundary-spanning Roles</a:t>
            </a:r>
          </a:p>
        </p:txBody>
      </p:sp>
      <p:sp>
        <p:nvSpPr>
          <p:cNvPr id="3379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Boundary spanners:</a:t>
            </a:r>
          </a:p>
          <a:p>
            <a:pPr lvl="1">
              <a:buClr>
                <a:srgbClr val="A34B73"/>
              </a:buClr>
            </a:pPr>
            <a:r>
              <a:rPr lang="en-US" smtClean="0">
                <a:solidFill>
                  <a:srgbClr val="51253A"/>
                </a:solidFill>
              </a:rPr>
              <a:t>Provide a critical link between the external customer environment and the internal operations of the organization</a:t>
            </a:r>
          </a:p>
          <a:p>
            <a:pPr lvl="1">
              <a:buClr>
                <a:srgbClr val="A34B73"/>
              </a:buClr>
            </a:pPr>
            <a:r>
              <a:rPr lang="en-US" smtClean="0">
                <a:solidFill>
                  <a:srgbClr val="51253A"/>
                </a:solidFill>
              </a:rPr>
              <a:t>Serve a critical function in understanding, filtering, interpreting information and resources to and from the organization and its external constituencies</a:t>
            </a:r>
          </a:p>
          <a:p>
            <a:pPr lvl="1">
              <a:buClr>
                <a:srgbClr val="A34B73"/>
              </a:buClr>
            </a:pPr>
            <a:r>
              <a:rPr lang="en-US" smtClean="0">
                <a:solidFill>
                  <a:srgbClr val="51253A"/>
                </a:solidFill>
              </a:rPr>
              <a:t>High stress!!!</a:t>
            </a:r>
          </a:p>
          <a:p>
            <a:pPr lvl="1">
              <a:buClr>
                <a:srgbClr val="A34B73"/>
              </a:buClr>
            </a:pPr>
            <a:endParaRPr lang="en-US" smtClean="0">
              <a:solidFill>
                <a:srgbClr val="51253A"/>
              </a:solidFill>
            </a:endParaRPr>
          </a:p>
        </p:txBody>
      </p:sp>
      <p:pic>
        <p:nvPicPr>
          <p:cNvPr id="33795" name="Picture 3" descr="C:\Documents and Settings\fmorgan\Local Settings\Temporary Internet Files\Content.IE5\GJGT8HXM\MCj042445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5057775"/>
            <a:ext cx="100806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F6A13A1A-8D28-4A4D-AED5-876934138752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19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685800" y="547688"/>
            <a:ext cx="6173788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800">
                <a:solidFill>
                  <a:schemeClr val="tx2"/>
                </a:solidFill>
              </a:rPr>
              <a:t>Part 5</a:t>
            </a: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5945188" cy="233045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1435" tIns="45718" rIns="91435" bIns="45718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900" b="1" i="1">
                <a:solidFill>
                  <a:srgbClr val="A87C00"/>
                </a:solidFill>
                <a:latin typeface="+mn-lt"/>
              </a:rPr>
              <a:t>DELIVERING AND PERFORMING SERVICE</a:t>
            </a:r>
          </a:p>
        </p:txBody>
      </p:sp>
      <p:sp>
        <p:nvSpPr>
          <p:cNvPr id="15365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79F8E302-A425-4C5A-8A61-C0B032A3307F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Boundary-spanning Roles</a:t>
            </a:r>
          </a:p>
        </p:txBody>
      </p:sp>
      <p:sp>
        <p:nvSpPr>
          <p:cNvPr id="3481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are these jobs like?</a:t>
            </a:r>
          </a:p>
          <a:p>
            <a:pPr lvl="1">
              <a:buClr>
                <a:srgbClr val="A34B73"/>
              </a:buClr>
            </a:pPr>
            <a:r>
              <a:rPr lang="en-US" smtClean="0">
                <a:solidFill>
                  <a:srgbClr val="51253A"/>
                </a:solidFill>
              </a:rPr>
              <a:t>Emotional labor</a:t>
            </a:r>
          </a:p>
          <a:p>
            <a:pPr lvl="2"/>
            <a:r>
              <a:rPr lang="en-US" smtClean="0"/>
              <a:t>The labor that goes beyond the physical or mental skills needed to deliver quality service.</a:t>
            </a:r>
          </a:p>
          <a:p>
            <a:pPr lvl="2"/>
            <a:r>
              <a:rPr lang="en-US" smtClean="0"/>
              <a:t>Often requires suppression of true feelings</a:t>
            </a:r>
          </a:p>
          <a:p>
            <a:pPr lvl="1">
              <a:buClr>
                <a:srgbClr val="A34B73"/>
              </a:buClr>
            </a:pPr>
            <a:r>
              <a:rPr lang="en-US" smtClean="0">
                <a:solidFill>
                  <a:srgbClr val="51253A"/>
                </a:solidFill>
              </a:rPr>
              <a:t>Many sources of potential conflict</a:t>
            </a:r>
          </a:p>
          <a:p>
            <a:pPr lvl="2"/>
            <a:r>
              <a:rPr lang="en-US" smtClean="0"/>
              <a:t>person/role</a:t>
            </a:r>
          </a:p>
          <a:p>
            <a:pPr lvl="2"/>
            <a:r>
              <a:rPr lang="en-US" smtClean="0"/>
              <a:t>organization/client</a:t>
            </a:r>
          </a:p>
          <a:p>
            <a:pPr lvl="2"/>
            <a:r>
              <a:rPr lang="en-US" smtClean="0"/>
              <a:t>interclient</a:t>
            </a:r>
          </a:p>
          <a:p>
            <a:pPr lvl="1">
              <a:buClr>
                <a:srgbClr val="A34B73"/>
              </a:buClr>
            </a:pPr>
            <a:r>
              <a:rPr lang="en-US" smtClean="0">
                <a:solidFill>
                  <a:srgbClr val="51253A"/>
                </a:solidFill>
              </a:rPr>
              <a:t>Quality/productivity tradeoffs</a:t>
            </a:r>
          </a:p>
        </p:txBody>
      </p:sp>
      <p:pic>
        <p:nvPicPr>
          <p:cNvPr id="34819" name="Picture 7" descr="C:\Documents and Settings\fmorgan\Local Settings\Temporary Internet Files\Content.IE5\23XVQRL3\MCBD10510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840288"/>
            <a:ext cx="1989138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A2304FB0-D15F-4DAB-BEC1-3B58AE83132A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20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Strategies for Delivering Service Quality through People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1524000"/>
            <a:ext cx="6729412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73A6AFC1-5EB8-423B-9607-6E3F4A86A3A7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21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 for Delivering Service Quality through People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Hire the right people</a:t>
            </a:r>
          </a:p>
          <a:p>
            <a:pPr lvl="2"/>
            <a:r>
              <a:rPr lang="en-US" smtClean="0"/>
              <a:t>Compete for the best people</a:t>
            </a:r>
          </a:p>
          <a:p>
            <a:pPr lvl="2"/>
            <a:r>
              <a:rPr lang="en-US" smtClean="0"/>
              <a:t>Hire for service competencies and service inclination</a:t>
            </a:r>
          </a:p>
          <a:p>
            <a:pPr lvl="2"/>
            <a:r>
              <a:rPr lang="en-US" smtClean="0"/>
              <a:t>Be the preferred employer</a:t>
            </a:r>
          </a:p>
          <a:p>
            <a:r>
              <a:rPr lang="en-US" smtClean="0"/>
              <a:t>Develop people to deliver service quality</a:t>
            </a:r>
          </a:p>
          <a:p>
            <a:pPr lvl="2"/>
            <a:r>
              <a:rPr lang="en-US" smtClean="0"/>
              <a:t>Train for technical and interactive skills</a:t>
            </a:r>
          </a:p>
          <a:p>
            <a:pPr lvl="2"/>
            <a:r>
              <a:rPr lang="en-US" smtClean="0"/>
              <a:t>Empower employees</a:t>
            </a:r>
          </a:p>
          <a:p>
            <a:pPr lvl="2"/>
            <a:r>
              <a:rPr lang="en-US" smtClean="0"/>
              <a:t>Promote teamwork </a:t>
            </a:r>
          </a:p>
          <a:p>
            <a:pPr marL="342900" lvl="1" indent="0">
              <a:buClr>
                <a:srgbClr val="A34B73"/>
              </a:buClr>
              <a:buFont typeface="Wingdings" pitchFamily="2" charset="2"/>
              <a:buNone/>
            </a:pPr>
            <a:endParaRPr lang="en-US" smtClean="0">
              <a:solidFill>
                <a:srgbClr val="51253A"/>
              </a:solidFill>
            </a:endParaRPr>
          </a:p>
          <a:p>
            <a:endParaRPr lang="en-US" smtClean="0"/>
          </a:p>
        </p:txBody>
      </p:sp>
      <p:sp>
        <p:nvSpPr>
          <p:cNvPr id="36868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99FA703F-49B2-4895-A2BE-3CFA5D8586D6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22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Benefits and Costs of Empowerment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4154488" cy="4829175"/>
          </a:xfrm>
        </p:spPr>
        <p:txBody>
          <a:bodyPr/>
          <a:lstStyle/>
          <a:p>
            <a:r>
              <a:rPr lang="en-US" sz="2400" b="1" smtClean="0"/>
              <a:t>Benefits</a:t>
            </a:r>
            <a:r>
              <a:rPr lang="en-US" sz="2400" smtClean="0"/>
              <a:t>:</a:t>
            </a:r>
          </a:p>
          <a:p>
            <a:pPr lvl="1"/>
            <a:r>
              <a:rPr lang="en-US" sz="2000" smtClean="0"/>
              <a:t>Quicker responses to customer needs during service delivery</a:t>
            </a:r>
          </a:p>
          <a:p>
            <a:pPr lvl="1"/>
            <a:r>
              <a:rPr lang="en-US" sz="2000" smtClean="0"/>
              <a:t>Quicker responses to dissatisfied customers during service recovery </a:t>
            </a:r>
          </a:p>
          <a:p>
            <a:pPr lvl="1"/>
            <a:r>
              <a:rPr lang="en-US" sz="2000" smtClean="0"/>
              <a:t>Employees feel better about their jobs and themselves</a:t>
            </a:r>
          </a:p>
          <a:p>
            <a:pPr lvl="1"/>
            <a:r>
              <a:rPr lang="en-US" sz="2000" smtClean="0"/>
              <a:t>Employees tend to interact with warmth/enthusiasm</a:t>
            </a:r>
          </a:p>
          <a:p>
            <a:pPr lvl="1"/>
            <a:r>
              <a:rPr lang="en-US" sz="2000" smtClean="0"/>
              <a:t>Empowered employees are a great source of ideas</a:t>
            </a:r>
          </a:p>
          <a:p>
            <a:pPr lvl="1"/>
            <a:r>
              <a:rPr lang="en-US" sz="2000" smtClean="0"/>
              <a:t>Great word-of-mouth advertising from customers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5525" y="1524000"/>
            <a:ext cx="4156075" cy="4572000"/>
          </a:xfrm>
        </p:spPr>
        <p:txBody>
          <a:bodyPr/>
          <a:lstStyle/>
          <a:p>
            <a:r>
              <a:rPr lang="en-US" sz="2400" b="1" smtClean="0"/>
              <a:t>Costs</a:t>
            </a:r>
            <a:r>
              <a:rPr lang="en-US" sz="2400" smtClean="0"/>
              <a:t>:</a:t>
            </a:r>
          </a:p>
          <a:p>
            <a:pPr lvl="1"/>
            <a:r>
              <a:rPr lang="en-US" sz="2000" smtClean="0"/>
              <a:t>Potentially greater dollar investment in selection and training</a:t>
            </a:r>
          </a:p>
          <a:p>
            <a:pPr lvl="1"/>
            <a:r>
              <a:rPr lang="en-US" sz="2000" smtClean="0"/>
              <a:t>Higher labor costs</a:t>
            </a:r>
          </a:p>
          <a:p>
            <a:pPr lvl="1"/>
            <a:r>
              <a:rPr lang="en-US" sz="2000" smtClean="0"/>
              <a:t>Potentially slower or inconsistent service delivery</a:t>
            </a:r>
          </a:p>
          <a:p>
            <a:pPr lvl="1"/>
            <a:r>
              <a:rPr lang="en-US" sz="2000" smtClean="0"/>
              <a:t>May violate customers’ perceptions of fair play</a:t>
            </a:r>
          </a:p>
          <a:p>
            <a:pPr lvl="1"/>
            <a:r>
              <a:rPr lang="en-US" sz="2000" smtClean="0"/>
              <a:t>Employees may “give away the store” or make bad decisions</a:t>
            </a:r>
          </a:p>
        </p:txBody>
      </p:sp>
      <p:sp>
        <p:nvSpPr>
          <p:cNvPr id="37893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EBFDA384-DFED-410E-8C61-567A22A50CBE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23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 for Delivering Service Quality through People (continued)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Provide needed support systems</a:t>
            </a:r>
          </a:p>
          <a:p>
            <a:pPr lvl="2">
              <a:buClr>
                <a:schemeClr val="accent3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Measure internal service quality</a:t>
            </a:r>
          </a:p>
          <a:p>
            <a:pPr lvl="2">
              <a:buClr>
                <a:schemeClr val="accent3">
                  <a:lumMod val="75000"/>
                </a:schemeClr>
              </a:buClr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Provide supportive technology and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equipment</a:t>
            </a:r>
          </a:p>
          <a:p>
            <a:pPr lvl="2">
              <a:buClr>
                <a:schemeClr val="accent3">
                  <a:lumMod val="75000"/>
                </a:schemeClr>
              </a:buCl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Develop service-oriented internal processes</a:t>
            </a:r>
          </a:p>
          <a:p>
            <a:pPr>
              <a:defRPr/>
            </a:pPr>
            <a:r>
              <a:rPr lang="en-US" dirty="0"/>
              <a:t>Retain the best people</a:t>
            </a:r>
          </a:p>
          <a:p>
            <a:pPr lvl="2">
              <a:buClr>
                <a:schemeClr val="accent3">
                  <a:lumMod val="75000"/>
                </a:schemeClr>
              </a:buClr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Include employees in the company’s vision</a:t>
            </a:r>
          </a:p>
          <a:p>
            <a:pPr lvl="2">
              <a:buClr>
                <a:schemeClr val="accent3">
                  <a:lumMod val="75000"/>
                </a:schemeClr>
              </a:buClr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Treat employees as customers</a:t>
            </a:r>
          </a:p>
          <a:p>
            <a:pPr lvl="2">
              <a:buClr>
                <a:schemeClr val="accent3">
                  <a:lumMod val="75000"/>
                </a:schemeClr>
              </a:buClr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Measure and reward strong service performers</a:t>
            </a:r>
          </a:p>
          <a:p>
            <a:pPr marL="685800" lvl="2" indent="0">
              <a:buClr>
                <a:schemeClr val="accent3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916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D1328386-EDA9-4A1D-A0B4-E40F5B1BCB14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24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Traditional Organizational Chart</a:t>
            </a:r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4013200" y="1966913"/>
            <a:ext cx="1438275" cy="4397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1733550" y="3022600"/>
            <a:ext cx="1439863" cy="4397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2451100" y="2667000"/>
            <a:ext cx="455453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2452688" y="2670175"/>
            <a:ext cx="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 flipH="1">
            <a:off x="7004050" y="2670175"/>
            <a:ext cx="4763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>
            <a:off x="4732338" y="2406650"/>
            <a:ext cx="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2449513" y="3462338"/>
            <a:ext cx="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>
            <a:off x="884238" y="3725863"/>
            <a:ext cx="31194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779" name="Rectangle 11"/>
          <p:cNvSpPr>
            <a:spLocks noChangeArrowheads="1"/>
          </p:cNvSpPr>
          <p:nvPr/>
        </p:nvSpPr>
        <p:spPr bwMode="auto">
          <a:xfrm>
            <a:off x="460375" y="4165600"/>
            <a:ext cx="846138" cy="703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8780" name="Rectangle 12"/>
          <p:cNvSpPr>
            <a:spLocks noChangeArrowheads="1"/>
          </p:cNvSpPr>
          <p:nvPr/>
        </p:nvSpPr>
        <p:spPr bwMode="auto">
          <a:xfrm>
            <a:off x="1497013" y="4165600"/>
            <a:ext cx="847725" cy="703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8781" name="Rectangle 13"/>
          <p:cNvSpPr>
            <a:spLocks noChangeArrowheads="1"/>
          </p:cNvSpPr>
          <p:nvPr/>
        </p:nvSpPr>
        <p:spPr bwMode="auto">
          <a:xfrm>
            <a:off x="2538413" y="4165600"/>
            <a:ext cx="846137" cy="703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8782" name="Rectangle 14"/>
          <p:cNvSpPr>
            <a:spLocks noChangeArrowheads="1"/>
          </p:cNvSpPr>
          <p:nvPr/>
        </p:nvSpPr>
        <p:spPr bwMode="auto">
          <a:xfrm>
            <a:off x="3578225" y="4165600"/>
            <a:ext cx="847725" cy="703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950" name="Line 15"/>
          <p:cNvSpPr>
            <a:spLocks noChangeShapeType="1"/>
          </p:cNvSpPr>
          <p:nvPr/>
        </p:nvSpPr>
        <p:spPr bwMode="auto">
          <a:xfrm>
            <a:off x="884238" y="3725863"/>
            <a:ext cx="0" cy="43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1" name="Line 16"/>
          <p:cNvSpPr>
            <a:spLocks noChangeShapeType="1"/>
          </p:cNvSpPr>
          <p:nvPr/>
        </p:nvSpPr>
        <p:spPr bwMode="auto">
          <a:xfrm>
            <a:off x="1920875" y="3725863"/>
            <a:ext cx="0" cy="43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2" name="Line 17"/>
          <p:cNvSpPr>
            <a:spLocks noChangeShapeType="1"/>
          </p:cNvSpPr>
          <p:nvPr/>
        </p:nvSpPr>
        <p:spPr bwMode="auto">
          <a:xfrm>
            <a:off x="2960688" y="3725863"/>
            <a:ext cx="0" cy="43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3" name="Line 18"/>
          <p:cNvSpPr>
            <a:spLocks noChangeShapeType="1"/>
          </p:cNvSpPr>
          <p:nvPr/>
        </p:nvSpPr>
        <p:spPr bwMode="auto">
          <a:xfrm>
            <a:off x="4003675" y="3729038"/>
            <a:ext cx="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4" name="Text Box 19"/>
          <p:cNvSpPr txBox="1">
            <a:spLocks noChangeArrowheads="1"/>
          </p:cNvSpPr>
          <p:nvPr/>
        </p:nvSpPr>
        <p:spPr bwMode="auto">
          <a:xfrm>
            <a:off x="4013200" y="2011363"/>
            <a:ext cx="14382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236" tIns="51618" rIns="103236" bIns="51618">
            <a:spAutoFit/>
          </a:bodyPr>
          <a:lstStyle/>
          <a:p>
            <a:pPr algn="ctr" defTabSz="1031875">
              <a:spcBef>
                <a:spcPct val="50000"/>
              </a:spcBef>
            </a:pPr>
            <a:r>
              <a:rPr lang="en-US" sz="1600"/>
              <a:t>Manager</a:t>
            </a:r>
          </a:p>
        </p:txBody>
      </p:sp>
      <p:sp>
        <p:nvSpPr>
          <p:cNvPr id="39955" name="Text Box 20"/>
          <p:cNvSpPr txBox="1">
            <a:spLocks noChangeArrowheads="1"/>
          </p:cNvSpPr>
          <p:nvPr/>
        </p:nvSpPr>
        <p:spPr bwMode="auto">
          <a:xfrm>
            <a:off x="1733550" y="3067050"/>
            <a:ext cx="14398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236" tIns="51618" rIns="103236" bIns="51618">
            <a:spAutoFit/>
          </a:bodyPr>
          <a:lstStyle/>
          <a:p>
            <a:pPr algn="ctr" defTabSz="1031875">
              <a:spcBef>
                <a:spcPct val="50000"/>
              </a:spcBef>
            </a:pPr>
            <a:r>
              <a:rPr lang="en-US" sz="1600"/>
              <a:t>Supervisor</a:t>
            </a:r>
          </a:p>
        </p:txBody>
      </p:sp>
      <p:sp>
        <p:nvSpPr>
          <p:cNvPr id="39956" name="Text Box 21"/>
          <p:cNvSpPr txBox="1">
            <a:spLocks noChangeArrowheads="1"/>
          </p:cNvSpPr>
          <p:nvPr/>
        </p:nvSpPr>
        <p:spPr bwMode="auto">
          <a:xfrm>
            <a:off x="460375" y="4252913"/>
            <a:ext cx="8461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236" tIns="51618" rIns="103236" bIns="51618">
            <a:spAutoFit/>
          </a:bodyPr>
          <a:lstStyle/>
          <a:p>
            <a:pPr algn="ctr" defTabSz="1031875">
              <a:spcBef>
                <a:spcPct val="50000"/>
              </a:spcBef>
            </a:pPr>
            <a:r>
              <a:rPr lang="en-US" sz="1100"/>
              <a:t>Front-line</a:t>
            </a:r>
            <a:br>
              <a:rPr lang="en-US" sz="1100"/>
            </a:br>
            <a:r>
              <a:rPr lang="en-US" sz="1100"/>
              <a:t>Employee</a:t>
            </a:r>
          </a:p>
        </p:txBody>
      </p:sp>
      <p:sp>
        <p:nvSpPr>
          <p:cNvPr id="288790" name="Rectangle 22"/>
          <p:cNvSpPr>
            <a:spLocks noChangeArrowheads="1"/>
          </p:cNvSpPr>
          <p:nvPr/>
        </p:nvSpPr>
        <p:spPr bwMode="auto">
          <a:xfrm>
            <a:off x="457200" y="5219700"/>
            <a:ext cx="8486775" cy="704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958" name="Text Box 23"/>
          <p:cNvSpPr txBox="1">
            <a:spLocks noChangeArrowheads="1"/>
          </p:cNvSpPr>
          <p:nvPr/>
        </p:nvSpPr>
        <p:spPr bwMode="auto">
          <a:xfrm>
            <a:off x="457200" y="5353050"/>
            <a:ext cx="848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236" tIns="51618" rIns="103236" bIns="51618">
            <a:spAutoFit/>
          </a:bodyPr>
          <a:lstStyle/>
          <a:p>
            <a:pPr algn="ctr" defTabSz="1031875">
              <a:spcBef>
                <a:spcPct val="50000"/>
              </a:spcBef>
            </a:pPr>
            <a:r>
              <a:rPr lang="en-US" sz="2300"/>
              <a:t>Customers</a:t>
            </a:r>
          </a:p>
        </p:txBody>
      </p:sp>
      <p:sp>
        <p:nvSpPr>
          <p:cNvPr id="39959" name="Text Box 24"/>
          <p:cNvSpPr txBox="1">
            <a:spLocks noChangeArrowheads="1"/>
          </p:cNvSpPr>
          <p:nvPr/>
        </p:nvSpPr>
        <p:spPr bwMode="auto">
          <a:xfrm>
            <a:off x="1497013" y="4252913"/>
            <a:ext cx="8477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236" tIns="51618" rIns="103236" bIns="51618">
            <a:spAutoFit/>
          </a:bodyPr>
          <a:lstStyle/>
          <a:p>
            <a:pPr algn="ctr" defTabSz="1031875">
              <a:spcBef>
                <a:spcPct val="50000"/>
              </a:spcBef>
            </a:pPr>
            <a:r>
              <a:rPr lang="en-US" sz="1100"/>
              <a:t>Front-line</a:t>
            </a:r>
            <a:br>
              <a:rPr lang="en-US" sz="1100"/>
            </a:br>
            <a:r>
              <a:rPr lang="en-US" sz="1100"/>
              <a:t>Employee</a:t>
            </a:r>
          </a:p>
        </p:txBody>
      </p:sp>
      <p:sp>
        <p:nvSpPr>
          <p:cNvPr id="39960" name="Text Box 25"/>
          <p:cNvSpPr txBox="1">
            <a:spLocks noChangeArrowheads="1"/>
          </p:cNvSpPr>
          <p:nvPr/>
        </p:nvSpPr>
        <p:spPr bwMode="auto">
          <a:xfrm>
            <a:off x="2538413" y="4252913"/>
            <a:ext cx="84613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236" tIns="51618" rIns="103236" bIns="51618">
            <a:spAutoFit/>
          </a:bodyPr>
          <a:lstStyle/>
          <a:p>
            <a:pPr algn="ctr" defTabSz="1031875">
              <a:spcBef>
                <a:spcPct val="50000"/>
              </a:spcBef>
            </a:pPr>
            <a:r>
              <a:rPr lang="en-US" sz="1100"/>
              <a:t>Front-line</a:t>
            </a:r>
            <a:br>
              <a:rPr lang="en-US" sz="1100"/>
            </a:br>
            <a:r>
              <a:rPr lang="en-US" sz="1100"/>
              <a:t>Employee</a:t>
            </a:r>
          </a:p>
        </p:txBody>
      </p:sp>
      <p:sp>
        <p:nvSpPr>
          <p:cNvPr id="39961" name="Text Box 26"/>
          <p:cNvSpPr txBox="1">
            <a:spLocks noChangeArrowheads="1"/>
          </p:cNvSpPr>
          <p:nvPr/>
        </p:nvSpPr>
        <p:spPr bwMode="auto">
          <a:xfrm>
            <a:off x="3578225" y="4252913"/>
            <a:ext cx="8477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236" tIns="51618" rIns="103236" bIns="51618">
            <a:spAutoFit/>
          </a:bodyPr>
          <a:lstStyle/>
          <a:p>
            <a:pPr algn="ctr" defTabSz="1031875">
              <a:spcBef>
                <a:spcPct val="50000"/>
              </a:spcBef>
            </a:pPr>
            <a:r>
              <a:rPr lang="en-US" sz="1100"/>
              <a:t>Front-line</a:t>
            </a:r>
            <a:br>
              <a:rPr lang="en-US" sz="1100"/>
            </a:br>
            <a:r>
              <a:rPr lang="en-US" sz="1100"/>
              <a:t>Employee</a:t>
            </a:r>
          </a:p>
        </p:txBody>
      </p:sp>
      <p:sp>
        <p:nvSpPr>
          <p:cNvPr id="288795" name="Rectangle 27"/>
          <p:cNvSpPr>
            <a:spLocks noChangeArrowheads="1"/>
          </p:cNvSpPr>
          <p:nvPr/>
        </p:nvSpPr>
        <p:spPr bwMode="auto">
          <a:xfrm>
            <a:off x="6283325" y="3022600"/>
            <a:ext cx="1438275" cy="4397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963" name="Line 28"/>
          <p:cNvSpPr>
            <a:spLocks noChangeShapeType="1"/>
          </p:cNvSpPr>
          <p:nvPr/>
        </p:nvSpPr>
        <p:spPr bwMode="auto">
          <a:xfrm>
            <a:off x="7002463" y="3462338"/>
            <a:ext cx="0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4" name="Line 29"/>
          <p:cNvSpPr>
            <a:spLocks noChangeShapeType="1"/>
          </p:cNvSpPr>
          <p:nvPr/>
        </p:nvSpPr>
        <p:spPr bwMode="auto">
          <a:xfrm>
            <a:off x="5449888" y="3725863"/>
            <a:ext cx="31210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798" name="Rectangle 30"/>
          <p:cNvSpPr>
            <a:spLocks noChangeArrowheads="1"/>
          </p:cNvSpPr>
          <p:nvPr/>
        </p:nvSpPr>
        <p:spPr bwMode="auto">
          <a:xfrm>
            <a:off x="5027613" y="4165600"/>
            <a:ext cx="846137" cy="703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8799" name="Rectangle 31"/>
          <p:cNvSpPr>
            <a:spLocks noChangeArrowheads="1"/>
          </p:cNvSpPr>
          <p:nvPr/>
        </p:nvSpPr>
        <p:spPr bwMode="auto">
          <a:xfrm>
            <a:off x="6064250" y="4165600"/>
            <a:ext cx="846138" cy="703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8800" name="Rectangle 32"/>
          <p:cNvSpPr>
            <a:spLocks noChangeArrowheads="1"/>
          </p:cNvSpPr>
          <p:nvPr/>
        </p:nvSpPr>
        <p:spPr bwMode="auto">
          <a:xfrm>
            <a:off x="7104063" y="4165600"/>
            <a:ext cx="847725" cy="703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8801" name="Rectangle 33"/>
          <p:cNvSpPr>
            <a:spLocks noChangeArrowheads="1"/>
          </p:cNvSpPr>
          <p:nvPr/>
        </p:nvSpPr>
        <p:spPr bwMode="auto">
          <a:xfrm>
            <a:off x="8145463" y="4165600"/>
            <a:ext cx="846137" cy="703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969" name="Line 34"/>
          <p:cNvSpPr>
            <a:spLocks noChangeShapeType="1"/>
          </p:cNvSpPr>
          <p:nvPr/>
        </p:nvSpPr>
        <p:spPr bwMode="auto">
          <a:xfrm>
            <a:off x="5449888" y="3725863"/>
            <a:ext cx="0" cy="43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0" name="Line 35"/>
          <p:cNvSpPr>
            <a:spLocks noChangeShapeType="1"/>
          </p:cNvSpPr>
          <p:nvPr/>
        </p:nvSpPr>
        <p:spPr bwMode="auto">
          <a:xfrm>
            <a:off x="6488113" y="3725863"/>
            <a:ext cx="0" cy="43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1" name="Line 36"/>
          <p:cNvSpPr>
            <a:spLocks noChangeShapeType="1"/>
          </p:cNvSpPr>
          <p:nvPr/>
        </p:nvSpPr>
        <p:spPr bwMode="auto">
          <a:xfrm>
            <a:off x="7527925" y="3725863"/>
            <a:ext cx="0" cy="43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2" name="Line 37"/>
          <p:cNvSpPr>
            <a:spLocks noChangeShapeType="1"/>
          </p:cNvSpPr>
          <p:nvPr/>
        </p:nvSpPr>
        <p:spPr bwMode="auto">
          <a:xfrm>
            <a:off x="8570913" y="3729038"/>
            <a:ext cx="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3" name="Text Box 38"/>
          <p:cNvSpPr txBox="1">
            <a:spLocks noChangeArrowheads="1"/>
          </p:cNvSpPr>
          <p:nvPr/>
        </p:nvSpPr>
        <p:spPr bwMode="auto">
          <a:xfrm>
            <a:off x="6283325" y="3067050"/>
            <a:ext cx="14382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236" tIns="51618" rIns="103236" bIns="51618">
            <a:spAutoFit/>
          </a:bodyPr>
          <a:lstStyle/>
          <a:p>
            <a:pPr algn="ctr" defTabSz="1031875">
              <a:spcBef>
                <a:spcPct val="50000"/>
              </a:spcBef>
            </a:pPr>
            <a:r>
              <a:rPr lang="en-US" sz="1600"/>
              <a:t>Supervisor</a:t>
            </a:r>
          </a:p>
        </p:txBody>
      </p:sp>
      <p:sp>
        <p:nvSpPr>
          <p:cNvPr id="39974" name="Text Box 39"/>
          <p:cNvSpPr txBox="1">
            <a:spLocks noChangeArrowheads="1"/>
          </p:cNvSpPr>
          <p:nvPr/>
        </p:nvSpPr>
        <p:spPr bwMode="auto">
          <a:xfrm>
            <a:off x="5027613" y="4252913"/>
            <a:ext cx="84613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236" tIns="51618" rIns="103236" bIns="51618">
            <a:spAutoFit/>
          </a:bodyPr>
          <a:lstStyle/>
          <a:p>
            <a:pPr algn="ctr" defTabSz="1031875">
              <a:spcBef>
                <a:spcPct val="50000"/>
              </a:spcBef>
            </a:pPr>
            <a:r>
              <a:rPr lang="en-US" sz="1100"/>
              <a:t>Front-line</a:t>
            </a:r>
            <a:br>
              <a:rPr lang="en-US" sz="1100"/>
            </a:br>
            <a:r>
              <a:rPr lang="en-US" sz="1100"/>
              <a:t>Employee</a:t>
            </a:r>
          </a:p>
        </p:txBody>
      </p:sp>
      <p:sp>
        <p:nvSpPr>
          <p:cNvPr id="39975" name="Text Box 40"/>
          <p:cNvSpPr txBox="1">
            <a:spLocks noChangeArrowheads="1"/>
          </p:cNvSpPr>
          <p:nvPr/>
        </p:nvSpPr>
        <p:spPr bwMode="auto">
          <a:xfrm>
            <a:off x="6064250" y="4252913"/>
            <a:ext cx="8461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236" tIns="51618" rIns="103236" bIns="51618">
            <a:spAutoFit/>
          </a:bodyPr>
          <a:lstStyle/>
          <a:p>
            <a:pPr algn="ctr" defTabSz="1031875">
              <a:spcBef>
                <a:spcPct val="50000"/>
              </a:spcBef>
            </a:pPr>
            <a:r>
              <a:rPr lang="en-US" sz="1100"/>
              <a:t>Front-line</a:t>
            </a:r>
            <a:br>
              <a:rPr lang="en-US" sz="1100"/>
            </a:br>
            <a:r>
              <a:rPr lang="en-US" sz="1100"/>
              <a:t>Employee</a:t>
            </a:r>
          </a:p>
        </p:txBody>
      </p:sp>
      <p:sp>
        <p:nvSpPr>
          <p:cNvPr id="39976" name="Text Box 41"/>
          <p:cNvSpPr txBox="1">
            <a:spLocks noChangeArrowheads="1"/>
          </p:cNvSpPr>
          <p:nvPr/>
        </p:nvSpPr>
        <p:spPr bwMode="auto">
          <a:xfrm>
            <a:off x="7104063" y="4252913"/>
            <a:ext cx="8477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236" tIns="51618" rIns="103236" bIns="51618">
            <a:spAutoFit/>
          </a:bodyPr>
          <a:lstStyle/>
          <a:p>
            <a:pPr algn="ctr" defTabSz="1031875">
              <a:spcBef>
                <a:spcPct val="50000"/>
              </a:spcBef>
            </a:pPr>
            <a:r>
              <a:rPr lang="en-US" sz="1100"/>
              <a:t>Front-line</a:t>
            </a:r>
            <a:br>
              <a:rPr lang="en-US" sz="1100"/>
            </a:br>
            <a:r>
              <a:rPr lang="en-US" sz="1100"/>
              <a:t>Employee</a:t>
            </a:r>
          </a:p>
        </p:txBody>
      </p:sp>
      <p:sp>
        <p:nvSpPr>
          <p:cNvPr id="39977" name="Text Box 42"/>
          <p:cNvSpPr txBox="1">
            <a:spLocks noChangeArrowheads="1"/>
          </p:cNvSpPr>
          <p:nvPr/>
        </p:nvSpPr>
        <p:spPr bwMode="auto">
          <a:xfrm>
            <a:off x="8145463" y="4252913"/>
            <a:ext cx="846137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236" tIns="51618" rIns="103236" bIns="51618">
            <a:spAutoFit/>
          </a:bodyPr>
          <a:lstStyle/>
          <a:p>
            <a:pPr algn="ctr" defTabSz="1031875">
              <a:spcBef>
                <a:spcPct val="50000"/>
              </a:spcBef>
            </a:pPr>
            <a:r>
              <a:rPr lang="en-US" sz="1100"/>
              <a:t>Front-line</a:t>
            </a:r>
            <a:br>
              <a:rPr lang="en-US" sz="1100"/>
            </a:br>
            <a:r>
              <a:rPr lang="en-US" sz="1100"/>
              <a:t>Employee</a:t>
            </a:r>
          </a:p>
        </p:txBody>
      </p:sp>
      <p:sp>
        <p:nvSpPr>
          <p:cNvPr id="39979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A4B37DC0-F1CE-490B-AD55-7656ADF7E6FD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25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Customer-Focused Organizational Chart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1752600"/>
            <a:ext cx="84423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86BA20F2-8D64-4DFE-BA80-CBB42DCEF7F3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26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Inverted Services Marketing Triangle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807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C2D4DF3F-0C2E-4B11-9CF0-0656F9BB2A89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27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Line 2"/>
          <p:cNvSpPr>
            <a:spLocks noChangeShapeType="1"/>
          </p:cNvSpPr>
          <p:nvPr/>
        </p:nvSpPr>
        <p:spPr bwMode="auto">
          <a:xfrm>
            <a:off x="1020763" y="3509963"/>
            <a:ext cx="7158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4630738" y="2822575"/>
            <a:ext cx="1306512" cy="465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670425" y="1833563"/>
            <a:ext cx="1273175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990600" y="1828800"/>
            <a:ext cx="1463675" cy="315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7625" tIns="19050" rIns="47625" bIns="19050">
            <a:spAutoFit/>
          </a:bodyPr>
          <a:lstStyle/>
          <a:p>
            <a:r>
              <a:rPr lang="en-US" b="1"/>
              <a:t>CUSTOMER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1025525" y="3752850"/>
            <a:ext cx="1343025" cy="315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7625" tIns="19050" rIns="47625" bIns="19050">
            <a:spAutoFit/>
          </a:bodyPr>
          <a:lstStyle/>
          <a:p>
            <a:r>
              <a:rPr lang="en-US" b="1"/>
              <a:t>COMPANY</a:t>
            </a: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2971800" y="6096000"/>
            <a:ext cx="114617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2971800" y="2057400"/>
            <a:ext cx="1698625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>
            <a:off x="5257800" y="2312988"/>
            <a:ext cx="0" cy="495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5257800" y="4038600"/>
            <a:ext cx="0" cy="454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4094163" y="3646488"/>
            <a:ext cx="2655887" cy="3635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47625" tIns="19050" rIns="47625" bIns="19050">
            <a:spAutoFit/>
          </a:bodyPr>
          <a:lstStyle/>
          <a:p>
            <a:pPr marL="342900" indent="-342900">
              <a:spcAft>
                <a:spcPct val="50000"/>
              </a:spcAft>
            </a:pPr>
            <a:r>
              <a:rPr lang="en-US" b="1"/>
              <a:t>Service delivery</a:t>
            </a:r>
          </a:p>
        </p:txBody>
      </p:sp>
      <p:sp>
        <p:nvSpPr>
          <p:cNvPr id="16395" name="Line 13"/>
          <p:cNvSpPr>
            <a:spLocks noChangeShapeType="1"/>
          </p:cNvSpPr>
          <p:nvPr/>
        </p:nvSpPr>
        <p:spPr bwMode="auto">
          <a:xfrm>
            <a:off x="5257800" y="5410200"/>
            <a:ext cx="0" cy="4159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4"/>
          <p:cNvSpPr>
            <a:spLocks noChangeArrowheads="1"/>
          </p:cNvSpPr>
          <p:nvPr/>
        </p:nvSpPr>
        <p:spPr bwMode="auto">
          <a:xfrm>
            <a:off x="6902450" y="4038600"/>
            <a:ext cx="20891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47625" tIns="19050" rIns="47625" bIns="190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Gap 3: 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Service Performance Gap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397" name="Line 17"/>
          <p:cNvSpPr>
            <a:spLocks noChangeShapeType="1"/>
          </p:cNvSpPr>
          <p:nvPr/>
        </p:nvSpPr>
        <p:spPr bwMode="auto">
          <a:xfrm flipV="1">
            <a:off x="5257800" y="3298825"/>
            <a:ext cx="0" cy="317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4102100" y="4530725"/>
            <a:ext cx="2619375" cy="8540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103188" tIns="50800" rIns="103188" bIns="50800"/>
          <a:lstStyle/>
          <a:p>
            <a:pPr defTabSz="1023938">
              <a:lnSpc>
                <a:spcPct val="85000"/>
              </a:lnSpc>
            </a:pPr>
            <a:r>
              <a:rPr lang="en-US" b="1"/>
              <a:t>Customer-driven</a:t>
            </a:r>
          </a:p>
          <a:p>
            <a:pPr defTabSz="1023938">
              <a:lnSpc>
                <a:spcPct val="85000"/>
              </a:lnSpc>
            </a:pPr>
            <a:r>
              <a:rPr lang="en-US" b="1"/>
              <a:t>service designs and  standards</a:t>
            </a:r>
          </a:p>
        </p:txBody>
      </p:sp>
      <p:sp>
        <p:nvSpPr>
          <p:cNvPr id="16399" name="Rectangle 19"/>
          <p:cNvSpPr>
            <a:spLocks noChangeArrowheads="1"/>
          </p:cNvSpPr>
          <p:nvPr/>
        </p:nvSpPr>
        <p:spPr bwMode="auto">
          <a:xfrm>
            <a:off x="4132263" y="5829300"/>
            <a:ext cx="2617787" cy="495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20"/>
          <p:cNvSpPr>
            <a:spLocks noChangeShapeType="1"/>
          </p:cNvSpPr>
          <p:nvPr/>
        </p:nvSpPr>
        <p:spPr bwMode="auto">
          <a:xfrm>
            <a:off x="2971800" y="2057400"/>
            <a:ext cx="0" cy="4038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Provider Gap 3</a:t>
            </a:r>
          </a:p>
        </p:txBody>
      </p:sp>
      <p:sp>
        <p:nvSpPr>
          <p:cNvPr id="16403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DB6BB7F3-3E3E-4380-9542-305B717B9D29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3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Key Factors Leading to Provider Gap 3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0589" r="771"/>
          <a:stretch>
            <a:fillRect/>
          </a:stretch>
        </p:blipFill>
        <p:spPr bwMode="auto">
          <a:xfrm>
            <a:off x="1524000" y="1506538"/>
            <a:ext cx="6400800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5C26AF66-6C07-4D8D-A9AD-271C7EAA47EC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4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Employees’ Roles in Service</a:t>
            </a:r>
            <a:br>
              <a:rPr lang="en-US" smtClean="0"/>
            </a:br>
            <a:r>
              <a:rPr lang="en-US" smtClean="0"/>
              <a:t>Delivery</a:t>
            </a:r>
          </a:p>
        </p:txBody>
      </p:sp>
      <p:sp>
        <p:nvSpPr>
          <p:cNvPr id="1843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Service Culture</a:t>
            </a:r>
          </a:p>
          <a:p>
            <a:r>
              <a:rPr lang="en-US" smtClean="0"/>
              <a:t>The Critical Importance of Service Employees</a:t>
            </a:r>
          </a:p>
          <a:p>
            <a:r>
              <a:rPr lang="en-US" smtClean="0"/>
              <a:t>Boundary-Spanning Roles</a:t>
            </a:r>
          </a:p>
          <a:p>
            <a:r>
              <a:rPr lang="en-US" smtClean="0"/>
              <a:t>Strategies for Delivering Service Quality Through People</a:t>
            </a:r>
          </a:p>
          <a:p>
            <a:r>
              <a:rPr lang="en-US" smtClean="0"/>
              <a:t>Customer-Oriented Service Delivery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7239000" y="76200"/>
            <a:ext cx="1828800" cy="13716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solidFill>
              <a:srgbClr val="58482A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  <a:latin typeface="+mn-lt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315200" y="196850"/>
            <a:ext cx="1676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Chapter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11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8438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98563E5F-FA5E-4E2F-8688-FC3173977E33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5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Objectives for Chapter 11:</a:t>
            </a:r>
            <a:br>
              <a:rPr lang="en-US" sz="3200" smtClean="0"/>
            </a:br>
            <a:r>
              <a:rPr lang="en-US" sz="3200" smtClean="0"/>
              <a:t>Employees’ Roles in Service Delivery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500" smtClean="0"/>
              <a:t>Demonstrate the importance of creating a service culture in which providing excellent service to both internal and external customers is a way of life.</a:t>
            </a:r>
          </a:p>
          <a:p>
            <a:pPr lvl="4">
              <a:lnSpc>
                <a:spcPct val="80000"/>
              </a:lnSpc>
            </a:pPr>
            <a:endParaRPr lang="en-US" sz="1600" smtClean="0"/>
          </a:p>
          <a:p>
            <a:pPr>
              <a:lnSpc>
                <a:spcPct val="80000"/>
              </a:lnSpc>
            </a:pPr>
            <a:r>
              <a:rPr lang="en-US" sz="2500" smtClean="0"/>
              <a:t>Illustrate the pivotal role of service employees in creating customer satisfaction and service quality.</a:t>
            </a:r>
          </a:p>
          <a:p>
            <a:pPr lvl="4">
              <a:lnSpc>
                <a:spcPct val="80000"/>
              </a:lnSpc>
            </a:pPr>
            <a:endParaRPr lang="en-US" sz="1600" smtClean="0"/>
          </a:p>
          <a:p>
            <a:pPr>
              <a:lnSpc>
                <a:spcPct val="80000"/>
              </a:lnSpc>
            </a:pPr>
            <a:r>
              <a:rPr lang="en-US" sz="2500" smtClean="0"/>
              <a:t>Identify the challenges inherent in boundary-spanning roles.</a:t>
            </a:r>
          </a:p>
          <a:p>
            <a:pPr lvl="4">
              <a:lnSpc>
                <a:spcPct val="80000"/>
              </a:lnSpc>
            </a:pPr>
            <a:endParaRPr lang="en-US" sz="1600" smtClean="0"/>
          </a:p>
          <a:p>
            <a:pPr>
              <a:lnSpc>
                <a:spcPct val="80000"/>
              </a:lnSpc>
            </a:pPr>
            <a:r>
              <a:rPr lang="en-US" sz="2500" smtClean="0"/>
              <a:t>Provide examples of strategies for creating customer-oriented service delivery through hiring the right people, developing employees to deliver service quality, providing needed support systems, and retaining the best service employees.</a:t>
            </a:r>
            <a:endParaRPr lang="en-US" sz="2800" smtClean="0"/>
          </a:p>
        </p:txBody>
      </p:sp>
      <p:sp>
        <p:nvSpPr>
          <p:cNvPr id="19460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8578576B-688E-4014-84F0-A89C01737574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6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Service Culture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“A culture where an appreciation for good service exists, and where giving good service to internal as well as ultimate, external customers, is considered a natural way of life and one of the most important norms by everyone in the organization.”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				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- Christian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Gr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ö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nroos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484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353F82B4-4D54-4034-B195-7BDA4C29D23B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7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Critical Importance of Service Employees</a:t>
            </a:r>
          </a:p>
        </p:txBody>
      </p:sp>
      <p:sp>
        <p:nvSpPr>
          <p:cNvPr id="2150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They are the service.</a:t>
            </a:r>
          </a:p>
          <a:p>
            <a:pPr lvl="4"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2800" smtClean="0"/>
              <a:t>They are the organization in the customer’s eyes.</a:t>
            </a:r>
          </a:p>
          <a:p>
            <a:pPr lvl="3"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2800" smtClean="0"/>
              <a:t>They are the brand.</a:t>
            </a:r>
          </a:p>
          <a:p>
            <a:pPr lvl="3"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2800" smtClean="0"/>
              <a:t>They are marketers.</a:t>
            </a:r>
          </a:p>
          <a:p>
            <a:pPr lvl="4"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2800" smtClean="0"/>
              <a:t>Their importance is evident in:</a:t>
            </a:r>
          </a:p>
          <a:p>
            <a:pPr lvl="1">
              <a:lnSpc>
                <a:spcPct val="90000"/>
              </a:lnSpc>
              <a:buClr>
                <a:srgbClr val="A34B73"/>
              </a:buClr>
            </a:pPr>
            <a:r>
              <a:rPr lang="en-US" sz="2400" smtClean="0">
                <a:solidFill>
                  <a:srgbClr val="51253A"/>
                </a:solidFill>
              </a:rPr>
              <a:t>the services marketing mix (people)</a:t>
            </a:r>
          </a:p>
          <a:p>
            <a:pPr lvl="1">
              <a:lnSpc>
                <a:spcPct val="90000"/>
              </a:lnSpc>
              <a:buClr>
                <a:srgbClr val="A34B73"/>
              </a:buClr>
            </a:pPr>
            <a:r>
              <a:rPr lang="en-US" sz="2400" smtClean="0">
                <a:solidFill>
                  <a:srgbClr val="51253A"/>
                </a:solidFill>
              </a:rPr>
              <a:t>the service-profit chain</a:t>
            </a:r>
          </a:p>
          <a:p>
            <a:pPr lvl="1">
              <a:lnSpc>
                <a:spcPct val="90000"/>
              </a:lnSpc>
              <a:buClr>
                <a:srgbClr val="A34B73"/>
              </a:buClr>
            </a:pPr>
            <a:r>
              <a:rPr lang="en-US" sz="2400" smtClean="0">
                <a:solidFill>
                  <a:srgbClr val="51253A"/>
                </a:solidFill>
              </a:rPr>
              <a:t>the services triangle</a:t>
            </a:r>
          </a:p>
        </p:txBody>
      </p:sp>
      <p:pic>
        <p:nvPicPr>
          <p:cNvPr id="21507" name="Picture 3" descr="C:\Users\Felicia_2\AppData\Local\Microsoft\Windows\Temporary Internet Files\Content.IE5\0MSD3ZIZ\MC900412016[1].wmf"/>
          <p:cNvPicPr>
            <a:picLocks noChangeAspect="1" noChangeArrowheads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6629400" y="4114800"/>
            <a:ext cx="206533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B197D0BD-DC44-4834-A8B6-3702F0CCA3FD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8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Service Marketing Triangle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1752600"/>
            <a:ext cx="842010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21"/>
          <p:cNvSpPr>
            <a:spLocks noChangeArrowheads="1"/>
          </p:cNvSpPr>
          <p:nvPr/>
        </p:nvSpPr>
        <p:spPr bwMode="auto">
          <a:xfrm>
            <a:off x="6934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000">
                <a:solidFill>
                  <a:srgbClr val="51253A"/>
                </a:solidFill>
                <a:latin typeface="Times New Roman" pitchFamily="18" charset="0"/>
              </a:rPr>
              <a:t>11-</a:t>
            </a:r>
            <a:fld id="{3BFA498D-B36F-4C2B-8E54-9BC7F0D54E54}" type="slidenum">
              <a:rPr lang="en-US" sz="1000">
                <a:solidFill>
                  <a:srgbClr val="51253A"/>
                </a:solidFill>
                <a:latin typeface="Times New Roman" pitchFamily="18" charset="0"/>
              </a:rPr>
              <a:pPr algn="r"/>
              <a:t>9</a:t>
            </a:fld>
            <a:endParaRPr lang="en-US" sz="1000">
              <a:solidFill>
                <a:srgbClr val="51253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BG Sixth Edition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05B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05B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ZBG Sixth Edition Theme</Template>
  <TotalTime>91</TotalTime>
  <Words>942</Words>
  <Application>Microsoft Office PowerPoint</Application>
  <PresentationFormat>On-screen Show (4:3)</PresentationFormat>
  <Paragraphs>209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Wingdings</vt:lpstr>
      <vt:lpstr>Book Antiqua</vt:lpstr>
      <vt:lpstr>ＭＳ Ｐゴシック</vt:lpstr>
      <vt:lpstr>Lucida Sans Unicode</vt:lpstr>
      <vt:lpstr>Times New Roman</vt:lpstr>
      <vt:lpstr>ZBG Sixth Edition Theme</vt:lpstr>
      <vt:lpstr>Slide 1</vt:lpstr>
      <vt:lpstr>Slide 2</vt:lpstr>
      <vt:lpstr>Provider Gap 3</vt:lpstr>
      <vt:lpstr>Key Factors Leading to Provider Gap 3</vt:lpstr>
      <vt:lpstr>Employees’ Roles in Service Delivery</vt:lpstr>
      <vt:lpstr>Objectives for Chapter 11: Employees’ Roles in Service Delivery</vt:lpstr>
      <vt:lpstr>Service Culture</vt:lpstr>
      <vt:lpstr>The Critical Importance of Service Employees</vt:lpstr>
      <vt:lpstr>The Service Marketing Triangle</vt:lpstr>
      <vt:lpstr> The Service Marketing Triangle</vt:lpstr>
      <vt:lpstr>Aligning the Triangle</vt:lpstr>
      <vt:lpstr>Services Marketing Triangle Applications Exercise</vt:lpstr>
      <vt:lpstr>Making Promises</vt:lpstr>
      <vt:lpstr>Keeping Promises</vt:lpstr>
      <vt:lpstr>Enabling Promises</vt:lpstr>
      <vt:lpstr>Ways to Use the  Services Marketing Triangle</vt:lpstr>
      <vt:lpstr>The Service Profit Chain</vt:lpstr>
      <vt:lpstr>Boundary Spanners Interact with Both Internal and External Constituents</vt:lpstr>
      <vt:lpstr>Boundary-spanning Roles</vt:lpstr>
      <vt:lpstr>Boundary-spanning Roles</vt:lpstr>
      <vt:lpstr>Strategies for Delivering Service Quality through People</vt:lpstr>
      <vt:lpstr>Strategies for Delivering Service Quality through People</vt:lpstr>
      <vt:lpstr>Benefits and Costs of Empowerment</vt:lpstr>
      <vt:lpstr>Strategies for Delivering Service Quality through People (continued)</vt:lpstr>
      <vt:lpstr>Traditional Organizational Chart</vt:lpstr>
      <vt:lpstr>Customer-Focused Organizational Chart</vt:lpstr>
      <vt:lpstr>Inverted Services Marketing Triangle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Darrin Trapani</dc:creator>
  <cp:lastModifiedBy>faiyaz.ahmed</cp:lastModifiedBy>
  <cp:revision>11</cp:revision>
  <dcterms:created xsi:type="dcterms:W3CDTF">2012-03-20T01:53:23Z</dcterms:created>
  <dcterms:modified xsi:type="dcterms:W3CDTF">2012-06-01T09:40:57Z</dcterms:modified>
</cp:coreProperties>
</file>