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1" r:id="rId2"/>
  </p:sldMasterIdLst>
  <p:notesMasterIdLst>
    <p:notesMasterId r:id="rId50"/>
  </p:notesMasterIdLst>
  <p:handoutMasterIdLst>
    <p:handoutMasterId r:id="rId51"/>
  </p:handoutMasterIdLst>
  <p:sldIdLst>
    <p:sldId id="288" r:id="rId3"/>
    <p:sldId id="290" r:id="rId4"/>
    <p:sldId id="291" r:id="rId5"/>
    <p:sldId id="336" r:id="rId6"/>
    <p:sldId id="337" r:id="rId7"/>
    <p:sldId id="292" r:id="rId8"/>
    <p:sldId id="338" r:id="rId9"/>
    <p:sldId id="339" r:id="rId10"/>
    <p:sldId id="293" r:id="rId11"/>
    <p:sldId id="295" r:id="rId12"/>
    <p:sldId id="340" r:id="rId13"/>
    <p:sldId id="341" r:id="rId14"/>
    <p:sldId id="296" r:id="rId15"/>
    <p:sldId id="299" r:id="rId16"/>
    <p:sldId id="300" r:id="rId17"/>
    <p:sldId id="342" r:id="rId18"/>
    <p:sldId id="343" r:id="rId19"/>
    <p:sldId id="304" r:id="rId20"/>
    <p:sldId id="305" r:id="rId21"/>
    <p:sldId id="306" r:id="rId22"/>
    <p:sldId id="307" r:id="rId23"/>
    <p:sldId id="344" r:id="rId24"/>
    <p:sldId id="345" r:id="rId25"/>
    <p:sldId id="346" r:id="rId26"/>
    <p:sldId id="309" r:id="rId27"/>
    <p:sldId id="347" r:id="rId28"/>
    <p:sldId id="316" r:id="rId29"/>
    <p:sldId id="317" r:id="rId30"/>
    <p:sldId id="318" r:id="rId31"/>
    <p:sldId id="348" r:id="rId32"/>
    <p:sldId id="319" r:id="rId33"/>
    <p:sldId id="321" r:id="rId34"/>
    <p:sldId id="322" r:id="rId35"/>
    <p:sldId id="324" r:id="rId36"/>
    <p:sldId id="325" r:id="rId37"/>
    <p:sldId id="326" r:id="rId38"/>
    <p:sldId id="329" r:id="rId39"/>
    <p:sldId id="328" r:id="rId40"/>
    <p:sldId id="349" r:id="rId41"/>
    <p:sldId id="330" r:id="rId42"/>
    <p:sldId id="350" r:id="rId43"/>
    <p:sldId id="351" r:id="rId44"/>
    <p:sldId id="332" r:id="rId45"/>
    <p:sldId id="333" r:id="rId46"/>
    <p:sldId id="352" r:id="rId47"/>
    <p:sldId id="312" r:id="rId48"/>
    <p:sldId id="335"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8C1"/>
    <a:srgbClr val="FFF8EB"/>
    <a:srgbClr val="FFF6E5"/>
    <a:srgbClr val="CC3300"/>
    <a:srgbClr val="000066"/>
    <a:srgbClr val="996600"/>
    <a:srgbClr val="0099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9" autoAdjust="0"/>
    <p:restoredTop sz="94660"/>
  </p:normalViewPr>
  <p:slideViewPr>
    <p:cSldViewPr>
      <p:cViewPr>
        <p:scale>
          <a:sx n="50" d="100"/>
          <a:sy n="50" d="100"/>
        </p:scale>
        <p:origin x="-1800" y="-4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426"/>
    </p:cViewPr>
  </p:sorterViewPr>
  <p:notesViewPr>
    <p:cSldViewPr>
      <p:cViewPr>
        <p:scale>
          <a:sx n="74" d="100"/>
          <a:sy n="74" d="100"/>
        </p:scale>
        <p:origin x="-2454" y="-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67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67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67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D13BDF-2216-45DA-96B8-D5A86994685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85564F-DA56-47ED-9E7E-947A8148408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8D58490-CB2B-4B63-990A-FDC8ED250B83}"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baseline="0" dirty="0" smtClean="0"/>
              <a:t>Chapter 13 explains how some subcultures affect us as consumers – especially ethnic affiliations and age.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5BFA834-3E27-42B2-8335-192376D77EC9}" type="slidenum">
              <a:rPr lang="en-US" smtClean="0"/>
              <a:pPr/>
              <a:t>10</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smtClean="0"/>
              <a:t>An important subcultural difference is how abstract or literal a group is. Sociologists make a distinction between high-context cultures and low-context cultures. In a high-context culture, group members are tightly knit and they infer meanings that go beyond the spoken word. Symbols and gestures are used instead of words to carry the weight of the message. In contrast, people in a low-context culture are more literal. Compared to Anglos, many minority cultures are high-context and have strong oral traditions. This means that consumers are more sensitive to nuances in advertising.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people feel uncomfortable with the notion that marketers should explicitly take into account people’s racial</a:t>
            </a:r>
            <a:r>
              <a:rPr lang="en-US" baseline="0" dirty="0" smtClean="0"/>
              <a:t> and ethnic differences when they formulate strategies. Still, we must because ethnicity affects consumers’ behaviors.</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B994B2-96E7-4B9A-BB0E-C9AFE933F853}" type="slidenum">
              <a:rPr lang="en-US" smtClean="0"/>
              <a:pPr/>
              <a:t>13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Targeting using such characteristics can be challenging. It’s not always easy to define members of a distinct group and in our society, many people are members of multiple groups. </a:t>
            </a:r>
          </a:p>
          <a:p>
            <a:r>
              <a:rPr lang="en-US" dirty="0" smtClean="0"/>
              <a:t>Products that companies market for one ethnic group sometimes gain appeal with others outside the subculture. This is known as deethnicization. There are many food products that are examples of deethnicization, such as bagels.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F64832D-8A87-444F-8E3E-FCF66A20D030}" type="slidenum">
              <a:rPr lang="en-US" smtClean="0"/>
              <a:pPr/>
              <a:t>14</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Acculturation is the process of movement and adaptation to one country’s cultural environment by a person from another country. Acculturation agents are the influences in our environment which affect the process of transitioning from one culture to another that contains components of both the old and new culture. These agents are family and friends, as well as organizations like churches, and even the media. The agents may be from the culture of origin or from the culture of immigration.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5AA9625-8637-4394-806F-D9F7758C4F76}" type="slidenum">
              <a:rPr lang="en-US" smtClean="0"/>
              <a:pPr/>
              <a:t>15</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refer to these three groups as “The Big Three.”</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AD5D12-58D5-4FC4-9F4A-FEC5F95875BE}" type="slidenum">
              <a:rPr lang="en-US" smtClean="0"/>
              <a:pPr/>
              <a:t>18</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African Americans represent a significant racial subculture, making up about 12.3% of the U.S. population in the last census. Although African Americans differ in some important ways, they may not be very different from white consumers. With a few exceptions, both groups have the same overall spending patterns. They allocate about two-thirds of their incomes to housing, transportation, and food.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B5159B4-69C4-47D6-B245-35859032FCF3}" type="slidenum">
              <a:rPr lang="en-US" smtClean="0"/>
              <a:pPr/>
              <a:t>19</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Hispanic is an umbrella term that describes people of many different backgrounds. About 60% are from Mexico with the next largest group (from Puerto Rico) making up less than 10%. The </a:t>
            </a:r>
            <a:r>
              <a:rPr lang="en-US" dirty="0" smtClean="0"/>
              <a:t>phrase, Hispanic, </a:t>
            </a:r>
            <a:r>
              <a:rPr lang="en-US" dirty="0" smtClean="0"/>
              <a:t>also captures Central Americans, Dominicans, South Americans, and Cubans. The segment is relatively easy to find with more than 50% living in the major metropolitan areas of Los Angeles, New York, Miami, San Antonio, San Francisco, and Chicago. However, among many Hispanics, there is a relatively low level of acculturation.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EA1219B-4100-47F0-8EF7-5F1FF4F7C166}" type="slidenum">
              <a:rPr lang="en-US" smtClean="0"/>
              <a:pPr/>
              <a:t>2</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9537112-CBFF-446F-AA5E-77356E5E6814}" type="slidenum">
              <a:rPr lang="en-US" smtClean="0"/>
              <a:pPr/>
              <a:t>20</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smtClean="0"/>
              <a:t>As this slide shows, Hispanic Americans differ substantially from Anglo consumers.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BDD00A4-ACCE-4396-AC29-49C4097AD359}" type="slidenum">
              <a:rPr lang="en-US" smtClean="0"/>
              <a:pPr/>
              <a:t>21</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t>This slide reveals many of the distinguishing characteristics of Asian Americans. This group has a great deal of marketing potential but it is also difficult to target. This is because it is made up of many culturally diverse subgroups that use different languages and dialects. The term Asian refers to 20 ethnic groups.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Marketers once avoided religious references but this is changing. Still, marketers have not extensively studied religious</a:t>
            </a:r>
            <a:r>
              <a:rPr lang="en-US" baseline="0" dirty="0" smtClean="0"/>
              <a:t> influences on consumer behavior.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Religious subcultures have an impact on consumer variables such as personality, attitudes toward sexuality, birthrates and household formation, income,</a:t>
            </a:r>
            <a:r>
              <a:rPr lang="en-US" baseline="0" dirty="0" smtClean="0"/>
              <a:t> and political attitudes. Church leaders may encourage or discourage consumption of some products. </a:t>
            </a:r>
          </a:p>
          <a:p>
            <a:r>
              <a:rPr lang="en-US" baseline="0" dirty="0" smtClean="0"/>
              <a:t>Even churches themselves are being marketed. For instance, megachurches actively market themselves to individuals who are born again and/or seeking a different sense of worship. </a:t>
            </a:r>
          </a:p>
          <a:p>
            <a:r>
              <a:rPr lang="en-US" baseline="0" dirty="0" smtClean="0"/>
              <a:t>Importantly, muslims will be more than 25% of the Earth’s population by 2030. Marketing to muslims will require a special attentiveness to religious influences.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84FD583-4405-4C0E-B634-7A9AF5EC56A9}" type="slidenum">
              <a:rPr lang="en-US" smtClean="0"/>
              <a:pPr/>
              <a:t>25</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age is a big part of our identity. We are more likely to have things in common with people close to our age. An age cohort consists of people of similar ages who have similar experiences. They share many common memories about cultural heroes, important historical events, and so on.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dirty="0" smtClean="0"/>
              <a:t>Although there is a general consensus on how analysts describe age cohorts, the exact labels and cutoff dates do vary. These are some approximations for the primary categories. </a:t>
            </a:r>
          </a:p>
          <a:p>
            <a:r>
              <a:rPr lang="en-US" dirty="0" smtClean="0"/>
              <a:t>The Interbellum generation describes those who are born at the beginning of the 20th century. The Silent Generation describes those who were born between the two World Wars. The War Baby Generation was born during World War II. The Baby Boom Generation was born between 1946 and 1964. Generation X was born between 1965 and 1985. Generation Y was born between 1986 and 2002. Generation Z was born 2003 and later. </a:t>
            </a:r>
          </a:p>
        </p:txBody>
      </p:sp>
      <p:sp>
        <p:nvSpPr>
          <p:cNvPr id="53252" name="Slide Number Placeholder 3"/>
          <p:cNvSpPr>
            <a:spLocks noGrp="1"/>
          </p:cNvSpPr>
          <p:nvPr>
            <p:ph type="sldNum" sz="quarter" idx="5"/>
          </p:nvPr>
        </p:nvSpPr>
        <p:spPr>
          <a:noFill/>
        </p:spPr>
        <p:txBody>
          <a:bodyPr/>
          <a:lstStyle/>
          <a:p>
            <a:fld id="{B375E168-8131-4324-B0C5-25EE3AF970A5}"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314F426-BF1F-4A90-975F-3704741B4D7A}" type="slidenum">
              <a:rPr lang="en-US" smtClean="0"/>
              <a:pPr/>
              <a:t>28</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smtClean="0"/>
              <a:t>Because consumers within an age group confront crucial life changes at roughly the same time, the values and symbolism marketers use to appeal to them can evoke powerful feelings of nostalgia.  The table shown in the slide is a scale researchers use to measure the impact of nostalgia on individual consumers.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4E7FDCD-5DB1-4FE4-85FA-66E858A1D332}" type="slidenum">
              <a:rPr lang="en-US" smtClean="0"/>
              <a:pPr/>
              <a:t>29</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AE5E0F8-8835-416D-8E6B-BE4DF5409BED}" type="slidenum">
              <a:rPr lang="en-US" smtClean="0"/>
              <a:pPr/>
              <a:t>3</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a:r>
            <a:r>
              <a:rPr lang="en-US" baseline="0" dirty="0" smtClean="0"/>
              <a:t>e global youth market is massive. It represents about $100 billion in spending power.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AFC1A8F-C058-4C93-85E6-031F03DFA3D5}" type="slidenum">
              <a:rPr lang="en-US" smtClean="0"/>
              <a:pPr/>
              <a:t>31</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smtClean="0"/>
              <a:t>In 1956, the label </a:t>
            </a:r>
            <a:r>
              <a:rPr lang="en-US" b="1" i="1" dirty="0" smtClean="0"/>
              <a:t>teenage</a:t>
            </a:r>
            <a:r>
              <a:rPr lang="en-US" dirty="0" smtClean="0"/>
              <a:t> entered the generational American vocabulary with Frankie Lymon and the Teenagers became the first pop group to identify themselves with this new subculture. Throughout most of history, a person simply shifted from child to adult without the ritual we have today. The youth market globally is massive. It represents about $100 billion in spending power and much of this money goes to feel-good products like cosmetics and fast food.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2990482-F4ED-4B8B-83A2-9137C8A9595D}" type="slidenum">
              <a:rPr lang="en-US" smtClean="0"/>
              <a:pPr/>
              <a:t>32</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smtClean="0"/>
              <a:t>Teenagers in every culture grapple with fundamental developmental issues when they transition from childhood to adult. Throughout history young people have coped with insecurity, parental authority, and peer pressure. The Saatchi &amp; Saatchi advertising agency identified four basic conflicts common to all teens. These are listed on the slide and described here.</a:t>
            </a:r>
          </a:p>
          <a:p>
            <a:r>
              <a:rPr lang="en-US" dirty="0" smtClean="0"/>
              <a:t>Autonomy versus belonging means that teens want to acquire independence so they try to break away from their families. But at the same time, they want to attach themselves to a support structure. Rebellion versus conformity grasps that teens need to rebel against social standards of appearance and behavior but they need to fit in and be accepted by others. Idealism versus pragmatism means that they tend to view adults as hypocrites whereas they see themselves as sincere. Narcissism versus intimacy means that they tend to obsess about their appearance and needs. However, they also feel the desire to connect with each other.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CB9F964-65E2-443C-A284-44AE664C48FA}" type="slidenum">
              <a:rPr lang="en-US" smtClean="0"/>
              <a:pPr/>
              <a:t>33</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smtClean="0"/>
              <a:t>Generation Y also goes by the labels of Millennials and Echo Boomers. They were born between 1984 and 2002.  They may grow up in nontraditional families. Members of Gen Y are jugglers who value being footloose and connected to their “peeps.” Saatchi &amp; Saatchi label this new kind of lifestyle ‘connexity.’</a:t>
            </a:r>
          </a:p>
          <a:p>
            <a:endParaRPr lang="en-US" dirty="0" smtClean="0"/>
          </a:p>
          <a:p>
            <a:r>
              <a:rPr lang="en-US" dirty="0" smtClean="0"/>
              <a:t>These Millennials are the first generation to grow up with computers at home. They are multitaskers. They truly are digital natives. They use texting and video and create user-generated content.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dirty="0" smtClean="0"/>
              <a:t>Modern teens are savvy and marketers must tread lightly when talking to them. The message must be authentic and not condescending. These are the four rules for marketers to abide by when engaging teens. </a:t>
            </a:r>
          </a:p>
        </p:txBody>
      </p:sp>
      <p:sp>
        <p:nvSpPr>
          <p:cNvPr id="61444" name="Slide Number Placeholder 3"/>
          <p:cNvSpPr>
            <a:spLocks noGrp="1"/>
          </p:cNvSpPr>
          <p:nvPr>
            <p:ph type="sldNum" sz="quarter" idx="5"/>
          </p:nvPr>
        </p:nvSpPr>
        <p:spPr>
          <a:noFill/>
        </p:spPr>
        <p:txBody>
          <a:bodyPr/>
          <a:lstStyle/>
          <a:p>
            <a:fld id="{649FABF7-706D-46A0-9034-F43D88B7DA52}"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D4C3B6B-2571-4C41-A2CC-AE9F02F44C93}" type="slidenum">
              <a:rPr lang="en-US" smtClean="0"/>
              <a:pPr/>
              <a:t>35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smtClean="0"/>
              <a:t>Tweens are not quite teens but not still kids. They are in-between. They exhibit patterns of behavior from both age groups. Victoria Secret’s Pink lingerie targets tween girls.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440ACCB-BEE6-4B71-AA24-411FB3AA6096}" type="slidenum">
              <a:rPr lang="en-US" smtClean="0"/>
              <a:pPr/>
              <a:t>36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dirty="0" smtClean="0"/>
              <a:t>College students are hard to reach by conventional media but they can be reached where they live and play.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897EEA6-B443-4F45-96C8-3C73761A2CBD}" type="slidenum">
              <a:rPr lang="en-US" smtClean="0"/>
              <a:pPr/>
              <a:t>37</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Generation X got a bad reputation unfairly. Originally they were called slackers and baby busters, but since they’ve grown up, they have been responsible for many culture-changing products like Google, YouTube, and Amazon.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204297B-1556-4692-84C5-AAFC42CACF6F}" type="slidenum">
              <a:rPr lang="en-US" smtClean="0"/>
              <a:pPr/>
              <a:t>38</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13A1A58-87F7-4E0C-BF0C-AFBCEDCAA02D}" type="slidenum">
              <a:rPr lang="en-US" smtClean="0"/>
              <a:pPr/>
              <a:t>40</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smtClean="0"/>
              <a:t>The baby boomer cohort consists of people whose parents established families following the end of World War II and during the 1950s when the peacetime economy was strong and stable. In addition to the direct demand for products and services this group creates, these consumers have also fostered a new baby boom of their own to keep marketers busy in the future. Because it wasn’t as big as the first, we call it a baby boomlet.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United Nations says that people older than 60 are the fastest-growing age group on earth. We call this group the</a:t>
            </a:r>
            <a:r>
              <a:rPr lang="en-US" baseline="0" dirty="0" smtClean="0"/>
              <a:t> gray market. Older adults control more than 50% of discretionary income.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E4933E0-5CD8-46F7-B085-4064276C26F3}" type="slidenum">
              <a:rPr lang="en-US" smtClean="0"/>
              <a:pPr/>
              <a:t>43</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smtClean="0"/>
              <a:t>Perceived age is how old a person feels and is a better yardstick of age than how old a person is biologically. Researchers measure age by feel-age (how old one feels) and look-age (how old a person looks). Marketers may need to emphasize product benefits rather than age-appropriateness in marketing campaigns for older adults because the older we get, the younger we feel relative to our actual age.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6B098F3-6C50-4AB0-9C58-8F3E6A349866}" type="slidenum">
              <a:rPr lang="en-US" smtClean="0"/>
              <a:pPr/>
              <a:t>44</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t>It is important for marketers to understand the psyche of older people. Researchers point to a set of key values relevant to mature consumers. These include autonomy, connectedness, and altruism.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dirty="0" smtClean="0"/>
              <a:t>We’ve reviewed many concepts in this chapter. The key points are noted on this slide and the next. </a:t>
            </a:r>
          </a:p>
        </p:txBody>
      </p:sp>
      <p:sp>
        <p:nvSpPr>
          <p:cNvPr id="73732" name="Slide Number Placeholder 3"/>
          <p:cNvSpPr>
            <a:spLocks noGrp="1"/>
          </p:cNvSpPr>
          <p:nvPr>
            <p:ph type="sldNum" sz="quarter" idx="5"/>
          </p:nvPr>
        </p:nvSpPr>
        <p:spPr>
          <a:noFill/>
        </p:spPr>
        <p:txBody>
          <a:bodyPr/>
          <a:lstStyle/>
          <a:p>
            <a:fld id="{8A23E32C-E0AB-4D2E-976A-086FA1300B0F}" type="slidenum">
              <a:rPr lang="en-US" smtClean="0"/>
              <a:pPr/>
              <a:t>46</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smtClean="0"/>
          </a:p>
        </p:txBody>
      </p:sp>
      <p:sp>
        <p:nvSpPr>
          <p:cNvPr id="72708" name="Slide Number Placeholder 3"/>
          <p:cNvSpPr>
            <a:spLocks noGrp="1"/>
          </p:cNvSpPr>
          <p:nvPr>
            <p:ph type="sldNum" sz="quarter" idx="5"/>
          </p:nvPr>
        </p:nvSpPr>
        <p:spPr>
          <a:noFill/>
        </p:spPr>
        <p:txBody>
          <a:bodyPr/>
          <a:lstStyle/>
          <a:p>
            <a:fld id="{311D3E20-0F76-4F60-9135-A0148D50C16F}" type="slidenum">
              <a:rPr lang="en-US" smtClean="0"/>
              <a:pPr/>
              <a:t>47</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United States is truly a melting pot. Our</a:t>
            </a:r>
            <a:r>
              <a:rPr lang="en-US" baseline="0" dirty="0" smtClean="0"/>
              <a:t> affiliations with ethnic groups contribute to much of our behavior as consumers.</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8A69A37-5BA2-4A25-9744-29C0BC82EE44}" type="slidenum">
              <a:rPr lang="en-US" smtClean="0"/>
              <a:pPr/>
              <a:t>6</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t>Our group memberships within our society-at-large help to define us. A subculture is a group whose members share beliefs and common experiences that set them apart from others. We all belong to many subcultures, depending on our age, race, ethnic background, and place of residence. </a:t>
            </a:r>
          </a:p>
          <a:p>
            <a:r>
              <a:rPr lang="en-US" dirty="0" smtClean="0"/>
              <a:t>People who are part of a microculture freely identify with a lifestyle or aesthetic preference. Microcultures exhibit their own unique set of norms, vocabulary, and product insignias. Microcultures can even gel around fictional characters and events and play a role in defining the extended self.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AB05CA5-FC92-4760-A029-6B21A6C4197F}" type="slidenum">
              <a:rPr lang="en-US" smtClean="0"/>
              <a:pPr/>
              <a:t>9</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smtClean="0"/>
              <a:t>Ethnicity</a:t>
            </a:r>
            <a:r>
              <a:rPr lang="en-US" baseline="0" dirty="0" smtClean="0"/>
              <a:t> matters when it comes to marketing, whether in a single country or for brands operating globally. For instance, McDonald’s has tailored its menu in different parts of the US and the world to meet the needs of ethnic subcultures.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8"/>
          <p:cNvSpPr>
            <a:spLocks noChangeShapeType="1"/>
          </p:cNvSpPr>
          <p:nvPr userDrawn="1"/>
        </p:nvSpPr>
        <p:spPr bwMode="auto">
          <a:xfrm>
            <a:off x="685800" y="2895600"/>
            <a:ext cx="7848600" cy="0"/>
          </a:xfrm>
          <a:prstGeom prst="line">
            <a:avLst/>
          </a:prstGeom>
          <a:noFill/>
          <a:ln w="63500">
            <a:solidFill>
              <a:srgbClr val="6699FF"/>
            </a:solidFill>
            <a:round/>
            <a:headEnd/>
            <a:tailEnd/>
          </a:ln>
          <a:effectLst/>
        </p:spPr>
        <p:txBody>
          <a:bodyPr/>
          <a:lstStyle/>
          <a:p>
            <a:pPr>
              <a:defRPr/>
            </a:pPr>
            <a:endParaRPr lang="en-US"/>
          </a:p>
        </p:txBody>
      </p:sp>
      <p:sp>
        <p:nvSpPr>
          <p:cNvPr id="5" name="Rectangle 19"/>
          <p:cNvSpPr>
            <a:spLocks noChangeArrowheads="1"/>
          </p:cNvSpPr>
          <p:nvPr userDrawn="1"/>
        </p:nvSpPr>
        <p:spPr bwMode="auto">
          <a:xfrm>
            <a:off x="0" y="5486400"/>
            <a:ext cx="228600" cy="1371600"/>
          </a:xfrm>
          <a:prstGeom prst="rect">
            <a:avLst/>
          </a:prstGeom>
          <a:solidFill>
            <a:srgbClr val="000066"/>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20"/>
          <p:cNvSpPr>
            <a:spLocks noChangeArrowheads="1"/>
          </p:cNvSpPr>
          <p:nvPr userDrawn="1"/>
        </p:nvSpPr>
        <p:spPr bwMode="auto">
          <a:xfrm>
            <a:off x="0" y="4114800"/>
            <a:ext cx="228600" cy="1371600"/>
          </a:xfrm>
          <a:prstGeom prst="rect">
            <a:avLst/>
          </a:prstGeom>
          <a:solidFill>
            <a:srgbClr val="996633"/>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 name="Rectangle 21"/>
          <p:cNvSpPr>
            <a:spLocks noChangeArrowheads="1"/>
          </p:cNvSpPr>
          <p:nvPr userDrawn="1"/>
        </p:nvSpPr>
        <p:spPr bwMode="auto">
          <a:xfrm>
            <a:off x="0" y="2743200"/>
            <a:ext cx="228600" cy="1371600"/>
          </a:xfrm>
          <a:prstGeom prst="rect">
            <a:avLst/>
          </a:prstGeom>
          <a:solidFill>
            <a:srgbClr val="009999"/>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8" name="Rectangle 22"/>
          <p:cNvSpPr>
            <a:spLocks noChangeArrowheads="1"/>
          </p:cNvSpPr>
          <p:nvPr userDrawn="1"/>
        </p:nvSpPr>
        <p:spPr bwMode="auto">
          <a:xfrm>
            <a:off x="0" y="1371600"/>
            <a:ext cx="228600" cy="1371600"/>
          </a:xfrm>
          <a:prstGeom prst="rect">
            <a:avLst/>
          </a:prstGeom>
          <a:solidFill>
            <a:srgbClr val="CC0066"/>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9" name="Rectangle 23"/>
          <p:cNvSpPr>
            <a:spLocks noChangeArrowheads="1"/>
          </p:cNvSpPr>
          <p:nvPr userDrawn="1"/>
        </p:nvSpPr>
        <p:spPr bwMode="auto">
          <a:xfrm>
            <a:off x="0" y="0"/>
            <a:ext cx="228600" cy="1371600"/>
          </a:xfrm>
          <a:prstGeom prst="rect">
            <a:avLst/>
          </a:prstGeom>
          <a:solidFill>
            <a:srgbClr val="808000"/>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204802" name="Rectangle 2"/>
          <p:cNvSpPr>
            <a:spLocks noGrp="1" noChangeArrowheads="1"/>
          </p:cNvSpPr>
          <p:nvPr>
            <p:ph type="ctrTitle"/>
          </p:nvPr>
        </p:nvSpPr>
        <p:spPr>
          <a:xfrm>
            <a:off x="685800" y="685800"/>
            <a:ext cx="7772400" cy="2127250"/>
          </a:xfrm>
        </p:spPr>
        <p:txBody>
          <a:bodyPr/>
          <a:lstStyle>
            <a:lvl1pPr algn="ctr">
              <a:defRPr sz="3600"/>
            </a:lvl1pPr>
          </a:lstStyle>
          <a:p>
            <a:r>
              <a:rPr lang="en-US"/>
              <a:t>Click to edit Master title style</a:t>
            </a:r>
          </a:p>
        </p:txBody>
      </p:sp>
      <p:sp>
        <p:nvSpPr>
          <p:cNvPr id="204803" name="Rectangle 3"/>
          <p:cNvSpPr>
            <a:spLocks noGrp="1" noChangeArrowheads="1"/>
          </p:cNvSpPr>
          <p:nvPr>
            <p:ph type="subTitle" idx="1"/>
          </p:nvPr>
        </p:nvSpPr>
        <p:spPr>
          <a:xfrm>
            <a:off x="1371600" y="3270250"/>
            <a:ext cx="6400800" cy="2209800"/>
          </a:xfrm>
        </p:spPr>
        <p:txBody>
          <a:bodyPr/>
          <a:lstStyle>
            <a:lvl1pPr marL="0" indent="0" algn="ctr">
              <a:buFontTx/>
              <a:buNone/>
              <a:defRPr sz="2600"/>
            </a:lvl1pPr>
          </a:lstStyle>
          <a:p>
            <a:r>
              <a:rPr lang="en-US"/>
              <a:t>Click to edit Master subtitle style</a:t>
            </a:r>
          </a:p>
        </p:txBody>
      </p:sp>
      <p:sp>
        <p:nvSpPr>
          <p:cNvPr id="10" name="Rectangle 6"/>
          <p:cNvSpPr>
            <a:spLocks noGrp="1" noChangeArrowheads="1"/>
          </p:cNvSpPr>
          <p:nvPr>
            <p:ph type="sldNum" sz="quarter" idx="10"/>
          </p:nvPr>
        </p:nvSpPr>
        <p:spPr>
          <a:xfrm>
            <a:off x="6553200" y="6248400"/>
            <a:ext cx="2133600" cy="457200"/>
          </a:xfrm>
        </p:spPr>
        <p:txBody>
          <a:bodyPr/>
          <a:lstStyle>
            <a:lvl1pPr>
              <a:defRPr>
                <a:latin typeface="Verdana" pitchFamily="34" charset="0"/>
              </a:defRPr>
            </a:lvl1pPr>
          </a:lstStyle>
          <a:p>
            <a:r>
              <a:rPr lang="en-US" dirty="0" smtClean="0"/>
              <a:t>2-</a:t>
            </a:r>
            <a:fld id="{7703C8E3-1C16-4BCA-A787-02688D1810B0}" type="slidenum">
              <a:rPr lang="en-US" smtClean="0"/>
              <a:pPr/>
              <a:t>‹#›</a:t>
            </a:fld>
            <a:endParaRPr lang="en-US" dirty="0"/>
          </a:p>
        </p:txBody>
      </p:sp>
      <p:sp>
        <p:nvSpPr>
          <p:cNvPr id="11" name="Rectangle 13"/>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dirty="0" smtClean="0"/>
              <a:t>2-</a:t>
            </a:r>
            <a:fld id="{A144EDFA-A5C1-4A25-B91A-A1DC5218CD24}" type="slidenum">
              <a:rPr lang="en-US" smtClean="0"/>
              <a:pPr/>
              <a:t>‹#›</a:t>
            </a:fld>
            <a:endParaRPr lang="en-US" dirty="0"/>
          </a:p>
        </p:txBody>
      </p:sp>
      <p:sp>
        <p:nvSpPr>
          <p:cNvPr id="5" name="Rectangle 4"/>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dirty="0" smtClean="0"/>
              <a:t>2-</a:t>
            </a:r>
            <a:fld id="{72B9B0F6-0EFA-461B-B21B-138FA967BC8B}" type="slidenum">
              <a:rPr lang="en-US" smtClean="0"/>
              <a:pPr/>
              <a:t>‹#›</a:t>
            </a:fld>
            <a:endParaRPr lang="en-US" dirty="0"/>
          </a:p>
        </p:txBody>
      </p:sp>
      <p:sp>
        <p:nvSpPr>
          <p:cNvPr id="5" name="Rectangle 4"/>
          <p:cNvSpPr>
            <a:spLocks noGrp="1" noChangeArrowheads="1"/>
          </p:cNvSpPr>
          <p:nvPr>
            <p:ph type="ftr" sz="quarter" idx="11"/>
          </p:nvPr>
        </p:nvSpPr>
        <p:spPr>
          <a:ln/>
        </p:spPr>
        <p:txBody>
          <a:bodyPr/>
          <a:lstStyle>
            <a:lvl1pPr>
              <a:defRPr/>
            </a:lvl1pPr>
          </a:lstStyle>
          <a:p>
            <a:fld id="{B360D91B-2BA4-4250-ACE0-A8F30D19D006}" type="datetime1">
              <a:rPr lang="en-US"/>
              <a:pPr/>
              <a:t>1/14/2012</a:t>
            </a:fld>
            <a:endParaRPr lang="en-US"/>
          </a:p>
          <a:p>
            <a:r>
              <a:rPr lang="en-US"/>
              <a:t>Copyright © 2011 Pearson Education, Inc. publishing as Prentice Hall</a:t>
            </a:r>
          </a:p>
          <a:p>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2209800"/>
          </a:xfrm>
        </p:spPr>
        <p:txBody>
          <a:bodyPr/>
          <a:lstStyle/>
          <a:p>
            <a:pPr lvl="0"/>
            <a:endParaRPr lang="en-US" noProof="0"/>
          </a:p>
        </p:txBody>
      </p:sp>
      <p:sp>
        <p:nvSpPr>
          <p:cNvPr id="4" name="Slide Number Placeholder 5"/>
          <p:cNvSpPr>
            <a:spLocks noGrp="1"/>
          </p:cNvSpPr>
          <p:nvPr>
            <p:ph type="sldNum" sz="quarter" idx="10"/>
          </p:nvPr>
        </p:nvSpPr>
        <p:spPr/>
        <p:txBody>
          <a:bodyPr/>
          <a:lstStyle>
            <a:lvl1pPr>
              <a:defRPr dirty="0" smtClean="0"/>
            </a:lvl1pPr>
          </a:lstStyle>
          <a:p>
            <a:pPr>
              <a:defRPr/>
            </a:pPr>
            <a:r>
              <a:rPr lang="en-US"/>
              <a:t>14-</a:t>
            </a:r>
            <a:fld id="{170E582C-784A-4D04-855D-FAD19411F3D7}" type="slidenum">
              <a:rPr lang="en-US"/>
              <a:pPr>
                <a:defRPr/>
              </a:pPr>
              <a:t>‹#›</a:t>
            </a:fld>
            <a:endParaRPr lang="en-US"/>
          </a:p>
        </p:txBody>
      </p:sp>
      <p:sp>
        <p:nvSpPr>
          <p:cNvPr id="5" name="Rectangle 5"/>
          <p:cNvSpPr>
            <a:spLocks noGrp="1" noChangeArrowheads="1"/>
          </p:cNvSpPr>
          <p:nvPr>
            <p:ph type="ftr" sz="quarter" idx="11"/>
          </p:nvPr>
        </p:nvSpPr>
        <p:spPr/>
        <p:txBody>
          <a:bodyPr/>
          <a:lstStyle>
            <a:lvl1pPr>
              <a:defRPr/>
            </a:lvl1pPr>
          </a:lstStyle>
          <a:p>
            <a:r>
              <a:rPr lang="en-US"/>
              <a:t>Copyright © 2011 Pearson Education, Inc. publishing as Prentice Hall</a:t>
            </a:r>
          </a:p>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b="0"/>
            </a:lvl1pPr>
            <a:lvl2pPr>
              <a:defRPr sz="3200" b="0"/>
            </a:lvl2pPr>
            <a:lvl3pPr>
              <a:defRPr sz="3200" b="0"/>
            </a:lvl3pPr>
            <a:lvl4pPr>
              <a:defRPr sz="3200" b="0"/>
            </a:lvl4pPr>
            <a:lvl5pPr>
              <a:defRPr sz="32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r>
              <a:rPr lang="en-US" dirty="0" smtClean="0"/>
              <a:t>2-</a:t>
            </a:r>
            <a:fld id="{4C4CA041-97C9-4E07-92C8-E000E69160F2}" type="slidenum">
              <a:rPr lang="en-US" smtClean="0"/>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dirty="0" smtClean="0"/>
            </a:lvl1pPr>
          </a:lstStyle>
          <a:p>
            <a:pPr>
              <a:defRPr/>
            </a:pPr>
            <a:r>
              <a:rPr lang="en-US" dirty="0" smtClean="0"/>
              <a:t>2-</a:t>
            </a:r>
            <a:fld id="{51CE98C3-F4E6-4B8C-8C9B-3F361AE7E714}" type="slidenum">
              <a:rPr lang="en-US" smtClean="0"/>
              <a:pPr>
                <a:defRPr/>
              </a:pPr>
              <a:t>‹#›</a:t>
            </a:fld>
            <a:endParaRPr lang="en-US" dirty="0"/>
          </a:p>
        </p:txBody>
      </p:sp>
      <p:sp>
        <p:nvSpPr>
          <p:cNvPr id="5" name="Rectangle 4"/>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9325"/>
          </a:xfrm>
        </p:spPr>
        <p:txBody>
          <a:bodyPr/>
          <a:lstStyle>
            <a:lvl1pPr>
              <a:defRPr sz="2800" b="0"/>
            </a:lvl1pPr>
            <a:lvl2pPr>
              <a:defRPr sz="2800" b="0"/>
            </a:lvl2pPr>
            <a:lvl3pPr>
              <a:defRPr sz="2800" b="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r>
              <a:rPr lang="en-US" dirty="0" smtClean="0"/>
              <a:t>2-</a:t>
            </a:r>
            <a:fld id="{92DABD34-5F98-4231-9DD6-F811C63150B3}" type="slidenum">
              <a:rPr lang="en-US" smtClean="0"/>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dirty="0" smtClean="0"/>
              <a:t>2-</a:t>
            </a:r>
            <a:fld id="{61136C62-F44C-4E1D-B4B8-725CD4A0C33F}" type="slidenum">
              <a:rPr lang="en-US" smtClean="0"/>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lvl1pPr>
          </a:lstStyle>
          <a:p>
            <a:r>
              <a:rPr lang="en-US" dirty="0" smtClean="0"/>
              <a:t>2-</a:t>
            </a:r>
            <a:fld id="{23FBFD4A-BE0C-432A-9750-14C230CF1569}" type="slidenum">
              <a:rPr lang="en-US" smtClean="0"/>
              <a:pPr/>
              <a:t>‹#›</a:t>
            </a:fld>
            <a:endParaRPr lang="en-US" dirty="0"/>
          </a:p>
        </p:txBody>
      </p:sp>
      <p:sp>
        <p:nvSpPr>
          <p:cNvPr id="4" name="Rectangle 13"/>
          <p:cNvSpPr>
            <a:spLocks noGrp="1" noChangeArrowheads="1"/>
          </p:cNvSpPr>
          <p:nvPr>
            <p:ph type="ftr" sz="quarter" idx="11"/>
          </p:nvPr>
        </p:nvSpPr>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dirty="0" smtClean="0"/>
              <a:t>2-</a:t>
            </a:r>
            <a:fld id="{56F4FCE6-39C4-4C6E-8BE6-4F1E9DC3B510}" type="slidenum">
              <a:rPr lang="en-US" smtClean="0"/>
              <a:pPr/>
              <a:t>‹#›</a:t>
            </a:fld>
            <a:endParaRPr lang="en-US" dirty="0"/>
          </a:p>
        </p:txBody>
      </p:sp>
      <p:sp>
        <p:nvSpPr>
          <p:cNvPr id="3" name="Rectangle 2"/>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dirty="0" smtClean="0"/>
              <a:t>2-</a:t>
            </a:r>
            <a:fld id="{80D5D090-EA72-43B8-8925-1A1838FBD8B1}" type="slidenum">
              <a:rPr lang="en-US" smtClean="0"/>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dirty="0" smtClean="0"/>
              <a:t>2-</a:t>
            </a:r>
            <a:fld id="{674902CD-BD5C-4869-9784-895C6F5CE4CC}" type="slidenum">
              <a:rPr lang="en-US" smtClean="0"/>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7" name="Rectangle 7"/>
          <p:cNvSpPr>
            <a:spLocks noChangeArrowheads="1"/>
          </p:cNvSpPr>
          <p:nvPr userDrawn="1"/>
        </p:nvSpPr>
        <p:spPr bwMode="auto">
          <a:xfrm>
            <a:off x="457200" y="1219200"/>
            <a:ext cx="5562600" cy="152400"/>
          </a:xfrm>
          <a:prstGeom prst="rect">
            <a:avLst/>
          </a:prstGeom>
          <a:gradFill rotWithShape="1">
            <a:gsLst>
              <a:gs pos="0">
                <a:srgbClr val="CC3300"/>
              </a:gs>
              <a:gs pos="100000">
                <a:srgbClr val="CC99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89448" name="Rectangle 8"/>
          <p:cNvSpPr>
            <a:spLocks noChangeArrowheads="1"/>
          </p:cNvSpPr>
          <p:nvPr userDrawn="1"/>
        </p:nvSpPr>
        <p:spPr bwMode="auto">
          <a:xfrm>
            <a:off x="457200" y="1219200"/>
            <a:ext cx="5562600" cy="152400"/>
          </a:xfrm>
          <a:prstGeom prst="rect">
            <a:avLst/>
          </a:prstGeom>
          <a:gradFill rotWithShape="1">
            <a:gsLst>
              <a:gs pos="0">
                <a:srgbClr val="000066"/>
              </a:gs>
              <a:gs pos="100000">
                <a:srgbClr val="CC33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89449" name="Rectangle 9"/>
          <p:cNvSpPr>
            <a:spLocks noChangeArrowheads="1"/>
          </p:cNvSpPr>
          <p:nvPr userDrawn="1"/>
        </p:nvSpPr>
        <p:spPr bwMode="auto">
          <a:xfrm flipH="1">
            <a:off x="3124200" y="6400800"/>
            <a:ext cx="5562600" cy="152400"/>
          </a:xfrm>
          <a:prstGeom prst="rect">
            <a:avLst/>
          </a:prstGeom>
          <a:gradFill rotWithShape="1">
            <a:gsLst>
              <a:gs pos="0">
                <a:srgbClr val="CC3300"/>
              </a:gs>
              <a:gs pos="100000">
                <a:srgbClr val="CC99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035" name="Rectangle 11"/>
          <p:cNvSpPr>
            <a:spLocks noChangeArrowheads="1"/>
          </p:cNvSpPr>
          <p:nvPr userDrawn="1"/>
        </p:nvSpPr>
        <p:spPr bwMode="auto">
          <a:xfrm>
            <a:off x="8077200" y="6324600"/>
            <a:ext cx="666750" cy="1015663"/>
          </a:xfrm>
          <a:prstGeom prst="rect">
            <a:avLst/>
          </a:prstGeom>
          <a:noFill/>
          <a:ln w="25400" algn="ctr">
            <a:noFill/>
            <a:miter lim="800000"/>
            <a:headEnd/>
            <a:tailEnd/>
          </a:ln>
          <a:effectLst/>
        </p:spPr>
        <p:txBody>
          <a:bodyPr tIns="228600" bIns="228600">
            <a:spAutoFit/>
          </a:bodyPr>
          <a:lstStyle/>
          <a:p>
            <a:r>
              <a:rPr lang="en-US" b="1" dirty="0" smtClean="0">
                <a:solidFill>
                  <a:srgbClr val="CC3300"/>
                </a:solidFill>
              </a:rPr>
              <a:t>13-</a:t>
            </a:r>
            <a:fld id="{13131A90-7B07-4271-9657-CE141BDD4CCB}" type="slidenum">
              <a:rPr lang="en-US" b="1" smtClean="0">
                <a:solidFill>
                  <a:srgbClr val="CC3300"/>
                </a:solidFill>
              </a:rPr>
              <a:pPr/>
              <a:t>‹#›</a:t>
            </a:fld>
            <a:endParaRPr lang="en-US" b="1" dirty="0">
              <a:solidFill>
                <a:srgbClr val="CC3300"/>
              </a:solidFill>
            </a:endParaRPr>
          </a:p>
        </p:txBody>
      </p:sp>
      <p:sp>
        <p:nvSpPr>
          <p:cNvPr id="14" name="Footer Placeholder 13"/>
          <p:cNvSpPr>
            <a:spLocks noGrp="1" noChangeArrowheads="1"/>
          </p:cNvSpPr>
          <p:nvPr>
            <p:ph type="ftr" sz="quarter" idx="3"/>
          </p:nvPr>
        </p:nvSpPr>
        <p:spPr bwMode="auto">
          <a:xfrm>
            <a:off x="381000" y="6324600"/>
            <a:ext cx="5791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endParaRPr lang="en-US" dirty="0" smtClean="0"/>
          </a:p>
          <a:p>
            <a:r>
              <a:rPr lang="en-US" dirty="0" smtClean="0"/>
              <a:t>Copyright © 2013 Pearson Education, Inc. publishing as Prentice Hall</a:t>
            </a:r>
          </a:p>
          <a:p>
            <a:endParaRPr lang="en-US" dirty="0"/>
          </a:p>
        </p:txBody>
      </p:sp>
    </p:spTree>
  </p:cSld>
  <p:clrMap bg1="lt1" tx1="dk1" bg2="lt2" tx2="dk2" accent1="accent1" accent2="accent2" accent3="accent3" accent4="accent4" accent5="accent5" accent6="accent6" hlink="hlink" folHlink="folHlink"/>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865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371600"/>
            <a:ext cx="822960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3782" name="Rectangle 6"/>
          <p:cNvSpPr>
            <a:spLocks noGrp="1" noChangeArrowheads="1"/>
          </p:cNvSpPr>
          <p:nvPr>
            <p:ph type="sldNum" sz="quarter" idx="4"/>
          </p:nvPr>
        </p:nvSpPr>
        <p:spPr bwMode="auto">
          <a:xfrm>
            <a:off x="65532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CC3300"/>
                </a:solidFill>
              </a:defRPr>
            </a:lvl1pPr>
          </a:lstStyle>
          <a:p>
            <a:r>
              <a:rPr lang="en-US" dirty="0" smtClean="0"/>
              <a:t>13-</a:t>
            </a:r>
            <a:fld id="{71553615-DFCA-498F-A1AE-4C7F8D48ED0F}" type="slidenum">
              <a:rPr lang="en-US" smtClean="0"/>
              <a:pPr/>
              <a:t>‹#›</a:t>
            </a:fld>
            <a:endParaRPr lang="en-US" dirty="0"/>
          </a:p>
        </p:txBody>
      </p:sp>
      <p:sp>
        <p:nvSpPr>
          <p:cNvPr id="203792" name="Line 16"/>
          <p:cNvSpPr>
            <a:spLocks noChangeShapeType="1"/>
          </p:cNvSpPr>
          <p:nvPr userDrawn="1"/>
        </p:nvSpPr>
        <p:spPr bwMode="auto">
          <a:xfrm>
            <a:off x="457200" y="1143000"/>
            <a:ext cx="8077200" cy="0"/>
          </a:xfrm>
          <a:prstGeom prst="line">
            <a:avLst/>
          </a:prstGeom>
          <a:noFill/>
          <a:ln w="63500">
            <a:solidFill>
              <a:srgbClr val="6699FF"/>
            </a:solidFill>
            <a:round/>
            <a:headEnd/>
            <a:tailEnd/>
          </a:ln>
          <a:effectLst/>
        </p:spPr>
        <p:txBody>
          <a:bodyPr/>
          <a:lstStyle/>
          <a:p>
            <a:pPr>
              <a:defRPr/>
            </a:pPr>
            <a:endParaRPr lang="en-US" dirty="0"/>
          </a:p>
        </p:txBody>
      </p:sp>
      <p:sp>
        <p:nvSpPr>
          <p:cNvPr id="203793" name="Rectangle 17"/>
          <p:cNvSpPr>
            <a:spLocks noChangeArrowheads="1"/>
          </p:cNvSpPr>
          <p:nvPr userDrawn="1"/>
        </p:nvSpPr>
        <p:spPr bwMode="auto">
          <a:xfrm>
            <a:off x="0" y="5486400"/>
            <a:ext cx="228600" cy="1371600"/>
          </a:xfrm>
          <a:prstGeom prst="rect">
            <a:avLst/>
          </a:prstGeom>
          <a:solidFill>
            <a:srgbClr val="000066"/>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4" name="Rectangle 18"/>
          <p:cNvSpPr>
            <a:spLocks noChangeArrowheads="1"/>
          </p:cNvSpPr>
          <p:nvPr userDrawn="1"/>
        </p:nvSpPr>
        <p:spPr bwMode="auto">
          <a:xfrm>
            <a:off x="0" y="4114800"/>
            <a:ext cx="228600" cy="1371600"/>
          </a:xfrm>
          <a:prstGeom prst="rect">
            <a:avLst/>
          </a:prstGeom>
          <a:solidFill>
            <a:srgbClr val="996633"/>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5" name="Rectangle 19"/>
          <p:cNvSpPr>
            <a:spLocks noChangeArrowheads="1"/>
          </p:cNvSpPr>
          <p:nvPr userDrawn="1"/>
        </p:nvSpPr>
        <p:spPr bwMode="auto">
          <a:xfrm>
            <a:off x="0" y="2743200"/>
            <a:ext cx="228600" cy="1371600"/>
          </a:xfrm>
          <a:prstGeom prst="rect">
            <a:avLst/>
          </a:prstGeom>
          <a:solidFill>
            <a:srgbClr val="009999"/>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6" name="Rectangle 20"/>
          <p:cNvSpPr>
            <a:spLocks noChangeArrowheads="1"/>
          </p:cNvSpPr>
          <p:nvPr userDrawn="1"/>
        </p:nvSpPr>
        <p:spPr bwMode="auto">
          <a:xfrm>
            <a:off x="0" y="1371600"/>
            <a:ext cx="228600" cy="1371600"/>
          </a:xfrm>
          <a:prstGeom prst="rect">
            <a:avLst/>
          </a:prstGeom>
          <a:solidFill>
            <a:srgbClr val="CC0066"/>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7" name="Rectangle 21"/>
          <p:cNvSpPr>
            <a:spLocks noChangeArrowheads="1"/>
          </p:cNvSpPr>
          <p:nvPr userDrawn="1"/>
        </p:nvSpPr>
        <p:spPr bwMode="auto">
          <a:xfrm>
            <a:off x="0" y="0"/>
            <a:ext cx="228600" cy="1371600"/>
          </a:xfrm>
          <a:prstGeom prst="rect">
            <a:avLst/>
          </a:prstGeom>
          <a:solidFill>
            <a:srgbClr val="808000"/>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4" name="Footer Placeholder 13"/>
          <p:cNvSpPr>
            <a:spLocks noGrp="1" noChangeArrowheads="1"/>
          </p:cNvSpPr>
          <p:nvPr>
            <p:ph type="ftr" sz="quarter" idx="3"/>
          </p:nvPr>
        </p:nvSpPr>
        <p:spPr bwMode="auto">
          <a:xfrm>
            <a:off x="381000" y="6324600"/>
            <a:ext cx="5791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endParaRPr lang="en-US" dirty="0" smtClean="0"/>
          </a:p>
          <a:p>
            <a:r>
              <a:rPr lang="en-US" dirty="0" smtClean="0"/>
              <a:t>Copyright © 2013 Pearson Education, Inc. publishing as Prentice Hall</a:t>
            </a:r>
          </a:p>
          <a:p>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78" r:id="rId4"/>
    <p:sldLayoutId id="2147483779" r:id="rId5"/>
    <p:sldLayoutId id="2147483789" r:id="rId6"/>
    <p:sldLayoutId id="2147483780" r:id="rId7"/>
    <p:sldLayoutId id="2147483781" r:id="rId8"/>
    <p:sldLayoutId id="2147483782" r:id="rId9"/>
    <p:sldLayoutId id="2147483783" r:id="rId10"/>
    <p:sldLayoutId id="2147483784" r:id="rId11"/>
    <p:sldLayoutId id="2147483790" r:id="rId12"/>
  </p:sldLayoutIdLst>
  <p:transition>
    <p:fade/>
  </p:transition>
  <p:timing>
    <p:tnLst>
      <p:par>
        <p:cTn id="1" dur="indefinite" restart="never" nodeType="tmRoot"/>
      </p:par>
    </p:tnLst>
  </p:timing>
  <p:hf hdr="0"/>
  <p:txStyles>
    <p:titleStyle>
      <a:lvl1pPr algn="l" rtl="0" eaLnBrk="0" fontAlgn="base" hangingPunct="0">
        <a:spcBef>
          <a:spcPct val="0"/>
        </a:spcBef>
        <a:spcAft>
          <a:spcPct val="0"/>
        </a:spcAft>
        <a:defRPr sz="3200" b="1">
          <a:solidFill>
            <a:srgbClr val="CC0066"/>
          </a:solidFill>
          <a:latin typeface="+mj-lt"/>
          <a:ea typeface="+mj-ea"/>
          <a:cs typeface="+mj-cs"/>
        </a:defRPr>
      </a:lvl1pPr>
      <a:lvl2pPr algn="l" rtl="0" eaLnBrk="0" fontAlgn="base" hangingPunct="0">
        <a:spcBef>
          <a:spcPct val="0"/>
        </a:spcBef>
        <a:spcAft>
          <a:spcPct val="0"/>
        </a:spcAft>
        <a:defRPr sz="3200" b="1">
          <a:solidFill>
            <a:srgbClr val="CC0066"/>
          </a:solidFill>
          <a:latin typeface="Arial" charset="0"/>
        </a:defRPr>
      </a:lvl2pPr>
      <a:lvl3pPr algn="l" rtl="0" eaLnBrk="0" fontAlgn="base" hangingPunct="0">
        <a:spcBef>
          <a:spcPct val="0"/>
        </a:spcBef>
        <a:spcAft>
          <a:spcPct val="0"/>
        </a:spcAft>
        <a:defRPr sz="3200" b="1">
          <a:solidFill>
            <a:srgbClr val="CC0066"/>
          </a:solidFill>
          <a:latin typeface="Arial" charset="0"/>
        </a:defRPr>
      </a:lvl3pPr>
      <a:lvl4pPr algn="l" rtl="0" eaLnBrk="0" fontAlgn="base" hangingPunct="0">
        <a:spcBef>
          <a:spcPct val="0"/>
        </a:spcBef>
        <a:spcAft>
          <a:spcPct val="0"/>
        </a:spcAft>
        <a:defRPr sz="3200" b="1">
          <a:solidFill>
            <a:srgbClr val="CC0066"/>
          </a:solidFill>
          <a:latin typeface="Arial" charset="0"/>
        </a:defRPr>
      </a:lvl4pPr>
      <a:lvl5pPr algn="l" rtl="0" eaLnBrk="0" fontAlgn="base" hangingPunct="0">
        <a:spcBef>
          <a:spcPct val="0"/>
        </a:spcBef>
        <a:spcAft>
          <a:spcPct val="0"/>
        </a:spcAft>
        <a:defRPr sz="3200" b="1">
          <a:solidFill>
            <a:srgbClr val="CC0066"/>
          </a:solidFill>
          <a:latin typeface="Arial" charset="0"/>
        </a:defRPr>
      </a:lvl5pPr>
      <a:lvl6pPr marL="457200" algn="l" rtl="0" fontAlgn="base">
        <a:spcBef>
          <a:spcPct val="0"/>
        </a:spcBef>
        <a:spcAft>
          <a:spcPct val="0"/>
        </a:spcAft>
        <a:defRPr sz="3200" b="1">
          <a:solidFill>
            <a:srgbClr val="CC0066"/>
          </a:solidFill>
          <a:latin typeface="Arial" charset="0"/>
        </a:defRPr>
      </a:lvl6pPr>
      <a:lvl7pPr marL="914400" algn="l" rtl="0" fontAlgn="base">
        <a:spcBef>
          <a:spcPct val="0"/>
        </a:spcBef>
        <a:spcAft>
          <a:spcPct val="0"/>
        </a:spcAft>
        <a:defRPr sz="3200" b="1">
          <a:solidFill>
            <a:srgbClr val="CC0066"/>
          </a:solidFill>
          <a:latin typeface="Arial" charset="0"/>
        </a:defRPr>
      </a:lvl7pPr>
      <a:lvl8pPr marL="1371600" algn="l" rtl="0" fontAlgn="base">
        <a:spcBef>
          <a:spcPct val="0"/>
        </a:spcBef>
        <a:spcAft>
          <a:spcPct val="0"/>
        </a:spcAft>
        <a:defRPr sz="3200" b="1">
          <a:solidFill>
            <a:srgbClr val="CC0066"/>
          </a:solidFill>
          <a:latin typeface="Arial" charset="0"/>
        </a:defRPr>
      </a:lvl8pPr>
      <a:lvl9pPr marL="1828800" algn="l" rtl="0" fontAlgn="base">
        <a:spcBef>
          <a:spcPct val="0"/>
        </a:spcBef>
        <a:spcAft>
          <a:spcPct val="0"/>
        </a:spcAft>
        <a:defRPr sz="3200" b="1">
          <a:solidFill>
            <a:srgbClr val="CC0066"/>
          </a:solidFill>
          <a:latin typeface="Arial" charset="0"/>
        </a:defRPr>
      </a:lvl9pPr>
    </p:titleStyle>
    <p:bodyStyle>
      <a:lvl1pPr marL="342900" indent="-342900" algn="l" rtl="0" eaLnBrk="0" fontAlgn="base" hangingPunct="0">
        <a:spcBef>
          <a:spcPct val="40000"/>
        </a:spcBef>
        <a:spcAft>
          <a:spcPct val="0"/>
        </a:spcAft>
        <a:buClr>
          <a:schemeClr val="folHlink"/>
        </a:buClr>
        <a:buSzPct val="120000"/>
        <a:buChar char="•"/>
        <a:defRPr sz="2800" b="0">
          <a:solidFill>
            <a:srgbClr val="000066"/>
          </a:solidFill>
          <a:latin typeface="+mn-lt"/>
          <a:ea typeface="+mn-ea"/>
          <a:cs typeface="+mn-cs"/>
        </a:defRPr>
      </a:lvl1pPr>
      <a:lvl2pPr marL="742950" indent="-285750" algn="l" rtl="0" eaLnBrk="0" fontAlgn="base" hangingPunct="0">
        <a:spcBef>
          <a:spcPct val="20000"/>
        </a:spcBef>
        <a:spcAft>
          <a:spcPct val="0"/>
        </a:spcAft>
        <a:buClr>
          <a:schemeClr val="folHlink"/>
        </a:buClr>
        <a:buSzPct val="120000"/>
        <a:buChar char="•"/>
        <a:defRPr sz="2800" b="0">
          <a:solidFill>
            <a:srgbClr val="000066"/>
          </a:solidFill>
          <a:latin typeface="+mn-lt"/>
        </a:defRPr>
      </a:lvl2pPr>
      <a:lvl3pPr marL="11430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3pPr>
      <a:lvl4pPr marL="16002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4pPr>
      <a:lvl5pPr marL="20574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5pPr>
      <a:lvl6pPr marL="2514600" indent="-228600" algn="l" rtl="0" fontAlgn="base">
        <a:spcBef>
          <a:spcPct val="20000"/>
        </a:spcBef>
        <a:spcAft>
          <a:spcPct val="0"/>
        </a:spcAft>
        <a:buClr>
          <a:schemeClr val="folHlink"/>
        </a:buClr>
        <a:buSzPct val="120000"/>
        <a:buChar char="•"/>
        <a:defRPr sz="2400" b="1">
          <a:solidFill>
            <a:srgbClr val="000066"/>
          </a:solidFill>
          <a:latin typeface="+mn-lt"/>
        </a:defRPr>
      </a:lvl6pPr>
      <a:lvl7pPr marL="2971800" indent="-228600" algn="l" rtl="0" fontAlgn="base">
        <a:spcBef>
          <a:spcPct val="20000"/>
        </a:spcBef>
        <a:spcAft>
          <a:spcPct val="0"/>
        </a:spcAft>
        <a:buClr>
          <a:schemeClr val="folHlink"/>
        </a:buClr>
        <a:buSzPct val="120000"/>
        <a:buChar char="•"/>
        <a:defRPr sz="2400" b="1">
          <a:solidFill>
            <a:srgbClr val="000066"/>
          </a:solidFill>
          <a:latin typeface="+mn-lt"/>
        </a:defRPr>
      </a:lvl7pPr>
      <a:lvl8pPr marL="3429000" indent="-228600" algn="l" rtl="0" fontAlgn="base">
        <a:spcBef>
          <a:spcPct val="20000"/>
        </a:spcBef>
        <a:spcAft>
          <a:spcPct val="0"/>
        </a:spcAft>
        <a:buClr>
          <a:schemeClr val="folHlink"/>
        </a:buClr>
        <a:buSzPct val="120000"/>
        <a:buChar char="•"/>
        <a:defRPr sz="2400" b="1">
          <a:solidFill>
            <a:srgbClr val="000066"/>
          </a:solidFill>
          <a:latin typeface="+mn-lt"/>
        </a:defRPr>
      </a:lvl8pPr>
      <a:lvl9pPr marL="3886200" indent="-228600" algn="l" rtl="0" fontAlgn="base">
        <a:spcBef>
          <a:spcPct val="20000"/>
        </a:spcBef>
        <a:spcAft>
          <a:spcPct val="0"/>
        </a:spcAft>
        <a:buClr>
          <a:schemeClr val="folHlink"/>
        </a:buClr>
        <a:buSzPct val="120000"/>
        <a:buChar char="•"/>
        <a:defRPr sz="24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otox.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r>
              <a:rPr lang="en-US" dirty="0" smtClean="0"/>
              <a:t>Chapter 13</a:t>
            </a:r>
            <a:br>
              <a:rPr lang="en-US" dirty="0" smtClean="0"/>
            </a:br>
            <a:r>
              <a:rPr lang="en-US" dirty="0" smtClean="0"/>
              <a:t>Subcultures</a:t>
            </a:r>
          </a:p>
        </p:txBody>
      </p:sp>
      <p:sp>
        <p:nvSpPr>
          <p:cNvPr id="5" name="Rectangle 6"/>
          <p:cNvSpPr>
            <a:spLocks noGrp="1" noChangeArrowheads="1"/>
          </p:cNvSpPr>
          <p:nvPr>
            <p:ph type="sldNum" sz="quarter" idx="10"/>
          </p:nvPr>
        </p:nvSpPr>
        <p:spPr/>
        <p:txBody>
          <a:bodyPr/>
          <a:lstStyle/>
          <a:p>
            <a:r>
              <a:rPr lang="en-US" dirty="0" smtClean="0"/>
              <a:t>13-</a:t>
            </a:r>
            <a:fld id="{C2951DC6-D8E7-4360-94F4-6F394D97603F}" type="slidenum">
              <a:rPr lang="en-US" smtClean="0"/>
              <a:pPr/>
              <a:t>1</a:t>
            </a:fld>
            <a:endParaRPr lang="en-US" dirty="0"/>
          </a:p>
        </p:txBody>
      </p:sp>
      <p:sp>
        <p:nvSpPr>
          <p:cNvPr id="6" name="Rectangle 13"/>
          <p:cNvSpPr>
            <a:spLocks noGrp="1" noChangeArrowheads="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
        <p:nvSpPr>
          <p:cNvPr id="10243" name="Rectangle 19"/>
          <p:cNvSpPr>
            <a:spLocks noChangeArrowheads="1"/>
          </p:cNvSpPr>
          <p:nvPr/>
        </p:nvSpPr>
        <p:spPr bwMode="auto">
          <a:xfrm>
            <a:off x="990600" y="3962400"/>
            <a:ext cx="3276600" cy="1419225"/>
          </a:xfrm>
          <a:prstGeom prst="rect">
            <a:avLst/>
          </a:prstGeom>
          <a:noFill/>
          <a:ln w="9525">
            <a:noFill/>
            <a:miter lim="800000"/>
            <a:headEnd/>
            <a:tailEnd/>
          </a:ln>
        </p:spPr>
        <p:txBody>
          <a:bodyPr anchor="b"/>
          <a:lstStyle/>
          <a:p>
            <a:r>
              <a:rPr lang="en-US" sz="3000" b="1" dirty="0">
                <a:solidFill>
                  <a:srgbClr val="000066"/>
                </a:solidFill>
              </a:rPr>
              <a:t>CONSUMER BEHAVIOR, </a:t>
            </a:r>
            <a:r>
              <a:rPr lang="en-US" sz="3000" b="1" dirty="0" smtClean="0">
                <a:solidFill>
                  <a:srgbClr val="000066"/>
                </a:solidFill>
              </a:rPr>
              <a:t>10e</a:t>
            </a:r>
            <a:r>
              <a:rPr lang="en-US" sz="3000" b="1" dirty="0">
                <a:solidFill>
                  <a:srgbClr val="000066"/>
                </a:solidFill>
              </a:rPr>
              <a:t/>
            </a:r>
            <a:br>
              <a:rPr lang="en-US" sz="3000" b="1" dirty="0">
                <a:solidFill>
                  <a:srgbClr val="000066"/>
                </a:solidFill>
              </a:rPr>
            </a:br>
            <a:r>
              <a:rPr lang="en-US" sz="2200" b="1" dirty="0">
                <a:solidFill>
                  <a:srgbClr val="000066"/>
                </a:solidFill>
              </a:rPr>
              <a:t>Michael R. Solomon</a:t>
            </a:r>
            <a:endParaRPr lang="en-US" sz="3300" b="1" dirty="0">
              <a:solidFill>
                <a:srgbClr val="CC0066"/>
              </a:solidFill>
            </a:endParaRPr>
          </a:p>
        </p:txBody>
      </p:sp>
      <p:pic>
        <p:nvPicPr>
          <p:cNvPr id="7" name="Picture 6" descr="0132671840_i.jpg"/>
          <p:cNvPicPr>
            <a:picLocks noChangeAspect="1"/>
          </p:cNvPicPr>
          <p:nvPr/>
        </p:nvPicPr>
        <p:blipFill>
          <a:blip r:embed="rId3" cstate="print"/>
          <a:stretch>
            <a:fillRect/>
          </a:stretch>
        </p:blipFill>
        <p:spPr>
          <a:xfrm>
            <a:off x="5638800" y="3124200"/>
            <a:ext cx="2335742" cy="3033188"/>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13-</a:t>
            </a:r>
            <a:fld id="{F1C597C0-EA54-4D38-841B-A46181E01CF3}" type="slidenum">
              <a:rPr lang="en-US"/>
              <a:pPr>
                <a:defRPr/>
              </a:pPr>
              <a:t>10</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0722" name="Rectangle 3"/>
          <p:cNvSpPr>
            <a:spLocks noGrp="1" noChangeArrowheads="1"/>
          </p:cNvSpPr>
          <p:nvPr>
            <p:ph type="title"/>
          </p:nvPr>
        </p:nvSpPr>
        <p:spPr/>
        <p:txBody>
          <a:bodyPr/>
          <a:lstStyle/>
          <a:p>
            <a:r>
              <a:rPr lang="en-US" dirty="0" smtClean="0"/>
              <a:t>The Context of Culture</a:t>
            </a:r>
          </a:p>
        </p:txBody>
      </p:sp>
      <p:sp>
        <p:nvSpPr>
          <p:cNvPr id="30725" name="Rectangle 6"/>
          <p:cNvSpPr>
            <a:spLocks noChangeArrowheads="1"/>
          </p:cNvSpPr>
          <p:nvPr/>
        </p:nvSpPr>
        <p:spPr bwMode="auto">
          <a:xfrm>
            <a:off x="1066800" y="1676400"/>
            <a:ext cx="3352800" cy="2616200"/>
          </a:xfrm>
          <a:prstGeom prst="rect">
            <a:avLst/>
          </a:prstGeom>
          <a:solidFill>
            <a:schemeClr val="accent2"/>
          </a:solidFill>
          <a:ln w="25400" algn="ctr">
            <a:solidFill>
              <a:schemeClr val="tx1"/>
            </a:solidFill>
            <a:round/>
            <a:headEnd/>
            <a:tailEnd/>
          </a:ln>
        </p:spPr>
        <p:txBody>
          <a:bodyPr tIns="228600" bIns="228600">
            <a:spAutoFit/>
          </a:bodyPr>
          <a:lstStyle/>
          <a:p>
            <a:pPr algn="ctr"/>
            <a:endParaRPr lang="en-US" sz="2800" dirty="0"/>
          </a:p>
          <a:p>
            <a:pPr algn="ctr"/>
            <a:endParaRPr lang="en-US" sz="2800" dirty="0"/>
          </a:p>
          <a:p>
            <a:pPr algn="ctr"/>
            <a:r>
              <a:rPr lang="en-US" sz="2800" dirty="0"/>
              <a:t>High-Context</a:t>
            </a:r>
          </a:p>
          <a:p>
            <a:pPr algn="ctr"/>
            <a:endParaRPr lang="en-US" sz="2800" dirty="0"/>
          </a:p>
          <a:p>
            <a:pPr algn="ctr"/>
            <a:endParaRPr lang="en-US" sz="2800" dirty="0"/>
          </a:p>
        </p:txBody>
      </p:sp>
      <p:sp>
        <p:nvSpPr>
          <p:cNvPr id="30726" name="Rectangle 7"/>
          <p:cNvSpPr>
            <a:spLocks noChangeArrowheads="1"/>
          </p:cNvSpPr>
          <p:nvPr/>
        </p:nvSpPr>
        <p:spPr bwMode="auto">
          <a:xfrm>
            <a:off x="4800600" y="2971800"/>
            <a:ext cx="3352800" cy="2616200"/>
          </a:xfrm>
          <a:prstGeom prst="rect">
            <a:avLst/>
          </a:prstGeom>
          <a:solidFill>
            <a:schemeClr val="accent2"/>
          </a:solidFill>
          <a:ln w="25400" algn="ctr">
            <a:solidFill>
              <a:schemeClr val="tx1"/>
            </a:solidFill>
            <a:round/>
            <a:headEnd/>
            <a:tailEnd/>
          </a:ln>
        </p:spPr>
        <p:txBody>
          <a:bodyPr tIns="228600" bIns="228600">
            <a:spAutoFit/>
          </a:bodyPr>
          <a:lstStyle/>
          <a:p>
            <a:pPr algn="ctr"/>
            <a:endParaRPr lang="en-US" sz="2800" dirty="0"/>
          </a:p>
          <a:p>
            <a:pPr algn="ctr"/>
            <a:endParaRPr lang="en-US" sz="2800" dirty="0"/>
          </a:p>
          <a:p>
            <a:pPr algn="ctr"/>
            <a:r>
              <a:rPr lang="en-US" sz="2800" dirty="0"/>
              <a:t>Low-Context</a:t>
            </a:r>
          </a:p>
          <a:p>
            <a:pPr algn="ctr"/>
            <a:endParaRPr lang="en-US" sz="2800" dirty="0"/>
          </a:p>
          <a:p>
            <a:pPr algn="ctr"/>
            <a:endParaRPr lang="en-US" sz="280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Do you think social media influence cultures to operate in a more high-context or low-context manner? Explain.</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11</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3</a:t>
            </a:r>
            <a:endParaRPr lang="en-US" dirty="0"/>
          </a:p>
        </p:txBody>
      </p:sp>
      <p:sp>
        <p:nvSpPr>
          <p:cNvPr id="3" name="Content Placeholder 2"/>
          <p:cNvSpPr>
            <a:spLocks noGrp="1"/>
          </p:cNvSpPr>
          <p:nvPr>
            <p:ph idx="1"/>
          </p:nvPr>
        </p:nvSpPr>
        <p:spPr/>
        <p:txBody>
          <a:bodyPr/>
          <a:lstStyle/>
          <a:p>
            <a:r>
              <a:rPr lang="en-US" dirty="0" smtClean="0"/>
              <a:t>Many marketing messages appeal to ethnic and racial identity. </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12</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13-</a:t>
            </a:r>
            <a:fld id="{5D7425BC-C7BE-4EB5-92C4-05CFB78C9EB9}" type="slidenum">
              <a:rPr lang="en-US"/>
              <a:pPr>
                <a:defRPr/>
              </a:pPr>
              <a:t>13</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1746" name="Rectangle 2"/>
          <p:cNvSpPr>
            <a:spLocks noGrp="1" noChangeArrowheads="1"/>
          </p:cNvSpPr>
          <p:nvPr>
            <p:ph type="title"/>
          </p:nvPr>
        </p:nvSpPr>
        <p:spPr/>
        <p:txBody>
          <a:bodyPr/>
          <a:lstStyle/>
          <a:p>
            <a:r>
              <a:rPr lang="en-US" dirty="0" smtClean="0"/>
              <a:t>Is Ethnicity a Moving Target?</a:t>
            </a:r>
          </a:p>
        </p:txBody>
      </p:sp>
      <p:sp>
        <p:nvSpPr>
          <p:cNvPr id="31747" name="Rectangle 3"/>
          <p:cNvSpPr>
            <a:spLocks noGrp="1" noChangeArrowheads="1"/>
          </p:cNvSpPr>
          <p:nvPr>
            <p:ph type="body" idx="1"/>
          </p:nvPr>
        </p:nvSpPr>
        <p:spPr>
          <a:xfrm>
            <a:off x="457200" y="1371600"/>
            <a:ext cx="6248400" cy="4759325"/>
          </a:xfrm>
        </p:spPr>
        <p:txBody>
          <a:bodyPr/>
          <a:lstStyle/>
          <a:p>
            <a:r>
              <a:rPr lang="en-US" dirty="0" smtClean="0"/>
              <a:t>Defining/targeting an ethnic group is not always so easy (“melting pot” society)</a:t>
            </a:r>
          </a:p>
          <a:p>
            <a:r>
              <a:rPr lang="en-US" dirty="0" smtClean="0"/>
              <a:t>Deethnicization occurs when a product we associate with a specific ethnic group detaches itself from its roots and appeals to other groups as well</a:t>
            </a:r>
          </a:p>
        </p:txBody>
      </p:sp>
      <p:pic>
        <p:nvPicPr>
          <p:cNvPr id="31750" name="Picture 8"/>
          <p:cNvPicPr>
            <a:picLocks noChangeAspect="1" noChangeArrowheads="1"/>
          </p:cNvPicPr>
          <p:nvPr/>
        </p:nvPicPr>
        <p:blipFill>
          <a:blip r:embed="rId3" cstate="print"/>
          <a:srcRect/>
          <a:stretch>
            <a:fillRect/>
          </a:stretch>
        </p:blipFill>
        <p:spPr bwMode="auto">
          <a:xfrm>
            <a:off x="6629400" y="1447800"/>
            <a:ext cx="2292350" cy="3048000"/>
          </a:xfrm>
          <a:prstGeom prst="rect">
            <a:avLst/>
          </a:prstGeom>
          <a:noFill/>
          <a:ln w="38100" algn="ctr">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13-</a:t>
            </a:r>
            <a:fld id="{C2914591-1F2E-4158-9543-1ED44E8E19B4}" type="slidenum">
              <a:rPr lang="en-US"/>
              <a:pPr>
                <a:defRPr/>
              </a:pPr>
              <a:t>14</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4818" name="Rectangle 2"/>
          <p:cNvSpPr>
            <a:spLocks noGrp="1" noChangeArrowheads="1"/>
          </p:cNvSpPr>
          <p:nvPr>
            <p:ph type="title"/>
          </p:nvPr>
        </p:nvSpPr>
        <p:spPr/>
        <p:txBody>
          <a:bodyPr/>
          <a:lstStyle/>
          <a:p>
            <a:r>
              <a:rPr lang="en-US" dirty="0" smtClean="0"/>
              <a:t>What is Acculturation?</a:t>
            </a:r>
          </a:p>
        </p:txBody>
      </p:sp>
      <p:sp>
        <p:nvSpPr>
          <p:cNvPr id="34819" name="Rectangle 3"/>
          <p:cNvSpPr>
            <a:spLocks noGrp="1" noChangeArrowheads="1"/>
          </p:cNvSpPr>
          <p:nvPr>
            <p:ph type="body" idx="1"/>
          </p:nvPr>
        </p:nvSpPr>
        <p:spPr/>
        <p:txBody>
          <a:bodyPr/>
          <a:lstStyle/>
          <a:p>
            <a:r>
              <a:rPr lang="en-US" dirty="0" smtClean="0"/>
              <a:t>Acculturation occurs, at least in part, with the influence of acculturation agents</a:t>
            </a:r>
          </a:p>
          <a:p>
            <a:pPr lvl="1"/>
            <a:r>
              <a:rPr lang="en-US" dirty="0" smtClean="0"/>
              <a:t>Family</a:t>
            </a:r>
          </a:p>
          <a:p>
            <a:pPr lvl="1"/>
            <a:r>
              <a:rPr lang="en-US" dirty="0" smtClean="0"/>
              <a:t>Friends</a:t>
            </a:r>
          </a:p>
          <a:p>
            <a:pPr lvl="1"/>
            <a:r>
              <a:rPr lang="en-US" dirty="0" smtClean="0"/>
              <a:t>Church organizations</a:t>
            </a:r>
          </a:p>
          <a:p>
            <a:pPr lvl="1"/>
            <a:r>
              <a:rPr lang="en-US" dirty="0" smtClean="0"/>
              <a:t>Media</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13-</a:t>
            </a:r>
            <a:fld id="{98A5D4A8-EE3E-47CE-8F58-03ED365C7FBA}" type="slidenum">
              <a:rPr lang="en-US"/>
              <a:pPr>
                <a:defRPr/>
              </a:pPr>
              <a:t>15</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5842" name="Rectangle 2"/>
          <p:cNvSpPr>
            <a:spLocks noGrp="1" noChangeArrowheads="1"/>
          </p:cNvSpPr>
          <p:nvPr>
            <p:ph type="title"/>
          </p:nvPr>
        </p:nvSpPr>
        <p:spPr/>
        <p:txBody>
          <a:bodyPr/>
          <a:lstStyle/>
          <a:p>
            <a:r>
              <a:rPr lang="en-US" dirty="0" smtClean="0"/>
              <a:t>The Progressive Learning Model</a:t>
            </a:r>
          </a:p>
        </p:txBody>
      </p:sp>
      <p:sp>
        <p:nvSpPr>
          <p:cNvPr id="35843" name="Rectangle 3"/>
          <p:cNvSpPr>
            <a:spLocks noGrp="1" noChangeArrowheads="1"/>
          </p:cNvSpPr>
          <p:nvPr>
            <p:ph type="body" idx="1"/>
          </p:nvPr>
        </p:nvSpPr>
        <p:spPr/>
        <p:txBody>
          <a:bodyPr/>
          <a:lstStyle/>
          <a:p>
            <a:r>
              <a:rPr lang="en-US" dirty="0" smtClean="0"/>
              <a:t>Assumes that people gradually learn a new culture as they increasingly come into contact with it</a:t>
            </a:r>
          </a:p>
          <a:p>
            <a:r>
              <a:rPr lang="en-US" dirty="0" smtClean="0"/>
              <a:t>When people acculturate they will blend their original culture and the new one</a:t>
            </a:r>
          </a:p>
          <a:p>
            <a:r>
              <a:rPr lang="en-US" dirty="0" smtClean="0"/>
              <a:t>Consumers who retain much of their original ethnic identity differ from those who assimilate</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Identify products which have been deethnicized. How should these products be marketed now?</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16</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4</a:t>
            </a:r>
            <a:endParaRPr lang="en-US" dirty="0"/>
          </a:p>
        </p:txBody>
      </p:sp>
      <p:sp>
        <p:nvSpPr>
          <p:cNvPr id="3" name="Content Placeholder 2"/>
          <p:cNvSpPr>
            <a:spLocks noGrp="1"/>
          </p:cNvSpPr>
          <p:nvPr>
            <p:ph idx="1"/>
          </p:nvPr>
        </p:nvSpPr>
        <p:spPr/>
        <p:txBody>
          <a:bodyPr/>
          <a:lstStyle/>
          <a:p>
            <a:r>
              <a:rPr lang="en-US" dirty="0" smtClean="0"/>
              <a:t>African Americans, Hispanic Americans, and Asian Americans are the three most important ethnic/racial subcultures in the United States.</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17</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13-</a:t>
            </a:r>
            <a:fld id="{49A66C2E-958F-4C4D-9B94-A7F34DB35513}" type="slidenum">
              <a:rPr lang="en-US"/>
              <a:pPr>
                <a:defRPr/>
              </a:pPr>
              <a:t>18</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9938" name="Rectangle 2"/>
          <p:cNvSpPr>
            <a:spLocks noGrp="1" noChangeArrowheads="1"/>
          </p:cNvSpPr>
          <p:nvPr>
            <p:ph type="title"/>
          </p:nvPr>
        </p:nvSpPr>
        <p:spPr/>
        <p:txBody>
          <a:bodyPr/>
          <a:lstStyle/>
          <a:p>
            <a:r>
              <a:rPr lang="en-US" dirty="0" smtClean="0"/>
              <a:t>African Americans</a:t>
            </a:r>
          </a:p>
        </p:txBody>
      </p:sp>
      <p:sp>
        <p:nvSpPr>
          <p:cNvPr id="39939" name="Rectangle 3"/>
          <p:cNvSpPr>
            <a:spLocks noGrp="1" noChangeArrowheads="1"/>
          </p:cNvSpPr>
          <p:nvPr>
            <p:ph type="body" idx="1"/>
          </p:nvPr>
        </p:nvSpPr>
        <p:spPr>
          <a:xfrm>
            <a:off x="3581400" y="1371600"/>
            <a:ext cx="5105400" cy="4759325"/>
          </a:xfrm>
        </p:spPr>
        <p:txBody>
          <a:bodyPr/>
          <a:lstStyle/>
          <a:p>
            <a:r>
              <a:rPr lang="en-US" dirty="0" smtClean="0"/>
              <a:t>Overall spending patterns of blacks and whites are roughly similar</a:t>
            </a:r>
          </a:p>
          <a:p>
            <a:r>
              <a:rPr lang="en-US" dirty="0" smtClean="0"/>
              <a:t>Household income and educational levels rising for African Americans</a:t>
            </a:r>
          </a:p>
          <a:p>
            <a:r>
              <a:rPr lang="en-US" dirty="0" smtClean="0"/>
              <a:t>Differences in consumption behaviors subtle but important</a:t>
            </a:r>
          </a:p>
        </p:txBody>
      </p:sp>
      <p:pic>
        <p:nvPicPr>
          <p:cNvPr id="39941" name="Picture 6"/>
          <p:cNvPicPr>
            <a:picLocks noChangeAspect="1" noChangeArrowheads="1"/>
          </p:cNvPicPr>
          <p:nvPr/>
        </p:nvPicPr>
        <p:blipFill>
          <a:blip r:embed="rId3" cstate="print"/>
          <a:srcRect/>
          <a:stretch>
            <a:fillRect/>
          </a:stretch>
        </p:blipFill>
        <p:spPr bwMode="auto">
          <a:xfrm>
            <a:off x="533400" y="1447800"/>
            <a:ext cx="2914650" cy="3644900"/>
          </a:xfrm>
          <a:prstGeom prst="rect">
            <a:avLst/>
          </a:prstGeom>
          <a:noFill/>
          <a:ln w="38100" algn="ctr">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13-</a:t>
            </a:r>
            <a:fld id="{6004D029-EA34-49FA-AEC9-D6513C40E7F1}" type="slidenum">
              <a:rPr lang="en-US"/>
              <a:pPr>
                <a:defRPr/>
              </a:pPr>
              <a:t>19</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0962" name="Rectangle 2"/>
          <p:cNvSpPr>
            <a:spLocks noGrp="1" noChangeArrowheads="1"/>
          </p:cNvSpPr>
          <p:nvPr>
            <p:ph type="title"/>
          </p:nvPr>
        </p:nvSpPr>
        <p:spPr/>
        <p:txBody>
          <a:bodyPr/>
          <a:lstStyle/>
          <a:p>
            <a:r>
              <a:rPr lang="en-US" dirty="0" smtClean="0"/>
              <a:t>Hispanic Americans</a:t>
            </a:r>
          </a:p>
        </p:txBody>
      </p:sp>
      <p:sp>
        <p:nvSpPr>
          <p:cNvPr id="40963" name="Rectangle 3"/>
          <p:cNvSpPr>
            <a:spLocks noGrp="1" noChangeArrowheads="1"/>
          </p:cNvSpPr>
          <p:nvPr>
            <p:ph type="body" idx="1"/>
          </p:nvPr>
        </p:nvSpPr>
        <p:spPr>
          <a:xfrm>
            <a:off x="457200" y="1371600"/>
            <a:ext cx="5029200" cy="4759325"/>
          </a:xfrm>
        </p:spPr>
        <p:txBody>
          <a:bodyPr/>
          <a:lstStyle/>
          <a:p>
            <a:r>
              <a:rPr lang="en-US" dirty="0" smtClean="0"/>
              <a:t>“Hispanic” = many different backgrounds</a:t>
            </a:r>
          </a:p>
          <a:p>
            <a:r>
              <a:rPr lang="en-US" dirty="0" smtClean="0"/>
              <a:t>Hispanics are:</a:t>
            </a:r>
          </a:p>
          <a:p>
            <a:pPr lvl="1"/>
            <a:r>
              <a:rPr lang="en-US" dirty="0" smtClean="0"/>
              <a:t>Brand loyal</a:t>
            </a:r>
          </a:p>
          <a:p>
            <a:pPr lvl="1"/>
            <a:r>
              <a:rPr lang="en-US" dirty="0" smtClean="0"/>
              <a:t>Highly concentrated geographically by country of origin (easy to reach)</a:t>
            </a:r>
          </a:p>
        </p:txBody>
      </p:sp>
      <p:pic>
        <p:nvPicPr>
          <p:cNvPr id="40965" name="Picture 7" descr="MPj04223110000[1]"/>
          <p:cNvPicPr>
            <a:picLocks noChangeAspect="1" noChangeArrowheads="1"/>
          </p:cNvPicPr>
          <p:nvPr/>
        </p:nvPicPr>
        <p:blipFill>
          <a:blip r:embed="rId3" cstate="print"/>
          <a:srcRect/>
          <a:stretch>
            <a:fillRect/>
          </a:stretch>
        </p:blipFill>
        <p:spPr bwMode="auto">
          <a:xfrm>
            <a:off x="5486400" y="1371600"/>
            <a:ext cx="2971800" cy="2971800"/>
          </a:xfrm>
          <a:prstGeom prst="rect">
            <a:avLst/>
          </a:prstGeom>
          <a:noFill/>
          <a:ln w="38100">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13-</a:t>
            </a:r>
            <a:fld id="{C509A8A3-6346-4884-8685-4834229317AF}" type="slidenum">
              <a:rPr lang="en-US"/>
              <a:pPr>
                <a:defRPr/>
              </a:pPr>
              <a:t>2</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25602" name="Rectangle 2"/>
          <p:cNvSpPr>
            <a:spLocks noGrp="1" noChangeArrowheads="1"/>
          </p:cNvSpPr>
          <p:nvPr>
            <p:ph type="title"/>
          </p:nvPr>
        </p:nvSpPr>
        <p:spPr/>
        <p:txBody>
          <a:bodyPr/>
          <a:lstStyle/>
          <a:p>
            <a:r>
              <a:rPr lang="en-US" dirty="0" smtClean="0"/>
              <a:t>Chapter Objectives</a:t>
            </a:r>
          </a:p>
        </p:txBody>
      </p:sp>
      <p:sp>
        <p:nvSpPr>
          <p:cNvPr id="25603" name="Rectangle 3"/>
          <p:cNvSpPr>
            <a:spLocks noGrp="1" noChangeArrowheads="1"/>
          </p:cNvSpPr>
          <p:nvPr>
            <p:ph type="body" idx="1"/>
          </p:nvPr>
        </p:nvSpPr>
        <p:spPr/>
        <p:txBody>
          <a:bodyPr/>
          <a:lstStyle/>
          <a:p>
            <a:pPr>
              <a:buFontTx/>
              <a:buNone/>
            </a:pPr>
            <a:r>
              <a:rPr lang="en-US" dirty="0" smtClean="0"/>
              <a:t>When you finish this chapter, you should understand why:</a:t>
            </a:r>
            <a:endParaRPr lang="en-US" dirty="0" smtClean="0">
              <a:sym typeface="Wingdings" pitchFamily="2" charset="2"/>
            </a:endParaRPr>
          </a:p>
          <a:p>
            <a:pPr marL="514350" indent="-514350">
              <a:buClr>
                <a:srgbClr val="002060"/>
              </a:buClr>
              <a:buFont typeface="+mj-lt"/>
              <a:buAutoNum type="arabicPeriod"/>
            </a:pPr>
            <a:r>
              <a:rPr lang="en-US" dirty="0" smtClean="0"/>
              <a:t>Our identification with microcultures that reflect a shared interest in some organization or activity influences what we buy.</a:t>
            </a:r>
          </a:p>
          <a:p>
            <a:pPr marL="514350" indent="-514350">
              <a:buClr>
                <a:srgbClr val="002060"/>
              </a:buClr>
              <a:buFont typeface="+mj-lt"/>
              <a:buAutoNum type="arabicPeriod"/>
            </a:pPr>
            <a:r>
              <a:rPr lang="en-US" dirty="0" smtClean="0"/>
              <a:t>Our memberships in ethnic, racial, and religious subcultures often play a big role in guiding our consumption behaviors.</a:t>
            </a:r>
            <a:r>
              <a:rPr lang="en-US" dirty="0" smtClean="0">
                <a:sym typeface="Wingdings" pitchFamily="2" charset="2"/>
              </a:rPr>
              <a:t> </a:t>
            </a:r>
          </a:p>
          <a:p>
            <a:pPr>
              <a:buFontTx/>
              <a:buNone/>
            </a:pPr>
            <a:endParaRPr lang="en-US" dirty="0" smtClean="0">
              <a:sym typeface="Wingdings" pitchFamily="2" charset="2"/>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13-</a:t>
            </a:r>
            <a:fld id="{9AF69F3D-A9A4-495A-9A76-8DC825DD3F67}" type="slidenum">
              <a:rPr lang="en-US"/>
              <a:pPr>
                <a:defRPr/>
              </a:pPr>
              <a:t>20</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1986" name="Rectangle 3"/>
          <p:cNvSpPr>
            <a:spLocks noGrp="1" noChangeArrowheads="1"/>
          </p:cNvSpPr>
          <p:nvPr>
            <p:ph type="title"/>
          </p:nvPr>
        </p:nvSpPr>
        <p:spPr/>
        <p:txBody>
          <a:bodyPr/>
          <a:lstStyle/>
          <a:p>
            <a:r>
              <a:rPr lang="en-US" dirty="0" smtClean="0"/>
              <a:t>Distinguishing Characteristics of the Hispanic Market</a:t>
            </a:r>
          </a:p>
        </p:txBody>
      </p:sp>
      <p:sp>
        <p:nvSpPr>
          <p:cNvPr id="41987" name="Rectangle 4"/>
          <p:cNvSpPr>
            <a:spLocks noGrp="1" noChangeArrowheads="1"/>
          </p:cNvSpPr>
          <p:nvPr>
            <p:ph type="body" idx="1"/>
          </p:nvPr>
        </p:nvSpPr>
        <p:spPr/>
        <p:txBody>
          <a:bodyPr/>
          <a:lstStyle/>
          <a:p>
            <a:pPr>
              <a:spcBef>
                <a:spcPts val="600"/>
              </a:spcBef>
            </a:pPr>
            <a:r>
              <a:rPr lang="en-US" dirty="0" smtClean="0"/>
              <a:t>Looking for spirituality, stronger family ties, and more color in their lives</a:t>
            </a:r>
          </a:p>
          <a:p>
            <a:pPr>
              <a:spcBef>
                <a:spcPts val="600"/>
              </a:spcBef>
            </a:pPr>
            <a:r>
              <a:rPr lang="en-US" dirty="0" smtClean="0"/>
              <a:t>Large family size of Hispanic market</a:t>
            </a:r>
          </a:p>
          <a:p>
            <a:pPr lvl="1">
              <a:spcBef>
                <a:spcPts val="600"/>
              </a:spcBef>
            </a:pPr>
            <a:r>
              <a:rPr lang="en-US" dirty="0" smtClean="0"/>
              <a:t>Spend more on groceries</a:t>
            </a:r>
          </a:p>
          <a:p>
            <a:pPr lvl="1">
              <a:spcBef>
                <a:spcPts val="600"/>
              </a:spcBef>
            </a:pPr>
            <a:r>
              <a:rPr lang="en-US" dirty="0" smtClean="0"/>
              <a:t>Shopping is a family affair</a:t>
            </a:r>
          </a:p>
          <a:p>
            <a:pPr lvl="1">
              <a:spcBef>
                <a:spcPts val="600"/>
              </a:spcBef>
            </a:pPr>
            <a:r>
              <a:rPr lang="en-US" dirty="0" smtClean="0"/>
              <a:t>Regard clothing children well as matter of pride</a:t>
            </a:r>
          </a:p>
          <a:p>
            <a:pPr lvl="1">
              <a:spcBef>
                <a:spcPts val="600"/>
              </a:spcBef>
            </a:pPr>
            <a:r>
              <a:rPr lang="en-US" dirty="0" smtClean="0"/>
              <a:t>Convenience/saving time is not important to Hispanic homemaker</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13-</a:t>
            </a:r>
            <a:fld id="{CD4A4426-D530-4BA3-BF83-D24A530BCC00}" type="slidenum">
              <a:rPr lang="en-US"/>
              <a:pPr>
                <a:defRPr/>
              </a:pPr>
              <a:t>21</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3010" name="Rectangle 2"/>
          <p:cNvSpPr>
            <a:spLocks noGrp="1" noChangeArrowheads="1"/>
          </p:cNvSpPr>
          <p:nvPr>
            <p:ph type="title"/>
          </p:nvPr>
        </p:nvSpPr>
        <p:spPr/>
        <p:txBody>
          <a:bodyPr/>
          <a:lstStyle/>
          <a:p>
            <a:r>
              <a:rPr lang="en-US" dirty="0" smtClean="0"/>
              <a:t>Asian Americans</a:t>
            </a:r>
          </a:p>
        </p:txBody>
      </p:sp>
      <p:sp>
        <p:nvSpPr>
          <p:cNvPr id="43011" name="Rectangle 3"/>
          <p:cNvSpPr>
            <a:spLocks noGrp="1" noChangeArrowheads="1"/>
          </p:cNvSpPr>
          <p:nvPr>
            <p:ph type="body" idx="1"/>
          </p:nvPr>
        </p:nvSpPr>
        <p:spPr>
          <a:xfrm>
            <a:off x="3352800" y="1371600"/>
            <a:ext cx="5562600" cy="4759325"/>
          </a:xfrm>
        </p:spPr>
        <p:txBody>
          <a:bodyPr/>
          <a:lstStyle/>
          <a:p>
            <a:pPr>
              <a:spcBef>
                <a:spcPts val="600"/>
              </a:spcBef>
            </a:pPr>
            <a:r>
              <a:rPr lang="en-US" dirty="0" smtClean="0"/>
              <a:t>Most affluent, best educated</a:t>
            </a:r>
          </a:p>
          <a:p>
            <a:pPr>
              <a:spcBef>
                <a:spcPts val="600"/>
              </a:spcBef>
            </a:pPr>
            <a:r>
              <a:rPr lang="en-US" dirty="0" smtClean="0"/>
              <a:t>Most brand-conscious but least brand loyal</a:t>
            </a:r>
          </a:p>
          <a:p>
            <a:pPr>
              <a:spcBef>
                <a:spcPts val="600"/>
              </a:spcBef>
            </a:pPr>
            <a:r>
              <a:rPr lang="en-US" dirty="0" smtClean="0"/>
              <a:t>Made up of culturally diverse subgroups that speak many different languages/dialects</a:t>
            </a:r>
          </a:p>
        </p:txBody>
      </p:sp>
      <p:pic>
        <p:nvPicPr>
          <p:cNvPr id="43013" name="Picture 8"/>
          <p:cNvPicPr>
            <a:picLocks noChangeAspect="1" noChangeArrowheads="1"/>
          </p:cNvPicPr>
          <p:nvPr/>
        </p:nvPicPr>
        <p:blipFill>
          <a:blip r:embed="rId3" cstate="print"/>
          <a:srcRect/>
          <a:stretch>
            <a:fillRect/>
          </a:stretch>
        </p:blipFill>
        <p:spPr bwMode="auto">
          <a:xfrm>
            <a:off x="457200" y="1447800"/>
            <a:ext cx="2792413" cy="3505200"/>
          </a:xfrm>
          <a:prstGeom prst="rect">
            <a:avLst/>
          </a:prstGeom>
          <a:noFill/>
          <a:ln w="38100" algn="ctr">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Though the “Big Three” are attractive segments for marketers to reach, why might they be difficult to approach?</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22</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5</a:t>
            </a:r>
            <a:endParaRPr lang="en-US" dirty="0"/>
          </a:p>
        </p:txBody>
      </p:sp>
      <p:sp>
        <p:nvSpPr>
          <p:cNvPr id="3" name="Content Placeholder 2"/>
          <p:cNvSpPr>
            <a:spLocks noGrp="1"/>
          </p:cNvSpPr>
          <p:nvPr>
            <p:ph idx="1"/>
          </p:nvPr>
        </p:nvSpPr>
        <p:spPr/>
        <p:txBody>
          <a:bodyPr/>
          <a:lstStyle/>
          <a:p>
            <a:r>
              <a:rPr lang="en-US" dirty="0" smtClean="0"/>
              <a:t>Marketers increasingly use religious and spiritual themes when they talk to consumers.</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23</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Consumption</a:t>
            </a:r>
            <a:endParaRPr lang="en-US" dirty="0"/>
          </a:p>
        </p:txBody>
      </p:sp>
      <p:sp>
        <p:nvSpPr>
          <p:cNvPr id="3" name="Content Placeholder 2"/>
          <p:cNvSpPr>
            <a:spLocks noGrp="1"/>
          </p:cNvSpPr>
          <p:nvPr>
            <p:ph idx="1"/>
          </p:nvPr>
        </p:nvSpPr>
        <p:spPr/>
        <p:txBody>
          <a:bodyPr/>
          <a:lstStyle/>
          <a:p>
            <a:r>
              <a:rPr lang="en-US" dirty="0" smtClean="0"/>
              <a:t>Organized religion and product choices</a:t>
            </a:r>
          </a:p>
          <a:p>
            <a:r>
              <a:rPr lang="en-US" dirty="0" smtClean="0"/>
              <a:t>Born-again consumers</a:t>
            </a:r>
          </a:p>
          <a:p>
            <a:r>
              <a:rPr lang="en-US" dirty="0" smtClean="0"/>
              <a:t>Islamic marketing</a:t>
            </a:r>
            <a:endParaRPr lang="en-US" dirty="0"/>
          </a:p>
        </p:txBody>
      </p:sp>
      <p:sp>
        <p:nvSpPr>
          <p:cNvPr id="4" name="Slide Number Placeholder 3"/>
          <p:cNvSpPr>
            <a:spLocks noGrp="1"/>
          </p:cNvSpPr>
          <p:nvPr>
            <p:ph type="sldNum" sz="quarter" idx="10"/>
          </p:nvPr>
        </p:nvSpPr>
        <p:spPr/>
        <p:txBody>
          <a:bodyPr/>
          <a:lstStyle/>
          <a:p>
            <a:pPr>
              <a:defRPr/>
            </a:pPr>
            <a:r>
              <a:rPr lang="en-US" dirty="0" smtClean="0"/>
              <a:t>2-</a:t>
            </a:r>
            <a:fld id="{4C4CA041-97C9-4E07-92C8-E000E69160F2}" type="slidenum">
              <a:rPr lang="en-US" smtClean="0"/>
              <a:pPr>
                <a:defRPr/>
              </a:pPr>
              <a:t>24</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a:t>13-</a:t>
            </a:r>
            <a:fld id="{579AFF2D-595D-4611-91CB-2B2A35579F56}" type="slidenum">
              <a:rPr lang="en-US"/>
              <a:pPr>
                <a:defRPr/>
              </a:pPr>
              <a:t>25</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5058" name="Rectangle 2"/>
          <p:cNvSpPr>
            <a:spLocks noGrp="1" noChangeArrowheads="1"/>
          </p:cNvSpPr>
          <p:nvPr>
            <p:ph type="title"/>
          </p:nvPr>
        </p:nvSpPr>
        <p:spPr/>
        <p:txBody>
          <a:bodyPr/>
          <a:lstStyle/>
          <a:p>
            <a:r>
              <a:rPr lang="en-US" dirty="0" smtClean="0"/>
              <a:t>For Reflection</a:t>
            </a:r>
          </a:p>
        </p:txBody>
      </p:sp>
      <p:sp>
        <p:nvSpPr>
          <p:cNvPr id="45059" name="Rectangle 3"/>
          <p:cNvSpPr>
            <a:spLocks noGrp="1" noChangeArrowheads="1"/>
          </p:cNvSpPr>
          <p:nvPr>
            <p:ph type="body" idx="1"/>
          </p:nvPr>
        </p:nvSpPr>
        <p:spPr/>
        <p:txBody>
          <a:bodyPr/>
          <a:lstStyle/>
          <a:p>
            <a:r>
              <a:rPr lang="en-US" dirty="0" smtClean="0"/>
              <a:t>Should members of a religious group adapt marketing techniques that manufacturers customarily use to increase market share for their products? Why or why not?</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6</a:t>
            </a:r>
            <a:endParaRPr lang="en-US" dirty="0"/>
          </a:p>
        </p:txBody>
      </p:sp>
      <p:sp>
        <p:nvSpPr>
          <p:cNvPr id="3" name="Content Placeholder 2"/>
          <p:cNvSpPr>
            <a:spLocks noGrp="1"/>
          </p:cNvSpPr>
          <p:nvPr>
            <p:ph idx="1"/>
          </p:nvPr>
        </p:nvSpPr>
        <p:spPr/>
        <p:txBody>
          <a:bodyPr/>
          <a:lstStyle/>
          <a:p>
            <a:r>
              <a:rPr lang="en-US" dirty="0" smtClean="0"/>
              <a:t>We have many things in common with others because they are about the same age. </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26</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13-</a:t>
            </a:r>
            <a:fld id="{E9C5D7FA-B1A6-40C2-ABAB-84DA937EE3A0}" type="slidenum">
              <a:rPr lang="en-US" smtClean="0"/>
              <a:pPr>
                <a:defRPr/>
              </a:pPr>
              <a:t>27</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28674" name="Title 1"/>
          <p:cNvSpPr>
            <a:spLocks noGrp="1"/>
          </p:cNvSpPr>
          <p:nvPr>
            <p:ph type="title"/>
          </p:nvPr>
        </p:nvSpPr>
        <p:spPr/>
        <p:txBody>
          <a:bodyPr/>
          <a:lstStyle/>
          <a:p>
            <a:r>
              <a:rPr lang="en-US" dirty="0" smtClean="0"/>
              <a:t>Generational Categories</a:t>
            </a:r>
          </a:p>
        </p:txBody>
      </p:sp>
      <p:sp>
        <p:nvSpPr>
          <p:cNvPr id="28675" name="Content Placeholder 2"/>
          <p:cNvSpPr>
            <a:spLocks noGrp="1"/>
          </p:cNvSpPr>
          <p:nvPr>
            <p:ph idx="1"/>
          </p:nvPr>
        </p:nvSpPr>
        <p:spPr/>
        <p:txBody>
          <a:bodyPr/>
          <a:lstStyle/>
          <a:p>
            <a:r>
              <a:rPr lang="en-US" dirty="0" smtClean="0"/>
              <a:t>The Interbellum Generation</a:t>
            </a:r>
          </a:p>
          <a:p>
            <a:r>
              <a:rPr lang="en-US" dirty="0" smtClean="0"/>
              <a:t>The Silent Generation</a:t>
            </a:r>
          </a:p>
          <a:p>
            <a:r>
              <a:rPr lang="en-US" dirty="0" smtClean="0"/>
              <a:t>The War Baby Generation</a:t>
            </a:r>
          </a:p>
          <a:p>
            <a:r>
              <a:rPr lang="en-US" dirty="0" smtClean="0"/>
              <a:t>The Baby Boom Generation</a:t>
            </a:r>
          </a:p>
          <a:p>
            <a:r>
              <a:rPr lang="en-US" dirty="0" smtClean="0"/>
              <a:t>Generation X</a:t>
            </a:r>
          </a:p>
          <a:p>
            <a:r>
              <a:rPr lang="en-US" dirty="0" smtClean="0"/>
              <a:t>Generation Y</a:t>
            </a:r>
          </a:p>
          <a:p>
            <a:r>
              <a:rPr lang="en-US" dirty="0" smtClean="0"/>
              <a:t>Generation Z</a:t>
            </a:r>
          </a:p>
          <a:p>
            <a:endParaRPr lang="en-US" dirty="0" smtClean="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13-</a:t>
            </a:r>
            <a:fld id="{162D2D45-6822-4862-B3D6-A4762A698F46}" type="slidenum">
              <a:rPr lang="en-US" smtClean="0"/>
              <a:pPr>
                <a:defRPr/>
              </a:pPr>
              <a:t>28</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29699" name="Rectangle 2"/>
          <p:cNvSpPr>
            <a:spLocks noGrp="1" noChangeArrowheads="1"/>
          </p:cNvSpPr>
          <p:nvPr>
            <p:ph type="title"/>
          </p:nvPr>
        </p:nvSpPr>
        <p:spPr/>
        <p:txBody>
          <a:bodyPr/>
          <a:lstStyle/>
          <a:p>
            <a:r>
              <a:rPr lang="en-US" dirty="0" smtClean="0"/>
              <a:t>Table 13.1 Nostalgia Scale</a:t>
            </a:r>
          </a:p>
        </p:txBody>
      </p:sp>
      <p:graphicFrame>
        <p:nvGraphicFramePr>
          <p:cNvPr id="514079" name="Group 31"/>
          <p:cNvGraphicFramePr>
            <a:graphicFrameLocks noGrp="1"/>
          </p:cNvGraphicFramePr>
          <p:nvPr>
            <p:ph type="tbl" idx="1"/>
          </p:nvPr>
        </p:nvGraphicFramePr>
        <p:xfrm>
          <a:off x="457200" y="1371600"/>
          <a:ext cx="8229600" cy="3901440"/>
        </p:xfrm>
        <a:graphic>
          <a:graphicData uri="http://schemas.openxmlformats.org/drawingml/2006/table">
            <a:tbl>
              <a:tblPr/>
              <a:tblGrid>
                <a:gridCol w="8229600"/>
              </a:tblGrid>
              <a:tr h="246063">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en-US" sz="2000" b="1" i="0" u="none" strike="noStrike" cap="none" normalizeH="0" baseline="0" dirty="0" smtClean="0">
                          <a:ln>
                            <a:noFill/>
                          </a:ln>
                          <a:solidFill>
                            <a:schemeClr val="bg1"/>
                          </a:solidFill>
                          <a:effectLst/>
                          <a:latin typeface="Arial" charset="0"/>
                        </a:rPr>
                        <a:t>Scale Items</a:t>
                      </a:r>
                    </a:p>
                  </a:txBody>
                  <a:tcPr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r>
              <a:tr h="244475">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en-US" sz="1600" b="1" i="0" u="none" strike="noStrike" cap="none" normalizeH="0" baseline="0" dirty="0" smtClean="0">
                          <a:ln>
                            <a:noFill/>
                          </a:ln>
                          <a:solidFill>
                            <a:srgbClr val="000066"/>
                          </a:solidFill>
                          <a:effectLst/>
                          <a:latin typeface="Arial" charset="0"/>
                        </a:rPr>
                        <a:t>They don’t make ‘em like they used to.</a:t>
                      </a:r>
                    </a:p>
                  </a:txBody>
                  <a:tcPr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en-US" sz="1600" b="1" i="0" u="none" strike="noStrike" cap="none" normalizeH="0" baseline="0" dirty="0" smtClean="0">
                          <a:ln>
                            <a:noFill/>
                          </a:ln>
                          <a:solidFill>
                            <a:srgbClr val="000066"/>
                          </a:solidFill>
                          <a:effectLst/>
                          <a:latin typeface="Arial" charset="0"/>
                        </a:rPr>
                        <a:t>Things used to be better in the good old days.</a:t>
                      </a:r>
                    </a:p>
                  </a:txBody>
                  <a:tcPr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en-US" sz="1600" b="1" i="0" u="none" strike="noStrike" cap="none" normalizeH="0" baseline="0" dirty="0" smtClean="0">
                          <a:ln>
                            <a:noFill/>
                          </a:ln>
                          <a:solidFill>
                            <a:srgbClr val="000066"/>
                          </a:solidFill>
                          <a:effectLst/>
                          <a:latin typeface="Arial" charset="0"/>
                        </a:rPr>
                        <a:t>Products are getting shoddier and shoddier.</a:t>
                      </a:r>
                    </a:p>
                  </a:txBody>
                  <a:tcPr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en-US" sz="1600" b="1" i="0" u="none" strike="noStrike" cap="none" normalizeH="0" baseline="0" dirty="0" smtClean="0">
                          <a:ln>
                            <a:noFill/>
                          </a:ln>
                          <a:solidFill>
                            <a:srgbClr val="000066"/>
                          </a:solidFill>
                          <a:effectLst/>
                          <a:latin typeface="Arial" charset="0"/>
                        </a:rPr>
                        <a:t>Technological change will ensure a brighter future (reverse coded).</a:t>
                      </a:r>
                    </a:p>
                  </a:txBody>
                  <a:tcPr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en-US" sz="1600" b="1" i="0" u="none" strike="noStrike" cap="none" normalizeH="0" baseline="0" dirty="0" smtClean="0">
                          <a:ln>
                            <a:noFill/>
                          </a:ln>
                          <a:solidFill>
                            <a:srgbClr val="000066"/>
                          </a:solidFill>
                          <a:effectLst/>
                          <a:latin typeface="Arial" charset="0"/>
                        </a:rPr>
                        <a:t>History involves a steady improvement in human welfare (reverse coded).</a:t>
                      </a:r>
                    </a:p>
                  </a:txBody>
                  <a:tcPr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en-US" sz="1600" b="1" i="0" u="none" strike="noStrike" cap="none" normalizeH="0" baseline="0" dirty="0" smtClean="0">
                          <a:ln>
                            <a:noFill/>
                          </a:ln>
                          <a:solidFill>
                            <a:srgbClr val="000066"/>
                          </a:solidFill>
                          <a:effectLst/>
                          <a:latin typeface="Arial" charset="0"/>
                        </a:rPr>
                        <a:t>We are experiencing a decline in the quality of life.</a:t>
                      </a:r>
                    </a:p>
                  </a:txBody>
                  <a:tcPr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en-US" sz="1600" b="1" i="0" u="none" strike="noStrike" cap="none" normalizeH="0" baseline="0" dirty="0" smtClean="0">
                          <a:ln>
                            <a:noFill/>
                          </a:ln>
                          <a:solidFill>
                            <a:srgbClr val="000066"/>
                          </a:solidFill>
                          <a:effectLst/>
                          <a:latin typeface="Arial" charset="0"/>
                        </a:rPr>
                        <a:t>Steady growth in GNP has brought increased human happiness (reverse coded).</a:t>
                      </a:r>
                    </a:p>
                  </a:txBody>
                  <a:tcPr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40000"/>
                        </a:spcBef>
                        <a:spcAft>
                          <a:spcPct val="0"/>
                        </a:spcAft>
                        <a:buClr>
                          <a:schemeClr val="folHlink"/>
                        </a:buClr>
                        <a:buSzPct val="120000"/>
                        <a:buFontTx/>
                        <a:buNone/>
                        <a:tabLst/>
                      </a:pPr>
                      <a:r>
                        <a:rPr kumimoji="0" lang="en-US" sz="1600" b="1" i="0" u="none" strike="noStrike" cap="none" normalizeH="0" baseline="0" dirty="0" smtClean="0">
                          <a:ln>
                            <a:noFill/>
                          </a:ln>
                          <a:solidFill>
                            <a:srgbClr val="000066"/>
                          </a:solidFill>
                          <a:effectLst/>
                          <a:latin typeface="Arial" charset="0"/>
                        </a:rPr>
                        <a:t>Modern business constantly builds a better tomorrow (reverse coded).</a:t>
                      </a:r>
                    </a:p>
                  </a:txBody>
                  <a:tcPr marT="91440" marB="914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13-</a:t>
            </a:r>
            <a:fld id="{DF9A27B5-F0EB-43BA-9059-8E57AC879E50}" type="slidenum">
              <a:rPr lang="en-US" smtClean="0"/>
              <a:pPr>
                <a:defRPr/>
              </a:pPr>
              <a:t>29</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0723" name="Rectangle 3"/>
          <p:cNvSpPr>
            <a:spLocks noGrp="1" noChangeArrowheads="1"/>
          </p:cNvSpPr>
          <p:nvPr>
            <p:ph type="title"/>
          </p:nvPr>
        </p:nvSpPr>
        <p:spPr/>
        <p:txBody>
          <a:bodyPr/>
          <a:lstStyle/>
          <a:p>
            <a:r>
              <a:rPr lang="en-US" dirty="0" smtClean="0"/>
              <a:t>For Reflection</a:t>
            </a:r>
          </a:p>
        </p:txBody>
      </p:sp>
      <p:sp>
        <p:nvSpPr>
          <p:cNvPr id="30724" name="Rectangle 4"/>
          <p:cNvSpPr>
            <a:spLocks noGrp="1" noChangeArrowheads="1"/>
          </p:cNvSpPr>
          <p:nvPr>
            <p:ph type="body" idx="1"/>
          </p:nvPr>
        </p:nvSpPr>
        <p:spPr>
          <a:xfrm>
            <a:off x="457200" y="1371600"/>
            <a:ext cx="8229600" cy="1698625"/>
          </a:xfrm>
        </p:spPr>
        <p:txBody>
          <a:bodyPr/>
          <a:lstStyle/>
          <a:p>
            <a:r>
              <a:rPr lang="en-US" dirty="0" smtClean="0"/>
              <a:t>What are some possible marketing opportunities present at reunions?</a:t>
            </a:r>
          </a:p>
          <a:p>
            <a:r>
              <a:rPr lang="en-US" dirty="0" smtClean="0"/>
              <a:t>What effects might attending such an event have on consumers’ self-esteem, body image, and so on?</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13-</a:t>
            </a:r>
            <a:fld id="{A085DB89-0183-4AB1-B07A-F8AD939D7FF3}" type="slidenum">
              <a:rPr lang="en-US"/>
              <a:pPr>
                <a:defRPr/>
              </a:pPr>
              <a:t>3</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26626" name="Rectangle 2"/>
          <p:cNvSpPr>
            <a:spLocks noGrp="1" noChangeArrowheads="1"/>
          </p:cNvSpPr>
          <p:nvPr>
            <p:ph type="title"/>
          </p:nvPr>
        </p:nvSpPr>
        <p:spPr/>
        <p:txBody>
          <a:bodyPr/>
          <a:lstStyle/>
          <a:p>
            <a:r>
              <a:rPr lang="en-US" dirty="0" smtClean="0"/>
              <a:t>Chapter Objectives (continued)</a:t>
            </a:r>
          </a:p>
        </p:txBody>
      </p:sp>
      <p:sp>
        <p:nvSpPr>
          <p:cNvPr id="26627" name="Rectangle 3"/>
          <p:cNvSpPr>
            <a:spLocks noGrp="1" noChangeArrowheads="1"/>
          </p:cNvSpPr>
          <p:nvPr>
            <p:ph type="body" idx="1"/>
          </p:nvPr>
        </p:nvSpPr>
        <p:spPr/>
        <p:txBody>
          <a:bodyPr/>
          <a:lstStyle/>
          <a:p>
            <a:pPr marL="514350" indent="-514350">
              <a:spcBef>
                <a:spcPts val="600"/>
              </a:spcBef>
              <a:buClr>
                <a:srgbClr val="002060"/>
              </a:buClr>
              <a:buFont typeface="+mj-lt"/>
              <a:buAutoNum type="arabicPeriod" startAt="3"/>
            </a:pPr>
            <a:r>
              <a:rPr lang="en-US" dirty="0" smtClean="0"/>
              <a:t>Many marketing messages appeal to ethnic and racial identity.</a:t>
            </a:r>
          </a:p>
          <a:p>
            <a:pPr marL="514350" indent="-514350">
              <a:spcBef>
                <a:spcPts val="600"/>
              </a:spcBef>
              <a:buClr>
                <a:srgbClr val="002060"/>
              </a:buClr>
              <a:buFont typeface="+mj-lt"/>
              <a:buAutoNum type="arabicPeriod" startAt="3"/>
            </a:pPr>
            <a:r>
              <a:rPr lang="en-US" dirty="0" smtClean="0"/>
              <a:t>African Americans, Hispanic Americans, and Asian Americans are the three most important ethnic/racial subcultures in the United States.</a:t>
            </a:r>
          </a:p>
          <a:p>
            <a:pPr marL="514350" indent="-514350">
              <a:spcBef>
                <a:spcPts val="600"/>
              </a:spcBef>
              <a:buClr>
                <a:srgbClr val="002060"/>
              </a:buClr>
              <a:buFont typeface="+mj-lt"/>
              <a:buAutoNum type="arabicPeriod" startAt="3"/>
            </a:pPr>
            <a:r>
              <a:rPr lang="en-US" dirty="0" smtClean="0"/>
              <a:t>Marketers increasingly use religious and spiritual themes when they talk to consumers.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7</a:t>
            </a:r>
            <a:endParaRPr lang="en-US" dirty="0"/>
          </a:p>
        </p:txBody>
      </p:sp>
      <p:sp>
        <p:nvSpPr>
          <p:cNvPr id="3" name="Content Placeholder 2"/>
          <p:cNvSpPr>
            <a:spLocks noGrp="1"/>
          </p:cNvSpPr>
          <p:nvPr>
            <p:ph idx="1"/>
          </p:nvPr>
        </p:nvSpPr>
        <p:spPr/>
        <p:txBody>
          <a:bodyPr/>
          <a:lstStyle/>
          <a:p>
            <a:r>
              <a:rPr lang="en-US" dirty="0" smtClean="0"/>
              <a:t>Teens are an important age segment for marketers.</a:t>
            </a:r>
            <a:endParaRPr lang="en-US" dirty="0"/>
          </a:p>
        </p:txBody>
      </p:sp>
      <p:sp>
        <p:nvSpPr>
          <p:cNvPr id="4" name="Slide Number Placeholder 3"/>
          <p:cNvSpPr>
            <a:spLocks noGrp="1"/>
          </p:cNvSpPr>
          <p:nvPr>
            <p:ph type="sldNum" sz="quarter" idx="10"/>
          </p:nvPr>
        </p:nvSpPr>
        <p:spPr/>
        <p:txBody>
          <a:bodyPr/>
          <a:lstStyle/>
          <a:p>
            <a:pPr>
              <a:defRPr/>
            </a:pPr>
            <a:r>
              <a:rPr lang="en-US" dirty="0" smtClean="0"/>
              <a:t>2-</a:t>
            </a:r>
            <a:fld id="{4C4CA041-97C9-4E07-92C8-E000E69160F2}" type="slidenum">
              <a:rPr lang="en-US" smtClean="0"/>
              <a:pPr>
                <a:defRPr/>
              </a:pPr>
              <a:t>30</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600200" y="2895600"/>
            <a:ext cx="6048375" cy="2524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13-</a:t>
            </a:r>
            <a:fld id="{1C322F72-FA89-498C-BEC4-B0D3900235D9}" type="slidenum">
              <a:rPr lang="en-US" smtClean="0"/>
              <a:pPr>
                <a:defRPr/>
              </a:pPr>
              <a:t>31</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1746" name="Rectangle 2"/>
          <p:cNvSpPr>
            <a:spLocks noGrp="1" noChangeArrowheads="1"/>
          </p:cNvSpPr>
          <p:nvPr>
            <p:ph type="title"/>
          </p:nvPr>
        </p:nvSpPr>
        <p:spPr/>
        <p:txBody>
          <a:bodyPr/>
          <a:lstStyle/>
          <a:p>
            <a:r>
              <a:rPr lang="en-US" dirty="0" smtClean="0"/>
              <a:t>The Youth Market</a:t>
            </a:r>
          </a:p>
        </p:txBody>
      </p:sp>
      <p:sp>
        <p:nvSpPr>
          <p:cNvPr id="31747" name="Rectangle 3"/>
          <p:cNvSpPr>
            <a:spLocks noGrp="1" noChangeArrowheads="1"/>
          </p:cNvSpPr>
          <p:nvPr>
            <p:ph type="body" idx="1"/>
          </p:nvPr>
        </p:nvSpPr>
        <p:spPr/>
        <p:txBody>
          <a:bodyPr/>
          <a:lstStyle/>
          <a:p>
            <a:r>
              <a:rPr lang="en-US" dirty="0" smtClean="0"/>
              <a:t>“Teenage” first used to describe youth generation in 1950s</a:t>
            </a:r>
          </a:p>
          <a:p>
            <a:r>
              <a:rPr lang="en-US" dirty="0" smtClean="0"/>
              <a:t>Youth market often represents rebellion</a:t>
            </a:r>
          </a:p>
          <a:p>
            <a:r>
              <a:rPr lang="en-US" dirty="0" smtClean="0"/>
              <a:t>$100 billion in spending power</a:t>
            </a:r>
          </a:p>
        </p:txBody>
      </p:sp>
      <p:pic>
        <p:nvPicPr>
          <p:cNvPr id="31749" name="Picture 9" descr="MPj04227100000[1]"/>
          <p:cNvPicPr>
            <a:picLocks noChangeAspect="1" noChangeArrowheads="1"/>
          </p:cNvPicPr>
          <p:nvPr/>
        </p:nvPicPr>
        <p:blipFill>
          <a:blip r:embed="rId3" cstate="print"/>
          <a:srcRect/>
          <a:stretch>
            <a:fillRect/>
          </a:stretch>
        </p:blipFill>
        <p:spPr bwMode="auto">
          <a:xfrm>
            <a:off x="4267200" y="3810000"/>
            <a:ext cx="3581400" cy="2386013"/>
          </a:xfrm>
          <a:prstGeom prst="rect">
            <a:avLst/>
          </a:prstGeom>
          <a:noFill/>
          <a:ln w="38100">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13-</a:t>
            </a:r>
            <a:fld id="{D8A825ED-5027-4CC8-9F58-2776507AAF92}" type="slidenum">
              <a:rPr lang="en-US" smtClean="0"/>
              <a:pPr>
                <a:defRPr/>
              </a:pPr>
              <a:t>32</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3794" name="Rectangle 3"/>
          <p:cNvSpPr>
            <a:spLocks noGrp="1" noChangeArrowheads="1"/>
          </p:cNvSpPr>
          <p:nvPr>
            <p:ph type="title"/>
          </p:nvPr>
        </p:nvSpPr>
        <p:spPr/>
        <p:txBody>
          <a:bodyPr/>
          <a:lstStyle/>
          <a:p>
            <a:r>
              <a:rPr lang="en-US" dirty="0" smtClean="0"/>
              <a:t>Teen Values, Conflicts, and Desires</a:t>
            </a:r>
          </a:p>
        </p:txBody>
      </p:sp>
      <p:sp>
        <p:nvSpPr>
          <p:cNvPr id="33795" name="Rectangle 6"/>
          <p:cNvSpPr>
            <a:spLocks noGrp="1" noChangeArrowheads="1"/>
          </p:cNvSpPr>
          <p:nvPr>
            <p:ph type="body" idx="1"/>
          </p:nvPr>
        </p:nvSpPr>
        <p:spPr/>
        <p:txBody>
          <a:bodyPr/>
          <a:lstStyle/>
          <a:p>
            <a:r>
              <a:rPr lang="en-US" dirty="0" smtClean="0"/>
              <a:t>Four basic conflicts common among all teens:</a:t>
            </a:r>
          </a:p>
          <a:p>
            <a:pPr lvl="1"/>
            <a:r>
              <a:rPr lang="en-US" dirty="0" smtClean="0"/>
              <a:t>Autonomy versus belonging</a:t>
            </a:r>
          </a:p>
          <a:p>
            <a:pPr lvl="1"/>
            <a:r>
              <a:rPr lang="en-US" dirty="0" smtClean="0"/>
              <a:t>Rebellion versus conformity</a:t>
            </a:r>
          </a:p>
          <a:p>
            <a:pPr lvl="1"/>
            <a:r>
              <a:rPr lang="en-US" dirty="0" smtClean="0"/>
              <a:t>Idealism versus pragmatism</a:t>
            </a:r>
          </a:p>
          <a:p>
            <a:pPr lvl="1"/>
            <a:r>
              <a:rPr lang="en-US" dirty="0" smtClean="0"/>
              <a:t>Narcissism versus intimacy</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13-</a:t>
            </a:r>
            <a:fld id="{A815D9C2-3F0D-4052-87C8-EAECB75D700F}" type="slidenum">
              <a:rPr lang="en-US" smtClean="0"/>
              <a:pPr>
                <a:defRPr/>
              </a:pPr>
              <a:t>33</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4818" name="Rectangle 2"/>
          <p:cNvSpPr>
            <a:spLocks noGrp="1" noChangeArrowheads="1"/>
          </p:cNvSpPr>
          <p:nvPr>
            <p:ph type="title"/>
          </p:nvPr>
        </p:nvSpPr>
        <p:spPr/>
        <p:txBody>
          <a:bodyPr/>
          <a:lstStyle/>
          <a:p>
            <a:r>
              <a:rPr lang="en-US" dirty="0" smtClean="0"/>
              <a:t>Getting to Know Gen Y</a:t>
            </a:r>
          </a:p>
        </p:txBody>
      </p:sp>
      <p:sp>
        <p:nvSpPr>
          <p:cNvPr id="34819" name="Rectangle 3"/>
          <p:cNvSpPr>
            <a:spLocks noGrp="1" noChangeArrowheads="1"/>
          </p:cNvSpPr>
          <p:nvPr>
            <p:ph type="body" idx="1"/>
          </p:nvPr>
        </p:nvSpPr>
        <p:spPr>
          <a:xfrm>
            <a:off x="3581400" y="1371600"/>
            <a:ext cx="5105400" cy="4759325"/>
          </a:xfrm>
        </p:spPr>
        <p:txBody>
          <a:bodyPr/>
          <a:lstStyle/>
          <a:p>
            <a:r>
              <a:rPr lang="en-US" dirty="0" smtClean="0"/>
              <a:t>“Echo Boomers” = “millennials” = Gen Yers</a:t>
            </a:r>
          </a:p>
          <a:p>
            <a:r>
              <a:rPr lang="en-US" dirty="0" smtClean="0"/>
              <a:t>Make up one-third of U.S. population</a:t>
            </a:r>
          </a:p>
          <a:p>
            <a:r>
              <a:rPr lang="en-US" dirty="0" smtClean="0"/>
              <a:t>Spend $170 billion a year</a:t>
            </a:r>
          </a:p>
          <a:p>
            <a:r>
              <a:rPr lang="en-US" dirty="0" smtClean="0"/>
              <a:t>First to grow up with computers in their homes, in a 500-channel TV universe</a:t>
            </a:r>
          </a:p>
        </p:txBody>
      </p:sp>
      <p:pic>
        <p:nvPicPr>
          <p:cNvPr id="34822" name="Picture 4" descr="MPj04222950000[1]"/>
          <p:cNvPicPr>
            <a:picLocks noChangeAspect="1" noChangeArrowheads="1"/>
          </p:cNvPicPr>
          <p:nvPr/>
        </p:nvPicPr>
        <p:blipFill>
          <a:blip r:embed="rId3" cstate="print"/>
          <a:srcRect/>
          <a:stretch>
            <a:fillRect/>
          </a:stretch>
        </p:blipFill>
        <p:spPr bwMode="auto">
          <a:xfrm>
            <a:off x="533400" y="1600200"/>
            <a:ext cx="2971800" cy="2951163"/>
          </a:xfrm>
          <a:prstGeom prst="rect">
            <a:avLst/>
          </a:prstGeom>
          <a:noFill/>
          <a:ln w="38100">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13-</a:t>
            </a:r>
            <a:fld id="{03805E3F-6105-458E-ADD2-BF2F6F4268A7}" type="slidenum">
              <a:rPr lang="en-US" smtClean="0"/>
              <a:pPr>
                <a:defRPr/>
              </a:pPr>
              <a:t>34</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6866" name="Title 1"/>
          <p:cNvSpPr>
            <a:spLocks noGrp="1"/>
          </p:cNvSpPr>
          <p:nvPr>
            <p:ph type="title"/>
          </p:nvPr>
        </p:nvSpPr>
        <p:spPr/>
        <p:txBody>
          <a:bodyPr/>
          <a:lstStyle/>
          <a:p>
            <a:r>
              <a:rPr lang="en-US" dirty="0" smtClean="0"/>
              <a:t>Rules of Engagement</a:t>
            </a:r>
          </a:p>
        </p:txBody>
      </p:sp>
      <p:sp>
        <p:nvSpPr>
          <p:cNvPr id="36867" name="Content Placeholder 2"/>
          <p:cNvSpPr>
            <a:spLocks noGrp="1"/>
          </p:cNvSpPr>
          <p:nvPr>
            <p:ph idx="1"/>
          </p:nvPr>
        </p:nvSpPr>
        <p:spPr/>
        <p:txBody>
          <a:bodyPr/>
          <a:lstStyle/>
          <a:p>
            <a:r>
              <a:rPr lang="en-US" dirty="0" smtClean="0"/>
              <a:t>Rule #1: Don’t talk down</a:t>
            </a:r>
          </a:p>
          <a:p>
            <a:r>
              <a:rPr lang="en-US" dirty="0" smtClean="0"/>
              <a:t>Rule #2: Don’t try to be what you’re not</a:t>
            </a:r>
          </a:p>
          <a:p>
            <a:r>
              <a:rPr lang="en-US" dirty="0" smtClean="0"/>
              <a:t>Rule #3: Entertain them. Make it interactive and keep the sell short</a:t>
            </a:r>
          </a:p>
          <a:p>
            <a:r>
              <a:rPr lang="en-US" dirty="0" smtClean="0"/>
              <a:t>Rule #4: Show that you know what they’re going through but keep it light</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13-</a:t>
            </a:r>
            <a:fld id="{7C5EEDBB-7071-4F25-A412-51B0ADEE839F}" type="slidenum">
              <a:rPr lang="en-US" smtClean="0"/>
              <a:pPr>
                <a:defRPr/>
              </a:pPr>
              <a:t>35</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7890" name="Rectangle 2"/>
          <p:cNvSpPr>
            <a:spLocks noGrp="1" noChangeArrowheads="1"/>
          </p:cNvSpPr>
          <p:nvPr>
            <p:ph type="title"/>
          </p:nvPr>
        </p:nvSpPr>
        <p:spPr/>
        <p:txBody>
          <a:bodyPr/>
          <a:lstStyle/>
          <a:p>
            <a:r>
              <a:rPr lang="en-US" dirty="0" smtClean="0"/>
              <a:t>Tweens</a:t>
            </a:r>
          </a:p>
        </p:txBody>
      </p:sp>
      <p:sp>
        <p:nvSpPr>
          <p:cNvPr id="37891" name="Rectangle 3"/>
          <p:cNvSpPr>
            <a:spLocks noGrp="1" noChangeArrowheads="1"/>
          </p:cNvSpPr>
          <p:nvPr>
            <p:ph type="body" idx="1"/>
          </p:nvPr>
        </p:nvSpPr>
        <p:spPr/>
        <p:txBody>
          <a:bodyPr/>
          <a:lstStyle/>
          <a:p>
            <a:r>
              <a:rPr lang="en-US" dirty="0" smtClean="0"/>
              <a:t>Children ages 8 to 14</a:t>
            </a:r>
          </a:p>
          <a:p>
            <a:r>
              <a:rPr lang="en-US" dirty="0" smtClean="0"/>
              <a:t>Spend $14 billion a year on clothes, CDs, movies (“feel-good” products)</a:t>
            </a:r>
          </a:p>
          <a:p>
            <a:r>
              <a:rPr lang="en-US" dirty="0" smtClean="0"/>
              <a:t>Exhibit characteristics of both children and adolescents</a:t>
            </a:r>
          </a:p>
          <a:p>
            <a:r>
              <a:rPr lang="en-US" dirty="0" smtClean="0"/>
              <a:t>Victoria Secret’s Pink lingerie line for younger girls (“Team Pink”)</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13-</a:t>
            </a:r>
            <a:fld id="{83BB5151-1F1D-45F2-AD04-4B780CC0E43F}" type="slidenum">
              <a:rPr lang="en-US" smtClean="0"/>
              <a:pPr>
                <a:defRPr/>
              </a:pPr>
              <a:t>36</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38914" name="Rectangle 3"/>
          <p:cNvSpPr>
            <a:spLocks noGrp="1" noChangeArrowheads="1"/>
          </p:cNvSpPr>
          <p:nvPr>
            <p:ph type="title"/>
          </p:nvPr>
        </p:nvSpPr>
        <p:spPr/>
        <p:txBody>
          <a:bodyPr/>
          <a:lstStyle/>
          <a:p>
            <a:r>
              <a:rPr lang="en-US" dirty="0" smtClean="0"/>
              <a:t>Big (Wo)Man on Campus</a:t>
            </a:r>
          </a:p>
        </p:txBody>
      </p:sp>
      <p:sp>
        <p:nvSpPr>
          <p:cNvPr id="38915" name="Rectangle 4"/>
          <p:cNvSpPr>
            <a:spLocks noGrp="1" noChangeArrowheads="1"/>
          </p:cNvSpPr>
          <p:nvPr>
            <p:ph type="body" idx="1"/>
          </p:nvPr>
        </p:nvSpPr>
        <p:spPr/>
        <p:txBody>
          <a:bodyPr/>
          <a:lstStyle/>
          <a:p>
            <a:pPr>
              <a:spcBef>
                <a:spcPts val="0"/>
              </a:spcBef>
            </a:pPr>
            <a:r>
              <a:rPr lang="en-US" dirty="0" smtClean="0"/>
              <a:t>College market is attractive</a:t>
            </a:r>
          </a:p>
          <a:p>
            <a:pPr lvl="1">
              <a:spcBef>
                <a:spcPts val="0"/>
              </a:spcBef>
            </a:pPr>
            <a:r>
              <a:rPr lang="en-US" dirty="0" smtClean="0"/>
              <a:t>Many students have extra cash/free time</a:t>
            </a:r>
          </a:p>
          <a:p>
            <a:pPr lvl="1">
              <a:spcBef>
                <a:spcPts val="0"/>
              </a:spcBef>
            </a:pPr>
            <a:r>
              <a:rPr lang="en-US" dirty="0" smtClean="0"/>
              <a:t>Undeveloped brand loyalty</a:t>
            </a:r>
          </a:p>
          <a:p>
            <a:pPr>
              <a:spcBef>
                <a:spcPts val="0"/>
              </a:spcBef>
            </a:pPr>
            <a:r>
              <a:rPr lang="en-US" dirty="0" smtClean="0"/>
              <a:t>College students are hard to reach via conventional media</a:t>
            </a:r>
          </a:p>
          <a:p>
            <a:pPr lvl="1">
              <a:spcBef>
                <a:spcPts val="0"/>
              </a:spcBef>
            </a:pPr>
            <a:r>
              <a:rPr lang="en-US" dirty="0" smtClean="0"/>
              <a:t>Online advertising is very effective</a:t>
            </a:r>
          </a:p>
          <a:p>
            <a:pPr lvl="1">
              <a:spcBef>
                <a:spcPts val="0"/>
              </a:spcBef>
            </a:pPr>
            <a:r>
              <a:rPr lang="en-US" dirty="0" smtClean="0"/>
              <a:t>Sampler boxes</a:t>
            </a:r>
          </a:p>
          <a:p>
            <a:pPr lvl="1">
              <a:spcBef>
                <a:spcPts val="0"/>
              </a:spcBef>
            </a:pPr>
            <a:r>
              <a:rPr lang="en-US" dirty="0" smtClean="0"/>
              <a:t>Wall media</a:t>
            </a:r>
          </a:p>
          <a:p>
            <a:pPr lvl="1">
              <a:spcBef>
                <a:spcPts val="0"/>
              </a:spcBef>
            </a:pPr>
            <a:r>
              <a:rPr lang="en-US" dirty="0" smtClean="0"/>
              <a:t>Spring break beach promotions</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13-</a:t>
            </a:r>
            <a:fld id="{3F26B62A-22AD-4E6F-8CFA-1966F8015FC6}" type="slidenum">
              <a:rPr lang="en-US" smtClean="0"/>
              <a:pPr>
                <a:defRPr/>
              </a:pPr>
              <a:t>37</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1986" name="Rectangle 2"/>
          <p:cNvSpPr>
            <a:spLocks noGrp="1" noChangeArrowheads="1"/>
          </p:cNvSpPr>
          <p:nvPr>
            <p:ph type="title"/>
          </p:nvPr>
        </p:nvSpPr>
        <p:spPr/>
        <p:txBody>
          <a:bodyPr/>
          <a:lstStyle/>
          <a:p>
            <a:r>
              <a:rPr lang="en-US" dirty="0" smtClean="0"/>
              <a:t>Baby Busters: “Generation X”</a:t>
            </a:r>
          </a:p>
        </p:txBody>
      </p:sp>
      <p:sp>
        <p:nvSpPr>
          <p:cNvPr id="41987" name="Rectangle 3"/>
          <p:cNvSpPr>
            <a:spLocks noGrp="1" noChangeArrowheads="1"/>
          </p:cNvSpPr>
          <p:nvPr>
            <p:ph type="body" idx="1"/>
          </p:nvPr>
        </p:nvSpPr>
        <p:spPr>
          <a:xfrm>
            <a:off x="3581400" y="1371600"/>
            <a:ext cx="5562600" cy="4759325"/>
          </a:xfrm>
        </p:spPr>
        <p:txBody>
          <a:bodyPr/>
          <a:lstStyle/>
          <a:p>
            <a:pPr>
              <a:spcBef>
                <a:spcPts val="600"/>
              </a:spcBef>
            </a:pPr>
            <a:r>
              <a:rPr lang="en-US" dirty="0" smtClean="0"/>
              <a:t>Consumers born between 1966 and 1976</a:t>
            </a:r>
          </a:p>
          <a:p>
            <a:pPr>
              <a:spcBef>
                <a:spcPts val="600"/>
              </a:spcBef>
            </a:pPr>
            <a:r>
              <a:rPr lang="en-US" dirty="0" smtClean="0"/>
              <a:t>Today’s Gen Xer is both values-oriented and value-oriented</a:t>
            </a:r>
          </a:p>
          <a:p>
            <a:pPr>
              <a:spcBef>
                <a:spcPts val="600"/>
              </a:spcBef>
            </a:pPr>
            <a:r>
              <a:rPr lang="en-US" dirty="0" smtClean="0"/>
              <a:t>Desire stable families, save portion of income, and view home as expression of individuality</a:t>
            </a:r>
          </a:p>
        </p:txBody>
      </p:sp>
      <p:pic>
        <p:nvPicPr>
          <p:cNvPr id="41990" name="Picture 7"/>
          <p:cNvPicPr>
            <a:picLocks noChangeAspect="1" noChangeArrowheads="1"/>
          </p:cNvPicPr>
          <p:nvPr/>
        </p:nvPicPr>
        <p:blipFill>
          <a:blip r:embed="rId3" cstate="print"/>
          <a:srcRect/>
          <a:stretch>
            <a:fillRect/>
          </a:stretch>
        </p:blipFill>
        <p:spPr bwMode="auto">
          <a:xfrm>
            <a:off x="533400" y="1447800"/>
            <a:ext cx="2862263" cy="3581400"/>
          </a:xfrm>
          <a:prstGeom prst="rect">
            <a:avLst/>
          </a:prstGeom>
          <a:noFill/>
          <a:ln w="38100" algn="ctr">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13-</a:t>
            </a:r>
            <a:fld id="{47028D0D-E734-45B0-B5FF-C9E08532A4E6}" type="slidenum">
              <a:rPr lang="en-US" smtClean="0"/>
              <a:pPr>
                <a:defRPr/>
              </a:pPr>
              <a:t>38</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0962" name="Rectangle 2"/>
          <p:cNvSpPr>
            <a:spLocks noGrp="1" noChangeArrowheads="1"/>
          </p:cNvSpPr>
          <p:nvPr>
            <p:ph type="title"/>
          </p:nvPr>
        </p:nvSpPr>
        <p:spPr/>
        <p:txBody>
          <a:bodyPr/>
          <a:lstStyle/>
          <a:p>
            <a:r>
              <a:rPr lang="en-US" dirty="0" smtClean="0"/>
              <a:t>For Reflection</a:t>
            </a:r>
          </a:p>
        </p:txBody>
      </p:sp>
      <p:sp>
        <p:nvSpPr>
          <p:cNvPr id="40963" name="Rectangle 3"/>
          <p:cNvSpPr>
            <a:spLocks noGrp="1" noChangeArrowheads="1"/>
          </p:cNvSpPr>
          <p:nvPr>
            <p:ph type="body" idx="1"/>
          </p:nvPr>
        </p:nvSpPr>
        <p:spPr/>
        <p:txBody>
          <a:bodyPr/>
          <a:lstStyle/>
          <a:p>
            <a:r>
              <a:rPr lang="en-US" dirty="0" smtClean="0"/>
              <a:t>If you were a marketing researcher assigned to study what products are “cool,” how would you do this?</a:t>
            </a:r>
          </a:p>
          <a:p>
            <a:r>
              <a:rPr lang="en-US" dirty="0" smtClean="0"/>
              <a:t>Do you agree with the definitions of cool provided by the young people in this chapter?</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8</a:t>
            </a:r>
            <a:endParaRPr lang="en-US" dirty="0"/>
          </a:p>
        </p:txBody>
      </p:sp>
      <p:sp>
        <p:nvSpPr>
          <p:cNvPr id="3" name="Content Placeholder 2"/>
          <p:cNvSpPr>
            <a:spLocks noGrp="1"/>
          </p:cNvSpPr>
          <p:nvPr>
            <p:ph idx="1"/>
          </p:nvPr>
        </p:nvSpPr>
        <p:spPr/>
        <p:txBody>
          <a:bodyPr/>
          <a:lstStyle/>
          <a:p>
            <a:r>
              <a:rPr lang="en-US" dirty="0" smtClean="0"/>
              <a:t>Baby boomers continue to be the most powerful age segment economically. </a:t>
            </a:r>
            <a:endParaRPr lang="en-US" dirty="0"/>
          </a:p>
        </p:txBody>
      </p:sp>
      <p:sp>
        <p:nvSpPr>
          <p:cNvPr id="4" name="Slide Number Placeholder 3"/>
          <p:cNvSpPr>
            <a:spLocks noGrp="1"/>
          </p:cNvSpPr>
          <p:nvPr>
            <p:ph type="sldNum" sz="quarter" idx="10"/>
          </p:nvPr>
        </p:nvSpPr>
        <p:spPr/>
        <p:txBody>
          <a:bodyPr/>
          <a:lstStyle/>
          <a:p>
            <a:pPr>
              <a:defRPr/>
            </a:pPr>
            <a:r>
              <a:rPr lang="en-US" dirty="0" smtClean="0"/>
              <a:t>2-</a:t>
            </a:r>
            <a:fld id="{4C4CA041-97C9-4E07-92C8-E000E69160F2}" type="slidenum">
              <a:rPr lang="en-US" smtClean="0"/>
              <a:pPr>
                <a:defRPr/>
              </a:pPr>
              <a:t>39</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124200" y="2590800"/>
            <a:ext cx="2652713" cy="355037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Objectives (continued)</a:t>
            </a:r>
            <a:endParaRPr lang="en-US" dirty="0"/>
          </a:p>
        </p:txBody>
      </p:sp>
      <p:sp>
        <p:nvSpPr>
          <p:cNvPr id="3" name="Content Placeholder 2"/>
          <p:cNvSpPr>
            <a:spLocks noGrp="1"/>
          </p:cNvSpPr>
          <p:nvPr>
            <p:ph idx="1"/>
          </p:nvPr>
        </p:nvSpPr>
        <p:spPr/>
        <p:txBody>
          <a:bodyPr/>
          <a:lstStyle/>
          <a:p>
            <a:pPr marL="514350" indent="-514350">
              <a:spcBef>
                <a:spcPts val="600"/>
              </a:spcBef>
              <a:buClr>
                <a:srgbClr val="002060"/>
              </a:buClr>
              <a:buFont typeface="+mj-lt"/>
              <a:buAutoNum type="arabicPeriod" startAt="6"/>
            </a:pPr>
            <a:r>
              <a:rPr lang="en-US" dirty="0" smtClean="0"/>
              <a:t>We have many things in common with others because they are about the same age.</a:t>
            </a:r>
          </a:p>
          <a:p>
            <a:pPr marL="514350" indent="-514350">
              <a:spcBef>
                <a:spcPts val="600"/>
              </a:spcBef>
              <a:buClr>
                <a:srgbClr val="002060"/>
              </a:buClr>
              <a:buFont typeface="+mj-lt"/>
              <a:buAutoNum type="arabicPeriod" startAt="6"/>
            </a:pPr>
            <a:r>
              <a:rPr lang="en-US" dirty="0" smtClean="0"/>
              <a:t>Teens are an important age segment for marketers.</a:t>
            </a:r>
          </a:p>
          <a:p>
            <a:pPr marL="514350" indent="-514350">
              <a:spcBef>
                <a:spcPts val="600"/>
              </a:spcBef>
              <a:buClr>
                <a:srgbClr val="002060"/>
              </a:buClr>
              <a:buFont typeface="+mj-lt"/>
              <a:buAutoNum type="arabicPeriod" startAt="6"/>
            </a:pPr>
            <a:r>
              <a:rPr lang="en-US" dirty="0" smtClean="0"/>
              <a:t>Baby Boomers continue to be the most powerful age segment economically.</a:t>
            </a:r>
          </a:p>
          <a:p>
            <a:pPr marL="514350" indent="-514350">
              <a:spcBef>
                <a:spcPts val="600"/>
              </a:spcBef>
              <a:buClr>
                <a:srgbClr val="002060"/>
              </a:buClr>
              <a:buFont typeface="+mj-lt"/>
              <a:buAutoNum type="arabicPeriod" startAt="6"/>
            </a:pPr>
            <a:r>
              <a:rPr lang="en-US" dirty="0" smtClean="0"/>
              <a:t>Seniors continue to increase in importance as a market segment.</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4</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13-</a:t>
            </a:r>
            <a:fld id="{5F2EDF3C-264B-4776-B946-B106D88F566B}" type="slidenum">
              <a:rPr lang="en-US" smtClean="0"/>
              <a:pPr>
                <a:defRPr/>
              </a:pPr>
              <a:t>40</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3010" name="Rectangle 3"/>
          <p:cNvSpPr>
            <a:spLocks noGrp="1" noChangeArrowheads="1"/>
          </p:cNvSpPr>
          <p:nvPr>
            <p:ph type="title"/>
          </p:nvPr>
        </p:nvSpPr>
        <p:spPr/>
        <p:txBody>
          <a:bodyPr/>
          <a:lstStyle/>
          <a:p>
            <a:r>
              <a:rPr lang="en-US" dirty="0" smtClean="0"/>
              <a:t>Baby Boomers</a:t>
            </a:r>
          </a:p>
        </p:txBody>
      </p:sp>
      <p:sp>
        <p:nvSpPr>
          <p:cNvPr id="43011" name="Rectangle 4"/>
          <p:cNvSpPr>
            <a:spLocks noGrp="1" noChangeArrowheads="1"/>
          </p:cNvSpPr>
          <p:nvPr>
            <p:ph type="body" idx="1"/>
          </p:nvPr>
        </p:nvSpPr>
        <p:spPr/>
        <p:txBody>
          <a:bodyPr/>
          <a:lstStyle/>
          <a:p>
            <a:r>
              <a:rPr lang="en-US" dirty="0" smtClean="0"/>
              <a:t>Consumers born between 1946 and 1965</a:t>
            </a:r>
          </a:p>
          <a:p>
            <a:r>
              <a:rPr lang="en-US" dirty="0" smtClean="0"/>
              <a:t>Active and physically fit</a:t>
            </a:r>
          </a:p>
          <a:p>
            <a:r>
              <a:rPr lang="en-US" dirty="0" smtClean="0"/>
              <a:t>Currently in peak earning years</a:t>
            </a:r>
          </a:p>
          <a:p>
            <a:pPr lvl="1"/>
            <a:r>
              <a:rPr lang="en-US" dirty="0" smtClean="0"/>
              <a:t>Food, apparel, and retirement programs</a:t>
            </a:r>
          </a:p>
          <a:p>
            <a:pPr lvl="1"/>
            <a:r>
              <a:rPr lang="en-US" dirty="0" smtClean="0"/>
              <a:t>“Midlife crisis” products</a:t>
            </a:r>
          </a:p>
        </p:txBody>
      </p:sp>
      <p:pic>
        <p:nvPicPr>
          <p:cNvPr id="43013" name="Picture 11">
            <a:hlinkClick r:id="rId3"/>
          </p:cNvPr>
          <p:cNvPicPr>
            <a:picLocks noChangeAspect="1" noChangeArrowheads="1"/>
          </p:cNvPicPr>
          <p:nvPr/>
        </p:nvPicPr>
        <p:blipFill>
          <a:blip r:embed="rId4" cstate="print"/>
          <a:srcRect/>
          <a:stretch>
            <a:fillRect/>
          </a:stretch>
        </p:blipFill>
        <p:spPr bwMode="auto">
          <a:xfrm>
            <a:off x="5867400" y="4191000"/>
            <a:ext cx="2397125" cy="1558246"/>
          </a:xfrm>
          <a:prstGeom prst="rect">
            <a:avLst/>
          </a:prstGeom>
          <a:noFill/>
          <a:ln w="38100" algn="ctr">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What will happen to the markets for products like Restylane as the Baby Boomers continue to age? </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41</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9</a:t>
            </a:r>
            <a:endParaRPr lang="en-US" dirty="0"/>
          </a:p>
        </p:txBody>
      </p:sp>
      <p:sp>
        <p:nvSpPr>
          <p:cNvPr id="3" name="Content Placeholder 2"/>
          <p:cNvSpPr>
            <a:spLocks noGrp="1"/>
          </p:cNvSpPr>
          <p:nvPr>
            <p:ph idx="1"/>
          </p:nvPr>
        </p:nvSpPr>
        <p:spPr/>
        <p:txBody>
          <a:bodyPr/>
          <a:lstStyle/>
          <a:p>
            <a:r>
              <a:rPr lang="en-US" dirty="0" smtClean="0"/>
              <a:t>Seniors continue to increase in importance as a market segment. </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42</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352800" y="2667000"/>
            <a:ext cx="2671763" cy="365647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13-</a:t>
            </a:r>
            <a:fld id="{E3368228-75BD-4EDE-A980-2C6516415C4B}" type="slidenum">
              <a:rPr lang="en-US" smtClean="0"/>
              <a:pPr>
                <a:defRPr/>
              </a:pPr>
              <a:t>43</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5058" name="Rectangle 3"/>
          <p:cNvSpPr>
            <a:spLocks noGrp="1" noChangeArrowheads="1"/>
          </p:cNvSpPr>
          <p:nvPr>
            <p:ph type="title"/>
          </p:nvPr>
        </p:nvSpPr>
        <p:spPr/>
        <p:txBody>
          <a:bodyPr/>
          <a:lstStyle/>
          <a:p>
            <a:r>
              <a:rPr lang="en-US" dirty="0" smtClean="0"/>
              <a:t>Perceived Age:</a:t>
            </a:r>
            <a:br>
              <a:rPr lang="en-US" dirty="0" smtClean="0"/>
            </a:br>
            <a:r>
              <a:rPr lang="en-US" dirty="0" smtClean="0"/>
              <a:t>You’re Only as Old as You Feel</a:t>
            </a:r>
          </a:p>
        </p:txBody>
      </p:sp>
      <p:sp>
        <p:nvSpPr>
          <p:cNvPr id="45059" name="Rectangle 4"/>
          <p:cNvSpPr>
            <a:spLocks noGrp="1" noChangeArrowheads="1"/>
          </p:cNvSpPr>
          <p:nvPr>
            <p:ph type="body" idx="1"/>
          </p:nvPr>
        </p:nvSpPr>
        <p:spPr/>
        <p:txBody>
          <a:bodyPr/>
          <a:lstStyle/>
          <a:p>
            <a:r>
              <a:rPr lang="en-US" dirty="0" smtClean="0"/>
              <a:t>Age is more a state of mind than of body</a:t>
            </a:r>
          </a:p>
          <a:p>
            <a:r>
              <a:rPr lang="en-US" dirty="0" smtClean="0"/>
              <a:t>Perceived age: how old a person feels as opposed to his or her chronological age</a:t>
            </a:r>
          </a:p>
          <a:p>
            <a:pPr lvl="1"/>
            <a:r>
              <a:rPr lang="en-US" dirty="0" smtClean="0"/>
              <a:t>“Feel-age”</a:t>
            </a:r>
          </a:p>
          <a:p>
            <a:pPr lvl="1"/>
            <a:r>
              <a:rPr lang="en-US" dirty="0" smtClean="0"/>
              <a:t>“Look-age”</a:t>
            </a:r>
          </a:p>
          <a:p>
            <a:r>
              <a:rPr lang="en-US" dirty="0" smtClean="0"/>
              <a:t>The older we get, the younger we feel relative to actual age</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13-</a:t>
            </a:r>
            <a:fld id="{BAFF28E5-B2FC-47D9-AFEF-F29570C4EFCC}" type="slidenum">
              <a:rPr lang="en-US" smtClean="0"/>
              <a:pPr>
                <a:defRPr/>
              </a:pPr>
              <a:t>44</a:t>
            </a:fld>
            <a:endParaRPr lang="en-US" dirty="0"/>
          </a:p>
        </p:txBody>
      </p:sp>
      <p:sp>
        <p:nvSpPr>
          <p:cNvPr id="6"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6082" name="Rectangle 2"/>
          <p:cNvSpPr>
            <a:spLocks noGrp="1" noChangeArrowheads="1"/>
          </p:cNvSpPr>
          <p:nvPr>
            <p:ph type="title"/>
          </p:nvPr>
        </p:nvSpPr>
        <p:spPr/>
        <p:txBody>
          <a:bodyPr/>
          <a:lstStyle/>
          <a:p>
            <a:r>
              <a:rPr lang="en-US" dirty="0" smtClean="0"/>
              <a:t>Values of Older Adults</a:t>
            </a:r>
          </a:p>
        </p:txBody>
      </p:sp>
      <p:sp>
        <p:nvSpPr>
          <p:cNvPr id="46083" name="Rectangle 3"/>
          <p:cNvSpPr>
            <a:spLocks noGrp="1" noChangeArrowheads="1"/>
          </p:cNvSpPr>
          <p:nvPr>
            <p:ph type="body" idx="1"/>
          </p:nvPr>
        </p:nvSpPr>
        <p:spPr>
          <a:xfrm>
            <a:off x="3276600" y="1371600"/>
            <a:ext cx="5410200" cy="4759325"/>
          </a:xfrm>
        </p:spPr>
        <p:txBody>
          <a:bodyPr/>
          <a:lstStyle/>
          <a:p>
            <a:r>
              <a:rPr lang="en-US" dirty="0" smtClean="0"/>
              <a:t>Autonomy: want to be self-sufficient</a:t>
            </a:r>
          </a:p>
          <a:p>
            <a:r>
              <a:rPr lang="en-US" dirty="0" smtClean="0"/>
              <a:t>Connectedness: value bonds with friends and family</a:t>
            </a:r>
          </a:p>
          <a:p>
            <a:r>
              <a:rPr lang="en-US" dirty="0" smtClean="0"/>
              <a:t>Altruism: want to give something back to the world</a:t>
            </a:r>
          </a:p>
        </p:txBody>
      </p:sp>
      <p:pic>
        <p:nvPicPr>
          <p:cNvPr id="46086" name="Picture 6" descr="MPj04097250000[1]"/>
          <p:cNvPicPr>
            <a:picLocks noChangeAspect="1" noChangeArrowheads="1"/>
          </p:cNvPicPr>
          <p:nvPr/>
        </p:nvPicPr>
        <p:blipFill>
          <a:blip r:embed="rId3" cstate="print"/>
          <a:srcRect/>
          <a:stretch>
            <a:fillRect/>
          </a:stretch>
        </p:blipFill>
        <p:spPr bwMode="auto">
          <a:xfrm>
            <a:off x="533400" y="1524000"/>
            <a:ext cx="2533650" cy="3810000"/>
          </a:xfrm>
          <a:prstGeom prst="rect">
            <a:avLst/>
          </a:prstGeom>
          <a:noFill/>
          <a:ln w="38100">
            <a:solidFill>
              <a:srgbClr val="996600"/>
            </a:solidFill>
            <a:miter lim="800000"/>
            <a:headEnd/>
            <a:tailEnd/>
          </a:ln>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Is it practical to assume that people 60 and over constitute one large consumer market (i.e., the gray market)? How can marketers segment this age subculture?</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45</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13-</a:t>
            </a:r>
            <a:fld id="{3ACC73BC-727E-48BB-AEB4-A6CCCB16801C}" type="slidenum">
              <a:rPr lang="en-US"/>
              <a:pPr>
                <a:defRPr/>
              </a:pPr>
              <a:t>46</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8130" name="Title 1"/>
          <p:cNvSpPr>
            <a:spLocks noGrp="1"/>
          </p:cNvSpPr>
          <p:nvPr>
            <p:ph type="title"/>
          </p:nvPr>
        </p:nvSpPr>
        <p:spPr/>
        <p:txBody>
          <a:bodyPr/>
          <a:lstStyle/>
          <a:p>
            <a:r>
              <a:rPr lang="en-US" dirty="0" smtClean="0"/>
              <a:t>Chapter Summary</a:t>
            </a:r>
          </a:p>
        </p:txBody>
      </p:sp>
      <p:sp>
        <p:nvSpPr>
          <p:cNvPr id="48131" name="Content Placeholder 2"/>
          <p:cNvSpPr>
            <a:spLocks noGrp="1"/>
          </p:cNvSpPr>
          <p:nvPr>
            <p:ph idx="1"/>
          </p:nvPr>
        </p:nvSpPr>
        <p:spPr/>
        <p:txBody>
          <a:bodyPr/>
          <a:lstStyle/>
          <a:p>
            <a:pPr>
              <a:spcBef>
                <a:spcPts val="600"/>
              </a:spcBef>
            </a:pPr>
            <a:r>
              <a:rPr lang="en-US" dirty="0" smtClean="0"/>
              <a:t>People share an identification with microcultures as well as subcultures and cultures.</a:t>
            </a:r>
          </a:p>
          <a:p>
            <a:pPr>
              <a:spcBef>
                <a:spcPts val="600"/>
              </a:spcBef>
            </a:pPr>
            <a:r>
              <a:rPr lang="en-US" dirty="0" smtClean="0"/>
              <a:t>Membership in ethnic, racial, and religious subcultures plays a role in our consumption decisions.</a:t>
            </a:r>
          </a:p>
          <a:p>
            <a:pPr>
              <a:spcBef>
                <a:spcPts val="600"/>
              </a:spcBef>
            </a:pPr>
            <a:r>
              <a:rPr lang="en-US" dirty="0" smtClean="0"/>
              <a:t>African Americans, Hispanic Americans, and Asian Americans are the three most important ethnic/racial subcultures.</a:t>
            </a:r>
          </a:p>
          <a:p>
            <a:endParaRPr lang="en-US" dirty="0" smtClean="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13-</a:t>
            </a:r>
            <a:fld id="{67CF4E3F-A33B-45E3-B023-0CB4595F7D87}" type="slidenum">
              <a:rPr lang="en-US" smtClean="0"/>
              <a:pPr>
                <a:defRPr/>
              </a:pPr>
              <a:t>47</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48130" name="Title 1"/>
          <p:cNvSpPr>
            <a:spLocks noGrp="1"/>
          </p:cNvSpPr>
          <p:nvPr>
            <p:ph type="title"/>
          </p:nvPr>
        </p:nvSpPr>
        <p:spPr/>
        <p:txBody>
          <a:bodyPr/>
          <a:lstStyle/>
          <a:p>
            <a:r>
              <a:rPr lang="en-US" dirty="0" smtClean="0"/>
              <a:t>Chapter Summary</a:t>
            </a:r>
          </a:p>
        </p:txBody>
      </p:sp>
      <p:sp>
        <p:nvSpPr>
          <p:cNvPr id="48131" name="Content Placeholder 2"/>
          <p:cNvSpPr>
            <a:spLocks noGrp="1"/>
          </p:cNvSpPr>
          <p:nvPr>
            <p:ph idx="1"/>
          </p:nvPr>
        </p:nvSpPr>
        <p:spPr/>
        <p:txBody>
          <a:bodyPr/>
          <a:lstStyle/>
          <a:p>
            <a:r>
              <a:rPr lang="en-US" dirty="0" smtClean="0"/>
              <a:t>People tend to have things in common with others about their same age.</a:t>
            </a:r>
          </a:p>
          <a:p>
            <a:r>
              <a:rPr lang="en-US" dirty="0" smtClean="0"/>
              <a:t>Teens, tweens, baby boomers, and seniors are all important markets.</a:t>
            </a:r>
          </a:p>
          <a:p>
            <a:r>
              <a:rPr lang="en-US" dirty="0" smtClean="0"/>
              <a:t>Baby boomers continue to be the most powerful segment.</a:t>
            </a:r>
          </a:p>
          <a:p>
            <a:endParaRPr lang="en-US" dirty="0" smtClean="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1</a:t>
            </a:r>
            <a:endParaRPr lang="en-US" dirty="0"/>
          </a:p>
        </p:txBody>
      </p:sp>
      <p:sp>
        <p:nvSpPr>
          <p:cNvPr id="3" name="Content Placeholder 2"/>
          <p:cNvSpPr>
            <a:spLocks noGrp="1"/>
          </p:cNvSpPr>
          <p:nvPr>
            <p:ph idx="1"/>
          </p:nvPr>
        </p:nvSpPr>
        <p:spPr/>
        <p:txBody>
          <a:bodyPr/>
          <a:lstStyle/>
          <a:p>
            <a:r>
              <a:rPr lang="en-US" dirty="0" smtClean="0"/>
              <a:t>Our identification with microcultures that reflect a shared interest in some organization or activity influences what we buy.</a:t>
            </a:r>
            <a:endParaRPr lang="en-US" dirty="0"/>
          </a:p>
        </p:txBody>
      </p:sp>
      <p:sp>
        <p:nvSpPr>
          <p:cNvPr id="4" name="Slide Number Placeholder 3"/>
          <p:cNvSpPr>
            <a:spLocks noGrp="1"/>
          </p:cNvSpPr>
          <p:nvPr>
            <p:ph type="sldNum" sz="quarter" idx="10"/>
          </p:nvPr>
        </p:nvSpPr>
        <p:spPr/>
        <p:txBody>
          <a:bodyPr/>
          <a:lstStyle/>
          <a:p>
            <a:pPr>
              <a:defRPr/>
            </a:pPr>
            <a:r>
              <a:rPr lang="en-US" dirty="0" smtClean="0"/>
              <a:t>2-</a:t>
            </a:r>
            <a:fld id="{4C4CA041-97C9-4E07-92C8-E000E69160F2}" type="slidenum">
              <a:rPr lang="en-US" smtClean="0"/>
              <a:pPr>
                <a:defRPr/>
              </a:pPr>
              <a:t>5</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410200" y="3039522"/>
            <a:ext cx="2438400" cy="339937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13-</a:t>
            </a:r>
            <a:fld id="{A436B2C2-B1DB-4741-B549-78A52393D228}" type="slidenum">
              <a:rPr lang="en-US"/>
              <a:pPr>
                <a:defRPr/>
              </a:pPr>
              <a:t>6</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27650" name="Rectangle 3"/>
          <p:cNvSpPr>
            <a:spLocks noGrp="1" noChangeArrowheads="1"/>
          </p:cNvSpPr>
          <p:nvPr>
            <p:ph type="title"/>
          </p:nvPr>
        </p:nvSpPr>
        <p:spPr/>
        <p:txBody>
          <a:bodyPr/>
          <a:lstStyle/>
          <a:p>
            <a:r>
              <a:rPr lang="en-US" dirty="0" smtClean="0"/>
              <a:t>Subcultures, Microcultures, </a:t>
            </a:r>
            <a:br>
              <a:rPr lang="en-US" dirty="0" smtClean="0"/>
            </a:br>
            <a:r>
              <a:rPr lang="en-US" dirty="0" smtClean="0"/>
              <a:t>and Consumer Identity</a:t>
            </a:r>
          </a:p>
        </p:txBody>
      </p:sp>
      <p:sp>
        <p:nvSpPr>
          <p:cNvPr id="27651" name="Rectangle 4"/>
          <p:cNvSpPr>
            <a:spLocks noGrp="1" noChangeArrowheads="1"/>
          </p:cNvSpPr>
          <p:nvPr>
            <p:ph type="body" idx="1"/>
          </p:nvPr>
        </p:nvSpPr>
        <p:spPr/>
        <p:txBody>
          <a:bodyPr/>
          <a:lstStyle/>
          <a:p>
            <a:r>
              <a:rPr lang="en-US" dirty="0" smtClean="0"/>
              <a:t>Consumers’ lifestyles are affected by group membership within the society-at-large</a:t>
            </a:r>
          </a:p>
          <a:p>
            <a:pPr lvl="1"/>
            <a:r>
              <a:rPr lang="en-US" dirty="0" smtClean="0"/>
              <a:t>Subcultures of age, race/ethnicity, place of residence</a:t>
            </a:r>
          </a:p>
          <a:p>
            <a:r>
              <a:rPr lang="en-US" dirty="0" smtClean="0"/>
              <a:t>Microcultures share a strong identification with an activity or art form</a:t>
            </a:r>
          </a:p>
          <a:p>
            <a:pPr lvl="1"/>
            <a:r>
              <a:rPr lang="en-US" dirty="0" smtClean="0"/>
              <a:t>Have own unique set of norms, vocabulary, and product insignias</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Identify some of the subcultures to which you belong. How do you identify with these subcultures? </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7</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2</a:t>
            </a:r>
            <a:endParaRPr lang="en-US" dirty="0"/>
          </a:p>
        </p:txBody>
      </p:sp>
      <p:sp>
        <p:nvSpPr>
          <p:cNvPr id="3" name="Content Placeholder 2"/>
          <p:cNvSpPr>
            <a:spLocks noGrp="1"/>
          </p:cNvSpPr>
          <p:nvPr>
            <p:ph idx="1"/>
          </p:nvPr>
        </p:nvSpPr>
        <p:spPr/>
        <p:txBody>
          <a:bodyPr/>
          <a:lstStyle/>
          <a:p>
            <a:r>
              <a:rPr lang="en-US" dirty="0" smtClean="0"/>
              <a:t>Our memberships in ethnic, racial, and religious subcultures often guide our consumption behaviors.</a:t>
            </a:r>
            <a:endParaRPr lang="en-US" dirty="0"/>
          </a:p>
        </p:txBody>
      </p:sp>
      <p:sp>
        <p:nvSpPr>
          <p:cNvPr id="4" name="Slide Number Placeholder 3"/>
          <p:cNvSpPr>
            <a:spLocks noGrp="1"/>
          </p:cNvSpPr>
          <p:nvPr>
            <p:ph type="sldNum" sz="quarter" idx="10"/>
          </p:nvPr>
        </p:nvSpPr>
        <p:spPr/>
        <p:txBody>
          <a:bodyPr/>
          <a:lstStyle/>
          <a:p>
            <a:pPr>
              <a:defRPr/>
            </a:pPr>
            <a:r>
              <a:rPr lang="en-US" dirty="0" smtClean="0"/>
              <a:t>13-</a:t>
            </a:r>
            <a:fld id="{4C4CA041-97C9-4E07-92C8-E000E69160F2}" type="slidenum">
              <a:rPr lang="en-US" smtClean="0"/>
              <a:pPr>
                <a:defRPr/>
              </a:pPr>
              <a:t>8</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Copyright © 2013 Pearson Education, Inc. publishing as Prentice Hall</a:t>
            </a:r>
          </a:p>
          <a:p>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a:t>13-</a:t>
            </a:r>
            <a:fld id="{BDD29493-4D5F-4AE7-82C2-F783248E9246}" type="slidenum">
              <a:rPr lang="en-US"/>
              <a:pPr>
                <a:defRPr/>
              </a:pPr>
              <a:t>9</a:t>
            </a:fld>
            <a:endParaRPr lang="en-US" dirty="0"/>
          </a:p>
        </p:txBody>
      </p:sp>
      <p:sp>
        <p:nvSpPr>
          <p:cNvPr id="5" name="Rectangle 5"/>
          <p:cNvSpPr>
            <a:spLocks noGrp="1" noChangeArrowheads="1"/>
          </p:cNvSpPr>
          <p:nvPr>
            <p:ph type="ftr" sz="quarter" idx="11"/>
          </p:nvPr>
        </p:nvSpPr>
        <p:spPr/>
        <p:txBody>
          <a:bodyPr/>
          <a:lstStyle/>
          <a:p>
            <a:r>
              <a:rPr lang="en-US" dirty="0"/>
              <a:t>Copyright © </a:t>
            </a:r>
            <a:r>
              <a:rPr lang="en-US" dirty="0" smtClean="0"/>
              <a:t>2013 </a:t>
            </a:r>
            <a:r>
              <a:rPr lang="en-US" dirty="0"/>
              <a:t>Pearson Education, Inc. publishing as Prentice Hall</a:t>
            </a:r>
          </a:p>
          <a:p>
            <a:endParaRPr lang="en-US" dirty="0"/>
          </a:p>
        </p:txBody>
      </p:sp>
      <p:sp>
        <p:nvSpPr>
          <p:cNvPr id="28674" name="Rectangle 2"/>
          <p:cNvSpPr>
            <a:spLocks noGrp="1" noChangeArrowheads="1"/>
          </p:cNvSpPr>
          <p:nvPr>
            <p:ph type="title"/>
          </p:nvPr>
        </p:nvSpPr>
        <p:spPr/>
        <p:txBody>
          <a:bodyPr/>
          <a:lstStyle/>
          <a:p>
            <a:r>
              <a:rPr lang="en-US" dirty="0" smtClean="0"/>
              <a:t>Ethnic and Racial Subcultures</a:t>
            </a:r>
          </a:p>
        </p:txBody>
      </p:sp>
      <p:sp>
        <p:nvSpPr>
          <p:cNvPr id="28675" name="Rectangle 3"/>
          <p:cNvSpPr>
            <a:spLocks noGrp="1" noChangeArrowheads="1"/>
          </p:cNvSpPr>
          <p:nvPr>
            <p:ph type="body" idx="1"/>
          </p:nvPr>
        </p:nvSpPr>
        <p:spPr/>
        <p:txBody>
          <a:bodyPr/>
          <a:lstStyle/>
          <a:p>
            <a:r>
              <a:rPr lang="en-US" dirty="0" smtClean="0"/>
              <a:t>An ethnic subculture is a self-perpetuating group of consumers who share common cultural or genetic ties where both its members and others recognize it as a distinct category. </a:t>
            </a:r>
          </a:p>
          <a:p>
            <a:r>
              <a:rPr lang="en-US" dirty="0" smtClean="0"/>
              <a:t>In countries like Japan, ethnicity is synonymous with the dominant culture because most citizens claim the same cultural ties. </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9944</TotalTime>
  <Words>3949</Words>
  <Application>Microsoft Office PowerPoint</Application>
  <PresentationFormat>On-screen Show (4:3)</PresentationFormat>
  <Paragraphs>383</Paragraphs>
  <Slides>47</Slides>
  <Notes>47</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WritingDesignTemplate</vt:lpstr>
      <vt:lpstr>Level</vt:lpstr>
      <vt:lpstr>Chapter 13 Subcultures</vt:lpstr>
      <vt:lpstr>Chapter Objectives</vt:lpstr>
      <vt:lpstr>Chapter Objectives (continued)</vt:lpstr>
      <vt:lpstr>Chapter Objectives (continued)</vt:lpstr>
      <vt:lpstr>Learning Objective 1</vt:lpstr>
      <vt:lpstr>Subcultures, Microcultures,  and Consumer Identity</vt:lpstr>
      <vt:lpstr>For Reflection</vt:lpstr>
      <vt:lpstr>Learning Objective 2</vt:lpstr>
      <vt:lpstr>Ethnic and Racial Subcultures</vt:lpstr>
      <vt:lpstr>The Context of Culture</vt:lpstr>
      <vt:lpstr>For Reflection</vt:lpstr>
      <vt:lpstr>Learning Objective 3</vt:lpstr>
      <vt:lpstr>Is Ethnicity a Moving Target?</vt:lpstr>
      <vt:lpstr>What is Acculturation?</vt:lpstr>
      <vt:lpstr>The Progressive Learning Model</vt:lpstr>
      <vt:lpstr>For Reflection</vt:lpstr>
      <vt:lpstr>Learning Objective 4</vt:lpstr>
      <vt:lpstr>African Americans</vt:lpstr>
      <vt:lpstr>Hispanic Americans</vt:lpstr>
      <vt:lpstr>Distinguishing Characteristics of the Hispanic Market</vt:lpstr>
      <vt:lpstr>Asian Americans</vt:lpstr>
      <vt:lpstr>For Reflection</vt:lpstr>
      <vt:lpstr>Learning Objective 5</vt:lpstr>
      <vt:lpstr>Religion and Consumption</vt:lpstr>
      <vt:lpstr>For Reflection</vt:lpstr>
      <vt:lpstr>Learning Objective 6</vt:lpstr>
      <vt:lpstr>Generational Categories</vt:lpstr>
      <vt:lpstr>Table 13.1 Nostalgia Scale</vt:lpstr>
      <vt:lpstr>For Reflection</vt:lpstr>
      <vt:lpstr>Learning Objective 7</vt:lpstr>
      <vt:lpstr>The Youth Market</vt:lpstr>
      <vt:lpstr>Teen Values, Conflicts, and Desires</vt:lpstr>
      <vt:lpstr>Getting to Know Gen Y</vt:lpstr>
      <vt:lpstr>Rules of Engagement</vt:lpstr>
      <vt:lpstr>Tweens</vt:lpstr>
      <vt:lpstr>Big (Wo)Man on Campus</vt:lpstr>
      <vt:lpstr>Baby Busters: “Generation X”</vt:lpstr>
      <vt:lpstr>For Reflection</vt:lpstr>
      <vt:lpstr>Learning Objective 8</vt:lpstr>
      <vt:lpstr>Baby Boomers</vt:lpstr>
      <vt:lpstr>For Reflection</vt:lpstr>
      <vt:lpstr>Learning Objective 9</vt:lpstr>
      <vt:lpstr>Perceived Age: You’re Only as Old as You Feel</vt:lpstr>
      <vt:lpstr>Values of Older Adults</vt:lpstr>
      <vt:lpstr>For Reflection</vt:lpstr>
      <vt:lpstr>Chapter Summary</vt:lpstr>
      <vt:lpstr>Chapter Summary</vt:lpstr>
    </vt:vector>
  </TitlesOfParts>
  <Company>Shippensburg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Subcultures</dc:title>
  <dc:creator>Jim</dc:creator>
  <cp:lastModifiedBy>Jim</cp:lastModifiedBy>
  <cp:revision>1208</cp:revision>
  <dcterms:created xsi:type="dcterms:W3CDTF">2005-09-08T00:53:29Z</dcterms:created>
  <dcterms:modified xsi:type="dcterms:W3CDTF">2012-01-15T01:21:42Z</dcterms:modified>
</cp:coreProperties>
</file>