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1" r:id="rId2"/>
  </p:sldMasterIdLst>
  <p:notesMasterIdLst>
    <p:notesMasterId r:id="rId38"/>
  </p:notesMasterIdLst>
  <p:handoutMasterIdLst>
    <p:handoutMasterId r:id="rId39"/>
  </p:handoutMasterIdLst>
  <p:sldIdLst>
    <p:sldId id="288" r:id="rId3"/>
    <p:sldId id="290" r:id="rId4"/>
    <p:sldId id="291" r:id="rId5"/>
    <p:sldId id="323" r:id="rId6"/>
    <p:sldId id="324" r:id="rId7"/>
    <p:sldId id="293" r:id="rId8"/>
    <p:sldId id="294" r:id="rId9"/>
    <p:sldId id="295" r:id="rId10"/>
    <p:sldId id="296" r:id="rId11"/>
    <p:sldId id="297" r:id="rId12"/>
    <p:sldId id="298" r:id="rId13"/>
    <p:sldId id="299" r:id="rId14"/>
    <p:sldId id="330" r:id="rId15"/>
    <p:sldId id="325" r:id="rId16"/>
    <p:sldId id="302" r:id="rId17"/>
    <p:sldId id="303" r:id="rId18"/>
    <p:sldId id="304" r:id="rId19"/>
    <p:sldId id="310" r:id="rId20"/>
    <p:sldId id="309" r:id="rId21"/>
    <p:sldId id="307" r:id="rId22"/>
    <p:sldId id="326" r:id="rId23"/>
    <p:sldId id="311" r:id="rId24"/>
    <p:sldId id="312" r:id="rId25"/>
    <p:sldId id="313" r:id="rId26"/>
    <p:sldId id="327" r:id="rId27"/>
    <p:sldId id="314" r:id="rId28"/>
    <p:sldId id="315" r:id="rId29"/>
    <p:sldId id="316" r:id="rId30"/>
    <p:sldId id="317" r:id="rId31"/>
    <p:sldId id="318" r:id="rId32"/>
    <p:sldId id="329" r:id="rId33"/>
    <p:sldId id="319" r:id="rId34"/>
    <p:sldId id="320" r:id="rId35"/>
    <p:sldId id="321" r:id="rId36"/>
    <p:sldId id="32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8C1"/>
    <a:srgbClr val="FFF8EB"/>
    <a:srgbClr val="FFF6E5"/>
    <a:srgbClr val="CC3300"/>
    <a:srgbClr val="000066"/>
    <a:srgbClr val="996600"/>
    <a:srgbClr val="0099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796" autoAdjust="0"/>
  </p:normalViewPr>
  <p:slideViewPr>
    <p:cSldViewPr>
      <p:cViewPr>
        <p:scale>
          <a:sx n="50" d="100"/>
          <a:sy n="50" d="100"/>
        </p:scale>
        <p:origin x="-1800"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78"/>
    </p:cViewPr>
  </p:sorterViewPr>
  <p:notesViewPr>
    <p:cSldViewPr>
      <p:cViewPr>
        <p:scale>
          <a:sx n="74" d="100"/>
          <a:sy n="74" d="100"/>
        </p:scale>
        <p:origin x="-1344" y="18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67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7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67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D13BDF-2216-45DA-96B8-D5A86994685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85564F-DA56-47ED-9E7E-947A8148408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D58490-CB2B-4B63-990A-FDC8ED250B83}"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aseline="0" dirty="0" smtClean="0"/>
              <a:t>Chapter 4 discusses our reasons or motivations to absorb this information and how our cultural values influence what we do.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3FB4CFF2-A377-452C-98B4-9419E2FF4AB3}" type="slidenum">
              <a:rPr lang="en-US" smtClean="0"/>
              <a:pPr>
                <a:defRPr/>
              </a:pPr>
              <a:t>12</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smtClean="0"/>
              <a:t>This exhibit illustrates Maslow’s Hierarchy of Needs. The hierarchy includes five levels: 1) physiological, 2) safety, 3) belongingness, 4) ego needs, and 5) self-actualization. Marketers’ application of this hierarchy has been somewhat simplistic, especially as the same product or activity can gratify different needs. For example, one study found that gardening could satisfy needs at every level of the hierarchy:</a:t>
            </a:r>
          </a:p>
          <a:p>
            <a:endParaRPr lang="en-US" dirty="0" smtClean="0"/>
          </a:p>
          <a:p>
            <a:r>
              <a:rPr lang="en-US" b="0" dirty="0" smtClean="0"/>
              <a:t>•</a:t>
            </a:r>
            <a:r>
              <a:rPr lang="en-US" b="1" dirty="0" smtClean="0"/>
              <a:t> </a:t>
            </a:r>
            <a:r>
              <a:rPr lang="en-US" dirty="0" smtClean="0"/>
              <a:t>Physiological—“I like to work in the soil.”</a:t>
            </a:r>
          </a:p>
          <a:p>
            <a:r>
              <a:rPr lang="en-US" dirty="0" smtClean="0"/>
              <a:t>• Safety—“I feel safe in the garden.”</a:t>
            </a:r>
          </a:p>
          <a:p>
            <a:r>
              <a:rPr lang="en-US" dirty="0" smtClean="0"/>
              <a:t>• Social—“I can share my produce with others.”</a:t>
            </a:r>
          </a:p>
          <a:p>
            <a:r>
              <a:rPr lang="en-US" dirty="0" smtClean="0"/>
              <a:t>• Esteem—“I can create something of beauty.”</a:t>
            </a:r>
          </a:p>
          <a:p>
            <a:r>
              <a:rPr lang="en-US" dirty="0" smtClean="0"/>
              <a:t>• Self-actualization—“My garden gives me a sense of peace.”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F82F48FF-8BED-49CE-A5E3-812A34413124}" type="slidenum">
              <a:rPr lang="en-US" smtClean="0"/>
              <a:pPr>
                <a:defRPr/>
              </a:pPr>
              <a:t>14</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5D07A12E-17F3-41B4-AFA2-F9F721617027}" type="slidenum">
              <a:rPr lang="en-US" smtClean="0"/>
              <a:pPr>
                <a:defRPr/>
              </a:pPr>
              <a:t>15</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2EE232C6-6155-453C-8DC0-18C386797364}" type="slidenum">
              <a:rPr lang="en-US" smtClean="0"/>
              <a:pPr>
                <a:defRPr/>
              </a:pPr>
              <a:t>16</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t>Figure 4.3 shows that different factors may create involvement. These factors can be something about the person, something about the object, or something about the situation.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2BCC3889-0200-499F-8DF6-C4997CE8CDF8}" type="slidenum">
              <a:rPr lang="en-US" smtClean="0"/>
              <a:pPr>
                <a:defRPr/>
              </a:pPr>
              <a:t>17</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smtClean="0"/>
              <a:t>A person’s degree of involvement is a continuum that ranges from absolute lack of interest in a marketing stimulus at one end to obsession at the other end. Inertia is consumption at the low end. </a:t>
            </a:r>
          </a:p>
          <a:p>
            <a:endParaRPr lang="en-US" dirty="0" smtClean="0"/>
          </a:p>
          <a:p>
            <a:r>
              <a:rPr lang="en-US" dirty="0" smtClean="0"/>
              <a:t>When consumers are truly involved with something, they enter a flow state. Flow is an optimal experience with several qualities such as a sense of playfulness, a feeling of being in control, concentration and highly focused attention, a mental enjoyment of the activity for its own sake, and a distorted sense of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D47B2E46-2E0B-4C76-BEAC-1AE876F650CD}" type="slidenum">
              <a:rPr lang="en-US" smtClean="0"/>
              <a:pPr>
                <a:defRPr/>
              </a:pPr>
              <a:t>18</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t>Table 4.1 shows a scale for measuring involvement. Measuring involvement is important for many marketing applications.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FAED0562-D093-4BB4-89FA-FE19461B6A6B}" type="slidenum">
              <a:rPr lang="en-US" smtClean="0"/>
              <a:pPr>
                <a:defRPr/>
              </a:pPr>
              <a:t>19</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3A0D36FE-F8E0-4393-B6B1-B674EB3FC9FE}" type="slidenum">
              <a:rPr lang="en-US" smtClean="0"/>
              <a:pPr>
                <a:defRPr/>
              </a:pPr>
              <a:t>20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1407B454-79C8-4FAE-835A-3D415633B66C}" type="slidenum">
              <a:rPr lang="en-US" smtClean="0"/>
              <a:pPr>
                <a:defRPr/>
              </a:pPr>
              <a:t>22</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A person’s set of values plays a very important role in consumption activities. Consumers purchase many products and services because they believe that these products will help to attain a value-related goal. Two people can believe in the same behaviors but their underlying belief systems may be quite different. The extent to which people share a belief system is a function of individual, social, and cultural forces.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ACFC34F1-A677-42C4-A2AF-4C5FBBB07AA1}" type="slidenum">
              <a:rPr lang="en-US" smtClean="0"/>
              <a:pPr>
                <a:defRPr/>
              </a:pPr>
              <a:t>23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dirty="0" smtClean="0"/>
              <a:t>It is usually possible to identify a general set of core values that unique define a culture. Core values such as freedom, youthfulness, achievement, materialism, and activity characterize American culture. </a:t>
            </a:r>
          </a:p>
          <a:p>
            <a:endParaRPr lang="en-US" dirty="0" smtClean="0"/>
          </a:p>
          <a:p>
            <a:r>
              <a:rPr lang="en-US" dirty="0" smtClean="0"/>
              <a:t>How do we determine what a culture values? We term the process of learning the beliefs and behaviors endorsed by one’s own culture enculturation. In contrast, we call the process of learning the value system and behaviors of another culture acculturation. Socialization agents, including parents, friends, and teachers, impart these beliefs to us. Even the media help us to learn about a culture’s priorities.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F82F48FF-8BED-49CE-A5E3-812A34413124}" type="slidenum">
              <a:rPr lang="en-US" smtClean="0"/>
              <a:pPr>
                <a:defRPr/>
              </a:pPr>
              <a:t>2</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72D66E84-833C-4D12-AAAA-E1486C5ADE1B}" type="slidenum">
              <a:rPr lang="en-US" smtClean="0"/>
              <a:pPr>
                <a:defRPr/>
              </a:pPr>
              <a:t>24</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dirty="0" smtClean="0"/>
              <a:t>One of the most widely used measures of cross-cultural values is an instrument developed by Geert Hofstede. This measure scores a country in terms of its standing on five dimensions so that users can compare and contrast values:</a:t>
            </a:r>
          </a:p>
          <a:p>
            <a:pPr>
              <a:lnSpc>
                <a:spcPct val="90000"/>
              </a:lnSpc>
            </a:pPr>
            <a:endParaRPr lang="en-US" dirty="0" smtClean="0"/>
          </a:p>
          <a:p>
            <a:pPr>
              <a:lnSpc>
                <a:spcPct val="90000"/>
              </a:lnSpc>
            </a:pPr>
            <a:r>
              <a:rPr lang="en-US" dirty="0" smtClean="0"/>
              <a:t>• </a:t>
            </a:r>
            <a:r>
              <a:rPr lang="en-US" b="1" i="1" dirty="0" smtClean="0"/>
              <a:t>Power Distance</a:t>
            </a:r>
            <a:r>
              <a:rPr lang="en-US" b="1" dirty="0" smtClean="0"/>
              <a:t> </a:t>
            </a:r>
            <a:r>
              <a:rPr lang="en-US" dirty="0" smtClean="0"/>
              <a:t>is the extent to which the less powerful members of organizations and institutions (like the family) accept and expect that power is distributed unequally.</a:t>
            </a:r>
          </a:p>
          <a:p>
            <a:pPr>
              <a:lnSpc>
                <a:spcPct val="90000"/>
              </a:lnSpc>
            </a:pPr>
            <a:r>
              <a:rPr lang="en-US" dirty="0" smtClean="0"/>
              <a:t>• </a:t>
            </a:r>
            <a:r>
              <a:rPr lang="en-US" b="1" i="1" dirty="0" smtClean="0"/>
              <a:t>Individualism</a:t>
            </a:r>
            <a:r>
              <a:rPr lang="en-US" dirty="0" smtClean="0"/>
              <a:t> is the degree to which individuals are integrated into groups.</a:t>
            </a:r>
          </a:p>
          <a:p>
            <a:pPr>
              <a:lnSpc>
                <a:spcPct val="90000"/>
              </a:lnSpc>
            </a:pPr>
            <a:r>
              <a:rPr lang="en-US" dirty="0" smtClean="0"/>
              <a:t>• </a:t>
            </a:r>
            <a:r>
              <a:rPr lang="en-US" b="1" i="1" dirty="0" smtClean="0"/>
              <a:t>Masculinity</a:t>
            </a:r>
            <a:r>
              <a:rPr lang="en-US" dirty="0" smtClean="0"/>
              <a:t> is the distribution of roles between the genders.</a:t>
            </a:r>
          </a:p>
          <a:p>
            <a:pPr>
              <a:lnSpc>
                <a:spcPct val="90000"/>
              </a:lnSpc>
            </a:pPr>
            <a:r>
              <a:rPr lang="en-US" dirty="0" smtClean="0"/>
              <a:t>• </a:t>
            </a:r>
            <a:r>
              <a:rPr lang="en-US" b="1" i="1" dirty="0" smtClean="0"/>
              <a:t>Uncertainty Avoidance</a:t>
            </a:r>
            <a:r>
              <a:rPr lang="en-US" b="1" dirty="0" smtClean="0"/>
              <a:t> </a:t>
            </a:r>
            <a:r>
              <a:rPr lang="en-US" dirty="0" smtClean="0"/>
              <a:t>is a society’s tolerance for uncertainty and ambiguity.</a:t>
            </a:r>
          </a:p>
          <a:p>
            <a:pPr>
              <a:lnSpc>
                <a:spcPct val="90000"/>
              </a:lnSpc>
            </a:pPr>
            <a:r>
              <a:rPr lang="en-US" dirty="0" smtClean="0"/>
              <a:t>• </a:t>
            </a:r>
            <a:r>
              <a:rPr lang="en-US" b="1" i="1" dirty="0" smtClean="0"/>
              <a:t>Long-Term Orientation</a:t>
            </a:r>
            <a:r>
              <a:rPr lang="en-US" b="1" dirty="0" smtClean="0"/>
              <a:t> </a:t>
            </a:r>
            <a:r>
              <a:rPr lang="en-US" dirty="0" smtClean="0"/>
              <a:t>is values associated with Long-Term Orientation are thrift and perseverance. Values associated  with Short-Term Orientation are respect for tradition, fulfilling social obligations, and protecting one’s “face.”</a:t>
            </a:r>
          </a:p>
        </p:txBody>
      </p:sp>
      <p:sp>
        <p:nvSpPr>
          <p:cNvPr id="4" name="Slide Number Placeholder 3"/>
          <p:cNvSpPr>
            <a:spLocks noGrp="1"/>
          </p:cNvSpPr>
          <p:nvPr>
            <p:ph type="sldNum" sz="quarter" idx="5"/>
          </p:nvPr>
        </p:nvSpPr>
        <p:spPr/>
        <p:txBody>
          <a:bodyPr/>
          <a:lstStyle/>
          <a:p>
            <a:pPr>
              <a:defRPr/>
            </a:pPr>
            <a:fld id="{221C6D7E-5C50-4D20-BE25-31C076EFF772}"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24812B00-0A0E-4ADC-94EE-43E8DF5363B8}" type="slidenum">
              <a:rPr lang="en-US" smtClean="0"/>
              <a:pPr>
                <a:defRPr/>
              </a:pPr>
              <a:t>27</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dirty="0" smtClean="0"/>
              <a:t>The Rokeach Value Survey includes a set of instrumental and terminal values. It was developed by Milton Rokeach to explain the value states that apply to different cultures. The terminal values are desired end states. The instrumental values are actions we need to take to achieve these terminal values. Table 4.2 lists these two sets of values. </a:t>
            </a:r>
            <a:r>
              <a:rPr lang="en-US" dirty="0" smtClean="0"/>
              <a:t>(Note: Table 4.2 shown on this slide is an abbreviated list of instrumental and terminal</a:t>
            </a:r>
            <a:r>
              <a:rPr lang="en-US" baseline="0" dirty="0" smtClean="0"/>
              <a:t> values</a:t>
            </a:r>
            <a:r>
              <a:rPr lang="en-US" dirty="0" smtClean="0"/>
              <a:t>.).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011EAA8-5EC9-4D3C-8CC5-327DC65DCFBD}" type="slidenum">
              <a:rPr lang="en-US" smtClean="0"/>
              <a:pPr>
                <a:defRPr/>
              </a:pPr>
              <a:t>28</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smtClean="0"/>
              <a:t>The LOV scale isolates values with more direct marketing applications. The instrument identifies nine consumer segments based on the values members endorse and relates each value to differences in consumption behaviors.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A9A779F-C2E1-4825-91C7-9FD8485CCD0E}" type="slidenum">
              <a:rPr lang="en-US" smtClean="0"/>
              <a:pPr>
                <a:defRPr/>
              </a:pPr>
              <a:t>29</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smtClean="0"/>
              <a:t>Another research approach that incorporates values is the means-end chain model. This approach assumes that people link very specific product attributes to terminal values. We choose among alternative means to attain some end state we value. Thus we value products to the extent that they provide the means to some end we desire. A technique researchers call laddering uncovers consumers’ associations between specific attributes and these general consequences.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C7C5DBA5-3402-470E-992F-9FFFF7F3D3A6}" type="slidenum">
              <a:rPr lang="en-US" smtClean="0"/>
              <a:pPr>
                <a:defRPr/>
              </a:pPr>
              <a:t>30</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smtClean="0"/>
              <a:t>Figure 4.4 shows three different hierarchical value maps from a study of consumers’ perceptions of cooking oils in three European countries. England and Denmark are shown in the slide.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FD1ECC07-06AC-4C08-85B7-B66A2C539DC2}" type="slidenum">
              <a:rPr lang="en-US" smtClean="0"/>
              <a:pPr>
                <a:defRPr/>
              </a:pPr>
              <a:t>32</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dirty="0" smtClean="0"/>
              <a:t>One survey revealed that 8 in 10 consumers said they believe it’s important to buy green brands and products from green companies. Analysts call this new value conscientious consumerism. A sizeable number of people are interested in being more green. Marketers point to a segment called LOHAS – an acronym for lifestyles of health and sustainability.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dirty="0" smtClean="0"/>
              <a:t>The carbon footprint measures, in units of carbon dioxide, the impact human activities have on the environment in terms of the amount of greenhouse gases they produce. The average American is responsible for 9.44 tons of CO2 per year! As the figure shows, a carbon footprint comes from the sum of two parts, the </a:t>
            </a:r>
            <a:r>
              <a:rPr lang="en-US" b="1" i="1" dirty="0" smtClean="0"/>
              <a:t>direct</a:t>
            </a:r>
            <a:r>
              <a:rPr lang="en-US" dirty="0" smtClean="0"/>
              <a:t>, or primary, footprint and the </a:t>
            </a:r>
            <a:r>
              <a:rPr lang="en-US" b="1" i="1" dirty="0" smtClean="0"/>
              <a:t>indirect</a:t>
            </a:r>
            <a:r>
              <a:rPr lang="en-US" dirty="0" smtClean="0"/>
              <a:t>, or secondary, footprint:</a:t>
            </a:r>
          </a:p>
          <a:p>
            <a:endParaRPr lang="en-US" dirty="0" smtClean="0"/>
          </a:p>
          <a:p>
            <a:r>
              <a:rPr lang="en-US" dirty="0" smtClean="0"/>
              <a:t>1) The </a:t>
            </a:r>
            <a:r>
              <a:rPr lang="en-US" b="1" i="1" dirty="0" smtClean="0"/>
              <a:t>primary footprint </a:t>
            </a:r>
            <a:r>
              <a:rPr lang="en-US" i="0" dirty="0" smtClean="0"/>
              <a:t>is a measure of our direct emissions of CO2 </a:t>
            </a:r>
            <a:r>
              <a:rPr lang="en-US" dirty="0" smtClean="0"/>
              <a:t>from the</a:t>
            </a:r>
            <a:r>
              <a:rPr lang="en-US" i="1" dirty="0" smtClean="0"/>
              <a:t> </a:t>
            </a:r>
            <a:r>
              <a:rPr lang="en-US" dirty="0" smtClean="0"/>
              <a:t>burning of fossil fuels, including domestic energy consumption and transportation (e.g., cars and planes).</a:t>
            </a:r>
          </a:p>
          <a:p>
            <a:r>
              <a:rPr lang="en-US" dirty="0" smtClean="0"/>
              <a:t>2 The </a:t>
            </a:r>
            <a:r>
              <a:rPr lang="en-US" b="1" i="1" dirty="0" smtClean="0"/>
              <a:t>secondary footprint </a:t>
            </a:r>
            <a:r>
              <a:rPr lang="en-US" i="0" dirty="0" smtClean="0"/>
              <a:t>is a measure of the indirect CO2 emissions </a:t>
            </a:r>
            <a:r>
              <a:rPr lang="en-US" dirty="0" smtClean="0"/>
              <a:t>from the</a:t>
            </a:r>
            <a:r>
              <a:rPr lang="en-US" i="1" dirty="0" smtClean="0"/>
              <a:t> </a:t>
            </a:r>
            <a:r>
              <a:rPr lang="en-US" dirty="0" smtClean="0"/>
              <a:t>whole life cycle of products we use, from their manufacture to their eventual breakdown.</a:t>
            </a:r>
          </a:p>
        </p:txBody>
      </p:sp>
      <p:sp>
        <p:nvSpPr>
          <p:cNvPr id="4" name="Slide Number Placeholder 3"/>
          <p:cNvSpPr>
            <a:spLocks noGrp="1"/>
          </p:cNvSpPr>
          <p:nvPr>
            <p:ph type="sldNum" sz="quarter" idx="5"/>
          </p:nvPr>
        </p:nvSpPr>
        <p:spPr/>
        <p:txBody>
          <a:bodyPr/>
          <a:lstStyle/>
          <a:p>
            <a:pPr>
              <a:defRPr/>
            </a:pPr>
            <a:fld id="{F95E7ACD-EACA-431E-B1BF-22DF17941593}" type="slidenum">
              <a:rPr lang="en-US" smtClean="0"/>
              <a:pPr>
                <a:defRPr/>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3D9BFB5C-77C5-4263-808B-AC8C2074E705}" type="slidenum">
              <a:rPr lang="en-US" smtClean="0"/>
              <a:pPr>
                <a:defRPr/>
              </a:pPr>
              <a:t>34</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Our possessions play a central role in our lives and our desire to accumulate them shapes our value systems. </a:t>
            </a:r>
          </a:p>
          <a:p>
            <a:endParaRPr lang="en-US" dirty="0" smtClean="0"/>
          </a:p>
          <a:p>
            <a:r>
              <a:rPr lang="en-US" dirty="0" smtClean="0"/>
              <a:t>A value that’s related to materialism is cosmopolitanism. Researchers define a cosmopolitan as someone who tries to be open to the world and who strives for diverse experiences.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dirty="0" smtClean="0"/>
              <a:t>We’ve covered several key concepts in this chapter including needs and wants, involvement, cultural values, and the latest trends in consumerism.</a:t>
            </a:r>
          </a:p>
        </p:txBody>
      </p:sp>
      <p:sp>
        <p:nvSpPr>
          <p:cNvPr id="84996" name="Slide Number Placeholder 3"/>
          <p:cNvSpPr>
            <a:spLocks noGrp="1"/>
          </p:cNvSpPr>
          <p:nvPr>
            <p:ph type="sldNum" sz="quarter" idx="5"/>
          </p:nvPr>
        </p:nvSpPr>
        <p:spPr/>
        <p:txBody>
          <a:bodyPr/>
          <a:lstStyle/>
          <a:p>
            <a:pPr>
              <a:defRPr/>
            </a:pPr>
            <a:fld id="{293B4D06-7721-4C59-AB00-0374347D2F45}" type="slidenum">
              <a:rPr lang="en-US" smtClean="0"/>
              <a:pPr>
                <a:defRPr/>
              </a:pPr>
              <a:t>35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Motivation refers to the processes that lead people to behave as they do. It occurs when a need is aroused that the consumer wishes to satisfy. The need creates a state of tension that drives the consumer to attempt to reduce or eliminate it. This need may be utilitarian (i.e., a desire to achieve some functional or practical benefit, as when a person loads up on green vegetables for nutritional reasons) or it may be hedonic (i.e., an experiential need, involving emotional responses or fantasies). The desired end state is the consumer’s goal . Marketers try to create products and services to provide the desired benefits and help the consumer to reduce this tension.</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3C30986-9FAA-4709-9B4C-BC80007FA8D6}" type="slidenum">
              <a:rPr lang="en-US" smtClean="0"/>
              <a:pPr>
                <a:defRPr/>
              </a:pPr>
              <a:t>6</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t>A need creates a state of tension that drives the consumer to attempt to reduce or eliminate it. This need may be </a:t>
            </a:r>
            <a:r>
              <a:rPr lang="en-US" b="1" i="1" dirty="0" smtClean="0"/>
              <a:t>utilitarian </a:t>
            </a:r>
            <a:r>
              <a:rPr lang="en-US" b="1" i="1" dirty="0" smtClean="0"/>
              <a:t> </a:t>
            </a:r>
            <a:r>
              <a:rPr lang="en-US" i="0" dirty="0" smtClean="0"/>
              <a:t>(</a:t>
            </a:r>
            <a:r>
              <a:rPr lang="en-US" i="0" dirty="0" smtClean="0"/>
              <a:t>i.e., a desire to achieve some functional or practical benefit</a:t>
            </a:r>
            <a:r>
              <a:rPr lang="en-US" i="1" dirty="0" smtClean="0"/>
              <a:t>, </a:t>
            </a:r>
            <a:r>
              <a:rPr lang="en-US" dirty="0" smtClean="0"/>
              <a:t>as when a person loads up on green vegetables for nutritional reasons) or it may be </a:t>
            </a:r>
            <a:r>
              <a:rPr lang="en-US" b="1" i="1" dirty="0" smtClean="0"/>
              <a:t>hedonic</a:t>
            </a:r>
            <a:r>
              <a:rPr lang="en-US" i="1" dirty="0" smtClean="0"/>
              <a:t> </a:t>
            </a:r>
            <a:r>
              <a:rPr lang="en-US" i="0" dirty="0" smtClean="0"/>
              <a:t>(i.e., an experiential need, involving emotional responses or fantasies</a:t>
            </a:r>
            <a:r>
              <a:rPr lang="en-US" i="1" dirty="0" smtClean="0"/>
              <a:t>, </a:t>
            </a:r>
            <a:r>
              <a:rPr lang="en-US" i="0" dirty="0" smtClean="0"/>
              <a:t>as</a:t>
            </a:r>
            <a:r>
              <a:rPr lang="en-US" i="1" dirty="0" smtClean="0"/>
              <a:t> </a:t>
            </a:r>
            <a:r>
              <a:rPr lang="en-US" dirty="0" smtClean="0"/>
              <a:t>when Basil longs for a juicy steak). The desired end state is the consumer’s goal.</a:t>
            </a:r>
          </a:p>
          <a:p>
            <a:endParaRPr lang="en-US" dirty="0" smtClean="0"/>
          </a:p>
          <a:p>
            <a:r>
              <a:rPr lang="en-US" dirty="0" smtClean="0"/>
              <a:t>Marketers try to create products and services to provide the desired benefits and help the consumer to reduce this tension. Whether the need is utilitarian or hedonic, the magnitude of the tension it creates determines the urgency the consumer feels to reduce it. We call this degree of arousal a drive. We can satisfy a basic need in any number of ways, and the specific path a person chooses is influenced both by her unique set of experiences and by the values his or her culture instills. These personal and cultural factors combine to create a want, which is one manifestation of a need.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D83EE076-FA46-4F7E-9484-3220954E0D5F}" type="slidenum">
              <a:rPr lang="en-US" smtClean="0"/>
              <a:pPr>
                <a:defRPr/>
              </a:pPr>
              <a:t>7</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The degree to which a person will expend energy to reach one goal as opposed to another reflects his or her motivation to attain that goal.</a:t>
            </a:r>
          </a:p>
          <a:p>
            <a:endParaRPr lang="en-US" dirty="0" smtClean="0"/>
          </a:p>
          <a:p>
            <a:r>
              <a:rPr lang="en-US" dirty="0" smtClean="0"/>
              <a:t>Drive theory focuses on biological needs that produce unpleasant states of arousal (e.g., your stomach grumbles during a morning class). The arousal this tension causes motivates us to reduce it. Some researchers feel this need to reduce arousal is a basic mechanism that governs much of our behavior. In a marketing context, tension refers to the unpleasant state that exists if a person’s consumption needs are not fulfilled. A person may be grumpy if he hasn’t eaten, or he may be dejected or angry if he cannot afford that new car he wants. This state activates goal-oriented behavior, which attempts to reduce or eliminate this unpleasant state and return to a balanced one we call homeostasis.</a:t>
            </a:r>
          </a:p>
          <a:p>
            <a:endParaRPr lang="en-US" dirty="0" smtClean="0"/>
          </a:p>
          <a:p>
            <a:r>
              <a:rPr lang="en-US" dirty="0" smtClean="0"/>
              <a:t>Expectancy theory suggests that expectations we will achieve desirable outcomes—positive incentives—rather than being pushed from within motivate our behavior. We choose one product over another because we expect this choice to have more positive consequences for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100" dirty="0" smtClean="0"/>
              <a:t>We are born with a need for certain elements necessary to maintain life such as food, water, air, and shelter. These are </a:t>
            </a:r>
            <a:r>
              <a:rPr lang="en-US" sz="1100" b="1" i="1" dirty="0" smtClean="0"/>
              <a:t>biogenic needs</a:t>
            </a:r>
            <a:r>
              <a:rPr lang="en-US" sz="1100" i="1" dirty="0" smtClean="0"/>
              <a:t>. </a:t>
            </a:r>
            <a:r>
              <a:rPr lang="en-US" sz="1100" i="0" dirty="0" smtClean="0"/>
              <a:t>We have many other needs, however, </a:t>
            </a:r>
            <a:r>
              <a:rPr lang="en-US" sz="1100" dirty="0" smtClean="0"/>
              <a:t>that are not innate. We acquire </a:t>
            </a:r>
            <a:r>
              <a:rPr lang="en-US" sz="1100" b="1" i="1" dirty="0" smtClean="0"/>
              <a:t>psychogenic needs  </a:t>
            </a:r>
            <a:r>
              <a:rPr lang="en-US" sz="1100" dirty="0" smtClean="0"/>
              <a:t>as we become members of a</a:t>
            </a:r>
            <a:r>
              <a:rPr lang="en-US" sz="1100" i="1" dirty="0" smtClean="0"/>
              <a:t> </a:t>
            </a:r>
            <a:r>
              <a:rPr lang="en-US" sz="1100" dirty="0" smtClean="0"/>
              <a:t>specific culture. These include the needs for status, power, and affiliation.</a:t>
            </a:r>
          </a:p>
          <a:p>
            <a:endParaRPr lang="en-US" sz="1100" dirty="0" smtClean="0"/>
          </a:p>
          <a:p>
            <a:r>
              <a:rPr lang="en-US" sz="1100" dirty="0" smtClean="0"/>
              <a:t>Psychogenic needs reflect the priorities of a culture, and their effect on behavior will vary from environment to environment. </a:t>
            </a:r>
          </a:p>
          <a:p>
            <a:endParaRPr lang="en-US" sz="1100" dirty="0" smtClean="0"/>
          </a:p>
          <a:p>
            <a:r>
              <a:rPr lang="en-US" sz="1100" dirty="0" smtClean="0"/>
              <a:t>We also can be motivated to satisfy either utilitarian or hedonic needs. When we focus on a </a:t>
            </a:r>
            <a:r>
              <a:rPr lang="en-US" sz="1100" b="1" i="1" dirty="0" smtClean="0"/>
              <a:t>utilitarian need</a:t>
            </a:r>
            <a:r>
              <a:rPr lang="en-US" sz="1100" i="1" dirty="0" smtClean="0"/>
              <a:t>, </a:t>
            </a:r>
            <a:r>
              <a:rPr lang="en-US" sz="1100" i="0" dirty="0" smtClean="0"/>
              <a:t>we emphasize the objective, tangible attributes of products</a:t>
            </a:r>
            <a:r>
              <a:rPr lang="en-US" sz="1100" i="1" dirty="0" smtClean="0"/>
              <a:t>, </a:t>
            </a:r>
            <a:r>
              <a:rPr lang="en-US" sz="1100" dirty="0" smtClean="0"/>
              <a:t>such as miles per gallon in a car; the amount of fat, calories, and protein in a cheeseburger; or the durability of a pair of blue jeans. </a:t>
            </a:r>
            <a:r>
              <a:rPr lang="en-US" sz="1100" b="1" i="1" dirty="0" smtClean="0"/>
              <a:t>Hedonic needs  </a:t>
            </a:r>
            <a:r>
              <a:rPr lang="en-US" sz="1100" i="0" dirty="0" smtClean="0"/>
              <a:t>are subjective </a:t>
            </a:r>
            <a:r>
              <a:rPr lang="en-US" sz="1100" dirty="0" smtClean="0"/>
              <a:t>and experiential; here we might look to a product to meet our needs for excitement, self-confidence, or fantasy perhaps to escape the mundane or routine aspects of life.</a:t>
            </a:r>
          </a:p>
        </p:txBody>
      </p:sp>
      <p:sp>
        <p:nvSpPr>
          <p:cNvPr id="4" name="Slide Number Placeholder 3"/>
          <p:cNvSpPr>
            <a:spLocks noGrp="1"/>
          </p:cNvSpPr>
          <p:nvPr>
            <p:ph type="sldNum" sz="quarter" idx="5"/>
          </p:nvPr>
        </p:nvSpPr>
        <p:spPr/>
        <p:txBody>
          <a:bodyPr/>
          <a:lstStyle/>
          <a:p>
            <a:pPr>
              <a:defRPr/>
            </a:pPr>
            <a:fld id="{32CCB9F5-284C-4B1C-8524-581B52867162}"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E1D6120A-3818-4D27-82F7-F30587209D69}" type="slidenum">
              <a:rPr lang="en-US" smtClean="0"/>
              <a:pPr>
                <a:defRPr/>
              </a:pPr>
              <a:t>9</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smtClean="0"/>
              <a:t>A goal has valence, which means that it can be positive or negative. We direct our behavior toward goals we value positively; we are motivated to approach the goal and to seek out products that will help us to reach it. However as we saw in the previous chapter’s discussion of negative reinforcement, sometimes we’re also motivated to avoid a negative outcome rather than achieve a positive outcome.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BAB60949-49E1-410A-A326-62C7827DCF65}" type="slidenum">
              <a:rPr lang="en-US" smtClean="0"/>
              <a:pPr>
                <a:defRPr/>
              </a:pPr>
              <a:t>10</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smtClean="0"/>
              <a:t>A person has an approach–approach conflict when she must choose between two desirable alternatives. The theory of cognitive dissonance is based on the premise that people have a need for order and consistency in their lives and that a state of dissonance (tension) exists when beliefs or behaviors conflict with one another. We resolve the conflict that arises when we choose between two alternatives through a process of cognitive dissonance reduction, where we look for a way to reduce this inconsistency (or dissonance) and thus we eliminate unpleasant tension.</a:t>
            </a:r>
          </a:p>
          <a:p>
            <a:endParaRPr lang="en-US" dirty="0" smtClean="0"/>
          </a:p>
          <a:p>
            <a:r>
              <a:rPr lang="en-US" dirty="0" smtClean="0"/>
              <a:t>Dissonance occurs when a consumer must choose between two products, both of which possess good and bad qualities. When he chooses one product and not the other, the person gets the bad qualities of the product he buys and loses out on the good qualities of the one he didn’t buy. This loss creates an unpleasant, dissonant state he wants to reduce. We tend to convince ourselves, after the fact, that the choice we made was the smart one as we find additional reasons to support the alternative we did choose—perhaps when we discover flaws with the option we did not choose (sometimes we call this “rationalization”). A marketer can bundle several benefits together to resolve an approach–approach conflict.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51BFC6E5-BD4D-48B8-8193-91440704E32F}" type="slidenum">
              <a:rPr lang="en-US" smtClean="0"/>
              <a:pPr>
                <a:defRPr/>
              </a:pPr>
              <a:t>11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Need for achievement refers to the desire to accomplish something. Sometimes people will express a need for achievement with premium products that express success. </a:t>
            </a:r>
          </a:p>
          <a:p>
            <a:endParaRPr lang="en-US" dirty="0" smtClean="0"/>
          </a:p>
          <a:p>
            <a:r>
              <a:rPr lang="en-US" dirty="0" smtClean="0"/>
              <a:t>Need for affiliation is the desire to be with other people. Products that express emotion and aid in group activities are relevant. </a:t>
            </a:r>
          </a:p>
          <a:p>
            <a:endParaRPr lang="en-US" dirty="0" smtClean="0"/>
          </a:p>
          <a:p>
            <a:r>
              <a:rPr lang="en-US" dirty="0" smtClean="0"/>
              <a:t>Need for power is the need to control one’s environment. Products that allow us to feel mastery over our surroundings and situation meet this need. </a:t>
            </a:r>
          </a:p>
          <a:p>
            <a:endParaRPr lang="en-US" dirty="0" smtClean="0"/>
          </a:p>
          <a:p>
            <a:r>
              <a:rPr lang="en-US" dirty="0" smtClean="0"/>
              <a:t>Need for uniqueness is the need to assert one’s individual identity. Products that pledge to illustrate our distinct qualities meet this need.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8"/>
          <p:cNvSpPr>
            <a:spLocks noChangeShapeType="1"/>
          </p:cNvSpPr>
          <p:nvPr userDrawn="1"/>
        </p:nvSpPr>
        <p:spPr bwMode="auto">
          <a:xfrm>
            <a:off x="685800" y="2895600"/>
            <a:ext cx="7848600" cy="0"/>
          </a:xfrm>
          <a:prstGeom prst="line">
            <a:avLst/>
          </a:prstGeom>
          <a:noFill/>
          <a:ln w="63500">
            <a:solidFill>
              <a:srgbClr val="6699FF"/>
            </a:solidFill>
            <a:round/>
            <a:headEnd/>
            <a:tailEnd/>
          </a:ln>
          <a:effectLst/>
        </p:spPr>
        <p:txBody>
          <a:bodyPr/>
          <a:lstStyle/>
          <a:p>
            <a:pPr>
              <a:defRPr/>
            </a:pPr>
            <a:endParaRPr lang="en-US"/>
          </a:p>
        </p:txBody>
      </p:sp>
      <p:sp>
        <p:nvSpPr>
          <p:cNvPr id="5" name="Rectangle 19"/>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20"/>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21"/>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 name="Rectangle 22"/>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Rectangle 23"/>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04802" name="Rectangle 2"/>
          <p:cNvSpPr>
            <a:spLocks noGrp="1" noChangeArrowheads="1"/>
          </p:cNvSpPr>
          <p:nvPr>
            <p:ph type="ctrTitle"/>
          </p:nvPr>
        </p:nvSpPr>
        <p:spPr>
          <a:xfrm>
            <a:off x="685800" y="685800"/>
            <a:ext cx="7772400" cy="2127250"/>
          </a:xfrm>
        </p:spPr>
        <p:txBody>
          <a:bodyPr/>
          <a:lstStyle>
            <a:lvl1pPr algn="ctr">
              <a:defRPr sz="3600"/>
            </a:lvl1pPr>
          </a:lstStyle>
          <a:p>
            <a:r>
              <a:rPr lang="en-US"/>
              <a:t>Click to edit Master title style</a:t>
            </a:r>
          </a:p>
        </p:txBody>
      </p:sp>
      <p:sp>
        <p:nvSpPr>
          <p:cNvPr id="204803" name="Rectangle 3"/>
          <p:cNvSpPr>
            <a:spLocks noGrp="1" noChangeArrowheads="1"/>
          </p:cNvSpPr>
          <p:nvPr>
            <p:ph type="subTitle" idx="1"/>
          </p:nvPr>
        </p:nvSpPr>
        <p:spPr>
          <a:xfrm>
            <a:off x="1371600" y="3270250"/>
            <a:ext cx="6400800" cy="2209800"/>
          </a:xfrm>
        </p:spPr>
        <p:txBody>
          <a:bodyPr/>
          <a:lstStyle>
            <a:lvl1pPr marL="0" indent="0" algn="ctr">
              <a:buFontTx/>
              <a:buNone/>
              <a:defRPr sz="2600"/>
            </a:lvl1pPr>
          </a:lstStyle>
          <a:p>
            <a:r>
              <a:rPr lang="en-US"/>
              <a:t>Click to edit Master subtitle style</a:t>
            </a:r>
          </a:p>
        </p:txBody>
      </p:sp>
      <p:sp>
        <p:nvSpPr>
          <p:cNvPr id="10" name="Rectangle 6"/>
          <p:cNvSpPr>
            <a:spLocks noGrp="1" noChangeArrowheads="1"/>
          </p:cNvSpPr>
          <p:nvPr>
            <p:ph type="sldNum" sz="quarter" idx="10"/>
          </p:nvPr>
        </p:nvSpPr>
        <p:spPr>
          <a:xfrm>
            <a:off x="6553200" y="6248400"/>
            <a:ext cx="2133600" cy="457200"/>
          </a:xfrm>
        </p:spPr>
        <p:txBody>
          <a:bodyPr/>
          <a:lstStyle>
            <a:lvl1pPr>
              <a:defRPr>
                <a:latin typeface="Verdana" pitchFamily="34" charset="0"/>
              </a:defRPr>
            </a:lvl1pPr>
          </a:lstStyle>
          <a:p>
            <a:r>
              <a:rPr lang="en-US" dirty="0" smtClean="0"/>
              <a:t>2-</a:t>
            </a:r>
            <a:fld id="{7703C8E3-1C16-4BCA-A787-02688D1810B0}" type="slidenum">
              <a:rPr lang="en-US" smtClean="0"/>
              <a:pPr/>
              <a:t>‹#›</a:t>
            </a:fld>
            <a:endParaRPr lang="en-US" dirty="0"/>
          </a:p>
        </p:txBody>
      </p:sp>
      <p:sp>
        <p:nvSpPr>
          <p:cNvPr id="11"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dirty="0" smtClean="0"/>
              <a:t>2-</a:t>
            </a:r>
            <a:fld id="{A144EDFA-A5C1-4A25-B91A-A1DC5218CD24}" type="slidenum">
              <a:rPr lang="en-US" smtClean="0"/>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dirty="0" smtClean="0"/>
              <a:t>2-</a:t>
            </a:r>
            <a:fld id="{72B9B0F6-0EFA-461B-B21B-138FA967BC8B}" type="slidenum">
              <a:rPr lang="en-US" smtClean="0"/>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fld id="{B360D91B-2BA4-4250-ACE0-A8F30D19D006}" type="datetime1">
              <a:rPr lang="en-US"/>
              <a:pPr/>
              <a:t>1/14/2012</a:t>
            </a:fld>
            <a:endParaRPr lang="en-US"/>
          </a:p>
          <a:p>
            <a:r>
              <a:rPr lang="en-US"/>
              <a:t>Copyright © 2011 Pearson Education, Inc. publishing as Prentice Hall</a:t>
            </a:r>
          </a:p>
          <a:p>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8651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27463"/>
            <a:ext cx="4038600" cy="230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27463"/>
            <a:ext cx="4038600" cy="230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cs typeface="+mn-cs"/>
              </a:defRPr>
            </a:lvl1pPr>
          </a:lstStyle>
          <a:p>
            <a:pPr>
              <a:defRPr/>
            </a:pPr>
            <a:r>
              <a:rPr lang="en-US"/>
              <a:t>4-</a:t>
            </a:r>
            <a:fld id="{5776CC53-E065-486B-B242-B76829F629BC}" type="slidenum">
              <a:rPr lang="en-US"/>
              <a:pPr>
                <a:defRPr/>
              </a:pPr>
              <a:t>‹#›</a:t>
            </a:fld>
            <a:endParaRPr lang="en-US"/>
          </a:p>
        </p:txBody>
      </p:sp>
      <p:sp>
        <p:nvSpPr>
          <p:cNvPr id="8" name="Rectangle 7"/>
          <p:cNvSpPr>
            <a:spLocks noGrp="1" noChangeArrowheads="1"/>
          </p:cNvSpPr>
          <p:nvPr>
            <p:ph type="ftr" sz="quarter" idx="11"/>
          </p:nvPr>
        </p:nvSpPr>
        <p:spPr/>
        <p:txBody>
          <a:bodyPr/>
          <a:lstStyle>
            <a:lvl1pPr>
              <a:defRPr/>
            </a:lvl1pPr>
          </a:lstStyle>
          <a:p>
            <a:fld id="{626FDA25-BD04-481E-A3DD-BBEB0B3247DA}" type="datetime1">
              <a:rPr lang="en-US"/>
              <a:pPr/>
              <a:t>1/14/2012</a:t>
            </a:fld>
            <a:endParaRPr lang="en-US"/>
          </a:p>
          <a:p>
            <a:r>
              <a:rPr lang="en-US"/>
              <a:t>Copyright © 2011 Pearson Education, Inc. publishing as Prentice Hall</a:t>
            </a:r>
          </a:p>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759325"/>
          </a:xfrm>
        </p:spPr>
        <p:txBody>
          <a:bodyPr/>
          <a:lstStyle/>
          <a:p>
            <a:pPr lvl="0"/>
            <a:endParaRPr lang="en-US" noProof="0"/>
          </a:p>
        </p:txBody>
      </p:sp>
      <p:sp>
        <p:nvSpPr>
          <p:cNvPr id="4" name="Slide Number Placeholder 5"/>
          <p:cNvSpPr>
            <a:spLocks noGrp="1"/>
          </p:cNvSpPr>
          <p:nvPr>
            <p:ph type="sldNum" sz="quarter" idx="10"/>
          </p:nvPr>
        </p:nvSpPr>
        <p:spPr/>
        <p:txBody>
          <a:bodyPr/>
          <a:lstStyle>
            <a:lvl1pPr>
              <a:defRPr>
                <a:cs typeface="+mn-cs"/>
              </a:defRPr>
            </a:lvl1pPr>
          </a:lstStyle>
          <a:p>
            <a:pPr>
              <a:defRPr/>
            </a:pPr>
            <a:r>
              <a:rPr lang="en-US"/>
              <a:t>4-</a:t>
            </a:r>
            <a:fld id="{94EA5641-AE1F-4836-9F61-32D9F27CD2DC}" type="slidenum">
              <a:rPr lang="en-US"/>
              <a:pPr>
                <a:defRPr/>
              </a:pPr>
              <a:t>‹#›</a:t>
            </a:fld>
            <a:endParaRPr lang="en-US"/>
          </a:p>
        </p:txBody>
      </p:sp>
      <p:sp>
        <p:nvSpPr>
          <p:cNvPr id="5" name="Rectangle 4"/>
          <p:cNvSpPr>
            <a:spLocks noGrp="1" noChangeArrowheads="1"/>
          </p:cNvSpPr>
          <p:nvPr>
            <p:ph type="ftr" sz="quarter" idx="11"/>
          </p:nvPr>
        </p:nvSpPr>
        <p:spPr/>
        <p:txBody>
          <a:bodyPr/>
          <a:lstStyle>
            <a:lvl1pPr>
              <a:defRPr/>
            </a:lvl1pPr>
          </a:lstStyle>
          <a:p>
            <a:fld id="{E9E013CA-19AB-49AA-9F95-A6B052BAD8D1}" type="datetime1">
              <a:rPr lang="en-US"/>
              <a:pPr/>
              <a:t>1/14/2012</a:t>
            </a:fld>
            <a:endParaRPr lang="en-US"/>
          </a:p>
          <a:p>
            <a:r>
              <a:rPr lang="en-US"/>
              <a:t>Copyright © 2011 Pearson Education, Inc. publishing as Prentice Hall</a:t>
            </a:r>
          </a:p>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7463"/>
            <a:ext cx="8229600" cy="230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cs typeface="+mn-cs"/>
              </a:defRPr>
            </a:lvl1pPr>
          </a:lstStyle>
          <a:p>
            <a:pPr>
              <a:defRPr/>
            </a:pPr>
            <a:r>
              <a:rPr lang="en-US"/>
              <a:t>4-</a:t>
            </a:r>
            <a:fld id="{9FCAE7B0-F585-427F-9B66-52E0F37F5FB6}" type="slidenum">
              <a:rPr lang="en-US"/>
              <a:pPr>
                <a:defRPr/>
              </a:pPr>
              <a:t>‹#›</a:t>
            </a:fld>
            <a:endParaRPr lang="en-US"/>
          </a:p>
        </p:txBody>
      </p:sp>
      <p:sp>
        <p:nvSpPr>
          <p:cNvPr id="6" name="Rectangle 5"/>
          <p:cNvSpPr>
            <a:spLocks noGrp="1" noChangeArrowheads="1"/>
          </p:cNvSpPr>
          <p:nvPr>
            <p:ph type="ftr" sz="quarter" idx="11"/>
          </p:nvPr>
        </p:nvSpPr>
        <p:spPr/>
        <p:txBody>
          <a:bodyPr/>
          <a:lstStyle>
            <a:lvl1pPr>
              <a:defRPr/>
            </a:lvl1pPr>
          </a:lstStyle>
          <a:p>
            <a:fld id="{182AA2D1-D2BC-4D2D-A12F-6A4121AF9B21}" type="datetime1">
              <a:rPr lang="en-US"/>
              <a:pPr/>
              <a:t>1/14/2012</a:t>
            </a:fld>
            <a:endParaRPr lang="en-US"/>
          </a:p>
          <a:p>
            <a:r>
              <a:rPr lang="en-US"/>
              <a:t>Copyright © 2011 Pearson Education, Inc. publishing as Prentice Hall</a:t>
            </a:r>
          </a:p>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b="0"/>
            </a:lvl1pPr>
            <a:lvl2pPr>
              <a:defRPr sz="3200" b="0"/>
            </a:lvl2pPr>
            <a:lvl3pPr>
              <a:defRPr sz="3200" b="0"/>
            </a:lvl3pPr>
            <a:lvl4pPr>
              <a:defRPr sz="3200" b="0"/>
            </a:lvl4pPr>
            <a:lvl5pPr>
              <a:defRPr sz="32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dirty="0" smtClean="0"/>
              <a:t>2-</a:t>
            </a:r>
            <a:fld id="{4C4CA041-97C9-4E07-92C8-E000E69160F2}" type="slidenum">
              <a:rPr lang="en-US" smtClean="0"/>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dirty="0" smtClean="0"/>
            </a:lvl1pPr>
          </a:lstStyle>
          <a:p>
            <a:pPr>
              <a:defRPr/>
            </a:pPr>
            <a:r>
              <a:rPr lang="en-US" dirty="0" smtClean="0"/>
              <a:t>2-</a:t>
            </a:r>
            <a:fld id="{51CE98C3-F4E6-4B8C-8C9B-3F361AE7E714}" type="slidenum">
              <a:rPr lang="en-US" smtClean="0"/>
              <a:pPr>
                <a:defRPr/>
              </a:pPr>
              <a:t>‹#›</a:t>
            </a:fld>
            <a:endParaRPr lang="en-US" dirty="0"/>
          </a:p>
        </p:txBody>
      </p:sp>
      <p:sp>
        <p:nvSpPr>
          <p:cNvPr id="5" name="Rectangle 4"/>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9325"/>
          </a:xfrm>
        </p:spPr>
        <p:txBody>
          <a:bodyPr/>
          <a:lstStyle>
            <a:lvl1pPr>
              <a:defRPr sz="2800" b="0"/>
            </a:lvl1pPr>
            <a:lvl2pPr>
              <a:defRPr sz="2800" b="0"/>
            </a:lvl2pPr>
            <a:lvl3pPr>
              <a:defRPr sz="2800" b="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92DABD34-5F98-4231-9DD6-F811C63150B3}"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dirty="0" smtClean="0"/>
              <a:t>2-</a:t>
            </a:r>
            <a:fld id="{61136C62-F44C-4E1D-B4B8-725CD4A0C33F}" type="slidenum">
              <a:rPr lang="en-US" smtClean="0"/>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r>
              <a:rPr lang="en-US" dirty="0" smtClean="0"/>
              <a:t>2-</a:t>
            </a:r>
            <a:fld id="{23FBFD4A-BE0C-432A-9750-14C230CF1569}" type="slidenum">
              <a:rPr lang="en-US" smtClean="0"/>
              <a:pPr/>
              <a:t>‹#›</a:t>
            </a:fld>
            <a:endParaRPr lang="en-US" dirty="0"/>
          </a:p>
        </p:txBody>
      </p:sp>
      <p:sp>
        <p:nvSpPr>
          <p:cNvPr id="4"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dirty="0" smtClean="0"/>
              <a:t>2-</a:t>
            </a:r>
            <a:fld id="{56F4FCE6-39C4-4C6E-8BE6-4F1E9DC3B510}" type="slidenum">
              <a:rPr lang="en-US" smtClean="0"/>
              <a:pPr/>
              <a:t>‹#›</a:t>
            </a:fld>
            <a:endParaRPr lang="en-US" dirty="0"/>
          </a:p>
        </p:txBody>
      </p:sp>
      <p:sp>
        <p:nvSpPr>
          <p:cNvPr id="3" name="Rectangle 2"/>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80D5D090-EA72-43B8-8925-1A1838FBD8B1}"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674902CD-BD5C-4869-9784-895C6F5CE4CC}"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7" name="Rectangle 7"/>
          <p:cNvSpPr>
            <a:spLocks noChangeArrowheads="1"/>
          </p:cNvSpPr>
          <p:nvPr userDrawn="1"/>
        </p:nvSpPr>
        <p:spPr bwMode="auto">
          <a:xfrm>
            <a:off x="457200" y="12192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8" name="Rectangle 8"/>
          <p:cNvSpPr>
            <a:spLocks noChangeArrowheads="1"/>
          </p:cNvSpPr>
          <p:nvPr userDrawn="1"/>
        </p:nvSpPr>
        <p:spPr bwMode="auto">
          <a:xfrm>
            <a:off x="457200" y="1219200"/>
            <a:ext cx="5562600" cy="152400"/>
          </a:xfrm>
          <a:prstGeom prst="rect">
            <a:avLst/>
          </a:prstGeom>
          <a:gradFill rotWithShape="1">
            <a:gsLst>
              <a:gs pos="0">
                <a:srgbClr val="000066"/>
              </a:gs>
              <a:gs pos="100000">
                <a:srgbClr val="CC33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9" name="Rectangle 9"/>
          <p:cNvSpPr>
            <a:spLocks noChangeArrowheads="1"/>
          </p:cNvSpPr>
          <p:nvPr userDrawn="1"/>
        </p:nvSpPr>
        <p:spPr bwMode="auto">
          <a:xfrm flipH="1">
            <a:off x="3124200" y="64008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035" name="Rectangle 11"/>
          <p:cNvSpPr>
            <a:spLocks noChangeArrowheads="1"/>
          </p:cNvSpPr>
          <p:nvPr userDrawn="1"/>
        </p:nvSpPr>
        <p:spPr bwMode="auto">
          <a:xfrm>
            <a:off x="8077200" y="6324600"/>
            <a:ext cx="666750" cy="731838"/>
          </a:xfrm>
          <a:prstGeom prst="rect">
            <a:avLst/>
          </a:prstGeom>
          <a:noFill/>
          <a:ln w="25400" algn="ctr">
            <a:noFill/>
            <a:miter lim="800000"/>
            <a:headEnd/>
            <a:tailEnd/>
          </a:ln>
          <a:effectLst/>
        </p:spPr>
        <p:txBody>
          <a:bodyPr tIns="228600" bIns="228600">
            <a:spAutoFit/>
          </a:bodyPr>
          <a:lstStyle/>
          <a:p>
            <a:r>
              <a:rPr lang="en-US" b="1" dirty="0" smtClean="0">
                <a:solidFill>
                  <a:srgbClr val="CC3300"/>
                </a:solidFill>
              </a:rPr>
              <a:t>4-</a:t>
            </a:r>
            <a:fld id="{13131A90-7B07-4271-9657-CE141BDD4CCB}" type="slidenum">
              <a:rPr lang="en-US" b="1" smtClean="0">
                <a:solidFill>
                  <a:srgbClr val="CC3300"/>
                </a:solidFill>
              </a:rPr>
              <a:pPr/>
              <a:t>‹#›</a:t>
            </a:fld>
            <a:endParaRPr lang="en-US" b="1" dirty="0">
              <a:solidFill>
                <a:srgbClr val="CC3300"/>
              </a:solidFill>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en-US" dirty="0" smtClean="0"/>
          </a:p>
          <a:p>
            <a:r>
              <a:rPr lang="en-US" dirty="0" smtClean="0"/>
              <a:t>Copyright © 2013 Pearson Education, Inc. publishing as Prentice Hall</a:t>
            </a:r>
          </a:p>
          <a:p>
            <a:endParaRPr lang="en-US" dirty="0"/>
          </a:p>
        </p:txBody>
      </p:sp>
    </p:spTree>
  </p:cSld>
  <p:clrMap bg1="lt1" tx1="dk1" bg2="lt2" tx2="dk2" accent1="accent1" accent2="accent2" accent3="accent3" accent4="accent4" accent5="accent5" accent6="accent6" hlink="hlink" folHlink="folHlink"/>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22960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3782" name="Rectangle 6"/>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CC3300"/>
                </a:solidFill>
              </a:defRPr>
            </a:lvl1pPr>
          </a:lstStyle>
          <a:p>
            <a:r>
              <a:rPr lang="en-US" dirty="0" smtClean="0"/>
              <a:t>4-</a:t>
            </a:r>
            <a:fld id="{71553615-DFCA-498F-A1AE-4C7F8D48ED0F}" type="slidenum">
              <a:rPr lang="en-US" smtClean="0"/>
              <a:pPr/>
              <a:t>‹#›</a:t>
            </a:fld>
            <a:endParaRPr lang="en-US" dirty="0"/>
          </a:p>
        </p:txBody>
      </p:sp>
      <p:sp>
        <p:nvSpPr>
          <p:cNvPr id="203792" name="Line 16"/>
          <p:cNvSpPr>
            <a:spLocks noChangeShapeType="1"/>
          </p:cNvSpPr>
          <p:nvPr userDrawn="1"/>
        </p:nvSpPr>
        <p:spPr bwMode="auto">
          <a:xfrm>
            <a:off x="457200" y="1143000"/>
            <a:ext cx="8077200" cy="0"/>
          </a:xfrm>
          <a:prstGeom prst="line">
            <a:avLst/>
          </a:prstGeom>
          <a:noFill/>
          <a:ln w="63500">
            <a:solidFill>
              <a:srgbClr val="6699FF"/>
            </a:solidFill>
            <a:round/>
            <a:headEnd/>
            <a:tailEnd/>
          </a:ln>
          <a:effectLst/>
        </p:spPr>
        <p:txBody>
          <a:bodyPr/>
          <a:lstStyle/>
          <a:p>
            <a:pPr>
              <a:defRPr/>
            </a:pPr>
            <a:endParaRPr lang="en-US" dirty="0"/>
          </a:p>
        </p:txBody>
      </p:sp>
      <p:sp>
        <p:nvSpPr>
          <p:cNvPr id="203793" name="Rectangle 17"/>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4" name="Rectangle 18"/>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5" name="Rectangle 19"/>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6" name="Rectangle 20"/>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7" name="Rectangle 21"/>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en-US" dirty="0" smtClean="0"/>
          </a:p>
          <a:p>
            <a:r>
              <a:rPr lang="en-US" dirty="0" smtClean="0"/>
              <a:t>Copyright © 2013 Pearson Education, Inc. publishing as Prentice Hall</a:t>
            </a:r>
          </a:p>
          <a:p>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78" r:id="rId4"/>
    <p:sldLayoutId id="2147483779" r:id="rId5"/>
    <p:sldLayoutId id="2147483789" r:id="rId6"/>
    <p:sldLayoutId id="2147483780" r:id="rId7"/>
    <p:sldLayoutId id="2147483781" r:id="rId8"/>
    <p:sldLayoutId id="2147483782" r:id="rId9"/>
    <p:sldLayoutId id="2147483783" r:id="rId10"/>
    <p:sldLayoutId id="2147483784" r:id="rId11"/>
    <p:sldLayoutId id="2147483790" r:id="rId12"/>
    <p:sldLayoutId id="2147483791" r:id="rId13"/>
    <p:sldLayoutId id="2147483792" r:id="rId14"/>
  </p:sldLayoutIdLst>
  <p:transition>
    <p:fade/>
  </p:transition>
  <p:timing>
    <p:tnLst>
      <p:par>
        <p:cTn id="1" dur="indefinite" restart="never" nodeType="tmRoot"/>
      </p:par>
    </p:tnLst>
  </p:timing>
  <p:hf hdr="0"/>
  <p:txStyles>
    <p:titleStyle>
      <a:lvl1pPr algn="l" rtl="0" eaLnBrk="0" fontAlgn="base" hangingPunct="0">
        <a:spcBef>
          <a:spcPct val="0"/>
        </a:spcBef>
        <a:spcAft>
          <a:spcPct val="0"/>
        </a:spcAft>
        <a:defRPr sz="3200" b="1">
          <a:solidFill>
            <a:srgbClr val="CC0066"/>
          </a:solidFill>
          <a:latin typeface="+mj-lt"/>
          <a:ea typeface="+mj-ea"/>
          <a:cs typeface="+mj-cs"/>
        </a:defRPr>
      </a:lvl1pPr>
      <a:lvl2pPr algn="l" rtl="0" eaLnBrk="0" fontAlgn="base" hangingPunct="0">
        <a:spcBef>
          <a:spcPct val="0"/>
        </a:spcBef>
        <a:spcAft>
          <a:spcPct val="0"/>
        </a:spcAft>
        <a:defRPr sz="3200" b="1">
          <a:solidFill>
            <a:srgbClr val="CC0066"/>
          </a:solidFill>
          <a:latin typeface="Arial" charset="0"/>
        </a:defRPr>
      </a:lvl2pPr>
      <a:lvl3pPr algn="l" rtl="0" eaLnBrk="0" fontAlgn="base" hangingPunct="0">
        <a:spcBef>
          <a:spcPct val="0"/>
        </a:spcBef>
        <a:spcAft>
          <a:spcPct val="0"/>
        </a:spcAft>
        <a:defRPr sz="3200" b="1">
          <a:solidFill>
            <a:srgbClr val="CC0066"/>
          </a:solidFill>
          <a:latin typeface="Arial" charset="0"/>
        </a:defRPr>
      </a:lvl3pPr>
      <a:lvl4pPr algn="l" rtl="0" eaLnBrk="0" fontAlgn="base" hangingPunct="0">
        <a:spcBef>
          <a:spcPct val="0"/>
        </a:spcBef>
        <a:spcAft>
          <a:spcPct val="0"/>
        </a:spcAft>
        <a:defRPr sz="3200" b="1">
          <a:solidFill>
            <a:srgbClr val="CC0066"/>
          </a:solidFill>
          <a:latin typeface="Arial" charset="0"/>
        </a:defRPr>
      </a:lvl4pPr>
      <a:lvl5pPr algn="l" rtl="0" eaLnBrk="0" fontAlgn="base" hangingPunct="0">
        <a:spcBef>
          <a:spcPct val="0"/>
        </a:spcBef>
        <a:spcAft>
          <a:spcPct val="0"/>
        </a:spcAft>
        <a:defRPr sz="3200" b="1">
          <a:solidFill>
            <a:srgbClr val="CC0066"/>
          </a:solidFill>
          <a:latin typeface="Arial" charset="0"/>
        </a:defRPr>
      </a:lvl5pPr>
      <a:lvl6pPr marL="457200" algn="l" rtl="0" fontAlgn="base">
        <a:spcBef>
          <a:spcPct val="0"/>
        </a:spcBef>
        <a:spcAft>
          <a:spcPct val="0"/>
        </a:spcAft>
        <a:defRPr sz="3200" b="1">
          <a:solidFill>
            <a:srgbClr val="CC0066"/>
          </a:solidFill>
          <a:latin typeface="Arial" charset="0"/>
        </a:defRPr>
      </a:lvl6pPr>
      <a:lvl7pPr marL="914400" algn="l" rtl="0" fontAlgn="base">
        <a:spcBef>
          <a:spcPct val="0"/>
        </a:spcBef>
        <a:spcAft>
          <a:spcPct val="0"/>
        </a:spcAft>
        <a:defRPr sz="3200" b="1">
          <a:solidFill>
            <a:srgbClr val="CC0066"/>
          </a:solidFill>
          <a:latin typeface="Arial" charset="0"/>
        </a:defRPr>
      </a:lvl7pPr>
      <a:lvl8pPr marL="1371600" algn="l" rtl="0" fontAlgn="base">
        <a:spcBef>
          <a:spcPct val="0"/>
        </a:spcBef>
        <a:spcAft>
          <a:spcPct val="0"/>
        </a:spcAft>
        <a:defRPr sz="3200" b="1">
          <a:solidFill>
            <a:srgbClr val="CC0066"/>
          </a:solidFill>
          <a:latin typeface="Arial" charset="0"/>
        </a:defRPr>
      </a:lvl8pPr>
      <a:lvl9pPr marL="1828800" algn="l" rtl="0" fontAlgn="base">
        <a:spcBef>
          <a:spcPct val="0"/>
        </a:spcBef>
        <a:spcAft>
          <a:spcPct val="0"/>
        </a:spcAft>
        <a:defRPr sz="3200" b="1">
          <a:solidFill>
            <a:srgbClr val="CC0066"/>
          </a:solidFill>
          <a:latin typeface="Arial" charset="0"/>
        </a:defRPr>
      </a:lvl9pPr>
    </p:titleStyle>
    <p:bodyStyle>
      <a:lvl1pPr marL="342900" indent="-342900" algn="l" rtl="0" eaLnBrk="0" fontAlgn="base" hangingPunct="0">
        <a:spcBef>
          <a:spcPct val="40000"/>
        </a:spcBef>
        <a:spcAft>
          <a:spcPct val="0"/>
        </a:spcAft>
        <a:buClr>
          <a:schemeClr val="folHlink"/>
        </a:buClr>
        <a:buSzPct val="120000"/>
        <a:buChar char="•"/>
        <a:defRPr sz="2800" b="0">
          <a:solidFill>
            <a:srgbClr val="000066"/>
          </a:solidFill>
          <a:latin typeface="+mn-lt"/>
          <a:ea typeface="+mn-ea"/>
          <a:cs typeface="+mn-cs"/>
        </a:defRPr>
      </a:lvl1pPr>
      <a:lvl2pPr marL="742950" indent="-285750" algn="l" rtl="0" eaLnBrk="0" fontAlgn="base" hangingPunct="0">
        <a:spcBef>
          <a:spcPct val="20000"/>
        </a:spcBef>
        <a:spcAft>
          <a:spcPct val="0"/>
        </a:spcAft>
        <a:buClr>
          <a:schemeClr val="folHlink"/>
        </a:buClr>
        <a:buSzPct val="120000"/>
        <a:buChar char="•"/>
        <a:defRPr sz="2800" b="0">
          <a:solidFill>
            <a:srgbClr val="000066"/>
          </a:solidFill>
          <a:latin typeface="+mn-lt"/>
        </a:defRPr>
      </a:lvl2pPr>
      <a:lvl3pPr marL="11430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3pPr>
      <a:lvl4pPr marL="16002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4pPr>
      <a:lvl5pPr marL="20574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5pPr>
      <a:lvl6pPr marL="2514600" indent="-228600" algn="l" rtl="0" fontAlgn="base">
        <a:spcBef>
          <a:spcPct val="20000"/>
        </a:spcBef>
        <a:spcAft>
          <a:spcPct val="0"/>
        </a:spcAft>
        <a:buClr>
          <a:schemeClr val="folHlink"/>
        </a:buClr>
        <a:buSzPct val="120000"/>
        <a:buChar char="•"/>
        <a:defRPr sz="2400" b="1">
          <a:solidFill>
            <a:srgbClr val="000066"/>
          </a:solidFill>
          <a:latin typeface="+mn-lt"/>
        </a:defRPr>
      </a:lvl6pPr>
      <a:lvl7pPr marL="2971800" indent="-228600" algn="l" rtl="0" fontAlgn="base">
        <a:spcBef>
          <a:spcPct val="20000"/>
        </a:spcBef>
        <a:spcAft>
          <a:spcPct val="0"/>
        </a:spcAft>
        <a:buClr>
          <a:schemeClr val="folHlink"/>
        </a:buClr>
        <a:buSzPct val="120000"/>
        <a:buChar char="•"/>
        <a:defRPr sz="2400" b="1">
          <a:solidFill>
            <a:srgbClr val="000066"/>
          </a:solidFill>
          <a:latin typeface="+mn-lt"/>
        </a:defRPr>
      </a:lvl7pPr>
      <a:lvl8pPr marL="3429000" indent="-228600" algn="l" rtl="0" fontAlgn="base">
        <a:spcBef>
          <a:spcPct val="20000"/>
        </a:spcBef>
        <a:spcAft>
          <a:spcPct val="0"/>
        </a:spcAft>
        <a:buClr>
          <a:schemeClr val="folHlink"/>
        </a:buClr>
        <a:buSzPct val="120000"/>
        <a:buChar char="•"/>
        <a:defRPr sz="2400" b="1">
          <a:solidFill>
            <a:srgbClr val="000066"/>
          </a:solidFill>
          <a:latin typeface="+mn-lt"/>
        </a:defRPr>
      </a:lvl8pPr>
      <a:lvl9pPr marL="3886200" indent="-228600" algn="l" rtl="0" fontAlgn="base">
        <a:spcBef>
          <a:spcPct val="20000"/>
        </a:spcBef>
        <a:spcAft>
          <a:spcPct val="0"/>
        </a:spcAft>
        <a:buClr>
          <a:schemeClr val="folHlink"/>
        </a:buClr>
        <a:buSzPct val="120000"/>
        <a:buChar char="•"/>
        <a:defRPr sz="24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oloflex.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r>
              <a:rPr lang="en-US" dirty="0" smtClean="0"/>
              <a:t>Chapter 4</a:t>
            </a:r>
            <a:br>
              <a:rPr lang="en-US" dirty="0" smtClean="0"/>
            </a:br>
            <a:r>
              <a:rPr lang="en-US" dirty="0" smtClean="0"/>
              <a:t>Motivation and Global Values</a:t>
            </a:r>
          </a:p>
        </p:txBody>
      </p:sp>
      <p:sp>
        <p:nvSpPr>
          <p:cNvPr id="5" name="Rectangle 6"/>
          <p:cNvSpPr>
            <a:spLocks noGrp="1" noChangeArrowheads="1"/>
          </p:cNvSpPr>
          <p:nvPr>
            <p:ph type="sldNum" sz="quarter" idx="10"/>
          </p:nvPr>
        </p:nvSpPr>
        <p:spPr/>
        <p:txBody>
          <a:bodyPr/>
          <a:lstStyle/>
          <a:p>
            <a:r>
              <a:rPr lang="en-US" dirty="0" smtClean="0"/>
              <a:t>4-</a:t>
            </a:r>
            <a:fld id="{C2951DC6-D8E7-4360-94F4-6F394D97603F}" type="slidenum">
              <a:rPr lang="en-US" smtClean="0"/>
              <a:pPr/>
              <a:t>1</a:t>
            </a:fld>
            <a:endParaRPr lang="en-US" dirty="0"/>
          </a:p>
        </p:txBody>
      </p:sp>
      <p:sp>
        <p:nvSpPr>
          <p:cNvPr id="6" name="Rectangle 13"/>
          <p:cNvSpPr>
            <a:spLocks noGrp="1" noChangeArrowheads="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
        <p:nvSpPr>
          <p:cNvPr id="10243" name="Rectangle 19"/>
          <p:cNvSpPr>
            <a:spLocks noChangeArrowheads="1"/>
          </p:cNvSpPr>
          <p:nvPr/>
        </p:nvSpPr>
        <p:spPr bwMode="auto">
          <a:xfrm>
            <a:off x="990600" y="3962400"/>
            <a:ext cx="3276600" cy="1419225"/>
          </a:xfrm>
          <a:prstGeom prst="rect">
            <a:avLst/>
          </a:prstGeom>
          <a:noFill/>
          <a:ln w="9525">
            <a:noFill/>
            <a:miter lim="800000"/>
            <a:headEnd/>
            <a:tailEnd/>
          </a:ln>
        </p:spPr>
        <p:txBody>
          <a:bodyPr anchor="b"/>
          <a:lstStyle/>
          <a:p>
            <a:r>
              <a:rPr lang="en-US" sz="3000" b="1" dirty="0">
                <a:solidFill>
                  <a:srgbClr val="000066"/>
                </a:solidFill>
              </a:rPr>
              <a:t>CONSUMER BEHAVIOR, </a:t>
            </a:r>
            <a:r>
              <a:rPr lang="en-US" sz="3000" b="1" dirty="0" smtClean="0">
                <a:solidFill>
                  <a:srgbClr val="000066"/>
                </a:solidFill>
              </a:rPr>
              <a:t>10e</a:t>
            </a:r>
            <a:r>
              <a:rPr lang="en-US" sz="3000" b="1" dirty="0">
                <a:solidFill>
                  <a:srgbClr val="000066"/>
                </a:solidFill>
              </a:rPr>
              <a:t/>
            </a:r>
            <a:br>
              <a:rPr lang="en-US" sz="3000" b="1" dirty="0">
                <a:solidFill>
                  <a:srgbClr val="000066"/>
                </a:solidFill>
              </a:rPr>
            </a:br>
            <a:r>
              <a:rPr lang="en-US" sz="2200" b="1" dirty="0">
                <a:solidFill>
                  <a:srgbClr val="000066"/>
                </a:solidFill>
              </a:rPr>
              <a:t>Michael R. Solomon</a:t>
            </a:r>
            <a:endParaRPr lang="en-US" sz="3300" b="1" dirty="0">
              <a:solidFill>
                <a:srgbClr val="CC0066"/>
              </a:solidFill>
            </a:endParaRPr>
          </a:p>
        </p:txBody>
      </p:sp>
      <p:pic>
        <p:nvPicPr>
          <p:cNvPr id="7" name="Picture 6" descr="0132671840_i.jpg"/>
          <p:cNvPicPr>
            <a:picLocks noChangeAspect="1"/>
          </p:cNvPicPr>
          <p:nvPr/>
        </p:nvPicPr>
        <p:blipFill>
          <a:blip r:embed="rId3" cstate="print"/>
          <a:stretch>
            <a:fillRect/>
          </a:stretch>
        </p:blipFill>
        <p:spPr>
          <a:xfrm>
            <a:off x="5638800" y="3124200"/>
            <a:ext cx="2335742" cy="3033188"/>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r>
              <a:rPr lang="en-US" dirty="0"/>
              <a:t>4-</a:t>
            </a:r>
            <a:fld id="{7F025603-EE3A-40EC-9A56-A40D4FCAE76A}" type="slidenum">
              <a:rPr lang="en-US"/>
              <a:pPr>
                <a:defRPr/>
              </a:pPr>
              <a:t>10</a:t>
            </a:fld>
            <a:endParaRPr lang="en-US" dirty="0"/>
          </a:p>
        </p:txBody>
      </p:sp>
      <p:sp>
        <p:nvSpPr>
          <p:cNvPr id="8"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21507" name="Rectangle 4"/>
          <p:cNvSpPr>
            <a:spLocks noGrp="1" noChangeArrowheads="1"/>
          </p:cNvSpPr>
          <p:nvPr>
            <p:ph type="title"/>
          </p:nvPr>
        </p:nvSpPr>
        <p:spPr/>
        <p:txBody>
          <a:bodyPr/>
          <a:lstStyle/>
          <a:p>
            <a:r>
              <a:rPr lang="en-US" dirty="0" smtClean="0"/>
              <a:t>Figure 4.1 Types of Motivational Conflicts</a:t>
            </a:r>
          </a:p>
        </p:txBody>
      </p:sp>
      <p:pic>
        <p:nvPicPr>
          <p:cNvPr id="21508" name="Picture 5"/>
          <p:cNvPicPr>
            <a:picLocks noChangeAspect="1" noChangeArrowheads="1"/>
          </p:cNvPicPr>
          <p:nvPr/>
        </p:nvPicPr>
        <p:blipFill>
          <a:blip r:embed="rId3" cstate="print"/>
          <a:srcRect/>
          <a:stretch>
            <a:fillRect/>
          </a:stretch>
        </p:blipFill>
        <p:spPr bwMode="auto">
          <a:xfrm>
            <a:off x="533400" y="1676400"/>
            <a:ext cx="4648200" cy="4283075"/>
          </a:xfrm>
          <a:prstGeom prst="rect">
            <a:avLst/>
          </a:prstGeom>
          <a:noFill/>
          <a:ln w="25400" algn="ctr">
            <a:noFill/>
            <a:miter lim="800000"/>
            <a:headEnd/>
            <a:tailEnd/>
          </a:ln>
        </p:spPr>
      </p:pic>
      <p:sp>
        <p:nvSpPr>
          <p:cNvPr id="21509" name="Text Box 7"/>
          <p:cNvSpPr txBox="1">
            <a:spLocks noChangeArrowheads="1"/>
          </p:cNvSpPr>
          <p:nvPr/>
        </p:nvSpPr>
        <p:spPr bwMode="auto">
          <a:xfrm>
            <a:off x="5181600" y="1524000"/>
            <a:ext cx="3184525" cy="1006475"/>
          </a:xfrm>
          <a:prstGeom prst="rect">
            <a:avLst/>
          </a:prstGeom>
          <a:noFill/>
          <a:ln w="25400" algn="ctr">
            <a:noFill/>
            <a:miter lim="800000"/>
            <a:headEnd/>
            <a:tailEnd/>
          </a:ln>
        </p:spPr>
        <p:txBody>
          <a:bodyPr wrap="none" tIns="228600" bIns="228600">
            <a:spAutoFit/>
          </a:bodyPr>
          <a:lstStyle/>
          <a:p>
            <a:pPr lvl="1">
              <a:buFontTx/>
              <a:buChar char="•"/>
            </a:pPr>
            <a:r>
              <a:rPr lang="en-US" b="1" dirty="0">
                <a:solidFill>
                  <a:srgbClr val="000066"/>
                </a:solidFill>
              </a:rPr>
              <a:t> Two desirable alternatives</a:t>
            </a:r>
          </a:p>
          <a:p>
            <a:pPr lvl="1">
              <a:buFontTx/>
              <a:buChar char="•"/>
            </a:pPr>
            <a:r>
              <a:rPr lang="en-US" b="1" dirty="0">
                <a:solidFill>
                  <a:srgbClr val="000066"/>
                </a:solidFill>
              </a:rPr>
              <a:t> Cognitive dissonance</a:t>
            </a:r>
            <a:endParaRPr lang="en-US" dirty="0"/>
          </a:p>
        </p:txBody>
      </p:sp>
      <p:sp>
        <p:nvSpPr>
          <p:cNvPr id="21510" name="Text Box 8"/>
          <p:cNvSpPr txBox="1">
            <a:spLocks noChangeArrowheads="1"/>
          </p:cNvSpPr>
          <p:nvPr/>
        </p:nvSpPr>
        <p:spPr bwMode="auto">
          <a:xfrm>
            <a:off x="5181600" y="3124200"/>
            <a:ext cx="3400425" cy="1611313"/>
          </a:xfrm>
          <a:prstGeom prst="rect">
            <a:avLst/>
          </a:prstGeom>
          <a:noFill/>
          <a:ln w="25400" algn="ctr">
            <a:noFill/>
            <a:miter lim="800000"/>
            <a:headEnd/>
            <a:tailEnd/>
          </a:ln>
        </p:spPr>
        <p:txBody>
          <a:bodyPr wrap="none" tIns="228600" bIns="228600">
            <a:spAutoFit/>
          </a:bodyPr>
          <a:lstStyle/>
          <a:p>
            <a:pPr lvl="1">
              <a:buFontTx/>
              <a:buChar char="•"/>
            </a:pPr>
            <a:r>
              <a:rPr lang="en-US" b="1" dirty="0">
                <a:solidFill>
                  <a:srgbClr val="000066"/>
                </a:solidFill>
              </a:rPr>
              <a:t> Positive &amp; negative aspects </a:t>
            </a:r>
          </a:p>
          <a:p>
            <a:pPr lvl="1"/>
            <a:r>
              <a:rPr lang="en-US" b="1" dirty="0">
                <a:solidFill>
                  <a:srgbClr val="000066"/>
                </a:solidFill>
              </a:rPr>
              <a:t>  of desired product</a:t>
            </a:r>
          </a:p>
          <a:p>
            <a:pPr lvl="1">
              <a:buFontTx/>
              <a:buChar char="•"/>
            </a:pPr>
            <a:r>
              <a:rPr lang="en-US" b="1" dirty="0">
                <a:solidFill>
                  <a:srgbClr val="000066"/>
                </a:solidFill>
              </a:rPr>
              <a:t> Guilt of desire occurs</a:t>
            </a:r>
          </a:p>
          <a:p>
            <a:pPr lvl="1">
              <a:spcBef>
                <a:spcPct val="20000"/>
              </a:spcBef>
              <a:buClr>
                <a:schemeClr val="folHlink"/>
              </a:buClr>
              <a:buSzPct val="80000"/>
              <a:buFontTx/>
              <a:buChar char="•"/>
            </a:pPr>
            <a:endParaRPr lang="en-US" dirty="0"/>
          </a:p>
        </p:txBody>
      </p:sp>
      <p:sp>
        <p:nvSpPr>
          <p:cNvPr id="21511" name="Text Box 11"/>
          <p:cNvSpPr txBox="1">
            <a:spLocks noChangeArrowheads="1"/>
          </p:cNvSpPr>
          <p:nvPr/>
        </p:nvSpPr>
        <p:spPr bwMode="auto">
          <a:xfrm>
            <a:off x="5181600" y="5181600"/>
            <a:ext cx="3082925" cy="1006475"/>
          </a:xfrm>
          <a:prstGeom prst="rect">
            <a:avLst/>
          </a:prstGeom>
          <a:noFill/>
          <a:ln w="25400" algn="ctr">
            <a:noFill/>
            <a:miter lim="800000"/>
            <a:headEnd/>
            <a:tailEnd/>
          </a:ln>
        </p:spPr>
        <p:txBody>
          <a:bodyPr wrap="none" tIns="228600" bIns="228600">
            <a:spAutoFit/>
          </a:bodyPr>
          <a:lstStyle/>
          <a:p>
            <a:pPr lvl="1">
              <a:buFontTx/>
              <a:buChar char="•"/>
            </a:pPr>
            <a:r>
              <a:rPr lang="en-US" b="1" dirty="0">
                <a:solidFill>
                  <a:srgbClr val="000066"/>
                </a:solidFill>
              </a:rPr>
              <a:t> Facing a choice with two </a:t>
            </a:r>
          </a:p>
          <a:p>
            <a:pPr lvl="1"/>
            <a:r>
              <a:rPr lang="en-US" b="1" dirty="0">
                <a:solidFill>
                  <a:srgbClr val="000066"/>
                </a:solidFill>
              </a:rPr>
              <a:t>  undesirable alternatives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0"/>
          </p:nvPr>
        </p:nvSpPr>
        <p:spPr/>
        <p:txBody>
          <a:bodyPr/>
          <a:lstStyle/>
          <a:p>
            <a:pPr>
              <a:defRPr/>
            </a:pPr>
            <a:r>
              <a:rPr lang="en-US" dirty="0"/>
              <a:t>4-</a:t>
            </a:r>
            <a:fld id="{952C65C7-0866-400E-A0DE-9FC5220543AF}" type="slidenum">
              <a:rPr lang="en-US"/>
              <a:pPr>
                <a:defRPr/>
              </a:pPr>
              <a:t>11</a:t>
            </a:fld>
            <a:endParaRPr lang="en-US" dirty="0"/>
          </a:p>
        </p:txBody>
      </p:sp>
      <p:sp>
        <p:nvSpPr>
          <p:cNvPr id="8" name="Rectangle 7"/>
          <p:cNvSpPr>
            <a:spLocks noGrp="1" noChangeArrowheads="1"/>
          </p:cNvSpPr>
          <p:nvPr>
            <p:ph type="ftr" sz="quarter" idx="11"/>
          </p:nvPr>
        </p:nvSpPr>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22531" name="Rectangle 4"/>
          <p:cNvSpPr>
            <a:spLocks noGrp="1" noChangeArrowheads="1"/>
          </p:cNvSpPr>
          <p:nvPr>
            <p:ph type="title" sz="quarter"/>
          </p:nvPr>
        </p:nvSpPr>
        <p:spPr/>
        <p:txBody>
          <a:bodyPr/>
          <a:lstStyle/>
          <a:p>
            <a:r>
              <a:rPr lang="en-US" dirty="0" smtClean="0"/>
              <a:t>Specific Needs and Buying Behavior</a:t>
            </a:r>
          </a:p>
        </p:txBody>
      </p:sp>
      <p:sp>
        <p:nvSpPr>
          <p:cNvPr id="22532" name="Rectangle 5"/>
          <p:cNvSpPr>
            <a:spLocks noGrp="1" noChangeArrowheads="1"/>
          </p:cNvSpPr>
          <p:nvPr>
            <p:ph sz="quarter" idx="1"/>
          </p:nvPr>
        </p:nvSpPr>
        <p:spPr>
          <a:xfrm>
            <a:off x="685800" y="1828800"/>
            <a:ext cx="3810000" cy="1981200"/>
          </a:xfrm>
          <a:solidFill>
            <a:srgbClr val="009999"/>
          </a:solidFill>
        </p:spPr>
        <p:txBody>
          <a:bodyPr/>
          <a:lstStyle/>
          <a:p>
            <a:pPr>
              <a:buFontTx/>
              <a:buNone/>
            </a:pPr>
            <a:r>
              <a:rPr lang="en-US" sz="2000" dirty="0" smtClean="0">
                <a:solidFill>
                  <a:schemeClr val="bg1"/>
                </a:solidFill>
              </a:rPr>
              <a:t>NEED FOR ACHIEVEMENT</a:t>
            </a:r>
            <a:r>
              <a:rPr lang="en-US" sz="1800" dirty="0" smtClean="0">
                <a:solidFill>
                  <a:schemeClr val="bg1"/>
                </a:solidFill>
              </a:rPr>
              <a:t> </a:t>
            </a:r>
          </a:p>
          <a:p>
            <a:pPr>
              <a:buFontTx/>
              <a:buNone/>
            </a:pPr>
            <a:r>
              <a:rPr lang="en-US" sz="1800" dirty="0" smtClean="0">
                <a:solidFill>
                  <a:schemeClr val="bg1"/>
                </a:solidFill>
              </a:rPr>
              <a:t>Value personal accomplishment</a:t>
            </a:r>
          </a:p>
          <a:p>
            <a:pPr>
              <a:buFontTx/>
              <a:buNone/>
            </a:pPr>
            <a:r>
              <a:rPr lang="en-US" sz="1800" dirty="0" smtClean="0">
                <a:solidFill>
                  <a:schemeClr val="bg1"/>
                </a:solidFill>
              </a:rPr>
              <a:t>Place a premium on products that signify success (luxury brands, technology products)</a:t>
            </a:r>
          </a:p>
        </p:txBody>
      </p:sp>
      <p:sp>
        <p:nvSpPr>
          <p:cNvPr id="22533" name="Rectangle 11"/>
          <p:cNvSpPr>
            <a:spLocks noChangeArrowheads="1"/>
          </p:cNvSpPr>
          <p:nvPr/>
        </p:nvSpPr>
        <p:spPr bwMode="auto">
          <a:xfrm>
            <a:off x="4648200" y="1828800"/>
            <a:ext cx="3810000" cy="1981200"/>
          </a:xfrm>
          <a:prstGeom prst="rect">
            <a:avLst/>
          </a:prstGeom>
          <a:solidFill>
            <a:srgbClr val="CC0066"/>
          </a:solidFill>
          <a:ln w="9525">
            <a:solidFill>
              <a:srgbClr val="996600"/>
            </a:solidFill>
            <a:miter lim="800000"/>
            <a:headEnd/>
            <a:tailEnd/>
          </a:ln>
        </p:spPr>
        <p:txBody>
          <a:bodyPr/>
          <a:lstStyle/>
          <a:p>
            <a:pPr marL="342900" indent="-342900">
              <a:spcBef>
                <a:spcPct val="40000"/>
              </a:spcBef>
              <a:buClr>
                <a:schemeClr val="folHlink"/>
              </a:buClr>
            </a:pPr>
            <a:r>
              <a:rPr lang="en-US" sz="2000" b="1" dirty="0">
                <a:solidFill>
                  <a:schemeClr val="bg1"/>
                </a:solidFill>
              </a:rPr>
              <a:t>NEED FOR AFFILIATION</a:t>
            </a:r>
            <a:r>
              <a:rPr lang="en-US" b="1" dirty="0">
                <a:solidFill>
                  <a:schemeClr val="bg1"/>
                </a:solidFill>
              </a:rPr>
              <a:t> </a:t>
            </a:r>
          </a:p>
          <a:p>
            <a:pPr marL="342900" indent="-342900">
              <a:spcBef>
                <a:spcPct val="40000"/>
              </a:spcBef>
              <a:buClr>
                <a:schemeClr val="folHlink"/>
              </a:buClr>
            </a:pPr>
            <a:r>
              <a:rPr lang="en-US" b="1" dirty="0">
                <a:solidFill>
                  <a:schemeClr val="bg1"/>
                </a:solidFill>
              </a:rPr>
              <a:t>Want to be with other people</a:t>
            </a:r>
          </a:p>
          <a:p>
            <a:pPr marL="342900" indent="-342900">
              <a:spcBef>
                <a:spcPct val="40000"/>
              </a:spcBef>
              <a:buClr>
                <a:schemeClr val="folHlink"/>
              </a:buClr>
            </a:pPr>
            <a:r>
              <a:rPr lang="en-US" b="1" dirty="0">
                <a:solidFill>
                  <a:schemeClr val="bg1"/>
                </a:solidFill>
              </a:rPr>
              <a:t>Focus on products that are used in groups (alcoholic beverages, sports bars)</a:t>
            </a:r>
          </a:p>
        </p:txBody>
      </p:sp>
      <p:sp>
        <p:nvSpPr>
          <p:cNvPr id="22534" name="Rectangle 12"/>
          <p:cNvSpPr>
            <a:spLocks noChangeArrowheads="1"/>
          </p:cNvSpPr>
          <p:nvPr/>
        </p:nvSpPr>
        <p:spPr bwMode="auto">
          <a:xfrm>
            <a:off x="685800" y="4038600"/>
            <a:ext cx="3810000" cy="1981200"/>
          </a:xfrm>
          <a:prstGeom prst="rect">
            <a:avLst/>
          </a:prstGeom>
          <a:solidFill>
            <a:srgbClr val="666633"/>
          </a:solidFill>
          <a:ln w="9525">
            <a:noFill/>
            <a:miter lim="800000"/>
            <a:headEnd/>
            <a:tailEnd/>
          </a:ln>
        </p:spPr>
        <p:txBody>
          <a:bodyPr/>
          <a:lstStyle/>
          <a:p>
            <a:pPr marL="342900" indent="-342900">
              <a:spcBef>
                <a:spcPct val="40000"/>
              </a:spcBef>
              <a:buClr>
                <a:schemeClr val="folHlink"/>
              </a:buClr>
            </a:pPr>
            <a:r>
              <a:rPr lang="en-US" sz="2000" b="1" dirty="0">
                <a:solidFill>
                  <a:schemeClr val="bg1"/>
                </a:solidFill>
              </a:rPr>
              <a:t>NEED FOR POWER</a:t>
            </a:r>
            <a:endParaRPr lang="en-US" b="1" dirty="0">
              <a:solidFill>
                <a:schemeClr val="bg1"/>
              </a:solidFill>
            </a:endParaRPr>
          </a:p>
          <a:p>
            <a:pPr marL="342900" indent="-342900">
              <a:spcBef>
                <a:spcPct val="40000"/>
              </a:spcBef>
              <a:buClr>
                <a:schemeClr val="folHlink"/>
              </a:buClr>
            </a:pPr>
            <a:r>
              <a:rPr lang="en-US" b="1" dirty="0">
                <a:solidFill>
                  <a:schemeClr val="bg1"/>
                </a:solidFill>
              </a:rPr>
              <a:t>Control one’s environment</a:t>
            </a:r>
          </a:p>
          <a:p>
            <a:pPr marL="342900" indent="-342900">
              <a:spcBef>
                <a:spcPct val="40000"/>
              </a:spcBef>
              <a:buClr>
                <a:schemeClr val="folHlink"/>
              </a:buClr>
            </a:pPr>
            <a:r>
              <a:rPr lang="en-US" b="1" dirty="0">
                <a:solidFill>
                  <a:schemeClr val="bg1"/>
                </a:solidFill>
              </a:rPr>
              <a:t>Focus on products that allow them to have mastery over surroundings (muscle cars, loud boom-boxes)</a:t>
            </a:r>
          </a:p>
        </p:txBody>
      </p:sp>
      <p:sp>
        <p:nvSpPr>
          <p:cNvPr id="22535" name="Rectangle 13"/>
          <p:cNvSpPr>
            <a:spLocks noChangeArrowheads="1"/>
          </p:cNvSpPr>
          <p:nvPr/>
        </p:nvSpPr>
        <p:spPr bwMode="auto">
          <a:xfrm>
            <a:off x="4648200" y="4038600"/>
            <a:ext cx="3810000" cy="1981200"/>
          </a:xfrm>
          <a:prstGeom prst="rect">
            <a:avLst/>
          </a:prstGeom>
          <a:solidFill>
            <a:srgbClr val="996600"/>
          </a:solidFill>
          <a:ln w="9525">
            <a:noFill/>
            <a:miter lim="800000"/>
            <a:headEnd/>
            <a:tailEnd/>
          </a:ln>
        </p:spPr>
        <p:txBody>
          <a:bodyPr/>
          <a:lstStyle/>
          <a:p>
            <a:pPr marL="342900" indent="-342900">
              <a:spcBef>
                <a:spcPct val="40000"/>
              </a:spcBef>
              <a:buClr>
                <a:schemeClr val="folHlink"/>
              </a:buClr>
            </a:pPr>
            <a:r>
              <a:rPr lang="en-US" sz="2000" b="1" dirty="0">
                <a:solidFill>
                  <a:schemeClr val="bg1"/>
                </a:solidFill>
              </a:rPr>
              <a:t>NEED FOR UNIQUENESS</a:t>
            </a:r>
            <a:r>
              <a:rPr lang="en-US" b="1" dirty="0">
                <a:solidFill>
                  <a:schemeClr val="bg1"/>
                </a:solidFill>
              </a:rPr>
              <a:t> </a:t>
            </a:r>
          </a:p>
          <a:p>
            <a:pPr marL="342900" indent="-342900">
              <a:spcBef>
                <a:spcPct val="40000"/>
              </a:spcBef>
              <a:buClr>
                <a:schemeClr val="folHlink"/>
              </a:buClr>
            </a:pPr>
            <a:r>
              <a:rPr lang="en-US" b="1" dirty="0">
                <a:solidFill>
                  <a:schemeClr val="bg1"/>
                </a:solidFill>
              </a:rPr>
              <a:t>Assert one’s individual identity</a:t>
            </a:r>
          </a:p>
          <a:p>
            <a:pPr marL="342900" indent="-342900">
              <a:spcBef>
                <a:spcPct val="40000"/>
              </a:spcBef>
              <a:buClr>
                <a:schemeClr val="folHlink"/>
              </a:buClr>
            </a:pPr>
            <a:r>
              <a:rPr lang="en-US" b="1" dirty="0">
                <a:solidFill>
                  <a:schemeClr val="bg1"/>
                </a:solidFill>
              </a:rPr>
              <a:t>Enjoy products that focus on their unique character (perfumes, clothing)</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r>
              <a:rPr lang="en-US" dirty="0"/>
              <a:t>4-</a:t>
            </a:r>
            <a:fld id="{8F05F58A-DA85-4050-A8F4-3B0437D1602F}" type="slidenum">
              <a:rPr lang="en-US"/>
              <a:pPr>
                <a:defRPr/>
              </a:pPr>
              <a:t>12</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23555" name="Rectangle 4"/>
          <p:cNvSpPr>
            <a:spLocks noGrp="1" noChangeArrowheads="1"/>
          </p:cNvSpPr>
          <p:nvPr>
            <p:ph type="title"/>
          </p:nvPr>
        </p:nvSpPr>
        <p:spPr/>
        <p:txBody>
          <a:bodyPr/>
          <a:lstStyle/>
          <a:p>
            <a:r>
              <a:rPr lang="en-US" dirty="0" smtClean="0"/>
              <a:t>Levels of Needs in the Maslow Hierarchy</a:t>
            </a:r>
          </a:p>
        </p:txBody>
      </p:sp>
      <p:pic>
        <p:nvPicPr>
          <p:cNvPr id="23556" name="Picture 6"/>
          <p:cNvPicPr>
            <a:picLocks noChangeAspect="1" noChangeArrowheads="1"/>
          </p:cNvPicPr>
          <p:nvPr/>
        </p:nvPicPr>
        <p:blipFill>
          <a:blip r:embed="rId3" cstate="print"/>
          <a:srcRect/>
          <a:stretch>
            <a:fillRect/>
          </a:stretch>
        </p:blipFill>
        <p:spPr bwMode="auto">
          <a:xfrm>
            <a:off x="609600" y="1295400"/>
            <a:ext cx="7924800" cy="4862513"/>
          </a:xfrm>
          <a:prstGeom prst="rect">
            <a:avLst/>
          </a:prstGeom>
          <a:noFill/>
          <a:ln w="2540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 Reflection</a:t>
            </a:r>
            <a:endParaRPr lang="en-US" dirty="0"/>
          </a:p>
        </p:txBody>
      </p:sp>
      <p:sp>
        <p:nvSpPr>
          <p:cNvPr id="6" name="Content Placeholder 5"/>
          <p:cNvSpPr>
            <a:spLocks noGrp="1"/>
          </p:cNvSpPr>
          <p:nvPr>
            <p:ph idx="1"/>
          </p:nvPr>
        </p:nvSpPr>
        <p:spPr>
          <a:xfrm>
            <a:off x="457200" y="1371600"/>
            <a:ext cx="8382000" cy="4759325"/>
          </a:xfrm>
        </p:spPr>
        <p:txBody>
          <a:bodyPr/>
          <a:lstStyle/>
          <a:p>
            <a:pPr>
              <a:spcBef>
                <a:spcPts val="0"/>
              </a:spcBef>
            </a:pPr>
            <a:r>
              <a:rPr lang="en-US" sz="2800" dirty="0" smtClean="0"/>
              <a:t>Some studies show that an activity can satisfy every level of Maslow’s hierarchy. What does this say about the hierarchy?</a:t>
            </a:r>
          </a:p>
          <a:p>
            <a:pPr>
              <a:spcBef>
                <a:spcPts val="0"/>
              </a:spcBef>
              <a:buNone/>
            </a:pPr>
            <a:endParaRPr lang="en-US" sz="2800" dirty="0" smtClean="0"/>
          </a:p>
          <a:p>
            <a:pPr lvl="1">
              <a:spcBef>
                <a:spcPts val="0"/>
              </a:spcBef>
            </a:pPr>
            <a:r>
              <a:rPr lang="en-US" sz="2800" dirty="0" smtClean="0"/>
              <a:t>I like to work in the soil (physiological)</a:t>
            </a:r>
          </a:p>
          <a:p>
            <a:pPr lvl="1">
              <a:spcBef>
                <a:spcPts val="0"/>
              </a:spcBef>
            </a:pPr>
            <a:r>
              <a:rPr lang="en-US" sz="2800" dirty="0" smtClean="0"/>
              <a:t>I feel safe in my garden (safety)</a:t>
            </a:r>
          </a:p>
          <a:p>
            <a:pPr lvl="1">
              <a:spcBef>
                <a:spcPts val="0"/>
              </a:spcBef>
            </a:pPr>
            <a:r>
              <a:rPr lang="en-US" sz="2800" dirty="0" smtClean="0"/>
              <a:t>I can share my produce with others (affiliation)</a:t>
            </a:r>
          </a:p>
          <a:p>
            <a:pPr lvl="1">
              <a:spcBef>
                <a:spcPts val="0"/>
              </a:spcBef>
            </a:pPr>
            <a:r>
              <a:rPr lang="en-US" sz="2800" dirty="0" smtClean="0"/>
              <a:t>I can create something of beauty (esteem)</a:t>
            </a:r>
          </a:p>
          <a:p>
            <a:pPr lvl="1">
              <a:spcBef>
                <a:spcPts val="0"/>
              </a:spcBef>
            </a:pPr>
            <a:r>
              <a:rPr lang="en-US" sz="2800" dirty="0" smtClean="0"/>
              <a:t>My garden gives me a sense of peace (self-actualization)</a:t>
            </a:r>
            <a:endParaRPr lang="en-US" sz="2800" dirty="0"/>
          </a:p>
        </p:txBody>
      </p:sp>
      <p:sp>
        <p:nvSpPr>
          <p:cNvPr id="3" name="Slide Number Placeholder 2"/>
          <p:cNvSpPr>
            <a:spLocks noGrp="1"/>
          </p:cNvSpPr>
          <p:nvPr>
            <p:ph type="sldNum" sz="quarter" idx="10"/>
          </p:nvPr>
        </p:nvSpPr>
        <p:spPr/>
        <p:txBody>
          <a:bodyPr/>
          <a:lstStyle/>
          <a:p>
            <a:r>
              <a:rPr lang="en-US" dirty="0" smtClean="0"/>
              <a:t>4-</a:t>
            </a:r>
            <a:fld id="{23FBFD4A-BE0C-432A-9750-14C230CF1569}" type="slidenum">
              <a:rPr lang="en-US" smtClean="0"/>
              <a:pPr/>
              <a:t>13</a:t>
            </a:fld>
            <a:endParaRPr lang="en-US" dirty="0"/>
          </a:p>
        </p:txBody>
      </p:sp>
      <p:sp>
        <p:nvSpPr>
          <p:cNvPr id="4" name="Footer Placeholder 3"/>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7B337443-CCCD-4359-B312-A0953F850520}" type="slidenum">
              <a:rPr lang="en-US"/>
              <a:pPr>
                <a:defRPr/>
              </a:pPr>
              <a:t>14</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4338" name="Rectangle 2"/>
          <p:cNvSpPr>
            <a:spLocks noGrp="1" noChangeArrowheads="1"/>
          </p:cNvSpPr>
          <p:nvPr>
            <p:ph type="title"/>
          </p:nvPr>
        </p:nvSpPr>
        <p:spPr/>
        <p:txBody>
          <a:bodyPr/>
          <a:lstStyle/>
          <a:p>
            <a:r>
              <a:rPr lang="en-US" dirty="0" smtClean="0"/>
              <a:t>Learning Objective 2</a:t>
            </a:r>
          </a:p>
        </p:txBody>
      </p:sp>
      <p:sp>
        <p:nvSpPr>
          <p:cNvPr id="14339" name="Rectangle 3"/>
          <p:cNvSpPr>
            <a:spLocks noGrp="1" noChangeArrowheads="1"/>
          </p:cNvSpPr>
          <p:nvPr>
            <p:ph type="body" idx="1"/>
          </p:nvPr>
        </p:nvSpPr>
        <p:spPr>
          <a:xfrm>
            <a:off x="457200" y="1371600"/>
            <a:ext cx="8382000" cy="4759325"/>
          </a:xfrm>
        </p:spPr>
        <p:txBody>
          <a:bodyPr/>
          <a:lstStyle/>
          <a:p>
            <a:pPr>
              <a:spcBef>
                <a:spcPts val="0"/>
              </a:spcBef>
            </a:pPr>
            <a:r>
              <a:rPr lang="en-US" dirty="0" smtClean="0"/>
              <a:t>The way we evaluate and choose a product depends upon our degree of involvement with the product, the marketing message, and/or the purchase situation.</a:t>
            </a:r>
            <a:r>
              <a:rPr lang="en-US" dirty="0" smtClean="0">
                <a:sym typeface="Wingdings" pitchFamily="2" charset="2"/>
              </a:rPr>
              <a:t> </a:t>
            </a:r>
          </a:p>
          <a:p>
            <a:pPr>
              <a:spcBef>
                <a:spcPts val="0"/>
              </a:spcBef>
            </a:pPr>
            <a:endParaRPr lang="en-US" dirty="0" smtClean="0">
              <a:sym typeface="Wingdings" pitchFamily="2" charset="2"/>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6D357DB3-7A83-47EB-BB28-4870FF49C8AF}" type="slidenum">
              <a:rPr lang="en-US"/>
              <a:pPr>
                <a:defRPr/>
              </a:pPr>
              <a:t>15</a:t>
            </a:fld>
            <a:endParaRPr lang="en-US" dirty="0"/>
          </a:p>
        </p:txBody>
      </p:sp>
      <p:sp>
        <p:nvSpPr>
          <p:cNvPr id="5" name="Rectangle 13"/>
          <p:cNvSpPr>
            <a:spLocks noGrp="1" noChangeArrowheads="1"/>
          </p:cNvSpPr>
          <p:nvPr>
            <p:ph type="ftr" sz="quarter" idx="11"/>
          </p:nvPr>
        </p:nvSpPr>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26627" name="Rectangle 2"/>
          <p:cNvSpPr>
            <a:spLocks noGrp="1" noChangeArrowheads="1"/>
          </p:cNvSpPr>
          <p:nvPr>
            <p:ph type="title"/>
          </p:nvPr>
        </p:nvSpPr>
        <p:spPr/>
        <p:txBody>
          <a:bodyPr/>
          <a:lstStyle/>
          <a:p>
            <a:r>
              <a:rPr lang="en-US" dirty="0" smtClean="0"/>
              <a:t>Consumer Involvement</a:t>
            </a:r>
          </a:p>
        </p:txBody>
      </p:sp>
      <p:sp>
        <p:nvSpPr>
          <p:cNvPr id="26628" name="Rectangle 3"/>
          <p:cNvSpPr>
            <a:spLocks noGrp="1" noChangeArrowheads="1"/>
          </p:cNvSpPr>
          <p:nvPr>
            <p:ph type="body" idx="1"/>
          </p:nvPr>
        </p:nvSpPr>
        <p:spPr>
          <a:xfrm>
            <a:off x="457200" y="1371600"/>
            <a:ext cx="8001000" cy="4953000"/>
          </a:xfrm>
        </p:spPr>
        <p:txBody>
          <a:bodyPr/>
          <a:lstStyle/>
          <a:p>
            <a:pPr>
              <a:spcBef>
                <a:spcPts val="0"/>
              </a:spcBef>
            </a:pPr>
            <a:r>
              <a:rPr lang="en-US" dirty="0" smtClean="0"/>
              <a:t>Involvement: perceived relevance of an object based on one’s needs, values, and interests</a:t>
            </a:r>
          </a:p>
          <a:p>
            <a:pPr>
              <a:spcBef>
                <a:spcPts val="0"/>
              </a:spcBef>
            </a:pPr>
            <a:r>
              <a:rPr lang="en-US" dirty="0" smtClean="0"/>
              <a:t>We get attached to products:</a:t>
            </a:r>
          </a:p>
          <a:p>
            <a:pPr lvl="1">
              <a:spcBef>
                <a:spcPts val="0"/>
              </a:spcBef>
            </a:pPr>
            <a:r>
              <a:rPr lang="en-US" dirty="0" smtClean="0"/>
              <a:t>“All in One” restaurant tattoo on consumer’s head</a:t>
            </a:r>
          </a:p>
          <a:p>
            <a:pPr lvl="1">
              <a:spcBef>
                <a:spcPts val="0"/>
              </a:spcBef>
            </a:pPr>
            <a:r>
              <a:rPr lang="en-US" i="1" dirty="0" smtClean="0"/>
              <a:t>Lucky</a:t>
            </a:r>
            <a:r>
              <a:rPr lang="en-US" dirty="0" smtClean="0"/>
              <a:t> magazine for women who obsess over shopping</a:t>
            </a:r>
          </a:p>
          <a:p>
            <a:pPr lvl="1">
              <a:spcBef>
                <a:spcPts val="0"/>
              </a:spcBef>
            </a:pPr>
            <a:r>
              <a:rPr lang="en-US" dirty="0" smtClean="0"/>
              <a:t>A man tried to marry his car when his fiancée dumped him</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r>
              <a:rPr lang="en-US" dirty="0"/>
              <a:t>4-</a:t>
            </a:r>
            <a:fld id="{558B4F92-0C3D-4FB3-88E7-23D38E07420D}" type="slidenum">
              <a:rPr lang="en-US"/>
              <a:pPr>
                <a:defRPr/>
              </a:pPr>
              <a:t>16</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27651" name="Rectangle 4"/>
          <p:cNvSpPr>
            <a:spLocks noGrp="1" noChangeArrowheads="1"/>
          </p:cNvSpPr>
          <p:nvPr>
            <p:ph type="title"/>
          </p:nvPr>
        </p:nvSpPr>
        <p:spPr/>
        <p:txBody>
          <a:bodyPr/>
          <a:lstStyle/>
          <a:p>
            <a:r>
              <a:rPr lang="en-US" dirty="0" smtClean="0"/>
              <a:t>Figure 4.3 Conceptualizing Involvement</a:t>
            </a:r>
          </a:p>
        </p:txBody>
      </p:sp>
      <p:pic>
        <p:nvPicPr>
          <p:cNvPr id="27652" name="Picture 6"/>
          <p:cNvPicPr>
            <a:picLocks noChangeAspect="1" noChangeArrowheads="1"/>
          </p:cNvPicPr>
          <p:nvPr/>
        </p:nvPicPr>
        <p:blipFill>
          <a:blip r:embed="rId3" cstate="print"/>
          <a:srcRect/>
          <a:stretch>
            <a:fillRect/>
          </a:stretch>
        </p:blipFill>
        <p:spPr bwMode="auto">
          <a:xfrm>
            <a:off x="685800" y="1371600"/>
            <a:ext cx="7924800" cy="4829175"/>
          </a:xfrm>
          <a:prstGeom prst="rect">
            <a:avLst/>
          </a:prstGeom>
          <a:noFill/>
          <a:ln w="2540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AFA1599D-6BF2-4600-9A8F-9D0C0CC9C2F0}" type="slidenum">
              <a:rPr lang="en-US"/>
              <a:pPr>
                <a:defRPr/>
              </a:pPr>
              <a:t>17</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28674" name="Rectangle 2"/>
          <p:cNvSpPr>
            <a:spLocks noGrp="1" noChangeArrowheads="1"/>
          </p:cNvSpPr>
          <p:nvPr>
            <p:ph type="title"/>
          </p:nvPr>
        </p:nvSpPr>
        <p:spPr/>
        <p:txBody>
          <a:bodyPr/>
          <a:lstStyle/>
          <a:p>
            <a:r>
              <a:rPr lang="en-US" dirty="0" smtClean="0"/>
              <a:t>Levels of Involvement: </a:t>
            </a:r>
            <a:br>
              <a:rPr lang="en-US" dirty="0" smtClean="0"/>
            </a:br>
            <a:r>
              <a:rPr lang="en-US" dirty="0" smtClean="0"/>
              <a:t>From Inertia to Passion</a:t>
            </a:r>
          </a:p>
        </p:txBody>
      </p:sp>
      <p:sp>
        <p:nvSpPr>
          <p:cNvPr id="28675" name="Rectangle 3"/>
          <p:cNvSpPr>
            <a:spLocks noGrp="1" noChangeArrowheads="1"/>
          </p:cNvSpPr>
          <p:nvPr>
            <p:ph type="body" idx="1"/>
          </p:nvPr>
        </p:nvSpPr>
        <p:spPr/>
        <p:txBody>
          <a:bodyPr/>
          <a:lstStyle/>
          <a:p>
            <a:r>
              <a:rPr lang="en-US" dirty="0" smtClean="0"/>
              <a:t>Inertia is consumption at the low end of involvement; decisions made out of habit (lack of motivation)</a:t>
            </a:r>
          </a:p>
          <a:p>
            <a:r>
              <a:rPr lang="en-US" dirty="0" smtClean="0"/>
              <a:t>Flow state occurs when consumers are truly involved</a:t>
            </a:r>
          </a:p>
          <a:p>
            <a:pPr lvl="1"/>
            <a:r>
              <a:rPr lang="en-US" dirty="0" smtClean="0"/>
              <a:t>Sense of control</a:t>
            </a:r>
          </a:p>
          <a:p>
            <a:pPr lvl="1"/>
            <a:r>
              <a:rPr lang="en-US" dirty="0" smtClean="0"/>
              <a:t>Concentration</a:t>
            </a:r>
          </a:p>
          <a:p>
            <a:pPr lvl="1"/>
            <a:r>
              <a:rPr lang="en-US" dirty="0" smtClean="0"/>
              <a:t>Mental enjoyment</a:t>
            </a:r>
          </a:p>
          <a:p>
            <a:pPr lvl="1"/>
            <a:r>
              <a:rPr lang="en-US" dirty="0" smtClean="0"/>
              <a:t>Distorted sense of time</a:t>
            </a:r>
          </a:p>
          <a:p>
            <a:pPr lvl="1">
              <a:buFontTx/>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E3E5D96B-5BE1-4EA4-B3DC-731990709280}" type="slidenum">
              <a:rPr lang="en-US"/>
              <a:pPr>
                <a:defRPr/>
              </a:pPr>
              <a:t>18</a:t>
            </a:fld>
            <a:endParaRPr lang="en-US" dirty="0"/>
          </a:p>
        </p:txBody>
      </p:sp>
      <p:sp>
        <p:nvSpPr>
          <p:cNvPr id="5" name="Rectangle 4"/>
          <p:cNvSpPr>
            <a:spLocks noGrp="1" noChangeArrowheads="1"/>
          </p:cNvSpPr>
          <p:nvPr>
            <p:ph type="ftr" sz="quarter" idx="11"/>
          </p:nvPr>
        </p:nvSpPr>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34819" name="Rectangle 2"/>
          <p:cNvSpPr>
            <a:spLocks noGrp="1" noChangeArrowheads="1"/>
          </p:cNvSpPr>
          <p:nvPr>
            <p:ph type="title"/>
          </p:nvPr>
        </p:nvSpPr>
        <p:spPr/>
        <p:txBody>
          <a:bodyPr/>
          <a:lstStyle/>
          <a:p>
            <a:r>
              <a:rPr lang="en-US" dirty="0" smtClean="0"/>
              <a:t>Table 4.1 Measuring Involvement</a:t>
            </a:r>
          </a:p>
        </p:txBody>
      </p:sp>
      <p:graphicFrame>
        <p:nvGraphicFramePr>
          <p:cNvPr id="433231" name="Group 79"/>
          <p:cNvGraphicFramePr>
            <a:graphicFrameLocks noGrp="1"/>
          </p:cNvGraphicFramePr>
          <p:nvPr>
            <p:ph idx="1"/>
          </p:nvPr>
        </p:nvGraphicFramePr>
        <p:xfrm>
          <a:off x="457200" y="1524000"/>
          <a:ext cx="8229600" cy="4165604"/>
        </p:xfrm>
        <a:graphic>
          <a:graphicData uri="http://schemas.openxmlformats.org/drawingml/2006/table">
            <a:tbl>
              <a:tblPr/>
              <a:tblGrid>
                <a:gridCol w="685800"/>
                <a:gridCol w="2057400"/>
                <a:gridCol w="3581400"/>
                <a:gridCol w="1905000"/>
              </a:tblGrid>
              <a:tr h="457200">
                <a:tc gridSpan="4">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2400" b="1" i="0" u="none" strike="noStrike" cap="none" normalizeH="0" baseline="0" dirty="0" smtClean="0">
                          <a:ln>
                            <a:noFill/>
                          </a:ln>
                          <a:solidFill>
                            <a:schemeClr val="bg1"/>
                          </a:solidFill>
                          <a:effectLst/>
                          <a:latin typeface="Arial" charset="0"/>
                        </a:rPr>
                        <a:t>To me (object to be judged) is:</a:t>
                      </a:r>
                    </a:p>
                  </a:txBody>
                  <a:tcPr horzOverflow="overflow">
                    <a:lnL cap="flat">
                      <a:noFill/>
                    </a:lnL>
                    <a:lnR cap="flat">
                      <a:noFill/>
                    </a:lnR>
                    <a:lnT cap="flat">
                      <a:noFill/>
                    </a:lnT>
                    <a:lnB>
                      <a:noFill/>
                    </a:lnB>
                    <a:lnTlToBr>
                      <a:noFill/>
                    </a:lnTlToBr>
                    <a:lnBlToTr>
                      <a:noFill/>
                    </a:lnBlToTr>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25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important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unimportant</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boring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interesting</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relevant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irrelevant</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exciting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unexciting</a:t>
                      </a:r>
                    </a:p>
                  </a:txBody>
                  <a:tcPr horzOverflow="overflow">
                    <a:lnL>
                      <a:noFill/>
                    </a:lnL>
                    <a:lnR cap="flat">
                      <a:noFill/>
                    </a:lnR>
                    <a:lnT>
                      <a:noFill/>
                    </a:lnT>
                    <a:lnB>
                      <a:noFill/>
                    </a:lnB>
                    <a:lnTlToBr>
                      <a:noFill/>
                    </a:lnTlToBr>
                    <a:lnBlToTr>
                      <a:noFill/>
                    </a:lnBlToTr>
                    <a:noFill/>
                  </a:tcPr>
                </a:tc>
              </a:tr>
              <a:tr h="368300">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means nothing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means a lot</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6.</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appealing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unappealing</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7.</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fascinating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mundane</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8.</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worthless</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valuable</a:t>
                      </a:r>
                    </a:p>
                  </a:txBody>
                  <a:tcPr horzOverflow="overflow">
                    <a:lnL>
                      <a:noFill/>
                    </a:lnL>
                    <a:lnR cap="flat">
                      <a:noFill/>
                    </a:lnR>
                    <a:lnT>
                      <a:noFill/>
                    </a:lnT>
                    <a:lnB>
                      <a:noFill/>
                    </a:lnB>
                    <a:lnTlToBr>
                      <a:noFill/>
                    </a:lnTlToBr>
                    <a:lnBlToTr>
                      <a:noFill/>
                    </a:lnBlToTr>
                    <a:noFill/>
                  </a:tcPr>
                </a:tc>
              </a:tr>
              <a:tr h="368300">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9.</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involving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uninvolving</a:t>
                      </a:r>
                    </a:p>
                  </a:txBody>
                  <a:tcPr horzOverflow="overflow">
                    <a:lnL>
                      <a:noFill/>
                    </a:lnL>
                    <a:lnR cap="flat">
                      <a:noFill/>
                    </a:lnR>
                    <a:lnT>
                      <a:noFill/>
                    </a:lnT>
                    <a:lnB>
                      <a:noFill/>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10.</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not needed</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_:_:_:_:_:_:_</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1600" b="1" i="0" u="none" strike="noStrike" cap="none" normalizeH="0" baseline="0" dirty="0" smtClean="0">
                          <a:ln>
                            <a:noFill/>
                          </a:ln>
                          <a:solidFill>
                            <a:srgbClr val="000066"/>
                          </a:solidFill>
                          <a:effectLst/>
                          <a:latin typeface="Arial" charset="0"/>
                        </a:rPr>
                        <a:t>needed</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0BD80E7A-E588-4EBC-B604-08E7D841D3D8}" type="slidenum">
              <a:rPr lang="en-US"/>
              <a:pPr>
                <a:defRPr/>
              </a:pPr>
              <a:t>19</a:t>
            </a:fld>
            <a:endParaRPr lang="en-US" dirty="0"/>
          </a:p>
        </p:txBody>
      </p:sp>
      <p:sp>
        <p:nvSpPr>
          <p:cNvPr id="5" name="Rectangle 13"/>
          <p:cNvSpPr>
            <a:spLocks noGrp="1" noChangeArrowheads="1"/>
          </p:cNvSpPr>
          <p:nvPr>
            <p:ph type="ftr" sz="quarter" idx="11"/>
          </p:nvPr>
        </p:nvSpPr>
        <p:spPr>
          <a:xfrm>
            <a:off x="381000" y="6477000"/>
            <a:ext cx="5791200" cy="381000"/>
          </a:xfrm>
        </p:spPr>
        <p:txBody>
          <a:bodyPr/>
          <a:lstStyle/>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33795" name="Rectangle 2"/>
          <p:cNvSpPr>
            <a:spLocks noGrp="1" noChangeArrowheads="1"/>
          </p:cNvSpPr>
          <p:nvPr>
            <p:ph type="title"/>
          </p:nvPr>
        </p:nvSpPr>
        <p:spPr/>
        <p:txBody>
          <a:bodyPr/>
          <a:lstStyle/>
          <a:p>
            <a:r>
              <a:rPr lang="en-US" dirty="0" smtClean="0"/>
              <a:t>Purchase Situation Involvement</a:t>
            </a:r>
          </a:p>
        </p:txBody>
      </p:sp>
      <p:sp>
        <p:nvSpPr>
          <p:cNvPr id="33796" name="Rectangle 3"/>
          <p:cNvSpPr>
            <a:spLocks noGrp="1" noChangeArrowheads="1"/>
          </p:cNvSpPr>
          <p:nvPr>
            <p:ph type="body" idx="1"/>
          </p:nvPr>
        </p:nvSpPr>
        <p:spPr>
          <a:xfrm>
            <a:off x="457200" y="1371600"/>
            <a:ext cx="8001000" cy="4759325"/>
          </a:xfrm>
        </p:spPr>
        <p:txBody>
          <a:bodyPr/>
          <a:lstStyle/>
          <a:p>
            <a:r>
              <a:rPr lang="en-US" dirty="0" smtClean="0"/>
              <a:t>Purchase situation involvement: differences that occur when buying the same object for different contexts.</a:t>
            </a:r>
          </a:p>
          <a:p>
            <a:r>
              <a:rPr lang="en-US" dirty="0" smtClean="0"/>
              <a:t>Example: wedding gift</a:t>
            </a:r>
          </a:p>
          <a:p>
            <a:pPr lvl="1"/>
            <a:r>
              <a:rPr lang="en-US" dirty="0" smtClean="0"/>
              <a:t>For boss: purchase expensive vase to show that you want to impress boss</a:t>
            </a:r>
          </a:p>
          <a:p>
            <a:pPr lvl="1"/>
            <a:r>
              <a:rPr lang="en-US" dirty="0" smtClean="0"/>
              <a:t>For cousin you don’t like: purchase inexpensive vase to show you’re indifferent</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7B337443-CCCD-4359-B312-A0953F850520}" type="slidenum">
              <a:rPr lang="en-US"/>
              <a:pPr>
                <a:defRPr/>
              </a:pPr>
              <a:t>2</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4338" name="Rectangle 2"/>
          <p:cNvSpPr>
            <a:spLocks noGrp="1" noChangeArrowheads="1"/>
          </p:cNvSpPr>
          <p:nvPr>
            <p:ph type="title"/>
          </p:nvPr>
        </p:nvSpPr>
        <p:spPr/>
        <p:txBody>
          <a:bodyPr/>
          <a:lstStyle/>
          <a:p>
            <a:r>
              <a:rPr lang="en-US" dirty="0" smtClean="0"/>
              <a:t>Learning Objectives</a:t>
            </a:r>
          </a:p>
        </p:txBody>
      </p:sp>
      <p:sp>
        <p:nvSpPr>
          <p:cNvPr id="14339" name="Rectangle 3"/>
          <p:cNvSpPr>
            <a:spLocks noGrp="1" noChangeArrowheads="1"/>
          </p:cNvSpPr>
          <p:nvPr>
            <p:ph type="body" idx="1"/>
          </p:nvPr>
        </p:nvSpPr>
        <p:spPr>
          <a:xfrm>
            <a:off x="457200" y="1371600"/>
            <a:ext cx="8382000" cy="4759325"/>
          </a:xfrm>
        </p:spPr>
        <p:txBody>
          <a:bodyPr/>
          <a:lstStyle/>
          <a:p>
            <a:pPr>
              <a:spcBef>
                <a:spcPts val="0"/>
              </a:spcBef>
              <a:buFontTx/>
              <a:buNone/>
            </a:pPr>
            <a:r>
              <a:rPr lang="en-US" dirty="0" smtClean="0"/>
              <a:t>When you finish this chapter, you should understand why:</a:t>
            </a:r>
            <a:endParaRPr lang="en-US" dirty="0" smtClean="0">
              <a:sym typeface="Wingdings" pitchFamily="2" charset="2"/>
            </a:endParaRPr>
          </a:p>
          <a:p>
            <a:pPr marL="514350" indent="-514350">
              <a:spcBef>
                <a:spcPts val="0"/>
              </a:spcBef>
              <a:buClr>
                <a:srgbClr val="002060"/>
              </a:buClr>
              <a:buFont typeface="+mj-lt"/>
              <a:buAutoNum type="arabicPeriod"/>
            </a:pPr>
            <a:r>
              <a:rPr lang="en-US" dirty="0" smtClean="0"/>
              <a:t>It’s important for marketers to recognize that products can satisfy a range of consumer needs.</a:t>
            </a:r>
          </a:p>
          <a:p>
            <a:pPr marL="514350" indent="-514350">
              <a:spcBef>
                <a:spcPts val="0"/>
              </a:spcBef>
              <a:buClr>
                <a:srgbClr val="002060"/>
              </a:buClr>
              <a:buFont typeface="+mj-lt"/>
              <a:buAutoNum type="arabicPeriod"/>
            </a:pPr>
            <a:r>
              <a:rPr lang="en-US" dirty="0" smtClean="0"/>
              <a:t>The way we evaluate and choose a product depends upon our degree of involvement with the product, the marketing message, and/or the purchase situation.</a:t>
            </a:r>
            <a:r>
              <a:rPr lang="en-US" dirty="0" smtClean="0">
                <a:sym typeface="Wingdings" pitchFamily="2" charset="2"/>
              </a:rPr>
              <a:t> </a:t>
            </a:r>
          </a:p>
          <a:p>
            <a:pPr>
              <a:spcBef>
                <a:spcPts val="0"/>
              </a:spcBef>
            </a:pPr>
            <a:endParaRPr lang="en-US" dirty="0" smtClean="0">
              <a:sym typeface="Wingdings" pitchFamily="2" charset="2"/>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4-</a:t>
            </a:r>
            <a:fld id="{FC4E5B72-E782-48C4-862E-94B571E2D5D4}" type="slidenum">
              <a:rPr lang="en-US"/>
              <a:pPr>
                <a:defRPr/>
              </a:pPr>
              <a:t>20</a:t>
            </a:fld>
            <a:endParaRPr lang="en-US" dirty="0"/>
          </a:p>
        </p:txBody>
      </p:sp>
      <p:sp>
        <p:nvSpPr>
          <p:cNvPr id="6"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1747" name="Rectangle 2"/>
          <p:cNvSpPr>
            <a:spLocks noGrp="1" noChangeArrowheads="1"/>
          </p:cNvSpPr>
          <p:nvPr>
            <p:ph type="title"/>
          </p:nvPr>
        </p:nvSpPr>
        <p:spPr/>
        <p:txBody>
          <a:bodyPr/>
          <a:lstStyle/>
          <a:p>
            <a:r>
              <a:rPr lang="en-US" dirty="0" smtClean="0"/>
              <a:t>For Reflection</a:t>
            </a:r>
          </a:p>
        </p:txBody>
      </p:sp>
      <p:sp>
        <p:nvSpPr>
          <p:cNvPr id="31748" name="Rectangle 3"/>
          <p:cNvSpPr>
            <a:spLocks noGrp="1" noChangeArrowheads="1"/>
          </p:cNvSpPr>
          <p:nvPr>
            <p:ph type="body" idx="1"/>
          </p:nvPr>
        </p:nvSpPr>
        <p:spPr>
          <a:xfrm>
            <a:off x="457200" y="1371600"/>
            <a:ext cx="8229600" cy="3733800"/>
          </a:xfrm>
        </p:spPr>
        <p:txBody>
          <a:bodyPr/>
          <a:lstStyle/>
          <a:p>
            <a:r>
              <a:rPr lang="en-US" dirty="0" smtClean="0"/>
              <a:t>Describe your level of involvement with the “product” and devise some marketing opportunities to reach this group.</a:t>
            </a:r>
            <a:endParaRPr lang="en-US" b="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5BDD946B-D8B5-4CF5-B869-483ABFC8D0C5}" type="slidenum">
              <a:rPr lang="en-US"/>
              <a:pPr>
                <a:defRPr/>
              </a:pPr>
              <a:t>21</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5362" name="Title 1"/>
          <p:cNvSpPr>
            <a:spLocks noGrp="1"/>
          </p:cNvSpPr>
          <p:nvPr>
            <p:ph type="title"/>
          </p:nvPr>
        </p:nvSpPr>
        <p:spPr/>
        <p:txBody>
          <a:bodyPr/>
          <a:lstStyle/>
          <a:p>
            <a:r>
              <a:rPr lang="en-US" dirty="0" smtClean="0"/>
              <a:t>Learning Objective 3</a:t>
            </a:r>
          </a:p>
        </p:txBody>
      </p:sp>
      <p:sp>
        <p:nvSpPr>
          <p:cNvPr id="15363" name="Content Placeholder 2"/>
          <p:cNvSpPr>
            <a:spLocks noGrp="1"/>
          </p:cNvSpPr>
          <p:nvPr>
            <p:ph idx="1"/>
          </p:nvPr>
        </p:nvSpPr>
        <p:spPr/>
        <p:txBody>
          <a:bodyPr/>
          <a:lstStyle/>
          <a:p>
            <a:r>
              <a:rPr lang="en-US" dirty="0" smtClean="0"/>
              <a:t>Our deeply held cultural values dictate the types of products and services we seek out or avoid.</a:t>
            </a:r>
            <a:endParaRPr lang="en-US" dirty="0" smtClean="0">
              <a:sym typeface="Wingdings" pitchFamily="2" charset="2"/>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E99B0BF9-301A-4CD5-84DA-4391D4B65C08}" type="slidenum">
              <a:rPr lang="en-US"/>
              <a:pPr>
                <a:defRPr/>
              </a:pPr>
              <a:t>22</a:t>
            </a:fld>
            <a:endParaRPr lang="en-US" dirty="0"/>
          </a:p>
        </p:txBody>
      </p:sp>
      <p:sp>
        <p:nvSpPr>
          <p:cNvPr id="5" name="Rectangle 13"/>
          <p:cNvSpPr>
            <a:spLocks noGrp="1" noChangeArrowheads="1"/>
          </p:cNvSpPr>
          <p:nvPr>
            <p:ph type="ftr" sz="quarter" idx="11"/>
          </p:nvPr>
        </p:nvSpPr>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35843" name="Rectangle 2"/>
          <p:cNvSpPr>
            <a:spLocks noGrp="1" noChangeArrowheads="1"/>
          </p:cNvSpPr>
          <p:nvPr>
            <p:ph type="title"/>
          </p:nvPr>
        </p:nvSpPr>
        <p:spPr/>
        <p:txBody>
          <a:bodyPr/>
          <a:lstStyle/>
          <a:p>
            <a:r>
              <a:rPr lang="en-US" dirty="0" smtClean="0"/>
              <a:t>Consumer Values</a:t>
            </a:r>
          </a:p>
        </p:txBody>
      </p:sp>
      <p:sp>
        <p:nvSpPr>
          <p:cNvPr id="35844" name="Rectangle 3"/>
          <p:cNvSpPr>
            <a:spLocks noGrp="1" noChangeArrowheads="1"/>
          </p:cNvSpPr>
          <p:nvPr>
            <p:ph type="body" idx="1"/>
          </p:nvPr>
        </p:nvSpPr>
        <p:spPr>
          <a:xfrm>
            <a:off x="457200" y="1371600"/>
            <a:ext cx="8001000" cy="4876800"/>
          </a:xfrm>
        </p:spPr>
        <p:txBody>
          <a:bodyPr/>
          <a:lstStyle/>
          <a:p>
            <a:pPr>
              <a:lnSpc>
                <a:spcPct val="90000"/>
              </a:lnSpc>
            </a:pPr>
            <a:r>
              <a:rPr lang="en-US" dirty="0" smtClean="0"/>
              <a:t>Value: a belief that some condition is preferable to its opposite</a:t>
            </a:r>
          </a:p>
          <a:p>
            <a:pPr lvl="1">
              <a:lnSpc>
                <a:spcPct val="90000"/>
              </a:lnSpc>
            </a:pPr>
            <a:r>
              <a:rPr lang="en-US" dirty="0" smtClean="0"/>
              <a:t>Example: looking younger is preferable to looking older</a:t>
            </a:r>
          </a:p>
          <a:p>
            <a:pPr>
              <a:lnSpc>
                <a:spcPct val="90000"/>
              </a:lnSpc>
            </a:pPr>
            <a:r>
              <a:rPr lang="en-US" dirty="0" smtClean="0"/>
              <a:t>Products/services = help in attaining value-related goal</a:t>
            </a:r>
          </a:p>
          <a:p>
            <a:pPr>
              <a:lnSpc>
                <a:spcPct val="90000"/>
              </a:lnSpc>
            </a:pPr>
            <a:r>
              <a:rPr lang="en-US" dirty="0" smtClean="0"/>
              <a:t>We seek others that share our values/ beliefs</a:t>
            </a:r>
          </a:p>
          <a:p>
            <a:pPr lvl="1">
              <a:lnSpc>
                <a:spcPct val="90000"/>
              </a:lnSpc>
            </a:pPr>
            <a:r>
              <a:rPr lang="en-US" dirty="0" smtClean="0"/>
              <a:t>Thus, we tend to be exposed to information that supports our beliefs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4-</a:t>
            </a:r>
            <a:fld id="{0F19354B-D996-44A1-A6A7-F14566B5053D}" type="slidenum">
              <a:rPr lang="en-US"/>
              <a:pPr>
                <a:defRPr/>
              </a:pPr>
              <a:t>23</a:t>
            </a:fld>
            <a:endParaRPr lang="en-US" dirty="0"/>
          </a:p>
        </p:txBody>
      </p:sp>
      <p:sp>
        <p:nvSpPr>
          <p:cNvPr id="6"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6867" name="Rectangle 2"/>
          <p:cNvSpPr>
            <a:spLocks noGrp="1" noChangeArrowheads="1"/>
          </p:cNvSpPr>
          <p:nvPr>
            <p:ph type="title"/>
          </p:nvPr>
        </p:nvSpPr>
        <p:spPr/>
        <p:txBody>
          <a:bodyPr/>
          <a:lstStyle/>
          <a:p>
            <a:r>
              <a:rPr lang="en-US" dirty="0" smtClean="0"/>
              <a:t>Core Values</a:t>
            </a:r>
          </a:p>
        </p:txBody>
      </p:sp>
      <p:sp>
        <p:nvSpPr>
          <p:cNvPr id="36868" name="Rectangle 3"/>
          <p:cNvSpPr>
            <a:spLocks noGrp="1" noChangeArrowheads="1"/>
          </p:cNvSpPr>
          <p:nvPr>
            <p:ph type="body" idx="1"/>
          </p:nvPr>
        </p:nvSpPr>
        <p:spPr>
          <a:xfrm>
            <a:off x="3733800" y="1371600"/>
            <a:ext cx="5105400" cy="4759325"/>
          </a:xfrm>
        </p:spPr>
        <p:txBody>
          <a:bodyPr/>
          <a:lstStyle/>
          <a:p>
            <a:r>
              <a:rPr lang="en-US" dirty="0" smtClean="0"/>
              <a:t>Core values: values shared within a culture</a:t>
            </a:r>
          </a:p>
          <a:p>
            <a:r>
              <a:rPr lang="en-US" dirty="0" smtClean="0"/>
              <a:t>Enculturation: learning the beliefs and values of one’s own culture</a:t>
            </a:r>
          </a:p>
          <a:p>
            <a:r>
              <a:rPr lang="en-US" dirty="0" smtClean="0"/>
              <a:t>Acculturation: learning the value system and behaviors of another culture</a:t>
            </a:r>
          </a:p>
        </p:txBody>
      </p:sp>
      <p:pic>
        <p:nvPicPr>
          <p:cNvPr id="36869" name="Picture 4" descr="MPj04004070000[1]"/>
          <p:cNvPicPr>
            <a:picLocks noChangeAspect="1" noChangeArrowheads="1"/>
          </p:cNvPicPr>
          <p:nvPr/>
        </p:nvPicPr>
        <p:blipFill>
          <a:blip r:embed="rId3" cstate="print"/>
          <a:srcRect/>
          <a:stretch>
            <a:fillRect/>
          </a:stretch>
        </p:blipFill>
        <p:spPr bwMode="auto">
          <a:xfrm>
            <a:off x="533400" y="1295400"/>
            <a:ext cx="2901950" cy="4343400"/>
          </a:xfrm>
          <a:prstGeom prst="rect">
            <a:avLst/>
          </a:prstGeom>
          <a:noFill/>
          <a:ln w="38100">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4-</a:t>
            </a:r>
            <a:fld id="{49B9E168-6CD9-4B4D-90F8-43A5C6BF90EA}" type="slidenum">
              <a:rPr lang="en-US"/>
              <a:pPr>
                <a:defRPr/>
              </a:pPr>
              <a:t>24</a:t>
            </a:fld>
            <a:endParaRPr lang="en-US" dirty="0"/>
          </a:p>
        </p:txBody>
      </p:sp>
      <p:sp>
        <p:nvSpPr>
          <p:cNvPr id="6"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7891" name="Rectangle 2"/>
          <p:cNvSpPr>
            <a:spLocks noGrp="1" noChangeArrowheads="1"/>
          </p:cNvSpPr>
          <p:nvPr>
            <p:ph type="title"/>
          </p:nvPr>
        </p:nvSpPr>
        <p:spPr/>
        <p:txBody>
          <a:bodyPr/>
          <a:lstStyle/>
          <a:p>
            <a:r>
              <a:rPr lang="en-US" dirty="0" smtClean="0"/>
              <a:t>For Reflection</a:t>
            </a:r>
          </a:p>
        </p:txBody>
      </p:sp>
      <p:sp>
        <p:nvSpPr>
          <p:cNvPr id="37892" name="Rectangle 3"/>
          <p:cNvSpPr>
            <a:spLocks noGrp="1" noChangeArrowheads="1"/>
          </p:cNvSpPr>
          <p:nvPr>
            <p:ph type="body" idx="1"/>
          </p:nvPr>
        </p:nvSpPr>
        <p:spPr>
          <a:xfrm>
            <a:off x="457200" y="1371600"/>
            <a:ext cx="8229600" cy="4800600"/>
          </a:xfrm>
        </p:spPr>
        <p:txBody>
          <a:bodyPr/>
          <a:lstStyle/>
          <a:p>
            <a:r>
              <a:rPr lang="en-US" dirty="0" smtClean="0"/>
              <a:t>What do you think are the three to five core values that best describe Americans today?</a:t>
            </a:r>
          </a:p>
          <a:p>
            <a:r>
              <a:rPr lang="en-US" dirty="0" smtClean="0"/>
              <a:t>How are these core values relevant to the following product categories:</a:t>
            </a:r>
          </a:p>
          <a:p>
            <a:pPr lvl="1"/>
            <a:r>
              <a:rPr lang="en-US" dirty="0" smtClean="0"/>
              <a:t>Cars?</a:t>
            </a:r>
          </a:p>
          <a:p>
            <a:pPr lvl="1"/>
            <a:r>
              <a:rPr lang="en-US" dirty="0" smtClean="0"/>
              <a:t>Clothing?</a:t>
            </a:r>
          </a:p>
          <a:p>
            <a:pPr lvl="1"/>
            <a:r>
              <a:rPr lang="en-US" dirty="0" smtClean="0"/>
              <a:t>Higher education?</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5BDD946B-D8B5-4CF5-B869-483ABFC8D0C5}" type="slidenum">
              <a:rPr lang="en-US"/>
              <a:pPr>
                <a:defRPr/>
              </a:pPr>
              <a:t>25</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5362" name="Title 1"/>
          <p:cNvSpPr>
            <a:spLocks noGrp="1"/>
          </p:cNvSpPr>
          <p:nvPr>
            <p:ph type="title"/>
          </p:nvPr>
        </p:nvSpPr>
        <p:spPr/>
        <p:txBody>
          <a:bodyPr/>
          <a:lstStyle/>
          <a:p>
            <a:r>
              <a:rPr lang="en-US" dirty="0" smtClean="0"/>
              <a:t>Learning Objectives 4 and 5</a:t>
            </a:r>
          </a:p>
        </p:txBody>
      </p:sp>
      <p:sp>
        <p:nvSpPr>
          <p:cNvPr id="15363" name="Content Placeholder 2"/>
          <p:cNvSpPr>
            <a:spLocks noGrp="1"/>
          </p:cNvSpPr>
          <p:nvPr>
            <p:ph idx="1"/>
          </p:nvPr>
        </p:nvSpPr>
        <p:spPr/>
        <p:txBody>
          <a:bodyPr/>
          <a:lstStyle/>
          <a:p>
            <a:r>
              <a:rPr lang="en-US" dirty="0" smtClean="0"/>
              <a:t>Consumers vary in the importance they attach to worldly possessions, and this orientation in turn has an impact on their priorities and behaviors.</a:t>
            </a:r>
          </a:p>
          <a:p>
            <a:r>
              <a:rPr lang="en-US" dirty="0" smtClean="0"/>
              <a:t>Products that succeed in one culture may fail in another if marketers fail to understand the differences among consumers in each place.</a:t>
            </a:r>
          </a:p>
          <a:p>
            <a:endParaRPr lang="en-US" dirty="0"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72875054-123B-4BDD-B391-3AD6059C01E8}" type="slidenum">
              <a:rPr lang="en-US"/>
              <a:pPr>
                <a:defRPr/>
              </a:pPr>
              <a:t>26</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8914" name="Title 1"/>
          <p:cNvSpPr>
            <a:spLocks noGrp="1"/>
          </p:cNvSpPr>
          <p:nvPr>
            <p:ph type="title"/>
          </p:nvPr>
        </p:nvSpPr>
        <p:spPr/>
        <p:txBody>
          <a:bodyPr/>
          <a:lstStyle/>
          <a:p>
            <a:r>
              <a:rPr lang="en-US" dirty="0" smtClean="0"/>
              <a:t>Hofstede’s Cultural Dimensions</a:t>
            </a:r>
          </a:p>
        </p:txBody>
      </p:sp>
      <p:sp>
        <p:nvSpPr>
          <p:cNvPr id="38915" name="Content Placeholder 2"/>
          <p:cNvSpPr>
            <a:spLocks noGrp="1"/>
          </p:cNvSpPr>
          <p:nvPr>
            <p:ph idx="1"/>
          </p:nvPr>
        </p:nvSpPr>
        <p:spPr/>
        <p:txBody>
          <a:bodyPr/>
          <a:lstStyle/>
          <a:p>
            <a:r>
              <a:rPr lang="en-US" dirty="0" smtClean="0"/>
              <a:t>Power distance</a:t>
            </a:r>
          </a:p>
          <a:p>
            <a:r>
              <a:rPr lang="en-US" dirty="0" smtClean="0"/>
              <a:t>Individualism</a:t>
            </a:r>
          </a:p>
          <a:p>
            <a:r>
              <a:rPr lang="en-US" dirty="0" smtClean="0"/>
              <a:t>Masculinity</a:t>
            </a:r>
          </a:p>
          <a:p>
            <a:r>
              <a:rPr lang="en-US" dirty="0" smtClean="0"/>
              <a:t>Uncertainty avoidance</a:t>
            </a:r>
          </a:p>
          <a:p>
            <a:r>
              <a:rPr lang="en-US" dirty="0" smtClean="0"/>
              <a:t>Long-term orientation</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p:txBody>
          <a:bodyPr/>
          <a:lstStyle/>
          <a:p>
            <a:pPr>
              <a:defRPr/>
            </a:pPr>
            <a:r>
              <a:rPr lang="en-US" dirty="0"/>
              <a:t>4-</a:t>
            </a:r>
            <a:fld id="{BEDAD94B-4071-4B9C-B173-A8F588466FBB}" type="slidenum">
              <a:rPr lang="en-US"/>
              <a:pPr>
                <a:defRPr/>
              </a:pPr>
              <a:t>27</a:t>
            </a:fld>
            <a:endParaRPr lang="en-US" dirty="0"/>
          </a:p>
        </p:txBody>
      </p:sp>
      <p:sp>
        <p:nvSpPr>
          <p:cNvPr id="5"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9939" name="Rectangle 2"/>
          <p:cNvSpPr>
            <a:spLocks noGrp="1" noChangeArrowheads="1"/>
          </p:cNvSpPr>
          <p:nvPr>
            <p:ph type="title"/>
          </p:nvPr>
        </p:nvSpPr>
        <p:spPr/>
        <p:txBody>
          <a:bodyPr/>
          <a:lstStyle/>
          <a:p>
            <a:r>
              <a:rPr lang="en-US" sz="3000" dirty="0" smtClean="0"/>
              <a:t>Table 4.2 Terminal and Instrumental Values</a:t>
            </a:r>
          </a:p>
        </p:txBody>
      </p:sp>
      <p:graphicFrame>
        <p:nvGraphicFramePr>
          <p:cNvPr id="445469" name="Group 29"/>
          <p:cNvGraphicFramePr>
            <a:graphicFrameLocks noGrp="1"/>
          </p:cNvGraphicFramePr>
          <p:nvPr>
            <p:ph sz="half" idx="2"/>
          </p:nvPr>
        </p:nvGraphicFramePr>
        <p:xfrm>
          <a:off x="685800" y="1981200"/>
          <a:ext cx="7848600" cy="3380077"/>
        </p:xfrm>
        <a:graphic>
          <a:graphicData uri="http://schemas.openxmlformats.org/drawingml/2006/table">
            <a:tbl>
              <a:tblPr/>
              <a:tblGrid>
                <a:gridCol w="3924300"/>
                <a:gridCol w="3924300"/>
              </a:tblGrid>
              <a:tr h="780442">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chemeClr val="bg1"/>
                          </a:solidFill>
                          <a:effectLst/>
                          <a:latin typeface="Arial" charset="0"/>
                        </a:rPr>
                        <a:t>Instrumental Value</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chemeClr val="bg1"/>
                          </a:solidFill>
                          <a:effectLst/>
                          <a:latin typeface="Arial" charset="0"/>
                        </a:rPr>
                        <a:t>Terminal Value</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r>
              <a:tr h="782873">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rgbClr val="000066"/>
                          </a:solidFill>
                          <a:effectLst/>
                          <a:latin typeface="Arial" charset="0"/>
                        </a:rPr>
                        <a:t>Ambitious</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rgbClr val="000066"/>
                          </a:solidFill>
                          <a:effectLst/>
                          <a:latin typeface="Arial" charset="0"/>
                        </a:rPr>
                        <a:t>A comfortable life</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442">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rgbClr val="000066"/>
                          </a:solidFill>
                          <a:effectLst/>
                          <a:latin typeface="Arial" charset="0"/>
                        </a:rPr>
                        <a:t>Capable</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rgbClr val="000066"/>
                          </a:solidFill>
                          <a:effectLst/>
                          <a:latin typeface="Arial" charset="0"/>
                        </a:rPr>
                        <a:t>A sense of accomplishment</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442">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rgbClr val="000066"/>
                          </a:solidFill>
                          <a:effectLst/>
                          <a:latin typeface="Arial" charset="0"/>
                        </a:rPr>
                        <a:t>Self-controlled</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Tx/>
                        <a:buFontTx/>
                        <a:buNone/>
                        <a:tabLst/>
                      </a:pPr>
                      <a:r>
                        <a:rPr kumimoji="0" lang="en-US" sz="2800" b="1" i="0" u="none" strike="noStrike" cap="none" normalizeH="0" baseline="0" dirty="0" smtClean="0">
                          <a:ln>
                            <a:noFill/>
                          </a:ln>
                          <a:solidFill>
                            <a:srgbClr val="000066"/>
                          </a:solidFill>
                          <a:effectLst/>
                          <a:latin typeface="Arial" charset="0"/>
                        </a:rPr>
                        <a:t>Wisdom</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AB13C69D-26A9-4BAF-86B6-CC271443AEA0}" type="slidenum">
              <a:rPr lang="en-US"/>
              <a:pPr>
                <a:defRPr/>
              </a:pPr>
              <a:t>28</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0962" name="Rectangle 2"/>
          <p:cNvSpPr>
            <a:spLocks noGrp="1" noChangeArrowheads="1"/>
          </p:cNvSpPr>
          <p:nvPr>
            <p:ph type="title"/>
          </p:nvPr>
        </p:nvSpPr>
        <p:spPr/>
        <p:txBody>
          <a:bodyPr/>
          <a:lstStyle/>
          <a:p>
            <a:r>
              <a:rPr lang="en-US" dirty="0" smtClean="0"/>
              <a:t>List of Values (LOV)</a:t>
            </a:r>
          </a:p>
        </p:txBody>
      </p:sp>
      <p:sp>
        <p:nvSpPr>
          <p:cNvPr id="40963" name="Rectangle 3"/>
          <p:cNvSpPr>
            <a:spLocks noGrp="1" noChangeArrowheads="1"/>
          </p:cNvSpPr>
          <p:nvPr>
            <p:ph type="body" idx="1"/>
          </p:nvPr>
        </p:nvSpPr>
        <p:spPr/>
        <p:txBody>
          <a:bodyPr/>
          <a:lstStyle/>
          <a:p>
            <a:r>
              <a:rPr lang="en-US" dirty="0" smtClean="0"/>
              <a:t>Identifies nine consumer segments based on values they endorse; and </a:t>
            </a:r>
          </a:p>
          <a:p>
            <a:r>
              <a:rPr lang="en-US" dirty="0" smtClean="0"/>
              <a:t>Relates each value to differences in consumption behaviors</a:t>
            </a:r>
          </a:p>
          <a:p>
            <a:r>
              <a:rPr lang="en-US" dirty="0" smtClean="0"/>
              <a:t>Example: those who endorse sense of belonging read </a:t>
            </a:r>
            <a:r>
              <a:rPr lang="en-US" i="1" dirty="0" smtClean="0"/>
              <a:t>Reader’s Digest</a:t>
            </a:r>
            <a:r>
              <a:rPr lang="en-US" dirty="0" smtClean="0"/>
              <a:t> and </a:t>
            </a:r>
            <a:r>
              <a:rPr lang="en-US" i="1" dirty="0" smtClean="0"/>
              <a:t>TV Guide</a:t>
            </a:r>
            <a:r>
              <a:rPr lang="en-US" dirty="0" smtClean="0"/>
              <a:t> drink and entertain more, and prefer group activities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59646CF0-C428-4EFD-A2CE-48EF976C423B}" type="slidenum">
              <a:rPr lang="en-US"/>
              <a:pPr>
                <a:defRPr/>
              </a:pPr>
              <a:t>29</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1987" name="Rectangle 2"/>
          <p:cNvSpPr>
            <a:spLocks noGrp="1" noChangeArrowheads="1"/>
          </p:cNvSpPr>
          <p:nvPr>
            <p:ph type="title"/>
          </p:nvPr>
        </p:nvSpPr>
        <p:spPr/>
        <p:txBody>
          <a:bodyPr/>
          <a:lstStyle/>
          <a:p>
            <a:r>
              <a:rPr lang="en-US" dirty="0" smtClean="0"/>
              <a:t>Means-End Chain Model</a:t>
            </a:r>
          </a:p>
        </p:txBody>
      </p:sp>
      <p:sp>
        <p:nvSpPr>
          <p:cNvPr id="41988" name="Rectangle 3"/>
          <p:cNvSpPr>
            <a:spLocks noGrp="1" noChangeArrowheads="1"/>
          </p:cNvSpPr>
          <p:nvPr>
            <p:ph type="body" idx="1"/>
          </p:nvPr>
        </p:nvSpPr>
        <p:spPr>
          <a:xfrm>
            <a:off x="457200" y="1371600"/>
            <a:ext cx="8001000" cy="4876800"/>
          </a:xfrm>
        </p:spPr>
        <p:txBody>
          <a:bodyPr/>
          <a:lstStyle/>
          <a:p>
            <a:r>
              <a:rPr lang="en-US" dirty="0" smtClean="0"/>
              <a:t>Very specific product attributes are linked at levels of increasing abstraction to terminal values</a:t>
            </a:r>
          </a:p>
          <a:p>
            <a:r>
              <a:rPr lang="en-US" dirty="0" smtClean="0"/>
              <a:t>Alternative means to attain valued end states</a:t>
            </a:r>
          </a:p>
          <a:p>
            <a:r>
              <a:rPr lang="en-US" dirty="0" smtClean="0"/>
              <a:t>Laddering technique uncovers consumers’ associations between specific attributes and general consequences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5BDD946B-D8B5-4CF5-B869-483ABFC8D0C5}" type="slidenum">
              <a:rPr lang="en-US"/>
              <a:pPr>
                <a:defRPr/>
              </a:pPr>
              <a:t>3</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5362" name="Title 1"/>
          <p:cNvSpPr>
            <a:spLocks noGrp="1"/>
          </p:cNvSpPr>
          <p:nvPr>
            <p:ph type="title"/>
          </p:nvPr>
        </p:nvSpPr>
        <p:spPr/>
        <p:txBody>
          <a:bodyPr/>
          <a:lstStyle/>
          <a:p>
            <a:r>
              <a:rPr lang="en-US" dirty="0" smtClean="0"/>
              <a:t>Learning Objectives (continued)</a:t>
            </a:r>
          </a:p>
        </p:txBody>
      </p:sp>
      <p:sp>
        <p:nvSpPr>
          <p:cNvPr id="15363" name="Content Placeholder 2"/>
          <p:cNvSpPr>
            <a:spLocks noGrp="1"/>
          </p:cNvSpPr>
          <p:nvPr>
            <p:ph idx="1"/>
          </p:nvPr>
        </p:nvSpPr>
        <p:spPr/>
        <p:txBody>
          <a:bodyPr/>
          <a:lstStyle/>
          <a:p>
            <a:pPr marL="514350" indent="-514350">
              <a:buClr>
                <a:srgbClr val="002060"/>
              </a:buClr>
              <a:buFont typeface="+mj-lt"/>
              <a:buAutoNum type="arabicPeriod" startAt="3"/>
            </a:pPr>
            <a:r>
              <a:rPr lang="en-US" dirty="0" smtClean="0"/>
              <a:t>Our deeply held cultural values dictate the types of products and services we seek out or avoid.</a:t>
            </a:r>
            <a:endParaRPr lang="en-US" dirty="0" smtClean="0">
              <a:sym typeface="Wingdings" pitchFamily="2" charset="2"/>
            </a:endParaRPr>
          </a:p>
          <a:p>
            <a:pPr marL="514350" indent="-514350">
              <a:buClr>
                <a:srgbClr val="002060"/>
              </a:buClr>
              <a:buFont typeface="+mj-lt"/>
              <a:buAutoNum type="arabicPeriod" startAt="3"/>
            </a:pPr>
            <a:r>
              <a:rPr lang="en-US" dirty="0" smtClean="0"/>
              <a:t>Consumers vary in the importance they attach to worldly possessions, and this orientation in turn has an impact on their priorities and behaviors.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r>
              <a:rPr lang="en-US" dirty="0"/>
              <a:t>4-</a:t>
            </a:r>
            <a:fld id="{EC57B99C-7E38-4611-A298-10EC3F3C7A24}" type="slidenum">
              <a:rPr lang="en-US"/>
              <a:pPr>
                <a:defRPr/>
              </a:pPr>
              <a:t>30</a:t>
            </a:fld>
            <a:endParaRPr lang="en-US" dirty="0"/>
          </a:p>
        </p:txBody>
      </p:sp>
      <p:sp>
        <p:nvSpPr>
          <p:cNvPr id="5" name="Rectangle 13"/>
          <p:cNvSpPr>
            <a:spLocks noGrp="1" noChangeArrowheads="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pic>
        <p:nvPicPr>
          <p:cNvPr id="43011" name="Picture 6"/>
          <p:cNvPicPr>
            <a:picLocks noChangeAspect="1" noChangeArrowheads="1"/>
          </p:cNvPicPr>
          <p:nvPr/>
        </p:nvPicPr>
        <p:blipFill>
          <a:blip r:embed="rId3" cstate="print"/>
          <a:srcRect b="36620"/>
          <a:stretch>
            <a:fillRect/>
          </a:stretch>
        </p:blipFill>
        <p:spPr bwMode="auto">
          <a:xfrm>
            <a:off x="609600" y="1447800"/>
            <a:ext cx="8305800" cy="4724400"/>
          </a:xfrm>
          <a:prstGeom prst="rect">
            <a:avLst/>
          </a:prstGeom>
          <a:noFill/>
          <a:ln w="25400" algn="ctr">
            <a:noFill/>
            <a:miter lim="800000"/>
            <a:headEnd/>
            <a:tailEnd/>
          </a:ln>
        </p:spPr>
      </p:pic>
      <p:sp>
        <p:nvSpPr>
          <p:cNvPr id="43012" name="Rectangle 4"/>
          <p:cNvSpPr>
            <a:spLocks noGrp="1" noChangeArrowheads="1"/>
          </p:cNvSpPr>
          <p:nvPr>
            <p:ph type="title"/>
          </p:nvPr>
        </p:nvSpPr>
        <p:spPr/>
        <p:txBody>
          <a:bodyPr/>
          <a:lstStyle/>
          <a:p>
            <a:r>
              <a:rPr lang="en-US" dirty="0" smtClean="0"/>
              <a:t>Figure 4.4 Hierarchical Value Maps </a:t>
            </a:r>
            <a:br>
              <a:rPr lang="en-US" dirty="0" smtClean="0"/>
            </a:br>
            <a:r>
              <a:rPr lang="en-US" dirty="0" smtClean="0"/>
              <a:t>for Vegetable Oil in Three Countries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6</a:t>
            </a:r>
            <a:endParaRPr lang="en-US" dirty="0"/>
          </a:p>
        </p:txBody>
      </p:sp>
      <p:sp>
        <p:nvSpPr>
          <p:cNvPr id="3" name="Content Placeholder 2"/>
          <p:cNvSpPr>
            <a:spLocks noGrp="1"/>
          </p:cNvSpPr>
          <p:nvPr>
            <p:ph idx="1"/>
          </p:nvPr>
        </p:nvSpPr>
        <p:spPr/>
        <p:txBody>
          <a:bodyPr/>
          <a:lstStyle/>
          <a:p>
            <a:r>
              <a:rPr lang="en-US" dirty="0" smtClean="0"/>
              <a:t>Western cultures have a huge impact around the world, although people in other countries don’t necessarily ascribe the same meanings to products we do.</a:t>
            </a:r>
            <a:endParaRPr lang="en-US" dirty="0"/>
          </a:p>
        </p:txBody>
      </p:sp>
      <p:sp>
        <p:nvSpPr>
          <p:cNvPr id="4" name="Slide Number Placeholder 3"/>
          <p:cNvSpPr>
            <a:spLocks noGrp="1"/>
          </p:cNvSpPr>
          <p:nvPr>
            <p:ph type="sldNum" sz="quarter" idx="10"/>
          </p:nvPr>
        </p:nvSpPr>
        <p:spPr/>
        <p:txBody>
          <a:bodyPr/>
          <a:lstStyle/>
          <a:p>
            <a:pPr>
              <a:defRPr/>
            </a:pPr>
            <a:r>
              <a:rPr lang="en-US" dirty="0" smtClean="0"/>
              <a:t>4-</a:t>
            </a:r>
            <a:fld id="{4C4CA041-97C9-4E07-92C8-E000E69160F2}" type="slidenum">
              <a:rPr lang="en-US" smtClean="0"/>
              <a:pPr>
                <a:defRPr/>
              </a:pPr>
              <a:t>31</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0C8312C2-A1CF-4AA9-9E8F-65B67396EC72}" type="slidenum">
              <a:rPr lang="en-US"/>
              <a:pPr>
                <a:defRPr/>
              </a:pPr>
              <a:t>32</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4035" name="Rectangle 2"/>
          <p:cNvSpPr>
            <a:spLocks noGrp="1" noChangeArrowheads="1"/>
          </p:cNvSpPr>
          <p:nvPr>
            <p:ph type="title"/>
          </p:nvPr>
        </p:nvSpPr>
        <p:spPr/>
        <p:txBody>
          <a:bodyPr/>
          <a:lstStyle/>
          <a:p>
            <a:r>
              <a:rPr lang="en-US" dirty="0" smtClean="0"/>
              <a:t>Conscientious Consumerism</a:t>
            </a:r>
          </a:p>
        </p:txBody>
      </p:sp>
      <p:sp>
        <p:nvSpPr>
          <p:cNvPr id="44036" name="Rectangle 3"/>
          <p:cNvSpPr>
            <a:spLocks noGrp="1" noChangeArrowheads="1"/>
          </p:cNvSpPr>
          <p:nvPr>
            <p:ph type="body" idx="1"/>
          </p:nvPr>
        </p:nvSpPr>
        <p:spPr/>
        <p:txBody>
          <a:bodyPr/>
          <a:lstStyle/>
          <a:p>
            <a:pPr>
              <a:spcBef>
                <a:spcPts val="0"/>
              </a:spcBef>
            </a:pPr>
            <a:r>
              <a:rPr lang="en-US" dirty="0" smtClean="0"/>
              <a:t>Conscientious consumerism is a focus on personal health merging with a growing interest in global health</a:t>
            </a:r>
          </a:p>
          <a:p>
            <a:pPr>
              <a:spcBef>
                <a:spcPts val="0"/>
              </a:spcBef>
            </a:pPr>
            <a:r>
              <a:rPr lang="en-US" dirty="0" smtClean="0"/>
              <a:t>LOHAS (lifestyles of health and sustainability)</a:t>
            </a:r>
          </a:p>
          <a:p>
            <a:pPr lvl="1">
              <a:spcBef>
                <a:spcPts val="0"/>
              </a:spcBef>
            </a:pPr>
            <a:r>
              <a:rPr lang="en-US" dirty="0" smtClean="0"/>
              <a:t>Worry about the environment</a:t>
            </a:r>
          </a:p>
          <a:p>
            <a:pPr lvl="1">
              <a:spcBef>
                <a:spcPts val="0"/>
              </a:spcBef>
            </a:pPr>
            <a:r>
              <a:rPr lang="en-US" dirty="0" smtClean="0"/>
              <a:t>Want products to be produced in a sustainable way</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r>
              <a:rPr lang="en-US" dirty="0"/>
              <a:t>4-</a:t>
            </a:r>
            <a:fld id="{582ED391-1A06-4289-B008-DA67F5E68F49}" type="slidenum">
              <a:rPr lang="en-US"/>
              <a:pPr>
                <a:defRPr/>
              </a:pPr>
              <a:t>33</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5058" name="Title 5"/>
          <p:cNvSpPr>
            <a:spLocks noGrp="1"/>
          </p:cNvSpPr>
          <p:nvPr>
            <p:ph type="title"/>
          </p:nvPr>
        </p:nvSpPr>
        <p:spPr/>
        <p:txBody>
          <a:bodyPr/>
          <a:lstStyle/>
          <a:p>
            <a:r>
              <a:rPr lang="en-US" dirty="0" smtClean="0"/>
              <a:t>Carbon Footprint Breakdown</a:t>
            </a:r>
          </a:p>
        </p:txBody>
      </p:sp>
      <p:pic>
        <p:nvPicPr>
          <p:cNvPr id="45060" name="Picture 2"/>
          <p:cNvPicPr>
            <a:picLocks noChangeAspect="1" noChangeArrowheads="1"/>
          </p:cNvPicPr>
          <p:nvPr/>
        </p:nvPicPr>
        <p:blipFill>
          <a:blip r:embed="rId3" cstate="print"/>
          <a:srcRect/>
          <a:stretch>
            <a:fillRect/>
          </a:stretch>
        </p:blipFill>
        <p:spPr bwMode="auto">
          <a:xfrm>
            <a:off x="1828800" y="1752600"/>
            <a:ext cx="5648325" cy="42005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B6A1F163-AB49-435C-85BC-1C0A63048E18}" type="slidenum">
              <a:rPr lang="en-US"/>
              <a:pPr>
                <a:defRPr/>
              </a:pPr>
              <a:t>34</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6083" name="Rectangle 2"/>
          <p:cNvSpPr>
            <a:spLocks noGrp="1" noChangeArrowheads="1"/>
          </p:cNvSpPr>
          <p:nvPr>
            <p:ph type="title"/>
          </p:nvPr>
        </p:nvSpPr>
        <p:spPr/>
        <p:txBody>
          <a:bodyPr/>
          <a:lstStyle/>
          <a:p>
            <a:r>
              <a:rPr lang="en-US" dirty="0" smtClean="0"/>
              <a:t>Materialism</a:t>
            </a:r>
          </a:p>
        </p:txBody>
      </p:sp>
      <p:sp>
        <p:nvSpPr>
          <p:cNvPr id="46084" name="Rectangle 3"/>
          <p:cNvSpPr>
            <a:spLocks noGrp="1" noChangeArrowheads="1"/>
          </p:cNvSpPr>
          <p:nvPr>
            <p:ph type="body" idx="1"/>
          </p:nvPr>
        </p:nvSpPr>
        <p:spPr>
          <a:xfrm>
            <a:off x="533400" y="1371600"/>
            <a:ext cx="8001000" cy="4759325"/>
          </a:xfrm>
        </p:spPr>
        <p:txBody>
          <a:bodyPr/>
          <a:lstStyle/>
          <a:p>
            <a:pPr>
              <a:spcBef>
                <a:spcPts val="0"/>
              </a:spcBef>
            </a:pPr>
            <a:r>
              <a:rPr lang="en-US" dirty="0" smtClean="0"/>
              <a:t>Materialism: the importance people attach to worldly possessions</a:t>
            </a:r>
          </a:p>
          <a:p>
            <a:pPr>
              <a:spcBef>
                <a:spcPts val="0"/>
              </a:spcBef>
            </a:pPr>
            <a:r>
              <a:rPr lang="en-US" dirty="0" smtClean="0"/>
              <a:t>“The good life”...“He who dies with the most toys, wins”</a:t>
            </a:r>
          </a:p>
          <a:p>
            <a:pPr>
              <a:spcBef>
                <a:spcPts val="0"/>
              </a:spcBef>
            </a:pPr>
            <a:r>
              <a:rPr lang="en-US" dirty="0" smtClean="0"/>
              <a:t>Materialists: value possessions for their own status and appearance</a:t>
            </a:r>
          </a:p>
          <a:p>
            <a:pPr>
              <a:spcBef>
                <a:spcPts val="0"/>
              </a:spcBef>
            </a:pPr>
            <a:r>
              <a:rPr lang="en-US" dirty="0" smtClean="0"/>
              <a:t>Non-materialists: value possessions that connect them to other people or provide them with pleasure in using them</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E31DD20F-3716-4009-B02D-3E485FCF6ABB}" type="slidenum">
              <a:rPr lang="en-US"/>
              <a:pPr>
                <a:defRPr/>
              </a:pPr>
              <a:t>35</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7106" name="Title 1"/>
          <p:cNvSpPr>
            <a:spLocks noGrp="1"/>
          </p:cNvSpPr>
          <p:nvPr>
            <p:ph type="title"/>
          </p:nvPr>
        </p:nvSpPr>
        <p:spPr/>
        <p:txBody>
          <a:bodyPr/>
          <a:lstStyle/>
          <a:p>
            <a:pPr eaLnBrk="1" hangingPunct="1"/>
            <a:r>
              <a:rPr lang="en-US" dirty="0" smtClean="0"/>
              <a:t>Chapter Summary</a:t>
            </a:r>
          </a:p>
        </p:txBody>
      </p:sp>
      <p:sp>
        <p:nvSpPr>
          <p:cNvPr id="47107" name="Content Placeholder 2"/>
          <p:cNvSpPr>
            <a:spLocks noGrp="1"/>
          </p:cNvSpPr>
          <p:nvPr>
            <p:ph idx="1"/>
          </p:nvPr>
        </p:nvSpPr>
        <p:spPr/>
        <p:txBody>
          <a:bodyPr/>
          <a:lstStyle/>
          <a:p>
            <a:pPr eaLnBrk="1" hangingPunct="1">
              <a:spcBef>
                <a:spcPts val="0"/>
              </a:spcBef>
            </a:pPr>
            <a:r>
              <a:rPr lang="en-US" dirty="0" smtClean="0"/>
              <a:t>Products address a wide range of consumer needs.</a:t>
            </a:r>
          </a:p>
          <a:p>
            <a:pPr eaLnBrk="1" hangingPunct="1">
              <a:spcBef>
                <a:spcPts val="0"/>
              </a:spcBef>
            </a:pPr>
            <a:r>
              <a:rPr lang="en-US" dirty="0" smtClean="0"/>
              <a:t>How we evaluate a product depends on our involvement with that product, the marketing message, and the purchase situation.</a:t>
            </a:r>
          </a:p>
          <a:p>
            <a:pPr eaLnBrk="1" hangingPunct="1">
              <a:spcBef>
                <a:spcPts val="0"/>
              </a:spcBef>
            </a:pPr>
            <a:r>
              <a:rPr lang="en-US" dirty="0" smtClean="0"/>
              <a:t>Our cultural values dictate the products we seek out and avoid. </a:t>
            </a:r>
          </a:p>
          <a:p>
            <a:pPr eaLnBrk="1" hangingPunct="1">
              <a:spcBef>
                <a:spcPts val="0"/>
              </a:spcBef>
            </a:pPr>
            <a:r>
              <a:rPr lang="en-US" dirty="0" smtClean="0"/>
              <a:t>Consumers vary in how important possessions are to them.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(continued)</a:t>
            </a:r>
            <a:endParaRPr lang="en-US" dirty="0"/>
          </a:p>
        </p:txBody>
      </p:sp>
      <p:sp>
        <p:nvSpPr>
          <p:cNvPr id="3" name="Content Placeholder 2"/>
          <p:cNvSpPr>
            <a:spLocks noGrp="1"/>
          </p:cNvSpPr>
          <p:nvPr>
            <p:ph idx="1"/>
          </p:nvPr>
        </p:nvSpPr>
        <p:spPr/>
        <p:txBody>
          <a:bodyPr/>
          <a:lstStyle/>
          <a:p>
            <a:pPr marL="514350" indent="-514350">
              <a:buClr>
                <a:srgbClr val="002060"/>
              </a:buClr>
              <a:buFont typeface="+mj-lt"/>
              <a:buAutoNum type="arabicPeriod" startAt="5"/>
            </a:pPr>
            <a:r>
              <a:rPr lang="en-US" dirty="0" smtClean="0"/>
              <a:t>Products that succeed in one culture may fail in another if marketers fail to understand the differences among consumers in each place.</a:t>
            </a:r>
          </a:p>
          <a:p>
            <a:pPr marL="514350" indent="-514350">
              <a:buClr>
                <a:srgbClr val="002060"/>
              </a:buClr>
              <a:buFont typeface="+mj-lt"/>
              <a:buAutoNum type="arabicPeriod" startAt="5"/>
            </a:pPr>
            <a:r>
              <a:rPr lang="en-US" dirty="0" smtClean="0"/>
              <a:t>Western cultures have a huge impact around the world, although people in other countries don’t necessarily ascribe the same meanings to products we do.</a:t>
            </a:r>
            <a:endParaRPr lang="en-US" dirty="0"/>
          </a:p>
        </p:txBody>
      </p:sp>
      <p:sp>
        <p:nvSpPr>
          <p:cNvPr id="4" name="Slide Number Placeholder 3"/>
          <p:cNvSpPr>
            <a:spLocks noGrp="1"/>
          </p:cNvSpPr>
          <p:nvPr>
            <p:ph type="sldNum" sz="quarter" idx="10"/>
          </p:nvPr>
        </p:nvSpPr>
        <p:spPr/>
        <p:txBody>
          <a:bodyPr/>
          <a:lstStyle/>
          <a:p>
            <a:pPr>
              <a:defRPr/>
            </a:pPr>
            <a:r>
              <a:rPr lang="en-US" dirty="0" smtClean="0"/>
              <a:t>4-</a:t>
            </a:r>
            <a:fld id="{4C4CA041-97C9-4E07-92C8-E000E69160F2}" type="slidenum">
              <a:rPr lang="en-US" smtClean="0"/>
              <a:pPr>
                <a:defRPr/>
              </a:pPr>
              <a:t>4</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1</a:t>
            </a:r>
            <a:endParaRPr lang="en-US" dirty="0"/>
          </a:p>
        </p:txBody>
      </p:sp>
      <p:sp>
        <p:nvSpPr>
          <p:cNvPr id="3" name="Content Placeholder 2"/>
          <p:cNvSpPr>
            <a:spLocks noGrp="1"/>
          </p:cNvSpPr>
          <p:nvPr>
            <p:ph idx="1"/>
          </p:nvPr>
        </p:nvSpPr>
        <p:spPr>
          <a:xfrm>
            <a:off x="457200" y="1371600"/>
            <a:ext cx="4038600" cy="4759325"/>
          </a:xfrm>
        </p:spPr>
        <p:txBody>
          <a:bodyPr/>
          <a:lstStyle/>
          <a:p>
            <a:r>
              <a:rPr lang="en-US" dirty="0" smtClean="0"/>
              <a:t>It is important for marketers to recognize that products can satisfy a range of consumer needs.</a:t>
            </a:r>
            <a:endParaRPr lang="en-US" dirty="0"/>
          </a:p>
        </p:txBody>
      </p:sp>
      <p:sp>
        <p:nvSpPr>
          <p:cNvPr id="4" name="Slide Number Placeholder 3"/>
          <p:cNvSpPr>
            <a:spLocks noGrp="1"/>
          </p:cNvSpPr>
          <p:nvPr>
            <p:ph type="sldNum" sz="quarter" idx="10"/>
          </p:nvPr>
        </p:nvSpPr>
        <p:spPr/>
        <p:txBody>
          <a:bodyPr/>
          <a:lstStyle/>
          <a:p>
            <a:pPr>
              <a:defRPr/>
            </a:pPr>
            <a:r>
              <a:rPr lang="en-US" dirty="0" smtClean="0"/>
              <a:t>4-</a:t>
            </a:r>
            <a:fld id="{4C4CA041-97C9-4E07-92C8-E000E69160F2}" type="slidenum">
              <a:rPr lang="en-US" smtClean="0"/>
              <a:pPr>
                <a:defRPr/>
              </a:pPr>
              <a:t>5</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pic>
        <p:nvPicPr>
          <p:cNvPr id="6" name="Picture 7" descr="exh">
            <a:hlinkClick r:id="rId3"/>
          </p:cNvPr>
          <p:cNvPicPr>
            <a:picLocks noChangeAspect="1" noChangeArrowheads="1"/>
          </p:cNvPicPr>
          <p:nvPr/>
        </p:nvPicPr>
        <p:blipFill>
          <a:blip r:embed="rId4" cstate="print"/>
          <a:srcRect/>
          <a:stretch>
            <a:fillRect/>
          </a:stretch>
        </p:blipFill>
        <p:spPr bwMode="auto">
          <a:xfrm>
            <a:off x="4876800" y="1524000"/>
            <a:ext cx="3143250" cy="4114800"/>
          </a:xfrm>
          <a:prstGeom prst="rect">
            <a:avLst/>
          </a:prstGeom>
          <a:noFill/>
          <a:ln w="38100">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CE206440-7F3E-45B6-8850-B91BCD6CF43E}" type="slidenum">
              <a:rPr lang="en-US"/>
              <a:pPr>
                <a:defRPr/>
              </a:pPr>
              <a:t>6</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7411" name="Rectangle 2"/>
          <p:cNvSpPr>
            <a:spLocks noGrp="1" noChangeArrowheads="1"/>
          </p:cNvSpPr>
          <p:nvPr>
            <p:ph type="title"/>
          </p:nvPr>
        </p:nvSpPr>
        <p:spPr/>
        <p:txBody>
          <a:bodyPr/>
          <a:lstStyle/>
          <a:p>
            <a:r>
              <a:rPr lang="en-US" dirty="0" smtClean="0"/>
              <a:t>Needs and Motivation</a:t>
            </a:r>
          </a:p>
        </p:txBody>
      </p:sp>
      <p:sp>
        <p:nvSpPr>
          <p:cNvPr id="17412" name="Rectangle 3"/>
          <p:cNvSpPr>
            <a:spLocks noGrp="1" noChangeArrowheads="1"/>
          </p:cNvSpPr>
          <p:nvPr>
            <p:ph type="body" idx="1"/>
          </p:nvPr>
        </p:nvSpPr>
        <p:spPr>
          <a:xfrm>
            <a:off x="457200" y="1371600"/>
            <a:ext cx="8077200" cy="4759325"/>
          </a:xfrm>
        </p:spPr>
        <p:txBody>
          <a:bodyPr/>
          <a:lstStyle/>
          <a:p>
            <a:pPr>
              <a:lnSpc>
                <a:spcPct val="90000"/>
              </a:lnSpc>
            </a:pPr>
            <a:r>
              <a:rPr lang="en-US" dirty="0" smtClean="0"/>
              <a:t>Needs may be utilitarian or hedonic</a:t>
            </a:r>
          </a:p>
          <a:p>
            <a:pPr>
              <a:lnSpc>
                <a:spcPct val="90000"/>
              </a:lnSpc>
            </a:pPr>
            <a:r>
              <a:rPr lang="en-US" dirty="0" smtClean="0"/>
              <a:t>The desired end state is the goal</a:t>
            </a:r>
          </a:p>
          <a:p>
            <a:pPr>
              <a:lnSpc>
                <a:spcPct val="90000"/>
              </a:lnSpc>
            </a:pPr>
            <a:r>
              <a:rPr lang="en-US" dirty="0" smtClean="0"/>
              <a:t>The degree of arousal is drive</a:t>
            </a:r>
          </a:p>
          <a:p>
            <a:pPr>
              <a:lnSpc>
                <a:spcPct val="90000"/>
              </a:lnSpc>
            </a:pPr>
            <a:r>
              <a:rPr lang="en-US" dirty="0" smtClean="0"/>
              <a:t>Personal and cultural factors combine to create a want – one manifestation of a need</a:t>
            </a:r>
          </a:p>
          <a:p>
            <a:pPr>
              <a:lnSpc>
                <a:spcPct val="90000"/>
              </a:lnSpc>
            </a:pPr>
            <a:r>
              <a:rPr lang="en-US" dirty="0" smtClean="0"/>
              <a:t>Motivation is described in terms of strength and direction</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702CECBC-8615-4BFF-A70B-B55F56977E14}" type="slidenum">
              <a:rPr lang="en-US"/>
              <a:pPr>
                <a:defRPr/>
              </a:pPr>
              <a:t>7</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8434" name="Rectangle 3"/>
          <p:cNvSpPr>
            <a:spLocks noGrp="1" noChangeArrowheads="1"/>
          </p:cNvSpPr>
          <p:nvPr>
            <p:ph type="title"/>
          </p:nvPr>
        </p:nvSpPr>
        <p:spPr/>
        <p:txBody>
          <a:bodyPr/>
          <a:lstStyle/>
          <a:p>
            <a:r>
              <a:rPr lang="en-US" dirty="0" smtClean="0"/>
              <a:t>Motivational Strength</a:t>
            </a:r>
          </a:p>
        </p:txBody>
      </p:sp>
      <p:sp>
        <p:nvSpPr>
          <p:cNvPr id="18435" name="Rectangle 4"/>
          <p:cNvSpPr>
            <a:spLocks noGrp="1" noChangeArrowheads="1"/>
          </p:cNvSpPr>
          <p:nvPr>
            <p:ph type="body" idx="1"/>
          </p:nvPr>
        </p:nvSpPr>
        <p:spPr/>
        <p:txBody>
          <a:bodyPr/>
          <a:lstStyle/>
          <a:p>
            <a:r>
              <a:rPr lang="en-US" dirty="0" smtClean="0"/>
              <a:t>Motivational strength: degree of willingness to expend energy to reach a goal</a:t>
            </a:r>
          </a:p>
          <a:p>
            <a:r>
              <a:rPr lang="en-US" dirty="0" smtClean="0"/>
              <a:t>Drive theory: biological needs that produce unpleasant states of arousal (e.g., hunger)</a:t>
            </a:r>
          </a:p>
          <a:p>
            <a:r>
              <a:rPr lang="en-US" dirty="0" smtClean="0"/>
              <a:t>Expectancy theory: behavior is pulled by expectations of achieving desirable outcomes</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r>
              <a:rPr lang="en-US" dirty="0"/>
              <a:t>4-</a:t>
            </a:r>
            <a:fld id="{B2000022-1EDE-43A5-8DE1-BDC5E08FFAB5}" type="slidenum">
              <a:rPr lang="en-US"/>
              <a:pPr>
                <a:defRPr/>
              </a:pPr>
              <a:t>8</a:t>
            </a:fld>
            <a:endParaRPr lang="en-US" dirty="0"/>
          </a:p>
        </p:txBody>
      </p:sp>
      <p:sp>
        <p:nvSpPr>
          <p:cNvPr id="8"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9458" name="Title 5"/>
          <p:cNvSpPr>
            <a:spLocks noGrp="1"/>
          </p:cNvSpPr>
          <p:nvPr>
            <p:ph type="title"/>
          </p:nvPr>
        </p:nvSpPr>
        <p:spPr/>
        <p:txBody>
          <a:bodyPr/>
          <a:lstStyle/>
          <a:p>
            <a:r>
              <a:rPr lang="en-US" dirty="0" smtClean="0"/>
              <a:t>What Do We Need?</a:t>
            </a:r>
          </a:p>
        </p:txBody>
      </p:sp>
      <p:sp>
        <p:nvSpPr>
          <p:cNvPr id="19460" name="Rectangle 6"/>
          <p:cNvSpPr>
            <a:spLocks noChangeArrowheads="1"/>
          </p:cNvSpPr>
          <p:nvPr/>
        </p:nvSpPr>
        <p:spPr bwMode="auto">
          <a:xfrm>
            <a:off x="1371600" y="1371600"/>
            <a:ext cx="6477000" cy="892175"/>
          </a:xfrm>
          <a:prstGeom prst="rect">
            <a:avLst/>
          </a:prstGeom>
          <a:solidFill>
            <a:srgbClr val="FFF6E5"/>
          </a:solidFill>
          <a:ln w="25400" algn="ctr">
            <a:solidFill>
              <a:schemeClr val="tx1"/>
            </a:solidFill>
            <a:round/>
            <a:headEnd/>
            <a:tailEnd/>
          </a:ln>
        </p:spPr>
        <p:txBody>
          <a:bodyPr tIns="228600" bIns="228600">
            <a:spAutoFit/>
          </a:bodyPr>
          <a:lstStyle/>
          <a:p>
            <a:pPr algn="ctr"/>
            <a:r>
              <a:rPr lang="en-US" sz="2800" dirty="0"/>
              <a:t>Biogenic Needs</a:t>
            </a:r>
          </a:p>
        </p:txBody>
      </p:sp>
      <p:sp>
        <p:nvSpPr>
          <p:cNvPr id="19461" name="Rectangle 7"/>
          <p:cNvSpPr>
            <a:spLocks noChangeArrowheads="1"/>
          </p:cNvSpPr>
          <p:nvPr/>
        </p:nvSpPr>
        <p:spPr bwMode="auto">
          <a:xfrm>
            <a:off x="1371600" y="2438400"/>
            <a:ext cx="6477000" cy="892175"/>
          </a:xfrm>
          <a:prstGeom prst="rect">
            <a:avLst/>
          </a:prstGeom>
          <a:solidFill>
            <a:srgbClr val="FFF6E5"/>
          </a:solidFill>
          <a:ln w="25400" algn="ctr">
            <a:solidFill>
              <a:schemeClr val="tx1"/>
            </a:solidFill>
            <a:round/>
            <a:headEnd/>
            <a:tailEnd/>
          </a:ln>
        </p:spPr>
        <p:txBody>
          <a:bodyPr tIns="228600" bIns="228600">
            <a:spAutoFit/>
          </a:bodyPr>
          <a:lstStyle/>
          <a:p>
            <a:pPr algn="ctr"/>
            <a:r>
              <a:rPr lang="en-US" sz="2800" dirty="0"/>
              <a:t>Psychogenic Needs</a:t>
            </a:r>
          </a:p>
        </p:txBody>
      </p:sp>
      <p:sp>
        <p:nvSpPr>
          <p:cNvPr id="19462" name="Rectangle 8"/>
          <p:cNvSpPr>
            <a:spLocks noChangeArrowheads="1"/>
          </p:cNvSpPr>
          <p:nvPr/>
        </p:nvSpPr>
        <p:spPr bwMode="auto">
          <a:xfrm>
            <a:off x="1371600" y="3505200"/>
            <a:ext cx="6477000" cy="892175"/>
          </a:xfrm>
          <a:prstGeom prst="rect">
            <a:avLst/>
          </a:prstGeom>
          <a:solidFill>
            <a:srgbClr val="FFF6E5"/>
          </a:solidFill>
          <a:ln w="25400" algn="ctr">
            <a:solidFill>
              <a:schemeClr val="tx1"/>
            </a:solidFill>
            <a:round/>
            <a:headEnd/>
            <a:tailEnd/>
          </a:ln>
        </p:spPr>
        <p:txBody>
          <a:bodyPr tIns="228600" bIns="228600">
            <a:spAutoFit/>
          </a:bodyPr>
          <a:lstStyle/>
          <a:p>
            <a:pPr algn="ctr"/>
            <a:r>
              <a:rPr lang="en-US" sz="2800" dirty="0"/>
              <a:t>Utilitarian Needs</a:t>
            </a:r>
          </a:p>
        </p:txBody>
      </p:sp>
      <p:sp>
        <p:nvSpPr>
          <p:cNvPr id="19463" name="Rectangle 9"/>
          <p:cNvSpPr>
            <a:spLocks noChangeArrowheads="1"/>
          </p:cNvSpPr>
          <p:nvPr/>
        </p:nvSpPr>
        <p:spPr bwMode="auto">
          <a:xfrm>
            <a:off x="1371600" y="4572000"/>
            <a:ext cx="6477000" cy="892175"/>
          </a:xfrm>
          <a:prstGeom prst="rect">
            <a:avLst/>
          </a:prstGeom>
          <a:solidFill>
            <a:srgbClr val="FFF6E5"/>
          </a:solidFill>
          <a:ln w="25400" algn="ctr">
            <a:solidFill>
              <a:schemeClr val="tx1"/>
            </a:solidFill>
            <a:round/>
            <a:headEnd/>
            <a:tailEnd/>
          </a:ln>
        </p:spPr>
        <p:txBody>
          <a:bodyPr tIns="228600" bIns="228600">
            <a:spAutoFit/>
          </a:bodyPr>
          <a:lstStyle/>
          <a:p>
            <a:pPr algn="ctr"/>
            <a:r>
              <a:rPr lang="en-US" sz="2800" dirty="0"/>
              <a:t>Hedonic Needs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4-</a:t>
            </a:r>
            <a:fld id="{61209270-708B-4577-BF2B-2EC0B40A0296}" type="slidenum">
              <a:rPr lang="en-US"/>
              <a:pPr>
                <a:defRPr/>
              </a:pPr>
              <a:t>9</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20482" name="Rectangle 2"/>
          <p:cNvSpPr>
            <a:spLocks noGrp="1" noChangeArrowheads="1"/>
          </p:cNvSpPr>
          <p:nvPr>
            <p:ph type="title"/>
          </p:nvPr>
        </p:nvSpPr>
        <p:spPr/>
        <p:txBody>
          <a:bodyPr/>
          <a:lstStyle/>
          <a:p>
            <a:r>
              <a:rPr lang="en-US" dirty="0" smtClean="0"/>
              <a:t>Motivational Conflicts</a:t>
            </a:r>
          </a:p>
        </p:txBody>
      </p:sp>
      <p:sp>
        <p:nvSpPr>
          <p:cNvPr id="20483" name="Rectangle 3"/>
          <p:cNvSpPr>
            <a:spLocks noGrp="1" noChangeArrowheads="1"/>
          </p:cNvSpPr>
          <p:nvPr>
            <p:ph type="body" idx="1"/>
          </p:nvPr>
        </p:nvSpPr>
        <p:spPr/>
        <p:txBody>
          <a:bodyPr/>
          <a:lstStyle/>
          <a:p>
            <a:r>
              <a:rPr lang="en-US" dirty="0" smtClean="0"/>
              <a:t>Goal valence (value): consumer will:</a:t>
            </a:r>
          </a:p>
          <a:p>
            <a:pPr lvl="1"/>
            <a:r>
              <a:rPr lang="en-US" dirty="0" smtClean="0"/>
              <a:t>Approach positive goal</a:t>
            </a:r>
          </a:p>
          <a:p>
            <a:pPr lvl="1"/>
            <a:r>
              <a:rPr lang="en-US" dirty="0" smtClean="0"/>
              <a:t>Avoid negative goal</a:t>
            </a:r>
          </a:p>
          <a:p>
            <a:r>
              <a:rPr lang="en-US" dirty="0" smtClean="0"/>
              <a:t>Example: Partnership for a Drug-Free America communicates negative consequences of drug addiction for those tempted to start</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9604</TotalTime>
  <Words>4001</Words>
  <Application>Microsoft Office PowerPoint</Application>
  <PresentationFormat>On-screen Show (4:3)</PresentationFormat>
  <Paragraphs>387</Paragraphs>
  <Slides>35</Slides>
  <Notes>29</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WritingDesignTemplate</vt:lpstr>
      <vt:lpstr>Level</vt:lpstr>
      <vt:lpstr>Chapter 4 Motivation and Global Values</vt:lpstr>
      <vt:lpstr>Learning Objectives</vt:lpstr>
      <vt:lpstr>Learning Objectives (continued)</vt:lpstr>
      <vt:lpstr>Learning Objectives (continued)</vt:lpstr>
      <vt:lpstr>Learning Objective 1</vt:lpstr>
      <vt:lpstr>Needs and Motivation</vt:lpstr>
      <vt:lpstr>Motivational Strength</vt:lpstr>
      <vt:lpstr>What Do We Need?</vt:lpstr>
      <vt:lpstr>Motivational Conflicts</vt:lpstr>
      <vt:lpstr>Figure 4.1 Types of Motivational Conflicts</vt:lpstr>
      <vt:lpstr>Specific Needs and Buying Behavior</vt:lpstr>
      <vt:lpstr>Levels of Needs in the Maslow Hierarchy</vt:lpstr>
      <vt:lpstr>For Reflection</vt:lpstr>
      <vt:lpstr>Learning Objective 2</vt:lpstr>
      <vt:lpstr>Consumer Involvement</vt:lpstr>
      <vt:lpstr>Figure 4.3 Conceptualizing Involvement</vt:lpstr>
      <vt:lpstr>Levels of Involvement:  From Inertia to Passion</vt:lpstr>
      <vt:lpstr>Table 4.1 Measuring Involvement</vt:lpstr>
      <vt:lpstr>Purchase Situation Involvement</vt:lpstr>
      <vt:lpstr>For Reflection</vt:lpstr>
      <vt:lpstr>Learning Objective 3</vt:lpstr>
      <vt:lpstr>Consumer Values</vt:lpstr>
      <vt:lpstr>Core Values</vt:lpstr>
      <vt:lpstr>For Reflection</vt:lpstr>
      <vt:lpstr>Learning Objectives 4 and 5</vt:lpstr>
      <vt:lpstr>Hofstede’s Cultural Dimensions</vt:lpstr>
      <vt:lpstr>Table 4.2 Terminal and Instrumental Values</vt:lpstr>
      <vt:lpstr>List of Values (LOV)</vt:lpstr>
      <vt:lpstr>Means-End Chain Model</vt:lpstr>
      <vt:lpstr>Figure 4.4 Hierarchical Value Maps  for Vegetable Oil in Three Countries</vt:lpstr>
      <vt:lpstr>Learning Objective 6</vt:lpstr>
      <vt:lpstr>Conscientious Consumerism</vt:lpstr>
      <vt:lpstr>Carbon Footprint Breakdown</vt:lpstr>
      <vt:lpstr>Materialism</vt:lpstr>
      <vt:lpstr>Chapter Summary</vt:lpstr>
    </vt:vector>
  </TitlesOfParts>
  <Company>Shippensburg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 1</dc:title>
  <dc:creator>Tracy Tuten</dc:creator>
  <cp:lastModifiedBy>Jim</cp:lastModifiedBy>
  <cp:revision>1199</cp:revision>
  <dcterms:created xsi:type="dcterms:W3CDTF">2005-09-08T00:53:29Z</dcterms:created>
  <dcterms:modified xsi:type="dcterms:W3CDTF">2012-01-15T02:21:10Z</dcterms:modified>
</cp:coreProperties>
</file>