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1" r:id="rId2"/>
  </p:sldMasterIdLst>
  <p:notesMasterIdLst>
    <p:notesMasterId r:id="rId36"/>
  </p:notesMasterIdLst>
  <p:handoutMasterIdLst>
    <p:handoutMasterId r:id="rId37"/>
  </p:handoutMasterIdLst>
  <p:sldIdLst>
    <p:sldId id="288" r:id="rId3"/>
    <p:sldId id="365" r:id="rId4"/>
    <p:sldId id="366" r:id="rId5"/>
    <p:sldId id="367" r:id="rId6"/>
    <p:sldId id="399" r:id="rId7"/>
    <p:sldId id="368" r:id="rId8"/>
    <p:sldId id="400" r:id="rId9"/>
    <p:sldId id="401" r:id="rId10"/>
    <p:sldId id="369" r:id="rId11"/>
    <p:sldId id="405" r:id="rId12"/>
    <p:sldId id="402" r:id="rId13"/>
    <p:sldId id="373" r:id="rId14"/>
    <p:sldId id="396" r:id="rId15"/>
    <p:sldId id="397" r:id="rId16"/>
    <p:sldId id="408" r:id="rId17"/>
    <p:sldId id="406" r:id="rId18"/>
    <p:sldId id="403" r:id="rId19"/>
    <p:sldId id="409" r:id="rId20"/>
    <p:sldId id="407" r:id="rId21"/>
    <p:sldId id="404" r:id="rId22"/>
    <p:sldId id="383" r:id="rId23"/>
    <p:sldId id="384" r:id="rId24"/>
    <p:sldId id="385" r:id="rId25"/>
    <p:sldId id="386" r:id="rId26"/>
    <p:sldId id="387" r:id="rId27"/>
    <p:sldId id="389" r:id="rId28"/>
    <p:sldId id="410" r:id="rId29"/>
    <p:sldId id="394" r:id="rId30"/>
    <p:sldId id="411" r:id="rId31"/>
    <p:sldId id="412" r:id="rId32"/>
    <p:sldId id="395" r:id="rId33"/>
    <p:sldId id="413" r:id="rId34"/>
    <p:sldId id="362"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EB"/>
    <a:srgbClr val="FFF6E5"/>
    <a:srgbClr val="E1D8C1"/>
    <a:srgbClr val="CC3300"/>
    <a:srgbClr val="000066"/>
    <a:srgbClr val="996600"/>
    <a:srgbClr val="00999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9" autoAdjust="0"/>
    <p:restoredTop sz="94660"/>
  </p:normalViewPr>
  <p:slideViewPr>
    <p:cSldViewPr>
      <p:cViewPr>
        <p:scale>
          <a:sx n="75" d="100"/>
          <a:sy n="75" d="100"/>
        </p:scale>
        <p:origin x="-1080"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80"/>
    </p:cViewPr>
  </p:sorterViewPr>
  <p:notesViewPr>
    <p:cSldViewPr>
      <p:cViewPr>
        <p:scale>
          <a:sx n="66" d="100"/>
          <a:sy n="66" d="100"/>
        </p:scale>
        <p:origin x="-2634" y="21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67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67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67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D13BDF-2216-45DA-96B8-D5A86994685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185564F-DA56-47ED-9E7E-947A8148408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8D58490-CB2B-4B63-990A-FDC8ED250B83}"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book begins with a look at the role of consumers. We will look at how consumers influence the field of marketing and how marketers influence consumers.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B77B19-3320-49C1-A7A8-33C646F0A3C7}" type="slidenum">
              <a:rPr lang="en-US" smtClean="0"/>
              <a:pPr/>
              <a:t>11</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t>Marketers must understand the various consumer</a:t>
            </a:r>
            <a:r>
              <a:rPr lang="en-US" baseline="0" dirty="0" smtClean="0"/>
              <a:t> segments they are targeting in order to meet the segment’s needs. In the ad shown, the woman is fed up with bad financial news. Bianco adjusted its message strategy to address the concerns of its audience. </a:t>
            </a:r>
          </a:p>
          <a:p>
            <a:r>
              <a:rPr lang="en-US" baseline="0" dirty="0" smtClean="0"/>
              <a:t>Many dimensions are relevant for understanding consumer needs and wants. Usage, whether heavy or light, can help to focus marketer’s energies. In addition there are many demographic variables that can help in understanding groups of consumers.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9B1F979-E739-4925-B9E3-738C3FAB0C57}" type="slidenum">
              <a:rPr lang="en-US" smtClean="0"/>
              <a:pPr/>
              <a:t>12</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t>Demographics are statistics that measure</a:t>
            </a:r>
            <a:r>
              <a:rPr lang="en-US" baseline="0" dirty="0" smtClean="0"/>
              <a:t> observable aspects of a population. Some of the most common demographic measures are age, gender, family structure, social class, race or ethnicity, and geography. Even lifestyles can be useful to marketers in that consumers may share demographic characteristics but have very different lifestyles. Marketers try to understand their customers and develop lifelong relationships. Marketers who follow this approach are said to follow the philosophy of relationship marketing. </a:t>
            </a:r>
          </a:p>
          <a:p>
            <a:r>
              <a:rPr lang="en-US" baseline="0" dirty="0" smtClean="0"/>
              <a:t>They may also utilize database marketing in order to track the buying habits of consumers. </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smtClean="0"/>
              <a:t>People who belong to the same social class are approximately equal in terms of their incomes and social standing in the community. This bank boastfully targets rednecks. </a:t>
            </a:r>
          </a:p>
        </p:txBody>
      </p:sp>
      <p:sp>
        <p:nvSpPr>
          <p:cNvPr id="54276" name="Slide Number Placeholder 3"/>
          <p:cNvSpPr>
            <a:spLocks noGrp="1"/>
          </p:cNvSpPr>
          <p:nvPr>
            <p:ph type="sldNum" sz="quarter" idx="5"/>
          </p:nvPr>
        </p:nvSpPr>
        <p:spPr>
          <a:noFill/>
        </p:spPr>
        <p:txBody>
          <a:bodyPr/>
          <a:lstStyle/>
          <a:p>
            <a:fld id="{6708CF15-A80D-4E68-9593-3879A297B241}"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people don’t realize the extent to which marketers influence popular</a:t>
            </a:r>
            <a:r>
              <a:rPr lang="en-US" baseline="0" dirty="0" smtClean="0"/>
              <a:t> culture. Whether we are talking about music, movies, sports, or entertainment, these forms of popular culture both influence and are influenced by marketing.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find that consumers may develop relationships with brands over time. The slide lists some of the types of relationships we may see between consumers and their brands. </a:t>
            </a:r>
          </a:p>
          <a:p>
            <a:r>
              <a:rPr lang="en-US" baseline="0" dirty="0" smtClean="0"/>
              <a:t>Self-concept attachment means that the product helps to establish the user’s identity. This was one of our early points in this chapter. </a:t>
            </a:r>
          </a:p>
          <a:p>
            <a:r>
              <a:rPr lang="en-US" baseline="0" dirty="0" smtClean="0"/>
              <a:t>Nostalgic attachment means the product serves as a link to the consumer’s past.</a:t>
            </a:r>
          </a:p>
          <a:p>
            <a:r>
              <a:rPr lang="en-US" baseline="0" dirty="0" smtClean="0"/>
              <a:t>Interdependence means that the product is a part of the user’s daily routine.</a:t>
            </a:r>
          </a:p>
          <a:p>
            <a:r>
              <a:rPr lang="en-US" baseline="0" dirty="0" smtClean="0"/>
              <a:t>Love means that the product elicits emotional bonds of warmth, passion, or other strong emotion.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B77B19-3320-49C1-A7A8-33C646F0A3C7}" type="slidenum">
              <a:rPr lang="en-US" smtClean="0"/>
              <a:pPr/>
              <a:t>17</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t>Access to the Internet is incredibly influential for consumer behavior. It changes who you may interact with, the information you can find, the choices you see as available, and the time and energy you spend dealing with various decisions. The Internet has made it possible for businesses to use an additional channel of distribution (B2C e-commerce) but it’s also made possible C2C e-commerce, in the form of outlets like Etsy.com. </a:t>
            </a:r>
          </a:p>
          <a:p>
            <a:r>
              <a:rPr lang="en-US" dirty="0" smtClean="0"/>
              <a:t>You are likely at the forefront of the impact of the Web on consumer behavior because you are a digital native. Digital natives grew up in a wired world. </a:t>
            </a:r>
          </a:p>
          <a:p>
            <a:r>
              <a:rPr lang="en-US" dirty="0" smtClean="0"/>
              <a:t>The Web hasn’t just changed consumer behavior by shifting our options in terms of channels of distribution. It’s also made possible a whole new form of media known as social media.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media have</a:t>
            </a:r>
            <a:r>
              <a:rPr lang="en-US" baseline="0" dirty="0" smtClean="0"/>
              <a:t> created what is known as the horizontal revolution. Because of the interconnectivity and the ability for consumers to participate actively in communities across the Web, social media have shifted the balance of power between consumers and marketers. Some of the most important developments for understanding consumer behavior are the growth of user-generated content and our ability to communicate both asynchronously and synchronously. </a:t>
            </a:r>
          </a:p>
          <a:p>
            <a:r>
              <a:rPr lang="en-US" baseline="0" dirty="0" smtClean="0"/>
              <a:t>Social media are made possible by something known as Web 2.0, the technological development of the Internet. </a:t>
            </a:r>
          </a:p>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participate</a:t>
            </a:r>
            <a:r>
              <a:rPr lang="en-US" baseline="0" dirty="0" smtClean="0"/>
              <a:t> in social media? Can you think of any instances in which social media influenced a purchase decision you made?</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8F34506-BB9A-4EBE-8D82-E917B2A7F196}" type="slidenum">
              <a:rPr lang="en-US" smtClean="0"/>
              <a:pPr/>
              <a:t>2</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B77B19-3320-49C1-A7A8-33C646F0A3C7}" type="slidenum">
              <a:rPr lang="en-US" smtClean="0"/>
              <a:pPr/>
              <a:t>20</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t>In business, conflicts often arise between the goal to succeed and the desire to maximize</a:t>
            </a:r>
            <a:r>
              <a:rPr lang="en-US" baseline="0" dirty="0" smtClean="0"/>
              <a:t> well-being of consumers by providing them with safe and effective products. Sometimes consumers expect too much of companies. Thus, thinking about marketing ethics means considering how businesses may manipulate consumers as well as how consumers may manipulate businesses.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9F018BB-A6EB-43C4-AD86-56E9E8BD3096}" type="slidenum">
              <a:rPr lang="en-US" smtClean="0"/>
              <a:pPr/>
              <a:t>21</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a:spcBef>
                <a:spcPts val="0"/>
              </a:spcBef>
            </a:pPr>
            <a:r>
              <a:rPr lang="en-US" dirty="0" smtClean="0"/>
              <a:t>It can be difficult to avoid ethical conflicts because our thoughts of what is right and wrong vary among people, organizations, and cultures. </a:t>
            </a:r>
            <a:r>
              <a:rPr lang="en-US" kern="1200" baseline="0" dirty="0" smtClean="0">
                <a:solidFill>
                  <a:schemeClr val="tx1"/>
                </a:solidFill>
                <a:latin typeface="Arial" charset="0"/>
                <a:ea typeface="+mn-ea"/>
                <a:cs typeface="+mn-cs"/>
              </a:rPr>
              <a:t>These cultural differences certainly influence whether business practices such as</a:t>
            </a:r>
            <a:r>
              <a:rPr lang="en-US" kern="1200" dirty="0" smtClean="0">
                <a:solidFill>
                  <a:schemeClr val="tx1"/>
                </a:solidFill>
                <a:latin typeface="Arial" charset="0"/>
                <a:ea typeface="+mn-ea"/>
                <a:cs typeface="+mn-cs"/>
              </a:rPr>
              <a:t> </a:t>
            </a:r>
            <a:r>
              <a:rPr lang="en-US" kern="1200" baseline="0" dirty="0" smtClean="0">
                <a:solidFill>
                  <a:schemeClr val="tx1"/>
                </a:solidFill>
                <a:latin typeface="Arial" charset="0"/>
                <a:ea typeface="+mn-ea"/>
                <a:cs typeface="+mn-cs"/>
              </a:rPr>
              <a:t>bribery are acceptable. Bribing foreigners to gain business has been against the law in the United States since 1977, under the Foreign Corrupt Practices Act. The Organization for</a:t>
            </a:r>
            <a:r>
              <a:rPr lang="en-US" kern="1200" dirty="0" smtClean="0">
                <a:solidFill>
                  <a:schemeClr val="tx1"/>
                </a:solidFill>
                <a:latin typeface="Arial" charset="0"/>
                <a:ea typeface="+mn-ea"/>
                <a:cs typeface="+mn-cs"/>
              </a:rPr>
              <a:t> </a:t>
            </a:r>
            <a:r>
              <a:rPr lang="en-US" kern="1200" baseline="0" dirty="0" smtClean="0">
                <a:solidFill>
                  <a:schemeClr val="tx1"/>
                </a:solidFill>
                <a:latin typeface="Arial" charset="0"/>
                <a:ea typeface="+mn-ea"/>
                <a:cs typeface="+mn-cs"/>
              </a:rPr>
              <a:t>Economic Cooperation and Development (OECD), to which most industrialized countries</a:t>
            </a:r>
            <a:r>
              <a:rPr lang="en-US" kern="1200" dirty="0" smtClean="0">
                <a:solidFill>
                  <a:schemeClr val="tx1"/>
                </a:solidFill>
                <a:latin typeface="Arial" charset="0"/>
                <a:ea typeface="+mn-ea"/>
                <a:cs typeface="+mn-cs"/>
              </a:rPr>
              <a:t> </a:t>
            </a:r>
            <a:r>
              <a:rPr lang="en-US" kern="1200" baseline="0" dirty="0" smtClean="0">
                <a:solidFill>
                  <a:schemeClr val="tx1"/>
                </a:solidFill>
                <a:latin typeface="Arial" charset="0"/>
                <a:ea typeface="+mn-ea"/>
                <a:cs typeface="+mn-cs"/>
              </a:rPr>
              <a:t>belong, also outlaws bribery. Still, these practices are common in many countries.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1965104-9AD8-438F-A59F-A7F6655F5D27}" type="slidenum">
              <a:rPr lang="en-US" smtClean="0"/>
              <a:pPr/>
              <a:t>22</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smtClean="0"/>
              <a:t>Marketing is commonly criticized as trying to convince consumers that they need something when they really don’t. This is an ethical issue. Marketers respond to this question by pointing out that the need already exists in the consumer, but marketers recommend ways to satisfy the need. </a:t>
            </a: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325D695-2843-4003-AB86-0DD9834D25B5}" type="slidenum">
              <a:rPr lang="en-US" smtClean="0"/>
              <a:pPr/>
              <a:t>23</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Yes, we can say that advertising and marketing are necessary because consumers may not know that solutions to problems exist without the information provided by advertising and marketing. This is the view of the economics of information perspective. It points out that there is an economic cost to searching for information. Advertising helps consumers by reducing search time.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058AD58-CA24-431A-96EF-B8769A92B2BE}" type="slidenum">
              <a:rPr lang="en-US" smtClean="0"/>
              <a:pPr/>
              <a:t>24</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The failure rate for new products ranges from 40 to 80%. Although people may think that advertisers use magic to sell products, marketers are only successful when they promote good products.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9759E35-D92B-4A91-BEE5-174CAD42313F}" type="slidenum">
              <a:rPr lang="en-US" smtClean="0"/>
              <a:pPr/>
              <a:t>25</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smtClean="0"/>
              <a:t>A summary of important consumer</a:t>
            </a:r>
            <a:r>
              <a:rPr lang="en-US" baseline="0" dirty="0" smtClean="0"/>
              <a:t> </a:t>
            </a:r>
            <a:r>
              <a:rPr lang="en-US" dirty="0" smtClean="0"/>
              <a:t>protection legislation is provided in Table 1.1.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705835E-69E4-4754-A27C-ACA88ECEDDDE}" type="slidenum">
              <a:rPr lang="en-US" smtClean="0"/>
              <a:pPr/>
              <a:t>26</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B77B19-3320-49C1-A7A8-33C646F0A3C7}" type="slidenum">
              <a:rPr lang="en-US" smtClean="0"/>
              <a:pPr/>
              <a:t>27</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t>Table 1.2 illustrates the interdisciplinary</a:t>
            </a:r>
            <a:r>
              <a:rPr lang="en-US" baseline="0" dirty="0" smtClean="0"/>
              <a:t> nature of consumer behavior. </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7A443D9-B9F2-4E26-B945-0CAF12F75937}" type="slidenum">
              <a:rPr lang="en-US" smtClean="0"/>
              <a:pPr/>
              <a:t>28</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dirty="0" smtClean="0"/>
              <a:t>This figure provides a glimpse at some of the disciplines working in the field and the level at which each tackles research issues. The fields closer to the top of the pyramid concentrate on individual behavior. Those toward the base are more interested in the aggregate activities that occur among large groups of people.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B6391AC-791E-4A8C-8969-7D97F45E2995}" type="slidenum">
              <a:rPr lang="en-US" smtClean="0"/>
              <a:pPr/>
              <a:t>3</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call a set of beliefs that guide our understanding of the world a paradigm. Some belief consumer behavior is in the midst of a paradigm shift, which occurs when a competing paradigm challenges the dominant set of assumptions. The basic set of assumptions underlying the dominant paradigm is positivism or modernism. It emphasizes that human reason is supreme and there is a single, objective truth that science can discover. </a:t>
            </a:r>
          </a:p>
          <a:p>
            <a:endParaRPr lang="en-US" dirty="0" smtClean="0"/>
          </a:p>
          <a:p>
            <a:r>
              <a:rPr lang="en-US" dirty="0" smtClean="0"/>
              <a:t>The newer paradigm of interpretivism (or postmodernism) questions these assumptions. This perspective argues that societal beliefs deny the complex social and cultural world in which we really live. </a:t>
            </a:r>
          </a:p>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C42F807-CCEC-4A6E-B7AA-BB8AAACB4BE0}" type="slidenum">
              <a:rPr lang="en-US" smtClean="0"/>
              <a:pPr/>
              <a:t>31</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a:spcBef>
                <a:spcPts val="0"/>
              </a:spcBef>
            </a:pPr>
            <a:r>
              <a:rPr lang="en-US" dirty="0" smtClean="0"/>
              <a:t>Table 1.3 summarizes the major differences between these two perspectives on consumer research.  To understand how an interpretive framework helps us to understand marketing communications, let’s refer to an analysis of one of the best-known and longest-running (1959–1978) advertising campaigns of all time: the work the advertising agency Doyle Dane Bernbach (DDB) did for the Volkswagen Beetle. This campaign, was widely noted for its self-mocking wit. It found many ways to turn the Beetle’s homeliness, small size, and lack of power into positive attributes at a time when most car ads were emphasizing just the opposite. An interpretative analysis of these messages linked the image DDB created for the humble car to other examples of what scholars of comedy call the “Little Man” pattern. This is a type of comedic character who is related to a clown or a trickster, a social outcast who is able to poke holes in the stuffiness and rigidity of bureaucracy and conformity.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dirty="0" smtClean="0"/>
              <a:t>We’ve covered several key concepts in this chapter. Consumer behavior is the study of the processes involved when individuals or groups select, purchase, use, or dispose of products, services, ideas, or experiences to satisfy needs and wants. Consequently, it is a broad field. </a:t>
            </a:r>
          </a:p>
        </p:txBody>
      </p:sp>
      <p:sp>
        <p:nvSpPr>
          <p:cNvPr id="76804" name="Slide Number Placeholder 3"/>
          <p:cNvSpPr>
            <a:spLocks noGrp="1"/>
          </p:cNvSpPr>
          <p:nvPr>
            <p:ph type="sldNum" sz="quarter" idx="5"/>
          </p:nvPr>
        </p:nvSpPr>
        <p:spPr>
          <a:noFill/>
        </p:spPr>
        <p:txBody>
          <a:bodyPr/>
          <a:lstStyle/>
          <a:p>
            <a:fld id="{092ADAA9-8A62-48E4-9B4D-487696E682DC}" type="slidenum">
              <a:rPr lang="en-US" smtClean="0"/>
              <a:pPr/>
              <a:t>33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B77B19-3320-49C1-A7A8-33C646F0A3C7}" type="slidenum">
              <a:rPr lang="en-US" smtClean="0"/>
              <a:pPr/>
              <a:t>4</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t>Consumers interact with products</a:t>
            </a:r>
            <a:r>
              <a:rPr lang="en-US" baseline="0" dirty="0" smtClean="0"/>
              <a:t> and other aspects of the marketing system but for marketers to best meet consumer needs, they need to be able to understand their behavior and categorize them into useful segments.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B77B19-3320-49C1-A7A8-33C646F0A3C7}" type="slidenum">
              <a:rPr lang="en-US" smtClean="0"/>
              <a:pPr/>
              <a:t>5</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some</a:t>
            </a:r>
            <a:r>
              <a:rPr lang="en-US" baseline="0" dirty="0" smtClean="0"/>
              <a:t> purposes, marketers find it useful to categorize consumers in terms of age, gender, income, and occupation. These </a:t>
            </a:r>
            <a:r>
              <a:rPr lang="en-US" sz="1200" kern="1200" baseline="0" dirty="0" smtClean="0">
                <a:solidFill>
                  <a:schemeClr val="tx1"/>
                </a:solidFill>
                <a:latin typeface="Arial" charset="0"/>
                <a:ea typeface="+mn-ea"/>
                <a:cs typeface="+mn-cs"/>
              </a:rPr>
              <a:t>are descriptive characteristics of a population, or demographics . In</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other cases, marketers would rather know something about </a:t>
            </a:r>
            <a:r>
              <a:rPr lang="en-US" dirty="0" smtClean="0"/>
              <a:t> in</a:t>
            </a:r>
            <a:r>
              <a:rPr lang="en-US" sz="1200" kern="1200" baseline="0" dirty="0" smtClean="0">
                <a:solidFill>
                  <a:schemeClr val="tx1"/>
                </a:solidFill>
                <a:latin typeface="Arial" charset="0"/>
                <a:ea typeface="+mn-ea"/>
                <a:cs typeface="+mn-cs"/>
              </a:rPr>
              <a:t>terests in clothing</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or music, and</a:t>
            </a:r>
            <a:r>
              <a:rPr lang="en-US" sz="1200" kern="1200" dirty="0" smtClean="0">
                <a:solidFill>
                  <a:schemeClr val="tx1"/>
                </a:solidFill>
                <a:latin typeface="Arial" charset="0"/>
                <a:ea typeface="+mn-ea"/>
                <a:cs typeface="+mn-cs"/>
              </a:rPr>
              <a:t> other information that falls under the category of psychographics. </a:t>
            </a:r>
            <a:r>
              <a:rPr lang="en-US" sz="1200" kern="1200" baseline="0" dirty="0" smtClean="0">
                <a:solidFill>
                  <a:schemeClr val="tx1"/>
                </a:solidFill>
                <a:latin typeface="Arial" charset="0"/>
                <a:ea typeface="+mn-ea"/>
                <a:cs typeface="+mn-cs"/>
              </a:rPr>
              <a:t>The conversations</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we have with others transmit a lot of product information, as well as recommendations</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to use or avoid particular brands.</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The use of market segmentation strategies means</a:t>
            </a:r>
            <a:r>
              <a:rPr lang="en-US" sz="1200" kern="1200" dirty="0" smtClean="0">
                <a:solidFill>
                  <a:schemeClr val="tx1"/>
                </a:solidFill>
                <a:latin typeface="Arial" charset="0"/>
                <a:ea typeface="+mn-ea"/>
                <a:cs typeface="+mn-cs"/>
              </a:rPr>
              <a:t> t</a:t>
            </a:r>
            <a:r>
              <a:rPr lang="en-US" sz="1200" kern="1200" baseline="0" dirty="0" smtClean="0">
                <a:solidFill>
                  <a:schemeClr val="tx1"/>
                </a:solidFill>
                <a:latin typeface="Arial" charset="0"/>
                <a:ea typeface="+mn-ea"/>
                <a:cs typeface="+mn-cs"/>
              </a:rPr>
              <a:t>argeting a brand only to specific groups of consumers rather than to everybody—even</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if it means that other consumers who don’t belong to this target market aren’t attracted</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to that product.</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Brands often have clearly defined images, or “personalities,” created by advertising,</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packaging, branding, and other marketing strategies. The choice of a favorite Web</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site is very much a lifestyle statement: It says a lot about a person’s interests, as well as</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something about the type of person she would like to be. People often choose a product</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because they like its image or because they feel its “personality” somehow corresponds</a:t>
            </a:r>
            <a:r>
              <a:rPr lang="en-US" sz="1200" kern="120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to their own. </a:t>
            </a:r>
            <a:r>
              <a:rPr lang="en-US" dirty="0" smtClean="0"/>
              <a:t>People often buy products not for what they do but for what they mean.</a:t>
            </a:r>
            <a:r>
              <a:rPr lang="en-US" baseline="0" dirty="0" smtClean="0"/>
              <a:t> The roles products play in our lives extend well beyond the tasks they perform. </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DDA79E5-014E-4806-ACB6-1211C3FCAAC0}" type="slidenum">
              <a:rPr lang="en-US" smtClean="0"/>
              <a:pPr/>
              <a:t>6</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B77B19-3320-49C1-A7A8-33C646F0A3C7}" type="slidenum">
              <a:rPr lang="en-US" smtClean="0"/>
              <a:pPr/>
              <a:t>8</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t>In the early stages of development, researchers referred to the field as buyer behavior.</a:t>
            </a:r>
            <a:r>
              <a:rPr lang="en-US" baseline="0" dirty="0" smtClean="0"/>
              <a:t> Marketers now recognize that consumer behavior is an ongoing process, not merely what happens at one point in the transaction cycle. We call the transaction of value between two or more an exchange. It’s an integral part of marketing but consumer behavior recognizes that the entire consumption process is relevant for marketers. Figure 1.1 </a:t>
            </a:r>
            <a:r>
              <a:rPr lang="en-US" baseline="0" dirty="0" smtClean="0"/>
              <a:t>in the text</a:t>
            </a:r>
            <a:r>
              <a:rPr lang="en-US" dirty="0" smtClean="0"/>
              <a:t> </a:t>
            </a:r>
            <a:r>
              <a:rPr lang="en-US" baseline="0" dirty="0" smtClean="0"/>
              <a:t>illustrates </a:t>
            </a:r>
            <a:r>
              <a:rPr lang="en-US" baseline="0" dirty="0" smtClean="0"/>
              <a:t>these issues.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7E47F9D-B0A4-44B8-8CA4-20EE17E3AA3D}" type="slidenum">
              <a:rPr lang="en-US" smtClean="0"/>
              <a:pPr/>
              <a:t>9</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baseline="0" dirty="0" smtClean="0"/>
              <a:t>We call the person who identifies a need or desire, makes a purchase, and then disposes of the product as a consumer. The purchaser or user might be the same person, or not. You can see in the slide that there are three key stages: 1) prepurchase, 2) purchase, and 3) postpurchase. Marketers need an understanding of all three stages.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8"/>
          <p:cNvSpPr>
            <a:spLocks noChangeShapeType="1"/>
          </p:cNvSpPr>
          <p:nvPr userDrawn="1"/>
        </p:nvSpPr>
        <p:spPr bwMode="auto">
          <a:xfrm>
            <a:off x="685800" y="2895600"/>
            <a:ext cx="7848600" cy="0"/>
          </a:xfrm>
          <a:prstGeom prst="line">
            <a:avLst/>
          </a:prstGeom>
          <a:noFill/>
          <a:ln w="63500">
            <a:solidFill>
              <a:srgbClr val="6699FF"/>
            </a:solidFill>
            <a:round/>
            <a:headEnd/>
            <a:tailEnd/>
          </a:ln>
          <a:effectLst/>
        </p:spPr>
        <p:txBody>
          <a:bodyPr/>
          <a:lstStyle/>
          <a:p>
            <a:pPr>
              <a:defRPr/>
            </a:pPr>
            <a:endParaRPr lang="en-US"/>
          </a:p>
        </p:txBody>
      </p:sp>
      <p:sp>
        <p:nvSpPr>
          <p:cNvPr id="5" name="Rectangle 19"/>
          <p:cNvSpPr>
            <a:spLocks noChangeArrowheads="1"/>
          </p:cNvSpPr>
          <p:nvPr userDrawn="1"/>
        </p:nvSpPr>
        <p:spPr bwMode="auto">
          <a:xfrm>
            <a:off x="0" y="5486400"/>
            <a:ext cx="228600" cy="1371600"/>
          </a:xfrm>
          <a:prstGeom prst="rect">
            <a:avLst/>
          </a:prstGeom>
          <a:solidFill>
            <a:srgbClr val="000066"/>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20"/>
          <p:cNvSpPr>
            <a:spLocks noChangeArrowheads="1"/>
          </p:cNvSpPr>
          <p:nvPr userDrawn="1"/>
        </p:nvSpPr>
        <p:spPr bwMode="auto">
          <a:xfrm>
            <a:off x="0" y="4114800"/>
            <a:ext cx="228600" cy="1371600"/>
          </a:xfrm>
          <a:prstGeom prst="rect">
            <a:avLst/>
          </a:prstGeom>
          <a:solidFill>
            <a:srgbClr val="996633"/>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 name="Rectangle 21"/>
          <p:cNvSpPr>
            <a:spLocks noChangeArrowheads="1"/>
          </p:cNvSpPr>
          <p:nvPr userDrawn="1"/>
        </p:nvSpPr>
        <p:spPr bwMode="auto">
          <a:xfrm>
            <a:off x="0" y="2743200"/>
            <a:ext cx="228600" cy="1371600"/>
          </a:xfrm>
          <a:prstGeom prst="rect">
            <a:avLst/>
          </a:prstGeom>
          <a:solidFill>
            <a:srgbClr val="009999"/>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8" name="Rectangle 22"/>
          <p:cNvSpPr>
            <a:spLocks noChangeArrowheads="1"/>
          </p:cNvSpPr>
          <p:nvPr userDrawn="1"/>
        </p:nvSpPr>
        <p:spPr bwMode="auto">
          <a:xfrm>
            <a:off x="0" y="1371600"/>
            <a:ext cx="228600" cy="1371600"/>
          </a:xfrm>
          <a:prstGeom prst="rect">
            <a:avLst/>
          </a:prstGeom>
          <a:solidFill>
            <a:srgbClr val="CC0066"/>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9" name="Rectangle 23"/>
          <p:cNvSpPr>
            <a:spLocks noChangeArrowheads="1"/>
          </p:cNvSpPr>
          <p:nvPr userDrawn="1"/>
        </p:nvSpPr>
        <p:spPr bwMode="auto">
          <a:xfrm>
            <a:off x="0" y="0"/>
            <a:ext cx="228600" cy="1371600"/>
          </a:xfrm>
          <a:prstGeom prst="rect">
            <a:avLst/>
          </a:prstGeom>
          <a:solidFill>
            <a:srgbClr val="808000"/>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204802" name="Rectangle 2"/>
          <p:cNvSpPr>
            <a:spLocks noGrp="1" noChangeArrowheads="1"/>
          </p:cNvSpPr>
          <p:nvPr>
            <p:ph type="ctrTitle"/>
          </p:nvPr>
        </p:nvSpPr>
        <p:spPr>
          <a:xfrm>
            <a:off x="685800" y="685800"/>
            <a:ext cx="7772400" cy="2127250"/>
          </a:xfrm>
        </p:spPr>
        <p:txBody>
          <a:bodyPr/>
          <a:lstStyle>
            <a:lvl1pPr algn="ctr">
              <a:defRPr sz="3600"/>
            </a:lvl1pPr>
          </a:lstStyle>
          <a:p>
            <a:r>
              <a:rPr lang="en-US"/>
              <a:t>Click to edit Master title style</a:t>
            </a:r>
          </a:p>
        </p:txBody>
      </p:sp>
      <p:sp>
        <p:nvSpPr>
          <p:cNvPr id="204803" name="Rectangle 3"/>
          <p:cNvSpPr>
            <a:spLocks noGrp="1" noChangeArrowheads="1"/>
          </p:cNvSpPr>
          <p:nvPr>
            <p:ph type="subTitle" idx="1"/>
          </p:nvPr>
        </p:nvSpPr>
        <p:spPr>
          <a:xfrm>
            <a:off x="1371600" y="3270250"/>
            <a:ext cx="6400800" cy="2209800"/>
          </a:xfrm>
        </p:spPr>
        <p:txBody>
          <a:bodyPr/>
          <a:lstStyle>
            <a:lvl1pPr marL="0" indent="0" algn="ctr">
              <a:buFontTx/>
              <a:buNone/>
              <a:defRPr sz="2600"/>
            </a:lvl1pPr>
          </a:lstStyle>
          <a:p>
            <a:r>
              <a:rPr lang="en-US"/>
              <a:t>Click to edit Master subtitle style</a:t>
            </a:r>
          </a:p>
        </p:txBody>
      </p:sp>
      <p:sp>
        <p:nvSpPr>
          <p:cNvPr id="10" name="Rectangle 6"/>
          <p:cNvSpPr>
            <a:spLocks noGrp="1" noChangeArrowheads="1"/>
          </p:cNvSpPr>
          <p:nvPr>
            <p:ph type="sldNum" sz="quarter" idx="10"/>
          </p:nvPr>
        </p:nvSpPr>
        <p:spPr>
          <a:xfrm>
            <a:off x="6553200" y="6248400"/>
            <a:ext cx="2133600" cy="457200"/>
          </a:xfrm>
        </p:spPr>
        <p:txBody>
          <a:bodyPr/>
          <a:lstStyle>
            <a:lvl1pPr>
              <a:defRPr>
                <a:latin typeface="Verdana" pitchFamily="34" charset="0"/>
              </a:defRPr>
            </a:lvl1pPr>
          </a:lstStyle>
          <a:p>
            <a:r>
              <a:rPr lang="en-US"/>
              <a:t>1-</a:t>
            </a:r>
            <a:fld id="{7703C8E3-1C16-4BCA-A787-02688D1810B0}" type="slidenum">
              <a:rPr lang="en-US"/>
              <a:pPr/>
              <a:t>‹#›</a:t>
            </a:fld>
            <a:endParaRPr lang="en-US"/>
          </a:p>
        </p:txBody>
      </p:sp>
      <p:sp>
        <p:nvSpPr>
          <p:cNvPr id="11" name="Rectangle 13"/>
          <p:cNvSpPr>
            <a:spLocks noGrp="1" noChangeArrowheads="1"/>
          </p:cNvSpPr>
          <p:nvPr>
            <p:ph type="ftr" sz="quarter" idx="11"/>
          </p:nvPr>
        </p:nvSpPr>
        <p:spPr/>
        <p:txBody>
          <a:bodyPr/>
          <a:lstStyle>
            <a:lvl1pPr>
              <a:defRPr/>
            </a:lvl1pPr>
          </a:lstStyle>
          <a:p>
            <a:fld id="{AEAF927D-E8A1-4917-BA96-28DEBF11B2B2}" type="datetime1">
              <a:rPr lang="en-US"/>
              <a:pPr/>
              <a:t>1/14/2012</a:t>
            </a:fld>
            <a:endParaRPr lang="en-US"/>
          </a:p>
          <a:p>
            <a:r>
              <a:rPr lang="en-US"/>
              <a:t>Copyright © 2011 Pearson Education, Inc. publishing as Prentice Hall</a:t>
            </a:r>
          </a:p>
          <a:p>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t>1-</a:t>
            </a:r>
            <a:fld id="{A144EDFA-A5C1-4A25-B91A-A1DC5218CD24}" type="slidenum">
              <a:rPr lang="en-US"/>
              <a:pPr/>
              <a:t>‹#›</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t>1-</a:t>
            </a:r>
            <a:fld id="{72B9B0F6-0EFA-461B-B21B-138FA967BC8B}" type="slidenum">
              <a:rPr lang="en-US"/>
              <a:pPr/>
              <a:t>‹#›</a:t>
            </a:fld>
            <a:endParaRPr lang="en-US"/>
          </a:p>
        </p:txBody>
      </p:sp>
      <p:sp>
        <p:nvSpPr>
          <p:cNvPr id="5" name="Rectangle 4"/>
          <p:cNvSpPr>
            <a:spLocks noGrp="1" noChangeArrowheads="1"/>
          </p:cNvSpPr>
          <p:nvPr>
            <p:ph type="ftr" sz="quarter" idx="11"/>
          </p:nvPr>
        </p:nvSpPr>
        <p:spPr>
          <a:ln/>
        </p:spPr>
        <p:txBody>
          <a:bodyPr/>
          <a:lstStyle>
            <a:lvl1pPr>
              <a:defRPr/>
            </a:lvl1pPr>
          </a:lstStyle>
          <a:p>
            <a:fld id="{B360D91B-2BA4-4250-ACE0-A8F30D19D006}" type="datetime1">
              <a:rPr lang="en-US"/>
              <a:pPr/>
              <a:t>1/14/2012</a:t>
            </a:fld>
            <a:endParaRPr lang="en-US"/>
          </a:p>
          <a:p>
            <a:r>
              <a:rPr lang="en-US"/>
              <a:t>Copyright © 2011 Pearson Education, Inc. publishing as Prentice Hall</a:t>
            </a:r>
          </a:p>
          <a:p>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371600"/>
            <a:ext cx="4038600" cy="4759325"/>
          </a:xfrm>
        </p:spPr>
        <p:txBody>
          <a:bodyPr/>
          <a:lstStyle/>
          <a:p>
            <a:pPr lvl="0"/>
            <a:endParaRPr lang="en-US" noProof="0"/>
          </a:p>
        </p:txBody>
      </p:sp>
      <p:sp>
        <p:nvSpPr>
          <p:cNvPr id="4" name="Text Placeholder 3"/>
          <p:cNvSpPr>
            <a:spLocks noGrp="1"/>
          </p:cNvSpPr>
          <p:nvPr>
            <p:ph type="body" sz="half" idx="2"/>
          </p:nvPr>
        </p:nvSpPr>
        <p:spPr>
          <a:xfrm>
            <a:off x="4648200" y="1371600"/>
            <a:ext cx="4038600" cy="475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r>
              <a:rPr lang="en-US"/>
              <a:t>1-</a:t>
            </a:r>
            <a:fld id="{71CB4994-B43C-46BE-AAE1-5C300242F8A7}" type="slidenum">
              <a:rPr lang="en-US"/>
              <a:pPr/>
              <a:t>‹#›</a:t>
            </a:fld>
            <a:endParaRPr lang="en-US"/>
          </a:p>
        </p:txBody>
      </p:sp>
      <p:sp>
        <p:nvSpPr>
          <p:cNvPr id="6" name="Rectangle 5"/>
          <p:cNvSpPr>
            <a:spLocks noGrp="1" noChangeArrowheads="1"/>
          </p:cNvSpPr>
          <p:nvPr>
            <p:ph type="ftr" sz="quarter" idx="11"/>
          </p:nvPr>
        </p:nvSpPr>
        <p:spPr/>
        <p:txBody>
          <a:bodyPr/>
          <a:lstStyle>
            <a:lvl1pPr>
              <a:defRPr/>
            </a:lvl1pPr>
          </a:lstStyle>
          <a:p>
            <a:r>
              <a:rPr lang="en-US" dirty="0" smtClean="0"/>
              <a:t> </a:t>
            </a:r>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759325"/>
          </a:xfrm>
        </p:spPr>
        <p:txBody>
          <a:bodyPr/>
          <a:lstStyle/>
          <a:p>
            <a:pPr lvl="0"/>
            <a:endParaRPr lang="en-US" noProof="0"/>
          </a:p>
        </p:txBody>
      </p:sp>
      <p:sp>
        <p:nvSpPr>
          <p:cNvPr id="4" name="Slide Number Placeholder 5"/>
          <p:cNvSpPr>
            <a:spLocks noGrp="1"/>
          </p:cNvSpPr>
          <p:nvPr>
            <p:ph type="sldNum" sz="quarter" idx="10"/>
          </p:nvPr>
        </p:nvSpPr>
        <p:spPr/>
        <p:txBody>
          <a:bodyPr/>
          <a:lstStyle>
            <a:lvl1pPr>
              <a:defRPr/>
            </a:lvl1pPr>
          </a:lstStyle>
          <a:p>
            <a:r>
              <a:rPr lang="en-US"/>
              <a:t>1-</a:t>
            </a:r>
            <a:fld id="{C22238C0-0796-4922-BA4E-D721310CC5EF}" type="slidenum">
              <a:rPr lang="en-US"/>
              <a:pPr/>
              <a:t>‹#›</a:t>
            </a:fld>
            <a:endParaRPr lang="en-US"/>
          </a:p>
        </p:txBody>
      </p:sp>
      <p:sp>
        <p:nvSpPr>
          <p:cNvPr id="5" name="Rectangle 4"/>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b="0"/>
            </a:lvl1pPr>
            <a:lvl2pPr>
              <a:defRPr sz="3200" b="0"/>
            </a:lvl2pPr>
            <a:lvl3pPr>
              <a:defRPr sz="3200" b="0"/>
            </a:lvl3pPr>
            <a:lvl4pPr>
              <a:defRPr sz="3200" b="0"/>
            </a:lvl4pPr>
            <a:lvl5pPr>
              <a:defRPr sz="32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r>
              <a:rPr lang="en-US"/>
              <a:t>1-</a:t>
            </a:r>
            <a:fld id="{4C4CA041-97C9-4E07-92C8-E000E69160F2}" type="slidenum">
              <a:rPr lang="en-US"/>
              <a:pPr>
                <a:defRPr/>
              </a:pPr>
              <a:t>‹#›</a:t>
            </a:fld>
            <a:endParaRPr lang="en-US"/>
          </a:p>
        </p:txBody>
      </p:sp>
      <p:sp>
        <p:nvSpPr>
          <p:cNvPr id="5" name="Rectangle 13"/>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dirty="0" smtClean="0"/>
            </a:lvl1pPr>
          </a:lstStyle>
          <a:p>
            <a:pPr>
              <a:defRPr/>
            </a:pPr>
            <a:r>
              <a:rPr lang="en-US"/>
              <a:t>1-</a:t>
            </a:r>
            <a:fld id="{51CE98C3-F4E6-4B8C-8C9B-3F361AE7E714}" type="slidenum">
              <a:rPr lang="en-US"/>
              <a:pPr>
                <a:defRPr/>
              </a:pPr>
              <a:t>‹#›</a:t>
            </a:fld>
            <a:endParaRPr lang="en-US"/>
          </a:p>
        </p:txBody>
      </p:sp>
      <p:sp>
        <p:nvSpPr>
          <p:cNvPr id="5" name="Rectangle 4"/>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9325"/>
          </a:xfrm>
        </p:spPr>
        <p:txBody>
          <a:bodyPr/>
          <a:lstStyle>
            <a:lvl1pPr>
              <a:defRPr sz="2800" b="0"/>
            </a:lvl1pPr>
            <a:lvl2pPr>
              <a:defRPr sz="2800" b="0"/>
            </a:lvl2pPr>
            <a:lvl3pPr>
              <a:defRPr sz="2800" b="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9325"/>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r>
              <a:rPr lang="en-US"/>
              <a:t>1-</a:t>
            </a:r>
            <a:fld id="{92DABD34-5F98-4231-9DD6-F811C63150B3}" type="slidenum">
              <a:rPr lang="en-US"/>
              <a:pPr/>
              <a:t>‹#›</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t>1-</a:t>
            </a:r>
            <a:fld id="{61136C62-F44C-4E1D-B4B8-725CD4A0C33F}" type="slidenum">
              <a:rPr lang="en-US"/>
              <a:pPr/>
              <a:t>‹#›</a:t>
            </a:fld>
            <a:endParaRPr lang="en-US"/>
          </a:p>
        </p:txBody>
      </p:sp>
      <p:sp>
        <p:nvSpPr>
          <p:cNvPr id="8" name="Rectangle 7"/>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a:lvl1pPr>
          </a:lstStyle>
          <a:p>
            <a:r>
              <a:rPr lang="en-US"/>
              <a:t>1-</a:t>
            </a:r>
            <a:fld id="{23FBFD4A-BE0C-432A-9750-14C230CF1569}" type="slidenum">
              <a:rPr lang="en-US"/>
              <a:pPr/>
              <a:t>‹#›</a:t>
            </a:fld>
            <a:endParaRPr lang="en-US"/>
          </a:p>
        </p:txBody>
      </p:sp>
      <p:sp>
        <p:nvSpPr>
          <p:cNvPr id="4" name="Rectangle 13"/>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t>1-</a:t>
            </a:r>
            <a:fld id="{56F4FCE6-39C4-4C6E-8BE6-4F1E9DC3B510}" type="slidenum">
              <a:rPr lang="en-US"/>
              <a:pPr/>
              <a:t>‹#›</a:t>
            </a:fld>
            <a:endParaRPr lang="en-US"/>
          </a:p>
        </p:txBody>
      </p:sp>
      <p:sp>
        <p:nvSpPr>
          <p:cNvPr id="3" name="Rectangle 2"/>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a:t>1-</a:t>
            </a:r>
            <a:fld id="{80D5D090-EA72-43B8-8925-1A1838FBD8B1}" type="slidenum">
              <a:rPr lang="en-US"/>
              <a:pPr/>
              <a:t>‹#›</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a:t>1-</a:t>
            </a:r>
            <a:fld id="{674902CD-BD5C-4869-9784-895C6F5CE4CC}" type="slidenum">
              <a:rPr lang="en-US"/>
              <a:pPr/>
              <a:t>‹#›</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9447" name="Rectangle 7"/>
          <p:cNvSpPr>
            <a:spLocks noChangeArrowheads="1"/>
          </p:cNvSpPr>
          <p:nvPr userDrawn="1"/>
        </p:nvSpPr>
        <p:spPr bwMode="auto">
          <a:xfrm>
            <a:off x="457200" y="1219200"/>
            <a:ext cx="5562600" cy="152400"/>
          </a:xfrm>
          <a:prstGeom prst="rect">
            <a:avLst/>
          </a:prstGeom>
          <a:gradFill rotWithShape="1">
            <a:gsLst>
              <a:gs pos="0">
                <a:srgbClr val="CC3300"/>
              </a:gs>
              <a:gs pos="100000">
                <a:srgbClr val="CC99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89448" name="Rectangle 8"/>
          <p:cNvSpPr>
            <a:spLocks noChangeArrowheads="1"/>
          </p:cNvSpPr>
          <p:nvPr userDrawn="1"/>
        </p:nvSpPr>
        <p:spPr bwMode="auto">
          <a:xfrm>
            <a:off x="457200" y="1219200"/>
            <a:ext cx="5562600" cy="152400"/>
          </a:xfrm>
          <a:prstGeom prst="rect">
            <a:avLst/>
          </a:prstGeom>
          <a:gradFill rotWithShape="1">
            <a:gsLst>
              <a:gs pos="0">
                <a:srgbClr val="000066"/>
              </a:gs>
              <a:gs pos="100000">
                <a:srgbClr val="CC33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89449" name="Rectangle 9"/>
          <p:cNvSpPr>
            <a:spLocks noChangeArrowheads="1"/>
          </p:cNvSpPr>
          <p:nvPr userDrawn="1"/>
        </p:nvSpPr>
        <p:spPr bwMode="auto">
          <a:xfrm flipH="1">
            <a:off x="3124200" y="6400800"/>
            <a:ext cx="5562600" cy="152400"/>
          </a:xfrm>
          <a:prstGeom prst="rect">
            <a:avLst/>
          </a:prstGeom>
          <a:gradFill rotWithShape="1">
            <a:gsLst>
              <a:gs pos="0">
                <a:srgbClr val="CC3300"/>
              </a:gs>
              <a:gs pos="100000">
                <a:srgbClr val="CC99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035" name="Rectangle 11"/>
          <p:cNvSpPr>
            <a:spLocks noChangeArrowheads="1"/>
          </p:cNvSpPr>
          <p:nvPr userDrawn="1"/>
        </p:nvSpPr>
        <p:spPr bwMode="auto">
          <a:xfrm>
            <a:off x="8077200" y="6324600"/>
            <a:ext cx="666750" cy="731838"/>
          </a:xfrm>
          <a:prstGeom prst="rect">
            <a:avLst/>
          </a:prstGeom>
          <a:noFill/>
          <a:ln w="25400" algn="ctr">
            <a:noFill/>
            <a:miter lim="800000"/>
            <a:headEnd/>
            <a:tailEnd/>
          </a:ln>
          <a:effectLst/>
        </p:spPr>
        <p:txBody>
          <a:bodyPr tIns="228600" bIns="228600">
            <a:spAutoFit/>
          </a:bodyPr>
          <a:lstStyle/>
          <a:p>
            <a:r>
              <a:rPr lang="en-US" b="1" dirty="0">
                <a:solidFill>
                  <a:srgbClr val="CC3300"/>
                </a:solidFill>
              </a:rPr>
              <a:t>1-</a:t>
            </a:r>
            <a:fld id="{13131A90-7B07-4271-9657-CE141BDD4CCB}" type="slidenum">
              <a:rPr lang="en-US" b="1">
                <a:solidFill>
                  <a:srgbClr val="CC3300"/>
                </a:solidFill>
              </a:rPr>
              <a:pPr/>
              <a:t>‹#›</a:t>
            </a:fld>
            <a:endParaRPr lang="en-US" b="1" dirty="0">
              <a:solidFill>
                <a:srgbClr val="CC3300"/>
              </a:solidFill>
            </a:endParaRPr>
          </a:p>
        </p:txBody>
      </p:sp>
      <p:sp>
        <p:nvSpPr>
          <p:cNvPr id="14" name="Footer Placeholder 13"/>
          <p:cNvSpPr>
            <a:spLocks noGrp="1" noChangeArrowheads="1"/>
          </p:cNvSpPr>
          <p:nvPr>
            <p:ph type="ftr" sz="quarter" idx="3"/>
          </p:nvPr>
        </p:nvSpPr>
        <p:spPr bwMode="auto">
          <a:xfrm>
            <a:off x="381000" y="6324600"/>
            <a:ext cx="5791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Verdana" pitchFamily="34" charset="0"/>
              </a:defRPr>
            </a:lvl1pPr>
          </a:lstStyle>
          <a:p>
            <a:endParaRPr lang="en-US" dirty="0" smtClean="0"/>
          </a:p>
          <a:p>
            <a:r>
              <a:rPr lang="en-US" dirty="0" smtClean="0"/>
              <a:t>Copyright © 2013 Pearson Education, Inc. publishing as Prentice Hall</a:t>
            </a:r>
          </a:p>
          <a:p>
            <a:endParaRPr lang="en-US" dirty="0"/>
          </a:p>
        </p:txBody>
      </p:sp>
    </p:spTree>
  </p:cSld>
  <p:clrMap bg1="lt1" tx1="dk1" bg2="lt2" tx2="dk2" accent1="accent1" accent2="accent2" accent3="accent3" accent4="accent4" accent5="accent5" accent6="accent6" hlink="hlink" folHlink="folHlink"/>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865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371600"/>
            <a:ext cx="822960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3782" name="Rectangle 6"/>
          <p:cNvSpPr>
            <a:spLocks noGrp="1" noChangeArrowheads="1"/>
          </p:cNvSpPr>
          <p:nvPr>
            <p:ph type="sldNum" sz="quarter" idx="4"/>
          </p:nvPr>
        </p:nvSpPr>
        <p:spPr bwMode="auto">
          <a:xfrm>
            <a:off x="65532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CC3300"/>
                </a:solidFill>
              </a:defRPr>
            </a:lvl1pPr>
          </a:lstStyle>
          <a:p>
            <a:r>
              <a:rPr lang="en-US" dirty="0"/>
              <a:t>1-</a:t>
            </a:r>
            <a:fld id="{71553615-DFCA-498F-A1AE-4C7F8D48ED0F}" type="slidenum">
              <a:rPr lang="en-US"/>
              <a:pPr/>
              <a:t>‹#›</a:t>
            </a:fld>
            <a:endParaRPr lang="en-US" dirty="0"/>
          </a:p>
        </p:txBody>
      </p:sp>
      <p:sp>
        <p:nvSpPr>
          <p:cNvPr id="203792" name="Line 16"/>
          <p:cNvSpPr>
            <a:spLocks noChangeShapeType="1"/>
          </p:cNvSpPr>
          <p:nvPr userDrawn="1"/>
        </p:nvSpPr>
        <p:spPr bwMode="auto">
          <a:xfrm>
            <a:off x="457200" y="1143000"/>
            <a:ext cx="8077200" cy="0"/>
          </a:xfrm>
          <a:prstGeom prst="line">
            <a:avLst/>
          </a:prstGeom>
          <a:noFill/>
          <a:ln w="63500">
            <a:solidFill>
              <a:srgbClr val="6699FF"/>
            </a:solidFill>
            <a:round/>
            <a:headEnd/>
            <a:tailEnd/>
          </a:ln>
          <a:effectLst/>
        </p:spPr>
        <p:txBody>
          <a:bodyPr/>
          <a:lstStyle/>
          <a:p>
            <a:pPr>
              <a:defRPr/>
            </a:pPr>
            <a:endParaRPr lang="en-US" dirty="0"/>
          </a:p>
        </p:txBody>
      </p:sp>
      <p:sp>
        <p:nvSpPr>
          <p:cNvPr id="203793" name="Rectangle 17"/>
          <p:cNvSpPr>
            <a:spLocks noChangeArrowheads="1"/>
          </p:cNvSpPr>
          <p:nvPr userDrawn="1"/>
        </p:nvSpPr>
        <p:spPr bwMode="auto">
          <a:xfrm>
            <a:off x="0" y="5486400"/>
            <a:ext cx="228600" cy="1371600"/>
          </a:xfrm>
          <a:prstGeom prst="rect">
            <a:avLst/>
          </a:prstGeom>
          <a:solidFill>
            <a:srgbClr val="000066"/>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4" name="Rectangle 18"/>
          <p:cNvSpPr>
            <a:spLocks noChangeArrowheads="1"/>
          </p:cNvSpPr>
          <p:nvPr userDrawn="1"/>
        </p:nvSpPr>
        <p:spPr bwMode="auto">
          <a:xfrm>
            <a:off x="0" y="4114800"/>
            <a:ext cx="228600" cy="1371600"/>
          </a:xfrm>
          <a:prstGeom prst="rect">
            <a:avLst/>
          </a:prstGeom>
          <a:solidFill>
            <a:srgbClr val="996633"/>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5" name="Rectangle 19"/>
          <p:cNvSpPr>
            <a:spLocks noChangeArrowheads="1"/>
          </p:cNvSpPr>
          <p:nvPr userDrawn="1"/>
        </p:nvSpPr>
        <p:spPr bwMode="auto">
          <a:xfrm>
            <a:off x="0" y="2743200"/>
            <a:ext cx="228600" cy="1371600"/>
          </a:xfrm>
          <a:prstGeom prst="rect">
            <a:avLst/>
          </a:prstGeom>
          <a:solidFill>
            <a:srgbClr val="009999"/>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6" name="Rectangle 20"/>
          <p:cNvSpPr>
            <a:spLocks noChangeArrowheads="1"/>
          </p:cNvSpPr>
          <p:nvPr userDrawn="1"/>
        </p:nvSpPr>
        <p:spPr bwMode="auto">
          <a:xfrm>
            <a:off x="0" y="1371600"/>
            <a:ext cx="228600" cy="1371600"/>
          </a:xfrm>
          <a:prstGeom prst="rect">
            <a:avLst/>
          </a:prstGeom>
          <a:solidFill>
            <a:srgbClr val="CC0066"/>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7" name="Rectangle 21"/>
          <p:cNvSpPr>
            <a:spLocks noChangeArrowheads="1"/>
          </p:cNvSpPr>
          <p:nvPr userDrawn="1"/>
        </p:nvSpPr>
        <p:spPr bwMode="auto">
          <a:xfrm>
            <a:off x="0" y="0"/>
            <a:ext cx="228600" cy="1371600"/>
          </a:xfrm>
          <a:prstGeom prst="rect">
            <a:avLst/>
          </a:prstGeom>
          <a:solidFill>
            <a:srgbClr val="808000"/>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4" name="Footer Placeholder 13"/>
          <p:cNvSpPr>
            <a:spLocks noGrp="1" noChangeArrowheads="1"/>
          </p:cNvSpPr>
          <p:nvPr>
            <p:ph type="ftr" sz="quarter" idx="3"/>
          </p:nvPr>
        </p:nvSpPr>
        <p:spPr bwMode="auto">
          <a:xfrm>
            <a:off x="381000" y="6324600"/>
            <a:ext cx="5791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Verdana" pitchFamily="34" charset="0"/>
              </a:defRPr>
            </a:lvl1pPr>
          </a:lstStyle>
          <a:p>
            <a:endParaRPr lang="en-US" dirty="0" smtClean="0"/>
          </a:p>
          <a:p>
            <a:r>
              <a:rPr lang="en-US" dirty="0" smtClean="0"/>
              <a:t>Copyright © 2013 Pearson Education, Inc. publishing as Prentice Hall</a:t>
            </a:r>
          </a:p>
          <a:p>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78" r:id="rId4"/>
    <p:sldLayoutId id="2147483779" r:id="rId5"/>
    <p:sldLayoutId id="2147483789" r:id="rId6"/>
    <p:sldLayoutId id="2147483780" r:id="rId7"/>
    <p:sldLayoutId id="2147483781" r:id="rId8"/>
    <p:sldLayoutId id="2147483782" r:id="rId9"/>
    <p:sldLayoutId id="2147483783" r:id="rId10"/>
    <p:sldLayoutId id="2147483784" r:id="rId11"/>
    <p:sldLayoutId id="2147483790" r:id="rId12"/>
    <p:sldLayoutId id="2147483791" r:id="rId13"/>
  </p:sldLayoutIdLst>
  <p:transition>
    <p:fade/>
  </p:transition>
  <p:timing>
    <p:tnLst>
      <p:par>
        <p:cTn id="1" dur="indefinite" restart="never" nodeType="tmRoot"/>
      </p:par>
    </p:tnLst>
  </p:timing>
  <p:hf hdr="0"/>
  <p:txStyles>
    <p:titleStyle>
      <a:lvl1pPr algn="l" rtl="0" eaLnBrk="0" fontAlgn="base" hangingPunct="0">
        <a:spcBef>
          <a:spcPct val="0"/>
        </a:spcBef>
        <a:spcAft>
          <a:spcPct val="0"/>
        </a:spcAft>
        <a:defRPr sz="3200" b="1">
          <a:solidFill>
            <a:srgbClr val="CC0066"/>
          </a:solidFill>
          <a:latin typeface="+mj-lt"/>
          <a:ea typeface="+mj-ea"/>
          <a:cs typeface="+mj-cs"/>
        </a:defRPr>
      </a:lvl1pPr>
      <a:lvl2pPr algn="l" rtl="0" eaLnBrk="0" fontAlgn="base" hangingPunct="0">
        <a:spcBef>
          <a:spcPct val="0"/>
        </a:spcBef>
        <a:spcAft>
          <a:spcPct val="0"/>
        </a:spcAft>
        <a:defRPr sz="3200" b="1">
          <a:solidFill>
            <a:srgbClr val="CC0066"/>
          </a:solidFill>
          <a:latin typeface="Arial" charset="0"/>
        </a:defRPr>
      </a:lvl2pPr>
      <a:lvl3pPr algn="l" rtl="0" eaLnBrk="0" fontAlgn="base" hangingPunct="0">
        <a:spcBef>
          <a:spcPct val="0"/>
        </a:spcBef>
        <a:spcAft>
          <a:spcPct val="0"/>
        </a:spcAft>
        <a:defRPr sz="3200" b="1">
          <a:solidFill>
            <a:srgbClr val="CC0066"/>
          </a:solidFill>
          <a:latin typeface="Arial" charset="0"/>
        </a:defRPr>
      </a:lvl3pPr>
      <a:lvl4pPr algn="l" rtl="0" eaLnBrk="0" fontAlgn="base" hangingPunct="0">
        <a:spcBef>
          <a:spcPct val="0"/>
        </a:spcBef>
        <a:spcAft>
          <a:spcPct val="0"/>
        </a:spcAft>
        <a:defRPr sz="3200" b="1">
          <a:solidFill>
            <a:srgbClr val="CC0066"/>
          </a:solidFill>
          <a:latin typeface="Arial" charset="0"/>
        </a:defRPr>
      </a:lvl4pPr>
      <a:lvl5pPr algn="l" rtl="0" eaLnBrk="0" fontAlgn="base" hangingPunct="0">
        <a:spcBef>
          <a:spcPct val="0"/>
        </a:spcBef>
        <a:spcAft>
          <a:spcPct val="0"/>
        </a:spcAft>
        <a:defRPr sz="3200" b="1">
          <a:solidFill>
            <a:srgbClr val="CC0066"/>
          </a:solidFill>
          <a:latin typeface="Arial" charset="0"/>
        </a:defRPr>
      </a:lvl5pPr>
      <a:lvl6pPr marL="457200" algn="l" rtl="0" fontAlgn="base">
        <a:spcBef>
          <a:spcPct val="0"/>
        </a:spcBef>
        <a:spcAft>
          <a:spcPct val="0"/>
        </a:spcAft>
        <a:defRPr sz="3200" b="1">
          <a:solidFill>
            <a:srgbClr val="CC0066"/>
          </a:solidFill>
          <a:latin typeface="Arial" charset="0"/>
        </a:defRPr>
      </a:lvl6pPr>
      <a:lvl7pPr marL="914400" algn="l" rtl="0" fontAlgn="base">
        <a:spcBef>
          <a:spcPct val="0"/>
        </a:spcBef>
        <a:spcAft>
          <a:spcPct val="0"/>
        </a:spcAft>
        <a:defRPr sz="3200" b="1">
          <a:solidFill>
            <a:srgbClr val="CC0066"/>
          </a:solidFill>
          <a:latin typeface="Arial" charset="0"/>
        </a:defRPr>
      </a:lvl7pPr>
      <a:lvl8pPr marL="1371600" algn="l" rtl="0" fontAlgn="base">
        <a:spcBef>
          <a:spcPct val="0"/>
        </a:spcBef>
        <a:spcAft>
          <a:spcPct val="0"/>
        </a:spcAft>
        <a:defRPr sz="3200" b="1">
          <a:solidFill>
            <a:srgbClr val="CC0066"/>
          </a:solidFill>
          <a:latin typeface="Arial" charset="0"/>
        </a:defRPr>
      </a:lvl8pPr>
      <a:lvl9pPr marL="1828800" algn="l" rtl="0" fontAlgn="base">
        <a:spcBef>
          <a:spcPct val="0"/>
        </a:spcBef>
        <a:spcAft>
          <a:spcPct val="0"/>
        </a:spcAft>
        <a:defRPr sz="3200" b="1">
          <a:solidFill>
            <a:srgbClr val="CC0066"/>
          </a:solidFill>
          <a:latin typeface="Arial" charset="0"/>
        </a:defRPr>
      </a:lvl9pPr>
    </p:titleStyle>
    <p:bodyStyle>
      <a:lvl1pPr marL="342900" indent="-342900" algn="l" rtl="0" eaLnBrk="0" fontAlgn="base" hangingPunct="0">
        <a:spcBef>
          <a:spcPct val="40000"/>
        </a:spcBef>
        <a:spcAft>
          <a:spcPct val="0"/>
        </a:spcAft>
        <a:buClr>
          <a:schemeClr val="folHlink"/>
        </a:buClr>
        <a:buSzPct val="120000"/>
        <a:buChar char="•"/>
        <a:defRPr sz="2800" b="0">
          <a:solidFill>
            <a:srgbClr val="000066"/>
          </a:solidFill>
          <a:latin typeface="+mn-lt"/>
          <a:ea typeface="+mn-ea"/>
          <a:cs typeface="+mn-cs"/>
        </a:defRPr>
      </a:lvl1pPr>
      <a:lvl2pPr marL="742950" indent="-285750" algn="l" rtl="0" eaLnBrk="0" fontAlgn="base" hangingPunct="0">
        <a:spcBef>
          <a:spcPct val="20000"/>
        </a:spcBef>
        <a:spcAft>
          <a:spcPct val="0"/>
        </a:spcAft>
        <a:buClr>
          <a:schemeClr val="folHlink"/>
        </a:buClr>
        <a:buSzPct val="120000"/>
        <a:buChar char="•"/>
        <a:defRPr sz="2800" b="0">
          <a:solidFill>
            <a:srgbClr val="000066"/>
          </a:solidFill>
          <a:latin typeface="+mn-lt"/>
        </a:defRPr>
      </a:lvl2pPr>
      <a:lvl3pPr marL="11430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3pPr>
      <a:lvl4pPr marL="16002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4pPr>
      <a:lvl5pPr marL="20574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5pPr>
      <a:lvl6pPr marL="2514600" indent="-228600" algn="l" rtl="0" fontAlgn="base">
        <a:spcBef>
          <a:spcPct val="20000"/>
        </a:spcBef>
        <a:spcAft>
          <a:spcPct val="0"/>
        </a:spcAft>
        <a:buClr>
          <a:schemeClr val="folHlink"/>
        </a:buClr>
        <a:buSzPct val="120000"/>
        <a:buChar char="•"/>
        <a:defRPr sz="2400" b="1">
          <a:solidFill>
            <a:srgbClr val="000066"/>
          </a:solidFill>
          <a:latin typeface="+mn-lt"/>
        </a:defRPr>
      </a:lvl6pPr>
      <a:lvl7pPr marL="2971800" indent="-228600" algn="l" rtl="0" fontAlgn="base">
        <a:spcBef>
          <a:spcPct val="20000"/>
        </a:spcBef>
        <a:spcAft>
          <a:spcPct val="0"/>
        </a:spcAft>
        <a:buClr>
          <a:schemeClr val="folHlink"/>
        </a:buClr>
        <a:buSzPct val="120000"/>
        <a:buChar char="•"/>
        <a:defRPr sz="2400" b="1">
          <a:solidFill>
            <a:srgbClr val="000066"/>
          </a:solidFill>
          <a:latin typeface="+mn-lt"/>
        </a:defRPr>
      </a:lvl7pPr>
      <a:lvl8pPr marL="3429000" indent="-228600" algn="l" rtl="0" fontAlgn="base">
        <a:spcBef>
          <a:spcPct val="20000"/>
        </a:spcBef>
        <a:spcAft>
          <a:spcPct val="0"/>
        </a:spcAft>
        <a:buClr>
          <a:schemeClr val="folHlink"/>
        </a:buClr>
        <a:buSzPct val="120000"/>
        <a:buChar char="•"/>
        <a:defRPr sz="2400" b="1">
          <a:solidFill>
            <a:srgbClr val="000066"/>
          </a:solidFill>
          <a:latin typeface="+mn-lt"/>
        </a:defRPr>
      </a:lvl8pPr>
      <a:lvl9pPr marL="3886200" indent="-228600" algn="l" rtl="0" fontAlgn="base">
        <a:spcBef>
          <a:spcPct val="20000"/>
        </a:spcBef>
        <a:spcAft>
          <a:spcPct val="0"/>
        </a:spcAft>
        <a:buClr>
          <a:schemeClr val="folHlink"/>
        </a:buClr>
        <a:buSzPct val="120000"/>
        <a:buChar char="•"/>
        <a:defRPr sz="24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lstStyle/>
          <a:p>
            <a:r>
              <a:rPr lang="en-US" dirty="0" smtClean="0"/>
              <a:t>Chapter 1</a:t>
            </a:r>
            <a:br>
              <a:rPr lang="en-US" dirty="0" smtClean="0"/>
            </a:br>
            <a:r>
              <a:rPr lang="en-US" dirty="0" smtClean="0"/>
              <a:t>Buying, Having, Being</a:t>
            </a:r>
          </a:p>
        </p:txBody>
      </p:sp>
      <p:sp>
        <p:nvSpPr>
          <p:cNvPr id="5" name="Rectangle 6"/>
          <p:cNvSpPr>
            <a:spLocks noGrp="1" noChangeArrowheads="1"/>
          </p:cNvSpPr>
          <p:nvPr>
            <p:ph type="sldNum" sz="quarter" idx="10"/>
          </p:nvPr>
        </p:nvSpPr>
        <p:spPr/>
        <p:txBody>
          <a:bodyPr/>
          <a:lstStyle/>
          <a:p>
            <a:r>
              <a:rPr lang="en-US" dirty="0" smtClean="0"/>
              <a:t>1-</a:t>
            </a:r>
            <a:fld id="{C2951DC6-D8E7-4360-94F4-6F394D97603F}" type="slidenum">
              <a:rPr lang="en-US" smtClean="0"/>
              <a:pPr/>
              <a:t>1</a:t>
            </a:fld>
            <a:endParaRPr lang="en-US" dirty="0"/>
          </a:p>
        </p:txBody>
      </p:sp>
      <p:sp>
        <p:nvSpPr>
          <p:cNvPr id="6" name="Rectangle 13"/>
          <p:cNvSpPr>
            <a:spLocks noGrp="1" noChangeArrowheads="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
        <p:nvSpPr>
          <p:cNvPr id="10243" name="Rectangle 19"/>
          <p:cNvSpPr>
            <a:spLocks noChangeArrowheads="1"/>
          </p:cNvSpPr>
          <p:nvPr/>
        </p:nvSpPr>
        <p:spPr bwMode="auto">
          <a:xfrm>
            <a:off x="990600" y="3962400"/>
            <a:ext cx="3276600" cy="1419225"/>
          </a:xfrm>
          <a:prstGeom prst="rect">
            <a:avLst/>
          </a:prstGeom>
          <a:noFill/>
          <a:ln w="9525">
            <a:noFill/>
            <a:miter lim="800000"/>
            <a:headEnd/>
            <a:tailEnd/>
          </a:ln>
        </p:spPr>
        <p:txBody>
          <a:bodyPr anchor="b"/>
          <a:lstStyle/>
          <a:p>
            <a:r>
              <a:rPr lang="en-US" sz="3000" b="1" dirty="0">
                <a:solidFill>
                  <a:srgbClr val="000066"/>
                </a:solidFill>
              </a:rPr>
              <a:t>CONSUMER BEHAVIOR, </a:t>
            </a:r>
            <a:r>
              <a:rPr lang="en-US" sz="3000" b="1" dirty="0" smtClean="0">
                <a:solidFill>
                  <a:srgbClr val="000066"/>
                </a:solidFill>
              </a:rPr>
              <a:t>10e</a:t>
            </a:r>
            <a:r>
              <a:rPr lang="en-US" sz="3000" b="1" dirty="0">
                <a:solidFill>
                  <a:srgbClr val="000066"/>
                </a:solidFill>
              </a:rPr>
              <a:t/>
            </a:r>
            <a:br>
              <a:rPr lang="en-US" sz="3000" b="1" dirty="0">
                <a:solidFill>
                  <a:srgbClr val="000066"/>
                </a:solidFill>
              </a:rPr>
            </a:br>
            <a:r>
              <a:rPr lang="en-US" sz="2200" b="1" dirty="0">
                <a:solidFill>
                  <a:srgbClr val="000066"/>
                </a:solidFill>
              </a:rPr>
              <a:t>Michael R. Solomon</a:t>
            </a:r>
            <a:endParaRPr lang="en-US" sz="3300" b="1" dirty="0">
              <a:solidFill>
                <a:srgbClr val="CC0066"/>
              </a:solidFill>
            </a:endParaRPr>
          </a:p>
        </p:txBody>
      </p:sp>
      <p:pic>
        <p:nvPicPr>
          <p:cNvPr id="7" name="Picture 6" descr="0132671840_i.jpg"/>
          <p:cNvPicPr>
            <a:picLocks noChangeAspect="1"/>
          </p:cNvPicPr>
          <p:nvPr/>
        </p:nvPicPr>
        <p:blipFill>
          <a:blip r:embed="rId3" cstate="print"/>
          <a:stretch>
            <a:fillRect/>
          </a:stretch>
        </p:blipFill>
        <p:spPr>
          <a:xfrm>
            <a:off x="5638800" y="3124200"/>
            <a:ext cx="2335742" cy="3033188"/>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Thinking about the three stages in the consumption process, what issues do you consider in each stage when you are making important decisions?</a:t>
            </a:r>
            <a:endParaRPr lang="en-US" b="0" dirty="0"/>
          </a:p>
        </p:txBody>
      </p:sp>
      <p:sp>
        <p:nvSpPr>
          <p:cNvPr id="4" name="Slide Number Placeholder 3"/>
          <p:cNvSpPr>
            <a:spLocks noGrp="1"/>
          </p:cNvSpPr>
          <p:nvPr>
            <p:ph type="sldNum" sz="quarter" idx="10"/>
          </p:nvPr>
        </p:nvSpPr>
        <p:spPr/>
        <p:txBody>
          <a:bodyPr/>
          <a:lstStyle/>
          <a:p>
            <a:pPr>
              <a:defRPr/>
            </a:pPr>
            <a:r>
              <a:rPr lang="en-US" dirty="0" smtClean="0"/>
              <a:t>1-</a:t>
            </a:r>
            <a:fld id="{4C4CA041-97C9-4E07-92C8-E000E69160F2}" type="slidenum">
              <a:rPr lang="en-US" smtClean="0"/>
              <a:pPr>
                <a:defRPr/>
              </a:pPr>
              <a:t>10</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0"/>
          </p:nvPr>
        </p:nvSpPr>
        <p:spPr/>
        <p:txBody>
          <a:bodyPr/>
          <a:lstStyle/>
          <a:p>
            <a:r>
              <a:rPr lang="en-US" dirty="0"/>
              <a:t>1-</a:t>
            </a:r>
            <a:fld id="{1A1D0E81-FD82-4E70-9E7B-52E57964343F}" type="slidenum">
              <a:rPr lang="en-US"/>
              <a:pPr/>
              <a:t>11</a:t>
            </a:fld>
            <a:endParaRPr lang="en-US" dirty="0"/>
          </a:p>
        </p:txBody>
      </p:sp>
      <p:sp>
        <p:nvSpPr>
          <p:cNvPr id="6" name="Rectangle 5"/>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3315" name="Rectangle 2"/>
          <p:cNvSpPr>
            <a:spLocks noGrp="1" noChangeArrowheads="1"/>
          </p:cNvSpPr>
          <p:nvPr>
            <p:ph type="title"/>
          </p:nvPr>
        </p:nvSpPr>
        <p:spPr/>
        <p:txBody>
          <a:bodyPr/>
          <a:lstStyle/>
          <a:p>
            <a:r>
              <a:rPr lang="en-US" dirty="0" smtClean="0"/>
              <a:t>Learning Objective 3</a:t>
            </a:r>
          </a:p>
        </p:txBody>
      </p:sp>
      <p:sp>
        <p:nvSpPr>
          <p:cNvPr id="13316" name="Rectangle 3"/>
          <p:cNvSpPr>
            <a:spLocks noGrp="1" noChangeArrowheads="1"/>
          </p:cNvSpPr>
          <p:nvPr>
            <p:ph type="body" sz="half" idx="2"/>
          </p:nvPr>
        </p:nvSpPr>
        <p:spPr>
          <a:xfrm>
            <a:off x="533400" y="1371600"/>
            <a:ext cx="4419600" cy="4572001"/>
          </a:xfrm>
        </p:spPr>
        <p:txBody>
          <a:bodyPr/>
          <a:lstStyle/>
          <a:p>
            <a:r>
              <a:rPr lang="en-US" sz="3200" b="0" dirty="0" smtClean="0"/>
              <a:t>Marketers need to understand the wants and needs of different consumer segments. </a:t>
            </a:r>
          </a:p>
        </p:txBody>
      </p:sp>
      <p:pic>
        <p:nvPicPr>
          <p:cNvPr id="104450" name="Picture 2"/>
          <p:cNvPicPr>
            <a:picLocks noChangeAspect="1" noChangeArrowheads="1"/>
          </p:cNvPicPr>
          <p:nvPr/>
        </p:nvPicPr>
        <p:blipFill>
          <a:blip r:embed="rId3" cstate="print"/>
          <a:srcRect/>
          <a:stretch>
            <a:fillRect/>
          </a:stretch>
        </p:blipFill>
        <p:spPr bwMode="auto">
          <a:xfrm>
            <a:off x="5257800" y="1676400"/>
            <a:ext cx="3018622" cy="4267200"/>
          </a:xfrm>
          <a:prstGeom prst="rect">
            <a:avLst/>
          </a:prstGeom>
          <a:noFill/>
          <a:ln w="25400" cap="flat" cmpd="sng" algn="ctr">
            <a:noFill/>
            <a:prstDash val="solid"/>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1-</a:t>
            </a:r>
            <a:fld id="{805327B0-1380-4215-BFF7-7E77D05C0E87}" type="slidenum">
              <a:rPr lang="en-US"/>
              <a:pPr>
                <a:defRPr/>
              </a:pPr>
              <a:t>12</a:t>
            </a:fld>
            <a:endParaRPr lang="en-US" dirty="0"/>
          </a:p>
        </p:txBody>
      </p:sp>
      <p:sp>
        <p:nvSpPr>
          <p:cNvPr id="6" name="Rectangle 13"/>
          <p:cNvSpPr>
            <a:spLocks noGrp="1" noChangeArrowheads="1"/>
          </p:cNvSpPr>
          <p:nvPr>
            <p:ph type="ftr" sz="quarter" idx="11"/>
          </p:nvPr>
        </p:nvSpPr>
        <p:spPr/>
        <p:txBody>
          <a:bodyPr/>
          <a:lstStyle/>
          <a:p>
            <a:endParaRPr lang="en-US" dirty="0" smtClean="0"/>
          </a:p>
          <a:p>
            <a:r>
              <a:rPr lang="en-US" dirty="0" smtClean="0"/>
              <a:t>Copyright </a:t>
            </a:r>
            <a:r>
              <a:rPr lang="en-US" dirty="0"/>
              <a:t>© </a:t>
            </a:r>
            <a:r>
              <a:rPr lang="en-US" dirty="0" smtClean="0"/>
              <a:t>2013 </a:t>
            </a:r>
            <a:r>
              <a:rPr lang="en-US" dirty="0"/>
              <a:t>Pearson Education, Inc. publishing as Prentice Hall</a:t>
            </a:r>
          </a:p>
          <a:p>
            <a:endParaRPr lang="en-US" dirty="0"/>
          </a:p>
        </p:txBody>
      </p:sp>
      <p:sp>
        <p:nvSpPr>
          <p:cNvPr id="18435" name="Rectangle 2"/>
          <p:cNvSpPr>
            <a:spLocks noGrp="1" noChangeArrowheads="1"/>
          </p:cNvSpPr>
          <p:nvPr>
            <p:ph type="title"/>
          </p:nvPr>
        </p:nvSpPr>
        <p:spPr/>
        <p:txBody>
          <a:bodyPr/>
          <a:lstStyle/>
          <a:p>
            <a:r>
              <a:rPr lang="en-US" dirty="0" smtClean="0"/>
              <a:t>Segmenting Consumers: Demographics</a:t>
            </a:r>
          </a:p>
        </p:txBody>
      </p:sp>
      <p:sp>
        <p:nvSpPr>
          <p:cNvPr id="297987" name="Rectangle 3"/>
          <p:cNvSpPr>
            <a:spLocks noGrp="1" noChangeArrowheads="1"/>
          </p:cNvSpPr>
          <p:nvPr>
            <p:ph type="body" idx="1"/>
          </p:nvPr>
        </p:nvSpPr>
        <p:spPr>
          <a:xfrm>
            <a:off x="762000" y="1371600"/>
            <a:ext cx="4267200" cy="4343400"/>
          </a:xfrm>
        </p:spPr>
        <p:txBody>
          <a:bodyPr/>
          <a:lstStyle/>
          <a:p>
            <a:pPr marL="0" indent="0">
              <a:spcBef>
                <a:spcPct val="0"/>
              </a:spcBef>
              <a:buFontTx/>
              <a:buNone/>
            </a:pPr>
            <a:r>
              <a:rPr lang="en-US" dirty="0" smtClean="0"/>
              <a:t>Demographics:</a:t>
            </a:r>
          </a:p>
          <a:p>
            <a:pPr marL="0" indent="0">
              <a:spcBef>
                <a:spcPts val="600"/>
              </a:spcBef>
            </a:pPr>
            <a:r>
              <a:rPr lang="en-US" dirty="0" smtClean="0"/>
              <a:t> Age</a:t>
            </a:r>
          </a:p>
          <a:p>
            <a:pPr marL="0" indent="0">
              <a:spcBef>
                <a:spcPts val="600"/>
              </a:spcBef>
            </a:pPr>
            <a:r>
              <a:rPr lang="en-US" dirty="0" smtClean="0"/>
              <a:t> Gender</a:t>
            </a:r>
          </a:p>
          <a:p>
            <a:pPr marL="0" indent="0">
              <a:spcBef>
                <a:spcPts val="600"/>
              </a:spcBef>
            </a:pPr>
            <a:r>
              <a:rPr lang="en-US" dirty="0" smtClean="0"/>
              <a:t> Family structure</a:t>
            </a:r>
          </a:p>
          <a:p>
            <a:pPr marL="0" indent="0">
              <a:spcBef>
                <a:spcPts val="600"/>
              </a:spcBef>
            </a:pPr>
            <a:r>
              <a:rPr lang="en-US" dirty="0" smtClean="0"/>
              <a:t> Social class/income</a:t>
            </a:r>
          </a:p>
          <a:p>
            <a:pPr marL="0" indent="0">
              <a:spcBef>
                <a:spcPts val="600"/>
              </a:spcBef>
            </a:pPr>
            <a:r>
              <a:rPr lang="en-US" dirty="0" smtClean="0"/>
              <a:t> Race/ethnicity</a:t>
            </a:r>
          </a:p>
          <a:p>
            <a:pPr marL="0" indent="0">
              <a:spcBef>
                <a:spcPts val="600"/>
              </a:spcBef>
            </a:pPr>
            <a:r>
              <a:rPr lang="en-US" dirty="0" smtClean="0"/>
              <a:t> Geography</a:t>
            </a:r>
          </a:p>
        </p:txBody>
      </p:sp>
      <p:pic>
        <p:nvPicPr>
          <p:cNvPr id="18437" name="Picture 11" descr="MPj04222160000[1]"/>
          <p:cNvPicPr>
            <a:picLocks noChangeAspect="1" noChangeArrowheads="1"/>
          </p:cNvPicPr>
          <p:nvPr/>
        </p:nvPicPr>
        <p:blipFill>
          <a:blip r:embed="rId3" cstate="print"/>
          <a:srcRect/>
          <a:stretch>
            <a:fillRect/>
          </a:stretch>
        </p:blipFill>
        <p:spPr bwMode="auto">
          <a:xfrm>
            <a:off x="5410200" y="1600200"/>
            <a:ext cx="2949575" cy="4419600"/>
          </a:xfrm>
          <a:prstGeom prst="rect">
            <a:avLst/>
          </a:prstGeom>
          <a:noFill/>
          <a:ln w="38100">
            <a:solidFill>
              <a:srgbClr val="996633"/>
            </a:solid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r>
              <a:rPr lang="en-US" dirty="0"/>
              <a:t>1-</a:t>
            </a:r>
            <a:fld id="{EBA38AFD-3AB3-4905-886F-3F79A7ED1355}" type="slidenum">
              <a:rPr lang="en-US"/>
              <a:pPr/>
              <a:t>13</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9458" name="Title 5"/>
          <p:cNvSpPr>
            <a:spLocks noGrp="1"/>
          </p:cNvSpPr>
          <p:nvPr>
            <p:ph type="title"/>
          </p:nvPr>
        </p:nvSpPr>
        <p:spPr/>
        <p:txBody>
          <a:bodyPr/>
          <a:lstStyle/>
          <a:p>
            <a:r>
              <a:rPr lang="en-US" dirty="0" smtClean="0"/>
              <a:t>Redneck Bank Targets by Social Class</a:t>
            </a:r>
          </a:p>
        </p:txBody>
      </p:sp>
      <p:pic>
        <p:nvPicPr>
          <p:cNvPr id="19460" name="Picture 2"/>
          <p:cNvPicPr>
            <a:picLocks noChangeAspect="1" noChangeArrowheads="1"/>
          </p:cNvPicPr>
          <p:nvPr/>
        </p:nvPicPr>
        <p:blipFill>
          <a:blip r:embed="rId3" cstate="print"/>
          <a:srcRect/>
          <a:stretch>
            <a:fillRect/>
          </a:stretch>
        </p:blipFill>
        <p:spPr bwMode="auto">
          <a:xfrm>
            <a:off x="1524000" y="1295400"/>
            <a:ext cx="6334125" cy="4989513"/>
          </a:xfrm>
          <a:prstGeom prst="rect">
            <a:avLst/>
          </a:prstGeom>
          <a:noFill/>
          <a:ln w="25400"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a:ln/>
        </p:spPr>
        <p:txBody>
          <a:bodyPr/>
          <a:lstStyle/>
          <a:p>
            <a:r>
              <a:rPr lang="en-US" dirty="0"/>
              <a:t>1-</a:t>
            </a:r>
            <a:fld id="{E06A2F9A-7043-4436-BF08-24A687BBE96F}" type="slidenum">
              <a:rPr lang="en-US"/>
              <a:pPr/>
              <a:t>14</a:t>
            </a:fld>
            <a:endParaRPr lang="en-US" dirty="0"/>
          </a:p>
        </p:txBody>
      </p:sp>
      <p:sp>
        <p:nvSpPr>
          <p:cNvPr id="6" name="Rectangle 5"/>
          <p:cNvSpPr>
            <a:spLocks noGrp="1" noChangeArrowheads="1"/>
          </p:cNvSpPr>
          <p:nvPr>
            <p:ph type="ftr" sz="quarter" idx="11"/>
          </p:nvPr>
        </p:nvSpPr>
        <p:spPr>
          <a:ln/>
        </p:spPr>
        <p:txBody>
          <a:bodyPr/>
          <a:lstStyle/>
          <a:p>
            <a:endParaRPr lang="en-US" dirty="0" smtClean="0"/>
          </a:p>
          <a:p>
            <a:r>
              <a:rPr lang="en-US" dirty="0" smtClean="0"/>
              <a:t>Copyright </a:t>
            </a:r>
            <a:r>
              <a:rPr lang="en-US" dirty="0"/>
              <a:t>© </a:t>
            </a:r>
            <a:r>
              <a:rPr lang="en-US" dirty="0" smtClean="0"/>
              <a:t>2013 </a:t>
            </a:r>
            <a:r>
              <a:rPr lang="en-US" dirty="0"/>
              <a:t>Pearson Education, Inc. publishing as Prentice Hall</a:t>
            </a:r>
          </a:p>
          <a:p>
            <a:endParaRPr lang="en-US" dirty="0"/>
          </a:p>
        </p:txBody>
      </p:sp>
      <p:sp>
        <p:nvSpPr>
          <p:cNvPr id="23554" name="Title 6"/>
          <p:cNvSpPr>
            <a:spLocks noGrp="1"/>
          </p:cNvSpPr>
          <p:nvPr>
            <p:ph type="title"/>
          </p:nvPr>
        </p:nvSpPr>
        <p:spPr/>
        <p:txBody>
          <a:bodyPr/>
          <a:lstStyle/>
          <a:p>
            <a:r>
              <a:rPr lang="en-US" dirty="0" smtClean="0"/>
              <a:t>Popular Culture</a:t>
            </a:r>
          </a:p>
        </p:txBody>
      </p:sp>
      <p:sp>
        <p:nvSpPr>
          <p:cNvPr id="23555" name="Content Placeholder 7"/>
          <p:cNvSpPr>
            <a:spLocks noGrp="1"/>
          </p:cNvSpPr>
          <p:nvPr>
            <p:ph sz="half" idx="1"/>
          </p:nvPr>
        </p:nvSpPr>
        <p:spPr>
          <a:xfrm>
            <a:off x="685800" y="1371600"/>
            <a:ext cx="3810000" cy="4759325"/>
          </a:xfrm>
        </p:spPr>
        <p:txBody>
          <a:bodyPr/>
          <a:lstStyle/>
          <a:p>
            <a:r>
              <a:rPr lang="en-US" dirty="0" smtClean="0"/>
              <a:t>Music</a:t>
            </a:r>
          </a:p>
          <a:p>
            <a:r>
              <a:rPr lang="en-US" dirty="0" smtClean="0"/>
              <a:t>Movies</a:t>
            </a:r>
          </a:p>
          <a:p>
            <a:r>
              <a:rPr lang="en-US" dirty="0" smtClean="0"/>
              <a:t>Sports</a:t>
            </a:r>
          </a:p>
          <a:p>
            <a:r>
              <a:rPr lang="en-US" dirty="0" smtClean="0"/>
              <a:t>Books</a:t>
            </a:r>
          </a:p>
          <a:p>
            <a:r>
              <a:rPr lang="en-US" dirty="0" smtClean="0"/>
              <a:t>Celebrities</a:t>
            </a:r>
          </a:p>
          <a:p>
            <a:r>
              <a:rPr lang="en-US" dirty="0" smtClean="0"/>
              <a:t>Entertainment</a:t>
            </a:r>
          </a:p>
        </p:txBody>
      </p:sp>
      <p:sp>
        <p:nvSpPr>
          <p:cNvPr id="23556" name="Content Placeholder 8"/>
          <p:cNvSpPr>
            <a:spLocks noGrp="1"/>
          </p:cNvSpPr>
          <p:nvPr>
            <p:ph sz="half" idx="2"/>
          </p:nvPr>
        </p:nvSpPr>
        <p:spPr>
          <a:xfrm>
            <a:off x="4267200" y="1524000"/>
            <a:ext cx="4038600" cy="4759325"/>
          </a:xfrm>
        </p:spPr>
        <p:txBody>
          <a:bodyPr/>
          <a:lstStyle/>
          <a:p>
            <a:pPr marL="0" indent="0">
              <a:buFontTx/>
              <a:buNone/>
            </a:pPr>
            <a:r>
              <a:rPr lang="en-US" dirty="0" smtClean="0"/>
              <a:t>Marketers influence preferences for movie and music heroes, fashions, food, and decorating choices.</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Consumer-Brand Relationships</a:t>
            </a:r>
            <a:endParaRPr lang="en-US" dirty="0"/>
          </a:p>
        </p:txBody>
      </p:sp>
      <p:sp>
        <p:nvSpPr>
          <p:cNvPr id="8" name="Content Placeholder 7"/>
          <p:cNvSpPr>
            <a:spLocks noGrp="1"/>
          </p:cNvSpPr>
          <p:nvPr>
            <p:ph idx="1"/>
          </p:nvPr>
        </p:nvSpPr>
        <p:spPr/>
        <p:txBody>
          <a:bodyPr/>
          <a:lstStyle/>
          <a:p>
            <a:r>
              <a:rPr lang="en-US" dirty="0" smtClean="0"/>
              <a:t>Self-concept attachment</a:t>
            </a:r>
          </a:p>
          <a:p>
            <a:r>
              <a:rPr lang="en-US" dirty="0" smtClean="0"/>
              <a:t>Nostalgic attachment</a:t>
            </a:r>
          </a:p>
          <a:p>
            <a:r>
              <a:rPr lang="en-US" dirty="0" smtClean="0"/>
              <a:t>Interdependence</a:t>
            </a:r>
          </a:p>
          <a:p>
            <a:r>
              <a:rPr lang="en-US" dirty="0" smtClean="0"/>
              <a:t>Love</a:t>
            </a:r>
            <a:endParaRPr lang="en-US" dirty="0"/>
          </a:p>
        </p:txBody>
      </p:sp>
      <p:sp>
        <p:nvSpPr>
          <p:cNvPr id="5" name="Slide Number Placeholder 4"/>
          <p:cNvSpPr>
            <a:spLocks noGrp="1"/>
          </p:cNvSpPr>
          <p:nvPr>
            <p:ph type="sldNum" sz="quarter" idx="10"/>
          </p:nvPr>
        </p:nvSpPr>
        <p:spPr/>
        <p:txBody>
          <a:bodyPr/>
          <a:lstStyle/>
          <a:p>
            <a:r>
              <a:rPr lang="en-US" dirty="0" smtClean="0"/>
              <a:t>1-</a:t>
            </a:r>
            <a:fld id="{71CB4994-B43C-46BE-AAE1-5C300242F8A7}" type="slidenum">
              <a:rPr lang="en-US" smtClean="0"/>
              <a:pPr/>
              <a:t>15</a:t>
            </a:fld>
            <a:endParaRPr lang="en-US" dirty="0"/>
          </a:p>
        </p:txBody>
      </p:sp>
      <p:sp>
        <p:nvSpPr>
          <p:cNvPr id="6" name="Footer Placeholder 5"/>
          <p:cNvSpPr>
            <a:spLocks noGrp="1"/>
          </p:cNvSpPr>
          <p:nvPr>
            <p:ph type="ftr" sz="quarter" idx="11"/>
          </p:nvPr>
        </p:nvSpPr>
        <p:spPr/>
        <p:txBody>
          <a:bodyPr/>
          <a:lstStyle/>
          <a:p>
            <a:r>
              <a:rPr lang="en-US" dirty="0" smtClean="0"/>
              <a:t> </a:t>
            </a:r>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What kind of relationship do you have with your car? </a:t>
            </a:r>
          </a:p>
          <a:p>
            <a:r>
              <a:rPr lang="en-US" dirty="0" smtClean="0"/>
              <a:t>Do these feelings correspond to the types of relationships consumers may develop with products? </a:t>
            </a:r>
          </a:p>
          <a:p>
            <a:r>
              <a:rPr lang="en-US" dirty="0" smtClean="0"/>
              <a:t>How do these relationships affect your behavior?</a:t>
            </a:r>
            <a:endParaRPr lang="en-US" b="0" dirty="0"/>
          </a:p>
        </p:txBody>
      </p:sp>
      <p:sp>
        <p:nvSpPr>
          <p:cNvPr id="4" name="Slide Number Placeholder 3"/>
          <p:cNvSpPr>
            <a:spLocks noGrp="1"/>
          </p:cNvSpPr>
          <p:nvPr>
            <p:ph type="sldNum" sz="quarter" idx="10"/>
          </p:nvPr>
        </p:nvSpPr>
        <p:spPr/>
        <p:txBody>
          <a:bodyPr/>
          <a:lstStyle/>
          <a:p>
            <a:pPr>
              <a:defRPr/>
            </a:pPr>
            <a:r>
              <a:rPr lang="en-US" dirty="0" smtClean="0"/>
              <a:t>1-</a:t>
            </a:r>
            <a:fld id="{4C4CA041-97C9-4E07-92C8-E000E69160F2}" type="slidenum">
              <a:rPr lang="en-US" smtClean="0"/>
              <a:pPr>
                <a:defRPr/>
              </a:pPr>
              <a:t>16</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0"/>
          </p:nvPr>
        </p:nvSpPr>
        <p:spPr/>
        <p:txBody>
          <a:bodyPr/>
          <a:lstStyle/>
          <a:p>
            <a:r>
              <a:rPr lang="en-US" dirty="0"/>
              <a:t>1-</a:t>
            </a:r>
            <a:fld id="{1A1D0E81-FD82-4E70-9E7B-52E57964343F}" type="slidenum">
              <a:rPr lang="en-US"/>
              <a:pPr/>
              <a:t>17</a:t>
            </a:fld>
            <a:endParaRPr lang="en-US" dirty="0"/>
          </a:p>
        </p:txBody>
      </p:sp>
      <p:sp>
        <p:nvSpPr>
          <p:cNvPr id="6" name="Rectangle 5"/>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3315" name="Rectangle 2"/>
          <p:cNvSpPr>
            <a:spLocks noGrp="1" noChangeArrowheads="1"/>
          </p:cNvSpPr>
          <p:nvPr>
            <p:ph type="title"/>
          </p:nvPr>
        </p:nvSpPr>
        <p:spPr/>
        <p:txBody>
          <a:bodyPr/>
          <a:lstStyle/>
          <a:p>
            <a:r>
              <a:rPr lang="en-US" dirty="0" smtClean="0"/>
              <a:t>Learning Objective 4</a:t>
            </a:r>
          </a:p>
        </p:txBody>
      </p:sp>
      <p:sp>
        <p:nvSpPr>
          <p:cNvPr id="13316" name="Rectangle 3"/>
          <p:cNvSpPr>
            <a:spLocks noGrp="1" noChangeArrowheads="1"/>
          </p:cNvSpPr>
          <p:nvPr>
            <p:ph type="body" sz="half" idx="2"/>
          </p:nvPr>
        </p:nvSpPr>
        <p:spPr>
          <a:xfrm>
            <a:off x="533400" y="1371600"/>
            <a:ext cx="8153400" cy="4572001"/>
          </a:xfrm>
        </p:spPr>
        <p:txBody>
          <a:bodyPr/>
          <a:lstStyle/>
          <a:p>
            <a:r>
              <a:rPr lang="en-US" sz="3200" b="0" dirty="0" smtClean="0"/>
              <a:t>The Web is changing consumer behavior.</a:t>
            </a:r>
          </a:p>
        </p:txBody>
      </p:sp>
      <p:pic>
        <p:nvPicPr>
          <p:cNvPr id="105474" name="Picture 2"/>
          <p:cNvPicPr>
            <a:picLocks noChangeAspect="1" noChangeArrowheads="1"/>
          </p:cNvPicPr>
          <p:nvPr/>
        </p:nvPicPr>
        <p:blipFill>
          <a:blip r:embed="rId3" cstate="print"/>
          <a:srcRect/>
          <a:stretch>
            <a:fillRect/>
          </a:stretch>
        </p:blipFill>
        <p:spPr bwMode="auto">
          <a:xfrm>
            <a:off x="2209800" y="2209800"/>
            <a:ext cx="5310187" cy="3737314"/>
          </a:xfrm>
          <a:prstGeom prst="rect">
            <a:avLst/>
          </a:prstGeom>
          <a:noFill/>
          <a:ln w="25400" cap="flat" cmpd="sng" algn="ctr">
            <a:noFill/>
            <a:prstDash val="solid"/>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a:xfrm>
            <a:off x="457200" y="1752600"/>
            <a:ext cx="8229600" cy="4378325"/>
          </a:xfrm>
        </p:spPr>
        <p:txBody>
          <a:bodyPr/>
          <a:lstStyle/>
          <a:p>
            <a:r>
              <a:rPr lang="en-US" dirty="0" smtClean="0"/>
              <a:t>Social media are the online means of communication, conveyance, collaboration, and cultivation among interconnected and interdependent networks of people, communities, and organizations enhanced by technological capabilities and mobility. </a:t>
            </a:r>
            <a:endParaRPr lang="en-US" dirty="0"/>
          </a:p>
        </p:txBody>
      </p:sp>
      <p:sp>
        <p:nvSpPr>
          <p:cNvPr id="4" name="Slide Number Placeholder 3"/>
          <p:cNvSpPr>
            <a:spLocks noGrp="1"/>
          </p:cNvSpPr>
          <p:nvPr>
            <p:ph type="sldNum" sz="quarter" idx="10"/>
          </p:nvPr>
        </p:nvSpPr>
        <p:spPr/>
        <p:txBody>
          <a:bodyPr/>
          <a:lstStyle/>
          <a:p>
            <a:pPr>
              <a:defRPr/>
            </a:pPr>
            <a:r>
              <a:rPr lang="en-US" dirty="0" smtClean="0"/>
              <a:t>1-</a:t>
            </a:r>
            <a:fld id="{4C4CA041-97C9-4E07-92C8-E000E69160F2}" type="slidenum">
              <a:rPr lang="en-US" smtClean="0"/>
              <a:pPr>
                <a:defRPr/>
              </a:pPr>
              <a:t>18</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b="0" dirty="0" smtClean="0"/>
              <a:t>Did you know</a:t>
            </a:r>
          </a:p>
          <a:p>
            <a:pPr lvl="1"/>
            <a:r>
              <a:rPr lang="en-US" dirty="0" smtClean="0"/>
              <a:t>If you were paid $1 for every time an article was posted on Wikipedia, you’d earn $156.23/hour?</a:t>
            </a:r>
          </a:p>
          <a:p>
            <a:pPr lvl="1"/>
            <a:r>
              <a:rPr lang="en-US" b="0" dirty="0" smtClean="0"/>
              <a:t>80% of companies use LinkedIn as their primary recruiting tool?</a:t>
            </a:r>
          </a:p>
          <a:p>
            <a:pPr lvl="1"/>
            <a:r>
              <a:rPr lang="en-US" dirty="0" smtClean="0"/>
              <a:t>More than 1.5 billion pieces of content are shared on Facebook daily?</a:t>
            </a:r>
            <a:endParaRPr lang="en-US" b="0" dirty="0"/>
          </a:p>
        </p:txBody>
      </p:sp>
      <p:sp>
        <p:nvSpPr>
          <p:cNvPr id="4" name="Slide Number Placeholder 3"/>
          <p:cNvSpPr>
            <a:spLocks noGrp="1"/>
          </p:cNvSpPr>
          <p:nvPr>
            <p:ph type="sldNum" sz="quarter" idx="10"/>
          </p:nvPr>
        </p:nvSpPr>
        <p:spPr/>
        <p:txBody>
          <a:bodyPr/>
          <a:lstStyle/>
          <a:p>
            <a:pPr>
              <a:defRPr/>
            </a:pPr>
            <a:r>
              <a:rPr lang="en-US" dirty="0" smtClean="0"/>
              <a:t>1-</a:t>
            </a:r>
            <a:fld id="{4C4CA041-97C9-4E07-92C8-E000E69160F2}" type="slidenum">
              <a:rPr lang="en-US" smtClean="0"/>
              <a:pPr>
                <a:defRPr/>
              </a:pPr>
              <a:t>19</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Chapter Objectives</a:t>
            </a:r>
          </a:p>
        </p:txBody>
      </p:sp>
      <p:sp>
        <p:nvSpPr>
          <p:cNvPr id="11267" name="Rectangle 3"/>
          <p:cNvSpPr>
            <a:spLocks noGrp="1" noChangeArrowheads="1"/>
          </p:cNvSpPr>
          <p:nvPr>
            <p:ph type="body" idx="1"/>
          </p:nvPr>
        </p:nvSpPr>
        <p:spPr/>
        <p:txBody>
          <a:bodyPr/>
          <a:lstStyle/>
          <a:p>
            <a:pPr>
              <a:buNone/>
            </a:pPr>
            <a:r>
              <a:rPr lang="en-US" sz="3200" b="0" dirty="0" smtClean="0"/>
              <a:t>When you finish this chapter, you should understand why:</a:t>
            </a:r>
            <a:endParaRPr lang="en-US" sz="3200" b="0" dirty="0" smtClean="0">
              <a:sym typeface="Wingdings" pitchFamily="2" charset="2"/>
            </a:endParaRPr>
          </a:p>
          <a:p>
            <a:pPr marL="514350" indent="-514350">
              <a:buClr>
                <a:srgbClr val="002060"/>
              </a:buClr>
              <a:buFont typeface="+mj-lt"/>
              <a:buAutoNum type="arabicPeriod"/>
            </a:pPr>
            <a:r>
              <a:rPr lang="en-US" sz="3200" b="0" dirty="0" smtClean="0"/>
              <a:t>Consumers use products to help them define their identities in different settings.</a:t>
            </a:r>
          </a:p>
          <a:p>
            <a:pPr marL="514350" indent="-514350">
              <a:buClr>
                <a:srgbClr val="002060"/>
              </a:buClr>
              <a:buFont typeface="+mj-lt"/>
              <a:buAutoNum type="arabicPeriod"/>
            </a:pPr>
            <a:r>
              <a:rPr lang="en-US" sz="3200" b="0" dirty="0" smtClean="0"/>
              <a:t>Consumer behavior is a process.</a:t>
            </a:r>
          </a:p>
          <a:p>
            <a:pPr marL="514350" indent="-514350">
              <a:buClr>
                <a:srgbClr val="002060"/>
              </a:buClr>
              <a:buFont typeface="+mj-lt"/>
              <a:buAutoNum type="arabicPeriod"/>
            </a:pPr>
            <a:r>
              <a:rPr lang="en-US" sz="3200" b="0" dirty="0" smtClean="0"/>
              <a:t>Marketers need to understand the wants and needs of different consumer segments.</a:t>
            </a:r>
            <a:r>
              <a:rPr lang="en-US" sz="3200" b="0" dirty="0" smtClean="0">
                <a:sym typeface="Wingdings" pitchFamily="2" charset="2"/>
              </a:rPr>
              <a:t> </a:t>
            </a:r>
          </a:p>
        </p:txBody>
      </p:sp>
      <p:sp>
        <p:nvSpPr>
          <p:cNvPr id="4" name="Slide Number Placeholder 5"/>
          <p:cNvSpPr>
            <a:spLocks noGrp="1"/>
          </p:cNvSpPr>
          <p:nvPr>
            <p:ph type="sldNum" sz="quarter" idx="10"/>
          </p:nvPr>
        </p:nvSpPr>
        <p:spPr/>
        <p:txBody>
          <a:bodyPr/>
          <a:lstStyle/>
          <a:p>
            <a:r>
              <a:rPr lang="en-US" dirty="0" smtClean="0"/>
              <a:t>1-</a:t>
            </a:r>
            <a:fld id="{6C47BB4D-F601-426B-A628-F722D226EC43}" type="slidenum">
              <a:rPr lang="en-US" smtClean="0"/>
              <a:pPr/>
              <a:t>2</a:t>
            </a:fld>
            <a:endParaRPr lang="en-US" dirty="0"/>
          </a:p>
        </p:txBody>
      </p:sp>
      <p:sp>
        <p:nvSpPr>
          <p:cNvPr id="5" name="Rectangle 13"/>
          <p:cNvSpPr>
            <a:spLocks noGrp="1" noChangeArrowheads="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0"/>
          </p:nvPr>
        </p:nvSpPr>
        <p:spPr/>
        <p:txBody>
          <a:bodyPr/>
          <a:lstStyle/>
          <a:p>
            <a:r>
              <a:rPr lang="en-US" dirty="0"/>
              <a:t>1-</a:t>
            </a:r>
            <a:fld id="{1A1D0E81-FD82-4E70-9E7B-52E57964343F}" type="slidenum">
              <a:rPr lang="en-US"/>
              <a:pPr/>
              <a:t>20</a:t>
            </a:fld>
            <a:endParaRPr lang="en-US" dirty="0"/>
          </a:p>
        </p:txBody>
      </p:sp>
      <p:sp>
        <p:nvSpPr>
          <p:cNvPr id="6" name="Rectangle 5"/>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3315" name="Rectangle 2"/>
          <p:cNvSpPr>
            <a:spLocks noGrp="1" noChangeArrowheads="1"/>
          </p:cNvSpPr>
          <p:nvPr>
            <p:ph type="title"/>
          </p:nvPr>
        </p:nvSpPr>
        <p:spPr/>
        <p:txBody>
          <a:bodyPr/>
          <a:lstStyle/>
          <a:p>
            <a:r>
              <a:rPr lang="en-US" dirty="0" smtClean="0"/>
              <a:t>Learning Objective 5</a:t>
            </a:r>
          </a:p>
        </p:txBody>
      </p:sp>
      <p:sp>
        <p:nvSpPr>
          <p:cNvPr id="13316" name="Rectangle 3"/>
          <p:cNvSpPr>
            <a:spLocks noGrp="1" noChangeArrowheads="1"/>
          </p:cNvSpPr>
          <p:nvPr>
            <p:ph type="body" sz="half" idx="2"/>
          </p:nvPr>
        </p:nvSpPr>
        <p:spPr>
          <a:xfrm>
            <a:off x="533400" y="1371600"/>
            <a:ext cx="8153400" cy="4572001"/>
          </a:xfrm>
        </p:spPr>
        <p:txBody>
          <a:bodyPr/>
          <a:lstStyle/>
          <a:p>
            <a:r>
              <a:rPr lang="en-US" sz="3200" b="0" dirty="0" smtClean="0"/>
              <a:t>Our beliefs and actions as consumers strongly connect to other issues in our lives.</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a:t>
            </a:r>
            <a:fld id="{EB5C17C8-09C6-4C76-9AA1-AC007EF41DDB}" type="slidenum">
              <a:rPr lang="en-US"/>
              <a:pPr>
                <a:defRPr/>
              </a:pPr>
              <a:t>21</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28675" name="Rectangle 2"/>
          <p:cNvSpPr>
            <a:spLocks noGrp="1" noChangeArrowheads="1"/>
          </p:cNvSpPr>
          <p:nvPr>
            <p:ph type="title"/>
          </p:nvPr>
        </p:nvSpPr>
        <p:spPr/>
        <p:txBody>
          <a:bodyPr/>
          <a:lstStyle/>
          <a:p>
            <a:r>
              <a:rPr lang="en-US" dirty="0" smtClean="0"/>
              <a:t>Marketing Ethics and Public Policy</a:t>
            </a:r>
          </a:p>
        </p:txBody>
      </p:sp>
      <p:sp>
        <p:nvSpPr>
          <p:cNvPr id="28676" name="Rectangle 3"/>
          <p:cNvSpPr>
            <a:spLocks noGrp="1" noChangeArrowheads="1"/>
          </p:cNvSpPr>
          <p:nvPr>
            <p:ph type="body" idx="1"/>
          </p:nvPr>
        </p:nvSpPr>
        <p:spPr>
          <a:xfrm>
            <a:off x="457200" y="1371600"/>
            <a:ext cx="8077200" cy="4759325"/>
          </a:xfrm>
        </p:spPr>
        <p:txBody>
          <a:bodyPr/>
          <a:lstStyle/>
          <a:p>
            <a:r>
              <a:rPr lang="en-US" dirty="0" smtClean="0"/>
              <a:t>Business ethics are rules of conduct that guide actions in the marketplace</a:t>
            </a:r>
          </a:p>
          <a:p>
            <a:r>
              <a:rPr lang="en-US" dirty="0" smtClean="0"/>
              <a:t>There are cultural differences in what is considered ethical. </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0"/>
          </p:nvPr>
        </p:nvSpPr>
        <p:spPr>
          <a:ln/>
        </p:spPr>
        <p:txBody>
          <a:bodyPr/>
          <a:lstStyle/>
          <a:p>
            <a:r>
              <a:rPr lang="en-US" dirty="0"/>
              <a:t>1-</a:t>
            </a:r>
            <a:fld id="{F6BB0E86-CAA1-4747-920A-8BC40B63FB41}" type="slidenum">
              <a:rPr lang="en-US"/>
              <a:pPr/>
              <a:t>22</a:t>
            </a:fld>
            <a:endParaRPr lang="en-US" dirty="0"/>
          </a:p>
        </p:txBody>
      </p:sp>
      <p:sp>
        <p:nvSpPr>
          <p:cNvPr id="9" name="Rectangle 5"/>
          <p:cNvSpPr>
            <a:spLocks noGrp="1" noChangeArrowheads="1"/>
          </p:cNvSpPr>
          <p:nvPr>
            <p:ph type="ftr" sz="quarter" idx="11"/>
          </p:nvPr>
        </p:nvSpPr>
        <p:spPr>
          <a:ln/>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30723" name="Rectangle 2"/>
          <p:cNvSpPr>
            <a:spLocks noGrp="1" noChangeArrowheads="1"/>
          </p:cNvSpPr>
          <p:nvPr>
            <p:ph type="title"/>
          </p:nvPr>
        </p:nvSpPr>
        <p:spPr/>
        <p:txBody>
          <a:bodyPr/>
          <a:lstStyle/>
          <a:p>
            <a:r>
              <a:rPr lang="en-US" dirty="0" smtClean="0"/>
              <a:t>Do Marketers Create Artificial Needs?</a:t>
            </a:r>
          </a:p>
        </p:txBody>
      </p:sp>
      <p:sp>
        <p:nvSpPr>
          <p:cNvPr id="30724" name="Rectangle 3"/>
          <p:cNvSpPr>
            <a:spLocks noGrp="1" noChangeArrowheads="1"/>
          </p:cNvSpPr>
          <p:nvPr>
            <p:ph type="body" sz="half" idx="1"/>
          </p:nvPr>
        </p:nvSpPr>
        <p:spPr>
          <a:xfrm>
            <a:off x="762000" y="2667000"/>
            <a:ext cx="2971800" cy="3463925"/>
          </a:xfrm>
        </p:spPr>
        <p:txBody>
          <a:bodyPr/>
          <a:lstStyle/>
          <a:p>
            <a:r>
              <a:rPr lang="en-US" sz="2000" dirty="0" smtClean="0"/>
              <a:t>Need: a basic biological motive</a:t>
            </a:r>
          </a:p>
        </p:txBody>
      </p:sp>
      <p:sp>
        <p:nvSpPr>
          <p:cNvPr id="30725" name="Rectangle 5"/>
          <p:cNvSpPr>
            <a:spLocks noGrp="1" noChangeArrowheads="1"/>
          </p:cNvSpPr>
          <p:nvPr>
            <p:ph type="body" sz="half" idx="2"/>
          </p:nvPr>
        </p:nvSpPr>
        <p:spPr>
          <a:xfrm>
            <a:off x="5410200" y="2667000"/>
            <a:ext cx="3276600" cy="3463925"/>
          </a:xfrm>
        </p:spPr>
        <p:txBody>
          <a:bodyPr/>
          <a:lstStyle/>
          <a:p>
            <a:r>
              <a:rPr lang="en-US" sz="2000" dirty="0" smtClean="0"/>
              <a:t>Want: one way that society has taught us that the need can be satisfied </a:t>
            </a:r>
          </a:p>
        </p:txBody>
      </p:sp>
      <p:sp>
        <p:nvSpPr>
          <p:cNvPr id="30726" name="Rectangle 6"/>
          <p:cNvSpPr>
            <a:spLocks noChangeArrowheads="1"/>
          </p:cNvSpPr>
          <p:nvPr/>
        </p:nvSpPr>
        <p:spPr bwMode="auto">
          <a:xfrm>
            <a:off x="457200" y="1371600"/>
            <a:ext cx="8077200" cy="838200"/>
          </a:xfrm>
          <a:prstGeom prst="rect">
            <a:avLst/>
          </a:prstGeom>
          <a:noFill/>
          <a:ln w="25400" algn="ctr">
            <a:noFill/>
            <a:miter lim="800000"/>
            <a:headEnd/>
            <a:tailEnd/>
          </a:ln>
        </p:spPr>
        <p:txBody>
          <a:bodyPr wrap="none" tIns="228600" bIns="228600" anchor="ctr">
            <a:spAutoFit/>
          </a:bodyPr>
          <a:lstStyle/>
          <a:p>
            <a:endParaRPr lang="en-US" dirty="0"/>
          </a:p>
        </p:txBody>
      </p:sp>
      <p:sp>
        <p:nvSpPr>
          <p:cNvPr id="30727" name="Rectangle 7"/>
          <p:cNvSpPr>
            <a:spLocks noChangeArrowheads="1"/>
          </p:cNvSpPr>
          <p:nvPr/>
        </p:nvSpPr>
        <p:spPr bwMode="auto">
          <a:xfrm>
            <a:off x="1071563" y="1158875"/>
            <a:ext cx="6926262" cy="1187450"/>
          </a:xfrm>
          <a:prstGeom prst="rect">
            <a:avLst/>
          </a:prstGeom>
          <a:noFill/>
          <a:ln w="25400" algn="ctr">
            <a:noFill/>
            <a:miter lim="800000"/>
            <a:headEnd/>
            <a:tailEnd/>
          </a:ln>
        </p:spPr>
        <p:txBody>
          <a:bodyPr wrap="none" tIns="228600" bIns="228600" anchor="ctr">
            <a:spAutoFit/>
          </a:bodyPr>
          <a:lstStyle/>
          <a:p>
            <a:pPr algn="ctr">
              <a:buClr>
                <a:schemeClr val="folHlink"/>
              </a:buClr>
              <a:buSzPct val="120000"/>
            </a:pPr>
            <a:r>
              <a:rPr lang="en-US" sz="2400" b="1" dirty="0">
                <a:solidFill>
                  <a:srgbClr val="000066"/>
                </a:solidFill>
              </a:rPr>
              <a:t>Objective of marketing: create awareness that </a:t>
            </a:r>
          </a:p>
          <a:p>
            <a:pPr algn="ctr">
              <a:buClr>
                <a:schemeClr val="folHlink"/>
              </a:buClr>
              <a:buSzPct val="120000"/>
            </a:pPr>
            <a:r>
              <a:rPr lang="en-US" sz="2400" b="1" dirty="0">
                <a:solidFill>
                  <a:srgbClr val="000066"/>
                </a:solidFill>
              </a:rPr>
              <a:t>needs exist, </a:t>
            </a:r>
            <a:r>
              <a:rPr lang="en-US" sz="2400" b="1" u="sng" dirty="0">
                <a:solidFill>
                  <a:srgbClr val="000066"/>
                </a:solidFill>
              </a:rPr>
              <a:t>not</a:t>
            </a:r>
            <a:r>
              <a:rPr lang="en-US" sz="2400" b="1" dirty="0">
                <a:solidFill>
                  <a:srgbClr val="000066"/>
                </a:solidFill>
              </a:rPr>
              <a:t> to create needs</a:t>
            </a:r>
            <a:endParaRPr lang="en-US" sz="2400" b="1" dirty="0"/>
          </a:p>
        </p:txBody>
      </p:sp>
      <p:sp>
        <p:nvSpPr>
          <p:cNvPr id="30728" name="Text Box 8"/>
          <p:cNvSpPr txBox="1">
            <a:spLocks noChangeArrowheads="1"/>
          </p:cNvSpPr>
          <p:nvPr/>
        </p:nvSpPr>
        <p:spPr bwMode="auto">
          <a:xfrm>
            <a:off x="3810000" y="2514600"/>
            <a:ext cx="1168400" cy="822325"/>
          </a:xfrm>
          <a:prstGeom prst="rect">
            <a:avLst/>
          </a:prstGeom>
          <a:noFill/>
          <a:ln w="25400" algn="ctr">
            <a:noFill/>
            <a:miter lim="800000"/>
            <a:headEnd/>
            <a:tailEnd/>
          </a:ln>
        </p:spPr>
        <p:txBody>
          <a:bodyPr wrap="none" tIns="228600" bIns="228600">
            <a:spAutoFit/>
          </a:bodyPr>
          <a:lstStyle/>
          <a:p>
            <a:r>
              <a:rPr lang="en-US" sz="2400" b="1" dirty="0">
                <a:solidFill>
                  <a:srgbClr val="CC3300"/>
                </a:solidFill>
              </a:rPr>
              <a:t>versus</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a:t>
            </a:r>
            <a:fld id="{FD891EAE-B388-4790-BD8E-91A887050EDB}" type="slidenum">
              <a:rPr lang="en-US"/>
              <a:pPr>
                <a:defRPr/>
              </a:pPr>
              <a:t>23</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31747" name="Rectangle 3"/>
          <p:cNvSpPr>
            <a:spLocks noGrp="1" noChangeArrowheads="1"/>
          </p:cNvSpPr>
          <p:nvPr>
            <p:ph type="title"/>
          </p:nvPr>
        </p:nvSpPr>
        <p:spPr/>
        <p:txBody>
          <a:bodyPr/>
          <a:lstStyle/>
          <a:p>
            <a:r>
              <a:rPr lang="en-US" dirty="0" smtClean="0"/>
              <a:t>Are Advertising &amp; Marketing Necessary?</a:t>
            </a:r>
          </a:p>
        </p:txBody>
      </p:sp>
      <p:sp>
        <p:nvSpPr>
          <p:cNvPr id="31748" name="Rectangle 4"/>
          <p:cNvSpPr>
            <a:spLocks noGrp="1" noChangeArrowheads="1"/>
          </p:cNvSpPr>
          <p:nvPr>
            <p:ph type="body" idx="1"/>
          </p:nvPr>
        </p:nvSpPr>
        <p:spPr>
          <a:xfrm>
            <a:off x="457200" y="1524000"/>
            <a:ext cx="8229600" cy="4606925"/>
          </a:xfrm>
        </p:spPr>
        <p:txBody>
          <a:bodyPr/>
          <a:lstStyle/>
          <a:p>
            <a:pPr>
              <a:lnSpc>
                <a:spcPct val="90000"/>
              </a:lnSpc>
              <a:buFontTx/>
              <a:buNone/>
            </a:pPr>
            <a:r>
              <a:rPr lang="en-US" dirty="0" smtClean="0"/>
              <a:t>Does advertising foster materialism?</a:t>
            </a:r>
          </a:p>
          <a:p>
            <a:pPr>
              <a:lnSpc>
                <a:spcPct val="90000"/>
              </a:lnSpc>
            </a:pPr>
            <a:r>
              <a:rPr lang="en-US" dirty="0" smtClean="0"/>
              <a:t>Products are designed to meet existing needs;</a:t>
            </a:r>
          </a:p>
          <a:p>
            <a:pPr>
              <a:lnSpc>
                <a:spcPct val="90000"/>
              </a:lnSpc>
            </a:pPr>
            <a:r>
              <a:rPr lang="en-US" dirty="0" smtClean="0"/>
              <a:t>Advertising only helps to communicate their availability </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1-</a:t>
            </a:r>
            <a:fld id="{3C5BE712-457E-4785-A2B6-F230C63A105E}" type="slidenum">
              <a:rPr lang="en-US"/>
              <a:pPr>
                <a:defRPr/>
              </a:pPr>
              <a:t>24</a:t>
            </a:fld>
            <a:endParaRPr lang="en-US" dirty="0"/>
          </a:p>
        </p:txBody>
      </p:sp>
      <p:sp>
        <p:nvSpPr>
          <p:cNvPr id="6"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32771" name="Rectangle 2"/>
          <p:cNvSpPr>
            <a:spLocks noGrp="1" noChangeArrowheads="1"/>
          </p:cNvSpPr>
          <p:nvPr>
            <p:ph type="title"/>
          </p:nvPr>
        </p:nvSpPr>
        <p:spPr/>
        <p:txBody>
          <a:bodyPr/>
          <a:lstStyle/>
          <a:p>
            <a:r>
              <a:rPr lang="en-US" dirty="0" smtClean="0"/>
              <a:t>Do Marketers Promise Miracles?</a:t>
            </a:r>
          </a:p>
        </p:txBody>
      </p:sp>
      <p:sp>
        <p:nvSpPr>
          <p:cNvPr id="32772" name="Rectangle 3"/>
          <p:cNvSpPr>
            <a:spLocks noGrp="1" noChangeArrowheads="1"/>
          </p:cNvSpPr>
          <p:nvPr>
            <p:ph type="body" idx="1"/>
          </p:nvPr>
        </p:nvSpPr>
        <p:spPr>
          <a:xfrm>
            <a:off x="457200" y="1600200"/>
            <a:ext cx="3886200" cy="4530725"/>
          </a:xfrm>
        </p:spPr>
        <p:txBody>
          <a:bodyPr/>
          <a:lstStyle/>
          <a:p>
            <a:r>
              <a:rPr lang="en-US" dirty="0" smtClean="0"/>
              <a:t>Advertisers simply do not know enough about people to manipulate them</a:t>
            </a:r>
          </a:p>
        </p:txBody>
      </p:sp>
      <p:pic>
        <p:nvPicPr>
          <p:cNvPr id="32773" name="Picture 8" descr="MPj03862960000[1]"/>
          <p:cNvPicPr>
            <a:picLocks noChangeAspect="1" noChangeArrowheads="1"/>
          </p:cNvPicPr>
          <p:nvPr/>
        </p:nvPicPr>
        <p:blipFill>
          <a:blip r:embed="rId3" cstate="print"/>
          <a:srcRect/>
          <a:stretch>
            <a:fillRect/>
          </a:stretch>
        </p:blipFill>
        <p:spPr bwMode="auto">
          <a:xfrm>
            <a:off x="4724400" y="1752600"/>
            <a:ext cx="3657600" cy="2432050"/>
          </a:xfrm>
          <a:prstGeom prst="rect">
            <a:avLst/>
          </a:prstGeom>
          <a:solidFill>
            <a:srgbClr val="CC3300"/>
          </a:solidFill>
          <a:ln w="38100">
            <a:solidFill>
              <a:srgbClr val="996633"/>
            </a:solid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0"/>
          </p:nvPr>
        </p:nvSpPr>
        <p:spPr/>
        <p:txBody>
          <a:bodyPr/>
          <a:lstStyle/>
          <a:p>
            <a:pPr>
              <a:defRPr/>
            </a:pPr>
            <a:r>
              <a:rPr lang="en-US" dirty="0"/>
              <a:t>1-</a:t>
            </a:r>
            <a:fld id="{689E9AED-EB1F-4FB7-8993-69240B0302D0}" type="slidenum">
              <a:rPr lang="en-US"/>
              <a:pPr>
                <a:defRPr/>
              </a:pPr>
              <a:t>25</a:t>
            </a:fld>
            <a:endParaRPr lang="en-US" dirty="0"/>
          </a:p>
        </p:txBody>
      </p:sp>
      <p:sp>
        <p:nvSpPr>
          <p:cNvPr id="10"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34819" name="Rectangle 2"/>
          <p:cNvSpPr>
            <a:spLocks noGrp="1" noChangeArrowheads="1"/>
          </p:cNvSpPr>
          <p:nvPr>
            <p:ph type="title"/>
          </p:nvPr>
        </p:nvSpPr>
        <p:spPr/>
        <p:txBody>
          <a:bodyPr/>
          <a:lstStyle/>
          <a:p>
            <a:r>
              <a:rPr lang="en-US" dirty="0" smtClean="0"/>
              <a:t>Public Policy &amp; Consumerism</a:t>
            </a:r>
          </a:p>
        </p:txBody>
      </p:sp>
      <p:sp>
        <p:nvSpPr>
          <p:cNvPr id="34820" name="Rectangle 3"/>
          <p:cNvSpPr>
            <a:spLocks noGrp="1" noChangeArrowheads="1"/>
          </p:cNvSpPr>
          <p:nvPr>
            <p:ph type="body" idx="1"/>
          </p:nvPr>
        </p:nvSpPr>
        <p:spPr>
          <a:xfrm>
            <a:off x="457200" y="1371600"/>
            <a:ext cx="8001000" cy="533400"/>
          </a:xfrm>
        </p:spPr>
        <p:txBody>
          <a:bodyPr/>
          <a:lstStyle/>
          <a:p>
            <a:pPr algn="ctr">
              <a:buFontTx/>
              <a:buNone/>
            </a:pPr>
            <a:r>
              <a:rPr lang="en-US" dirty="0" smtClean="0"/>
              <a:t>Concern for the welfare of consumers</a:t>
            </a:r>
          </a:p>
        </p:txBody>
      </p:sp>
      <p:sp>
        <p:nvSpPr>
          <p:cNvPr id="34821" name="Rectangle 4"/>
          <p:cNvSpPr>
            <a:spLocks noChangeArrowheads="1"/>
          </p:cNvSpPr>
          <p:nvPr/>
        </p:nvSpPr>
        <p:spPr bwMode="auto">
          <a:xfrm>
            <a:off x="838200" y="2057400"/>
            <a:ext cx="3606800" cy="762000"/>
          </a:xfrm>
          <a:prstGeom prst="rect">
            <a:avLst/>
          </a:prstGeom>
          <a:solidFill>
            <a:srgbClr val="996633"/>
          </a:solidFill>
          <a:ln w="25400" algn="ctr">
            <a:noFill/>
            <a:miter lim="800000"/>
            <a:headEnd/>
            <a:tailEnd/>
          </a:ln>
        </p:spPr>
        <p:txBody>
          <a:bodyPr tIns="228600" bIns="228600" anchor="ctr">
            <a:spAutoFit/>
          </a:bodyPr>
          <a:lstStyle/>
          <a:p>
            <a:pPr algn="ctr"/>
            <a:r>
              <a:rPr lang="en-US" sz="2000" b="1" dirty="0">
                <a:solidFill>
                  <a:srgbClr val="FFF8EB"/>
                </a:solidFill>
              </a:rPr>
              <a:t>Department of Agriculture</a:t>
            </a:r>
          </a:p>
        </p:txBody>
      </p:sp>
      <p:sp>
        <p:nvSpPr>
          <p:cNvPr id="34822" name="Rectangle 5"/>
          <p:cNvSpPr>
            <a:spLocks noChangeArrowheads="1"/>
          </p:cNvSpPr>
          <p:nvPr/>
        </p:nvSpPr>
        <p:spPr bwMode="auto">
          <a:xfrm>
            <a:off x="4800600" y="2057400"/>
            <a:ext cx="3606800" cy="762000"/>
          </a:xfrm>
          <a:prstGeom prst="rect">
            <a:avLst/>
          </a:prstGeom>
          <a:solidFill>
            <a:srgbClr val="CC0066"/>
          </a:solidFill>
          <a:ln w="25400" algn="ctr">
            <a:noFill/>
            <a:miter lim="800000"/>
            <a:headEnd/>
            <a:tailEnd/>
          </a:ln>
        </p:spPr>
        <p:txBody>
          <a:bodyPr tIns="228600" bIns="228600" anchor="ctr">
            <a:spAutoFit/>
          </a:bodyPr>
          <a:lstStyle/>
          <a:p>
            <a:pPr algn="ctr"/>
            <a:r>
              <a:rPr lang="en-US" sz="2000" b="1" dirty="0">
                <a:solidFill>
                  <a:srgbClr val="FFF8EB"/>
                </a:solidFill>
              </a:rPr>
              <a:t>Federal Trade Commission</a:t>
            </a:r>
          </a:p>
        </p:txBody>
      </p:sp>
      <p:sp>
        <p:nvSpPr>
          <p:cNvPr id="34823" name="Rectangle 6"/>
          <p:cNvSpPr>
            <a:spLocks noChangeArrowheads="1"/>
          </p:cNvSpPr>
          <p:nvPr/>
        </p:nvSpPr>
        <p:spPr bwMode="auto">
          <a:xfrm>
            <a:off x="838200" y="3198813"/>
            <a:ext cx="3606800" cy="1066800"/>
          </a:xfrm>
          <a:prstGeom prst="rect">
            <a:avLst/>
          </a:prstGeom>
          <a:solidFill>
            <a:srgbClr val="009999"/>
          </a:solidFill>
          <a:ln w="25400" algn="ctr">
            <a:noFill/>
            <a:miter lim="800000"/>
            <a:headEnd/>
            <a:tailEnd/>
          </a:ln>
        </p:spPr>
        <p:txBody>
          <a:bodyPr tIns="228600" bIns="228600" anchor="ctr">
            <a:spAutoFit/>
          </a:bodyPr>
          <a:lstStyle/>
          <a:p>
            <a:pPr algn="ctr">
              <a:buClr>
                <a:schemeClr val="folHlink"/>
              </a:buClr>
              <a:buSzPct val="120000"/>
            </a:pPr>
            <a:r>
              <a:rPr lang="en-US" sz="2000" b="1" dirty="0">
                <a:solidFill>
                  <a:srgbClr val="FFF8EB"/>
                </a:solidFill>
              </a:rPr>
              <a:t>Food and Drug </a:t>
            </a:r>
          </a:p>
          <a:p>
            <a:pPr algn="ctr">
              <a:buClr>
                <a:schemeClr val="folHlink"/>
              </a:buClr>
              <a:buSzPct val="120000"/>
            </a:pPr>
            <a:r>
              <a:rPr lang="en-US" sz="2000" b="1" dirty="0">
                <a:solidFill>
                  <a:srgbClr val="FFF8EB"/>
                </a:solidFill>
              </a:rPr>
              <a:t>Administration</a:t>
            </a:r>
            <a:endParaRPr lang="en-US" sz="2400" b="1" dirty="0">
              <a:solidFill>
                <a:srgbClr val="FFF8EB"/>
              </a:solidFill>
            </a:endParaRPr>
          </a:p>
        </p:txBody>
      </p:sp>
      <p:sp>
        <p:nvSpPr>
          <p:cNvPr id="34824" name="Rectangle 7"/>
          <p:cNvSpPr>
            <a:spLocks noChangeArrowheads="1"/>
          </p:cNvSpPr>
          <p:nvPr/>
        </p:nvSpPr>
        <p:spPr bwMode="auto">
          <a:xfrm>
            <a:off x="4800600" y="3200400"/>
            <a:ext cx="3606800" cy="1066800"/>
          </a:xfrm>
          <a:prstGeom prst="rect">
            <a:avLst/>
          </a:prstGeom>
          <a:solidFill>
            <a:srgbClr val="808000"/>
          </a:solidFill>
          <a:ln w="25400" algn="ctr">
            <a:noFill/>
            <a:miter lim="800000"/>
            <a:headEnd/>
            <a:tailEnd/>
          </a:ln>
        </p:spPr>
        <p:txBody>
          <a:bodyPr tIns="228600" bIns="228600" anchor="ctr">
            <a:spAutoFit/>
          </a:bodyPr>
          <a:lstStyle/>
          <a:p>
            <a:pPr algn="ctr"/>
            <a:r>
              <a:rPr lang="en-US" sz="2000" b="1" dirty="0">
                <a:solidFill>
                  <a:srgbClr val="FFF8EB"/>
                </a:solidFill>
              </a:rPr>
              <a:t>Securities and Exchange Commission</a:t>
            </a:r>
          </a:p>
        </p:txBody>
      </p:sp>
      <p:sp>
        <p:nvSpPr>
          <p:cNvPr id="34825" name="Rectangle 8"/>
          <p:cNvSpPr>
            <a:spLocks noChangeArrowheads="1"/>
          </p:cNvSpPr>
          <p:nvPr/>
        </p:nvSpPr>
        <p:spPr bwMode="auto">
          <a:xfrm>
            <a:off x="2895600" y="4724400"/>
            <a:ext cx="3606800" cy="1066800"/>
          </a:xfrm>
          <a:prstGeom prst="rect">
            <a:avLst/>
          </a:prstGeom>
          <a:solidFill>
            <a:srgbClr val="000066"/>
          </a:solidFill>
          <a:ln w="25400" algn="ctr">
            <a:noFill/>
            <a:miter lim="800000"/>
            <a:headEnd/>
            <a:tailEnd/>
          </a:ln>
        </p:spPr>
        <p:txBody>
          <a:bodyPr tIns="228600" bIns="228600" anchor="ctr">
            <a:spAutoFit/>
          </a:bodyPr>
          <a:lstStyle/>
          <a:p>
            <a:pPr algn="ctr"/>
            <a:r>
              <a:rPr lang="en-US" sz="2000" b="1" dirty="0">
                <a:solidFill>
                  <a:srgbClr val="FFF8EB"/>
                </a:solidFill>
              </a:rPr>
              <a:t>Environmental Protection Agency</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1-</a:t>
            </a:r>
            <a:fld id="{A4618E2F-EE0A-4D75-964B-A05FF15EC085}" type="slidenum">
              <a:rPr lang="en-US"/>
              <a:pPr>
                <a:defRPr/>
              </a:pPr>
              <a:t>26</a:t>
            </a:fld>
            <a:endParaRPr lang="en-US" dirty="0"/>
          </a:p>
        </p:txBody>
      </p:sp>
      <p:sp>
        <p:nvSpPr>
          <p:cNvPr id="6"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33796" name="Rectangle 2"/>
          <p:cNvSpPr>
            <a:spLocks noGrp="1" noChangeArrowheads="1"/>
          </p:cNvSpPr>
          <p:nvPr>
            <p:ph type="title"/>
          </p:nvPr>
        </p:nvSpPr>
        <p:spPr/>
        <p:txBody>
          <a:bodyPr/>
          <a:lstStyle/>
          <a:p>
            <a:r>
              <a:rPr lang="en-US" dirty="0" smtClean="0"/>
              <a:t>For Reflection</a:t>
            </a:r>
          </a:p>
        </p:txBody>
      </p:sp>
      <p:sp>
        <p:nvSpPr>
          <p:cNvPr id="33797" name="Rectangle 3"/>
          <p:cNvSpPr>
            <a:spLocks noGrp="1" noChangeArrowheads="1"/>
          </p:cNvSpPr>
          <p:nvPr>
            <p:ph type="body" idx="1"/>
          </p:nvPr>
        </p:nvSpPr>
        <p:spPr>
          <a:xfrm>
            <a:off x="457200" y="1371600"/>
            <a:ext cx="8077200" cy="4759325"/>
          </a:xfrm>
        </p:spPr>
        <p:txBody>
          <a:bodyPr/>
          <a:lstStyle/>
          <a:p>
            <a:pPr>
              <a:buFontTx/>
              <a:buNone/>
            </a:pPr>
            <a:r>
              <a:rPr lang="en-US" dirty="0" smtClean="0"/>
              <a:t>Advertisers are often blamed for promoting a materialistic society by making their products as desirable as possible.</a:t>
            </a:r>
          </a:p>
          <a:p>
            <a:r>
              <a:rPr lang="en-US" dirty="0" smtClean="0"/>
              <a:t>Do you agree with this?</a:t>
            </a:r>
          </a:p>
          <a:p>
            <a:pPr lvl="1"/>
            <a:r>
              <a:rPr lang="en-US" dirty="0" smtClean="0"/>
              <a:t>If yes, is materialism a bad thing?</a:t>
            </a:r>
          </a:p>
          <a:p>
            <a:pPr lvl="1"/>
            <a:r>
              <a:rPr lang="en-US" dirty="0" smtClean="0"/>
              <a:t>If no, what are your reasons?</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0"/>
          </p:nvPr>
        </p:nvSpPr>
        <p:spPr/>
        <p:txBody>
          <a:bodyPr/>
          <a:lstStyle/>
          <a:p>
            <a:r>
              <a:rPr lang="en-US" dirty="0"/>
              <a:t>1-</a:t>
            </a:r>
            <a:fld id="{1A1D0E81-FD82-4E70-9E7B-52E57964343F}" type="slidenum">
              <a:rPr lang="en-US"/>
              <a:pPr/>
              <a:t>27</a:t>
            </a:fld>
            <a:endParaRPr lang="en-US" dirty="0"/>
          </a:p>
        </p:txBody>
      </p:sp>
      <p:sp>
        <p:nvSpPr>
          <p:cNvPr id="6" name="Rectangle 5"/>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3315" name="Rectangle 2"/>
          <p:cNvSpPr>
            <a:spLocks noGrp="1" noChangeArrowheads="1"/>
          </p:cNvSpPr>
          <p:nvPr>
            <p:ph type="title"/>
          </p:nvPr>
        </p:nvSpPr>
        <p:spPr/>
        <p:txBody>
          <a:bodyPr/>
          <a:lstStyle/>
          <a:p>
            <a:r>
              <a:rPr lang="en-US" dirty="0" smtClean="0"/>
              <a:t>Learning Objective 6</a:t>
            </a:r>
          </a:p>
        </p:txBody>
      </p:sp>
      <p:sp>
        <p:nvSpPr>
          <p:cNvPr id="13316" name="Rectangle 3"/>
          <p:cNvSpPr>
            <a:spLocks noGrp="1" noChangeArrowheads="1"/>
          </p:cNvSpPr>
          <p:nvPr>
            <p:ph type="body" sz="half" idx="2"/>
          </p:nvPr>
        </p:nvSpPr>
        <p:spPr>
          <a:xfrm>
            <a:off x="457200" y="1371601"/>
            <a:ext cx="8458200" cy="685799"/>
          </a:xfrm>
        </p:spPr>
        <p:txBody>
          <a:bodyPr/>
          <a:lstStyle/>
          <a:p>
            <a:pPr>
              <a:buNone/>
            </a:pPr>
            <a:r>
              <a:rPr lang="en-US" sz="3200" b="0" dirty="0" smtClean="0"/>
              <a:t>Many </a:t>
            </a:r>
            <a:r>
              <a:rPr lang="en-US" sz="3200" b="0" dirty="0" smtClean="0"/>
              <a:t>specialists study consumer behavior</a:t>
            </a:r>
            <a:r>
              <a:rPr lang="en-US" sz="3200" b="0" dirty="0" smtClean="0"/>
              <a:t>.</a:t>
            </a:r>
          </a:p>
          <a:p>
            <a:endParaRPr lang="en-US" sz="3200" b="0" dirty="0" smtClean="0"/>
          </a:p>
        </p:txBody>
      </p:sp>
      <p:graphicFrame>
        <p:nvGraphicFramePr>
          <p:cNvPr id="7" name="Group 251"/>
          <p:cNvGraphicFramePr>
            <a:graphicFrameLocks/>
          </p:cNvGraphicFramePr>
          <p:nvPr/>
        </p:nvGraphicFramePr>
        <p:xfrm>
          <a:off x="457200" y="2194560"/>
          <a:ext cx="8382000" cy="3825236"/>
        </p:xfrm>
        <a:graphic>
          <a:graphicData uri="http://schemas.openxmlformats.org/drawingml/2006/table">
            <a:tbl>
              <a:tblPr/>
              <a:tblGrid>
                <a:gridCol w="2663856"/>
                <a:gridCol w="5718144"/>
              </a:tblGrid>
              <a:tr h="372368">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chemeClr val="bg1"/>
                          </a:solidFill>
                          <a:effectLst/>
                          <a:latin typeface="Arial" charset="0"/>
                        </a:rPr>
                        <a:t>Disciplinary Focus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chemeClr val="bg1"/>
                          </a:solidFill>
                          <a:effectLst/>
                          <a:latin typeface="Arial" charset="0"/>
                        </a:rPr>
                        <a:t>Product Role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33"/>
                    </a:solidFill>
                  </a:tcPr>
                </a:tc>
              </a:tr>
              <a:tr h="406220">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Experimental Psychology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Perception, learning, and memory processes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68">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Clinical Psychology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Psychological adjustment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294">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Human Ecology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Allocation of individual or family resources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146">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Social Psychology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Behavior of individuals as members of social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68">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Sociology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Social institutions and group relationships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68">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Macroeconomics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Consumers’ relations with the marketplace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68">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Demography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Measurable characteristics of a population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68">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History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Societal changes over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368">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Cultural Anthropology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600" b="1" i="0" u="none" strike="noStrike" cap="none" normalizeH="0" baseline="0" dirty="0" smtClean="0">
                          <a:ln>
                            <a:noFill/>
                          </a:ln>
                          <a:solidFill>
                            <a:srgbClr val="000066"/>
                          </a:solidFill>
                          <a:effectLst/>
                          <a:latin typeface="Arial" charset="0"/>
                        </a:rPr>
                        <a:t>Society’s beliefs and practices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r>
              <a:rPr lang="en-US" dirty="0"/>
              <a:t>1-</a:t>
            </a:r>
            <a:fld id="{06AE0D77-D942-4416-B672-A1523C3052B9}" type="slidenum">
              <a:rPr lang="en-US"/>
              <a:pPr>
                <a:defRPr/>
              </a:pPr>
              <a:t>28</a:t>
            </a:fld>
            <a:endParaRPr lang="en-US" dirty="0"/>
          </a:p>
        </p:txBody>
      </p:sp>
      <p:sp>
        <p:nvSpPr>
          <p:cNvPr id="9"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416772" name="AutoShape 4"/>
          <p:cNvSpPr>
            <a:spLocks noChangeArrowheads="1"/>
          </p:cNvSpPr>
          <p:nvPr/>
        </p:nvSpPr>
        <p:spPr bwMode="auto">
          <a:xfrm>
            <a:off x="3276600" y="1600200"/>
            <a:ext cx="5410200" cy="4495800"/>
          </a:xfrm>
          <a:prstGeom prst="triangle">
            <a:avLst>
              <a:gd name="adj" fmla="val 50000"/>
            </a:avLst>
          </a:prstGeom>
          <a:solidFill>
            <a:srgbClr val="CC0066"/>
          </a:solidFill>
          <a:ln w="9525" algn="ctr">
            <a:noFill/>
            <a:miter lim="800000"/>
            <a:headEnd/>
            <a:tailEnd/>
          </a:ln>
        </p:spPr>
        <p:txBody>
          <a:bodyPr wrap="none" anchor="ctr"/>
          <a:lstStyle/>
          <a:p>
            <a:pPr algn="ctr"/>
            <a:endParaRPr lang="en-US" sz="1400" b="1" dirty="0">
              <a:solidFill>
                <a:schemeClr val="bg1"/>
              </a:solidFill>
            </a:endParaRPr>
          </a:p>
          <a:p>
            <a:pPr algn="ctr"/>
            <a:endParaRPr lang="en-US" sz="1400" b="1" dirty="0">
              <a:solidFill>
                <a:schemeClr val="bg1"/>
              </a:solidFill>
            </a:endParaRPr>
          </a:p>
          <a:p>
            <a:pPr algn="ctr"/>
            <a:r>
              <a:rPr lang="en-US" sz="1400" b="1" dirty="0">
                <a:solidFill>
                  <a:schemeClr val="bg1"/>
                </a:solidFill>
              </a:rPr>
              <a:t>Experimental Psych</a:t>
            </a:r>
          </a:p>
          <a:p>
            <a:pPr algn="ctr"/>
            <a:r>
              <a:rPr lang="en-US" sz="1400" b="1" dirty="0">
                <a:solidFill>
                  <a:schemeClr val="bg1"/>
                </a:solidFill>
              </a:rPr>
              <a:t>Clinical Psychology</a:t>
            </a:r>
          </a:p>
          <a:p>
            <a:pPr algn="ctr"/>
            <a:r>
              <a:rPr lang="en-US" sz="1400" b="1" dirty="0">
                <a:solidFill>
                  <a:schemeClr val="bg1"/>
                </a:solidFill>
              </a:rPr>
              <a:t>Developmental Psych</a:t>
            </a:r>
          </a:p>
          <a:p>
            <a:pPr algn="ctr"/>
            <a:r>
              <a:rPr lang="en-US" sz="1400" b="1" dirty="0">
                <a:solidFill>
                  <a:schemeClr val="bg1"/>
                </a:solidFill>
              </a:rPr>
              <a:t>Human Ecology</a:t>
            </a:r>
          </a:p>
          <a:p>
            <a:pPr algn="ctr"/>
            <a:r>
              <a:rPr lang="en-US" sz="1400" b="1" dirty="0">
                <a:solidFill>
                  <a:schemeClr val="bg1"/>
                </a:solidFill>
              </a:rPr>
              <a:t>Microeconomics</a:t>
            </a:r>
          </a:p>
          <a:p>
            <a:pPr algn="ctr"/>
            <a:r>
              <a:rPr lang="en-US" sz="1400" b="1" dirty="0">
                <a:solidFill>
                  <a:schemeClr val="bg1"/>
                </a:solidFill>
              </a:rPr>
              <a:t>Social Psychology</a:t>
            </a:r>
          </a:p>
          <a:p>
            <a:pPr algn="ctr"/>
            <a:r>
              <a:rPr lang="en-US" sz="1400" b="1" dirty="0">
                <a:solidFill>
                  <a:schemeClr val="bg1"/>
                </a:solidFill>
              </a:rPr>
              <a:t>Sociology</a:t>
            </a:r>
          </a:p>
          <a:p>
            <a:pPr algn="ctr"/>
            <a:r>
              <a:rPr lang="en-US" sz="1400" b="1" dirty="0">
                <a:solidFill>
                  <a:schemeClr val="bg1"/>
                </a:solidFill>
              </a:rPr>
              <a:t>Macroeconomics</a:t>
            </a:r>
          </a:p>
          <a:p>
            <a:pPr algn="ctr"/>
            <a:r>
              <a:rPr lang="en-US" sz="1400" b="1" dirty="0">
                <a:solidFill>
                  <a:schemeClr val="bg1"/>
                </a:solidFill>
              </a:rPr>
              <a:t>Semiotics/Literary Criticism</a:t>
            </a:r>
          </a:p>
          <a:p>
            <a:pPr algn="ctr"/>
            <a:r>
              <a:rPr lang="en-US" sz="1400" b="1" dirty="0">
                <a:solidFill>
                  <a:schemeClr val="bg1"/>
                </a:solidFill>
              </a:rPr>
              <a:t>Demography</a:t>
            </a:r>
          </a:p>
          <a:p>
            <a:pPr algn="ctr"/>
            <a:r>
              <a:rPr lang="en-US" sz="1400" b="1" dirty="0">
                <a:solidFill>
                  <a:schemeClr val="bg1"/>
                </a:solidFill>
              </a:rPr>
              <a:t>History</a:t>
            </a:r>
          </a:p>
          <a:p>
            <a:pPr algn="ctr"/>
            <a:r>
              <a:rPr lang="en-US" sz="1400" b="1" dirty="0">
                <a:solidFill>
                  <a:schemeClr val="bg1"/>
                </a:solidFill>
              </a:rPr>
              <a:t>Cultural Anthropology</a:t>
            </a:r>
          </a:p>
          <a:p>
            <a:pPr algn="ctr"/>
            <a:endParaRPr lang="en-US" sz="1400" b="1" dirty="0">
              <a:solidFill>
                <a:schemeClr val="bg1"/>
              </a:solidFill>
            </a:endParaRPr>
          </a:p>
          <a:p>
            <a:pPr algn="ctr"/>
            <a:endParaRPr lang="en-US" sz="1400" b="1" dirty="0">
              <a:solidFill>
                <a:schemeClr val="bg1"/>
              </a:solidFill>
            </a:endParaRPr>
          </a:p>
          <a:p>
            <a:pPr algn="ctr"/>
            <a:endParaRPr lang="en-US" sz="1400" b="1" dirty="0">
              <a:solidFill>
                <a:schemeClr val="bg1"/>
              </a:solidFill>
            </a:endParaRPr>
          </a:p>
          <a:p>
            <a:pPr algn="ctr"/>
            <a:endParaRPr lang="en-US" sz="1400" b="1" dirty="0"/>
          </a:p>
        </p:txBody>
      </p:sp>
      <p:sp>
        <p:nvSpPr>
          <p:cNvPr id="39940" name="Rectangle 2"/>
          <p:cNvSpPr>
            <a:spLocks noGrp="1" noChangeArrowheads="1"/>
          </p:cNvSpPr>
          <p:nvPr>
            <p:ph type="title"/>
          </p:nvPr>
        </p:nvSpPr>
        <p:spPr/>
        <p:txBody>
          <a:bodyPr/>
          <a:lstStyle/>
          <a:p>
            <a:r>
              <a:rPr lang="en-US" dirty="0" smtClean="0"/>
              <a:t>Figure 1.2 Disciplines in </a:t>
            </a:r>
            <a:br>
              <a:rPr lang="en-US" dirty="0" smtClean="0"/>
            </a:br>
            <a:r>
              <a:rPr lang="en-US" dirty="0" smtClean="0"/>
              <a:t>Consumer Research</a:t>
            </a:r>
          </a:p>
        </p:txBody>
      </p:sp>
      <p:sp>
        <p:nvSpPr>
          <p:cNvPr id="416773" name="Text Box 5"/>
          <p:cNvSpPr txBox="1">
            <a:spLocks noChangeArrowheads="1"/>
          </p:cNvSpPr>
          <p:nvPr/>
        </p:nvSpPr>
        <p:spPr bwMode="auto">
          <a:xfrm>
            <a:off x="2120900" y="1295400"/>
            <a:ext cx="3613150" cy="641350"/>
          </a:xfrm>
          <a:prstGeom prst="rect">
            <a:avLst/>
          </a:prstGeom>
          <a:noFill/>
          <a:ln w="9525" algn="ctr">
            <a:noFill/>
            <a:miter lim="800000"/>
            <a:headEnd/>
            <a:tailEnd/>
          </a:ln>
        </p:spPr>
        <p:txBody>
          <a:bodyPr wrap="none">
            <a:spAutoFit/>
          </a:bodyPr>
          <a:lstStyle/>
          <a:p>
            <a:pPr algn="r"/>
            <a:r>
              <a:rPr lang="en-US" b="1" dirty="0">
                <a:solidFill>
                  <a:srgbClr val="000066"/>
                </a:solidFill>
              </a:rPr>
              <a:t>MICRO CONSUMER BEHAVIOR</a:t>
            </a:r>
          </a:p>
          <a:p>
            <a:pPr algn="r"/>
            <a:r>
              <a:rPr lang="en-US" b="1" dirty="0">
                <a:solidFill>
                  <a:srgbClr val="000066"/>
                </a:solidFill>
              </a:rPr>
              <a:t>(INDIVIDUAL FOCUS)</a:t>
            </a:r>
          </a:p>
        </p:txBody>
      </p:sp>
      <p:sp>
        <p:nvSpPr>
          <p:cNvPr id="416774" name="Text Box 6"/>
          <p:cNvSpPr txBox="1">
            <a:spLocks noChangeArrowheads="1"/>
          </p:cNvSpPr>
          <p:nvPr/>
        </p:nvSpPr>
        <p:spPr bwMode="auto">
          <a:xfrm>
            <a:off x="673100" y="5181600"/>
            <a:ext cx="2444750" cy="915988"/>
          </a:xfrm>
          <a:prstGeom prst="rect">
            <a:avLst/>
          </a:prstGeom>
          <a:noFill/>
          <a:ln w="9525" algn="ctr">
            <a:noFill/>
            <a:miter lim="800000"/>
            <a:headEnd/>
            <a:tailEnd/>
          </a:ln>
        </p:spPr>
        <p:txBody>
          <a:bodyPr wrap="none">
            <a:spAutoFit/>
          </a:bodyPr>
          <a:lstStyle/>
          <a:p>
            <a:pPr algn="r"/>
            <a:r>
              <a:rPr lang="en-US" b="1" dirty="0">
                <a:solidFill>
                  <a:srgbClr val="000066"/>
                </a:solidFill>
              </a:rPr>
              <a:t>MACRO CONSUMER</a:t>
            </a:r>
          </a:p>
          <a:p>
            <a:pPr algn="r"/>
            <a:r>
              <a:rPr lang="en-US" b="1" dirty="0">
                <a:solidFill>
                  <a:srgbClr val="000066"/>
                </a:solidFill>
              </a:rPr>
              <a:t>BEHAVIOR</a:t>
            </a:r>
          </a:p>
          <a:p>
            <a:pPr algn="r"/>
            <a:r>
              <a:rPr lang="en-US" b="1" dirty="0">
                <a:solidFill>
                  <a:srgbClr val="000066"/>
                </a:solidFill>
              </a:rPr>
              <a:t>(SOCIAL FOCUS)</a:t>
            </a:r>
          </a:p>
        </p:txBody>
      </p:sp>
      <p:cxnSp>
        <p:nvCxnSpPr>
          <p:cNvPr id="416775" name="AutoShape 7"/>
          <p:cNvCxnSpPr>
            <a:cxnSpLocks noChangeShapeType="1"/>
          </p:cNvCxnSpPr>
          <p:nvPr/>
        </p:nvCxnSpPr>
        <p:spPr bwMode="auto">
          <a:xfrm flipV="1">
            <a:off x="3124200" y="1981200"/>
            <a:ext cx="2063750" cy="3244850"/>
          </a:xfrm>
          <a:prstGeom prst="straightConnector1">
            <a:avLst/>
          </a:prstGeom>
          <a:noFill/>
          <a:ln w="57150">
            <a:solidFill>
              <a:srgbClr val="CC9900"/>
            </a:solidFill>
            <a:round/>
            <a:headEnd type="triangle" w="lg" len="med"/>
            <a:tailEnd type="triangle" w="lg" len="med"/>
          </a:ln>
        </p:spPr>
      </p:cxnSp>
      <p:sp>
        <p:nvSpPr>
          <p:cNvPr id="416778" name="Rectangle 10"/>
          <p:cNvSpPr>
            <a:spLocks noChangeArrowheads="1"/>
          </p:cNvSpPr>
          <p:nvPr/>
        </p:nvSpPr>
        <p:spPr bwMode="auto">
          <a:xfrm>
            <a:off x="685800" y="2362200"/>
            <a:ext cx="3017838" cy="1371600"/>
          </a:xfrm>
          <a:prstGeom prst="rect">
            <a:avLst/>
          </a:prstGeom>
          <a:solidFill>
            <a:srgbClr val="009999"/>
          </a:solidFill>
          <a:ln w="25400" algn="ctr">
            <a:noFill/>
            <a:miter lim="800000"/>
            <a:headEnd/>
            <a:tailEnd/>
          </a:ln>
        </p:spPr>
        <p:txBody>
          <a:bodyPr wrap="none" tIns="228600" bIns="228600" anchor="ctr">
            <a:spAutoFit/>
          </a:bodyPr>
          <a:lstStyle/>
          <a:p>
            <a:pPr algn="ctr"/>
            <a:r>
              <a:rPr lang="en-US" sz="2000" b="1" dirty="0">
                <a:solidFill>
                  <a:schemeClr val="bg1"/>
                </a:solidFill>
              </a:rPr>
              <a:t>Consumer behavior</a:t>
            </a:r>
          </a:p>
          <a:p>
            <a:pPr algn="ctr"/>
            <a:r>
              <a:rPr lang="en-US" sz="2000" b="1" dirty="0">
                <a:solidFill>
                  <a:schemeClr val="bg1"/>
                </a:solidFill>
              </a:rPr>
              <a:t>involves many different</a:t>
            </a:r>
          </a:p>
          <a:p>
            <a:pPr algn="ctr"/>
            <a:r>
              <a:rPr lang="en-US" sz="2000" b="1" dirty="0">
                <a:solidFill>
                  <a:schemeClr val="bg1"/>
                </a:solidFill>
              </a:rPr>
              <a:t>disciplines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6778"/>
                                        </p:tgtEl>
                                        <p:attrNameLst>
                                          <p:attrName>style.visibility</p:attrName>
                                        </p:attrNameLst>
                                      </p:cBhvr>
                                      <p:to>
                                        <p:strVal val="visible"/>
                                      </p:to>
                                    </p:set>
                                    <p:animEffect transition="in" filter="fade">
                                      <p:cBhvr>
                                        <p:cTn id="7" dur="500"/>
                                        <p:tgtEl>
                                          <p:spTgt spid="4167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6773"/>
                                        </p:tgtEl>
                                        <p:attrNameLst>
                                          <p:attrName>style.visibility</p:attrName>
                                        </p:attrNameLst>
                                      </p:cBhvr>
                                      <p:to>
                                        <p:strVal val="visible"/>
                                      </p:to>
                                    </p:set>
                                    <p:animEffect transition="in" filter="wipe(left)">
                                      <p:cBhvr>
                                        <p:cTn id="12" dur="500"/>
                                        <p:tgtEl>
                                          <p:spTgt spid="416773"/>
                                        </p:tgtEl>
                                      </p:cBhvr>
                                    </p:animEffect>
                                  </p:childTnLst>
                                </p:cTn>
                              </p:par>
                              <p:par>
                                <p:cTn id="13" presetID="22" presetClass="entr" presetSubtype="8" fill="hold" nodeType="withEffect">
                                  <p:stCondLst>
                                    <p:cond delay="0"/>
                                  </p:stCondLst>
                                  <p:childTnLst>
                                    <p:set>
                                      <p:cBhvr>
                                        <p:cTn id="14" dur="1" fill="hold">
                                          <p:stCondLst>
                                            <p:cond delay="0"/>
                                          </p:stCondLst>
                                        </p:cTn>
                                        <p:tgtEl>
                                          <p:spTgt spid="416775"/>
                                        </p:tgtEl>
                                        <p:attrNameLst>
                                          <p:attrName>style.visibility</p:attrName>
                                        </p:attrNameLst>
                                      </p:cBhvr>
                                      <p:to>
                                        <p:strVal val="visible"/>
                                      </p:to>
                                    </p:set>
                                    <p:animEffect transition="in" filter="wipe(left)">
                                      <p:cBhvr>
                                        <p:cTn id="15" dur="500"/>
                                        <p:tgtEl>
                                          <p:spTgt spid="41677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16774"/>
                                        </p:tgtEl>
                                        <p:attrNameLst>
                                          <p:attrName>style.visibility</p:attrName>
                                        </p:attrNameLst>
                                      </p:cBhvr>
                                      <p:to>
                                        <p:strVal val="visible"/>
                                      </p:to>
                                    </p:set>
                                    <p:animEffect transition="in" filter="wipe(left)">
                                      <p:cBhvr>
                                        <p:cTn id="18" dur="500"/>
                                        <p:tgtEl>
                                          <p:spTgt spid="4167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16772"/>
                                        </p:tgtEl>
                                        <p:attrNameLst>
                                          <p:attrName>style.visibility</p:attrName>
                                        </p:attrNameLst>
                                      </p:cBhvr>
                                      <p:to>
                                        <p:strVal val="visible"/>
                                      </p:to>
                                    </p:set>
                                    <p:animEffect transition="in" filter="wipe(up)">
                                      <p:cBhvr>
                                        <p:cTn id="23" dur="500"/>
                                        <p:tgtEl>
                                          <p:spTgt spid="416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animBg="1"/>
      <p:bldP spid="416773" grpId="0"/>
      <p:bldP spid="416774" grpId="0"/>
      <p:bldP spid="4167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Pick two of the disciplines shown in Figure 1.2. How would their approaches to the same marketing issue differ?</a:t>
            </a:r>
            <a:endParaRPr lang="en-US" dirty="0"/>
          </a:p>
        </p:txBody>
      </p:sp>
      <p:sp>
        <p:nvSpPr>
          <p:cNvPr id="4" name="Slide Number Placeholder 3"/>
          <p:cNvSpPr>
            <a:spLocks noGrp="1"/>
          </p:cNvSpPr>
          <p:nvPr>
            <p:ph type="sldNum" sz="quarter" idx="10"/>
          </p:nvPr>
        </p:nvSpPr>
        <p:spPr/>
        <p:txBody>
          <a:bodyPr/>
          <a:lstStyle/>
          <a:p>
            <a:pPr>
              <a:defRPr/>
            </a:pPr>
            <a:r>
              <a:rPr lang="en-US" dirty="0" smtClean="0"/>
              <a:t>1-</a:t>
            </a:r>
            <a:fld id="{4C4CA041-97C9-4E07-92C8-E000E69160F2}" type="slidenum">
              <a:rPr lang="en-US" smtClean="0"/>
              <a:pPr>
                <a:defRPr/>
              </a:pPr>
              <a:t>29</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a:t>
            </a:r>
            <a:fld id="{D3C6199B-FD4B-4E83-9169-68F4AEA3C000}" type="slidenum">
              <a:rPr lang="en-US"/>
              <a:pPr>
                <a:defRPr/>
              </a:pPr>
              <a:t>3</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2290" name="Rectangle 2"/>
          <p:cNvSpPr>
            <a:spLocks noGrp="1" noChangeArrowheads="1"/>
          </p:cNvSpPr>
          <p:nvPr>
            <p:ph type="title"/>
          </p:nvPr>
        </p:nvSpPr>
        <p:spPr/>
        <p:txBody>
          <a:bodyPr/>
          <a:lstStyle/>
          <a:p>
            <a:r>
              <a:rPr lang="en-US" dirty="0" smtClean="0"/>
              <a:t>Chapter Objectives (continued)</a:t>
            </a:r>
          </a:p>
        </p:txBody>
      </p:sp>
      <p:sp>
        <p:nvSpPr>
          <p:cNvPr id="12291" name="Rectangle 3"/>
          <p:cNvSpPr>
            <a:spLocks noGrp="1" noChangeArrowheads="1"/>
          </p:cNvSpPr>
          <p:nvPr>
            <p:ph type="body" idx="1"/>
          </p:nvPr>
        </p:nvSpPr>
        <p:spPr>
          <a:xfrm>
            <a:off x="609600" y="1371600"/>
            <a:ext cx="8229600" cy="4759325"/>
          </a:xfrm>
        </p:spPr>
        <p:txBody>
          <a:bodyPr/>
          <a:lstStyle/>
          <a:p>
            <a:pPr marL="514350" indent="-514350">
              <a:buClr>
                <a:srgbClr val="002060"/>
              </a:buClr>
              <a:buFont typeface="+mj-lt"/>
              <a:buAutoNum type="arabicPeriod" startAt="4"/>
            </a:pPr>
            <a:r>
              <a:rPr lang="en-US" sz="3200" b="0" dirty="0" smtClean="0"/>
              <a:t>The Web is changing consumer behavior.</a:t>
            </a:r>
          </a:p>
          <a:p>
            <a:pPr marL="514350" indent="-514350">
              <a:buClr>
                <a:srgbClr val="002060"/>
              </a:buClr>
              <a:buFont typeface="+mj-lt"/>
              <a:buAutoNum type="arabicPeriod" startAt="4"/>
            </a:pPr>
            <a:r>
              <a:rPr lang="en-US" sz="3200" b="0" dirty="0" smtClean="0"/>
              <a:t>Consumer behavior relates to other issues in our lives.</a:t>
            </a:r>
            <a:r>
              <a:rPr lang="en-US" sz="3200" b="0" dirty="0" smtClean="0">
                <a:sym typeface="Wingdings" pitchFamily="2" charset="2"/>
              </a:rPr>
              <a:t> </a:t>
            </a:r>
            <a:endParaRPr lang="en-US" sz="3200" b="0" dirty="0" smtClean="0"/>
          </a:p>
          <a:p>
            <a:pPr marL="514350" indent="-514350">
              <a:buClr>
                <a:srgbClr val="002060"/>
              </a:buClr>
              <a:buFont typeface="+mj-lt"/>
              <a:buAutoNum type="arabicPeriod" startAt="4"/>
            </a:pPr>
            <a:r>
              <a:rPr lang="en-US" sz="3200" b="0" dirty="0" smtClean="0"/>
              <a:t>Many different types of specialists study consumer behavior.</a:t>
            </a:r>
          </a:p>
          <a:p>
            <a:pPr marL="514350" indent="-514350">
              <a:buClr>
                <a:srgbClr val="002060"/>
              </a:buClr>
              <a:buFont typeface="+mj-lt"/>
              <a:buAutoNum type="arabicPeriod" startAt="4"/>
            </a:pPr>
            <a:r>
              <a:rPr lang="en-US" sz="3200" b="0" dirty="0" smtClean="0"/>
              <a:t>There are two major perspectives that seek to understand and study consumer behavior</a:t>
            </a:r>
            <a:r>
              <a:rPr lang="en-US" b="0" dirty="0" smtClean="0"/>
              <a:t>.</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7</a:t>
            </a:r>
            <a:endParaRPr lang="en-US" dirty="0"/>
          </a:p>
        </p:txBody>
      </p:sp>
      <p:sp>
        <p:nvSpPr>
          <p:cNvPr id="3" name="Content Placeholder 2"/>
          <p:cNvSpPr>
            <a:spLocks noGrp="1"/>
          </p:cNvSpPr>
          <p:nvPr>
            <p:ph idx="1"/>
          </p:nvPr>
        </p:nvSpPr>
        <p:spPr/>
        <p:txBody>
          <a:bodyPr/>
          <a:lstStyle/>
          <a:p>
            <a:r>
              <a:rPr lang="en-US" dirty="0" smtClean="0"/>
              <a:t>There are two major perspectives on consumer behavior:</a:t>
            </a:r>
          </a:p>
          <a:p>
            <a:pPr lvl="1"/>
            <a:r>
              <a:rPr lang="en-US" dirty="0" smtClean="0"/>
              <a:t>Positivist approach</a:t>
            </a:r>
          </a:p>
          <a:p>
            <a:pPr lvl="1"/>
            <a:r>
              <a:rPr lang="en-US" dirty="0" smtClean="0"/>
              <a:t>Interpretivist approach</a:t>
            </a:r>
            <a:endParaRPr lang="en-US" dirty="0"/>
          </a:p>
        </p:txBody>
      </p:sp>
      <p:sp>
        <p:nvSpPr>
          <p:cNvPr id="4" name="Slide Number Placeholder 3"/>
          <p:cNvSpPr>
            <a:spLocks noGrp="1"/>
          </p:cNvSpPr>
          <p:nvPr>
            <p:ph type="sldNum" sz="quarter" idx="10"/>
          </p:nvPr>
        </p:nvSpPr>
        <p:spPr/>
        <p:txBody>
          <a:bodyPr/>
          <a:lstStyle/>
          <a:p>
            <a:pPr>
              <a:defRPr/>
            </a:pPr>
            <a:r>
              <a:rPr lang="en-US" dirty="0" smtClean="0"/>
              <a:t>1-</a:t>
            </a:r>
            <a:fld id="{4C4CA041-97C9-4E07-92C8-E000E69160F2}" type="slidenum">
              <a:rPr lang="en-US" smtClean="0"/>
              <a:pPr>
                <a:defRPr/>
              </a:pPr>
              <a:t>30</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r>
              <a:rPr lang="en-US" dirty="0"/>
              <a:t>1-</a:t>
            </a:r>
            <a:fld id="{7A539C76-B082-42B7-8499-74C1075CB10D}" type="slidenum">
              <a:rPr lang="en-US"/>
              <a:pPr/>
              <a:t>31</a:t>
            </a:fld>
            <a:endParaRPr lang="en-US" dirty="0"/>
          </a:p>
        </p:txBody>
      </p:sp>
      <p:sp>
        <p:nvSpPr>
          <p:cNvPr id="5" name="Rectangle 4"/>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40963" name="Rectangle 2"/>
          <p:cNvSpPr>
            <a:spLocks noGrp="1" noChangeArrowheads="1"/>
          </p:cNvSpPr>
          <p:nvPr>
            <p:ph type="title"/>
          </p:nvPr>
        </p:nvSpPr>
        <p:spPr/>
        <p:txBody>
          <a:bodyPr/>
          <a:lstStyle/>
          <a:p>
            <a:r>
              <a:rPr lang="en-US" sz="2800" dirty="0" smtClean="0"/>
              <a:t>Table 1.3 </a:t>
            </a:r>
            <a:br>
              <a:rPr lang="en-US" sz="2800" dirty="0" smtClean="0"/>
            </a:br>
            <a:r>
              <a:rPr lang="en-US" sz="2800" dirty="0" smtClean="0"/>
              <a:t>Positivist versus Interpretivist Approaches</a:t>
            </a:r>
          </a:p>
        </p:txBody>
      </p:sp>
      <p:graphicFrame>
        <p:nvGraphicFramePr>
          <p:cNvPr id="420922" name="Group 58"/>
          <p:cNvGraphicFramePr>
            <a:graphicFrameLocks noGrp="1"/>
          </p:cNvGraphicFramePr>
          <p:nvPr>
            <p:ph type="tbl" idx="1"/>
          </p:nvPr>
        </p:nvGraphicFramePr>
        <p:xfrm>
          <a:off x="609600" y="1524000"/>
          <a:ext cx="7772400" cy="4618356"/>
        </p:xfrm>
        <a:graphic>
          <a:graphicData uri="http://schemas.openxmlformats.org/drawingml/2006/table">
            <a:tbl>
              <a:tblPr/>
              <a:tblGrid>
                <a:gridCol w="1889125"/>
                <a:gridCol w="2906713"/>
                <a:gridCol w="2976562"/>
              </a:tblGrid>
              <a:tr h="533400">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chemeClr val="bg1"/>
                          </a:solidFill>
                          <a:effectLst/>
                          <a:latin typeface="Arial" charset="0"/>
                        </a:rPr>
                        <a:t>Assumptions</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00"/>
                    </a:solid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chemeClr val="bg1"/>
                          </a:solidFill>
                          <a:effectLst/>
                          <a:latin typeface="Arial" charset="0"/>
                        </a:rPr>
                        <a:t>Positivist Approach</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00"/>
                    </a:solid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chemeClr val="bg1"/>
                          </a:solidFill>
                          <a:effectLst/>
                          <a:latin typeface="Arial" charset="0"/>
                        </a:rPr>
                        <a:t>Interpretivist Approach</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00"/>
                    </a:solidFill>
                  </a:tcPr>
                </a:tc>
              </a:tr>
              <a:tr h="639763">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Nature of reality</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Objective, tangible</a:t>
                      </a:r>
                    </a:p>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Single</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Socially constructed</a:t>
                      </a:r>
                    </a:p>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Multiple</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Goal</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Prediction</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Understanding</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Knowledge generated</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Time free</a:t>
                      </a:r>
                    </a:p>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Context-independent</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Time-bound</a:t>
                      </a:r>
                    </a:p>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Contest dependent</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View of causality</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Existence of real causes</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Multiple, simultaneous shaping events</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Research relationship</a:t>
                      </a:r>
                    </a:p>
                  </a:txBody>
                  <a:tcPr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Separation between researcher and subject</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6600"/>
                        </a:buClr>
                        <a:buSzPct val="120000"/>
                        <a:buFontTx/>
                        <a:buNone/>
                        <a:tabLst/>
                      </a:pPr>
                      <a:r>
                        <a:rPr kumimoji="0" lang="en-US" sz="1800" b="1" i="0" u="none" strike="noStrike" cap="none" normalizeH="0" baseline="0" dirty="0" smtClean="0">
                          <a:ln>
                            <a:noFill/>
                          </a:ln>
                          <a:solidFill>
                            <a:srgbClr val="000066"/>
                          </a:solidFill>
                          <a:effectLst/>
                          <a:latin typeface="Arial" charset="0"/>
                        </a:rPr>
                        <a:t>Interactive, cooperative with researcher being part of phenomenon under study</a:t>
                      </a:r>
                    </a:p>
                  </a:txBody>
                  <a:tcPr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6" name="Content Placeholder 5"/>
          <p:cNvSpPr>
            <a:spLocks noGrp="1"/>
          </p:cNvSpPr>
          <p:nvPr>
            <p:ph idx="1"/>
          </p:nvPr>
        </p:nvSpPr>
        <p:spPr/>
        <p:txBody>
          <a:bodyPr/>
          <a:lstStyle/>
          <a:p>
            <a:r>
              <a:rPr lang="en-US" dirty="0" smtClean="0"/>
              <a:t>How do you think the two paradigms of consumer research affect the choices marketers make in targeting consumer segments?</a:t>
            </a:r>
            <a:endParaRPr lang="en-US" dirty="0"/>
          </a:p>
        </p:txBody>
      </p:sp>
      <p:sp>
        <p:nvSpPr>
          <p:cNvPr id="4" name="Slide Number Placeholder 3"/>
          <p:cNvSpPr>
            <a:spLocks noGrp="1"/>
          </p:cNvSpPr>
          <p:nvPr>
            <p:ph type="sldNum" sz="quarter" idx="10"/>
          </p:nvPr>
        </p:nvSpPr>
        <p:spPr/>
        <p:txBody>
          <a:bodyPr/>
          <a:lstStyle/>
          <a:p>
            <a:r>
              <a:rPr lang="en-US" dirty="0" smtClean="0"/>
              <a:t>1-</a:t>
            </a:r>
            <a:fld id="{C22238C0-0796-4922-BA4E-D721310CC5EF}" type="slidenum">
              <a:rPr lang="en-US" smtClean="0"/>
              <a:pPr/>
              <a:t>32</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a:t>
            </a:r>
            <a:fld id="{9D9375E1-1C87-47CA-9A21-36517328202C}" type="slidenum">
              <a:rPr lang="en-US"/>
              <a:pPr>
                <a:defRPr/>
              </a:pPr>
              <a:t>33</a:t>
            </a:fld>
            <a:endParaRPr lang="en-US" dirty="0"/>
          </a:p>
        </p:txBody>
      </p:sp>
      <p:sp>
        <p:nvSpPr>
          <p:cNvPr id="5" name="Rectangle 13"/>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43010" name="Title 1"/>
          <p:cNvSpPr>
            <a:spLocks noGrp="1"/>
          </p:cNvSpPr>
          <p:nvPr>
            <p:ph type="title"/>
          </p:nvPr>
        </p:nvSpPr>
        <p:spPr/>
        <p:txBody>
          <a:bodyPr/>
          <a:lstStyle/>
          <a:p>
            <a:pPr eaLnBrk="1" hangingPunct="1"/>
            <a:r>
              <a:rPr lang="en-US" dirty="0" smtClean="0"/>
              <a:t>Chapter Summary</a:t>
            </a:r>
          </a:p>
        </p:txBody>
      </p:sp>
      <p:sp>
        <p:nvSpPr>
          <p:cNvPr id="43011" name="Content Placeholder 2"/>
          <p:cNvSpPr>
            <a:spLocks noGrp="1"/>
          </p:cNvSpPr>
          <p:nvPr>
            <p:ph idx="1"/>
          </p:nvPr>
        </p:nvSpPr>
        <p:spPr>
          <a:xfrm>
            <a:off x="457200" y="1219200"/>
            <a:ext cx="8382000" cy="4911725"/>
          </a:xfrm>
        </p:spPr>
        <p:txBody>
          <a:bodyPr/>
          <a:lstStyle/>
          <a:p>
            <a:pPr eaLnBrk="1" hangingPunct="1"/>
            <a:r>
              <a:rPr lang="en-US" dirty="0" smtClean="0"/>
              <a:t>Consumer behavior is a process.</a:t>
            </a:r>
          </a:p>
          <a:p>
            <a:pPr eaLnBrk="1" hangingPunct="1"/>
            <a:r>
              <a:rPr lang="en-US" dirty="0" smtClean="0"/>
              <a:t>Consumer use products and brands to define their identity to others.</a:t>
            </a:r>
          </a:p>
          <a:p>
            <a:pPr eaLnBrk="1" hangingPunct="1"/>
            <a:r>
              <a:rPr lang="en-US" dirty="0" smtClean="0"/>
              <a:t>Consumers from different segments have different needs and wants.</a:t>
            </a:r>
          </a:p>
          <a:p>
            <a:pPr eaLnBrk="1" hangingPunct="1"/>
            <a:r>
              <a:rPr lang="en-US" dirty="0" smtClean="0"/>
              <a:t>Consumer behavior benefits from several fields.</a:t>
            </a:r>
          </a:p>
          <a:p>
            <a:pPr eaLnBrk="1" hangingPunct="1"/>
            <a:r>
              <a:rPr lang="en-US" dirty="0" smtClean="0"/>
              <a:t>There are two major perspectives guiding our study of consumer behavior.</a:t>
            </a:r>
          </a:p>
          <a:p>
            <a:pPr eaLnBrk="1" hangingPunct="1">
              <a:buFontTx/>
              <a:buNone/>
            </a:pPr>
            <a:endParaRPr lang="en-US" dirty="0" smtClean="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0"/>
          </p:nvPr>
        </p:nvSpPr>
        <p:spPr/>
        <p:txBody>
          <a:bodyPr/>
          <a:lstStyle/>
          <a:p>
            <a:r>
              <a:rPr lang="en-US" dirty="0"/>
              <a:t>1-</a:t>
            </a:r>
            <a:fld id="{1A1D0E81-FD82-4E70-9E7B-52E57964343F}" type="slidenum">
              <a:rPr lang="en-US"/>
              <a:pPr/>
              <a:t>4</a:t>
            </a:fld>
            <a:endParaRPr lang="en-US" dirty="0"/>
          </a:p>
        </p:txBody>
      </p:sp>
      <p:sp>
        <p:nvSpPr>
          <p:cNvPr id="6" name="Rectangle 5"/>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3315" name="Rectangle 2"/>
          <p:cNvSpPr>
            <a:spLocks noGrp="1" noChangeArrowheads="1"/>
          </p:cNvSpPr>
          <p:nvPr>
            <p:ph type="title"/>
          </p:nvPr>
        </p:nvSpPr>
        <p:spPr/>
        <p:txBody>
          <a:bodyPr/>
          <a:lstStyle/>
          <a:p>
            <a:r>
              <a:rPr lang="en-US" dirty="0" smtClean="0"/>
              <a:t>Learning Objective 1</a:t>
            </a:r>
          </a:p>
        </p:txBody>
      </p:sp>
      <p:sp>
        <p:nvSpPr>
          <p:cNvPr id="13316" name="Rectangle 3"/>
          <p:cNvSpPr>
            <a:spLocks noGrp="1" noChangeArrowheads="1"/>
          </p:cNvSpPr>
          <p:nvPr>
            <p:ph type="body" sz="half" idx="2"/>
          </p:nvPr>
        </p:nvSpPr>
        <p:spPr>
          <a:xfrm>
            <a:off x="3352800" y="1676401"/>
            <a:ext cx="5334000" cy="4267200"/>
          </a:xfrm>
        </p:spPr>
        <p:txBody>
          <a:bodyPr/>
          <a:lstStyle/>
          <a:p>
            <a:r>
              <a:rPr lang="en-US" sz="3200" b="0" dirty="0" smtClean="0"/>
              <a:t>Consumers use products to help them define their identities</a:t>
            </a:r>
          </a:p>
        </p:txBody>
      </p:sp>
      <p:pic>
        <p:nvPicPr>
          <p:cNvPr id="13320" name="Picture 8"/>
          <p:cNvPicPr>
            <a:picLocks noChangeAspect="1" noChangeArrowheads="1"/>
          </p:cNvPicPr>
          <p:nvPr/>
        </p:nvPicPr>
        <p:blipFill>
          <a:blip r:embed="rId3" cstate="print"/>
          <a:srcRect/>
          <a:stretch>
            <a:fillRect/>
          </a:stretch>
        </p:blipFill>
        <p:spPr bwMode="auto">
          <a:xfrm>
            <a:off x="609600" y="1447800"/>
            <a:ext cx="2548635" cy="3829050"/>
          </a:xfrm>
          <a:prstGeom prst="rect">
            <a:avLst/>
          </a:prstGeom>
          <a:noFill/>
          <a:ln w="25400" cap="flat" cmpd="sng" algn="ctr">
            <a:noFill/>
            <a:prstDash val="solid"/>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dirty="0" smtClean="0"/>
              <a:t>Consumer Identity as an Aid to Marketers</a:t>
            </a:r>
          </a:p>
        </p:txBody>
      </p:sp>
      <p:sp>
        <p:nvSpPr>
          <p:cNvPr id="7" name="Content Placeholder 6"/>
          <p:cNvSpPr>
            <a:spLocks noGrp="1"/>
          </p:cNvSpPr>
          <p:nvPr>
            <p:ph idx="1"/>
          </p:nvPr>
        </p:nvSpPr>
        <p:spPr/>
        <p:txBody>
          <a:bodyPr/>
          <a:lstStyle/>
          <a:p>
            <a:r>
              <a:rPr lang="en-US" b="0" dirty="0" smtClean="0"/>
              <a:t>Consumers segmented by </a:t>
            </a:r>
            <a:r>
              <a:rPr lang="en-US" dirty="0" smtClean="0"/>
              <a:t>demographics</a:t>
            </a:r>
            <a:r>
              <a:rPr lang="en-US" b="0" dirty="0" smtClean="0"/>
              <a:t> and </a:t>
            </a:r>
            <a:r>
              <a:rPr lang="en-US" dirty="0" smtClean="0"/>
              <a:t>psychographics</a:t>
            </a:r>
          </a:p>
          <a:p>
            <a:r>
              <a:rPr lang="en-US" b="0" dirty="0" smtClean="0"/>
              <a:t>Consumers understood in part based on their </a:t>
            </a:r>
            <a:r>
              <a:rPr lang="en-US" dirty="0" smtClean="0"/>
              <a:t>consumption communities </a:t>
            </a:r>
            <a:r>
              <a:rPr lang="en-US" b="0" dirty="0" smtClean="0"/>
              <a:t>and reference groups</a:t>
            </a:r>
          </a:p>
          <a:p>
            <a:r>
              <a:rPr lang="en-US" b="0" dirty="0" smtClean="0"/>
              <a:t>Brands target consumers using </a:t>
            </a:r>
            <a:r>
              <a:rPr lang="en-US" dirty="0" smtClean="0"/>
              <a:t>market segmentation strategies</a:t>
            </a:r>
          </a:p>
          <a:p>
            <a:r>
              <a:rPr lang="en-US" b="0" dirty="0" smtClean="0"/>
              <a:t>Consumers may choose brands that match with their own </a:t>
            </a:r>
            <a:r>
              <a:rPr lang="en-US" dirty="0" smtClean="0"/>
              <a:t>identities</a:t>
            </a:r>
            <a:endParaRPr lang="en-US" dirty="0"/>
          </a:p>
        </p:txBody>
      </p:sp>
      <p:sp>
        <p:nvSpPr>
          <p:cNvPr id="5" name="Slide Number Placeholder 6"/>
          <p:cNvSpPr>
            <a:spLocks noGrp="1"/>
          </p:cNvSpPr>
          <p:nvPr>
            <p:ph type="sldNum" sz="quarter" idx="10"/>
          </p:nvPr>
        </p:nvSpPr>
        <p:spPr/>
        <p:txBody>
          <a:bodyPr/>
          <a:lstStyle/>
          <a:p>
            <a:r>
              <a:rPr lang="en-US" dirty="0"/>
              <a:t>1-</a:t>
            </a:r>
            <a:fld id="{1A1D0E81-FD82-4E70-9E7B-52E57964343F}" type="slidenum">
              <a:rPr lang="en-US"/>
              <a:pPr/>
              <a:t>5</a:t>
            </a:fld>
            <a:endParaRPr lang="en-US" dirty="0"/>
          </a:p>
        </p:txBody>
      </p:sp>
      <p:sp>
        <p:nvSpPr>
          <p:cNvPr id="6" name="Rectangle 5"/>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0"/>
          </p:nvPr>
        </p:nvSpPr>
        <p:spPr/>
        <p:txBody>
          <a:bodyPr/>
          <a:lstStyle/>
          <a:p>
            <a:r>
              <a:rPr lang="en-US" dirty="0"/>
              <a:t>1-</a:t>
            </a:r>
            <a:fld id="{3800C6CF-A6A8-4C3F-AB51-1314FBED8BAC}" type="slidenum">
              <a:rPr lang="en-US"/>
              <a:pPr/>
              <a:t>6</a:t>
            </a:fld>
            <a:endParaRPr lang="en-US" dirty="0"/>
          </a:p>
        </p:txBody>
      </p:sp>
      <p:sp>
        <p:nvSpPr>
          <p:cNvPr id="6" name="Rectangle 5"/>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4339" name="Rectangle 3"/>
          <p:cNvSpPr>
            <a:spLocks noGrp="1" noChangeArrowheads="1"/>
          </p:cNvSpPr>
          <p:nvPr>
            <p:ph type="title"/>
          </p:nvPr>
        </p:nvSpPr>
        <p:spPr/>
        <p:txBody>
          <a:bodyPr/>
          <a:lstStyle/>
          <a:p>
            <a:r>
              <a:rPr lang="en-US" dirty="0" smtClean="0"/>
              <a:t>What is Consumer Behavior?</a:t>
            </a:r>
          </a:p>
        </p:txBody>
      </p:sp>
      <p:pic>
        <p:nvPicPr>
          <p:cNvPr id="14340" name="Picture 11" descr="MPj04002760000[1]"/>
          <p:cNvPicPr>
            <a:picLocks noGrp="1" noChangeAspect="1" noChangeArrowheads="1"/>
          </p:cNvPicPr>
          <p:nvPr>
            <p:ph type="clipArt" sz="half" idx="1"/>
          </p:nvPr>
        </p:nvPicPr>
        <p:blipFill>
          <a:blip r:embed="rId3" cstate="print"/>
          <a:srcRect/>
          <a:stretch>
            <a:fillRect/>
          </a:stretch>
        </p:blipFill>
        <p:spPr>
          <a:xfrm>
            <a:off x="5334000" y="1524000"/>
            <a:ext cx="3048000" cy="3810000"/>
          </a:xfrm>
          <a:solidFill>
            <a:srgbClr val="CC3300"/>
          </a:solidFill>
          <a:ln w="38100">
            <a:solidFill>
              <a:srgbClr val="996633"/>
            </a:solidFill>
          </a:ln>
        </p:spPr>
      </p:pic>
      <p:sp>
        <p:nvSpPr>
          <p:cNvPr id="14341" name="Rectangle 4"/>
          <p:cNvSpPr>
            <a:spLocks noGrp="1" noChangeArrowheads="1"/>
          </p:cNvSpPr>
          <p:nvPr>
            <p:ph type="body" sz="half" idx="2"/>
          </p:nvPr>
        </p:nvSpPr>
        <p:spPr>
          <a:xfrm>
            <a:off x="457200" y="1447800"/>
            <a:ext cx="4038600" cy="4401205"/>
          </a:xfrm>
          <a:noFill/>
        </p:spPr>
        <p:txBody>
          <a:bodyPr>
            <a:spAutoFit/>
          </a:bodyPr>
          <a:lstStyle/>
          <a:p>
            <a:pPr algn="ctr">
              <a:buFontTx/>
              <a:buNone/>
            </a:pPr>
            <a:r>
              <a:rPr lang="en-US" sz="2800" dirty="0" smtClean="0"/>
              <a:t>Consumer behavior: the study of the processes involved when individuals or groups select, purchase, use, or dispose of products, services, ideas, or experiences to satisfy needs and desires.</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b="0" dirty="0" smtClean="0"/>
              <a:t>Do your consumption choices differ depending upon the role you are playing at the time? </a:t>
            </a:r>
          </a:p>
          <a:p>
            <a:r>
              <a:rPr lang="en-US" b="0" dirty="0" smtClean="0"/>
              <a:t>Give examples from your own life.</a:t>
            </a:r>
          </a:p>
          <a:p>
            <a:r>
              <a:rPr lang="en-US" b="0" dirty="0" smtClean="0"/>
              <a:t>How do your choices as a consumer differ depending upon whether you are in the role of student, child, employee, and so on?</a:t>
            </a:r>
            <a:endParaRPr lang="en-US" b="0" dirty="0"/>
          </a:p>
        </p:txBody>
      </p:sp>
      <p:sp>
        <p:nvSpPr>
          <p:cNvPr id="4" name="Slide Number Placeholder 3"/>
          <p:cNvSpPr>
            <a:spLocks noGrp="1"/>
          </p:cNvSpPr>
          <p:nvPr>
            <p:ph type="sldNum" sz="quarter" idx="10"/>
          </p:nvPr>
        </p:nvSpPr>
        <p:spPr/>
        <p:txBody>
          <a:bodyPr/>
          <a:lstStyle/>
          <a:p>
            <a:pPr>
              <a:defRPr/>
            </a:pPr>
            <a:r>
              <a:rPr lang="en-US" dirty="0" smtClean="0"/>
              <a:t>1-</a:t>
            </a:r>
            <a:fld id="{4C4CA041-97C9-4E07-92C8-E000E69160F2}" type="slidenum">
              <a:rPr lang="en-US" smtClean="0"/>
              <a:pPr>
                <a:defRPr/>
              </a:pPr>
              <a:t>7</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0"/>
          </p:nvPr>
        </p:nvSpPr>
        <p:spPr/>
        <p:txBody>
          <a:bodyPr/>
          <a:lstStyle/>
          <a:p>
            <a:r>
              <a:rPr lang="en-US" dirty="0"/>
              <a:t>1-</a:t>
            </a:r>
            <a:fld id="{1A1D0E81-FD82-4E70-9E7B-52E57964343F}" type="slidenum">
              <a:rPr lang="en-US"/>
              <a:pPr/>
              <a:t>8</a:t>
            </a:fld>
            <a:endParaRPr lang="en-US" dirty="0"/>
          </a:p>
        </p:txBody>
      </p:sp>
      <p:sp>
        <p:nvSpPr>
          <p:cNvPr id="6" name="Rectangle 5"/>
          <p:cNvSpPr>
            <a:spLocks noGrp="1" noChangeArrowheads="1"/>
          </p:cNvSpPr>
          <p:nvPr>
            <p:ph type="ftr" sz="quarter" idx="11"/>
          </p:nvPr>
        </p:nvSpPr>
        <p:spPr/>
        <p:txBody>
          <a:bodyPr/>
          <a:lstStyle/>
          <a:p>
            <a:endParaRPr lang="en-US" dirty="0"/>
          </a:p>
          <a:p>
            <a:r>
              <a:rPr lang="en-US" dirty="0"/>
              <a:t>Copyright © </a:t>
            </a:r>
            <a:r>
              <a:rPr lang="en-US" dirty="0" smtClean="0"/>
              <a:t>2013 </a:t>
            </a:r>
            <a:r>
              <a:rPr lang="en-US" dirty="0"/>
              <a:t>Pearson Education, Inc. publishing as Prentice Hall</a:t>
            </a:r>
          </a:p>
          <a:p>
            <a:endParaRPr lang="en-US" dirty="0"/>
          </a:p>
        </p:txBody>
      </p:sp>
      <p:sp>
        <p:nvSpPr>
          <p:cNvPr id="13315" name="Rectangle 2"/>
          <p:cNvSpPr>
            <a:spLocks noGrp="1" noChangeArrowheads="1"/>
          </p:cNvSpPr>
          <p:nvPr>
            <p:ph type="title"/>
          </p:nvPr>
        </p:nvSpPr>
        <p:spPr/>
        <p:txBody>
          <a:bodyPr/>
          <a:lstStyle/>
          <a:p>
            <a:r>
              <a:rPr lang="en-US" dirty="0" smtClean="0"/>
              <a:t>Learning Objective 2</a:t>
            </a:r>
          </a:p>
        </p:txBody>
      </p:sp>
      <p:sp>
        <p:nvSpPr>
          <p:cNvPr id="13316" name="Rectangle 3"/>
          <p:cNvSpPr>
            <a:spLocks noGrp="1" noChangeArrowheads="1"/>
          </p:cNvSpPr>
          <p:nvPr>
            <p:ph type="body" sz="half" idx="2"/>
          </p:nvPr>
        </p:nvSpPr>
        <p:spPr>
          <a:xfrm>
            <a:off x="533400" y="1371600"/>
            <a:ext cx="8153400" cy="4572001"/>
          </a:xfrm>
        </p:spPr>
        <p:txBody>
          <a:bodyPr/>
          <a:lstStyle/>
          <a:p>
            <a:r>
              <a:rPr lang="en-US" sz="3200" b="0" dirty="0" smtClean="0"/>
              <a:t>Consumer behavior is a process.</a:t>
            </a:r>
          </a:p>
        </p:txBody>
      </p:sp>
      <p:pic>
        <p:nvPicPr>
          <p:cNvPr id="103426" name="Picture 2"/>
          <p:cNvPicPr>
            <a:picLocks noChangeAspect="1" noChangeArrowheads="1"/>
          </p:cNvPicPr>
          <p:nvPr/>
        </p:nvPicPr>
        <p:blipFill>
          <a:blip r:embed="rId3" cstate="print"/>
          <a:srcRect/>
          <a:stretch>
            <a:fillRect/>
          </a:stretch>
        </p:blipFill>
        <p:spPr bwMode="auto">
          <a:xfrm>
            <a:off x="2514600" y="2362200"/>
            <a:ext cx="4362450" cy="3231445"/>
          </a:xfrm>
          <a:prstGeom prst="rect">
            <a:avLst/>
          </a:prstGeom>
          <a:noFill/>
          <a:ln w="25400" cap="flat" cmpd="sng" algn="ctr">
            <a:noFill/>
            <a:prstDash val="solid"/>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r>
              <a:rPr lang="en-US" dirty="0"/>
              <a:t>1-</a:t>
            </a:r>
            <a:fld id="{87118F87-986D-4C06-8FCB-A6A50D7C4D88}" type="slidenum">
              <a:rPr lang="en-US"/>
              <a:pPr/>
              <a:t>9</a:t>
            </a:fld>
            <a:endParaRPr lang="en-US" dirty="0"/>
          </a:p>
        </p:txBody>
      </p:sp>
      <p:sp>
        <p:nvSpPr>
          <p:cNvPr id="5" name="Rectangle 4"/>
          <p:cNvSpPr>
            <a:spLocks noGrp="1" noChangeArrowheads="1"/>
          </p:cNvSpPr>
          <p:nvPr>
            <p:ph type="ftr" sz="quarter" idx="11"/>
          </p:nvPr>
        </p:nvSpPr>
        <p:spPr/>
        <p:txBody>
          <a:bodyPr/>
          <a:lstStyle/>
          <a:p>
            <a:endParaRPr lang="en-US" dirty="0" smtClean="0"/>
          </a:p>
          <a:p>
            <a:r>
              <a:rPr lang="en-US" dirty="0" smtClean="0"/>
              <a:t>Copyright </a:t>
            </a:r>
            <a:r>
              <a:rPr lang="en-US" dirty="0"/>
              <a:t>© </a:t>
            </a:r>
            <a:r>
              <a:rPr lang="en-US" dirty="0" smtClean="0"/>
              <a:t>2013 </a:t>
            </a:r>
            <a:r>
              <a:rPr lang="en-US" dirty="0"/>
              <a:t>Pearson Education, Inc. publishing as Prentice Hall</a:t>
            </a:r>
          </a:p>
          <a:p>
            <a:endParaRPr lang="en-US" dirty="0"/>
          </a:p>
        </p:txBody>
      </p:sp>
      <p:sp>
        <p:nvSpPr>
          <p:cNvPr id="15363" name="Rectangle 2"/>
          <p:cNvSpPr>
            <a:spLocks noGrp="1" noChangeArrowheads="1"/>
          </p:cNvSpPr>
          <p:nvPr>
            <p:ph type="title"/>
          </p:nvPr>
        </p:nvSpPr>
        <p:spPr/>
        <p:txBody>
          <a:bodyPr/>
          <a:lstStyle/>
          <a:p>
            <a:r>
              <a:rPr lang="en-US" dirty="0" smtClean="0"/>
              <a:t>Figure 1.1 </a:t>
            </a:r>
            <a:br>
              <a:rPr lang="en-US" dirty="0" smtClean="0"/>
            </a:br>
            <a:r>
              <a:rPr lang="en-US" dirty="0" smtClean="0"/>
              <a:t>Stages in the Consumption Process</a:t>
            </a:r>
          </a:p>
        </p:txBody>
      </p:sp>
      <p:pic>
        <p:nvPicPr>
          <p:cNvPr id="15364" name="Picture 39"/>
          <p:cNvPicPr>
            <a:picLocks noChangeAspect="1" noChangeArrowheads="1"/>
          </p:cNvPicPr>
          <p:nvPr/>
        </p:nvPicPr>
        <p:blipFill>
          <a:blip r:embed="rId3" cstate="print"/>
          <a:srcRect/>
          <a:stretch>
            <a:fillRect/>
          </a:stretch>
        </p:blipFill>
        <p:spPr bwMode="auto">
          <a:xfrm>
            <a:off x="457200" y="1524000"/>
            <a:ext cx="8153400" cy="4724400"/>
          </a:xfrm>
          <a:prstGeom prst="rect">
            <a:avLst/>
          </a:prstGeom>
          <a:noFill/>
          <a:ln w="25400" algn="ctr">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9641</TotalTime>
  <Words>3222</Words>
  <Application>Microsoft Office PowerPoint</Application>
  <PresentationFormat>On-screen Show (4:3)</PresentationFormat>
  <Paragraphs>348</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WritingDesignTemplate</vt:lpstr>
      <vt:lpstr>Level</vt:lpstr>
      <vt:lpstr>Chapter 1 Buying, Having, Being</vt:lpstr>
      <vt:lpstr>Chapter Objectives</vt:lpstr>
      <vt:lpstr>Chapter Objectives (continued)</vt:lpstr>
      <vt:lpstr>Learning Objective 1</vt:lpstr>
      <vt:lpstr>Consumer Identity as an Aid to Marketers</vt:lpstr>
      <vt:lpstr>What is Consumer Behavior?</vt:lpstr>
      <vt:lpstr>For Reflection</vt:lpstr>
      <vt:lpstr>Learning Objective 2</vt:lpstr>
      <vt:lpstr>Figure 1.1  Stages in the Consumption Process</vt:lpstr>
      <vt:lpstr>For Reflection</vt:lpstr>
      <vt:lpstr>Learning Objective 3</vt:lpstr>
      <vt:lpstr>Segmenting Consumers: Demographics</vt:lpstr>
      <vt:lpstr>Redneck Bank Targets by Social Class</vt:lpstr>
      <vt:lpstr>Popular Culture</vt:lpstr>
      <vt:lpstr>Consumer-Brand Relationships</vt:lpstr>
      <vt:lpstr>For Reflection</vt:lpstr>
      <vt:lpstr>Learning Objective 4</vt:lpstr>
      <vt:lpstr>Social Media</vt:lpstr>
      <vt:lpstr>For Reflection</vt:lpstr>
      <vt:lpstr>Learning Objective 5</vt:lpstr>
      <vt:lpstr>Marketing Ethics and Public Policy</vt:lpstr>
      <vt:lpstr>Do Marketers Create Artificial Needs?</vt:lpstr>
      <vt:lpstr>Are Advertising &amp; Marketing Necessary?</vt:lpstr>
      <vt:lpstr>Do Marketers Promise Miracles?</vt:lpstr>
      <vt:lpstr>Public Policy &amp; Consumerism</vt:lpstr>
      <vt:lpstr>For Reflection</vt:lpstr>
      <vt:lpstr>Learning Objective 6</vt:lpstr>
      <vt:lpstr>Figure 1.2 Disciplines in  Consumer Research</vt:lpstr>
      <vt:lpstr>For Reflection</vt:lpstr>
      <vt:lpstr>Learning Objective 7</vt:lpstr>
      <vt:lpstr>Table 1.3  Positivist versus Interpretivist Approaches</vt:lpstr>
      <vt:lpstr>For Reflection</vt:lpstr>
      <vt:lpstr>Chapter Summary</vt:lpstr>
    </vt:vector>
  </TitlesOfParts>
  <Company>Shippensburg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chp 1</dc:title>
  <dc:creator>Tracy Tuten</dc:creator>
  <cp:lastModifiedBy>Jim</cp:lastModifiedBy>
  <cp:revision>1141</cp:revision>
  <dcterms:created xsi:type="dcterms:W3CDTF">2005-09-08T00:53:29Z</dcterms:created>
  <dcterms:modified xsi:type="dcterms:W3CDTF">2012-01-15T01:53:39Z</dcterms:modified>
</cp:coreProperties>
</file>