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tags/tag2.xml" ContentType="application/vnd.openxmlformats-officedocument.presentationml.tags+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tags/tag3.xml" ContentType="application/vnd.openxmlformats-officedocument.presentationml.tags+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60" r:id="rId5"/>
    <p:sldId id="261" r:id="rId6"/>
    <p:sldId id="259" r:id="rId7"/>
    <p:sldId id="262" r:id="rId8"/>
    <p:sldId id="288" r:id="rId9"/>
    <p:sldId id="264" r:id="rId10"/>
    <p:sldId id="289" r:id="rId11"/>
    <p:sldId id="266" r:id="rId12"/>
    <p:sldId id="267" r:id="rId13"/>
    <p:sldId id="291"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236075"/>
  <p:custDataLst>
    <p:tags r:id="rId35"/>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18" autoAdjust="0"/>
    <p:restoredTop sz="83005" autoAdjust="0"/>
  </p:normalViewPr>
  <p:slideViewPr>
    <p:cSldViewPr>
      <p:cViewPr>
        <p:scale>
          <a:sx n="50" d="100"/>
          <a:sy n="50" d="100"/>
        </p:scale>
        <p:origin x="-1572" y="-5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71F885-C31C-4C67-8AFF-6E8FE39D0E56}" type="doc">
      <dgm:prSet loTypeId="urn:microsoft.com/office/officeart/2005/8/layout/gear1" loCatId="cycle" qsTypeId="urn:microsoft.com/office/officeart/2005/8/quickstyle/simple1" qsCatId="simple" csTypeId="urn:microsoft.com/office/officeart/2005/8/colors/accent1_2" csCatId="accent1" phldr="1"/>
      <dgm:spPr/>
    </dgm:pt>
    <dgm:pt modelId="{D8D3073B-F2CD-4BA1-A214-1A4812DB4FA2}">
      <dgm:prSet phldrT="[Text]"/>
      <dgm:spPr/>
      <dgm:t>
        <a:bodyPr/>
        <a:lstStyle/>
        <a:p>
          <a:r>
            <a:rPr lang="en-US" b="1" i="1" baseline="0" dirty="0" smtClean="0">
              <a:latin typeface="Georgia" pitchFamily="18" charset="0"/>
            </a:rPr>
            <a:t>1</a:t>
          </a:r>
          <a:endParaRPr lang="en-US" b="1" i="1" baseline="0" dirty="0">
            <a:latin typeface="Georgia" pitchFamily="18" charset="0"/>
          </a:endParaRPr>
        </a:p>
      </dgm:t>
    </dgm:pt>
    <dgm:pt modelId="{41F5C7E0-9CDD-4C8C-AA61-D3CBAA9D34EB}" type="parTrans" cxnId="{4741EBEB-A61D-4716-B6B8-57A7E0DE76EA}">
      <dgm:prSet/>
      <dgm:spPr/>
      <dgm:t>
        <a:bodyPr/>
        <a:lstStyle/>
        <a:p>
          <a:endParaRPr lang="en-US"/>
        </a:p>
      </dgm:t>
    </dgm:pt>
    <dgm:pt modelId="{0B830C48-5A5B-4371-B3E3-D68CD402BD0B}" type="sibTrans" cxnId="{4741EBEB-A61D-4716-B6B8-57A7E0DE76EA}">
      <dgm:prSet/>
      <dgm:spPr/>
      <dgm:t>
        <a:bodyPr/>
        <a:lstStyle/>
        <a:p>
          <a:endParaRPr lang="en-US"/>
        </a:p>
      </dgm:t>
    </dgm:pt>
    <dgm:pt modelId="{8A63799C-F0BC-4B13-A7B9-502D237A4655}" type="pres">
      <dgm:prSet presAssocID="{6E71F885-C31C-4C67-8AFF-6E8FE39D0E56}" presName="composite" presStyleCnt="0">
        <dgm:presLayoutVars>
          <dgm:chMax val="3"/>
          <dgm:animLvl val="lvl"/>
          <dgm:resizeHandles val="exact"/>
        </dgm:presLayoutVars>
      </dgm:prSet>
      <dgm:spPr/>
    </dgm:pt>
    <dgm:pt modelId="{DF01CBC0-51EB-46F8-9D2E-14C38D33356F}" type="pres">
      <dgm:prSet presAssocID="{D8D3073B-F2CD-4BA1-A214-1A4812DB4FA2}" presName="gear1" presStyleLbl="node1" presStyleIdx="0" presStyleCnt="1" custLinFactNeighborY="-18940">
        <dgm:presLayoutVars>
          <dgm:chMax val="1"/>
          <dgm:bulletEnabled val="1"/>
        </dgm:presLayoutVars>
      </dgm:prSet>
      <dgm:spPr/>
      <dgm:t>
        <a:bodyPr/>
        <a:lstStyle/>
        <a:p>
          <a:endParaRPr lang="en-US"/>
        </a:p>
      </dgm:t>
    </dgm:pt>
    <dgm:pt modelId="{415FCF01-BB73-4C2A-99A4-6EFFDAFC9BF8}" type="pres">
      <dgm:prSet presAssocID="{D8D3073B-F2CD-4BA1-A214-1A4812DB4FA2}" presName="gear1srcNode" presStyleLbl="node1" presStyleIdx="0" presStyleCnt="1"/>
      <dgm:spPr/>
      <dgm:t>
        <a:bodyPr/>
        <a:lstStyle/>
        <a:p>
          <a:endParaRPr lang="en-US"/>
        </a:p>
      </dgm:t>
    </dgm:pt>
    <dgm:pt modelId="{4AB43539-8104-40B7-8245-03196188B927}" type="pres">
      <dgm:prSet presAssocID="{D8D3073B-F2CD-4BA1-A214-1A4812DB4FA2}" presName="gear1dstNode" presStyleLbl="node1" presStyleIdx="0" presStyleCnt="1"/>
      <dgm:spPr/>
      <dgm:t>
        <a:bodyPr/>
        <a:lstStyle/>
        <a:p>
          <a:endParaRPr lang="en-US"/>
        </a:p>
      </dgm:t>
    </dgm:pt>
    <dgm:pt modelId="{B0621406-A1F0-4D6F-83A6-AAD3717CCC1B}" type="pres">
      <dgm:prSet presAssocID="{0B830C48-5A5B-4371-B3E3-D68CD402BD0B}" presName="connector1" presStyleLbl="sibTrans2D1" presStyleIdx="0" presStyleCnt="1"/>
      <dgm:spPr/>
      <dgm:t>
        <a:bodyPr/>
        <a:lstStyle/>
        <a:p>
          <a:endParaRPr lang="en-US"/>
        </a:p>
      </dgm:t>
    </dgm:pt>
  </dgm:ptLst>
  <dgm:cxnLst>
    <dgm:cxn modelId="{388169BB-A2F5-49AC-8ED9-0AFD9AB74084}" type="presOf" srcId="{D8D3073B-F2CD-4BA1-A214-1A4812DB4FA2}" destId="{415FCF01-BB73-4C2A-99A4-6EFFDAFC9BF8}" srcOrd="1" destOrd="0" presId="urn:microsoft.com/office/officeart/2005/8/layout/gear1"/>
    <dgm:cxn modelId="{3DC0D77B-157F-4F9F-845C-B1F481CD49AF}" type="presOf" srcId="{D8D3073B-F2CD-4BA1-A214-1A4812DB4FA2}" destId="{DF01CBC0-51EB-46F8-9D2E-14C38D33356F}" srcOrd="0" destOrd="0" presId="urn:microsoft.com/office/officeart/2005/8/layout/gear1"/>
    <dgm:cxn modelId="{84C96DC0-DAEF-4F94-9D69-C972CFEA9CAE}" type="presOf" srcId="{6E71F885-C31C-4C67-8AFF-6E8FE39D0E56}" destId="{8A63799C-F0BC-4B13-A7B9-502D237A4655}" srcOrd="0" destOrd="0" presId="urn:microsoft.com/office/officeart/2005/8/layout/gear1"/>
    <dgm:cxn modelId="{699B305D-6B75-4905-9F43-99868AE07FDF}" type="presOf" srcId="{0B830C48-5A5B-4371-B3E3-D68CD402BD0B}" destId="{B0621406-A1F0-4D6F-83A6-AAD3717CCC1B}" srcOrd="0" destOrd="0" presId="urn:microsoft.com/office/officeart/2005/8/layout/gear1"/>
    <dgm:cxn modelId="{AA28F048-1B5B-416E-AF7D-75AAD44A83CB}" type="presOf" srcId="{D8D3073B-F2CD-4BA1-A214-1A4812DB4FA2}" destId="{4AB43539-8104-40B7-8245-03196188B927}" srcOrd="2" destOrd="0" presId="urn:microsoft.com/office/officeart/2005/8/layout/gear1"/>
    <dgm:cxn modelId="{4741EBEB-A61D-4716-B6B8-57A7E0DE76EA}" srcId="{6E71F885-C31C-4C67-8AFF-6E8FE39D0E56}" destId="{D8D3073B-F2CD-4BA1-A214-1A4812DB4FA2}" srcOrd="0" destOrd="0" parTransId="{41F5C7E0-9CDD-4C8C-AA61-D3CBAA9D34EB}" sibTransId="{0B830C48-5A5B-4371-B3E3-D68CD402BD0B}"/>
    <dgm:cxn modelId="{8A93BFA2-50E2-4A15-9171-4B569815058F}" type="presParOf" srcId="{8A63799C-F0BC-4B13-A7B9-502D237A4655}" destId="{DF01CBC0-51EB-46F8-9D2E-14C38D33356F}" srcOrd="0" destOrd="0" presId="urn:microsoft.com/office/officeart/2005/8/layout/gear1"/>
    <dgm:cxn modelId="{6A837A22-AC42-432D-8C1C-5645CBBCCBE2}" type="presParOf" srcId="{8A63799C-F0BC-4B13-A7B9-502D237A4655}" destId="{415FCF01-BB73-4C2A-99A4-6EFFDAFC9BF8}" srcOrd="1" destOrd="0" presId="urn:microsoft.com/office/officeart/2005/8/layout/gear1"/>
    <dgm:cxn modelId="{5F25B6CF-8009-4CBF-92F2-20CF47A6479D}" type="presParOf" srcId="{8A63799C-F0BC-4B13-A7B9-502D237A4655}" destId="{4AB43539-8104-40B7-8245-03196188B927}" srcOrd="2" destOrd="0" presId="urn:microsoft.com/office/officeart/2005/8/layout/gear1"/>
    <dgm:cxn modelId="{9CF99099-B8FB-4112-AD16-3AD51844F83F}" type="presParOf" srcId="{8A63799C-F0BC-4B13-A7B9-502D237A4655}" destId="{B0621406-A1F0-4D6F-83A6-AAD3717CCC1B}" srcOrd="3" destOrd="0" presId="urn:microsoft.com/office/officeart/2005/8/layout/gear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F01CBC0-51EB-46F8-9D2E-14C38D33356F}">
      <dsp:nvSpPr>
        <dsp:cNvPr id="0" name=""/>
        <dsp:cNvSpPr/>
      </dsp:nvSpPr>
      <dsp:spPr>
        <a:xfrm>
          <a:off x="457200" y="177795"/>
          <a:ext cx="670560" cy="670560"/>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i="1" kern="1200" baseline="0" dirty="0" smtClean="0">
              <a:latin typeface="Georgia" pitchFamily="18" charset="0"/>
            </a:rPr>
            <a:t>1</a:t>
          </a:r>
          <a:endParaRPr lang="en-US" sz="2200" b="1" i="1" kern="1200" baseline="0" dirty="0">
            <a:latin typeface="Georgia" pitchFamily="18" charset="0"/>
          </a:endParaRPr>
        </a:p>
      </dsp:txBody>
      <dsp:txXfrm>
        <a:off x="457200" y="177795"/>
        <a:ext cx="670560" cy="670560"/>
      </dsp:txXfrm>
    </dsp:sp>
    <dsp:sp modelId="{B0621406-A1F0-4D6F-83A6-AAD3717CCC1B}">
      <dsp:nvSpPr>
        <dsp:cNvPr id="0" name=""/>
        <dsp:cNvSpPr/>
      </dsp:nvSpPr>
      <dsp:spPr>
        <a:xfrm>
          <a:off x="438747" y="217130"/>
          <a:ext cx="824788" cy="824788"/>
        </a:xfrm>
        <a:prstGeom prst="circularArrow">
          <a:avLst>
            <a:gd name="adj1" fmla="val 4878"/>
            <a:gd name="adj2" fmla="val 312630"/>
            <a:gd name="adj3" fmla="val 2721675"/>
            <a:gd name="adj4" fmla="val 15931669"/>
            <a:gd name="adj5" fmla="val 569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61804"/>
          </a:xfrm>
          <a:prstGeom prst="rect">
            <a:avLst/>
          </a:prstGeom>
        </p:spPr>
        <p:txBody>
          <a:bodyPr vert="horz" lIns="91440" tIns="45720" rIns="91440" bIns="45720" rtlCol="0"/>
          <a:lstStyle>
            <a:lvl1pPr algn="r">
              <a:defRPr sz="1200">
                <a:latin typeface="Arial" charset="0"/>
              </a:defRPr>
            </a:lvl1pPr>
          </a:lstStyle>
          <a:p>
            <a:pPr>
              <a:defRPr/>
            </a:pPr>
            <a:fld id="{839D5DA1-A264-476A-B203-A4EF431E1E81}" type="datetimeFigureOut">
              <a:rPr lang="en-US"/>
              <a:pPr>
                <a:defRPr/>
              </a:pPr>
              <a:t>6/6/2012</a:t>
            </a:fld>
            <a:endParaRPr lang="en-US"/>
          </a:p>
        </p:txBody>
      </p:sp>
      <p:sp>
        <p:nvSpPr>
          <p:cNvPr id="4" name="Slide Image Placeholder 3"/>
          <p:cNvSpPr>
            <a:spLocks noGrp="1" noRot="1" noChangeAspect="1"/>
          </p:cNvSpPr>
          <p:nvPr>
            <p:ph type="sldImg" idx="2"/>
          </p:nvPr>
        </p:nvSpPr>
        <p:spPr>
          <a:xfrm>
            <a:off x="1120775" y="692150"/>
            <a:ext cx="4616450" cy="346392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87136"/>
            <a:ext cx="5486400" cy="4156234"/>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2668"/>
            <a:ext cx="2971800" cy="461804"/>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772668"/>
            <a:ext cx="2971800" cy="461804"/>
          </a:xfrm>
          <a:prstGeom prst="rect">
            <a:avLst/>
          </a:prstGeom>
        </p:spPr>
        <p:txBody>
          <a:bodyPr vert="horz" lIns="91440" tIns="45720" rIns="91440" bIns="45720" rtlCol="0" anchor="b"/>
          <a:lstStyle>
            <a:lvl1pPr algn="r">
              <a:defRPr sz="1200">
                <a:latin typeface="Arial" charset="0"/>
              </a:defRPr>
            </a:lvl1pPr>
          </a:lstStyle>
          <a:p>
            <a:pPr>
              <a:defRPr/>
            </a:pPr>
            <a:fld id="{FE4A8098-5FAA-446F-9FBB-EA8CBCE1B60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7FCA63-BA94-4CBA-9445-7167E204B931}"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E4A8098-5FAA-446F-9FBB-EA8CBCE1B607}"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0" lvl="1" eaLnBrk="1" hangingPunct="1">
              <a:spcBef>
                <a:spcPct val="0"/>
              </a:spcBef>
            </a:pPr>
            <a:r>
              <a:rPr lang="en-US" smtClean="0">
                <a:latin typeface="Georgia" pitchFamily="18" charset="0"/>
              </a:rPr>
              <a:t>International marketing is defined as “the performance of business activities designed to plan, price, promote, and direct the flow of a company’s goods and services to consumers or users in more than one nation for a profit. The only difference between the definitions of domestic marketing and international marketing is the “environment.” That is, in international marketing, activities take place in more than one country. This difference in environment  accounts for the complexity and diversity found in international marketing operations. The complexities include c</a:t>
            </a:r>
            <a:r>
              <a:rPr lang="en-US" sz="2000" smtClean="0">
                <a:latin typeface="Georgia" pitchFamily="18" charset="0"/>
              </a:rPr>
              <a:t>ompetition, legal restraints, government controls, weather, fickle consumers, economic conditions, technological constraints, infrastructure concerns, culture, and political situations. </a:t>
            </a:r>
          </a:p>
          <a:p>
            <a:pPr eaLnBrk="1" hangingPunct="1">
              <a:spcBef>
                <a:spcPct val="0"/>
              </a:spcBef>
            </a:pPr>
            <a:r>
              <a:rPr lang="en-US" smtClean="0"/>
              <a:t>		</a:t>
            </a:r>
          </a:p>
          <a:p>
            <a:pPr eaLnBrk="1" hangingPunct="1">
              <a:spcBef>
                <a:spcPct val="0"/>
              </a:spcBef>
            </a:pPr>
            <a:endParaRPr lang="en-US" smtClean="0"/>
          </a:p>
        </p:txBody>
      </p:sp>
      <p:sp>
        <p:nvSpPr>
          <p:cNvPr id="4710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Opening Side</a:t>
            </a:r>
          </a:p>
        </p:txBody>
      </p:sp>
      <p:sp>
        <p:nvSpPr>
          <p:cNvPr id="47109"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B068B47-6C8B-4214-A65D-538F7D7B63D1}"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4B2A2C6F-E9C3-4DA3-9D9F-5AF84A9CF825}" type="slidenum">
              <a:rPr lang="en-US" smtClean="0"/>
              <a:pPr/>
              <a:t>12</a:t>
            </a:fld>
            <a:endParaRPr lang="en-US" smtClean="0"/>
          </a:p>
        </p:txBody>
      </p:sp>
      <p:sp>
        <p:nvSpPr>
          <p:cNvPr id="48131" name="Rectangle 2"/>
          <p:cNvSpPr>
            <a:spLocks noRot="1" noChangeArrowheads="1" noTextEdit="1"/>
          </p:cNvSpPr>
          <p:nvPr>
            <p:ph type="sldImg"/>
          </p:nvPr>
        </p:nvSpPr>
        <p:spPr bwMode="auto">
          <a:noFill/>
          <a:ln>
            <a:solidFill>
              <a:srgbClr val="000000"/>
            </a:solidFill>
            <a:miter lim="800000"/>
            <a:headEnd/>
            <a:tailEnd/>
          </a:ln>
        </p:spPr>
      </p:sp>
      <p:sp>
        <p:nvSpPr>
          <p:cNvPr id="481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Georgia" pitchFamily="18" charset="0"/>
              </a:rPr>
              <a:t>Exhibit 1.3 illustrates the task of the international marketer: the international marketing environment. The inner circle depicts the controllable elements that constitute a marketer’s decision area, the second circle encompasses those environmental elements at home that have some effect on foreign-operation decisions, and the outer circles represent the elements of the foreign environment for each foreign market within which the marketer operates. </a:t>
            </a:r>
          </a:p>
          <a:p>
            <a:pPr eaLnBrk="1" hangingPunct="1">
              <a:spcBef>
                <a:spcPct val="0"/>
              </a:spcBef>
            </a:pPr>
            <a:r>
              <a:rPr lang="en-US" smtClean="0">
                <a:latin typeface="Georgia" pitchFamily="18" charset="0"/>
              </a:rPr>
              <a:t>As the outer circles illustrate, each foreign market in which the company does business can (and usually does) present separate problems involving some or all of the uncontrollable elements. The three circles, controllable, domestic uncontrollable, and foreign uncontrollable, will be explained in detail in the next slide.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E4A8098-5FAA-446F-9FBB-EA8CBCE1B607}"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Georgia" pitchFamily="18" charset="0"/>
              </a:rPr>
              <a:t>To be successful in the international marketplace, marketers must be able to effectively interpret the influence and impact of each of the uncontrollable environmental elements on the marketing plan for each foreign market in which they hope to do business. The most challenging and important adaptation international marketers must make is cultural adjustments. Because judgments are derived from experience that is the result of acculturation in the home country, marketers must have two strategies: must establish frames of reference and “culture conditioning.” Once a frame of reference is established, it becomes an important factor in determining or modifying a marketer’s reaction to situations—social and even nonsocial. For example, “time” is not valued the same way in many countries. Also hand gestures vary between countries. Cultural conditioning is like an iceberg—we are not aware of nine-tenths of it. In any study of the market systems of different peoples, their political and economic structures, religions, and other elements of culture, foreign marketers must constantly guard against measuring and assessing the markets against the fixed values and assumptions of their own cultures. </a:t>
            </a:r>
          </a:p>
          <a:p>
            <a:pPr eaLnBrk="1" hangingPunct="1">
              <a:spcBef>
                <a:spcPct val="0"/>
              </a:spcBef>
            </a:pPr>
            <a:endParaRPr lang="en-US" smtClean="0"/>
          </a:p>
        </p:txBody>
      </p:sp>
      <p:sp>
        <p:nvSpPr>
          <p:cNvPr id="4915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Opening Side</a:t>
            </a:r>
          </a:p>
        </p:txBody>
      </p:sp>
      <p:sp>
        <p:nvSpPr>
          <p:cNvPr id="49157"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851A20A-9E57-4BB2-8E77-7A8814EBAEB3}"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Georgia" pitchFamily="18" charset="0"/>
              </a:rPr>
              <a:t>The key to successful international marketing is adaptation to the environmental differences from one market to another. Adaptation is a conscious effort on the part of the international marketer to anticipate the influences of both the foreign and domestic uncontrollable factors on a marketing mix and then to adjust the marketing mix to minimize the effects. Two primary obstacles to success in international marketing are Self-Reference Criterion (SRC) and Ethnocentrism. They are explained in detail in the next few slides.</a:t>
            </a:r>
          </a:p>
        </p:txBody>
      </p:sp>
      <p:sp>
        <p:nvSpPr>
          <p:cNvPr id="5018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Opening Side</a:t>
            </a:r>
          </a:p>
        </p:txBody>
      </p:sp>
      <p:sp>
        <p:nvSpPr>
          <p:cNvPr id="50181"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7F8EC6-E6EC-4B0E-B76C-9C6870911CFC}"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marL="0" lvl="1" eaLnBrk="1" fontAlgn="auto" hangingPunct="1">
              <a:spcBef>
                <a:spcPts val="0"/>
              </a:spcBef>
              <a:spcAft>
                <a:spcPts val="0"/>
              </a:spcAft>
              <a:defRPr/>
            </a:pPr>
            <a:r>
              <a:rPr lang="en-US" dirty="0" smtClean="0">
                <a:latin typeface="Georgia" pitchFamily="18" charset="0"/>
              </a:rPr>
              <a:t>Self-Reference Criterion (SRC)  is an unconscious reference to one’s own cultural values, experiences, and knowledge as a basis for decisions. The risks of SRC are great. SRC can prevent marketing managers from being aware of cultural differences or from recognizing the importance of those differences. This will result in firms failing to recognize the need to take action, discounting the cultural differences that exist among countries, and reacting to a situation in a way offensive to your hosts. A common mistake made by Americans is to refuse food or drink when offered. In the United States, a polite refusal is certainly acceptable, but in Asia or the Middle East, a host is offended if you refuse hospitality. Although you do not have to eat or drink much, you do have to accept the offering of hospitality. Also, SRC i</a:t>
            </a:r>
            <a:r>
              <a:rPr lang="en-US" sz="2400" dirty="0" smtClean="0">
                <a:latin typeface="Georgia" pitchFamily="18" charset="0"/>
              </a:rPr>
              <a:t>nfluences the evaluation of the appropriateness of a domestically designed marketing mix for a foreign market. </a:t>
            </a:r>
          </a:p>
        </p:txBody>
      </p:sp>
      <p:sp>
        <p:nvSpPr>
          <p:cNvPr id="5120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Opening Side</a:t>
            </a:r>
          </a:p>
        </p:txBody>
      </p:sp>
      <p:sp>
        <p:nvSpPr>
          <p:cNvPr id="51205"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59E4B63-5234-47EB-A5E7-3E983E2BBF35}"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Georgia" pitchFamily="18" charset="0"/>
              </a:rPr>
              <a:t>Closely connected to SRC is ethnocentrism – the notion that people in one’s own company, culture, or country know best how to do things. Ethnocentrism is generally a problem when managers from affluent countries work with managers and markets in less affluent countries. The risk of ethnocentrism is that it impedes the ability to assess a foreign market in its true light.</a:t>
            </a:r>
          </a:p>
          <a:p>
            <a:pPr eaLnBrk="1" hangingPunct="1">
              <a:spcBef>
                <a:spcPct val="0"/>
              </a:spcBef>
            </a:pPr>
            <a:endParaRPr lang="en-US" smtClean="0"/>
          </a:p>
        </p:txBody>
      </p:sp>
      <p:sp>
        <p:nvSpPr>
          <p:cNvPr id="5222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Opening Side</a:t>
            </a:r>
          </a:p>
        </p:txBody>
      </p:sp>
      <p:sp>
        <p:nvSpPr>
          <p:cNvPr id="52229"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83497A-01BF-47FF-BBA1-7C53220605B8}"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most effective way to control the influence of SRC and ethnocentrism is to recognize their effects on our behavior. In order to  avoid many of the mistakes possible in international marketing, it is important to have an awareness of the need to be sensitive to differences and to ask questions when doing business in another culture. For example, asking the appropriate question helped the Vicks Company avoid making a mistake in Germany. It discovered that in German “Vicks” sounds like the crudest slang equivalent of “intercourse,” so they changed the name to “Wicks” before introducing the product.</a:t>
            </a:r>
            <a:r>
              <a:rPr lang="en-US" smtClean="0">
                <a:latin typeface="Georgia" pitchFamily="18" charset="0"/>
              </a:rPr>
              <a:t> Another way to control the influence of SRC and ethnocentrism is to recognize that there may be more similarities than differences between countries. For example, McVitie’s chocolate biscuits are sold in the same package in the U.S. as in the United Kingdom. Finally, the international marketing must conduct cross-cultural analysis.</a:t>
            </a:r>
          </a:p>
          <a:p>
            <a:pPr eaLnBrk="1" hangingPunct="1">
              <a:spcBef>
                <a:spcPct val="0"/>
              </a:spcBef>
            </a:pPr>
            <a:endParaRPr lang="en-US" smtClean="0"/>
          </a:p>
          <a:p>
            <a:pPr eaLnBrk="1" hangingPunct="1">
              <a:spcBef>
                <a:spcPct val="0"/>
              </a:spcBef>
            </a:pPr>
            <a:endParaRPr lang="en-US" smtClean="0"/>
          </a:p>
        </p:txBody>
      </p:sp>
      <p:sp>
        <p:nvSpPr>
          <p:cNvPr id="53252"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Opening Side</a:t>
            </a:r>
          </a:p>
        </p:txBody>
      </p:sp>
      <p:sp>
        <p:nvSpPr>
          <p:cNvPr id="53253"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3CDCAF4-5A7F-4486-A3DA-BCD162095224}"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Georgia" pitchFamily="18" charset="0"/>
              </a:rPr>
              <a:t>To avoid errors in business decisions, the international marketer will conduct a cross-cultural analysis that isolates the SRC influences and will maintain a vigilance regarding ethnocentrism. The following is a suggested framework for cross-cultural analysis: Define the business problem or goal in home-country cultural traits, habits, or norms;  Define the business problem or goal in foreign-country cultural traits, habits, or norms through consultation with natives of the target country; Isolate the SRC influence in the problem and examine it carefully to see how it complicates the problem; and, Redefine the problem without the SRC influence and solve for the optimum business goal situation.</a:t>
            </a:r>
          </a:p>
          <a:p>
            <a:pPr eaLnBrk="1" hangingPunct="1">
              <a:spcBef>
                <a:spcPct val="0"/>
              </a:spcBef>
            </a:pPr>
            <a:endParaRPr lang="en-US" smtClean="0"/>
          </a:p>
        </p:txBody>
      </p:sp>
      <p:sp>
        <p:nvSpPr>
          <p:cNvPr id="5427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Opening Side</a:t>
            </a:r>
          </a:p>
        </p:txBody>
      </p:sp>
      <p:sp>
        <p:nvSpPr>
          <p:cNvPr id="54277"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7ACAF8-2AEB-4B11-AC99-057B7E4656FE}"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Georgia" pitchFamily="18" charset="0"/>
              </a:rPr>
              <a:t>At the turn of the century, some major events that helped shape our world and influence international marketing include the technological bubble bust of 2001 (where dot-com companies and their effervescent models did not live up to the standards of customers and cost a lot of money for venture capitalists), the terrorism on 9/11 (which almost destroyed the airline industry; the disaster was ameliorated by the injection of funds from the government), the resulting Afghanistan and Iraq wars (which cost taxpayers a lot of money and pretty much divided the country politically, although President Bush won a second term despite the decision to go to war), the 2003 SARS outbreak in Asia (which affected tourism in Asia and send the stock market plummeting), the Indian ocean Tsunami in December 2004 (that affected the economies of India, Indonesia, and Sumatra), price of oil at $100 a barrel (that sent gas prices skyrocketing in the U. S.), and the NASA budget cuts that threatened the demise of the space shuttle program (which also threatens discovery into the frontiers of space).</a:t>
            </a:r>
          </a:p>
          <a:p>
            <a:pPr eaLnBrk="1" hangingPunct="1">
              <a:spcBef>
                <a:spcPct val="0"/>
              </a:spcBef>
            </a:pPr>
            <a:endParaRPr lang="en-US" smtClean="0"/>
          </a:p>
        </p:txBody>
      </p:sp>
      <p:sp>
        <p:nvSpPr>
          <p:cNvPr id="3994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Opening Side</a:t>
            </a:r>
          </a:p>
        </p:txBody>
      </p:sp>
      <p:sp>
        <p:nvSpPr>
          <p:cNvPr id="39941"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0637787-2E84-4300-B6D8-08B78C0A17DA}"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marL="0" lvl="1" eaLnBrk="1" fontAlgn="auto" hangingPunct="1">
              <a:spcBef>
                <a:spcPts val="0"/>
              </a:spcBef>
              <a:spcAft>
                <a:spcPts val="0"/>
              </a:spcAft>
              <a:defRPr/>
            </a:pPr>
            <a:r>
              <a:rPr lang="en-US" dirty="0" smtClean="0">
                <a:latin typeface="Georgia" pitchFamily="18" charset="0"/>
              </a:rPr>
              <a:t>Opportunities in global business abound for those who are prepared to confront myriad obstacles with optimism and a willingness to continue learning new ways. The successful businessperson in the 21st century will have global awareness and a frame of reference that goes beyond a region or even a country and encompasses the world. To be globally aware is to have tolerance of cultural differences (</a:t>
            </a:r>
            <a:r>
              <a:rPr lang="en-US" sz="3200" dirty="0" smtClean="0">
                <a:latin typeface="Georgia" pitchFamily="18" charset="0"/>
              </a:rPr>
              <a:t>You do not have to accept as your own the cultural ways of another, but you must allow others to be different and equal) and </a:t>
            </a:r>
            <a:r>
              <a:rPr lang="en-US" dirty="0" smtClean="0">
                <a:latin typeface="Georgia" pitchFamily="18" charset="0"/>
              </a:rPr>
              <a:t>knowledge of cultures, history, world market potential, and global economic, social, and political trends (the former republics of the Soviet Union, along with Russia, Eastern Europe, China, India, Africa, and Latin America are undergoing economic, political, and social changes that have already influenced their status in world business). </a:t>
            </a:r>
          </a:p>
          <a:p>
            <a:pPr eaLnBrk="1" fontAlgn="auto" hangingPunct="1">
              <a:spcBef>
                <a:spcPts val="0"/>
              </a:spcBef>
              <a:spcAft>
                <a:spcPts val="0"/>
              </a:spcAft>
              <a:defRPr/>
            </a:pPr>
            <a:endParaRPr lang="en-US" dirty="0"/>
          </a:p>
        </p:txBody>
      </p:sp>
      <p:sp>
        <p:nvSpPr>
          <p:cNvPr id="5530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Opening Side</a:t>
            </a:r>
          </a:p>
        </p:txBody>
      </p:sp>
      <p:sp>
        <p:nvSpPr>
          <p:cNvPr id="55301"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BE24693-BFB5-4766-9B30-3C2E76631262}"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Georgia" pitchFamily="18" charset="0"/>
              </a:rPr>
              <a:t>Global awareness can and should be built in organizations using several approaches. The first and obvious strategy is to select individual managers that express a global awareness orientation. Global awareness can also be obtained through personal relationships in other countries. Indeed, market entry is very often facilitated through previously established social ties. Foreign agents and partners can also help directly in this regard. A final, and perhaps the most effective approach, is to have a culturally diverse senior executive staff or board of directors. Unfortunately, American managers seem to see relatively less value in this last approach than managers in most other countries.</a:t>
            </a:r>
          </a:p>
          <a:p>
            <a:pPr eaLnBrk="1" hangingPunct="1">
              <a:spcBef>
                <a:spcPct val="0"/>
              </a:spcBef>
            </a:pPr>
            <a:endParaRPr lang="en-US" smtClean="0"/>
          </a:p>
        </p:txBody>
      </p:sp>
      <p:sp>
        <p:nvSpPr>
          <p:cNvPr id="5632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Opening Side</a:t>
            </a:r>
          </a:p>
        </p:txBody>
      </p:sp>
      <p:sp>
        <p:nvSpPr>
          <p:cNvPr id="56325"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3C1C145-7816-4B28-848F-C4AF18267A6E}"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Georgia" pitchFamily="18" charset="0"/>
              </a:rPr>
              <a:t>Once a company has decided to go international, it has to decide the degree of marketing involvement and commitment it is willing to make. In general, one of five (sometimes overlapping) stages can describe the international marketing involvement and commitment of a company. These include: No direct foreign marketing,</a:t>
            </a:r>
          </a:p>
          <a:p>
            <a:pPr eaLnBrk="1" hangingPunct="1">
              <a:spcBef>
                <a:spcPct val="0"/>
              </a:spcBef>
            </a:pPr>
            <a:r>
              <a:rPr lang="en-US" smtClean="0">
                <a:latin typeface="Georgia" pitchFamily="18" charset="0"/>
              </a:rPr>
              <a:t>Infrequent foreign marketing, Regular foreign marketing, International marketing, and Global marketing. The first two stages are “reactive” in nature and the remaining three are “proactive.” Rather than progressing  from one stage to another; a firm may begin its international involvement at any one stage or be in more than one stage simultaneously. For example, because of a short product life cycle and a thin but widespread market for many technology products, many high-tech companies large and small see the entire world, including their home market, as a single market and strive to reach all possible customers as rapidly as possible.</a:t>
            </a:r>
          </a:p>
          <a:p>
            <a:pPr eaLnBrk="1" hangingPunct="1">
              <a:spcBef>
                <a:spcPct val="0"/>
              </a:spcBef>
            </a:pPr>
            <a:endParaRPr lang="en-US" smtClean="0"/>
          </a:p>
        </p:txBody>
      </p:sp>
      <p:sp>
        <p:nvSpPr>
          <p:cNvPr id="5734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Opening Side</a:t>
            </a:r>
          </a:p>
        </p:txBody>
      </p:sp>
      <p:sp>
        <p:nvSpPr>
          <p:cNvPr id="57349"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DBE2056-AFAF-4948-9D56-FFC3B64B94F0}"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Georgia" pitchFamily="18" charset="0"/>
              </a:rPr>
              <a:t>A company in the “no direct foreign marketing” stage does not actively (thereby being “reactive”) cultivate customers outside national boundaries; however, this company’s products may reach foreign markets. Its products reach foreign markets through sales made to trading companies, to foreign customers who directly contact the firm, to domestic wholesalers or distributors who sell abroad without explicit encouragement or even knowledge of the producer, and through web sites. Often an unsolicited order from a foreign buyer is what piques the interest of a company to seek additional international sales. This is why this stage is more of a “reactive” stage as the firm does not actively seek foreign markets, but does so when a foreign order comes its way. </a:t>
            </a:r>
          </a:p>
          <a:p>
            <a:pPr eaLnBrk="1" hangingPunct="1">
              <a:spcBef>
                <a:spcPct val="0"/>
              </a:spcBef>
            </a:pPr>
            <a:endParaRPr lang="en-US" smtClean="0"/>
          </a:p>
        </p:txBody>
      </p:sp>
      <p:sp>
        <p:nvSpPr>
          <p:cNvPr id="58372"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Opening Side</a:t>
            </a:r>
          </a:p>
        </p:txBody>
      </p:sp>
      <p:sp>
        <p:nvSpPr>
          <p:cNvPr id="58373"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1F469B5-F6F1-4BCE-81D4-83F5BDFC099B}"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latin typeface="Georgia" pitchFamily="18" charset="0"/>
              </a:rPr>
              <a:t>The infrequent foreign marketing stage is also a “reactive” stage as foreign production is caused by temporary surpluses caused by variations in production levels or demand may result in infrequent marketing overseas. Hence, sales to foreign markets are made as goods are available, with little or no intention of maintaining continuous market representation. As domestic demand increases and absorbs surpluses, foreign sales activity is reduced or even withdrawn. In this stage, little or no change is seen in company organization or product lines. However, few companies today fit this model because customers around the world increasingly seek long-term commercial relationships. Further, evidence exists that financial returns from initial international expansions are limited. Again, this stage has companies not “actively” seeking foreign markets and thereby being “reactive” in its approach to global business. </a:t>
            </a:r>
          </a:p>
          <a:p>
            <a:pPr eaLnBrk="1" hangingPunct="1">
              <a:spcBef>
                <a:spcPct val="0"/>
              </a:spcBef>
            </a:pPr>
            <a:endParaRPr lang="en-US" smtClean="0"/>
          </a:p>
        </p:txBody>
      </p:sp>
      <p:sp>
        <p:nvSpPr>
          <p:cNvPr id="5939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Opening Side</a:t>
            </a:r>
          </a:p>
        </p:txBody>
      </p:sp>
      <p:sp>
        <p:nvSpPr>
          <p:cNvPr id="59397"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6623654-88B1-454D-8E38-884A383AC598}"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Georgia" pitchFamily="18" charset="0"/>
              </a:rPr>
              <a:t>When a firm has permanent production capacity devoted to foreign markets, it has reached the “regular foreign marketing” stage. At this point, the firm may employ domestic or foreign intermediaries, or it may have its own sales force or sales subsidiaries in strategic foreign markets. While the primary focus of operations and production is to service domestic market needs, as overseas demand grows, production is allocated for foreign markets, and products may be adapted to meet their needs. Profit expectations from foreign markets move from being seen as a bonus to regular domestic profits to a position in which the company becomes dependent on foreign sales and profits to meet its goals. In this stage the company is “proactive” in its approach to global business as it wants to develop foreign sales. MeterMan, a small company of 25 employees from southern Minnesota that makes agricultural measuring devices, is a good example of this stage. It began manufacturing in 1955 and began exporting in 1989; by 1992 the company was shipping products to Europe. Today one-third of its sales are from 35 countries. </a:t>
            </a:r>
          </a:p>
          <a:p>
            <a:pPr eaLnBrk="1" hangingPunct="1">
              <a:spcBef>
                <a:spcPct val="0"/>
              </a:spcBef>
            </a:pPr>
            <a:r>
              <a:rPr lang="en-US" smtClean="0">
                <a:latin typeface="Georgia" pitchFamily="18" charset="0"/>
              </a:rPr>
              <a:t>	</a:t>
            </a:r>
          </a:p>
          <a:p>
            <a:pPr eaLnBrk="1" hangingPunct="1">
              <a:spcBef>
                <a:spcPct val="0"/>
              </a:spcBef>
            </a:pPr>
            <a:endParaRPr lang="en-US" smtClean="0"/>
          </a:p>
        </p:txBody>
      </p:sp>
      <p:sp>
        <p:nvSpPr>
          <p:cNvPr id="6042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Opening Side</a:t>
            </a:r>
          </a:p>
        </p:txBody>
      </p:sp>
      <p:sp>
        <p:nvSpPr>
          <p:cNvPr id="60421"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13C3B89-17BE-45A9-AA8F-D84CD72EBFFD}"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Georgia" pitchFamily="18" charset="0"/>
              </a:rPr>
              <a:t>Companies in this stage are full committed to and involved in international marketing activities. They are “proactively” searching for newer global markets. They also plan on having production facilities in foreign countries to effectively reduce cost and meet the needs of their customers. Firms in this stage are usually called Multi National Corporations (MNCs). A good example of this is Fedders and its extremely proactive approach to garnering international markets: It decided that Asia, with its steamy climate and expanding middle class, offered the best opportunity for its air conditioners. After studying the Chinese market, they designed a new type of air conditioner: the split unit. It was great success and the company plan to introduce them in the U.S.!</a:t>
            </a:r>
          </a:p>
        </p:txBody>
      </p:sp>
      <p:sp>
        <p:nvSpPr>
          <p:cNvPr id="6144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Opening Side</a:t>
            </a:r>
          </a:p>
        </p:txBody>
      </p:sp>
      <p:sp>
        <p:nvSpPr>
          <p:cNvPr id="61445"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973E68-1F58-44EE-88F7-F5EFE0F7C156}"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At this stage, there is a profound change in the orientation of the company toward markets and associated planning activities. Companies treat the world, including their home market, as one market. Companies have oriented their thinking toward one market and become more “proactive” in seeing the world as one market. Market segmentation decisions are no longer focused on national borders. Instead, market segments are defined by income levels, usage patterns, or other factors that often span countries and regions. Often this transition from international marketing to global marketing is catalyzed by a company’s crossing the threshold of more than half its sales revenues coming from abroad (GE, Siemens, Apple). The best people in the company begin to seek international assignments, and the entire operation – organizational structure, sources of finance, production, marketing, and so forth – begins to take on a global perspective. </a:t>
            </a:r>
            <a:br>
              <a:rPr lang="en-US" smtClean="0"/>
            </a:br>
            <a:endParaRPr lang="en-US" smtClean="0"/>
          </a:p>
          <a:p>
            <a:pPr eaLnBrk="1" hangingPunct="1">
              <a:spcBef>
                <a:spcPct val="0"/>
              </a:spcBef>
            </a:pPr>
            <a:endParaRPr lang="en-US" smtClean="0"/>
          </a:p>
        </p:txBody>
      </p:sp>
      <p:sp>
        <p:nvSpPr>
          <p:cNvPr id="6246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Opening Side</a:t>
            </a:r>
          </a:p>
        </p:txBody>
      </p:sp>
      <p:sp>
        <p:nvSpPr>
          <p:cNvPr id="62469"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8C99F34-5B0A-4F29-A880-04989673D960}"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Georgia" pitchFamily="18" charset="0"/>
              </a:rPr>
              <a:t>The global market orientation or philosophy entails operating as if all the country markets in a company’s scope of operations (including the domestic market) were approachable as a single global market and standardizing the marketing mix where culturally feasible and cost effective. This type of firm strives for efficiencies of scale by developing a standardized marketing mix applicable across national boundaries. Markets are still segmented, but country or region is considered side by side with a variety of other segmentation variables, such as consumer characteristics (age, income, language group), usage patterns, and legal constraints. The world as a whole is viewed as the market, and the firm develops a global marketing strategy). Coca-Cola Company, Ford Motor Company, and Intel are among the companies that can be described as global companies. But there are companies who also use a “transnational” strategy, which is a mix of both global and multidomestic strategies. For example, depending on the product and market, firms may pursue a global market strategy for one product (global market orientation – P&amp;G diapers) but a multidomestic strategy for another product (international market orientation = P&amp;G detergents. </a:t>
            </a:r>
          </a:p>
          <a:p>
            <a:pPr eaLnBrk="1" hangingPunct="1">
              <a:spcBef>
                <a:spcPct val="0"/>
              </a:spcBef>
            </a:pPr>
            <a:endParaRPr lang="en-US" smtClean="0"/>
          </a:p>
          <a:p>
            <a:pPr eaLnBrk="1" hangingPunct="1">
              <a:spcBef>
                <a:spcPct val="0"/>
              </a:spcBef>
            </a:pPr>
            <a:endParaRPr lang="en-US" smtClean="0"/>
          </a:p>
        </p:txBody>
      </p:sp>
      <p:sp>
        <p:nvSpPr>
          <p:cNvPr id="63492"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Opening Side</a:t>
            </a:r>
          </a:p>
        </p:txBody>
      </p:sp>
      <p:sp>
        <p:nvSpPr>
          <p:cNvPr id="63493"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2601154-0FCA-4014-BA10-1C38AF57AC77}"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Georgia" pitchFamily="18" charset="0"/>
              </a:rPr>
              <a:t>The orientation of this textbook is an environmental/cultural approach to international strategic marketing. Most problems encountered by the foreign marketer result from the strangeness of the environment within which marketing programs must be implemented. Success hinges, in part, on the ability to assess and adjust properly to the impact of a strange environment. The successful international marketer possesses the best qualities of the anthropologist, sociologist, psychologist, diplomat, lawyer, prophet, and businessperson. Therefore, the orientation of this text is described as an environmental/cultural approach to international marketing. The aim of this textbook is to demonstrate the unique problems of international marketing. Finally, although marketing principles are universally applicable, the cultural environment within which the marketer must implement marketing plans can change dramatically from country to country. Therefore, the textbook attempts to relate the foreign environment to the marketing process and to illustrate the many ways in which culture can influence the marketing task. </a:t>
            </a:r>
            <a:endParaRPr lang="en-US" smtClean="0"/>
          </a:p>
        </p:txBody>
      </p:sp>
      <p:sp>
        <p:nvSpPr>
          <p:cNvPr id="6451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Opening Side</a:t>
            </a:r>
          </a:p>
        </p:txBody>
      </p:sp>
      <p:sp>
        <p:nvSpPr>
          <p:cNvPr id="64517"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CA11B0-C2D0-4913-8113-58AEE75147D4}"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latin typeface="Georgia" pitchFamily="18" charset="0"/>
              </a:rPr>
              <a:t>Even with all the events at the turn of the century, the consumer continued to spend despite the layoffs at United Airlines and Boeing and the tough job market. This was only the beginning of the slowdown in the economy which began in the housing market, where loans were given out to people who could not afford homes and were mortgaging homes on an Adjustable Rate Mortgage (ARM). The Federal Reserve raised the interest rates, causing mortgage interest rates to go up, which raised mortgage payments, thereby ending in nationwide foreclosures. Banks stopped giving credit. The housing bubble finally burst during September and October of 2008 and the American consumer stopped buying causing a 12 percent drop, the deepest decline in world trade in 50 years! Also, international trade tensions continue to rise from new comers in the market: China, Brazil and India. All three of these countries has seen a rise in the income level and population of their middle class. Finally, the U.S. trade deficit keeps rising and it stands at $700 billion (at this writing). Now let us look at some of the trends affecting global business. </a:t>
            </a:r>
          </a:p>
          <a:p>
            <a:pPr eaLnBrk="1" hangingPunct="1">
              <a:spcBef>
                <a:spcPct val="0"/>
              </a:spcBef>
            </a:pPr>
            <a:endParaRPr lang="en-US" dirty="0" smtClean="0"/>
          </a:p>
        </p:txBody>
      </p:sp>
      <p:sp>
        <p:nvSpPr>
          <p:cNvPr id="4096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Opening Side</a:t>
            </a:r>
          </a:p>
        </p:txBody>
      </p:sp>
      <p:sp>
        <p:nvSpPr>
          <p:cNvPr id="40965"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00A2C1-CB49-4FA9-8DAE-083163161B6B}"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9A69669-019A-4FF2-B1C1-8279A0FD1CFB}" type="slidenum">
              <a:rPr lang="en-US" smtClean="0"/>
              <a:pPr/>
              <a:t>30</a:t>
            </a:fld>
            <a:endParaRPr lang="en-US" smtClean="0"/>
          </a:p>
        </p:txBody>
      </p:sp>
      <p:sp>
        <p:nvSpPr>
          <p:cNvPr id="65539" name="Rectangle 2"/>
          <p:cNvSpPr>
            <a:spLocks noRot="1" noChangeArrowheads="1" noTextEdit="1"/>
          </p:cNvSpPr>
          <p:nvPr>
            <p:ph type="sldImg"/>
          </p:nvPr>
        </p:nvSpPr>
        <p:spPr bwMode="auto">
          <a:noFill/>
          <a:ln>
            <a:solidFill>
              <a:srgbClr val="000000"/>
            </a:solidFill>
            <a:miter lim="800000"/>
            <a:headEnd/>
            <a:tailEnd/>
          </a:ln>
        </p:spPr>
      </p:sp>
      <p:sp>
        <p:nvSpPr>
          <p:cNvPr id="655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As mentioned, it is the opinion of the authors that a study of foreign marketing environments, people, and cultures and their influences on the total marketing process is of primary concern. Exhibit 1.4 shows the most recent ranking of countries on their extent of globalization (in trade, travel, technology, and links to the rest of the world) supports that viewpoint. Even though the United States is near the top of the list, most of the “Global Top 20” are small countries. However, the key conclusion to be drawn from the graph is the dominance of “technological connectivity” for America. In particular, notice that as a country the United States is weakest on the “personal contact” dimension. Compared to folks in other countries, Americans generally do not experience foreign environments.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656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Opening Side</a:t>
            </a:r>
          </a:p>
        </p:txBody>
      </p:sp>
      <p:sp>
        <p:nvSpPr>
          <p:cNvPr id="66565"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6BFF871-801F-4AE4-A520-2958438B5FBE}"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E4A8098-5FAA-446F-9FBB-EA8CBCE1B607}" type="slidenum">
              <a:rPr lang="en-US" smtClean="0"/>
              <a:pPr>
                <a:defRPr/>
              </a:pPr>
              <a:t>32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marL="533400" indent="-533400" eaLnBrk="1" hangingPunct="1">
              <a:spcBef>
                <a:spcPct val="0"/>
              </a:spcBef>
            </a:pPr>
            <a:r>
              <a:rPr lang="en-US" smtClean="0">
                <a:latin typeface="Georgia" pitchFamily="18" charset="0"/>
              </a:rPr>
              <a:t>This is what you will be learning in this first chapter: Define International Marketing, learn the benefits of </a:t>
            </a:r>
          </a:p>
          <a:p>
            <a:pPr marL="533400" indent="-533400" eaLnBrk="1" hangingPunct="1">
              <a:spcBef>
                <a:spcPct val="0"/>
              </a:spcBef>
            </a:pPr>
            <a:r>
              <a:rPr lang="en-US" smtClean="0">
                <a:latin typeface="Georgia" pitchFamily="18" charset="0"/>
              </a:rPr>
              <a:t>international marketing, the globalization of U.S. corporations, the international marketing task, the imperativeness </a:t>
            </a:r>
          </a:p>
          <a:p>
            <a:pPr marL="533400" indent="-533400" eaLnBrk="1" hangingPunct="1">
              <a:spcBef>
                <a:spcPct val="0"/>
              </a:spcBef>
            </a:pPr>
            <a:r>
              <a:rPr lang="en-US" smtClean="0">
                <a:latin typeface="Georgia" pitchFamily="18" charset="0"/>
              </a:rPr>
              <a:t>of Environmental Adaptation, the problem of Self-reference criterion and Ethnocentrism, developing a global </a:t>
            </a:r>
          </a:p>
          <a:p>
            <a:pPr marL="533400" indent="-533400" eaLnBrk="1" hangingPunct="1">
              <a:spcBef>
                <a:spcPct val="0"/>
              </a:spcBef>
            </a:pPr>
            <a:r>
              <a:rPr lang="en-US" smtClean="0">
                <a:latin typeface="Georgia" pitchFamily="18" charset="0"/>
              </a:rPr>
              <a:t>Mindset, the stages of international marketing involvement, and the orientation of international marketing.</a:t>
            </a:r>
            <a:endParaRPr lang="en-US" smtClean="0"/>
          </a:p>
        </p:txBody>
      </p:sp>
      <p:sp>
        <p:nvSpPr>
          <p:cNvPr id="4198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Opening Side</a:t>
            </a:r>
          </a:p>
        </p:txBody>
      </p:sp>
      <p:sp>
        <p:nvSpPr>
          <p:cNvPr id="41989"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EB2087-DDDD-4A79-A9A4-1B767DBB310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Georgia" pitchFamily="18" charset="0"/>
              </a:rPr>
              <a:t>Global commerce causes peace. Let us look at two companies that use their business to promote peace, at least indirectly. Boeing Company, with more than 11,000 commercial jets in service around the world and carrying about one billion travelers per year, engages in global marketing and peace when it sells its aircraft to airlines around the world. And, all the activity associated with the development, production, and marketing of commercial aircraft and space vehicles requires millions of people from around the world to work together. Building both business and personal relationships is the foundation of global peace and prosperity. Another company also making a difference, perhaps a subtler one than large multinational companies, but one just as important in the aggregate, is PeaceWorks. The company, that fosters a joint venture between Arabs and Israelis, creates gourmet food and has over 5000 stores in the U. S. Whether or not a U.S. company wants to participate directly in international business, there is one undeniable fact: international markets are ultimately unpredictable. In order to survive, organizations have to be flexible.</a:t>
            </a:r>
          </a:p>
          <a:p>
            <a:pPr eaLnBrk="1" hangingPunct="1">
              <a:spcBef>
                <a:spcPct val="0"/>
              </a:spcBef>
            </a:pPr>
            <a:endParaRPr lang="en-US" smtClean="0">
              <a:latin typeface="Georgia" pitchFamily="18" charset="0"/>
            </a:endParaRPr>
          </a:p>
        </p:txBody>
      </p:sp>
      <p:sp>
        <p:nvSpPr>
          <p:cNvPr id="43012"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Opening Side</a:t>
            </a:r>
          </a:p>
        </p:txBody>
      </p:sp>
      <p:sp>
        <p:nvSpPr>
          <p:cNvPr id="43013"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5F8F562-84AD-4879-8E88-E05B9F585036}"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533400" indent="-533400" eaLnBrk="1" fontAlgn="auto" hangingPunct="1">
              <a:spcBef>
                <a:spcPts val="0"/>
              </a:spcBef>
              <a:spcAft>
                <a:spcPts val="0"/>
              </a:spcAft>
              <a:defRPr/>
            </a:pPr>
            <a:r>
              <a:rPr lang="en-US" dirty="0" smtClean="0">
                <a:latin typeface="Georgia" pitchFamily="18" charset="0"/>
              </a:rPr>
              <a:t>Of all the events and trends affecting global business today, four stand out as the most dynamic, that will influence</a:t>
            </a:r>
          </a:p>
          <a:p>
            <a:pPr marL="533400" indent="-533400" eaLnBrk="1" fontAlgn="auto" hangingPunct="1">
              <a:spcBef>
                <a:spcPts val="0"/>
              </a:spcBef>
              <a:spcAft>
                <a:spcPts val="0"/>
              </a:spcAft>
              <a:defRPr/>
            </a:pPr>
            <a:r>
              <a:rPr lang="en-US" dirty="0" smtClean="0">
                <a:latin typeface="Georgia" pitchFamily="18" charset="0"/>
              </a:rPr>
              <a:t>the shape of international business beyond today’s “bumpy roads” and far into the future. They are: the rapid </a:t>
            </a:r>
          </a:p>
          <a:p>
            <a:pPr marL="533400" indent="-533400" eaLnBrk="1" fontAlgn="auto" hangingPunct="1">
              <a:spcBef>
                <a:spcPts val="0"/>
              </a:spcBef>
              <a:spcAft>
                <a:spcPts val="0"/>
              </a:spcAft>
              <a:defRPr/>
            </a:pPr>
            <a:r>
              <a:rPr lang="en-US" dirty="0" smtClean="0">
                <a:latin typeface="Georgia" pitchFamily="18" charset="0"/>
              </a:rPr>
              <a:t>growth of the World Trade Organization (WTO) and NAFTA and EU (regional free trade areas), the trend</a:t>
            </a:r>
          </a:p>
          <a:p>
            <a:pPr marL="533400" indent="-533400" eaLnBrk="1" fontAlgn="auto" hangingPunct="1">
              <a:spcBef>
                <a:spcPts val="0"/>
              </a:spcBef>
              <a:spcAft>
                <a:spcPts val="0"/>
              </a:spcAft>
              <a:defRPr/>
            </a:pPr>
            <a:r>
              <a:rPr lang="en-US" dirty="0" smtClean="0">
                <a:latin typeface="Georgia" pitchFamily="18" charset="0"/>
              </a:rPr>
              <a:t>toward the acceptance of the free market system among developing countries in Latin America, Asia, and Eastern </a:t>
            </a:r>
          </a:p>
          <a:p>
            <a:pPr marL="533400" indent="-533400" eaLnBrk="1" fontAlgn="auto" hangingPunct="1">
              <a:spcBef>
                <a:spcPts val="0"/>
              </a:spcBef>
              <a:spcAft>
                <a:spcPts val="0"/>
              </a:spcAft>
              <a:defRPr/>
            </a:pPr>
            <a:r>
              <a:rPr lang="en-US" dirty="0" smtClean="0">
                <a:latin typeface="Georgia" pitchFamily="18" charset="0"/>
              </a:rPr>
              <a:t>Europe (traditionally these countries were either socialistic or communist), the burgeoning impact of the Internet, </a:t>
            </a:r>
          </a:p>
          <a:p>
            <a:pPr marL="533400" indent="-533400" eaLnBrk="1" fontAlgn="auto" hangingPunct="1">
              <a:spcBef>
                <a:spcPts val="0"/>
              </a:spcBef>
              <a:spcAft>
                <a:spcPts val="0"/>
              </a:spcAft>
              <a:defRPr/>
            </a:pPr>
            <a:r>
              <a:rPr lang="en-US" dirty="0" smtClean="0">
                <a:latin typeface="Georgia" pitchFamily="18" charset="0"/>
              </a:rPr>
              <a:t>mobile phones, and other global media on the dissolution of national borders (the internet has made it possible for </a:t>
            </a:r>
          </a:p>
          <a:p>
            <a:pPr marL="533400" indent="-533400" eaLnBrk="1" fontAlgn="auto" hangingPunct="1">
              <a:spcBef>
                <a:spcPts val="0"/>
              </a:spcBef>
              <a:spcAft>
                <a:spcPts val="0"/>
              </a:spcAft>
              <a:defRPr/>
            </a:pPr>
            <a:r>
              <a:rPr lang="en-US" dirty="0" smtClean="0">
                <a:latin typeface="Georgia" pitchFamily="18" charset="0"/>
              </a:rPr>
              <a:t>small, medium-sized, and large business to access new markets), and the mandate to properly manage the </a:t>
            </a:r>
          </a:p>
          <a:p>
            <a:pPr marL="533400" indent="-533400" eaLnBrk="1" fontAlgn="auto" hangingPunct="1">
              <a:spcBef>
                <a:spcPts val="0"/>
              </a:spcBef>
              <a:spcAft>
                <a:spcPts val="0"/>
              </a:spcAft>
              <a:defRPr/>
            </a:pPr>
            <a:r>
              <a:rPr lang="en-US" dirty="0" smtClean="0">
                <a:latin typeface="Georgia" pitchFamily="18" charset="0"/>
              </a:rPr>
              <a:t>resources and global environment for the generations to come (this is the “green” marketing era, or the era where </a:t>
            </a:r>
          </a:p>
          <a:p>
            <a:pPr marL="533400" indent="-533400" eaLnBrk="1" fontAlgn="auto" hangingPunct="1">
              <a:spcBef>
                <a:spcPts val="0"/>
              </a:spcBef>
              <a:spcAft>
                <a:spcPts val="0"/>
              </a:spcAft>
              <a:defRPr/>
            </a:pPr>
            <a:r>
              <a:rPr lang="en-US" dirty="0" smtClean="0">
                <a:latin typeface="Georgia" pitchFamily="18" charset="0"/>
              </a:rPr>
              <a:t>consumers are wanting products that meet their needs but also benefits the environment).</a:t>
            </a:r>
          </a:p>
          <a:p>
            <a:pPr eaLnBrk="1" fontAlgn="auto" hangingPunct="1">
              <a:spcBef>
                <a:spcPts val="0"/>
              </a:spcBef>
              <a:spcAft>
                <a:spcPts val="0"/>
              </a:spcAft>
              <a:defRPr/>
            </a:pPr>
            <a:endParaRPr lang="en-US" dirty="0"/>
          </a:p>
        </p:txBody>
      </p:sp>
      <p:sp>
        <p:nvSpPr>
          <p:cNvPr id="4403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Opening Side</a:t>
            </a:r>
          </a:p>
        </p:txBody>
      </p:sp>
      <p:sp>
        <p:nvSpPr>
          <p:cNvPr id="44037"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205470-7EED-4427-837E-6C70E90B02CF}"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0000" lnSpcReduction="20000"/>
          </a:bodyPr>
          <a:lstStyle/>
          <a:p>
            <a:pPr marL="533400" indent="-533400" eaLnBrk="1" fontAlgn="auto" hangingPunct="1">
              <a:spcBef>
                <a:spcPts val="0"/>
              </a:spcBef>
              <a:spcAft>
                <a:spcPts val="0"/>
              </a:spcAft>
              <a:defRPr/>
            </a:pPr>
            <a:r>
              <a:rPr lang="en-US" dirty="0" smtClean="0">
                <a:latin typeface="Georgia" pitchFamily="18" charset="0"/>
              </a:rPr>
              <a:t>There is an increasing globalization of markets. With the increasing globalization of markets, companies find they </a:t>
            </a:r>
          </a:p>
          <a:p>
            <a:pPr marL="533400" indent="-533400" eaLnBrk="1" fontAlgn="auto" hangingPunct="1">
              <a:spcBef>
                <a:spcPts val="0"/>
              </a:spcBef>
              <a:spcAft>
                <a:spcPts val="0"/>
              </a:spcAft>
              <a:defRPr/>
            </a:pPr>
            <a:r>
              <a:rPr lang="en-US" dirty="0" smtClean="0">
                <a:latin typeface="Georgia" pitchFamily="18" charset="0"/>
              </a:rPr>
              <a:t>are unavoidably enmeshed with foreign customers, competitors, and suppliers, even within their own borders. </a:t>
            </a:r>
          </a:p>
          <a:p>
            <a:pPr marL="533400" indent="-533400" eaLnBrk="1" fontAlgn="auto" hangingPunct="1">
              <a:spcBef>
                <a:spcPts val="0"/>
              </a:spcBef>
              <a:spcAft>
                <a:spcPts val="0"/>
              </a:spcAft>
              <a:defRPr/>
            </a:pPr>
            <a:r>
              <a:rPr lang="en-US" dirty="0" smtClean="0">
                <a:latin typeface="Georgia" pitchFamily="18" charset="0"/>
              </a:rPr>
              <a:t>Examples of such companies are </a:t>
            </a:r>
            <a:r>
              <a:rPr lang="en-US" sz="2400" dirty="0" smtClean="0">
                <a:latin typeface="Georgia" pitchFamily="18" charset="0"/>
              </a:rPr>
              <a:t>Sony, Norelco, Samsung, Honda, Toyota, and Nescafe. </a:t>
            </a:r>
            <a:r>
              <a:rPr lang="en-US" sz="2800" dirty="0" smtClean="0">
                <a:latin typeface="Georgia" pitchFamily="18" charset="0"/>
              </a:rPr>
              <a:t>Many U.S. companies are </a:t>
            </a:r>
          </a:p>
          <a:p>
            <a:pPr marL="533400" indent="-533400" eaLnBrk="1" fontAlgn="auto" hangingPunct="1">
              <a:spcBef>
                <a:spcPts val="0"/>
              </a:spcBef>
              <a:spcAft>
                <a:spcPts val="0"/>
              </a:spcAft>
              <a:defRPr/>
            </a:pPr>
            <a:r>
              <a:rPr lang="en-US" sz="2800" dirty="0" smtClean="0">
                <a:latin typeface="Georgia" pitchFamily="18" charset="0"/>
              </a:rPr>
              <a:t>foreign controlled such as, </a:t>
            </a:r>
            <a:r>
              <a:rPr lang="en-US" sz="2400" dirty="0" smtClean="0">
                <a:latin typeface="Georgia" pitchFamily="18" charset="0"/>
              </a:rPr>
              <a:t>7-Eleven and Firestone – Japan, Carnation – Switzerland, Wall Street Journal – Australia,</a:t>
            </a:r>
          </a:p>
          <a:p>
            <a:pPr marL="533400" indent="-533400" eaLnBrk="1" fontAlgn="auto" hangingPunct="1">
              <a:spcBef>
                <a:spcPts val="0"/>
              </a:spcBef>
              <a:spcAft>
                <a:spcPts val="0"/>
              </a:spcAft>
              <a:defRPr/>
            </a:pPr>
            <a:r>
              <a:rPr lang="en-US" sz="2400" dirty="0" smtClean="0">
                <a:latin typeface="Georgia" pitchFamily="18" charset="0"/>
              </a:rPr>
              <a:t>Smith &amp; Wesson – Britain, and Zenith – South Korea (LG Electronics).  The next slide shows the foreign acquisition </a:t>
            </a:r>
          </a:p>
          <a:p>
            <a:pPr marL="533400" indent="-533400" eaLnBrk="1" fontAlgn="auto" hangingPunct="1">
              <a:spcBef>
                <a:spcPts val="0"/>
              </a:spcBef>
              <a:spcAft>
                <a:spcPts val="0"/>
              </a:spcAft>
              <a:defRPr/>
            </a:pPr>
            <a:r>
              <a:rPr lang="en-US" sz="2400" dirty="0" smtClean="0">
                <a:latin typeface="Georgia" pitchFamily="18" charset="0"/>
              </a:rPr>
              <a:t>U.S. companies. </a:t>
            </a:r>
            <a:endParaRPr lang="en-US" dirty="0" smtClean="0">
              <a:latin typeface="Georgia" pitchFamily="18" charset="0"/>
            </a:endParaRPr>
          </a:p>
          <a:p>
            <a:pPr marL="0" lvl="1" eaLnBrk="1" fontAlgn="auto" hangingPunct="1">
              <a:spcBef>
                <a:spcPts val="0"/>
              </a:spcBef>
              <a:spcAft>
                <a:spcPts val="0"/>
              </a:spcAft>
              <a:defRPr/>
            </a:pPr>
            <a:endParaRPr lang="en-US" sz="2400" dirty="0" smtClean="0">
              <a:latin typeface="Georgia" pitchFamily="18" charset="0"/>
            </a:endParaRPr>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en-US" dirty="0"/>
          </a:p>
        </p:txBody>
      </p:sp>
      <p:sp>
        <p:nvSpPr>
          <p:cNvPr id="4506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Opening Side</a:t>
            </a:r>
          </a:p>
        </p:txBody>
      </p:sp>
      <p:sp>
        <p:nvSpPr>
          <p:cNvPr id="45061"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77B9FA5-D5F4-47B4-9073-BF2B19ADC248}"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E4A8098-5FAA-446F-9FBB-EA8CBCE1B607}"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7500" lnSpcReduction="20000"/>
          </a:bodyPr>
          <a:lstStyle/>
          <a:p>
            <a:pPr marL="533400" indent="-533400" eaLnBrk="1" fontAlgn="auto" hangingPunct="1">
              <a:spcBef>
                <a:spcPts val="0"/>
              </a:spcBef>
              <a:spcAft>
                <a:spcPts val="0"/>
              </a:spcAft>
              <a:defRPr/>
            </a:pPr>
            <a:r>
              <a:rPr lang="en-US" sz="2800" dirty="0" smtClean="0">
                <a:latin typeface="Georgia" pitchFamily="18" charset="0"/>
              </a:rPr>
              <a:t>Foreign companies are here to stay in the U.S. and compete with U.S. companies. The market is full of great </a:t>
            </a:r>
          </a:p>
          <a:p>
            <a:pPr marL="533400" indent="-533400" eaLnBrk="1" fontAlgn="auto" hangingPunct="1">
              <a:spcBef>
                <a:spcPts val="0"/>
              </a:spcBef>
              <a:spcAft>
                <a:spcPts val="0"/>
              </a:spcAft>
              <a:defRPr/>
            </a:pPr>
            <a:r>
              <a:rPr lang="en-US" sz="2800" dirty="0" smtClean="0">
                <a:latin typeface="Georgia" pitchFamily="18" charset="0"/>
              </a:rPr>
              <a:t>worldwide  acquisitions both by U.S. and foreign companies. Why are global markets a necessity? Here are the </a:t>
            </a:r>
          </a:p>
          <a:p>
            <a:pPr marL="533400" indent="-533400" eaLnBrk="1" fontAlgn="auto" hangingPunct="1">
              <a:spcBef>
                <a:spcPts val="0"/>
              </a:spcBef>
              <a:spcAft>
                <a:spcPts val="0"/>
              </a:spcAft>
              <a:defRPr/>
            </a:pPr>
            <a:r>
              <a:rPr lang="en-US" sz="2800" dirty="0" smtClean="0">
                <a:latin typeface="Georgia" pitchFamily="18" charset="0"/>
              </a:rPr>
              <a:t>reasons: f</a:t>
            </a:r>
            <a:r>
              <a:rPr lang="en-US" sz="2400" dirty="0" smtClean="0">
                <a:latin typeface="Georgia" pitchFamily="18" charset="0"/>
              </a:rPr>
              <a:t>oreign earnings will contribute to a higher percentage of profits, multinationals outperform domestic </a:t>
            </a:r>
          </a:p>
          <a:p>
            <a:pPr marL="533400" indent="-533400" eaLnBrk="1" fontAlgn="auto" hangingPunct="1">
              <a:spcBef>
                <a:spcPts val="0"/>
              </a:spcBef>
              <a:spcAft>
                <a:spcPts val="0"/>
              </a:spcAft>
              <a:defRPr/>
            </a:pPr>
            <a:r>
              <a:rPr lang="en-US" sz="2400" dirty="0" smtClean="0">
                <a:latin typeface="Georgia" pitchFamily="18" charset="0"/>
              </a:rPr>
              <a:t>firms (A four-year Conference Board study of 1,250 U.S. manufacturing companies found that multinationals of all </a:t>
            </a:r>
          </a:p>
          <a:p>
            <a:pPr marL="533400" indent="-533400" eaLnBrk="1" fontAlgn="auto" hangingPunct="1">
              <a:spcBef>
                <a:spcPts val="0"/>
              </a:spcBef>
              <a:spcAft>
                <a:spcPts val="0"/>
              </a:spcAft>
              <a:defRPr/>
            </a:pPr>
            <a:r>
              <a:rPr lang="en-US" sz="2400" dirty="0" smtClean="0">
                <a:latin typeface="Georgia" pitchFamily="18" charset="0"/>
              </a:rPr>
              <a:t>sizes and in all industries outperformed their strictly domestic U.S. counterparts. They grew twice as fast in sales </a:t>
            </a:r>
          </a:p>
          <a:p>
            <a:pPr marL="533400" indent="-533400" eaLnBrk="1" fontAlgn="auto" hangingPunct="1">
              <a:spcBef>
                <a:spcPts val="0"/>
              </a:spcBef>
              <a:spcAft>
                <a:spcPts val="0"/>
              </a:spcAft>
              <a:defRPr/>
            </a:pPr>
            <a:r>
              <a:rPr lang="en-US" sz="2400" dirty="0" smtClean="0">
                <a:latin typeface="Georgia" pitchFamily="18" charset="0"/>
              </a:rPr>
              <a:t>and earned significantly higher returns on equity and assets), global value increased through global diversification, </a:t>
            </a:r>
          </a:p>
          <a:p>
            <a:pPr marL="533400" indent="-533400" eaLnBrk="1" fontAlgn="auto" hangingPunct="1">
              <a:spcBef>
                <a:spcPts val="0"/>
              </a:spcBef>
              <a:spcAft>
                <a:spcPts val="0"/>
              </a:spcAft>
              <a:defRPr/>
            </a:pPr>
            <a:r>
              <a:rPr lang="en-US" sz="2400" dirty="0" smtClean="0">
                <a:latin typeface="Georgia" pitchFamily="18" charset="0"/>
              </a:rPr>
              <a:t>and intensifying domestic competition (looking beyond borders)</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en-US" dirty="0"/>
          </a:p>
        </p:txBody>
      </p:sp>
      <p:sp>
        <p:nvSpPr>
          <p:cNvPr id="4608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Opening Side</a:t>
            </a:r>
          </a:p>
        </p:txBody>
      </p:sp>
      <p:sp>
        <p:nvSpPr>
          <p:cNvPr id="46085"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93D875-826A-41E9-9721-903C2F7D6DF2}"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22A584B-174F-495F-A2A7-50FFEB1D3B6B}" type="datetime1">
              <a:rPr lang="en-US"/>
              <a:pPr>
                <a:defRPr/>
              </a:pPr>
              <a:t>6/6/2012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Roy Philip </a:t>
            </a:r>
          </a:p>
        </p:txBody>
      </p:sp>
      <p:sp>
        <p:nvSpPr>
          <p:cNvPr id="6" name="Slide Number Placeholder 5"/>
          <p:cNvSpPr>
            <a:spLocks noGrp="1"/>
          </p:cNvSpPr>
          <p:nvPr>
            <p:ph type="sldNum" sz="quarter" idx="12"/>
          </p:nvPr>
        </p:nvSpPr>
        <p:spPr/>
        <p:txBody>
          <a:bodyPr/>
          <a:lstStyle>
            <a:lvl1pPr>
              <a:defRPr/>
            </a:lvl1pPr>
          </a:lstStyle>
          <a:p>
            <a:pPr>
              <a:defRPr/>
            </a:pPr>
            <a:fld id="{D5DBD771-7554-48FA-BA70-15A559B9E115}" type="slidenum">
              <a:rPr lang="en-US"/>
              <a:pPr>
                <a:defRPr/>
              </a:pPr>
              <a:t>‹#›</a:t>
            </a:fld>
            <a:endParaRPr 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3"/>
          <p:cNvSpPr/>
          <p:nvPr userDrawn="1"/>
        </p:nvSpPr>
        <p:spPr>
          <a:xfrm>
            <a:off x="0" y="0"/>
            <a:ext cx="9144000" cy="1524000"/>
          </a:xfrm>
          <a:prstGeom prst="rect">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200" b="1" kern="0" dirty="0">
              <a:solidFill>
                <a:srgbClr val="002060"/>
              </a:solidFill>
              <a:latin typeface="Georgia" pitchFamily="18" charset="0"/>
            </a:endParaRPr>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6D8C190-CA9E-413E-B174-6FB829C1F55D}" type="datetime1">
              <a:rPr lang="en-US"/>
              <a:pPr>
                <a:defRPr/>
              </a:pPr>
              <a:t>6/6/2012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Roy Philip </a:t>
            </a:r>
          </a:p>
        </p:txBody>
      </p:sp>
      <p:sp>
        <p:nvSpPr>
          <p:cNvPr id="7" name="Slide Number Placeholder 5"/>
          <p:cNvSpPr>
            <a:spLocks noGrp="1"/>
          </p:cNvSpPr>
          <p:nvPr>
            <p:ph type="sldNum" sz="quarter" idx="12"/>
          </p:nvPr>
        </p:nvSpPr>
        <p:spPr/>
        <p:txBody>
          <a:bodyPr/>
          <a:lstStyle>
            <a:lvl1pPr>
              <a:defRPr/>
            </a:lvl1pPr>
          </a:lstStyle>
          <a:p>
            <a:pPr>
              <a:defRPr/>
            </a:pPr>
            <a:fld id="{25178152-F12F-4720-9F3F-2339C6CDB04A}" type="slidenum">
              <a:rPr lang="en-US"/>
              <a:pPr>
                <a:defRPr/>
              </a:pPr>
              <a:t>‹#›</a:t>
            </a:fld>
            <a:endParaRPr 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431C9C6-7FE8-427C-9E43-9AA1B84DC114}" type="datetime1">
              <a:rPr lang="en-US"/>
              <a:pPr>
                <a:defRPr/>
              </a:pPr>
              <a:t>6/6/2012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Roy Philip </a:t>
            </a:r>
          </a:p>
        </p:txBody>
      </p:sp>
      <p:sp>
        <p:nvSpPr>
          <p:cNvPr id="6" name="Slide Number Placeholder 5"/>
          <p:cNvSpPr>
            <a:spLocks noGrp="1"/>
          </p:cNvSpPr>
          <p:nvPr>
            <p:ph type="sldNum" sz="quarter" idx="12"/>
          </p:nvPr>
        </p:nvSpPr>
        <p:spPr/>
        <p:txBody>
          <a:bodyPr/>
          <a:lstStyle>
            <a:lvl1pPr>
              <a:defRPr/>
            </a:lvl1pPr>
          </a:lstStyle>
          <a:p>
            <a:pPr>
              <a:defRPr/>
            </a:pPr>
            <a:fld id="{46E4EA6B-DB98-48CB-9ECF-BDC8732A97A8}" type="slidenum">
              <a:rPr lang="en-US"/>
              <a:pPr>
                <a:defRPr/>
              </a:pPr>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0"/>
            <a:ext cx="9144000" cy="1219200"/>
          </a:xfrm>
          <a:prstGeom prst="rect">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200" b="1" kern="0" dirty="0">
              <a:solidFill>
                <a:srgbClr val="002060"/>
              </a:solidFill>
              <a:latin typeface="Georgia" pitchFamily="18" charset="0"/>
            </a:endParaRPr>
          </a:p>
        </p:txBody>
      </p:sp>
      <p:sp>
        <p:nvSpPr>
          <p:cNvPr id="5" name="Rectangle 4"/>
          <p:cNvSpPr/>
          <p:nvPr userDrawn="1"/>
        </p:nvSpPr>
        <p:spPr>
          <a:xfrm>
            <a:off x="0" y="6248400"/>
            <a:ext cx="9144000" cy="609600"/>
          </a:xfrm>
          <a:prstGeom prst="rect">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200" b="1" kern="0" dirty="0">
              <a:solidFill>
                <a:srgbClr val="002060"/>
              </a:solidFill>
              <a:latin typeface="Georgia" pitchFamily="18" charset="0"/>
            </a:endParaRPr>
          </a:p>
        </p:txBody>
      </p:sp>
      <p:graphicFrame>
        <p:nvGraphicFramePr>
          <p:cNvPr id="6" name="Diagram 5"/>
          <p:cNvGraphicFramePr/>
          <p:nvPr userDrawn="1"/>
        </p:nvGraphicFramePr>
        <p:xfrm>
          <a:off x="7620000" y="0"/>
          <a:ext cx="15240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47205B8-093E-41CB-83F8-24DFD83A2E24}" type="datetime1">
              <a:rPr lang="en-US"/>
              <a:pPr>
                <a:defRPr/>
              </a:pPr>
              <a:t>6/6/2012</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Roy Philip </a:t>
            </a:r>
          </a:p>
        </p:txBody>
      </p:sp>
      <p:sp>
        <p:nvSpPr>
          <p:cNvPr id="9" name="Slide Number Placeholder 5"/>
          <p:cNvSpPr>
            <a:spLocks noGrp="1"/>
          </p:cNvSpPr>
          <p:nvPr>
            <p:ph type="sldNum" sz="quarter" idx="12"/>
          </p:nvPr>
        </p:nvSpPr>
        <p:spPr/>
        <p:txBody>
          <a:bodyPr/>
          <a:lstStyle>
            <a:lvl1pPr>
              <a:defRPr/>
            </a:lvl1pPr>
          </a:lstStyle>
          <a:p>
            <a:pPr>
              <a:defRPr/>
            </a:pPr>
            <a:fld id="{77B6831F-4025-4DD6-9C55-3D321DEC6370}" type="slidenum">
              <a:rPr lang="en-US"/>
              <a:pPr>
                <a:defRPr/>
              </a:pPr>
              <a:t>‹#›</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4E04E8E-0E7B-41DC-8DA9-3695D157930D}" type="datetime1">
              <a:rPr lang="en-US"/>
              <a:pPr>
                <a:defRPr/>
              </a:pPr>
              <a:t>6/6/2012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Roy Philip </a:t>
            </a:r>
          </a:p>
        </p:txBody>
      </p:sp>
      <p:sp>
        <p:nvSpPr>
          <p:cNvPr id="6" name="Slide Number Placeholder 5"/>
          <p:cNvSpPr>
            <a:spLocks noGrp="1"/>
          </p:cNvSpPr>
          <p:nvPr>
            <p:ph type="sldNum" sz="quarter" idx="12"/>
          </p:nvPr>
        </p:nvSpPr>
        <p:spPr/>
        <p:txBody>
          <a:bodyPr/>
          <a:lstStyle>
            <a:lvl1pPr>
              <a:defRPr/>
            </a:lvl1pPr>
          </a:lstStyle>
          <a:p>
            <a:pPr>
              <a:defRPr/>
            </a:pPr>
            <a:fld id="{424E325E-DE17-48F3-A89B-D1957F3E07E7}" type="slidenum">
              <a:rPr lang="en-US"/>
              <a:pPr>
                <a:defRPr/>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B4A004D-CCFE-4E7D-99F1-ADDBC6CCD115}" type="datetime1">
              <a:rPr lang="en-US"/>
              <a:pPr>
                <a:defRPr/>
              </a:pPr>
              <a:t>6/6/2012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Roy Philip </a:t>
            </a:r>
          </a:p>
        </p:txBody>
      </p:sp>
      <p:sp>
        <p:nvSpPr>
          <p:cNvPr id="7" name="Slide Number Placeholder 5"/>
          <p:cNvSpPr>
            <a:spLocks noGrp="1"/>
          </p:cNvSpPr>
          <p:nvPr>
            <p:ph type="sldNum" sz="quarter" idx="12"/>
          </p:nvPr>
        </p:nvSpPr>
        <p:spPr/>
        <p:txBody>
          <a:bodyPr/>
          <a:lstStyle>
            <a:lvl1pPr>
              <a:defRPr/>
            </a:lvl1pPr>
          </a:lstStyle>
          <a:p>
            <a:pPr>
              <a:defRPr/>
            </a:pPr>
            <a:fld id="{A7FBE1FF-2712-4E38-BBCC-45097EF05531}" type="slidenum">
              <a:rPr lang="en-US"/>
              <a:pPr>
                <a:defRPr/>
              </a:pPr>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BF22ED1-8740-4733-9D5E-B0E3A3512B50}" type="datetime1">
              <a:rPr lang="en-US"/>
              <a:pPr>
                <a:defRPr/>
              </a:pPr>
              <a:t>6/6/2012</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Roy Philip </a:t>
            </a:r>
          </a:p>
        </p:txBody>
      </p:sp>
      <p:sp>
        <p:nvSpPr>
          <p:cNvPr id="9" name="Slide Number Placeholder 5"/>
          <p:cNvSpPr>
            <a:spLocks noGrp="1"/>
          </p:cNvSpPr>
          <p:nvPr>
            <p:ph type="sldNum" sz="quarter" idx="12"/>
          </p:nvPr>
        </p:nvSpPr>
        <p:spPr/>
        <p:txBody>
          <a:bodyPr/>
          <a:lstStyle>
            <a:lvl1pPr>
              <a:defRPr/>
            </a:lvl1pPr>
          </a:lstStyle>
          <a:p>
            <a:pPr>
              <a:defRPr/>
            </a:pPr>
            <a:fld id="{0BEEFDD0-62AA-4445-8CCA-BA1319E61B06}" type="slidenum">
              <a:rPr lang="en-US"/>
              <a:pPr>
                <a:defRPr/>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A12A0B6-FCA1-4705-8F9B-0CCEC8F5340C}" type="datetime1">
              <a:rPr lang="en-US"/>
              <a:pPr>
                <a:defRPr/>
              </a:pPr>
              <a:t>6/6/2012</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Roy Philip </a:t>
            </a:r>
          </a:p>
        </p:txBody>
      </p:sp>
      <p:sp>
        <p:nvSpPr>
          <p:cNvPr id="5" name="Slide Number Placeholder 5"/>
          <p:cNvSpPr>
            <a:spLocks noGrp="1"/>
          </p:cNvSpPr>
          <p:nvPr>
            <p:ph type="sldNum" sz="quarter" idx="12"/>
          </p:nvPr>
        </p:nvSpPr>
        <p:spPr/>
        <p:txBody>
          <a:bodyPr/>
          <a:lstStyle>
            <a:lvl1pPr>
              <a:defRPr/>
            </a:lvl1pPr>
          </a:lstStyle>
          <a:p>
            <a:pPr>
              <a:defRPr/>
            </a:pPr>
            <a:fld id="{31618D1B-EB7F-4BCF-8EC3-1EEBC9E01BFC}" type="slidenum">
              <a:rPr lang="en-US"/>
              <a:pPr>
                <a:defRPr/>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0"/>
            <a:ext cx="9144000" cy="1219200"/>
          </a:xfrm>
          <a:prstGeom prst="rect">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200" b="1" kern="0" dirty="0">
              <a:solidFill>
                <a:srgbClr val="002060"/>
              </a:solidFill>
              <a:latin typeface="Georgia" pitchFamily="18" charset="0"/>
            </a:endParaRPr>
          </a:p>
        </p:txBody>
      </p:sp>
      <p:sp>
        <p:nvSpPr>
          <p:cNvPr id="3" name="Rectangle 2"/>
          <p:cNvSpPr/>
          <p:nvPr userDrawn="1"/>
        </p:nvSpPr>
        <p:spPr>
          <a:xfrm>
            <a:off x="0" y="6248400"/>
            <a:ext cx="9144000" cy="6096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200" b="1" kern="0" dirty="0">
              <a:solidFill>
                <a:srgbClr val="002060"/>
              </a:solidFill>
              <a:latin typeface="Georgia" pitchFamily="18" charset="0"/>
            </a:endParaRPr>
          </a:p>
        </p:txBody>
      </p:sp>
      <p:sp>
        <p:nvSpPr>
          <p:cNvPr id="4" name="Date Placeholder 3"/>
          <p:cNvSpPr>
            <a:spLocks noGrp="1"/>
          </p:cNvSpPr>
          <p:nvPr>
            <p:ph type="dt" sz="half" idx="10"/>
          </p:nvPr>
        </p:nvSpPr>
        <p:spPr/>
        <p:txBody>
          <a:bodyPr/>
          <a:lstStyle>
            <a:lvl1pPr>
              <a:defRPr/>
            </a:lvl1pPr>
          </a:lstStyle>
          <a:p>
            <a:pPr>
              <a:defRPr/>
            </a:pPr>
            <a:fld id="{52DABEDF-8487-4CEB-B492-258801F5FCB0}" type="datetime1">
              <a:rPr lang="en-US"/>
              <a:pPr>
                <a:defRPr/>
              </a:pPr>
              <a:t>6/6/2012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Roy Philip </a:t>
            </a:r>
          </a:p>
        </p:txBody>
      </p:sp>
      <p:sp>
        <p:nvSpPr>
          <p:cNvPr id="6" name="Slide Number Placeholder 5"/>
          <p:cNvSpPr>
            <a:spLocks noGrp="1"/>
          </p:cNvSpPr>
          <p:nvPr>
            <p:ph type="sldNum" sz="quarter" idx="12"/>
          </p:nvPr>
        </p:nvSpPr>
        <p:spPr/>
        <p:txBody>
          <a:bodyPr/>
          <a:lstStyle>
            <a:lvl1pPr>
              <a:defRPr/>
            </a:lvl1pPr>
          </a:lstStyle>
          <a:p>
            <a:pPr>
              <a:defRPr/>
            </a:pPr>
            <a:fld id="{0951D0A5-A07D-43FB-A903-96DCB449B186}" type="slidenum">
              <a:rPr lang="en-US"/>
              <a:pPr>
                <a:defRPr/>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DBDCAFA-6561-46D9-A768-67C550897841}" type="datetime1">
              <a:rPr lang="en-US"/>
              <a:pPr>
                <a:defRPr/>
              </a:pPr>
              <a:t>6/6/2012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Roy Philip </a:t>
            </a:r>
          </a:p>
        </p:txBody>
      </p:sp>
      <p:sp>
        <p:nvSpPr>
          <p:cNvPr id="7" name="Slide Number Placeholder 5"/>
          <p:cNvSpPr>
            <a:spLocks noGrp="1"/>
          </p:cNvSpPr>
          <p:nvPr>
            <p:ph type="sldNum" sz="quarter" idx="12"/>
          </p:nvPr>
        </p:nvSpPr>
        <p:spPr/>
        <p:txBody>
          <a:bodyPr/>
          <a:lstStyle>
            <a:lvl1pPr>
              <a:defRPr/>
            </a:lvl1pPr>
          </a:lstStyle>
          <a:p>
            <a:pPr>
              <a:defRPr/>
            </a:pPr>
            <a:fld id="{CB23B87D-2E9D-4518-B1E1-DBD698DFAAAF}" type="slidenum">
              <a:rPr lang="en-US"/>
              <a:pPr>
                <a:defRPr/>
              </a:pPr>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0B8C431-7DB0-4988-8812-E7973C17F609}" type="datetime1">
              <a:rPr lang="en-US"/>
              <a:pPr>
                <a:defRPr/>
              </a:pPr>
              <a:t>6/6/2012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Roy Philip </a:t>
            </a:r>
          </a:p>
        </p:txBody>
      </p:sp>
      <p:sp>
        <p:nvSpPr>
          <p:cNvPr id="7" name="Slide Number Placeholder 5"/>
          <p:cNvSpPr>
            <a:spLocks noGrp="1"/>
          </p:cNvSpPr>
          <p:nvPr>
            <p:ph type="sldNum" sz="quarter" idx="12"/>
          </p:nvPr>
        </p:nvSpPr>
        <p:spPr/>
        <p:txBody>
          <a:bodyPr/>
          <a:lstStyle>
            <a:lvl1pPr>
              <a:defRPr/>
            </a:lvl1pPr>
          </a:lstStyle>
          <a:p>
            <a:pPr>
              <a:defRPr/>
            </a:pPr>
            <a:fld id="{1846F6E0-77CD-4168-B1CF-548E5F1FACA7}" type="slidenum">
              <a:rPr lang="en-US"/>
              <a:pPr>
                <a:defRPr/>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FFCC"/>
            </a:gs>
            <a:gs pos="64999">
              <a:srgbClr val="F0EBD5"/>
            </a:gs>
            <a:gs pos="100000">
              <a:srgbClr val="D1C39F"/>
            </a:gs>
          </a:gsLst>
          <a:lin ang="18900000" scaled="1"/>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F1296D7-D418-480A-BC5D-36CB961D3216}" type="datetime1">
              <a:rPr lang="en-US"/>
              <a:pPr>
                <a:defRPr/>
              </a:pPr>
              <a:t>6/6/2012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a:t>Roy Philip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0472118-7017-4985-B94F-EB9CF9B8FC1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1" r:id="rId3"/>
    <p:sldLayoutId id="2147483710" r:id="rId4"/>
    <p:sldLayoutId id="2147483709" r:id="rId5"/>
    <p:sldLayoutId id="2147483708" r:id="rId6"/>
    <p:sldLayoutId id="2147483714" r:id="rId7"/>
    <p:sldLayoutId id="2147483707" r:id="rId8"/>
    <p:sldLayoutId id="2147483706" r:id="rId9"/>
    <p:sldLayoutId id="2147483715" r:id="rId10"/>
    <p:sldLayoutId id="2147483705" r:id="rId11"/>
  </p:sldLayoutIdLst>
  <p:transition spd="med">
    <p:fade/>
  </p:transition>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notesSlide" Target="../notesSlides/notesSlide13.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64999">
              <a:srgbClr val="F0EBD5"/>
            </a:gs>
            <a:gs pos="100000">
              <a:srgbClr val="D1C39F"/>
            </a:gs>
          </a:gsLst>
          <a:lin ang="4200000" scaled="0"/>
          <a:tileRect/>
        </a:gradFill>
        <a:effectLst/>
      </p:bgPr>
    </p:bg>
    <p:spTree>
      <p:nvGrpSpPr>
        <p:cNvPr id="1" name=""/>
        <p:cNvGrpSpPr/>
        <p:nvPr/>
      </p:nvGrpSpPr>
      <p:grpSpPr>
        <a:xfrm>
          <a:off x="0" y="0"/>
          <a:ext cx="0" cy="0"/>
          <a:chOff x="0" y="0"/>
          <a:chExt cx="0" cy="0"/>
        </a:xfrm>
      </p:grpSpPr>
      <p:sp>
        <p:nvSpPr>
          <p:cNvPr id="8" name="Rectangle 7"/>
          <p:cNvSpPr/>
          <p:nvPr/>
        </p:nvSpPr>
        <p:spPr>
          <a:xfrm>
            <a:off x="838200" y="1981200"/>
            <a:ext cx="7696200" cy="2554545"/>
          </a:xfrm>
          <a:prstGeom prst="rect">
            <a:avLst/>
          </a:prstGeom>
          <a:scene3d>
            <a:camera prst="orthographicFront"/>
            <a:lightRig rig="threePt" dir="t"/>
          </a:scene3d>
          <a:sp3d>
            <a:bevelT/>
            <a:bevelB/>
          </a:sp3d>
        </p:spPr>
        <p:txBody>
          <a:bodyPr>
            <a:spAutoFit/>
            <a:sp3d extrusionH="57150">
              <a:bevelT w="38100" h="38100"/>
            </a:sp3d>
          </a:bodyPr>
          <a:lstStyle/>
          <a:p>
            <a:pPr algn="ctr" fontAlgn="auto">
              <a:spcBef>
                <a:spcPts val="0"/>
              </a:spcBef>
              <a:spcAft>
                <a:spcPts val="0"/>
              </a:spcAft>
              <a:defRPr/>
            </a:pPr>
            <a:r>
              <a:rPr lang="en-US" sz="4000" kern="0" dirty="0">
                <a:latin typeface="Georgia" pitchFamily="18" charset="0"/>
              </a:rPr>
              <a:t>Chapter 1</a:t>
            </a:r>
          </a:p>
          <a:p>
            <a:pPr algn="ctr" fontAlgn="auto">
              <a:spcBef>
                <a:spcPts val="0"/>
              </a:spcBef>
              <a:spcAft>
                <a:spcPts val="0"/>
              </a:spcAft>
              <a:defRPr/>
            </a:pPr>
            <a:endParaRPr lang="en-US" sz="4000" kern="0" dirty="0">
              <a:latin typeface="Georgia" pitchFamily="18" charset="0"/>
            </a:endParaRPr>
          </a:p>
          <a:p>
            <a:pPr algn="ctr" fontAlgn="auto">
              <a:spcBef>
                <a:spcPts val="0"/>
              </a:spcBef>
              <a:spcAft>
                <a:spcPts val="0"/>
              </a:spcAft>
              <a:defRPr/>
            </a:pPr>
            <a:r>
              <a:rPr lang="en-US" sz="4000" kern="0" dirty="0">
                <a:latin typeface="Georgia" pitchFamily="18" charset="0"/>
              </a:rPr>
              <a:t>The Scope and Challenge of </a:t>
            </a:r>
          </a:p>
          <a:p>
            <a:pPr algn="ctr" fontAlgn="auto">
              <a:spcBef>
                <a:spcPts val="0"/>
              </a:spcBef>
              <a:spcAft>
                <a:spcPts val="0"/>
              </a:spcAft>
              <a:defRPr/>
            </a:pPr>
            <a:r>
              <a:rPr lang="en-US" sz="4000" kern="0" dirty="0">
                <a:latin typeface="Georgia" pitchFamily="18" charset="0"/>
              </a:rPr>
              <a:t>International Marketing</a:t>
            </a:r>
            <a:endParaRPr lang="en-US" sz="4000" dirty="0">
              <a:latin typeface="Georgia" pitchFamily="18" charset="0"/>
            </a:endParaRPr>
          </a:p>
        </p:txBody>
      </p:sp>
      <p:sp>
        <p:nvSpPr>
          <p:cNvPr id="11" name="Oval 10"/>
          <p:cNvSpPr/>
          <p:nvPr/>
        </p:nvSpPr>
        <p:spPr>
          <a:xfrm rot="20959679">
            <a:off x="-72668" y="755736"/>
            <a:ext cx="9282175" cy="5841929"/>
          </a:xfrm>
          <a:prstGeom prst="ellipse">
            <a:avLst/>
          </a:prstGeom>
          <a:noFill/>
          <a:ln cap="sq" cmpd="tri">
            <a:solidFill>
              <a:srgbClr val="00B0F0"/>
            </a:solidFill>
            <a:prstDash val="solid"/>
            <a:round/>
          </a:ln>
          <a:effectLst>
            <a:innerShdw blurRad="63500" dist="50800" dir="13500000">
              <a:schemeClr val="bg2">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0" y="0"/>
            <a:ext cx="9144000" cy="1371600"/>
          </a:xfrm>
          <a:prstGeom prst="rect">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kern="0" dirty="0">
                <a:solidFill>
                  <a:srgbClr val="002060"/>
                </a:solidFill>
                <a:latin typeface="Georgia" pitchFamily="18" charset="0"/>
              </a:rPr>
              <a:t>International Marketing</a:t>
            </a:r>
          </a:p>
          <a:p>
            <a:pPr algn="ctr" fontAlgn="auto">
              <a:spcBef>
                <a:spcPts val="0"/>
              </a:spcBef>
              <a:spcAft>
                <a:spcPts val="0"/>
              </a:spcAft>
              <a:defRPr/>
            </a:pPr>
            <a:r>
              <a:rPr lang="en-US" sz="3600" kern="0" dirty="0">
                <a:solidFill>
                  <a:srgbClr val="002060"/>
                </a:solidFill>
                <a:latin typeface="Georgia" pitchFamily="18" charset="0"/>
              </a:rPr>
              <a:t>15</a:t>
            </a:r>
            <a:r>
              <a:rPr lang="en-US" sz="3600" kern="0" baseline="30000" dirty="0">
                <a:solidFill>
                  <a:srgbClr val="002060"/>
                </a:solidFill>
                <a:latin typeface="Georgia" pitchFamily="18" charset="0"/>
              </a:rPr>
              <a:t>th</a:t>
            </a:r>
            <a:r>
              <a:rPr lang="en-US" sz="3600" kern="0" dirty="0">
                <a:solidFill>
                  <a:srgbClr val="002060"/>
                </a:solidFill>
                <a:latin typeface="Georgia" pitchFamily="18" charset="0"/>
              </a:rPr>
              <a:t> edition </a:t>
            </a:r>
            <a:endParaRPr lang="en-US" sz="3600" dirty="0">
              <a:solidFill>
                <a:srgbClr val="002060"/>
              </a:solidFill>
              <a:latin typeface="Georgia" pitchFamily="18" charset="0"/>
            </a:endParaRPr>
          </a:p>
        </p:txBody>
      </p:sp>
      <p:sp>
        <p:nvSpPr>
          <p:cNvPr id="13" name="Rectangle 12"/>
          <p:cNvSpPr/>
          <p:nvPr/>
        </p:nvSpPr>
        <p:spPr>
          <a:xfrm>
            <a:off x="0" y="6248400"/>
            <a:ext cx="9144000" cy="609600"/>
          </a:xfrm>
          <a:prstGeom prst="rect">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kern="0" dirty="0">
              <a:solidFill>
                <a:srgbClr val="002060"/>
              </a:solidFill>
              <a:latin typeface="Georgia" pitchFamily="18" charset="0"/>
            </a:endParaRPr>
          </a:p>
          <a:p>
            <a:pPr algn="ctr" fontAlgn="auto">
              <a:spcBef>
                <a:spcPts val="0"/>
              </a:spcBef>
              <a:spcAft>
                <a:spcPts val="0"/>
              </a:spcAft>
              <a:defRPr/>
            </a:pPr>
            <a:r>
              <a:rPr lang="en-US" kern="0" dirty="0">
                <a:solidFill>
                  <a:srgbClr val="002060"/>
                </a:solidFill>
                <a:latin typeface="Georgia" pitchFamily="18" charset="0"/>
              </a:rPr>
              <a:t>Philip R. </a:t>
            </a:r>
            <a:r>
              <a:rPr lang="en-US" kern="0" dirty="0" err="1">
                <a:solidFill>
                  <a:srgbClr val="002060"/>
                </a:solidFill>
                <a:latin typeface="Georgia" pitchFamily="18" charset="0"/>
              </a:rPr>
              <a:t>Cateora</a:t>
            </a:r>
            <a:r>
              <a:rPr lang="en-US" kern="0" dirty="0">
                <a:solidFill>
                  <a:srgbClr val="002060"/>
                </a:solidFill>
                <a:latin typeface="Georgia" pitchFamily="18" charset="0"/>
              </a:rPr>
              <a:t>, Mary C. </a:t>
            </a:r>
            <a:r>
              <a:rPr lang="en-US" kern="0" dirty="0" err="1">
                <a:solidFill>
                  <a:srgbClr val="002060"/>
                </a:solidFill>
                <a:latin typeface="Georgia" pitchFamily="18" charset="0"/>
              </a:rPr>
              <a:t>Gilly</a:t>
            </a:r>
            <a:r>
              <a:rPr lang="en-US" kern="0" dirty="0">
                <a:solidFill>
                  <a:srgbClr val="002060"/>
                </a:solidFill>
                <a:latin typeface="Georgia" pitchFamily="18" charset="0"/>
              </a:rPr>
              <a:t>, and John L. Graham</a:t>
            </a:r>
          </a:p>
          <a:p>
            <a:pPr algn="ctr" fontAlgn="auto">
              <a:spcBef>
                <a:spcPts val="0"/>
              </a:spcBef>
              <a:spcAft>
                <a:spcPts val="0"/>
              </a:spcAft>
              <a:defRPr/>
            </a:pPr>
            <a:endParaRPr lang="en-US" dirty="0"/>
          </a:p>
        </p:txBody>
      </p:sp>
      <p:sp>
        <p:nvSpPr>
          <p:cNvPr id="198674" name="Text Box 2066"/>
          <p:cNvSpPr txBox="1">
            <a:spLocks noChangeArrowheads="1"/>
          </p:cNvSpPr>
          <p:nvPr/>
        </p:nvSpPr>
        <p:spPr bwMode="auto">
          <a:xfrm>
            <a:off x="3336925" y="6613525"/>
            <a:ext cx="5730875" cy="244475"/>
          </a:xfrm>
          <a:prstGeom prst="rect">
            <a:avLst/>
          </a:prstGeom>
          <a:noFill/>
          <a:ln w="9525">
            <a:noFill/>
            <a:miter lim="800000"/>
            <a:headEnd/>
            <a:tailEnd/>
          </a:ln>
          <a:effectLst/>
        </p:spPr>
        <p:txBody>
          <a:bodyPr>
            <a:spAutoFit/>
          </a:bodyPr>
          <a:lstStyle/>
          <a:p>
            <a:pPr algn="r"/>
            <a:r>
              <a:rPr lang="en-US" sz="1000" b="1" i="1">
                <a:latin typeface="Times New Roman" pitchFamily="18" charset="0"/>
                <a:cs typeface="Arial" charset="0"/>
              </a:rPr>
              <a:t>        Copyright © 2011 by The McGraw-Hill Companies, Inc. All rights reserved.</a:t>
            </a:r>
            <a:endParaRPr lang="en-US" sz="1000" b="1" i="1">
              <a:effectLst>
                <a:outerShdw blurRad="38100" dist="38100" dir="2700000" algn="tl">
                  <a:srgbClr val="C0C0C0"/>
                </a:outerShdw>
              </a:effectLst>
              <a:latin typeface="Times New Roman" pitchFamily="18" charset="0"/>
              <a:cs typeface="Arial" charset="0"/>
            </a:endParaRPr>
          </a:p>
        </p:txBody>
      </p:sp>
      <p:sp>
        <p:nvSpPr>
          <p:cNvPr id="198673" name="Text Box 2065"/>
          <p:cNvSpPr txBox="1">
            <a:spLocks noChangeArrowheads="1"/>
          </p:cNvSpPr>
          <p:nvPr/>
        </p:nvSpPr>
        <p:spPr bwMode="auto">
          <a:xfrm>
            <a:off x="92075" y="6613525"/>
            <a:ext cx="1812925" cy="244475"/>
          </a:xfrm>
          <a:prstGeom prst="rect">
            <a:avLst/>
          </a:prstGeom>
          <a:noFill/>
          <a:ln w="9525">
            <a:noFill/>
            <a:miter lim="800000"/>
            <a:headEnd/>
            <a:tailEnd/>
          </a:ln>
          <a:effectLst/>
        </p:spPr>
        <p:txBody>
          <a:bodyPr>
            <a:spAutoFit/>
          </a:bodyPr>
          <a:lstStyle/>
          <a:p>
            <a:r>
              <a:rPr lang="en-US" sz="1000" b="1" i="1">
                <a:latin typeface="Times New Roman" pitchFamily="18" charset="0"/>
                <a:cs typeface="Arial" charset="0"/>
              </a:rPr>
              <a:t>McGraw-Hill/Irwin</a:t>
            </a:r>
            <a:endParaRPr lang="en-US" sz="1000" b="1" i="1">
              <a:effectLst>
                <a:outerShdw blurRad="38100" dist="38100" dir="2700000" algn="tl">
                  <a:srgbClr val="C0C0C0"/>
                </a:outerShdw>
              </a:effectLst>
              <a:latin typeface="Times New Roman" pitchFamily="18" charset="0"/>
              <a:cs typeface="Arial" charset="0"/>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0"/>
            <a:ext cx="8229600" cy="1219200"/>
          </a:xfrm>
        </p:spPr>
        <p:txBody>
          <a:bodyPr/>
          <a:lstStyle/>
          <a:p>
            <a:pPr eaLnBrk="1" hangingPunct="1"/>
            <a:r>
              <a:rPr lang="en-US" sz="4000" b="1" smtClean="0">
                <a:solidFill>
                  <a:srgbClr val="002060"/>
                </a:solidFill>
                <a:latin typeface="Georgia" pitchFamily="18" charset="0"/>
              </a:rPr>
              <a:t>Selected U.S. Companies </a:t>
            </a:r>
            <a:br>
              <a:rPr lang="en-US" sz="4000" b="1" smtClean="0">
                <a:solidFill>
                  <a:srgbClr val="002060"/>
                </a:solidFill>
                <a:latin typeface="Georgia" pitchFamily="18" charset="0"/>
              </a:rPr>
            </a:br>
            <a:r>
              <a:rPr lang="en-US" sz="4000" b="1" smtClean="0">
                <a:solidFill>
                  <a:srgbClr val="002060"/>
                </a:solidFill>
                <a:latin typeface="Georgia" pitchFamily="18" charset="0"/>
              </a:rPr>
              <a:t>and Their International Sales</a:t>
            </a:r>
            <a:endParaRPr lang="en-US" sz="4000" smtClean="0"/>
          </a:p>
        </p:txBody>
      </p:sp>
      <p:sp>
        <p:nvSpPr>
          <p:cNvPr id="4" name="Footer Placeholder 3"/>
          <p:cNvSpPr>
            <a:spLocks noGrp="1"/>
          </p:cNvSpPr>
          <p:nvPr>
            <p:ph type="ftr" sz="quarter" idx="11"/>
          </p:nvPr>
        </p:nvSpPr>
        <p:spPr/>
        <p:txBody>
          <a:bodyPr/>
          <a:lstStyle/>
          <a:p>
            <a:pPr>
              <a:defRPr/>
            </a:pPr>
            <a:r>
              <a:rPr lang="en-US" b="1" dirty="0">
                <a:latin typeface="Georgia" pitchFamily="18" charset="0"/>
              </a:rPr>
              <a:t>Roy Philip </a:t>
            </a:r>
          </a:p>
        </p:txBody>
      </p:sp>
      <p:sp>
        <p:nvSpPr>
          <p:cNvPr id="14342" name="Rectangle 8"/>
          <p:cNvSpPr>
            <a:spLocks noChangeArrowheads="1"/>
          </p:cNvSpPr>
          <p:nvPr/>
        </p:nvSpPr>
        <p:spPr bwMode="auto">
          <a:xfrm>
            <a:off x="0" y="1524000"/>
            <a:ext cx="1449388" cy="327025"/>
          </a:xfrm>
          <a:prstGeom prst="rect">
            <a:avLst/>
          </a:prstGeom>
          <a:noFill/>
          <a:ln w="9525">
            <a:noFill/>
            <a:miter lim="800000"/>
            <a:headEnd/>
            <a:tailEnd/>
          </a:ln>
        </p:spPr>
        <p:txBody>
          <a:bodyPr wrap="none">
            <a:spAutoFit/>
          </a:bodyPr>
          <a:lstStyle/>
          <a:p>
            <a:pPr marL="342900" indent="-342900">
              <a:lnSpc>
                <a:spcPct val="85000"/>
              </a:lnSpc>
              <a:spcBef>
                <a:spcPct val="30000"/>
              </a:spcBef>
              <a:spcAft>
                <a:spcPct val="30000"/>
              </a:spcAft>
              <a:buClr>
                <a:srgbClr val="37819D"/>
              </a:buClr>
            </a:pPr>
            <a:r>
              <a:rPr lang="en-US" b="1" i="1">
                <a:solidFill>
                  <a:srgbClr val="1C1C1C"/>
                </a:solidFill>
                <a:latin typeface="Georgia" pitchFamily="18" charset="0"/>
              </a:rPr>
              <a:t>Exhibit 1.2</a:t>
            </a:r>
          </a:p>
        </p:txBody>
      </p:sp>
      <p:pic>
        <p:nvPicPr>
          <p:cNvPr id="14344" name="Picture 8"/>
          <p:cNvPicPr>
            <a:picLocks noChangeAspect="1" noChangeArrowheads="1"/>
          </p:cNvPicPr>
          <p:nvPr/>
        </p:nvPicPr>
        <p:blipFill>
          <a:blip r:embed="rId3" cstate="print"/>
          <a:srcRect/>
          <a:stretch>
            <a:fillRect/>
          </a:stretch>
        </p:blipFill>
        <p:spPr bwMode="auto">
          <a:xfrm>
            <a:off x="838200" y="2209800"/>
            <a:ext cx="7467600" cy="2914650"/>
          </a:xfrm>
          <a:prstGeom prst="rect">
            <a:avLst/>
          </a:prstGeom>
          <a:noFill/>
          <a:ln w="9525">
            <a:noFill/>
            <a:miter lim="800000"/>
            <a:headEnd/>
            <a:tailEnd/>
          </a:ln>
          <a:effectLst/>
        </p:spPr>
      </p:pic>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4CE1A4EA-16E9-4124-96DB-24525F18EE7D}" type="slidenum">
              <a:rPr lang="en-US" sz="1200">
                <a:solidFill>
                  <a:srgbClr val="898989"/>
                </a:solidFill>
                <a:latin typeface="Calibri" pitchFamily="34" charset="0"/>
              </a:rPr>
              <a:pPr algn="r"/>
              <a:t>10</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0"/>
            <a:ext cx="8229600" cy="1219200"/>
          </a:xfrm>
        </p:spPr>
        <p:txBody>
          <a:bodyPr/>
          <a:lstStyle/>
          <a:p>
            <a:pPr eaLnBrk="1" hangingPunct="1"/>
            <a:r>
              <a:rPr lang="en-US" b="1" smtClean="0">
                <a:solidFill>
                  <a:srgbClr val="002060"/>
                </a:solidFill>
                <a:latin typeface="Georgia" pitchFamily="18" charset="0"/>
              </a:rPr>
              <a:t>International Marketing</a:t>
            </a:r>
            <a:endParaRPr lang="en-US" sz="3200" b="1" smtClean="0">
              <a:solidFill>
                <a:srgbClr val="002060"/>
              </a:solidFill>
              <a:latin typeface="Georgia" pitchFamily="18" charset="0"/>
            </a:endParaRPr>
          </a:p>
        </p:txBody>
      </p:sp>
      <p:sp>
        <p:nvSpPr>
          <p:cNvPr id="15363" name="Content Placeholder 2"/>
          <p:cNvSpPr>
            <a:spLocks noGrp="1"/>
          </p:cNvSpPr>
          <p:nvPr>
            <p:ph idx="1"/>
          </p:nvPr>
        </p:nvSpPr>
        <p:spPr>
          <a:xfrm>
            <a:off x="457200" y="1371600"/>
            <a:ext cx="8229600" cy="4754563"/>
          </a:xfrm>
        </p:spPr>
        <p:txBody>
          <a:bodyPr/>
          <a:lstStyle/>
          <a:p>
            <a:pPr marL="533400" indent="-533400" eaLnBrk="1" hangingPunct="1"/>
            <a:r>
              <a:rPr lang="en-US" sz="2800" smtClean="0">
                <a:latin typeface="Georgia" pitchFamily="18" charset="0"/>
              </a:rPr>
              <a:t>International marketing is defined as the performance of business activities designed to </a:t>
            </a:r>
            <a:r>
              <a:rPr lang="en-US" sz="2800" b="1" smtClean="0">
                <a:latin typeface="Georgia" pitchFamily="18" charset="0"/>
              </a:rPr>
              <a:t>plan, price, promote, and direct </a:t>
            </a:r>
            <a:r>
              <a:rPr lang="en-US" sz="2800" smtClean="0">
                <a:latin typeface="Georgia" pitchFamily="18" charset="0"/>
              </a:rPr>
              <a:t>the flow of a company’s goods and services to consumers or users in more than one nations for a profit.</a:t>
            </a:r>
            <a:endParaRPr lang="en-US" sz="2400" smtClean="0">
              <a:latin typeface="Georgia" pitchFamily="18" charset="0"/>
            </a:endParaRPr>
          </a:p>
          <a:p>
            <a:pPr marL="533400" indent="-533400" eaLnBrk="1" hangingPunct="1"/>
            <a:r>
              <a:rPr lang="en-US" sz="2800" smtClean="0">
                <a:latin typeface="Georgia" pitchFamily="18" charset="0"/>
              </a:rPr>
              <a:t>The difference is the “environment”</a:t>
            </a:r>
          </a:p>
          <a:p>
            <a:pPr marL="933450" lvl="1" indent="-533400" eaLnBrk="1" hangingPunct="1"/>
            <a:r>
              <a:rPr lang="en-US" sz="2400" smtClean="0">
                <a:latin typeface="Georgia" pitchFamily="18" charset="0"/>
              </a:rPr>
              <a:t>Competition, legal restraints, government controls, weather, fickle consumers, economic conditions, technological constraints, infrastructure concerns, culture, and political situations. </a:t>
            </a:r>
          </a:p>
        </p:txBody>
      </p:sp>
      <p:sp>
        <p:nvSpPr>
          <p:cNvPr id="4" name="Footer Placeholder 3"/>
          <p:cNvSpPr>
            <a:spLocks noGrp="1"/>
          </p:cNvSpPr>
          <p:nvPr>
            <p:ph type="ftr" sz="quarter" idx="11"/>
          </p:nvPr>
        </p:nvSpPr>
        <p:spPr/>
        <p:txBody>
          <a:bodyPr/>
          <a:lstStyle/>
          <a:p>
            <a:pPr>
              <a:defRPr/>
            </a:pPr>
            <a:r>
              <a:rPr lang="en-US" b="1" dirty="0">
                <a:latin typeface="Georgia" pitchFamily="18" charset="0"/>
              </a:rPr>
              <a:t>Roy Philip </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B9612116-671C-4A48-AA1A-0DAD533646D9}" type="slidenum">
              <a:rPr lang="en-US" sz="1200">
                <a:solidFill>
                  <a:srgbClr val="898989"/>
                </a:solidFill>
                <a:latin typeface="Calibri" pitchFamily="34" charset="0"/>
              </a:rPr>
              <a:pPr algn="r"/>
              <a:t>11</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8229600" cy="1219200"/>
          </a:xfrm>
        </p:spPr>
        <p:txBody>
          <a:bodyPr/>
          <a:lstStyle/>
          <a:p>
            <a:pPr eaLnBrk="1" hangingPunct="1"/>
            <a:r>
              <a:rPr lang="en-US" sz="3600" b="1" smtClean="0">
                <a:solidFill>
                  <a:srgbClr val="002060"/>
                </a:solidFill>
                <a:latin typeface="Georgia" pitchFamily="18" charset="0"/>
              </a:rPr>
              <a:t>The International Marketing Task</a:t>
            </a:r>
          </a:p>
        </p:txBody>
      </p:sp>
      <p:pic>
        <p:nvPicPr>
          <p:cNvPr id="16387" name="Picture 6" descr="Exhibit_1_3_circle_graph"/>
          <p:cNvPicPr>
            <a:picLocks noChangeAspect="1" noChangeArrowheads="1"/>
          </p:cNvPicPr>
          <p:nvPr/>
        </p:nvPicPr>
        <p:blipFill>
          <a:blip r:embed="rId3" cstate="print"/>
          <a:srcRect/>
          <a:stretch>
            <a:fillRect/>
          </a:stretch>
        </p:blipFill>
        <p:spPr bwMode="auto">
          <a:xfrm>
            <a:off x="1600200" y="1524000"/>
            <a:ext cx="6529388" cy="4314825"/>
          </a:xfrm>
          <a:prstGeom prst="rect">
            <a:avLst/>
          </a:prstGeom>
          <a:noFill/>
          <a:ln w="9525">
            <a:noFill/>
            <a:miter lim="800000"/>
            <a:headEnd/>
            <a:tailEnd/>
          </a:ln>
        </p:spPr>
      </p:pic>
      <p:sp>
        <p:nvSpPr>
          <p:cNvPr id="16388" name="Rectangle 5"/>
          <p:cNvSpPr>
            <a:spLocks noChangeArrowheads="1"/>
          </p:cNvSpPr>
          <p:nvPr/>
        </p:nvSpPr>
        <p:spPr bwMode="auto">
          <a:xfrm>
            <a:off x="0" y="1524000"/>
            <a:ext cx="1449388" cy="369888"/>
          </a:xfrm>
          <a:prstGeom prst="rect">
            <a:avLst/>
          </a:prstGeom>
          <a:noFill/>
          <a:ln w="9525">
            <a:noFill/>
            <a:miter lim="800000"/>
            <a:headEnd/>
            <a:tailEnd/>
          </a:ln>
        </p:spPr>
        <p:txBody>
          <a:bodyPr wrap="none">
            <a:spAutoFit/>
          </a:bodyPr>
          <a:lstStyle/>
          <a:p>
            <a:r>
              <a:rPr lang="en-US" b="1" i="1">
                <a:latin typeface="Georgia" pitchFamily="18" charset="0"/>
              </a:rPr>
              <a:t>Exhibit 1.3</a:t>
            </a:r>
          </a:p>
        </p:txBody>
      </p:sp>
      <p:sp>
        <p:nvSpPr>
          <p:cNvPr id="8" name="Footer Placeholder 7"/>
          <p:cNvSpPr>
            <a:spLocks noGrp="1"/>
          </p:cNvSpPr>
          <p:nvPr>
            <p:ph type="ftr" sz="quarter" idx="11"/>
          </p:nvPr>
        </p:nvSpPr>
        <p:spPr/>
        <p:txBody>
          <a:bodyPr/>
          <a:lstStyle/>
          <a:p>
            <a:pPr>
              <a:defRPr/>
            </a:pPr>
            <a:r>
              <a:rPr lang="en-US" b="1" dirty="0">
                <a:latin typeface="Georgia" pitchFamily="18" charset="0"/>
              </a:rPr>
              <a:t>Roy Philip </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53ABDAB3-FE76-455E-AB53-8A06CFE7E8EA}" type="slidenum">
              <a:rPr lang="en-US" sz="1200">
                <a:solidFill>
                  <a:srgbClr val="898989"/>
                </a:solidFill>
                <a:latin typeface="Calibri" pitchFamily="34" charset="0"/>
              </a:rPr>
              <a:pPr algn="r"/>
              <a:t>12</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0"/>
            <a:ext cx="8229600" cy="1219200"/>
          </a:xfrm>
        </p:spPr>
        <p:txBody>
          <a:bodyPr/>
          <a:lstStyle/>
          <a:p>
            <a:pPr eaLnBrk="1" hangingPunct="1"/>
            <a:r>
              <a:rPr lang="en-US" sz="3600" b="1" smtClean="0">
                <a:solidFill>
                  <a:srgbClr val="002060"/>
                </a:solidFill>
                <a:latin typeface="Georgia" pitchFamily="18" charset="0"/>
              </a:rPr>
              <a:t>The International Marketing Task</a:t>
            </a:r>
            <a:endParaRPr lang="en-US" sz="3600" smtClean="0"/>
          </a:p>
        </p:txBody>
      </p:sp>
      <p:sp>
        <p:nvSpPr>
          <p:cNvPr id="4" name="Footer Placeholder 3"/>
          <p:cNvSpPr>
            <a:spLocks noGrp="1"/>
          </p:cNvSpPr>
          <p:nvPr>
            <p:ph type="ftr" sz="quarter" idx="11"/>
          </p:nvPr>
        </p:nvSpPr>
        <p:spPr/>
        <p:txBody>
          <a:bodyPr/>
          <a:lstStyle/>
          <a:p>
            <a:pPr>
              <a:defRPr/>
            </a:pPr>
            <a:r>
              <a:rPr lang="en-US" b="1" dirty="0">
                <a:latin typeface="Georgia" pitchFamily="18" charset="0"/>
              </a:rPr>
              <a:t>Roy Philip </a:t>
            </a:r>
          </a:p>
        </p:txBody>
      </p:sp>
      <p:sp>
        <p:nvSpPr>
          <p:cNvPr id="6" name="Text Box 3"/>
          <p:cNvSpPr txBox="1">
            <a:spLocks noChangeArrowheads="1"/>
          </p:cNvSpPr>
          <p:nvPr/>
        </p:nvSpPr>
        <p:spPr bwMode="auto">
          <a:xfrm>
            <a:off x="228600" y="1828800"/>
            <a:ext cx="2667000" cy="338138"/>
          </a:xfrm>
          <a:prstGeom prst="rect">
            <a:avLst/>
          </a:prstGeom>
          <a:solidFill>
            <a:schemeClr val="bg1"/>
          </a:solidFill>
          <a:ln w="9525" algn="ctr">
            <a:solidFill>
              <a:srgbClr val="000000"/>
            </a:solidFill>
            <a:miter lim="800000"/>
            <a:headEnd/>
            <a:tailEnd/>
          </a:ln>
          <a:effectLst>
            <a:outerShdw dist="35921" dir="2700000" algn="ctr" rotWithShape="0">
              <a:srgbClr val="000000"/>
            </a:outerShdw>
          </a:effectLst>
        </p:spPr>
        <p:txBody>
          <a:bodyPr>
            <a:spAutoFit/>
          </a:bodyPr>
          <a:lstStyle/>
          <a:p>
            <a:pPr algn="ctr">
              <a:spcBef>
                <a:spcPct val="50000"/>
              </a:spcBef>
              <a:defRPr/>
            </a:pPr>
            <a:r>
              <a:rPr lang="en-US" sz="1600" b="1" dirty="0">
                <a:effectLst>
                  <a:outerShdw blurRad="38100" dist="38100" dir="2700000" algn="tl">
                    <a:srgbClr val="C0C0C0"/>
                  </a:outerShdw>
                </a:effectLst>
                <a:latin typeface="Georgia" pitchFamily="18" charset="0"/>
              </a:rPr>
              <a:t>Marketing Decision</a:t>
            </a:r>
          </a:p>
        </p:txBody>
      </p:sp>
      <p:sp>
        <p:nvSpPr>
          <p:cNvPr id="7" name="Text Box 3"/>
          <p:cNvSpPr txBox="1">
            <a:spLocks noChangeArrowheads="1"/>
          </p:cNvSpPr>
          <p:nvPr/>
        </p:nvSpPr>
        <p:spPr bwMode="auto">
          <a:xfrm>
            <a:off x="3200400" y="1828800"/>
            <a:ext cx="2667000" cy="338138"/>
          </a:xfrm>
          <a:prstGeom prst="rect">
            <a:avLst/>
          </a:prstGeom>
          <a:solidFill>
            <a:schemeClr val="bg1"/>
          </a:solidFill>
          <a:ln w="9525" algn="ctr">
            <a:solidFill>
              <a:srgbClr val="000000"/>
            </a:solidFill>
            <a:miter lim="800000"/>
            <a:headEnd/>
            <a:tailEnd/>
          </a:ln>
          <a:effectLst>
            <a:outerShdw dist="35921" dir="2700000" algn="ctr" rotWithShape="0">
              <a:srgbClr val="000000"/>
            </a:outerShdw>
          </a:effectLst>
        </p:spPr>
        <p:txBody>
          <a:bodyPr>
            <a:spAutoFit/>
          </a:bodyPr>
          <a:lstStyle/>
          <a:p>
            <a:pPr algn="ctr">
              <a:spcBef>
                <a:spcPct val="50000"/>
              </a:spcBef>
              <a:defRPr/>
            </a:pPr>
            <a:r>
              <a:rPr lang="en-US" sz="1600" b="1" dirty="0">
                <a:effectLst>
                  <a:outerShdw blurRad="38100" dist="38100" dir="2700000" algn="tl">
                    <a:srgbClr val="C0C0C0"/>
                  </a:outerShdw>
                </a:effectLst>
                <a:latin typeface="Georgia" pitchFamily="18" charset="0"/>
              </a:rPr>
              <a:t>Domestic Environment</a:t>
            </a:r>
          </a:p>
        </p:txBody>
      </p:sp>
      <p:sp>
        <p:nvSpPr>
          <p:cNvPr id="8" name="Text Box 3"/>
          <p:cNvSpPr txBox="1">
            <a:spLocks noChangeArrowheads="1"/>
          </p:cNvSpPr>
          <p:nvPr/>
        </p:nvSpPr>
        <p:spPr bwMode="auto">
          <a:xfrm>
            <a:off x="6248400" y="1828800"/>
            <a:ext cx="2667000" cy="338138"/>
          </a:xfrm>
          <a:prstGeom prst="rect">
            <a:avLst/>
          </a:prstGeom>
          <a:solidFill>
            <a:schemeClr val="bg1"/>
          </a:solidFill>
          <a:ln w="9525" algn="ctr">
            <a:solidFill>
              <a:srgbClr val="000000"/>
            </a:solidFill>
            <a:miter lim="800000"/>
            <a:headEnd/>
            <a:tailEnd/>
          </a:ln>
          <a:effectLst>
            <a:outerShdw dist="35921" dir="2700000" algn="ctr" rotWithShape="0">
              <a:srgbClr val="000000"/>
            </a:outerShdw>
          </a:effectLst>
        </p:spPr>
        <p:txBody>
          <a:bodyPr>
            <a:spAutoFit/>
          </a:bodyPr>
          <a:lstStyle/>
          <a:p>
            <a:pPr algn="ctr">
              <a:spcBef>
                <a:spcPct val="50000"/>
              </a:spcBef>
              <a:defRPr/>
            </a:pPr>
            <a:r>
              <a:rPr lang="en-US" sz="1600" b="1" dirty="0">
                <a:effectLst>
                  <a:outerShdw blurRad="38100" dist="38100" dir="2700000" algn="tl">
                    <a:srgbClr val="C0C0C0"/>
                  </a:outerShdw>
                </a:effectLst>
                <a:latin typeface="Georgia" pitchFamily="18" charset="0"/>
              </a:rPr>
              <a:t>Foreign Environment</a:t>
            </a:r>
          </a:p>
        </p:txBody>
      </p:sp>
      <p:grpSp>
        <p:nvGrpSpPr>
          <p:cNvPr id="2" name="Group 5"/>
          <p:cNvGrpSpPr>
            <a:grpSpLocks/>
          </p:cNvGrpSpPr>
          <p:nvPr/>
        </p:nvGrpSpPr>
        <p:grpSpPr bwMode="auto">
          <a:xfrm>
            <a:off x="228600" y="2209800"/>
            <a:ext cx="2667000" cy="3429000"/>
            <a:chOff x="288" y="1488"/>
            <a:chExt cx="2256" cy="2160"/>
          </a:xfrm>
        </p:grpSpPr>
        <p:sp>
          <p:nvSpPr>
            <p:cNvPr id="10" name="Rectangle 6"/>
            <p:cNvSpPr>
              <a:spLocks noChangeArrowheads="1"/>
            </p:cNvSpPr>
            <p:nvPr>
              <p:custDataLst>
                <p:tags r:id="rId3"/>
              </p:custDataLst>
            </p:nvPr>
          </p:nvSpPr>
          <p:spPr bwMode="auto">
            <a:xfrm>
              <a:off x="288" y="1488"/>
              <a:ext cx="2256" cy="2160"/>
            </a:xfrm>
            <a:prstGeom prst="rect">
              <a:avLst/>
            </a:prstGeom>
            <a:solidFill>
              <a:srgbClr val="000066"/>
            </a:solidFill>
            <a:ln w="9525" algn="ctr">
              <a:solidFill>
                <a:srgbClr val="000000"/>
              </a:solidFill>
              <a:miter lim="800000"/>
              <a:headEnd/>
              <a:tailEnd/>
            </a:ln>
            <a:effectLst>
              <a:outerShdw dist="53882" dir="2700000" algn="ctr" rotWithShape="0">
                <a:schemeClr val="bg2"/>
              </a:outerShdw>
            </a:effectLst>
          </p:spPr>
          <p:txBody>
            <a:bodyPr wrap="none" anchor="ctr"/>
            <a:lstStyle/>
            <a:p>
              <a:pPr>
                <a:defRPr/>
              </a:pPr>
              <a:endParaRPr lang="en-US"/>
            </a:p>
          </p:txBody>
        </p:sp>
        <p:sp>
          <p:nvSpPr>
            <p:cNvPr id="11" name="Text Box 7"/>
            <p:cNvSpPr txBox="1">
              <a:spLocks noChangeArrowheads="1"/>
            </p:cNvSpPr>
            <p:nvPr/>
          </p:nvSpPr>
          <p:spPr bwMode="auto">
            <a:xfrm>
              <a:off x="288" y="1497"/>
              <a:ext cx="2112" cy="1842"/>
            </a:xfrm>
            <a:prstGeom prst="rect">
              <a:avLst/>
            </a:prstGeom>
            <a:noFill/>
            <a:ln w="12700" algn="ctr">
              <a:noFill/>
              <a:miter lim="800000"/>
              <a:headEnd/>
              <a:tailEnd/>
            </a:ln>
            <a:effectLst/>
          </p:spPr>
          <p:txBody>
            <a:bodyPr>
              <a:spAutoFit/>
            </a:bodyPr>
            <a:lstStyle/>
            <a:p>
              <a:pPr marL="347663" indent="-347663">
                <a:spcAft>
                  <a:spcPct val="20000"/>
                </a:spcAft>
                <a:buFontTx/>
                <a:buChar char="•"/>
                <a:defRPr/>
              </a:pPr>
              <a:endParaRPr lang="en-US" sz="2000" dirty="0">
                <a:solidFill>
                  <a:schemeClr val="bg1"/>
                </a:solidFill>
                <a:effectLst>
                  <a:outerShdw blurRad="38100" dist="38100" dir="2700000" algn="tl">
                    <a:srgbClr val="C0C0C0"/>
                  </a:outerShdw>
                </a:effectLst>
                <a:latin typeface="Georgia" pitchFamily="18" charset="0"/>
              </a:endParaRPr>
            </a:p>
            <a:p>
              <a:pPr marL="347663" indent="-347663">
                <a:spcAft>
                  <a:spcPct val="20000"/>
                </a:spcAft>
                <a:buFontTx/>
                <a:buChar char="•"/>
                <a:defRPr/>
              </a:pPr>
              <a:r>
                <a:rPr lang="en-US" sz="2000" dirty="0">
                  <a:solidFill>
                    <a:schemeClr val="bg1"/>
                  </a:solidFill>
                  <a:effectLst>
                    <a:outerShdw blurRad="38100" dist="38100" dir="2700000" algn="tl">
                      <a:srgbClr val="C0C0C0"/>
                    </a:outerShdw>
                  </a:effectLst>
                  <a:latin typeface="Georgia" pitchFamily="18" charset="0"/>
                </a:rPr>
                <a:t>Firm Characteristics</a:t>
              </a:r>
            </a:p>
            <a:p>
              <a:pPr marL="347663" indent="-347663">
                <a:spcAft>
                  <a:spcPct val="20000"/>
                </a:spcAft>
                <a:buFontTx/>
                <a:buChar char="•"/>
                <a:defRPr/>
              </a:pPr>
              <a:r>
                <a:rPr lang="en-US" sz="2000" dirty="0">
                  <a:solidFill>
                    <a:schemeClr val="bg1"/>
                  </a:solidFill>
                  <a:effectLst>
                    <a:outerShdw blurRad="38100" dist="38100" dir="2700000" algn="tl">
                      <a:srgbClr val="C0C0C0"/>
                    </a:outerShdw>
                  </a:effectLst>
                  <a:latin typeface="Georgia" pitchFamily="18" charset="0"/>
                </a:rPr>
                <a:t>Product</a:t>
              </a:r>
            </a:p>
            <a:p>
              <a:pPr marL="347663" indent="-347663">
                <a:spcAft>
                  <a:spcPct val="20000"/>
                </a:spcAft>
                <a:buFontTx/>
                <a:buChar char="•"/>
                <a:defRPr/>
              </a:pPr>
              <a:r>
                <a:rPr lang="en-US" sz="2000" dirty="0">
                  <a:solidFill>
                    <a:schemeClr val="bg1"/>
                  </a:solidFill>
                  <a:effectLst>
                    <a:outerShdw blurRad="38100" dist="38100" dir="2700000" algn="tl">
                      <a:srgbClr val="C0C0C0"/>
                    </a:outerShdw>
                  </a:effectLst>
                  <a:latin typeface="Georgia" pitchFamily="18" charset="0"/>
                </a:rPr>
                <a:t>Price</a:t>
              </a:r>
            </a:p>
            <a:p>
              <a:pPr marL="347663" indent="-347663">
                <a:spcAft>
                  <a:spcPct val="20000"/>
                </a:spcAft>
                <a:buFontTx/>
                <a:buChar char="•"/>
                <a:defRPr/>
              </a:pPr>
              <a:r>
                <a:rPr lang="en-US" sz="2000" dirty="0">
                  <a:solidFill>
                    <a:schemeClr val="bg1"/>
                  </a:solidFill>
                  <a:effectLst>
                    <a:outerShdw blurRad="38100" dist="38100" dir="2700000" algn="tl">
                      <a:srgbClr val="C0C0C0"/>
                    </a:outerShdw>
                  </a:effectLst>
                  <a:latin typeface="Georgia" pitchFamily="18" charset="0"/>
                </a:rPr>
                <a:t>Place</a:t>
              </a:r>
            </a:p>
            <a:p>
              <a:pPr marL="347663" indent="-347663">
                <a:spcAft>
                  <a:spcPct val="20000"/>
                </a:spcAft>
                <a:buFontTx/>
                <a:buChar char="•"/>
                <a:defRPr/>
              </a:pPr>
              <a:r>
                <a:rPr lang="en-US" sz="2000" dirty="0">
                  <a:solidFill>
                    <a:schemeClr val="bg1"/>
                  </a:solidFill>
                  <a:effectLst>
                    <a:outerShdw blurRad="38100" dist="38100" dir="2700000" algn="tl">
                      <a:srgbClr val="C0C0C0"/>
                    </a:outerShdw>
                  </a:effectLst>
                  <a:latin typeface="Georgia" pitchFamily="18" charset="0"/>
                </a:rPr>
                <a:t>Promotion</a:t>
              </a:r>
            </a:p>
            <a:p>
              <a:pPr marL="347663" indent="-347663">
                <a:spcAft>
                  <a:spcPct val="20000"/>
                </a:spcAft>
                <a:buFontTx/>
                <a:buChar char="•"/>
                <a:defRPr/>
              </a:pPr>
              <a:r>
                <a:rPr lang="en-US" sz="2000" dirty="0">
                  <a:solidFill>
                    <a:schemeClr val="bg1"/>
                  </a:solidFill>
                  <a:effectLst>
                    <a:outerShdw blurRad="38100" dist="38100" dir="2700000" algn="tl">
                      <a:srgbClr val="C0C0C0"/>
                    </a:outerShdw>
                  </a:effectLst>
                  <a:latin typeface="Georgia" pitchFamily="18" charset="0"/>
                </a:rPr>
                <a:t>Research</a:t>
              </a:r>
            </a:p>
          </p:txBody>
        </p:sp>
      </p:grpSp>
      <p:grpSp>
        <p:nvGrpSpPr>
          <p:cNvPr id="3" name="Group 5"/>
          <p:cNvGrpSpPr>
            <a:grpSpLocks/>
          </p:cNvGrpSpPr>
          <p:nvPr/>
        </p:nvGrpSpPr>
        <p:grpSpPr bwMode="auto">
          <a:xfrm>
            <a:off x="3200400" y="2209800"/>
            <a:ext cx="2667000" cy="3429000"/>
            <a:chOff x="288" y="1488"/>
            <a:chExt cx="2256" cy="2160"/>
          </a:xfrm>
        </p:grpSpPr>
        <p:sp>
          <p:nvSpPr>
            <p:cNvPr id="13" name="Rectangle 6"/>
            <p:cNvSpPr>
              <a:spLocks noChangeArrowheads="1"/>
            </p:cNvSpPr>
            <p:nvPr>
              <p:custDataLst>
                <p:tags r:id="rId2"/>
              </p:custDataLst>
            </p:nvPr>
          </p:nvSpPr>
          <p:spPr bwMode="auto">
            <a:xfrm>
              <a:off x="288" y="1488"/>
              <a:ext cx="2256" cy="2160"/>
            </a:xfrm>
            <a:prstGeom prst="rect">
              <a:avLst/>
            </a:prstGeom>
            <a:solidFill>
              <a:srgbClr val="000066"/>
            </a:solidFill>
            <a:ln w="9525" algn="ctr">
              <a:solidFill>
                <a:srgbClr val="000000"/>
              </a:solidFill>
              <a:miter lim="800000"/>
              <a:headEnd/>
              <a:tailEnd/>
            </a:ln>
            <a:effectLst>
              <a:outerShdw dist="53882" dir="2700000" algn="ctr" rotWithShape="0">
                <a:schemeClr val="bg2"/>
              </a:outerShdw>
            </a:effectLst>
          </p:spPr>
          <p:txBody>
            <a:bodyPr wrap="none" anchor="ctr"/>
            <a:lstStyle/>
            <a:p>
              <a:pPr>
                <a:defRPr/>
              </a:pPr>
              <a:endParaRPr lang="en-US"/>
            </a:p>
          </p:txBody>
        </p:sp>
        <p:sp>
          <p:nvSpPr>
            <p:cNvPr id="14" name="Text Box 7"/>
            <p:cNvSpPr txBox="1">
              <a:spLocks noChangeArrowheads="1"/>
            </p:cNvSpPr>
            <p:nvPr/>
          </p:nvSpPr>
          <p:spPr bwMode="auto">
            <a:xfrm>
              <a:off x="288" y="1497"/>
              <a:ext cx="2112" cy="1183"/>
            </a:xfrm>
            <a:prstGeom prst="rect">
              <a:avLst/>
            </a:prstGeom>
            <a:noFill/>
            <a:ln w="12700" algn="ctr">
              <a:noFill/>
              <a:miter lim="800000"/>
              <a:headEnd/>
              <a:tailEnd/>
            </a:ln>
            <a:effectLst/>
          </p:spPr>
          <p:txBody>
            <a:bodyPr>
              <a:spAutoFit/>
            </a:bodyPr>
            <a:lstStyle/>
            <a:p>
              <a:pPr marL="347663" indent="-347663">
                <a:spcAft>
                  <a:spcPct val="20000"/>
                </a:spcAft>
                <a:buFontTx/>
                <a:buChar char="•"/>
                <a:defRPr/>
              </a:pPr>
              <a:endParaRPr lang="en-US" sz="2000" dirty="0">
                <a:solidFill>
                  <a:schemeClr val="bg1"/>
                </a:solidFill>
                <a:effectLst>
                  <a:outerShdw blurRad="38100" dist="38100" dir="2700000" algn="tl">
                    <a:srgbClr val="C0C0C0"/>
                  </a:outerShdw>
                </a:effectLst>
                <a:latin typeface="Georgia" pitchFamily="18" charset="0"/>
              </a:endParaRPr>
            </a:p>
            <a:p>
              <a:pPr marL="347663" indent="-347663">
                <a:spcAft>
                  <a:spcPct val="20000"/>
                </a:spcAft>
                <a:buFontTx/>
                <a:buChar char="•"/>
                <a:defRPr/>
              </a:pPr>
              <a:r>
                <a:rPr lang="en-US" sz="2000" dirty="0">
                  <a:solidFill>
                    <a:schemeClr val="bg1"/>
                  </a:solidFill>
                  <a:effectLst>
                    <a:outerShdw blurRad="38100" dist="38100" dir="2700000" algn="tl">
                      <a:srgbClr val="C0C0C0"/>
                    </a:outerShdw>
                  </a:effectLst>
                  <a:latin typeface="Georgia" pitchFamily="18" charset="0"/>
                </a:rPr>
                <a:t>Political forces</a:t>
              </a:r>
            </a:p>
            <a:p>
              <a:pPr marL="347663" indent="-347663">
                <a:spcAft>
                  <a:spcPct val="20000"/>
                </a:spcAft>
                <a:buFontTx/>
                <a:buChar char="•"/>
                <a:defRPr/>
              </a:pPr>
              <a:r>
                <a:rPr lang="en-US" sz="2000" dirty="0">
                  <a:solidFill>
                    <a:schemeClr val="bg1"/>
                  </a:solidFill>
                  <a:effectLst>
                    <a:outerShdw blurRad="38100" dist="38100" dir="2700000" algn="tl">
                      <a:srgbClr val="C0C0C0"/>
                    </a:outerShdw>
                  </a:effectLst>
                  <a:latin typeface="Georgia" pitchFamily="18" charset="0"/>
                </a:rPr>
                <a:t>Legal forces</a:t>
              </a:r>
            </a:p>
            <a:p>
              <a:pPr marL="347663" indent="-347663">
                <a:spcAft>
                  <a:spcPct val="20000"/>
                </a:spcAft>
                <a:buFontTx/>
                <a:buChar char="•"/>
                <a:defRPr/>
              </a:pPr>
              <a:r>
                <a:rPr lang="en-US" sz="2000" dirty="0">
                  <a:solidFill>
                    <a:schemeClr val="bg1"/>
                  </a:solidFill>
                  <a:effectLst>
                    <a:outerShdw blurRad="38100" dist="38100" dir="2700000" algn="tl">
                      <a:srgbClr val="C0C0C0"/>
                    </a:outerShdw>
                  </a:effectLst>
                  <a:latin typeface="Georgia" pitchFamily="18" charset="0"/>
                </a:rPr>
                <a:t>Economic forces</a:t>
              </a:r>
            </a:p>
            <a:p>
              <a:pPr marL="347663" indent="-347663">
                <a:spcAft>
                  <a:spcPct val="20000"/>
                </a:spcAft>
                <a:buFontTx/>
                <a:buChar char="•"/>
                <a:defRPr/>
              </a:pPr>
              <a:r>
                <a:rPr lang="en-US" sz="2000" dirty="0">
                  <a:solidFill>
                    <a:schemeClr val="bg1"/>
                  </a:solidFill>
                  <a:effectLst>
                    <a:outerShdw blurRad="38100" dist="38100" dir="2700000" algn="tl">
                      <a:srgbClr val="C0C0C0"/>
                    </a:outerShdw>
                  </a:effectLst>
                  <a:latin typeface="Georgia" pitchFamily="18" charset="0"/>
                </a:rPr>
                <a:t>Competition</a:t>
              </a:r>
            </a:p>
          </p:txBody>
        </p:sp>
      </p:grpSp>
      <p:grpSp>
        <p:nvGrpSpPr>
          <p:cNvPr id="9" name="Group 5"/>
          <p:cNvGrpSpPr>
            <a:grpSpLocks/>
          </p:cNvGrpSpPr>
          <p:nvPr/>
        </p:nvGrpSpPr>
        <p:grpSpPr bwMode="auto">
          <a:xfrm>
            <a:off x="6248400" y="2209800"/>
            <a:ext cx="2667000" cy="3429000"/>
            <a:chOff x="288" y="1488"/>
            <a:chExt cx="2256" cy="2160"/>
          </a:xfrm>
        </p:grpSpPr>
        <p:sp>
          <p:nvSpPr>
            <p:cNvPr id="16" name="Rectangle 6"/>
            <p:cNvSpPr>
              <a:spLocks noChangeArrowheads="1"/>
            </p:cNvSpPr>
            <p:nvPr>
              <p:custDataLst>
                <p:tags r:id="rId1"/>
              </p:custDataLst>
            </p:nvPr>
          </p:nvSpPr>
          <p:spPr bwMode="auto">
            <a:xfrm>
              <a:off x="288" y="1488"/>
              <a:ext cx="2256" cy="2160"/>
            </a:xfrm>
            <a:prstGeom prst="rect">
              <a:avLst/>
            </a:prstGeom>
            <a:solidFill>
              <a:srgbClr val="000066"/>
            </a:solidFill>
            <a:ln w="9525" algn="ctr">
              <a:solidFill>
                <a:srgbClr val="000000"/>
              </a:solidFill>
              <a:miter lim="800000"/>
              <a:headEnd/>
              <a:tailEnd/>
            </a:ln>
            <a:effectLst>
              <a:outerShdw dist="53882" dir="2700000" algn="ctr" rotWithShape="0">
                <a:schemeClr val="bg2"/>
              </a:outerShdw>
            </a:effectLst>
          </p:spPr>
          <p:txBody>
            <a:bodyPr wrap="none" anchor="ctr"/>
            <a:lstStyle/>
            <a:p>
              <a:pPr>
                <a:defRPr/>
              </a:pPr>
              <a:endParaRPr lang="en-US" dirty="0"/>
            </a:p>
          </p:txBody>
        </p:sp>
        <p:sp>
          <p:nvSpPr>
            <p:cNvPr id="17" name="Text Box 7"/>
            <p:cNvSpPr txBox="1">
              <a:spLocks noChangeArrowheads="1"/>
            </p:cNvSpPr>
            <p:nvPr/>
          </p:nvSpPr>
          <p:spPr bwMode="auto">
            <a:xfrm>
              <a:off x="288" y="1497"/>
              <a:ext cx="2112" cy="2074"/>
            </a:xfrm>
            <a:prstGeom prst="rect">
              <a:avLst/>
            </a:prstGeom>
            <a:noFill/>
            <a:ln w="12700" algn="ctr">
              <a:noFill/>
              <a:miter lim="800000"/>
              <a:headEnd/>
              <a:tailEnd/>
            </a:ln>
            <a:effectLst/>
          </p:spPr>
          <p:txBody>
            <a:bodyPr>
              <a:spAutoFit/>
            </a:bodyPr>
            <a:lstStyle/>
            <a:p>
              <a:pPr marL="347663" indent="-347663">
                <a:spcAft>
                  <a:spcPct val="20000"/>
                </a:spcAft>
                <a:buFontTx/>
                <a:buChar char="•"/>
                <a:defRPr/>
              </a:pPr>
              <a:endParaRPr lang="en-US" sz="2000" dirty="0">
                <a:solidFill>
                  <a:schemeClr val="bg1"/>
                </a:solidFill>
                <a:effectLst>
                  <a:outerShdw blurRad="38100" dist="38100" dir="2700000" algn="tl">
                    <a:srgbClr val="C0C0C0"/>
                  </a:outerShdw>
                </a:effectLst>
                <a:latin typeface="Georgia" pitchFamily="18" charset="0"/>
              </a:endParaRPr>
            </a:p>
            <a:p>
              <a:pPr marL="347663" indent="-347663">
                <a:spcAft>
                  <a:spcPct val="20000"/>
                </a:spcAft>
                <a:buFontTx/>
                <a:buChar char="•"/>
                <a:defRPr/>
              </a:pPr>
              <a:r>
                <a:rPr lang="en-US" sz="2000" dirty="0">
                  <a:solidFill>
                    <a:schemeClr val="bg1"/>
                  </a:solidFill>
                  <a:effectLst>
                    <a:outerShdw blurRad="38100" dist="38100" dir="2700000" algn="tl">
                      <a:srgbClr val="C0C0C0"/>
                    </a:outerShdw>
                  </a:effectLst>
                  <a:latin typeface="Georgia" pitchFamily="18" charset="0"/>
                </a:rPr>
                <a:t>Political forces</a:t>
              </a:r>
            </a:p>
            <a:p>
              <a:pPr marL="347663" indent="-347663">
                <a:spcAft>
                  <a:spcPct val="20000"/>
                </a:spcAft>
                <a:buFontTx/>
                <a:buChar char="•"/>
                <a:defRPr/>
              </a:pPr>
              <a:r>
                <a:rPr lang="en-US" sz="2000" dirty="0">
                  <a:solidFill>
                    <a:schemeClr val="bg1"/>
                  </a:solidFill>
                  <a:effectLst>
                    <a:outerShdw blurRad="38100" dist="38100" dir="2700000" algn="tl">
                      <a:srgbClr val="C0C0C0"/>
                    </a:outerShdw>
                  </a:effectLst>
                  <a:latin typeface="Georgia" pitchFamily="18" charset="0"/>
                </a:rPr>
                <a:t>Legal forces</a:t>
              </a:r>
            </a:p>
            <a:p>
              <a:pPr marL="347663" indent="-347663">
                <a:spcAft>
                  <a:spcPct val="20000"/>
                </a:spcAft>
                <a:buFontTx/>
                <a:buChar char="•"/>
                <a:defRPr/>
              </a:pPr>
              <a:r>
                <a:rPr lang="en-US" sz="2000" dirty="0">
                  <a:solidFill>
                    <a:schemeClr val="bg1"/>
                  </a:solidFill>
                  <a:effectLst>
                    <a:outerShdw blurRad="38100" dist="38100" dir="2700000" algn="tl">
                      <a:srgbClr val="C0C0C0"/>
                    </a:outerShdw>
                  </a:effectLst>
                  <a:latin typeface="Georgia" pitchFamily="18" charset="0"/>
                </a:rPr>
                <a:t>Economic forces</a:t>
              </a:r>
            </a:p>
            <a:p>
              <a:pPr marL="347663" indent="-347663">
                <a:spcAft>
                  <a:spcPct val="20000"/>
                </a:spcAft>
                <a:buFontTx/>
                <a:buChar char="•"/>
                <a:defRPr/>
              </a:pPr>
              <a:r>
                <a:rPr lang="en-US" sz="2000" dirty="0">
                  <a:solidFill>
                    <a:schemeClr val="bg1"/>
                  </a:solidFill>
                  <a:effectLst>
                    <a:outerShdw blurRad="38100" dist="38100" dir="2700000" algn="tl">
                      <a:srgbClr val="C0C0C0"/>
                    </a:outerShdw>
                  </a:effectLst>
                  <a:latin typeface="Georgia" pitchFamily="18" charset="0"/>
                </a:rPr>
                <a:t>Competition</a:t>
              </a:r>
            </a:p>
            <a:p>
              <a:pPr marL="347663" indent="-347663">
                <a:spcAft>
                  <a:spcPct val="20000"/>
                </a:spcAft>
                <a:buFontTx/>
                <a:buChar char="•"/>
                <a:defRPr/>
              </a:pPr>
              <a:r>
                <a:rPr lang="en-US" sz="2000" dirty="0">
                  <a:solidFill>
                    <a:schemeClr val="bg1"/>
                  </a:solidFill>
                  <a:effectLst>
                    <a:outerShdw blurRad="38100" dist="38100" dir="2700000" algn="tl">
                      <a:srgbClr val="C0C0C0"/>
                    </a:outerShdw>
                  </a:effectLst>
                  <a:latin typeface="Georgia" pitchFamily="18" charset="0"/>
                </a:rPr>
                <a:t>Level of technology</a:t>
              </a:r>
            </a:p>
            <a:p>
              <a:pPr marL="347663" indent="-347663">
                <a:spcAft>
                  <a:spcPct val="20000"/>
                </a:spcAft>
                <a:buFontTx/>
                <a:buChar char="•"/>
                <a:defRPr/>
              </a:pPr>
              <a:r>
                <a:rPr lang="en-US" sz="2000" dirty="0">
                  <a:solidFill>
                    <a:schemeClr val="bg1"/>
                  </a:solidFill>
                  <a:effectLst>
                    <a:outerShdw blurRad="38100" dist="38100" dir="2700000" algn="tl">
                      <a:srgbClr val="C0C0C0"/>
                    </a:outerShdw>
                  </a:effectLst>
                  <a:latin typeface="Georgia" pitchFamily="18" charset="0"/>
                </a:rPr>
                <a:t>Geography</a:t>
              </a:r>
            </a:p>
            <a:p>
              <a:pPr marL="347663" indent="-347663">
                <a:spcAft>
                  <a:spcPct val="20000"/>
                </a:spcAft>
                <a:buFontTx/>
                <a:buChar char="•"/>
                <a:defRPr/>
              </a:pPr>
              <a:r>
                <a:rPr lang="en-US" sz="2000" dirty="0">
                  <a:solidFill>
                    <a:schemeClr val="bg1"/>
                  </a:solidFill>
                  <a:effectLst>
                    <a:outerShdw blurRad="38100" dist="38100" dir="2700000" algn="tl">
                      <a:srgbClr val="C0C0C0"/>
                    </a:outerShdw>
                  </a:effectLst>
                  <a:latin typeface="Georgia" pitchFamily="18" charset="0"/>
                </a:rPr>
                <a:t>Culture</a:t>
              </a:r>
            </a:p>
          </p:txBody>
        </p:sp>
      </p:grpSp>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F0CE41D3-885A-42D5-BDF3-1A8443D8E2A1}" type="slidenum">
              <a:rPr lang="en-US" sz="1200">
                <a:solidFill>
                  <a:srgbClr val="898989"/>
                </a:solidFill>
                <a:latin typeface="Calibri" pitchFamily="34" charset="0"/>
              </a:rPr>
              <a:pPr algn="r"/>
              <a:t>13</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style.rotation</p:attrName>
                                        </p:attrNameLst>
                                      </p:cBhvr>
                                      <p:tavLst>
                                        <p:tav tm="0">
                                          <p:val>
                                            <p:fltVal val="90"/>
                                          </p:val>
                                        </p:tav>
                                        <p:tav tm="100000">
                                          <p:val>
                                            <p:fltVal val="0"/>
                                          </p:val>
                                        </p:tav>
                                      </p:tavLst>
                                    </p:anim>
                                    <p:animEffect transition="in" filter="fade">
                                      <p:cBhvr>
                                        <p:cTn id="10" dur="500"/>
                                        <p:tgtEl>
                                          <p:spTgt spid="6"/>
                                        </p:tgtEl>
                                      </p:cBhvr>
                                    </p:animEffect>
                                  </p:childTnLst>
                                </p:cTn>
                              </p:par>
                            </p:childTnLst>
                          </p:cTn>
                        </p:par>
                        <p:par>
                          <p:cTn id="11" fill="hold">
                            <p:stCondLst>
                              <p:cond delay="900"/>
                            </p:stCondLst>
                            <p:childTnLst>
                              <p:par>
                                <p:cTn id="12" presetID="22" presetClass="entr" presetSubtype="1"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up)">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iterate type="lt">
                                    <p:tmPct val="5000"/>
                                  </p:iterate>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 calcmode="lin" valueType="num">
                                      <p:cBhvr>
                                        <p:cTn id="21" dur="500" fill="hold"/>
                                        <p:tgtEl>
                                          <p:spTgt spid="7"/>
                                        </p:tgtEl>
                                        <p:attrNameLst>
                                          <p:attrName>style.rotation</p:attrName>
                                        </p:attrNameLst>
                                      </p:cBhvr>
                                      <p:tavLst>
                                        <p:tav tm="0">
                                          <p:val>
                                            <p:fltVal val="90"/>
                                          </p:val>
                                        </p:tav>
                                        <p:tav tm="100000">
                                          <p:val>
                                            <p:fltVal val="0"/>
                                          </p:val>
                                        </p:tav>
                                      </p:tavLst>
                                    </p:anim>
                                    <p:animEffect transition="in" filter="fade">
                                      <p:cBhvr>
                                        <p:cTn id="22" dur="500"/>
                                        <p:tgtEl>
                                          <p:spTgt spid="7"/>
                                        </p:tgtEl>
                                      </p:cBhvr>
                                    </p:animEffect>
                                  </p:childTnLst>
                                </p:cTn>
                              </p:par>
                            </p:childTnLst>
                          </p:cTn>
                        </p:par>
                        <p:par>
                          <p:cTn id="23" fill="hold">
                            <p:stCondLst>
                              <p:cond delay="950"/>
                            </p:stCondLst>
                            <p:childTnLst>
                              <p:par>
                                <p:cTn id="24" presetID="22" presetClass="entr" presetSubtype="1" fill="hold" nodeType="after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up)">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iterate type="lt">
                                    <p:tmPct val="5000"/>
                                  </p:iterate>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 calcmode="lin" valueType="num">
                                      <p:cBhvr>
                                        <p:cTn id="33" dur="500" fill="hold"/>
                                        <p:tgtEl>
                                          <p:spTgt spid="8"/>
                                        </p:tgtEl>
                                        <p:attrNameLst>
                                          <p:attrName>style.rotation</p:attrName>
                                        </p:attrNameLst>
                                      </p:cBhvr>
                                      <p:tavLst>
                                        <p:tav tm="0">
                                          <p:val>
                                            <p:fltVal val="90"/>
                                          </p:val>
                                        </p:tav>
                                        <p:tav tm="100000">
                                          <p:val>
                                            <p:fltVal val="0"/>
                                          </p:val>
                                        </p:tav>
                                      </p:tavLst>
                                    </p:anim>
                                    <p:animEffect transition="in" filter="fade">
                                      <p:cBhvr>
                                        <p:cTn id="34" dur="500"/>
                                        <p:tgtEl>
                                          <p:spTgt spid="8"/>
                                        </p:tgtEl>
                                      </p:cBhvr>
                                    </p:animEffect>
                                  </p:childTnLst>
                                </p:cTn>
                              </p:par>
                            </p:childTnLst>
                          </p:cTn>
                        </p:par>
                        <p:par>
                          <p:cTn id="35" fill="hold">
                            <p:stCondLst>
                              <p:cond delay="925"/>
                            </p:stCondLst>
                            <p:childTnLst>
                              <p:par>
                                <p:cTn id="36" presetID="22" presetClass="entr" presetSubtype="1" fill="hold" nodeType="after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wipe(up)">
                                      <p:cBhvr>
                                        <p:cTn id="3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0"/>
            <a:ext cx="8229600" cy="1219200"/>
          </a:xfrm>
        </p:spPr>
        <p:txBody>
          <a:bodyPr/>
          <a:lstStyle/>
          <a:p>
            <a:pPr eaLnBrk="1" hangingPunct="1"/>
            <a:r>
              <a:rPr lang="en-US" b="1" smtClean="0">
                <a:solidFill>
                  <a:srgbClr val="002060"/>
                </a:solidFill>
                <a:latin typeface="Georgia" pitchFamily="18" charset="0"/>
              </a:rPr>
              <a:t>Environmental Adaptation</a:t>
            </a:r>
            <a:endParaRPr lang="en-US" sz="3200" b="1" smtClean="0">
              <a:solidFill>
                <a:srgbClr val="002060"/>
              </a:solidFill>
              <a:latin typeface="Georgia" pitchFamily="18" charset="0"/>
            </a:endParaRPr>
          </a:p>
        </p:txBody>
      </p:sp>
      <p:sp>
        <p:nvSpPr>
          <p:cNvPr id="18435" name="Content Placeholder 2"/>
          <p:cNvSpPr>
            <a:spLocks noGrp="1"/>
          </p:cNvSpPr>
          <p:nvPr>
            <p:ph idx="1"/>
          </p:nvPr>
        </p:nvSpPr>
        <p:spPr>
          <a:xfrm>
            <a:off x="457200" y="1371600"/>
            <a:ext cx="8229600" cy="4754563"/>
          </a:xfrm>
        </p:spPr>
        <p:txBody>
          <a:bodyPr/>
          <a:lstStyle/>
          <a:p>
            <a:pPr marL="533400" indent="-533400" eaLnBrk="1" hangingPunct="1"/>
            <a:r>
              <a:rPr lang="en-US" sz="2800" smtClean="0">
                <a:latin typeface="Georgia" pitchFamily="18" charset="0"/>
              </a:rPr>
              <a:t>The most challenging and important adaptation international marketers must make is cultural adjustments.</a:t>
            </a:r>
          </a:p>
          <a:p>
            <a:pPr marL="533400" indent="-533400" eaLnBrk="1" hangingPunct="1"/>
            <a:r>
              <a:rPr lang="en-US" sz="2800" smtClean="0">
                <a:latin typeface="Georgia" pitchFamily="18" charset="0"/>
              </a:rPr>
              <a:t>Must establish a frame of reference</a:t>
            </a:r>
          </a:p>
          <a:p>
            <a:pPr marL="933450" lvl="1" indent="-533400" eaLnBrk="1" hangingPunct="1"/>
            <a:r>
              <a:rPr lang="en-US" sz="2600" smtClean="0">
                <a:latin typeface="Georgia" pitchFamily="18" charset="0"/>
              </a:rPr>
              <a:t>Time-conscious Americans vs. Time-is-not-an-asset thinking Latin Americans</a:t>
            </a:r>
          </a:p>
          <a:p>
            <a:pPr marL="933450" lvl="1" indent="-533400" eaLnBrk="1" hangingPunct="1"/>
            <a:r>
              <a:rPr lang="en-US" sz="2600" smtClean="0">
                <a:latin typeface="Georgia" pitchFamily="18" charset="0"/>
              </a:rPr>
              <a:t>Hand gestures vary between countries</a:t>
            </a:r>
          </a:p>
          <a:p>
            <a:pPr marL="533400" indent="-533400" eaLnBrk="1" hangingPunct="1"/>
            <a:r>
              <a:rPr lang="en-US" sz="2800" smtClean="0">
                <a:latin typeface="Georgia" pitchFamily="18" charset="0"/>
              </a:rPr>
              <a:t>“Cultural Conditioning” – be aware of home cultural references before making decisions</a:t>
            </a:r>
          </a:p>
        </p:txBody>
      </p:sp>
      <p:sp>
        <p:nvSpPr>
          <p:cNvPr id="4" name="Footer Placeholder 3"/>
          <p:cNvSpPr>
            <a:spLocks noGrp="1"/>
          </p:cNvSpPr>
          <p:nvPr>
            <p:ph type="ftr" sz="quarter" idx="11"/>
          </p:nvPr>
        </p:nvSpPr>
        <p:spPr/>
        <p:txBody>
          <a:bodyPr/>
          <a:lstStyle/>
          <a:p>
            <a:pPr>
              <a:defRPr/>
            </a:pPr>
            <a:r>
              <a:rPr lang="en-US" b="1" dirty="0">
                <a:latin typeface="Georgia" pitchFamily="18" charset="0"/>
              </a:rPr>
              <a:t>Roy Philip </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328198DF-0445-4583-A5A1-EA02A382B7E4}" type="slidenum">
              <a:rPr lang="en-US" sz="1200">
                <a:solidFill>
                  <a:srgbClr val="898989"/>
                </a:solidFill>
                <a:latin typeface="Calibri" pitchFamily="34" charset="0"/>
              </a:rPr>
              <a:pPr algn="r"/>
              <a:t>14</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0"/>
            <a:ext cx="8229600" cy="1219200"/>
          </a:xfrm>
        </p:spPr>
        <p:txBody>
          <a:bodyPr/>
          <a:lstStyle/>
          <a:p>
            <a:pPr eaLnBrk="1" hangingPunct="1"/>
            <a:r>
              <a:rPr lang="en-US" b="1" smtClean="0">
                <a:solidFill>
                  <a:srgbClr val="002060"/>
                </a:solidFill>
                <a:latin typeface="Georgia" pitchFamily="18" charset="0"/>
              </a:rPr>
              <a:t>Obstacles to Adaptation</a:t>
            </a:r>
            <a:endParaRPr lang="en-US" sz="3200" b="1" smtClean="0">
              <a:solidFill>
                <a:srgbClr val="002060"/>
              </a:solidFill>
              <a:latin typeface="Georgia" pitchFamily="18" charset="0"/>
            </a:endParaRPr>
          </a:p>
        </p:txBody>
      </p:sp>
      <p:sp>
        <p:nvSpPr>
          <p:cNvPr id="19459" name="Content Placeholder 2"/>
          <p:cNvSpPr>
            <a:spLocks noGrp="1"/>
          </p:cNvSpPr>
          <p:nvPr>
            <p:ph idx="1"/>
          </p:nvPr>
        </p:nvSpPr>
        <p:spPr>
          <a:xfrm>
            <a:off x="457200" y="1371600"/>
            <a:ext cx="8229600" cy="4754563"/>
          </a:xfrm>
        </p:spPr>
        <p:txBody>
          <a:bodyPr/>
          <a:lstStyle/>
          <a:p>
            <a:pPr marL="533400" indent="-533400" eaLnBrk="1" hangingPunct="1"/>
            <a:r>
              <a:rPr lang="en-US" sz="2800" smtClean="0">
                <a:latin typeface="Georgia" pitchFamily="18" charset="0"/>
              </a:rPr>
              <a:t>Adaptation is a conscious effort on the part of the international marketer to anticipate the influences of both the foreign and domestic uncontrollable factors on a marketing mix and then to adjust the marketing mix to minimize the effects. </a:t>
            </a:r>
          </a:p>
          <a:p>
            <a:pPr marL="533400" indent="-533400" eaLnBrk="1" hangingPunct="1"/>
            <a:r>
              <a:rPr lang="en-US" sz="2800" smtClean="0">
                <a:latin typeface="Georgia" pitchFamily="18" charset="0"/>
              </a:rPr>
              <a:t>Two primary obstacles are:</a:t>
            </a:r>
          </a:p>
          <a:p>
            <a:pPr marL="933450" lvl="1" indent="-533400" eaLnBrk="1" hangingPunct="1"/>
            <a:r>
              <a:rPr lang="en-US" sz="2600" smtClean="0">
                <a:latin typeface="Georgia" pitchFamily="18" charset="0"/>
              </a:rPr>
              <a:t>Self-Reference Criterion (SRC)</a:t>
            </a:r>
          </a:p>
          <a:p>
            <a:pPr marL="933450" lvl="1" indent="-533400" eaLnBrk="1" hangingPunct="1"/>
            <a:r>
              <a:rPr lang="en-US" sz="2600" smtClean="0">
                <a:latin typeface="Georgia" pitchFamily="18" charset="0"/>
              </a:rPr>
              <a:t>Ethnocentrism</a:t>
            </a:r>
          </a:p>
        </p:txBody>
      </p:sp>
      <p:sp>
        <p:nvSpPr>
          <p:cNvPr id="4" name="Footer Placeholder 3"/>
          <p:cNvSpPr>
            <a:spLocks noGrp="1"/>
          </p:cNvSpPr>
          <p:nvPr>
            <p:ph type="ftr" sz="quarter" idx="11"/>
          </p:nvPr>
        </p:nvSpPr>
        <p:spPr/>
        <p:txBody>
          <a:bodyPr/>
          <a:lstStyle/>
          <a:p>
            <a:pPr>
              <a:defRPr/>
            </a:pPr>
            <a:r>
              <a:rPr lang="en-US" b="1" dirty="0">
                <a:latin typeface="Georgia" pitchFamily="18" charset="0"/>
              </a:rPr>
              <a:t>Roy Philip </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AC69EE94-F7A5-488A-82D9-EA6E955C4851}" type="slidenum">
              <a:rPr lang="en-US" sz="1200">
                <a:solidFill>
                  <a:srgbClr val="898989"/>
                </a:solidFill>
                <a:latin typeface="Calibri" pitchFamily="34" charset="0"/>
              </a:rPr>
              <a:pPr algn="r"/>
              <a:t>15</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0"/>
            <a:ext cx="8229600" cy="1219200"/>
          </a:xfrm>
        </p:spPr>
        <p:txBody>
          <a:bodyPr/>
          <a:lstStyle/>
          <a:p>
            <a:pPr eaLnBrk="1" hangingPunct="1"/>
            <a:r>
              <a:rPr lang="en-US" b="1" smtClean="0">
                <a:solidFill>
                  <a:srgbClr val="002060"/>
                </a:solidFill>
                <a:latin typeface="Georgia" pitchFamily="18" charset="0"/>
              </a:rPr>
              <a:t>Self-Reference Criterion (SRC)</a:t>
            </a:r>
            <a:endParaRPr lang="en-US" sz="3200" b="1" smtClean="0">
              <a:solidFill>
                <a:srgbClr val="002060"/>
              </a:solidFill>
              <a:latin typeface="Georgia" pitchFamily="18" charset="0"/>
            </a:endParaRPr>
          </a:p>
        </p:txBody>
      </p:sp>
      <p:sp>
        <p:nvSpPr>
          <p:cNvPr id="20483" name="Content Placeholder 2"/>
          <p:cNvSpPr>
            <a:spLocks noGrp="1"/>
          </p:cNvSpPr>
          <p:nvPr>
            <p:ph idx="1"/>
          </p:nvPr>
        </p:nvSpPr>
        <p:spPr>
          <a:xfrm>
            <a:off x="457200" y="1447800"/>
            <a:ext cx="8229600" cy="4678363"/>
          </a:xfrm>
        </p:spPr>
        <p:txBody>
          <a:bodyPr/>
          <a:lstStyle/>
          <a:p>
            <a:pPr marL="533400" indent="-533400" eaLnBrk="1" hangingPunct="1"/>
            <a:r>
              <a:rPr lang="en-US" sz="2800" smtClean="0">
                <a:latin typeface="Georgia" pitchFamily="18" charset="0"/>
              </a:rPr>
              <a:t>Self-Reference Criterion (SRC) is an unconscious reference to one’s own cultural values, experiences, and knowledge as a basis for decision. </a:t>
            </a:r>
          </a:p>
          <a:p>
            <a:pPr marL="533400" indent="-533400" eaLnBrk="1" hangingPunct="1"/>
            <a:r>
              <a:rPr lang="en-US" sz="2800" smtClean="0">
                <a:latin typeface="Georgia" pitchFamily="18" charset="0"/>
              </a:rPr>
              <a:t>Risk of SRC:</a:t>
            </a:r>
            <a:endParaRPr lang="en-US" sz="2400" smtClean="0">
              <a:latin typeface="Georgia" pitchFamily="18" charset="0"/>
            </a:endParaRPr>
          </a:p>
          <a:p>
            <a:pPr marL="933450" lvl="1" indent="-533400" eaLnBrk="1" hangingPunct="1"/>
            <a:r>
              <a:rPr lang="en-US" sz="2600" smtClean="0">
                <a:latin typeface="Georgia" pitchFamily="18" charset="0"/>
              </a:rPr>
              <a:t>Prevent  you from becoming aware of cultural differences</a:t>
            </a:r>
          </a:p>
          <a:p>
            <a:pPr marL="933450" lvl="1" indent="-533400" eaLnBrk="1" hangingPunct="1"/>
            <a:r>
              <a:rPr lang="en-US" sz="2600" smtClean="0">
                <a:latin typeface="Georgia" pitchFamily="18" charset="0"/>
              </a:rPr>
              <a:t>Influence the evaluation of the appropriateness of a domestically designed marketing mix for a foreign market</a:t>
            </a:r>
          </a:p>
          <a:p>
            <a:pPr marL="533400" indent="-533400" eaLnBrk="1" hangingPunct="1"/>
            <a:endParaRPr lang="en-US" sz="2800" smtClean="0">
              <a:latin typeface="Georgia" pitchFamily="18" charset="0"/>
            </a:endParaRPr>
          </a:p>
        </p:txBody>
      </p:sp>
      <p:sp>
        <p:nvSpPr>
          <p:cNvPr id="4" name="Footer Placeholder 3"/>
          <p:cNvSpPr>
            <a:spLocks noGrp="1"/>
          </p:cNvSpPr>
          <p:nvPr>
            <p:ph type="ftr" sz="quarter" idx="11"/>
          </p:nvPr>
        </p:nvSpPr>
        <p:spPr/>
        <p:txBody>
          <a:bodyPr/>
          <a:lstStyle/>
          <a:p>
            <a:pPr>
              <a:defRPr/>
            </a:pPr>
            <a:r>
              <a:rPr lang="en-US" b="1" dirty="0">
                <a:latin typeface="Georgia" pitchFamily="18" charset="0"/>
              </a:rPr>
              <a:t>Roy Philip </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E870804D-725E-40E4-B828-C52690A2A862}" type="slidenum">
              <a:rPr lang="en-US" sz="1200">
                <a:solidFill>
                  <a:srgbClr val="898989"/>
                </a:solidFill>
                <a:latin typeface="Calibri" pitchFamily="34" charset="0"/>
              </a:rPr>
              <a:pPr algn="r"/>
              <a:t>16</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0"/>
            <a:ext cx="8229600" cy="1219200"/>
          </a:xfrm>
        </p:spPr>
        <p:txBody>
          <a:bodyPr/>
          <a:lstStyle/>
          <a:p>
            <a:pPr eaLnBrk="1" hangingPunct="1"/>
            <a:r>
              <a:rPr lang="en-US" b="1" smtClean="0">
                <a:solidFill>
                  <a:srgbClr val="002060"/>
                </a:solidFill>
                <a:latin typeface="Georgia" pitchFamily="18" charset="0"/>
              </a:rPr>
              <a:t>Ethnocentrism</a:t>
            </a:r>
            <a:endParaRPr lang="en-US" sz="3200" b="1" smtClean="0">
              <a:solidFill>
                <a:srgbClr val="002060"/>
              </a:solidFill>
              <a:latin typeface="Georgia" pitchFamily="18" charset="0"/>
            </a:endParaRPr>
          </a:p>
        </p:txBody>
      </p:sp>
      <p:sp>
        <p:nvSpPr>
          <p:cNvPr id="21507" name="Content Placeholder 2"/>
          <p:cNvSpPr>
            <a:spLocks noGrp="1"/>
          </p:cNvSpPr>
          <p:nvPr>
            <p:ph idx="1"/>
          </p:nvPr>
        </p:nvSpPr>
        <p:spPr>
          <a:xfrm>
            <a:off x="457200" y="1371600"/>
            <a:ext cx="8229600" cy="4754563"/>
          </a:xfrm>
        </p:spPr>
        <p:txBody>
          <a:bodyPr/>
          <a:lstStyle/>
          <a:p>
            <a:pPr marL="533400" indent="-533400" eaLnBrk="1" hangingPunct="1"/>
            <a:r>
              <a:rPr lang="en-US" sz="2800" smtClean="0">
                <a:latin typeface="Georgia" pitchFamily="18" charset="0"/>
              </a:rPr>
              <a:t>The notion that people in one’s own company, culture, or country know best how to do things. </a:t>
            </a:r>
          </a:p>
          <a:p>
            <a:pPr marL="533400" indent="-533400" eaLnBrk="1" hangingPunct="1"/>
            <a:r>
              <a:rPr lang="en-US" sz="2800" smtClean="0">
                <a:latin typeface="Georgia" pitchFamily="18" charset="0"/>
              </a:rPr>
              <a:t>Risk of Ethnocentrism:</a:t>
            </a:r>
          </a:p>
          <a:p>
            <a:pPr marL="933450" lvl="1" indent="-533400" eaLnBrk="1" hangingPunct="1"/>
            <a:r>
              <a:rPr lang="en-US" sz="2600" smtClean="0">
                <a:latin typeface="Georgia" pitchFamily="18" charset="0"/>
              </a:rPr>
              <a:t>Impedes the ability to assess a foreign market in its true light</a:t>
            </a:r>
          </a:p>
          <a:p>
            <a:pPr marL="533400" indent="-533400" eaLnBrk="1" hangingPunct="1"/>
            <a:endParaRPr lang="en-US" sz="2800" smtClean="0">
              <a:latin typeface="Georgia" pitchFamily="18" charset="0"/>
            </a:endParaRPr>
          </a:p>
        </p:txBody>
      </p:sp>
      <p:sp>
        <p:nvSpPr>
          <p:cNvPr id="4" name="Footer Placeholder 3"/>
          <p:cNvSpPr>
            <a:spLocks noGrp="1"/>
          </p:cNvSpPr>
          <p:nvPr>
            <p:ph type="ftr" sz="quarter" idx="11"/>
          </p:nvPr>
        </p:nvSpPr>
        <p:spPr/>
        <p:txBody>
          <a:bodyPr/>
          <a:lstStyle/>
          <a:p>
            <a:pPr>
              <a:defRPr/>
            </a:pPr>
            <a:r>
              <a:rPr lang="en-US" b="1" dirty="0">
                <a:latin typeface="Georgia" pitchFamily="18" charset="0"/>
              </a:rPr>
              <a:t>Roy Philip </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EACE0BB4-9CB4-4EAD-9280-2FA065C12DA6}" type="slidenum">
              <a:rPr lang="en-US" sz="1200">
                <a:solidFill>
                  <a:srgbClr val="898989"/>
                </a:solidFill>
                <a:latin typeface="Calibri" pitchFamily="34" charset="0"/>
              </a:rPr>
              <a:pPr algn="r"/>
              <a:t>17</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76200"/>
            <a:ext cx="8229600" cy="1219200"/>
          </a:xfrm>
        </p:spPr>
        <p:txBody>
          <a:bodyPr/>
          <a:lstStyle/>
          <a:p>
            <a:pPr eaLnBrk="1" hangingPunct="1"/>
            <a:r>
              <a:rPr lang="en-US" b="1" smtClean="0">
                <a:solidFill>
                  <a:srgbClr val="002060"/>
                </a:solidFill>
                <a:latin typeface="Georgia" pitchFamily="18" charset="0"/>
              </a:rPr>
              <a:t>Beyond Obstacles </a:t>
            </a:r>
            <a:br>
              <a:rPr lang="en-US" b="1" smtClean="0">
                <a:solidFill>
                  <a:srgbClr val="002060"/>
                </a:solidFill>
                <a:latin typeface="Georgia" pitchFamily="18" charset="0"/>
              </a:rPr>
            </a:br>
            <a:r>
              <a:rPr lang="en-US" b="1" smtClean="0">
                <a:solidFill>
                  <a:srgbClr val="002060"/>
                </a:solidFill>
                <a:latin typeface="Georgia" pitchFamily="18" charset="0"/>
              </a:rPr>
              <a:t>to Adaptation</a:t>
            </a:r>
            <a:endParaRPr lang="en-US" sz="3200" b="1" smtClean="0">
              <a:solidFill>
                <a:srgbClr val="002060"/>
              </a:solidFill>
              <a:latin typeface="Georgia" pitchFamily="18" charset="0"/>
            </a:endParaRPr>
          </a:p>
        </p:txBody>
      </p:sp>
      <p:sp>
        <p:nvSpPr>
          <p:cNvPr id="22531" name="Content Placeholder 2"/>
          <p:cNvSpPr>
            <a:spLocks noGrp="1"/>
          </p:cNvSpPr>
          <p:nvPr>
            <p:ph idx="1"/>
          </p:nvPr>
        </p:nvSpPr>
        <p:spPr>
          <a:xfrm>
            <a:off x="457200" y="1447800"/>
            <a:ext cx="8229600" cy="4678363"/>
          </a:xfrm>
        </p:spPr>
        <p:txBody>
          <a:bodyPr/>
          <a:lstStyle/>
          <a:p>
            <a:pPr marL="533400" indent="-533400" eaLnBrk="1" hangingPunct="1"/>
            <a:r>
              <a:rPr lang="en-US" sz="2800" smtClean="0">
                <a:latin typeface="Georgia" pitchFamily="18" charset="0"/>
              </a:rPr>
              <a:t>The most effective way to control the influence of SRC and Ethnocentrism is:</a:t>
            </a:r>
          </a:p>
          <a:p>
            <a:pPr marL="933450" lvl="1" indent="-533400" eaLnBrk="1" hangingPunct="1"/>
            <a:r>
              <a:rPr lang="en-US" sz="2600" smtClean="0">
                <a:latin typeface="Georgia" pitchFamily="18" charset="0"/>
              </a:rPr>
              <a:t>To recognize the effects on our behavior</a:t>
            </a:r>
          </a:p>
          <a:p>
            <a:pPr marL="933450" lvl="1" indent="-533400" eaLnBrk="1" hangingPunct="1"/>
            <a:r>
              <a:rPr lang="en-US" sz="2600" smtClean="0">
                <a:latin typeface="Georgia" pitchFamily="18" charset="0"/>
              </a:rPr>
              <a:t>To recognize that there may be more similarities than differences between countries</a:t>
            </a:r>
          </a:p>
          <a:p>
            <a:pPr marL="933450" lvl="1" indent="-533400" eaLnBrk="1" hangingPunct="1"/>
            <a:r>
              <a:rPr lang="en-US" sz="2600" smtClean="0">
                <a:latin typeface="Georgia" pitchFamily="18" charset="0"/>
              </a:rPr>
              <a:t>To conduct cross-cultural analysis</a:t>
            </a:r>
          </a:p>
        </p:txBody>
      </p:sp>
      <p:sp>
        <p:nvSpPr>
          <p:cNvPr id="4" name="Footer Placeholder 3"/>
          <p:cNvSpPr>
            <a:spLocks noGrp="1"/>
          </p:cNvSpPr>
          <p:nvPr>
            <p:ph type="ftr" sz="quarter" idx="11"/>
          </p:nvPr>
        </p:nvSpPr>
        <p:spPr/>
        <p:txBody>
          <a:bodyPr/>
          <a:lstStyle/>
          <a:p>
            <a:pPr>
              <a:defRPr/>
            </a:pPr>
            <a:r>
              <a:rPr lang="en-US" b="1" dirty="0">
                <a:latin typeface="Georgia" pitchFamily="18" charset="0"/>
              </a:rPr>
              <a:t>Roy Philip </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7C74CCB3-ABF6-4767-8E35-F8E3DF5D5554}" type="slidenum">
              <a:rPr lang="en-US" sz="1200">
                <a:solidFill>
                  <a:srgbClr val="898989"/>
                </a:solidFill>
                <a:latin typeface="Calibri" pitchFamily="34" charset="0"/>
              </a:rPr>
              <a:pPr algn="r"/>
              <a:t>18</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0"/>
            <a:ext cx="8229600" cy="1219200"/>
          </a:xfrm>
        </p:spPr>
        <p:txBody>
          <a:bodyPr/>
          <a:lstStyle/>
          <a:p>
            <a:pPr eaLnBrk="1" hangingPunct="1"/>
            <a:r>
              <a:rPr lang="en-US" b="1" smtClean="0">
                <a:solidFill>
                  <a:srgbClr val="002060"/>
                </a:solidFill>
                <a:latin typeface="Georgia" pitchFamily="18" charset="0"/>
              </a:rPr>
              <a:t>Cross-Cultural Analysis</a:t>
            </a:r>
            <a:endParaRPr lang="en-US" sz="3200" b="1" smtClean="0">
              <a:solidFill>
                <a:srgbClr val="002060"/>
              </a:solidFill>
              <a:latin typeface="Georgia" pitchFamily="18" charset="0"/>
            </a:endParaRPr>
          </a:p>
        </p:txBody>
      </p:sp>
      <p:sp>
        <p:nvSpPr>
          <p:cNvPr id="23555" name="Content Placeholder 2"/>
          <p:cNvSpPr>
            <a:spLocks noGrp="1"/>
          </p:cNvSpPr>
          <p:nvPr>
            <p:ph idx="1"/>
          </p:nvPr>
        </p:nvSpPr>
        <p:spPr>
          <a:xfrm>
            <a:off x="457200" y="1219200"/>
            <a:ext cx="8229600" cy="4906963"/>
          </a:xfrm>
        </p:spPr>
        <p:txBody>
          <a:bodyPr/>
          <a:lstStyle/>
          <a:p>
            <a:pPr marL="533400" indent="-533400" eaLnBrk="1" hangingPunct="1">
              <a:buFontTx/>
              <a:buAutoNum type="arabicPeriod"/>
            </a:pPr>
            <a:r>
              <a:rPr lang="en-US" sz="2800" smtClean="0">
                <a:latin typeface="Georgia" pitchFamily="18" charset="0"/>
              </a:rPr>
              <a:t>Define business problem or goal in home-country cultural traits, habits, or norms</a:t>
            </a:r>
          </a:p>
          <a:p>
            <a:pPr marL="533400" indent="-533400" eaLnBrk="1" hangingPunct="1">
              <a:buFontTx/>
              <a:buAutoNum type="arabicPeriod"/>
            </a:pPr>
            <a:r>
              <a:rPr lang="en-US" sz="2800" smtClean="0">
                <a:latin typeface="Georgia" pitchFamily="18" charset="0"/>
              </a:rPr>
              <a:t>Define business problem or goal in foreign-country cultural traits, habits, or norms through consultation with natives of target country</a:t>
            </a:r>
          </a:p>
          <a:p>
            <a:pPr marL="533400" indent="-533400" eaLnBrk="1" hangingPunct="1">
              <a:buFontTx/>
              <a:buAutoNum type="arabicPeriod"/>
            </a:pPr>
            <a:r>
              <a:rPr lang="en-US" sz="2800" smtClean="0">
                <a:latin typeface="Georgia" pitchFamily="18" charset="0"/>
              </a:rPr>
              <a:t>Isolate the SRC influence and examine it carefully to see how it complicates the problem</a:t>
            </a:r>
          </a:p>
          <a:p>
            <a:pPr marL="533400" indent="-533400" eaLnBrk="1" hangingPunct="1">
              <a:buFontTx/>
              <a:buAutoNum type="arabicPeriod"/>
            </a:pPr>
            <a:r>
              <a:rPr lang="en-US" sz="2800" smtClean="0">
                <a:latin typeface="Georgia" pitchFamily="18" charset="0"/>
              </a:rPr>
              <a:t>Redefine the problem without SRC influence and solve for the optimum business goal situation</a:t>
            </a:r>
          </a:p>
        </p:txBody>
      </p:sp>
      <p:sp>
        <p:nvSpPr>
          <p:cNvPr id="4" name="Footer Placeholder 3"/>
          <p:cNvSpPr>
            <a:spLocks noGrp="1"/>
          </p:cNvSpPr>
          <p:nvPr>
            <p:ph type="ftr" sz="quarter" idx="11"/>
          </p:nvPr>
        </p:nvSpPr>
        <p:spPr/>
        <p:txBody>
          <a:bodyPr/>
          <a:lstStyle/>
          <a:p>
            <a:pPr>
              <a:defRPr/>
            </a:pPr>
            <a:r>
              <a:rPr lang="en-US" b="1" dirty="0">
                <a:latin typeface="Georgia" pitchFamily="18" charset="0"/>
              </a:rPr>
              <a:t>Roy Philip </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1C85F80D-781E-49B6-B12C-B18C71B7B7D6}" type="slidenum">
              <a:rPr lang="en-US" sz="1200">
                <a:solidFill>
                  <a:srgbClr val="898989"/>
                </a:solidFill>
                <a:latin typeface="Calibri" pitchFamily="34" charset="0"/>
              </a:rPr>
              <a:pPr algn="r"/>
              <a:t>19</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0"/>
            <a:ext cx="8229600" cy="1219200"/>
          </a:xfrm>
        </p:spPr>
        <p:txBody>
          <a:bodyPr/>
          <a:lstStyle/>
          <a:p>
            <a:pPr eaLnBrk="1" hangingPunct="1"/>
            <a:r>
              <a:rPr lang="en-US" b="1" smtClean="0">
                <a:solidFill>
                  <a:srgbClr val="002060"/>
                </a:solidFill>
                <a:latin typeface="Georgia" pitchFamily="18" charset="0"/>
              </a:rPr>
              <a:t>Introduction (1 of 2) </a:t>
            </a:r>
          </a:p>
        </p:txBody>
      </p:sp>
      <p:sp>
        <p:nvSpPr>
          <p:cNvPr id="6147" name="Content Placeholder 2"/>
          <p:cNvSpPr>
            <a:spLocks noGrp="1"/>
          </p:cNvSpPr>
          <p:nvPr>
            <p:ph idx="1"/>
          </p:nvPr>
        </p:nvSpPr>
        <p:spPr>
          <a:xfrm>
            <a:off x="457200" y="1295400"/>
            <a:ext cx="8229600" cy="4830763"/>
          </a:xfrm>
        </p:spPr>
        <p:txBody>
          <a:bodyPr/>
          <a:lstStyle/>
          <a:p>
            <a:pPr eaLnBrk="1" hangingPunct="1"/>
            <a:r>
              <a:rPr lang="en-US" sz="2800" smtClean="0">
                <a:latin typeface="Georgia" pitchFamily="18" charset="0"/>
              </a:rPr>
              <a:t>Major events at the turn of the century:</a:t>
            </a:r>
          </a:p>
          <a:p>
            <a:pPr lvl="1" eaLnBrk="1" hangingPunct="1"/>
            <a:r>
              <a:rPr lang="en-US" sz="2600" smtClean="0">
                <a:latin typeface="Georgia" pitchFamily="18" charset="0"/>
              </a:rPr>
              <a:t>The technological bubble bust of 2001</a:t>
            </a:r>
          </a:p>
          <a:p>
            <a:pPr lvl="1" eaLnBrk="1" hangingPunct="1"/>
            <a:r>
              <a:rPr lang="en-US" sz="2600" smtClean="0">
                <a:latin typeface="Georgia" pitchFamily="18" charset="0"/>
              </a:rPr>
              <a:t>Terrorism on 9/11</a:t>
            </a:r>
          </a:p>
          <a:p>
            <a:pPr lvl="1" eaLnBrk="1" hangingPunct="1"/>
            <a:r>
              <a:rPr lang="en-US" sz="2600" smtClean="0">
                <a:latin typeface="Georgia" pitchFamily="18" charset="0"/>
              </a:rPr>
              <a:t>The Afghanistan and Iraq wars</a:t>
            </a:r>
          </a:p>
          <a:p>
            <a:pPr lvl="1" eaLnBrk="1" hangingPunct="1"/>
            <a:r>
              <a:rPr lang="en-US" sz="2600" smtClean="0">
                <a:latin typeface="Georgia" pitchFamily="18" charset="0"/>
              </a:rPr>
              <a:t>The 2003 SARS outbreak in Asia</a:t>
            </a:r>
          </a:p>
          <a:p>
            <a:pPr lvl="1" eaLnBrk="1" hangingPunct="1"/>
            <a:r>
              <a:rPr lang="en-US" sz="2600" smtClean="0">
                <a:latin typeface="Georgia" pitchFamily="18" charset="0"/>
              </a:rPr>
              <a:t>The Indian ocean Tsunami in December 2004</a:t>
            </a:r>
          </a:p>
          <a:p>
            <a:pPr lvl="1" eaLnBrk="1" hangingPunct="1"/>
            <a:r>
              <a:rPr lang="en-US" sz="2600" smtClean="0">
                <a:latin typeface="Georgia" pitchFamily="18" charset="0"/>
              </a:rPr>
              <a:t>Price of oil at $100 a barrel</a:t>
            </a:r>
          </a:p>
          <a:p>
            <a:pPr lvl="1" eaLnBrk="1" hangingPunct="1"/>
            <a:r>
              <a:rPr lang="en-US" sz="2600" smtClean="0">
                <a:latin typeface="Georgia" pitchFamily="18" charset="0"/>
              </a:rPr>
              <a:t>NASA budget cuts threaten the demise of the space shuttle program</a:t>
            </a:r>
          </a:p>
        </p:txBody>
      </p:sp>
      <p:sp>
        <p:nvSpPr>
          <p:cNvPr id="4" name="Footer Placeholder 3"/>
          <p:cNvSpPr>
            <a:spLocks noGrp="1"/>
          </p:cNvSpPr>
          <p:nvPr>
            <p:ph type="ftr" sz="quarter" idx="11"/>
          </p:nvPr>
        </p:nvSpPr>
        <p:spPr/>
        <p:txBody>
          <a:bodyPr/>
          <a:lstStyle/>
          <a:p>
            <a:pPr>
              <a:defRPr/>
            </a:pPr>
            <a:r>
              <a:rPr lang="en-US" b="1" dirty="0">
                <a:latin typeface="Georgia" pitchFamily="18" charset="0"/>
              </a:rPr>
              <a:t>Roy Philip </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B9C5E1E9-9839-4ECA-9456-F570947B0290}" type="slidenum">
              <a:rPr lang="en-US" sz="1200">
                <a:solidFill>
                  <a:srgbClr val="898989"/>
                </a:solidFill>
                <a:latin typeface="Calibri" pitchFamily="34" charset="0"/>
              </a:rPr>
              <a:pPr algn="r"/>
              <a:t>2</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0"/>
            <a:ext cx="8229600" cy="1219200"/>
          </a:xfrm>
        </p:spPr>
        <p:txBody>
          <a:bodyPr/>
          <a:lstStyle/>
          <a:p>
            <a:pPr eaLnBrk="1" hangingPunct="1"/>
            <a:r>
              <a:rPr lang="en-US" b="1" smtClean="0">
                <a:solidFill>
                  <a:srgbClr val="002060"/>
                </a:solidFill>
                <a:latin typeface="Georgia" pitchFamily="18" charset="0"/>
              </a:rPr>
              <a:t>Developing </a:t>
            </a:r>
            <a:br>
              <a:rPr lang="en-US" b="1" smtClean="0">
                <a:solidFill>
                  <a:srgbClr val="002060"/>
                </a:solidFill>
                <a:latin typeface="Georgia" pitchFamily="18" charset="0"/>
              </a:rPr>
            </a:br>
            <a:r>
              <a:rPr lang="en-US" b="1" smtClean="0">
                <a:solidFill>
                  <a:srgbClr val="002060"/>
                </a:solidFill>
                <a:latin typeface="Georgia" pitchFamily="18" charset="0"/>
              </a:rPr>
              <a:t>Global Awareness</a:t>
            </a:r>
            <a:endParaRPr lang="en-US" sz="3200" b="1" smtClean="0">
              <a:solidFill>
                <a:srgbClr val="002060"/>
              </a:solidFill>
              <a:latin typeface="Georgia" pitchFamily="18" charset="0"/>
            </a:endParaRPr>
          </a:p>
        </p:txBody>
      </p:sp>
      <p:sp>
        <p:nvSpPr>
          <p:cNvPr id="24579" name="Content Placeholder 2"/>
          <p:cNvSpPr>
            <a:spLocks noGrp="1"/>
          </p:cNvSpPr>
          <p:nvPr>
            <p:ph idx="1"/>
          </p:nvPr>
        </p:nvSpPr>
        <p:spPr>
          <a:xfrm>
            <a:off x="457200" y="1371600"/>
            <a:ext cx="8229600" cy="4754563"/>
          </a:xfrm>
        </p:spPr>
        <p:txBody>
          <a:bodyPr/>
          <a:lstStyle/>
          <a:p>
            <a:pPr marL="533400" indent="-533400" eaLnBrk="1" hangingPunct="1"/>
            <a:r>
              <a:rPr lang="en-US" sz="2800" smtClean="0">
                <a:latin typeface="Georgia" pitchFamily="18" charset="0"/>
              </a:rPr>
              <a:t>Tolerance of cultural differences</a:t>
            </a:r>
          </a:p>
          <a:p>
            <a:pPr marL="933450" lvl="1" indent="-533400" eaLnBrk="1" hangingPunct="1"/>
            <a:r>
              <a:rPr lang="en-US" sz="2600" smtClean="0">
                <a:latin typeface="Georgia" pitchFamily="18" charset="0"/>
              </a:rPr>
              <a:t>You do not have to accept as your own the cultural ways of another, but you must allow others to be different and equal</a:t>
            </a:r>
          </a:p>
          <a:p>
            <a:pPr marL="533400" indent="-533400" eaLnBrk="1" hangingPunct="1"/>
            <a:r>
              <a:rPr lang="en-US" sz="2800" smtClean="0">
                <a:latin typeface="Georgia" pitchFamily="18" charset="0"/>
              </a:rPr>
              <a:t>Knowledge of cultures, history, world market potential, and global economic, social, and political trends</a:t>
            </a:r>
          </a:p>
          <a:p>
            <a:pPr marL="533400" indent="-533400" eaLnBrk="1" hangingPunct="1"/>
            <a:endParaRPr lang="en-US" sz="2800" smtClean="0">
              <a:latin typeface="Georgia" pitchFamily="18" charset="0"/>
            </a:endParaRPr>
          </a:p>
          <a:p>
            <a:pPr marL="533400" indent="-533400" eaLnBrk="1" hangingPunct="1"/>
            <a:endParaRPr lang="en-US" sz="2400" smtClean="0">
              <a:latin typeface="Georgia" pitchFamily="18" charset="0"/>
            </a:endParaRPr>
          </a:p>
          <a:p>
            <a:pPr marL="533400" indent="-533400" eaLnBrk="1" hangingPunct="1"/>
            <a:endParaRPr lang="en-US" sz="2800" smtClean="0">
              <a:latin typeface="Georgia" pitchFamily="18" charset="0"/>
            </a:endParaRPr>
          </a:p>
        </p:txBody>
      </p:sp>
      <p:sp>
        <p:nvSpPr>
          <p:cNvPr id="4" name="Footer Placeholder 3"/>
          <p:cNvSpPr>
            <a:spLocks noGrp="1"/>
          </p:cNvSpPr>
          <p:nvPr>
            <p:ph type="ftr" sz="quarter" idx="11"/>
          </p:nvPr>
        </p:nvSpPr>
        <p:spPr/>
        <p:txBody>
          <a:bodyPr/>
          <a:lstStyle/>
          <a:p>
            <a:pPr>
              <a:defRPr/>
            </a:pPr>
            <a:r>
              <a:rPr lang="en-US" b="1" dirty="0">
                <a:latin typeface="Georgia" pitchFamily="18" charset="0"/>
              </a:rPr>
              <a:t>Roy Philip </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DB04C744-CD9E-4509-BD7D-88E66BB7AE17}" type="slidenum">
              <a:rPr lang="en-US" sz="1200">
                <a:solidFill>
                  <a:srgbClr val="898989"/>
                </a:solidFill>
                <a:latin typeface="Calibri" pitchFamily="34" charset="0"/>
              </a:rPr>
              <a:pPr algn="r"/>
              <a:t>20</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0"/>
            <a:ext cx="8229600" cy="1219200"/>
          </a:xfrm>
        </p:spPr>
        <p:txBody>
          <a:bodyPr/>
          <a:lstStyle/>
          <a:p>
            <a:pPr eaLnBrk="1" hangingPunct="1"/>
            <a:r>
              <a:rPr lang="en-US" b="1" smtClean="0">
                <a:solidFill>
                  <a:srgbClr val="002060"/>
                </a:solidFill>
                <a:latin typeface="Georgia" pitchFamily="18" charset="0"/>
              </a:rPr>
              <a:t>Approaches to  </a:t>
            </a:r>
            <a:br>
              <a:rPr lang="en-US" b="1" smtClean="0">
                <a:solidFill>
                  <a:srgbClr val="002060"/>
                </a:solidFill>
                <a:latin typeface="Georgia" pitchFamily="18" charset="0"/>
              </a:rPr>
            </a:br>
            <a:r>
              <a:rPr lang="en-US" b="1" smtClean="0">
                <a:solidFill>
                  <a:srgbClr val="002060"/>
                </a:solidFill>
                <a:latin typeface="Georgia" pitchFamily="18" charset="0"/>
              </a:rPr>
              <a:t>Global Awareness</a:t>
            </a:r>
            <a:endParaRPr lang="en-US" sz="3200" b="1" smtClean="0">
              <a:solidFill>
                <a:srgbClr val="002060"/>
              </a:solidFill>
              <a:latin typeface="Georgia" pitchFamily="18" charset="0"/>
            </a:endParaRPr>
          </a:p>
        </p:txBody>
      </p:sp>
      <p:sp>
        <p:nvSpPr>
          <p:cNvPr id="25603" name="Content Placeholder 2"/>
          <p:cNvSpPr>
            <a:spLocks noGrp="1"/>
          </p:cNvSpPr>
          <p:nvPr>
            <p:ph idx="1"/>
          </p:nvPr>
        </p:nvSpPr>
        <p:spPr>
          <a:xfrm>
            <a:off x="457200" y="1447800"/>
            <a:ext cx="8229600" cy="4678363"/>
          </a:xfrm>
        </p:spPr>
        <p:txBody>
          <a:bodyPr/>
          <a:lstStyle/>
          <a:p>
            <a:pPr marL="533400" indent="-533400" eaLnBrk="1" hangingPunct="1"/>
            <a:r>
              <a:rPr lang="en-US" sz="2800" smtClean="0">
                <a:latin typeface="Georgia" pitchFamily="18" charset="0"/>
              </a:rPr>
              <a:t>Select individual managers that express a global awareness orientation</a:t>
            </a:r>
          </a:p>
          <a:p>
            <a:pPr marL="533400" indent="-533400" eaLnBrk="1" hangingPunct="1"/>
            <a:r>
              <a:rPr lang="en-US" sz="2800" smtClean="0">
                <a:latin typeface="Georgia" pitchFamily="18" charset="0"/>
              </a:rPr>
              <a:t>Develop personal relationships in foreign countries</a:t>
            </a:r>
          </a:p>
          <a:p>
            <a:pPr marL="533400" indent="-533400" eaLnBrk="1" hangingPunct="1"/>
            <a:r>
              <a:rPr lang="en-US" sz="2800" smtClean="0">
                <a:latin typeface="Georgia" pitchFamily="18" charset="0"/>
              </a:rPr>
              <a:t>Must have the support of a culturally diverse senior executive staff or board of directors</a:t>
            </a:r>
          </a:p>
          <a:p>
            <a:pPr marL="533400" indent="-533400" eaLnBrk="1" hangingPunct="1"/>
            <a:endParaRPr lang="en-US" sz="2800" smtClean="0">
              <a:latin typeface="Georgia" pitchFamily="18" charset="0"/>
            </a:endParaRPr>
          </a:p>
          <a:p>
            <a:pPr marL="533400" indent="-533400" eaLnBrk="1" hangingPunct="1"/>
            <a:endParaRPr lang="en-US" sz="2400" smtClean="0">
              <a:latin typeface="Georgia" pitchFamily="18" charset="0"/>
            </a:endParaRPr>
          </a:p>
          <a:p>
            <a:pPr marL="533400" indent="-533400" eaLnBrk="1" hangingPunct="1"/>
            <a:endParaRPr lang="en-US" sz="2800" smtClean="0">
              <a:latin typeface="Georgia" pitchFamily="18" charset="0"/>
            </a:endParaRPr>
          </a:p>
        </p:txBody>
      </p:sp>
      <p:sp>
        <p:nvSpPr>
          <p:cNvPr id="4" name="Footer Placeholder 3"/>
          <p:cNvSpPr>
            <a:spLocks noGrp="1"/>
          </p:cNvSpPr>
          <p:nvPr>
            <p:ph type="ftr" sz="quarter" idx="11"/>
          </p:nvPr>
        </p:nvSpPr>
        <p:spPr/>
        <p:txBody>
          <a:bodyPr/>
          <a:lstStyle/>
          <a:p>
            <a:pPr>
              <a:defRPr/>
            </a:pPr>
            <a:r>
              <a:rPr lang="en-US" b="1" dirty="0">
                <a:latin typeface="Georgia" pitchFamily="18" charset="0"/>
              </a:rPr>
              <a:t>Roy Philip </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802134C5-55B9-4326-91F4-E805085C9BCA}" type="slidenum">
              <a:rPr lang="en-US" sz="1200">
                <a:solidFill>
                  <a:srgbClr val="898989"/>
                </a:solidFill>
                <a:latin typeface="Calibri" pitchFamily="34" charset="0"/>
              </a:rPr>
              <a:pPr algn="r"/>
              <a:t>21</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81000" y="-76200"/>
            <a:ext cx="8229600" cy="1219200"/>
          </a:xfrm>
        </p:spPr>
        <p:txBody>
          <a:bodyPr/>
          <a:lstStyle/>
          <a:p>
            <a:pPr eaLnBrk="1" hangingPunct="1"/>
            <a:r>
              <a:rPr lang="en-US" sz="4000" b="1" smtClean="0">
                <a:solidFill>
                  <a:srgbClr val="002060"/>
                </a:solidFill>
                <a:latin typeface="Georgia" pitchFamily="18" charset="0"/>
              </a:rPr>
              <a:t>International Marketing Involvement - Stages</a:t>
            </a:r>
          </a:p>
        </p:txBody>
      </p:sp>
      <p:sp>
        <p:nvSpPr>
          <p:cNvPr id="32771" name="Rectangle 3"/>
          <p:cNvSpPr>
            <a:spLocks noChangeArrowheads="1"/>
          </p:cNvSpPr>
          <p:nvPr/>
        </p:nvSpPr>
        <p:spPr bwMode="auto">
          <a:xfrm>
            <a:off x="685800" y="1905000"/>
            <a:ext cx="3808413" cy="1582738"/>
          </a:xfrm>
          <a:prstGeom prst="rect">
            <a:avLst/>
          </a:prstGeom>
          <a:solidFill>
            <a:schemeClr val="accent3">
              <a:lumMod val="60000"/>
              <a:lumOff val="40000"/>
            </a:schemeClr>
          </a:solidFill>
          <a:ln w="38100">
            <a:solidFill>
              <a:schemeClr val="bg1"/>
            </a:solidFill>
            <a:miter lim="800000"/>
            <a:headEnd/>
            <a:tailEnd/>
          </a:ln>
          <a:effectLst>
            <a:outerShdw dist="107763" dir="2700000" algn="ctr" rotWithShape="0">
              <a:srgbClr val="808080"/>
            </a:outerShdw>
          </a:effectLst>
        </p:spPr>
        <p:txBody>
          <a:bodyPr wrap="none" lIns="103227" tIns="51613" rIns="103227" bIns="51613" anchor="ctr"/>
          <a:lstStyle/>
          <a:p>
            <a:pPr algn="ctr" defTabSz="1031875">
              <a:defRPr/>
            </a:pPr>
            <a:r>
              <a:rPr lang="en-US" sz="2900" b="1" dirty="0">
                <a:solidFill>
                  <a:srgbClr val="002060"/>
                </a:solidFill>
                <a:latin typeface="Book Antiqua" pitchFamily="18" charset="0"/>
              </a:rPr>
              <a:t>No Direct </a:t>
            </a:r>
          </a:p>
          <a:p>
            <a:pPr algn="ctr" defTabSz="1031875">
              <a:defRPr/>
            </a:pPr>
            <a:r>
              <a:rPr lang="en-US" sz="2900" b="1" dirty="0">
                <a:solidFill>
                  <a:srgbClr val="002060"/>
                </a:solidFill>
                <a:latin typeface="Book Antiqua" pitchFamily="18" charset="0"/>
              </a:rPr>
              <a:t>Foreign Marketing</a:t>
            </a:r>
          </a:p>
        </p:txBody>
      </p:sp>
      <p:sp>
        <p:nvSpPr>
          <p:cNvPr id="32772" name="Rectangle 4"/>
          <p:cNvSpPr>
            <a:spLocks noChangeArrowheads="1"/>
          </p:cNvSpPr>
          <p:nvPr/>
        </p:nvSpPr>
        <p:spPr bwMode="auto">
          <a:xfrm>
            <a:off x="4495800" y="1905000"/>
            <a:ext cx="3808413" cy="1582738"/>
          </a:xfrm>
          <a:prstGeom prst="rect">
            <a:avLst/>
          </a:prstGeom>
          <a:solidFill>
            <a:schemeClr val="accent4">
              <a:lumMod val="40000"/>
              <a:lumOff val="60000"/>
            </a:schemeClr>
          </a:solidFill>
          <a:ln w="38100">
            <a:solidFill>
              <a:schemeClr val="bg1"/>
            </a:solidFill>
            <a:miter lim="800000"/>
            <a:headEnd/>
            <a:tailEnd/>
          </a:ln>
          <a:effectLst>
            <a:outerShdw dist="107763" dir="2700000" algn="ctr" rotWithShape="0">
              <a:srgbClr val="808080"/>
            </a:outerShdw>
          </a:effectLst>
        </p:spPr>
        <p:txBody>
          <a:bodyPr wrap="none" lIns="103227" tIns="51613" rIns="103227" bIns="51613" anchor="ctr"/>
          <a:lstStyle/>
          <a:p>
            <a:pPr algn="ctr" defTabSz="1031875">
              <a:defRPr/>
            </a:pPr>
            <a:r>
              <a:rPr lang="en-US" sz="2900" b="1" dirty="0">
                <a:solidFill>
                  <a:srgbClr val="002060"/>
                </a:solidFill>
                <a:latin typeface="Book Antiqua" pitchFamily="18" charset="0"/>
              </a:rPr>
              <a:t>Infrequent Foreign</a:t>
            </a:r>
          </a:p>
          <a:p>
            <a:pPr algn="ctr" defTabSz="1031875">
              <a:defRPr/>
            </a:pPr>
            <a:r>
              <a:rPr lang="en-US" sz="2900" b="1" dirty="0">
                <a:solidFill>
                  <a:srgbClr val="002060"/>
                </a:solidFill>
                <a:latin typeface="Book Antiqua" pitchFamily="18" charset="0"/>
              </a:rPr>
              <a:t>Marketing</a:t>
            </a:r>
          </a:p>
        </p:txBody>
      </p:sp>
      <p:sp>
        <p:nvSpPr>
          <p:cNvPr id="32773" name="Rectangle 5"/>
          <p:cNvSpPr>
            <a:spLocks noChangeArrowheads="1"/>
          </p:cNvSpPr>
          <p:nvPr/>
        </p:nvSpPr>
        <p:spPr bwMode="auto">
          <a:xfrm>
            <a:off x="685800" y="3505200"/>
            <a:ext cx="3808413" cy="1582738"/>
          </a:xfrm>
          <a:prstGeom prst="rect">
            <a:avLst/>
          </a:prstGeom>
          <a:solidFill>
            <a:srgbClr val="FFFFCC"/>
          </a:solidFill>
          <a:ln w="38100">
            <a:solidFill>
              <a:schemeClr val="bg1"/>
            </a:solidFill>
            <a:miter lim="800000"/>
            <a:headEnd/>
            <a:tailEnd/>
          </a:ln>
          <a:effectLst>
            <a:outerShdw dist="107763" dir="2700000" algn="ctr" rotWithShape="0">
              <a:srgbClr val="808080"/>
            </a:outerShdw>
          </a:effectLst>
        </p:spPr>
        <p:txBody>
          <a:bodyPr wrap="none" lIns="103227" tIns="51613" rIns="103227" bIns="51613" anchor="ctr"/>
          <a:lstStyle/>
          <a:p>
            <a:pPr algn="ctr" defTabSz="1031875">
              <a:defRPr/>
            </a:pPr>
            <a:r>
              <a:rPr lang="en-US" sz="2900" b="1" dirty="0">
                <a:solidFill>
                  <a:srgbClr val="002060"/>
                </a:solidFill>
                <a:latin typeface="Book Antiqua" pitchFamily="18" charset="0"/>
              </a:rPr>
              <a:t>Regular Foreign</a:t>
            </a:r>
          </a:p>
          <a:p>
            <a:pPr algn="ctr" defTabSz="1031875">
              <a:defRPr/>
            </a:pPr>
            <a:r>
              <a:rPr lang="en-US" sz="2900" b="1" dirty="0">
                <a:solidFill>
                  <a:srgbClr val="002060"/>
                </a:solidFill>
                <a:latin typeface="Book Antiqua" pitchFamily="18" charset="0"/>
              </a:rPr>
              <a:t>Marketing</a:t>
            </a:r>
          </a:p>
        </p:txBody>
      </p:sp>
      <p:sp>
        <p:nvSpPr>
          <p:cNvPr id="32774" name="Rectangle 6"/>
          <p:cNvSpPr>
            <a:spLocks noChangeArrowheads="1"/>
          </p:cNvSpPr>
          <p:nvPr/>
        </p:nvSpPr>
        <p:spPr bwMode="auto">
          <a:xfrm>
            <a:off x="4495800" y="3505200"/>
            <a:ext cx="3808413" cy="1582738"/>
          </a:xfrm>
          <a:prstGeom prst="rect">
            <a:avLst/>
          </a:prstGeom>
          <a:solidFill>
            <a:schemeClr val="bg1">
              <a:lumMod val="95000"/>
            </a:schemeClr>
          </a:solidFill>
          <a:ln w="38100">
            <a:solidFill>
              <a:schemeClr val="bg1"/>
            </a:solidFill>
            <a:miter lim="800000"/>
            <a:headEnd/>
            <a:tailEnd/>
          </a:ln>
          <a:effectLst>
            <a:outerShdw dist="107763" dir="2700000" algn="ctr" rotWithShape="0">
              <a:srgbClr val="808080"/>
            </a:outerShdw>
          </a:effectLst>
        </p:spPr>
        <p:txBody>
          <a:bodyPr wrap="none" lIns="103227" tIns="51613" rIns="103227" bIns="51613" anchor="ctr"/>
          <a:lstStyle/>
          <a:p>
            <a:pPr algn="ctr" defTabSz="1031875">
              <a:defRPr/>
            </a:pPr>
            <a:r>
              <a:rPr lang="en-US" sz="2900" b="1" dirty="0">
                <a:solidFill>
                  <a:srgbClr val="002060"/>
                </a:solidFill>
                <a:latin typeface="Book Antiqua" pitchFamily="18" charset="0"/>
              </a:rPr>
              <a:t>International </a:t>
            </a:r>
          </a:p>
          <a:p>
            <a:pPr algn="ctr" defTabSz="1031875">
              <a:defRPr/>
            </a:pPr>
            <a:r>
              <a:rPr lang="en-US" sz="2900" b="1" dirty="0">
                <a:solidFill>
                  <a:srgbClr val="002060"/>
                </a:solidFill>
                <a:latin typeface="Book Antiqua" pitchFamily="18" charset="0"/>
              </a:rPr>
              <a:t>Marketing</a:t>
            </a:r>
          </a:p>
        </p:txBody>
      </p:sp>
      <p:sp>
        <p:nvSpPr>
          <p:cNvPr id="9" name="Rectangle 3"/>
          <p:cNvSpPr>
            <a:spLocks noChangeArrowheads="1"/>
          </p:cNvSpPr>
          <p:nvPr/>
        </p:nvSpPr>
        <p:spPr bwMode="auto">
          <a:xfrm>
            <a:off x="2514600" y="2514600"/>
            <a:ext cx="3808413" cy="1752600"/>
          </a:xfrm>
          <a:prstGeom prst="rect">
            <a:avLst/>
          </a:prstGeom>
          <a:solidFill>
            <a:schemeClr val="tx2">
              <a:lumMod val="20000"/>
              <a:lumOff val="80000"/>
            </a:schemeClr>
          </a:solidFill>
          <a:ln w="38100">
            <a:solidFill>
              <a:schemeClr val="bg1"/>
            </a:solidFill>
            <a:miter lim="800000"/>
            <a:headEnd/>
            <a:tailEnd/>
          </a:ln>
          <a:effectLst>
            <a:outerShdw dist="107763" dir="2700000" algn="ctr" rotWithShape="0">
              <a:srgbClr val="808080"/>
            </a:outerShdw>
          </a:effectLst>
        </p:spPr>
        <p:txBody>
          <a:bodyPr wrap="none" lIns="103227" tIns="51613" rIns="103227" bIns="51613" anchor="ctr"/>
          <a:lstStyle/>
          <a:p>
            <a:pPr algn="ctr" defTabSz="1031875">
              <a:defRPr/>
            </a:pPr>
            <a:r>
              <a:rPr lang="en-US" sz="2900" b="1" dirty="0">
                <a:solidFill>
                  <a:srgbClr val="002060"/>
                </a:solidFill>
                <a:latin typeface="Book Antiqua" pitchFamily="18" charset="0"/>
              </a:rPr>
              <a:t>Global </a:t>
            </a:r>
          </a:p>
          <a:p>
            <a:pPr algn="ctr" defTabSz="1031875">
              <a:defRPr/>
            </a:pPr>
            <a:r>
              <a:rPr lang="en-US" sz="2900" b="1" dirty="0">
                <a:solidFill>
                  <a:srgbClr val="002060"/>
                </a:solidFill>
                <a:latin typeface="Book Antiqua" pitchFamily="18" charset="0"/>
              </a:rPr>
              <a:t>Marketing</a:t>
            </a:r>
          </a:p>
        </p:txBody>
      </p:sp>
      <p:sp>
        <p:nvSpPr>
          <p:cNvPr id="10" name="Footer Placeholder 9"/>
          <p:cNvSpPr>
            <a:spLocks noGrp="1"/>
          </p:cNvSpPr>
          <p:nvPr>
            <p:ph type="ftr" sz="quarter" idx="11"/>
          </p:nvPr>
        </p:nvSpPr>
        <p:spPr/>
        <p:txBody>
          <a:bodyPr/>
          <a:lstStyle/>
          <a:p>
            <a:pPr>
              <a:defRPr/>
            </a:pPr>
            <a:r>
              <a:rPr lang="en-US" b="1" dirty="0">
                <a:latin typeface="Georgia" pitchFamily="18" charset="0"/>
              </a:rPr>
              <a:t>Roy Philip </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1E64ACA8-EC34-4617-9C9B-D6663C6D1E8C}" type="slidenum">
              <a:rPr lang="en-US" sz="1200">
                <a:solidFill>
                  <a:srgbClr val="898989"/>
                </a:solidFill>
                <a:latin typeface="Calibri" pitchFamily="34" charset="0"/>
              </a:rPr>
              <a:pPr algn="r"/>
              <a:t>22</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2771"/>
                                        </p:tgtEl>
                                        <p:attrNameLst>
                                          <p:attrName>style.visibility</p:attrName>
                                        </p:attrNameLst>
                                      </p:cBhvr>
                                      <p:to>
                                        <p:strVal val="visible"/>
                                      </p:to>
                                    </p:set>
                                    <p:animEffect transition="in" filter="wipe(up)">
                                      <p:cBhvr>
                                        <p:cTn id="7" dur="500"/>
                                        <p:tgtEl>
                                          <p:spTgt spid="3277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2772"/>
                                        </p:tgtEl>
                                        <p:attrNameLst>
                                          <p:attrName>style.visibility</p:attrName>
                                        </p:attrNameLst>
                                      </p:cBhvr>
                                      <p:to>
                                        <p:strVal val="visible"/>
                                      </p:to>
                                    </p:set>
                                    <p:animEffect transition="in" filter="wipe(up)">
                                      <p:cBhvr>
                                        <p:cTn id="12" dur="500"/>
                                        <p:tgtEl>
                                          <p:spTgt spid="3277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2773"/>
                                        </p:tgtEl>
                                        <p:attrNameLst>
                                          <p:attrName>style.visibility</p:attrName>
                                        </p:attrNameLst>
                                      </p:cBhvr>
                                      <p:to>
                                        <p:strVal val="visible"/>
                                      </p:to>
                                    </p:set>
                                    <p:animEffect transition="in" filter="wipe(up)">
                                      <p:cBhvr>
                                        <p:cTn id="17" dur="500"/>
                                        <p:tgtEl>
                                          <p:spTgt spid="3277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2774"/>
                                        </p:tgtEl>
                                        <p:attrNameLst>
                                          <p:attrName>style.visibility</p:attrName>
                                        </p:attrNameLst>
                                      </p:cBhvr>
                                      <p:to>
                                        <p:strVal val="visible"/>
                                      </p:to>
                                    </p:set>
                                    <p:animEffect transition="in" filter="wipe(up)">
                                      <p:cBhvr>
                                        <p:cTn id="22" dur="500"/>
                                        <p:tgtEl>
                                          <p:spTgt spid="3277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up)">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animBg="1" autoUpdateAnimBg="0"/>
      <p:bldP spid="32772" grpId="0" animBg="1" autoUpdateAnimBg="0"/>
      <p:bldP spid="32773" grpId="0" animBg="1" autoUpdateAnimBg="0"/>
      <p:bldP spid="32774" grpId="0" animBg="1" autoUpdateAnimBg="0"/>
      <p:bldP spid="9"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0"/>
            <a:ext cx="8229600" cy="1219200"/>
          </a:xfrm>
        </p:spPr>
        <p:txBody>
          <a:bodyPr/>
          <a:lstStyle/>
          <a:p>
            <a:pPr eaLnBrk="1" hangingPunct="1"/>
            <a:r>
              <a:rPr lang="en-US" b="1" smtClean="0">
                <a:solidFill>
                  <a:srgbClr val="002060"/>
                </a:solidFill>
                <a:latin typeface="Georgia" pitchFamily="18" charset="0"/>
              </a:rPr>
              <a:t>No Direct Foreign Marketing – </a:t>
            </a:r>
            <a:r>
              <a:rPr lang="en-US" b="1" i="1" smtClean="0">
                <a:solidFill>
                  <a:srgbClr val="002060"/>
                </a:solidFill>
                <a:latin typeface="Georgia" pitchFamily="18" charset="0"/>
              </a:rPr>
              <a:t>Reactive </a:t>
            </a:r>
            <a:endParaRPr lang="en-US" sz="3200" b="1" smtClean="0">
              <a:solidFill>
                <a:srgbClr val="002060"/>
              </a:solidFill>
              <a:latin typeface="Georgia" pitchFamily="18" charset="0"/>
            </a:endParaRPr>
          </a:p>
        </p:txBody>
      </p:sp>
      <p:sp>
        <p:nvSpPr>
          <p:cNvPr id="3" name="Content Placeholder 2"/>
          <p:cNvSpPr>
            <a:spLocks noGrp="1"/>
          </p:cNvSpPr>
          <p:nvPr>
            <p:ph idx="1"/>
          </p:nvPr>
        </p:nvSpPr>
        <p:spPr>
          <a:xfrm>
            <a:off x="457200" y="1447800"/>
            <a:ext cx="8229600" cy="4678363"/>
          </a:xfrm>
        </p:spPr>
        <p:txBody>
          <a:bodyPr/>
          <a:lstStyle/>
          <a:p>
            <a:pPr marL="533400" lvl="1" indent="-533400" eaLnBrk="1" hangingPunct="1">
              <a:buFont typeface="Arial" charset="0"/>
              <a:buChar char="•"/>
              <a:defRPr/>
            </a:pPr>
            <a:r>
              <a:rPr lang="en-US" dirty="0" smtClean="0">
                <a:latin typeface="Georgia" pitchFamily="18" charset="0"/>
              </a:rPr>
              <a:t>Products “indirectly” reach foreign markets</a:t>
            </a:r>
          </a:p>
          <a:p>
            <a:pPr lvl="2" eaLnBrk="1" hangingPunct="1">
              <a:defRPr/>
            </a:pPr>
            <a:r>
              <a:rPr lang="en-US" sz="2600" dirty="0" smtClean="0">
                <a:latin typeface="Georgia" pitchFamily="18" charset="0"/>
              </a:rPr>
              <a:t>Trading companies</a:t>
            </a:r>
          </a:p>
          <a:p>
            <a:pPr lvl="2" eaLnBrk="1" hangingPunct="1">
              <a:defRPr/>
            </a:pPr>
            <a:r>
              <a:rPr lang="en-US" sz="2600" dirty="0" smtClean="0">
                <a:latin typeface="Georgia" pitchFamily="18" charset="0"/>
              </a:rPr>
              <a:t>Foreign customers who contact firm</a:t>
            </a:r>
          </a:p>
          <a:p>
            <a:pPr lvl="2" eaLnBrk="1" hangingPunct="1">
              <a:defRPr/>
            </a:pPr>
            <a:r>
              <a:rPr lang="en-US" sz="2600" dirty="0" smtClean="0">
                <a:latin typeface="Georgia" pitchFamily="18" charset="0"/>
              </a:rPr>
              <a:t>Domestic wholesalers/distributors</a:t>
            </a:r>
          </a:p>
          <a:p>
            <a:pPr lvl="2" eaLnBrk="1" hangingPunct="1">
              <a:defRPr/>
            </a:pPr>
            <a:r>
              <a:rPr lang="en-US" sz="2600" dirty="0" smtClean="0">
                <a:latin typeface="Georgia" pitchFamily="18" charset="0"/>
              </a:rPr>
              <a:t>Web orders</a:t>
            </a:r>
          </a:p>
          <a:p>
            <a:pPr marL="533400" lvl="1" indent="-533400" eaLnBrk="1" hangingPunct="1">
              <a:buFont typeface="Arial" charset="0"/>
              <a:buChar char="•"/>
              <a:defRPr/>
            </a:pPr>
            <a:r>
              <a:rPr lang="en-US" dirty="0" smtClean="0">
                <a:latin typeface="Georgia" pitchFamily="18" charset="0"/>
              </a:rPr>
              <a:t>Foreign orders stimulate a company’s interest to seek additional international sales</a:t>
            </a:r>
          </a:p>
          <a:p>
            <a:pPr marL="533400" indent="-533400" eaLnBrk="1" hangingPunct="1">
              <a:buFont typeface="Arial" charset="0"/>
              <a:buNone/>
              <a:defRPr/>
            </a:pPr>
            <a:endParaRPr lang="en-US" dirty="0" smtClean="0">
              <a:latin typeface="Georgia" pitchFamily="18" charset="0"/>
            </a:endParaRPr>
          </a:p>
          <a:p>
            <a:pPr lvl="2" eaLnBrk="1" hangingPunct="1">
              <a:defRPr/>
            </a:pPr>
            <a:endParaRPr lang="en-US" dirty="0" smtClean="0">
              <a:latin typeface="Georgia" pitchFamily="18" charset="0"/>
            </a:endParaRPr>
          </a:p>
          <a:p>
            <a:pPr marL="933450" lvl="1" indent="-533400" eaLnBrk="1" hangingPunct="1">
              <a:buFont typeface="Arial" charset="0"/>
              <a:buNone/>
              <a:defRPr/>
            </a:pPr>
            <a:endParaRPr lang="en-US" dirty="0" smtClean="0">
              <a:latin typeface="Georgia" pitchFamily="18" charset="0"/>
            </a:endParaRPr>
          </a:p>
          <a:p>
            <a:pPr marL="533400" indent="-533400" eaLnBrk="1" hangingPunct="1">
              <a:defRPr/>
            </a:pPr>
            <a:endParaRPr lang="en-US" sz="2800" dirty="0" smtClean="0">
              <a:latin typeface="Georgia" pitchFamily="18" charset="0"/>
            </a:endParaRPr>
          </a:p>
          <a:p>
            <a:pPr marL="533400" indent="-533400" eaLnBrk="1" hangingPunct="1">
              <a:defRPr/>
            </a:pPr>
            <a:endParaRPr lang="en-US" sz="2400" dirty="0" smtClean="0">
              <a:latin typeface="Georgia" pitchFamily="18" charset="0"/>
            </a:endParaRPr>
          </a:p>
          <a:p>
            <a:pPr marL="533400" indent="-533400" eaLnBrk="1" hangingPunct="1">
              <a:defRPr/>
            </a:pPr>
            <a:endParaRPr lang="en-US" sz="2800" dirty="0" smtClean="0">
              <a:latin typeface="Georgia" pitchFamily="18" charset="0"/>
            </a:endParaRPr>
          </a:p>
        </p:txBody>
      </p:sp>
      <p:sp>
        <p:nvSpPr>
          <p:cNvPr id="4" name="Footer Placeholder 3"/>
          <p:cNvSpPr>
            <a:spLocks noGrp="1"/>
          </p:cNvSpPr>
          <p:nvPr>
            <p:ph type="ftr" sz="quarter" idx="11"/>
          </p:nvPr>
        </p:nvSpPr>
        <p:spPr/>
        <p:txBody>
          <a:bodyPr/>
          <a:lstStyle/>
          <a:p>
            <a:pPr>
              <a:defRPr/>
            </a:pPr>
            <a:r>
              <a:rPr lang="en-US" b="1" dirty="0">
                <a:latin typeface="Georgia" pitchFamily="18" charset="0"/>
              </a:rPr>
              <a:t>Roy Philip </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41FE031F-1DEA-4A63-AA1D-B753A0F20EB0}" type="slidenum">
              <a:rPr lang="en-US" sz="1200">
                <a:solidFill>
                  <a:srgbClr val="898989"/>
                </a:solidFill>
                <a:latin typeface="Calibri" pitchFamily="34" charset="0"/>
              </a:rPr>
              <a:pPr algn="r"/>
              <a:t>23</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0"/>
            <a:ext cx="8229600" cy="1219200"/>
          </a:xfrm>
        </p:spPr>
        <p:txBody>
          <a:bodyPr/>
          <a:lstStyle/>
          <a:p>
            <a:pPr eaLnBrk="1" hangingPunct="1"/>
            <a:r>
              <a:rPr lang="en-US" b="1" smtClean="0">
                <a:solidFill>
                  <a:srgbClr val="002060"/>
                </a:solidFill>
                <a:latin typeface="Georgia" pitchFamily="18" charset="0"/>
              </a:rPr>
              <a:t>Infrequent Foreign Marketing – </a:t>
            </a:r>
            <a:r>
              <a:rPr lang="en-US" b="1" i="1" smtClean="0">
                <a:solidFill>
                  <a:srgbClr val="002060"/>
                </a:solidFill>
                <a:latin typeface="Georgia" pitchFamily="18" charset="0"/>
              </a:rPr>
              <a:t>Reactive </a:t>
            </a:r>
            <a:endParaRPr lang="en-US" sz="3200" b="1" i="1" smtClean="0">
              <a:solidFill>
                <a:srgbClr val="002060"/>
              </a:solidFill>
              <a:latin typeface="Georgia" pitchFamily="18" charset="0"/>
            </a:endParaRPr>
          </a:p>
        </p:txBody>
      </p:sp>
      <p:sp>
        <p:nvSpPr>
          <p:cNvPr id="28675" name="Content Placeholder 2"/>
          <p:cNvSpPr>
            <a:spLocks noGrp="1"/>
          </p:cNvSpPr>
          <p:nvPr>
            <p:ph idx="1"/>
          </p:nvPr>
        </p:nvSpPr>
        <p:spPr>
          <a:xfrm>
            <a:off x="457200" y="1447800"/>
            <a:ext cx="8229600" cy="4678363"/>
          </a:xfrm>
        </p:spPr>
        <p:txBody>
          <a:bodyPr/>
          <a:lstStyle/>
          <a:p>
            <a:pPr marL="533400" indent="-533400" eaLnBrk="1" hangingPunct="1"/>
            <a:r>
              <a:rPr lang="en-US" sz="2800" smtClean="0">
                <a:latin typeface="Georgia" pitchFamily="18" charset="0"/>
              </a:rPr>
              <a:t>Caused by temporary surpluses </a:t>
            </a:r>
          </a:p>
          <a:p>
            <a:pPr marL="933450" lvl="1" indent="-533400" eaLnBrk="1" hangingPunct="1"/>
            <a:r>
              <a:rPr lang="en-US" sz="2600" smtClean="0">
                <a:latin typeface="Georgia" pitchFamily="18" charset="0"/>
              </a:rPr>
              <a:t>Sales to foreign markets are made as goods become available </a:t>
            </a:r>
          </a:p>
          <a:p>
            <a:pPr marL="533400" indent="-533400" eaLnBrk="1" hangingPunct="1"/>
            <a:r>
              <a:rPr lang="en-US" sz="2800" smtClean="0">
                <a:latin typeface="Georgia" pitchFamily="18" charset="0"/>
              </a:rPr>
              <a:t>Firm has little or no intention of maintaining continuous market representation</a:t>
            </a:r>
          </a:p>
          <a:p>
            <a:pPr lvl="2" eaLnBrk="1" hangingPunct="1"/>
            <a:r>
              <a:rPr lang="en-US" sz="2600" smtClean="0">
                <a:latin typeface="Georgia" pitchFamily="18" charset="0"/>
              </a:rPr>
              <a:t>Foreign sales activity declines and is withdrawn when domestic demand increases</a:t>
            </a:r>
          </a:p>
          <a:p>
            <a:pPr marL="533400" indent="-533400" eaLnBrk="1" hangingPunct="1"/>
            <a:endParaRPr lang="en-US" sz="2800" smtClean="0">
              <a:latin typeface="Georgia" pitchFamily="18" charset="0"/>
            </a:endParaRPr>
          </a:p>
          <a:p>
            <a:pPr marL="533400" indent="-533400" eaLnBrk="1" hangingPunct="1"/>
            <a:endParaRPr lang="en-US" sz="2800" smtClean="0">
              <a:latin typeface="Georgia" pitchFamily="18" charset="0"/>
            </a:endParaRPr>
          </a:p>
          <a:p>
            <a:pPr marL="533400" indent="-533400" eaLnBrk="1" hangingPunct="1"/>
            <a:endParaRPr lang="en-US" sz="2400" smtClean="0">
              <a:latin typeface="Georgia" pitchFamily="18" charset="0"/>
            </a:endParaRPr>
          </a:p>
          <a:p>
            <a:pPr marL="533400" indent="-533400" eaLnBrk="1" hangingPunct="1"/>
            <a:endParaRPr lang="en-US" sz="2800" smtClean="0">
              <a:latin typeface="Georgia" pitchFamily="18" charset="0"/>
            </a:endParaRPr>
          </a:p>
        </p:txBody>
      </p:sp>
      <p:sp>
        <p:nvSpPr>
          <p:cNvPr id="4" name="Footer Placeholder 3"/>
          <p:cNvSpPr>
            <a:spLocks noGrp="1"/>
          </p:cNvSpPr>
          <p:nvPr>
            <p:ph type="ftr" sz="quarter" idx="11"/>
          </p:nvPr>
        </p:nvSpPr>
        <p:spPr/>
        <p:txBody>
          <a:bodyPr/>
          <a:lstStyle/>
          <a:p>
            <a:pPr>
              <a:defRPr/>
            </a:pPr>
            <a:r>
              <a:rPr lang="en-US" b="1" dirty="0">
                <a:latin typeface="Georgia" pitchFamily="18" charset="0"/>
              </a:rPr>
              <a:t>Roy Philip </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63BBDEC5-7335-4074-9278-B1C7F2FD5C99}" type="slidenum">
              <a:rPr lang="en-US" sz="1200">
                <a:solidFill>
                  <a:srgbClr val="898989"/>
                </a:solidFill>
                <a:latin typeface="Calibri" pitchFamily="34" charset="0"/>
              </a:rPr>
              <a:pPr algn="r"/>
              <a:t>24</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1219200"/>
          </a:xfrm>
        </p:spPr>
        <p:txBody>
          <a:bodyPr/>
          <a:lstStyle/>
          <a:p>
            <a:pPr eaLnBrk="1" hangingPunct="1"/>
            <a:r>
              <a:rPr lang="en-US" sz="4200" b="1" smtClean="0">
                <a:solidFill>
                  <a:srgbClr val="002060"/>
                </a:solidFill>
                <a:latin typeface="Georgia" pitchFamily="18" charset="0"/>
              </a:rPr>
              <a:t>Regular Foreign </a:t>
            </a:r>
            <a:br>
              <a:rPr lang="en-US" sz="4200" b="1" smtClean="0">
                <a:solidFill>
                  <a:srgbClr val="002060"/>
                </a:solidFill>
                <a:latin typeface="Georgia" pitchFamily="18" charset="0"/>
              </a:rPr>
            </a:br>
            <a:r>
              <a:rPr lang="en-US" sz="4200" b="1" smtClean="0">
                <a:solidFill>
                  <a:srgbClr val="002060"/>
                </a:solidFill>
                <a:latin typeface="Georgia" pitchFamily="18" charset="0"/>
              </a:rPr>
              <a:t>Marketing – </a:t>
            </a:r>
            <a:r>
              <a:rPr lang="en-US" sz="4200" b="1" i="1" smtClean="0">
                <a:solidFill>
                  <a:srgbClr val="002060"/>
                </a:solidFill>
                <a:latin typeface="Georgia" pitchFamily="18" charset="0"/>
              </a:rPr>
              <a:t>Proactive </a:t>
            </a:r>
          </a:p>
        </p:txBody>
      </p:sp>
      <p:sp>
        <p:nvSpPr>
          <p:cNvPr id="3" name="Content Placeholder 2"/>
          <p:cNvSpPr>
            <a:spLocks noGrp="1"/>
          </p:cNvSpPr>
          <p:nvPr>
            <p:ph idx="1"/>
          </p:nvPr>
        </p:nvSpPr>
        <p:spPr>
          <a:xfrm>
            <a:off x="457200" y="1371600"/>
            <a:ext cx="8229600" cy="4754563"/>
          </a:xfrm>
        </p:spPr>
        <p:txBody>
          <a:bodyPr/>
          <a:lstStyle/>
          <a:p>
            <a:pPr eaLnBrk="1" hangingPunct="1">
              <a:defRPr/>
            </a:pPr>
            <a:r>
              <a:rPr lang="en-US" sz="2800" dirty="0" smtClean="0">
                <a:latin typeface="Georgia" pitchFamily="18" charset="0"/>
              </a:rPr>
              <a:t>Dedicated production capacity for foreign markets</a:t>
            </a:r>
          </a:p>
          <a:p>
            <a:pPr eaLnBrk="1" hangingPunct="1">
              <a:defRPr/>
            </a:pPr>
            <a:r>
              <a:rPr lang="en-US" sz="2800" dirty="0" smtClean="0">
                <a:latin typeface="Georgia" pitchFamily="18" charset="0"/>
              </a:rPr>
              <a:t>Strategy:</a:t>
            </a:r>
          </a:p>
          <a:p>
            <a:pPr lvl="1" eaLnBrk="1" hangingPunct="1">
              <a:defRPr/>
            </a:pPr>
            <a:r>
              <a:rPr lang="en-US" sz="2600" dirty="0" smtClean="0">
                <a:latin typeface="Georgia" pitchFamily="18" charset="0"/>
              </a:rPr>
              <a:t>Firm employs domestic or foreign intermediaries</a:t>
            </a:r>
          </a:p>
          <a:p>
            <a:pPr lvl="1" eaLnBrk="1" hangingPunct="1">
              <a:defRPr/>
            </a:pPr>
            <a:r>
              <a:rPr lang="en-US" sz="2600" dirty="0" smtClean="0">
                <a:latin typeface="Georgia" pitchFamily="18" charset="0"/>
              </a:rPr>
              <a:t>Uses its own sales force or sales subsidiaries</a:t>
            </a:r>
          </a:p>
          <a:p>
            <a:pPr eaLnBrk="1" hangingPunct="1">
              <a:defRPr/>
            </a:pPr>
            <a:r>
              <a:rPr lang="en-US" sz="2800" dirty="0" smtClean="0">
                <a:latin typeface="Georgia" pitchFamily="18" charset="0"/>
              </a:rPr>
              <a:t>Products are adapted for foreign markets as domestic demand grows</a:t>
            </a:r>
          </a:p>
          <a:p>
            <a:pPr eaLnBrk="1" hangingPunct="1">
              <a:defRPr/>
            </a:pPr>
            <a:r>
              <a:rPr lang="en-US" sz="2800" dirty="0" smtClean="0">
                <a:latin typeface="Georgia" pitchFamily="18" charset="0"/>
              </a:rPr>
              <a:t>Firms depend on profits from foreign markets</a:t>
            </a:r>
          </a:p>
          <a:p>
            <a:pPr marL="533400" indent="-533400" eaLnBrk="1" hangingPunct="1">
              <a:defRPr/>
            </a:pPr>
            <a:endParaRPr lang="en-US" sz="2800" dirty="0" smtClean="0">
              <a:latin typeface="Georgia" pitchFamily="18" charset="0"/>
            </a:endParaRPr>
          </a:p>
          <a:p>
            <a:pPr marL="533400" indent="-533400" eaLnBrk="1" hangingPunct="1">
              <a:defRPr/>
            </a:pPr>
            <a:endParaRPr lang="en-US" sz="2800" dirty="0" smtClean="0">
              <a:latin typeface="Georgia" pitchFamily="18" charset="0"/>
            </a:endParaRPr>
          </a:p>
          <a:p>
            <a:pPr marL="533400" indent="-533400" eaLnBrk="1" hangingPunct="1">
              <a:defRPr/>
            </a:pPr>
            <a:endParaRPr lang="en-US" sz="2400" dirty="0" smtClean="0">
              <a:latin typeface="Georgia" pitchFamily="18" charset="0"/>
            </a:endParaRPr>
          </a:p>
          <a:p>
            <a:pPr marL="533400" indent="-533400" eaLnBrk="1" hangingPunct="1">
              <a:defRPr/>
            </a:pPr>
            <a:endParaRPr lang="en-US" sz="2800" dirty="0" smtClean="0">
              <a:latin typeface="Georgia" pitchFamily="18" charset="0"/>
            </a:endParaRPr>
          </a:p>
        </p:txBody>
      </p:sp>
      <p:sp>
        <p:nvSpPr>
          <p:cNvPr id="4" name="Footer Placeholder 3"/>
          <p:cNvSpPr>
            <a:spLocks noGrp="1"/>
          </p:cNvSpPr>
          <p:nvPr>
            <p:ph type="ftr" sz="quarter" idx="11"/>
          </p:nvPr>
        </p:nvSpPr>
        <p:spPr/>
        <p:txBody>
          <a:bodyPr/>
          <a:lstStyle/>
          <a:p>
            <a:pPr>
              <a:defRPr/>
            </a:pPr>
            <a:r>
              <a:rPr lang="en-US" b="1" dirty="0">
                <a:latin typeface="Georgia" pitchFamily="18" charset="0"/>
              </a:rPr>
              <a:t>Roy Philip </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B2B4DBE5-028B-40FC-8446-3739E26F39C4}" type="slidenum">
              <a:rPr lang="en-US" sz="1200">
                <a:solidFill>
                  <a:srgbClr val="898989"/>
                </a:solidFill>
                <a:latin typeface="Calibri" pitchFamily="34" charset="0"/>
              </a:rPr>
              <a:pPr algn="r"/>
              <a:t>25</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0"/>
            <a:ext cx="8229600" cy="1219200"/>
          </a:xfrm>
        </p:spPr>
        <p:txBody>
          <a:bodyPr/>
          <a:lstStyle/>
          <a:p>
            <a:pPr eaLnBrk="1" hangingPunct="1"/>
            <a:r>
              <a:rPr lang="en-US" sz="4200" b="1" smtClean="0">
                <a:solidFill>
                  <a:srgbClr val="002060"/>
                </a:solidFill>
                <a:latin typeface="Georgia" pitchFamily="18" charset="0"/>
              </a:rPr>
              <a:t>International Marketing – </a:t>
            </a:r>
            <a:r>
              <a:rPr lang="en-US" sz="4200" b="1" i="1" smtClean="0">
                <a:solidFill>
                  <a:srgbClr val="002060"/>
                </a:solidFill>
                <a:latin typeface="Georgia" pitchFamily="18" charset="0"/>
              </a:rPr>
              <a:t>Proactive </a:t>
            </a:r>
          </a:p>
        </p:txBody>
      </p:sp>
      <p:sp>
        <p:nvSpPr>
          <p:cNvPr id="3" name="Content Placeholder 2"/>
          <p:cNvSpPr>
            <a:spLocks noGrp="1"/>
          </p:cNvSpPr>
          <p:nvPr>
            <p:ph idx="1"/>
          </p:nvPr>
        </p:nvSpPr>
        <p:spPr>
          <a:xfrm>
            <a:off x="457200" y="1447800"/>
            <a:ext cx="8229600" cy="4678363"/>
          </a:xfrm>
        </p:spPr>
        <p:txBody>
          <a:bodyPr/>
          <a:lstStyle/>
          <a:p>
            <a:pPr eaLnBrk="1" hangingPunct="1">
              <a:defRPr/>
            </a:pPr>
            <a:r>
              <a:rPr lang="en-US" sz="2800" dirty="0" smtClean="0">
                <a:latin typeface="Georgia" pitchFamily="18" charset="0"/>
              </a:rPr>
              <a:t>Fully committed and involved in foreign markets and international activities</a:t>
            </a:r>
          </a:p>
          <a:p>
            <a:pPr eaLnBrk="1" hangingPunct="1">
              <a:defRPr/>
            </a:pPr>
            <a:r>
              <a:rPr lang="en-US" sz="2800" dirty="0" smtClean="0">
                <a:latin typeface="Georgia" pitchFamily="18" charset="0"/>
              </a:rPr>
              <a:t>Production takes place on foreign soil earning firms the MNC (Multinational Corporation) title</a:t>
            </a:r>
            <a:endParaRPr lang="en-US" dirty="0" smtClean="0">
              <a:latin typeface="Georgia" pitchFamily="18" charset="0"/>
            </a:endParaRPr>
          </a:p>
          <a:p>
            <a:pPr eaLnBrk="1" hangingPunct="1">
              <a:defRPr/>
            </a:pPr>
            <a:r>
              <a:rPr lang="en-US" sz="2800" dirty="0" err="1" smtClean="0">
                <a:latin typeface="Georgia" pitchFamily="18" charset="0"/>
              </a:rPr>
              <a:t>Fedders</a:t>
            </a:r>
            <a:r>
              <a:rPr lang="en-US" sz="2800" dirty="0" smtClean="0">
                <a:latin typeface="Georgia" pitchFamily="18" charset="0"/>
              </a:rPr>
              <a:t> being “proactive:”</a:t>
            </a:r>
          </a:p>
          <a:p>
            <a:pPr lvl="1" eaLnBrk="1" hangingPunct="1">
              <a:defRPr/>
            </a:pPr>
            <a:r>
              <a:rPr lang="en-US" sz="2600" dirty="0" smtClean="0">
                <a:latin typeface="Georgia" pitchFamily="18" charset="0"/>
              </a:rPr>
              <a:t>Looked to Asia for future growth after stymied U.S. sales</a:t>
            </a:r>
          </a:p>
          <a:p>
            <a:pPr lvl="1" eaLnBrk="1" hangingPunct="1">
              <a:defRPr/>
            </a:pPr>
            <a:r>
              <a:rPr lang="en-US" sz="2600" dirty="0" smtClean="0">
                <a:latin typeface="Georgia" pitchFamily="18" charset="0"/>
              </a:rPr>
              <a:t>Designed new types of air conditioner unit for the Chinese market </a:t>
            </a:r>
          </a:p>
          <a:p>
            <a:pPr lvl="1" eaLnBrk="1" hangingPunct="1">
              <a:defRPr/>
            </a:pPr>
            <a:r>
              <a:rPr lang="en-US" sz="2600" dirty="0" smtClean="0">
                <a:latin typeface="Georgia" pitchFamily="18" charset="0"/>
              </a:rPr>
              <a:t>Plan to introduce new product in the U.S!</a:t>
            </a:r>
          </a:p>
          <a:p>
            <a:pPr lvl="1" eaLnBrk="1" hangingPunct="1">
              <a:defRPr/>
            </a:pPr>
            <a:endParaRPr lang="en-US" sz="2400" dirty="0" smtClean="0">
              <a:latin typeface="Georgia" pitchFamily="18" charset="0"/>
            </a:endParaRPr>
          </a:p>
          <a:p>
            <a:pPr marL="533400" indent="-533400" eaLnBrk="1" hangingPunct="1">
              <a:defRPr/>
            </a:pPr>
            <a:endParaRPr lang="en-US" sz="2800" dirty="0" smtClean="0">
              <a:latin typeface="Georgia" pitchFamily="18" charset="0"/>
            </a:endParaRPr>
          </a:p>
          <a:p>
            <a:pPr marL="533400" indent="-533400" eaLnBrk="1" hangingPunct="1">
              <a:defRPr/>
            </a:pPr>
            <a:endParaRPr lang="en-US" sz="2800" dirty="0" smtClean="0">
              <a:latin typeface="Georgia" pitchFamily="18" charset="0"/>
            </a:endParaRPr>
          </a:p>
          <a:p>
            <a:pPr marL="533400" indent="-533400" eaLnBrk="1" hangingPunct="1">
              <a:defRPr/>
            </a:pPr>
            <a:endParaRPr lang="en-US" sz="2400" dirty="0" smtClean="0">
              <a:latin typeface="Georgia" pitchFamily="18" charset="0"/>
            </a:endParaRPr>
          </a:p>
          <a:p>
            <a:pPr marL="533400" indent="-533400" eaLnBrk="1" hangingPunct="1">
              <a:defRPr/>
            </a:pPr>
            <a:endParaRPr lang="en-US" sz="2800" dirty="0" smtClean="0">
              <a:latin typeface="Georgia" pitchFamily="18" charset="0"/>
            </a:endParaRPr>
          </a:p>
        </p:txBody>
      </p:sp>
      <p:sp>
        <p:nvSpPr>
          <p:cNvPr id="4" name="Footer Placeholder 3"/>
          <p:cNvSpPr>
            <a:spLocks noGrp="1"/>
          </p:cNvSpPr>
          <p:nvPr>
            <p:ph type="ftr" sz="quarter" idx="11"/>
          </p:nvPr>
        </p:nvSpPr>
        <p:spPr/>
        <p:txBody>
          <a:bodyPr/>
          <a:lstStyle/>
          <a:p>
            <a:pPr>
              <a:defRPr/>
            </a:pPr>
            <a:r>
              <a:rPr lang="en-US" b="1" dirty="0">
                <a:latin typeface="Georgia" pitchFamily="18" charset="0"/>
              </a:rPr>
              <a:t>Roy Philip </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C77BE92E-422F-4263-98A7-0631DDD90146}" type="slidenum">
              <a:rPr lang="en-US" sz="1200">
                <a:solidFill>
                  <a:srgbClr val="898989"/>
                </a:solidFill>
                <a:latin typeface="Calibri" pitchFamily="34" charset="0"/>
              </a:rPr>
              <a:pPr algn="r"/>
              <a:t>26</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0"/>
            <a:ext cx="8229600" cy="1219200"/>
          </a:xfrm>
        </p:spPr>
        <p:txBody>
          <a:bodyPr/>
          <a:lstStyle/>
          <a:p>
            <a:pPr eaLnBrk="1" hangingPunct="1"/>
            <a:r>
              <a:rPr lang="en-US" b="1" smtClean="0">
                <a:solidFill>
                  <a:srgbClr val="002060"/>
                </a:solidFill>
                <a:latin typeface="Georgia" pitchFamily="18" charset="0"/>
              </a:rPr>
              <a:t>Global Marketing – </a:t>
            </a:r>
            <a:r>
              <a:rPr lang="en-US" b="1" i="1" smtClean="0">
                <a:solidFill>
                  <a:srgbClr val="002060"/>
                </a:solidFill>
                <a:latin typeface="Georgia" pitchFamily="18" charset="0"/>
              </a:rPr>
              <a:t>Proactive </a:t>
            </a:r>
            <a:endParaRPr lang="en-US" sz="3200" b="1" i="1" smtClean="0">
              <a:solidFill>
                <a:srgbClr val="002060"/>
              </a:solidFill>
              <a:latin typeface="Georgia" pitchFamily="18" charset="0"/>
            </a:endParaRPr>
          </a:p>
        </p:txBody>
      </p:sp>
      <p:sp>
        <p:nvSpPr>
          <p:cNvPr id="3" name="Content Placeholder 2"/>
          <p:cNvSpPr>
            <a:spLocks noGrp="1"/>
          </p:cNvSpPr>
          <p:nvPr>
            <p:ph idx="1"/>
          </p:nvPr>
        </p:nvSpPr>
        <p:spPr>
          <a:xfrm>
            <a:off x="457200" y="1447800"/>
            <a:ext cx="8229600" cy="4678363"/>
          </a:xfrm>
        </p:spPr>
        <p:txBody>
          <a:bodyPr/>
          <a:lstStyle/>
          <a:p>
            <a:pPr eaLnBrk="1" hangingPunct="1">
              <a:defRPr/>
            </a:pPr>
            <a:r>
              <a:rPr lang="en-US" sz="2800" dirty="0" smtClean="0">
                <a:latin typeface="Georgia" pitchFamily="18" charset="0"/>
              </a:rPr>
              <a:t>The firm sees the world as one market!</a:t>
            </a:r>
          </a:p>
          <a:p>
            <a:pPr eaLnBrk="1" hangingPunct="1">
              <a:defRPr/>
            </a:pPr>
            <a:r>
              <a:rPr lang="en-US" sz="2800" dirty="0" smtClean="0">
                <a:latin typeface="Georgia" pitchFamily="18" charset="0"/>
              </a:rPr>
              <a:t>Market segmentation is now defined by income levels, usage patterns, or other factors that span the globe</a:t>
            </a:r>
          </a:p>
          <a:p>
            <a:pPr eaLnBrk="1" hangingPunct="1">
              <a:defRPr/>
            </a:pPr>
            <a:r>
              <a:rPr lang="en-US" sz="2800" dirty="0" smtClean="0">
                <a:latin typeface="Georgia" pitchFamily="18" charset="0"/>
              </a:rPr>
              <a:t>More than half of its revenues come from abroad</a:t>
            </a:r>
          </a:p>
          <a:p>
            <a:pPr eaLnBrk="1" hangingPunct="1">
              <a:defRPr/>
            </a:pPr>
            <a:r>
              <a:rPr lang="en-US" sz="2800" dirty="0" smtClean="0">
                <a:latin typeface="Georgia" pitchFamily="18" charset="0"/>
              </a:rPr>
              <a:t>The firm has a global perspective</a:t>
            </a:r>
          </a:p>
          <a:p>
            <a:pPr marL="533400" indent="-533400" eaLnBrk="1" hangingPunct="1">
              <a:defRPr/>
            </a:pPr>
            <a:endParaRPr lang="en-US" sz="2800" dirty="0" smtClean="0">
              <a:latin typeface="Georgia" pitchFamily="18" charset="0"/>
            </a:endParaRPr>
          </a:p>
          <a:p>
            <a:pPr marL="533400" indent="-533400" eaLnBrk="1" hangingPunct="1">
              <a:defRPr/>
            </a:pPr>
            <a:endParaRPr lang="en-US" sz="2800" dirty="0" smtClean="0">
              <a:latin typeface="Georgia" pitchFamily="18" charset="0"/>
            </a:endParaRPr>
          </a:p>
          <a:p>
            <a:pPr marL="533400" indent="-533400" eaLnBrk="1" hangingPunct="1">
              <a:defRPr/>
            </a:pPr>
            <a:endParaRPr lang="en-US" sz="2400" dirty="0" smtClean="0">
              <a:latin typeface="Georgia" pitchFamily="18" charset="0"/>
            </a:endParaRPr>
          </a:p>
          <a:p>
            <a:pPr marL="533400" indent="-533400" eaLnBrk="1" hangingPunct="1">
              <a:defRPr/>
            </a:pPr>
            <a:endParaRPr lang="en-US" sz="2800" dirty="0" smtClean="0">
              <a:latin typeface="Georgia" pitchFamily="18" charset="0"/>
            </a:endParaRPr>
          </a:p>
        </p:txBody>
      </p:sp>
      <p:sp>
        <p:nvSpPr>
          <p:cNvPr id="4" name="Footer Placeholder 3"/>
          <p:cNvSpPr>
            <a:spLocks noGrp="1"/>
          </p:cNvSpPr>
          <p:nvPr>
            <p:ph type="ftr" sz="quarter" idx="11"/>
          </p:nvPr>
        </p:nvSpPr>
        <p:spPr/>
        <p:txBody>
          <a:bodyPr/>
          <a:lstStyle/>
          <a:p>
            <a:pPr>
              <a:defRPr/>
            </a:pPr>
            <a:r>
              <a:rPr lang="en-US" b="1" dirty="0">
                <a:latin typeface="Georgia" pitchFamily="18" charset="0"/>
              </a:rPr>
              <a:t>Roy Philip </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CC893142-4F7A-443E-A8A5-7A39D4EAB9C8}" type="slidenum">
              <a:rPr lang="en-US" sz="1200">
                <a:solidFill>
                  <a:srgbClr val="898989"/>
                </a:solidFill>
                <a:latin typeface="Calibri" pitchFamily="34" charset="0"/>
              </a:rPr>
              <a:pPr algn="r"/>
              <a:t>27</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 y="0"/>
            <a:ext cx="8229600" cy="1219200"/>
          </a:xfrm>
        </p:spPr>
        <p:txBody>
          <a:bodyPr/>
          <a:lstStyle/>
          <a:p>
            <a:pPr eaLnBrk="1" hangingPunct="1"/>
            <a:r>
              <a:rPr lang="en-US" b="1" smtClean="0">
                <a:solidFill>
                  <a:srgbClr val="002060"/>
                </a:solidFill>
                <a:latin typeface="Georgia" pitchFamily="18" charset="0"/>
              </a:rPr>
              <a:t>Global Market Orientation</a:t>
            </a:r>
            <a:endParaRPr lang="en-US" sz="3200" b="1" i="1" smtClean="0">
              <a:solidFill>
                <a:srgbClr val="002060"/>
              </a:solidFill>
              <a:latin typeface="Georgia" pitchFamily="18" charset="0"/>
            </a:endParaRPr>
          </a:p>
        </p:txBody>
      </p:sp>
      <p:sp>
        <p:nvSpPr>
          <p:cNvPr id="3" name="Content Placeholder 2"/>
          <p:cNvSpPr>
            <a:spLocks noGrp="1"/>
          </p:cNvSpPr>
          <p:nvPr>
            <p:ph idx="1"/>
          </p:nvPr>
        </p:nvSpPr>
        <p:spPr>
          <a:xfrm>
            <a:off x="457200" y="1371600"/>
            <a:ext cx="8229600" cy="4754563"/>
          </a:xfrm>
        </p:spPr>
        <p:txBody>
          <a:bodyPr/>
          <a:lstStyle/>
          <a:p>
            <a:pPr eaLnBrk="1" hangingPunct="1">
              <a:defRPr/>
            </a:pPr>
            <a:r>
              <a:rPr lang="en-US" sz="2600" dirty="0" smtClean="0">
                <a:latin typeface="Georgia" pitchFamily="18" charset="0"/>
              </a:rPr>
              <a:t>This orientation entails operating as if all the country markets in a company’s scope of operations (including the domestic market) were approachable as a single global market and standardizing the marketing mix where culturally feasible and cost effective. </a:t>
            </a:r>
          </a:p>
          <a:p>
            <a:pPr eaLnBrk="1" hangingPunct="1">
              <a:defRPr/>
            </a:pPr>
            <a:r>
              <a:rPr lang="en-US" sz="2600" dirty="0" smtClean="0">
                <a:latin typeface="Georgia" pitchFamily="18" charset="0"/>
              </a:rPr>
              <a:t>Depending on the product and market, firms may pursue a global market strategy for one product (global market orientation – P&amp;G diapers) but a </a:t>
            </a:r>
            <a:r>
              <a:rPr lang="en-US" sz="2600" dirty="0" err="1" smtClean="0">
                <a:latin typeface="Georgia" pitchFamily="18" charset="0"/>
              </a:rPr>
              <a:t>multidomestic</a:t>
            </a:r>
            <a:r>
              <a:rPr lang="en-US" sz="2600" dirty="0" smtClean="0">
                <a:latin typeface="Georgia" pitchFamily="18" charset="0"/>
              </a:rPr>
              <a:t> strategy for another product (international market orientation = P&amp;G detergents).</a:t>
            </a:r>
          </a:p>
          <a:p>
            <a:pPr eaLnBrk="1" hangingPunct="1">
              <a:defRPr/>
            </a:pPr>
            <a:endParaRPr lang="en-US" sz="2400" dirty="0" smtClean="0">
              <a:latin typeface="Georgia" pitchFamily="18" charset="0"/>
            </a:endParaRPr>
          </a:p>
          <a:p>
            <a:pPr marL="533400" indent="-533400" eaLnBrk="1" hangingPunct="1">
              <a:defRPr/>
            </a:pPr>
            <a:endParaRPr lang="en-US" sz="2800" dirty="0" smtClean="0">
              <a:latin typeface="Georgia" pitchFamily="18" charset="0"/>
            </a:endParaRPr>
          </a:p>
          <a:p>
            <a:pPr marL="533400" indent="-533400" eaLnBrk="1" hangingPunct="1">
              <a:defRPr/>
            </a:pPr>
            <a:endParaRPr lang="en-US" sz="2800" dirty="0" smtClean="0">
              <a:latin typeface="Georgia" pitchFamily="18" charset="0"/>
            </a:endParaRPr>
          </a:p>
          <a:p>
            <a:pPr marL="533400" indent="-533400" eaLnBrk="1" hangingPunct="1">
              <a:defRPr/>
            </a:pPr>
            <a:endParaRPr lang="en-US" sz="2400" dirty="0" smtClean="0">
              <a:latin typeface="Georgia" pitchFamily="18" charset="0"/>
            </a:endParaRPr>
          </a:p>
          <a:p>
            <a:pPr marL="533400" indent="-533400" eaLnBrk="1" hangingPunct="1">
              <a:defRPr/>
            </a:pPr>
            <a:endParaRPr lang="en-US" sz="2800" dirty="0" smtClean="0">
              <a:latin typeface="Georgia" pitchFamily="18" charset="0"/>
            </a:endParaRPr>
          </a:p>
        </p:txBody>
      </p:sp>
      <p:sp>
        <p:nvSpPr>
          <p:cNvPr id="4" name="Footer Placeholder 3"/>
          <p:cNvSpPr>
            <a:spLocks noGrp="1"/>
          </p:cNvSpPr>
          <p:nvPr>
            <p:ph type="ftr" sz="quarter" idx="11"/>
          </p:nvPr>
        </p:nvSpPr>
        <p:spPr/>
        <p:txBody>
          <a:bodyPr/>
          <a:lstStyle/>
          <a:p>
            <a:pPr>
              <a:defRPr/>
            </a:pPr>
            <a:r>
              <a:rPr lang="en-US" b="1" dirty="0">
                <a:latin typeface="Georgia" pitchFamily="18" charset="0"/>
              </a:rPr>
              <a:t>Roy Philip </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BE436FB8-A9E6-47F1-8A53-9957E5D10755}" type="slidenum">
              <a:rPr lang="en-US" sz="1200">
                <a:solidFill>
                  <a:srgbClr val="898989"/>
                </a:solidFill>
                <a:latin typeface="Calibri" pitchFamily="34" charset="0"/>
              </a:rPr>
              <a:pPr algn="r"/>
              <a:t>28</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0"/>
            <a:ext cx="8229600" cy="1219200"/>
          </a:xfrm>
        </p:spPr>
        <p:txBody>
          <a:bodyPr/>
          <a:lstStyle/>
          <a:p>
            <a:pPr eaLnBrk="1" hangingPunct="1"/>
            <a:r>
              <a:rPr lang="en-US" b="1" smtClean="0">
                <a:solidFill>
                  <a:srgbClr val="002060"/>
                </a:solidFill>
                <a:latin typeface="Georgia" pitchFamily="18" charset="0"/>
              </a:rPr>
              <a:t>Textbook’s Orientation</a:t>
            </a:r>
            <a:endParaRPr lang="en-US" sz="3200" b="1" i="1" smtClean="0">
              <a:solidFill>
                <a:srgbClr val="002060"/>
              </a:solidFill>
              <a:latin typeface="Georgia" pitchFamily="18" charset="0"/>
            </a:endParaRPr>
          </a:p>
        </p:txBody>
      </p:sp>
      <p:sp>
        <p:nvSpPr>
          <p:cNvPr id="3" name="Content Placeholder 2"/>
          <p:cNvSpPr>
            <a:spLocks noGrp="1"/>
          </p:cNvSpPr>
          <p:nvPr>
            <p:ph idx="1"/>
          </p:nvPr>
        </p:nvSpPr>
        <p:spPr>
          <a:xfrm>
            <a:off x="457200" y="1447800"/>
            <a:ext cx="8229600" cy="4678363"/>
          </a:xfrm>
        </p:spPr>
        <p:txBody>
          <a:bodyPr/>
          <a:lstStyle/>
          <a:p>
            <a:pPr eaLnBrk="1" hangingPunct="1">
              <a:defRPr/>
            </a:pPr>
            <a:r>
              <a:rPr lang="en-US" sz="2800" dirty="0" smtClean="0">
                <a:latin typeface="Georgia" pitchFamily="18" charset="0"/>
              </a:rPr>
              <a:t>An environmental/cultural approach to international strategic marketing</a:t>
            </a:r>
          </a:p>
          <a:p>
            <a:pPr eaLnBrk="1" hangingPunct="1">
              <a:defRPr/>
            </a:pPr>
            <a:r>
              <a:rPr lang="en-US" sz="2800" dirty="0" smtClean="0">
                <a:latin typeface="Georgia" pitchFamily="18" charset="0"/>
              </a:rPr>
              <a:t>Aim is to demonstrate the unique problems of international marketing</a:t>
            </a:r>
          </a:p>
          <a:p>
            <a:pPr eaLnBrk="1" hangingPunct="1">
              <a:defRPr/>
            </a:pPr>
            <a:r>
              <a:rPr lang="en-US" sz="2800" dirty="0" smtClean="0">
                <a:latin typeface="Georgia" pitchFamily="18" charset="0"/>
              </a:rPr>
              <a:t>Attempts to relate the foreign environment to the marketing process and to illustrate the many ways in which culture can influence the marketing task</a:t>
            </a:r>
          </a:p>
          <a:p>
            <a:pPr eaLnBrk="1" hangingPunct="1">
              <a:buFont typeface="Arial" charset="0"/>
              <a:buNone/>
              <a:defRPr/>
            </a:pPr>
            <a:endParaRPr lang="en-US" sz="2800" dirty="0" smtClean="0">
              <a:latin typeface="Georgia" pitchFamily="18" charset="0"/>
            </a:endParaRPr>
          </a:p>
          <a:p>
            <a:pPr eaLnBrk="1" hangingPunct="1">
              <a:defRPr/>
            </a:pPr>
            <a:endParaRPr lang="en-US" sz="2400" dirty="0" smtClean="0">
              <a:latin typeface="Georgia" pitchFamily="18" charset="0"/>
            </a:endParaRPr>
          </a:p>
          <a:p>
            <a:pPr marL="533400" indent="-533400" eaLnBrk="1" hangingPunct="1">
              <a:defRPr/>
            </a:pPr>
            <a:endParaRPr lang="en-US" sz="2800" dirty="0" smtClean="0">
              <a:latin typeface="Georgia" pitchFamily="18" charset="0"/>
            </a:endParaRPr>
          </a:p>
          <a:p>
            <a:pPr marL="533400" indent="-533400" eaLnBrk="1" hangingPunct="1">
              <a:defRPr/>
            </a:pPr>
            <a:endParaRPr lang="en-US" sz="2800" dirty="0" smtClean="0">
              <a:latin typeface="Georgia" pitchFamily="18" charset="0"/>
            </a:endParaRPr>
          </a:p>
          <a:p>
            <a:pPr marL="533400" indent="-533400" eaLnBrk="1" hangingPunct="1">
              <a:defRPr/>
            </a:pPr>
            <a:endParaRPr lang="en-US" sz="2400" dirty="0" smtClean="0">
              <a:latin typeface="Georgia" pitchFamily="18" charset="0"/>
            </a:endParaRPr>
          </a:p>
          <a:p>
            <a:pPr marL="533400" indent="-533400" eaLnBrk="1" hangingPunct="1">
              <a:defRPr/>
            </a:pPr>
            <a:endParaRPr lang="en-US" sz="2800" dirty="0" smtClean="0">
              <a:latin typeface="Georgia" pitchFamily="18" charset="0"/>
            </a:endParaRPr>
          </a:p>
        </p:txBody>
      </p:sp>
      <p:sp>
        <p:nvSpPr>
          <p:cNvPr id="4" name="Footer Placeholder 3"/>
          <p:cNvSpPr>
            <a:spLocks noGrp="1"/>
          </p:cNvSpPr>
          <p:nvPr>
            <p:ph type="ftr" sz="quarter" idx="11"/>
          </p:nvPr>
        </p:nvSpPr>
        <p:spPr/>
        <p:txBody>
          <a:bodyPr/>
          <a:lstStyle/>
          <a:p>
            <a:pPr>
              <a:defRPr/>
            </a:pPr>
            <a:r>
              <a:rPr lang="en-US" b="1" dirty="0">
                <a:latin typeface="Georgia" pitchFamily="18" charset="0"/>
              </a:rPr>
              <a:t>Roy Philip </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06657326-E882-49B3-8E3D-2CEC03C88E8C}" type="slidenum">
              <a:rPr lang="en-US" sz="1200">
                <a:solidFill>
                  <a:srgbClr val="898989"/>
                </a:solidFill>
                <a:latin typeface="Calibri" pitchFamily="34" charset="0"/>
              </a:rPr>
              <a:pPr algn="r"/>
              <a:t>29</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0"/>
            <a:ext cx="8229600" cy="1219200"/>
          </a:xfrm>
        </p:spPr>
        <p:txBody>
          <a:bodyPr/>
          <a:lstStyle/>
          <a:p>
            <a:pPr eaLnBrk="1" hangingPunct="1"/>
            <a:r>
              <a:rPr lang="en-US" b="1" smtClean="0">
                <a:solidFill>
                  <a:srgbClr val="002060"/>
                </a:solidFill>
                <a:latin typeface="Georgia" pitchFamily="18" charset="0"/>
              </a:rPr>
              <a:t>Introduction (2 of 2) </a:t>
            </a:r>
          </a:p>
        </p:txBody>
      </p:sp>
      <p:sp>
        <p:nvSpPr>
          <p:cNvPr id="7171" name="Content Placeholder 2"/>
          <p:cNvSpPr>
            <a:spLocks noGrp="1"/>
          </p:cNvSpPr>
          <p:nvPr>
            <p:ph idx="1"/>
          </p:nvPr>
        </p:nvSpPr>
        <p:spPr>
          <a:xfrm>
            <a:off x="457200" y="1295400"/>
            <a:ext cx="8229600" cy="4830763"/>
          </a:xfrm>
        </p:spPr>
        <p:txBody>
          <a:bodyPr/>
          <a:lstStyle/>
          <a:p>
            <a:pPr eaLnBrk="1" hangingPunct="1"/>
            <a:r>
              <a:rPr lang="en-US" sz="2800" smtClean="0">
                <a:latin typeface="Georgia" pitchFamily="18" charset="0"/>
              </a:rPr>
              <a:t>Consumer spending rose despite the layoffs at United Airlines and Boeing and the tough job market</a:t>
            </a:r>
          </a:p>
          <a:p>
            <a:pPr eaLnBrk="1" hangingPunct="1"/>
            <a:r>
              <a:rPr lang="en-US" sz="2800" smtClean="0">
                <a:latin typeface="Georgia" pitchFamily="18" charset="0"/>
              </a:rPr>
              <a:t>The housing bubble burst during the end of 2008 and the American consumer stopped buying causing a 12 percent drop, the deepest decline in world trade in 50 years!</a:t>
            </a:r>
          </a:p>
          <a:p>
            <a:pPr eaLnBrk="1" hangingPunct="1"/>
            <a:r>
              <a:rPr lang="en-US" sz="2800" smtClean="0">
                <a:latin typeface="Georgia" pitchFamily="18" charset="0"/>
              </a:rPr>
              <a:t>International trade tensions are rising from competitors in China, Brazil and India</a:t>
            </a:r>
          </a:p>
          <a:p>
            <a:pPr eaLnBrk="1" hangingPunct="1"/>
            <a:r>
              <a:rPr lang="en-US" sz="2800" smtClean="0">
                <a:latin typeface="Georgia" pitchFamily="18" charset="0"/>
              </a:rPr>
              <a:t>The U.S. trade deficit keeps rising</a:t>
            </a:r>
          </a:p>
          <a:p>
            <a:pPr lvl="1" eaLnBrk="1" hangingPunct="1"/>
            <a:endParaRPr lang="en-US" smtClean="0">
              <a:latin typeface="Georgia" pitchFamily="18" charset="0"/>
            </a:endParaRPr>
          </a:p>
        </p:txBody>
      </p:sp>
      <p:sp>
        <p:nvSpPr>
          <p:cNvPr id="4" name="Footer Placeholder 3"/>
          <p:cNvSpPr>
            <a:spLocks noGrp="1"/>
          </p:cNvSpPr>
          <p:nvPr>
            <p:ph type="ftr" sz="quarter" idx="11"/>
          </p:nvPr>
        </p:nvSpPr>
        <p:spPr/>
        <p:txBody>
          <a:bodyPr/>
          <a:lstStyle/>
          <a:p>
            <a:pPr>
              <a:defRPr/>
            </a:pPr>
            <a:r>
              <a:rPr lang="en-US" b="1" dirty="0">
                <a:latin typeface="Georgia" pitchFamily="18" charset="0"/>
              </a:rPr>
              <a:t>Roy Philip </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5B8714C3-A047-4F15-B975-2C5B8FB54669}" type="slidenum">
              <a:rPr lang="en-US" sz="1200">
                <a:solidFill>
                  <a:srgbClr val="898989"/>
                </a:solidFill>
                <a:latin typeface="Calibri" pitchFamily="34" charset="0"/>
              </a:rPr>
              <a:pPr algn="r"/>
              <a:t>3</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0" y="0"/>
            <a:ext cx="8229600" cy="1219200"/>
          </a:xfrm>
        </p:spPr>
        <p:txBody>
          <a:bodyPr/>
          <a:lstStyle/>
          <a:p>
            <a:pPr eaLnBrk="1" hangingPunct="1"/>
            <a:r>
              <a:rPr lang="en-US" sz="4000" b="1" smtClean="0">
                <a:solidFill>
                  <a:srgbClr val="002060"/>
                </a:solidFill>
                <a:latin typeface="Georgia" pitchFamily="18" charset="0"/>
              </a:rPr>
              <a:t>Foreign Policy’s Global Top 20</a:t>
            </a:r>
          </a:p>
        </p:txBody>
      </p:sp>
      <p:pic>
        <p:nvPicPr>
          <p:cNvPr id="34819" name="Picture 6" descr="Exhibit_1_4_bar_chart"/>
          <p:cNvPicPr>
            <a:picLocks noChangeAspect="1" noChangeArrowheads="1"/>
          </p:cNvPicPr>
          <p:nvPr/>
        </p:nvPicPr>
        <p:blipFill>
          <a:blip r:embed="rId3" cstate="print"/>
          <a:srcRect/>
          <a:stretch>
            <a:fillRect/>
          </a:stretch>
        </p:blipFill>
        <p:spPr bwMode="auto">
          <a:xfrm>
            <a:off x="1600200" y="1447800"/>
            <a:ext cx="6324600" cy="4724400"/>
          </a:xfrm>
          <a:prstGeom prst="rect">
            <a:avLst/>
          </a:prstGeom>
          <a:noFill/>
          <a:ln w="9525">
            <a:noFill/>
            <a:miter lim="800000"/>
            <a:headEnd/>
            <a:tailEnd/>
          </a:ln>
        </p:spPr>
      </p:pic>
      <p:sp>
        <p:nvSpPr>
          <p:cNvPr id="34820" name="Rectangle 5"/>
          <p:cNvSpPr>
            <a:spLocks noChangeArrowheads="1"/>
          </p:cNvSpPr>
          <p:nvPr/>
        </p:nvSpPr>
        <p:spPr bwMode="auto">
          <a:xfrm>
            <a:off x="0" y="1600200"/>
            <a:ext cx="1455738" cy="369888"/>
          </a:xfrm>
          <a:prstGeom prst="rect">
            <a:avLst/>
          </a:prstGeom>
          <a:noFill/>
          <a:ln w="9525">
            <a:noFill/>
            <a:miter lim="800000"/>
            <a:headEnd/>
            <a:tailEnd/>
          </a:ln>
        </p:spPr>
        <p:txBody>
          <a:bodyPr wrap="none">
            <a:spAutoFit/>
          </a:bodyPr>
          <a:lstStyle/>
          <a:p>
            <a:r>
              <a:rPr lang="en-US" b="1" i="1">
                <a:latin typeface="Georgia" pitchFamily="18" charset="0"/>
              </a:rPr>
              <a:t>Exhibit 1.4</a:t>
            </a:r>
          </a:p>
        </p:txBody>
      </p:sp>
      <p:sp>
        <p:nvSpPr>
          <p:cNvPr id="8" name="Footer Placeholder 7"/>
          <p:cNvSpPr>
            <a:spLocks noGrp="1"/>
          </p:cNvSpPr>
          <p:nvPr>
            <p:ph type="ftr" sz="quarter" idx="11"/>
          </p:nvPr>
        </p:nvSpPr>
        <p:spPr/>
        <p:txBody>
          <a:bodyPr/>
          <a:lstStyle/>
          <a:p>
            <a:pPr>
              <a:defRPr/>
            </a:pPr>
            <a:r>
              <a:rPr lang="en-US" b="1" dirty="0">
                <a:latin typeface="Georgia" pitchFamily="18" charset="0"/>
              </a:rPr>
              <a:t>Roy Philip </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34384C2D-D432-4EA3-96B0-8B0FC7A2F910}" type="slidenum">
              <a:rPr lang="en-US" sz="1200">
                <a:solidFill>
                  <a:srgbClr val="898989"/>
                </a:solidFill>
                <a:latin typeface="Calibri" pitchFamily="34" charset="0"/>
              </a:rPr>
              <a:pPr algn="r"/>
              <a:t>30</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0"/>
            <a:ext cx="8229600" cy="1219200"/>
          </a:xfrm>
        </p:spPr>
        <p:txBody>
          <a:bodyPr/>
          <a:lstStyle/>
          <a:p>
            <a:pPr eaLnBrk="1" hangingPunct="1"/>
            <a:r>
              <a:rPr lang="en-US" b="1" smtClean="0">
                <a:solidFill>
                  <a:srgbClr val="002060"/>
                </a:solidFill>
                <a:latin typeface="Georgia" pitchFamily="18" charset="0"/>
              </a:rPr>
              <a:t>Summary (1 of 2)</a:t>
            </a:r>
            <a:endParaRPr lang="en-US" sz="3200" b="1" i="1" smtClean="0">
              <a:solidFill>
                <a:srgbClr val="002060"/>
              </a:solidFill>
              <a:latin typeface="Georgia" pitchFamily="18" charset="0"/>
            </a:endParaRPr>
          </a:p>
        </p:txBody>
      </p:sp>
      <p:sp>
        <p:nvSpPr>
          <p:cNvPr id="3" name="Content Placeholder 2"/>
          <p:cNvSpPr>
            <a:spLocks noGrp="1"/>
          </p:cNvSpPr>
          <p:nvPr>
            <p:ph idx="1"/>
          </p:nvPr>
        </p:nvSpPr>
        <p:spPr>
          <a:xfrm>
            <a:off x="457200" y="1371600"/>
            <a:ext cx="8229600" cy="4754563"/>
          </a:xfrm>
        </p:spPr>
        <p:txBody>
          <a:bodyPr/>
          <a:lstStyle/>
          <a:p>
            <a:pPr eaLnBrk="1" hangingPunct="1">
              <a:defRPr/>
            </a:pPr>
            <a:r>
              <a:rPr lang="en-US" sz="2800" dirty="0" smtClean="0">
                <a:latin typeface="Georgia" pitchFamily="18" charset="0"/>
              </a:rPr>
              <a:t>It is imperative for firms to pay attention to the global environment in the wake of intense globalization of markets and competition. </a:t>
            </a:r>
          </a:p>
          <a:p>
            <a:pPr eaLnBrk="1" hangingPunct="1">
              <a:defRPr/>
            </a:pPr>
            <a:r>
              <a:rPr lang="en-US" sz="2800" dirty="0" smtClean="0">
                <a:latin typeface="Georgia" pitchFamily="18" charset="0"/>
              </a:rPr>
              <a:t>The difference between domestic marketing and international marketing is the environment that consist of laws, customs, and cultural differences.</a:t>
            </a:r>
          </a:p>
          <a:p>
            <a:pPr eaLnBrk="1" hangingPunct="1">
              <a:defRPr/>
            </a:pPr>
            <a:r>
              <a:rPr lang="en-US" sz="2800" dirty="0" smtClean="0">
                <a:latin typeface="Georgia" pitchFamily="18" charset="0"/>
              </a:rPr>
              <a:t>Key obstacles to successful international marketing are self-reference criterion (SRC) and Ethnocentrism</a:t>
            </a:r>
          </a:p>
          <a:p>
            <a:pPr eaLnBrk="1" hangingPunct="1">
              <a:buFont typeface="Arial" charset="0"/>
              <a:buNone/>
              <a:defRPr/>
            </a:pPr>
            <a:endParaRPr lang="en-US" sz="2800" dirty="0" smtClean="0">
              <a:latin typeface="Georgia" pitchFamily="18" charset="0"/>
            </a:endParaRPr>
          </a:p>
          <a:p>
            <a:pPr eaLnBrk="1" hangingPunct="1">
              <a:defRPr/>
            </a:pPr>
            <a:endParaRPr lang="en-US" sz="2400" dirty="0" smtClean="0">
              <a:latin typeface="Georgia" pitchFamily="18" charset="0"/>
            </a:endParaRPr>
          </a:p>
          <a:p>
            <a:pPr marL="533400" indent="-533400" eaLnBrk="1" hangingPunct="1">
              <a:defRPr/>
            </a:pPr>
            <a:endParaRPr lang="en-US" sz="2800" dirty="0" smtClean="0">
              <a:latin typeface="Georgia" pitchFamily="18" charset="0"/>
            </a:endParaRPr>
          </a:p>
          <a:p>
            <a:pPr marL="533400" indent="-533400" eaLnBrk="1" hangingPunct="1">
              <a:defRPr/>
            </a:pPr>
            <a:endParaRPr lang="en-US" sz="2800" dirty="0" smtClean="0">
              <a:latin typeface="Georgia" pitchFamily="18" charset="0"/>
            </a:endParaRPr>
          </a:p>
          <a:p>
            <a:pPr marL="533400" indent="-533400" eaLnBrk="1" hangingPunct="1">
              <a:defRPr/>
            </a:pPr>
            <a:endParaRPr lang="en-US" sz="2400" dirty="0" smtClean="0">
              <a:latin typeface="Georgia" pitchFamily="18" charset="0"/>
            </a:endParaRPr>
          </a:p>
          <a:p>
            <a:pPr marL="533400" indent="-533400" eaLnBrk="1" hangingPunct="1">
              <a:defRPr/>
            </a:pPr>
            <a:endParaRPr lang="en-US" sz="2800" dirty="0" smtClean="0">
              <a:latin typeface="Georgia" pitchFamily="18" charset="0"/>
            </a:endParaRPr>
          </a:p>
        </p:txBody>
      </p:sp>
      <p:sp>
        <p:nvSpPr>
          <p:cNvPr id="4" name="Footer Placeholder 3"/>
          <p:cNvSpPr>
            <a:spLocks noGrp="1"/>
          </p:cNvSpPr>
          <p:nvPr>
            <p:ph type="ftr" sz="quarter" idx="11"/>
          </p:nvPr>
        </p:nvSpPr>
        <p:spPr/>
        <p:txBody>
          <a:bodyPr/>
          <a:lstStyle/>
          <a:p>
            <a:pPr>
              <a:defRPr/>
            </a:pPr>
            <a:r>
              <a:rPr lang="en-US" b="1" dirty="0">
                <a:latin typeface="Georgia" pitchFamily="18" charset="0"/>
              </a:rPr>
              <a:t>Roy Philip </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C665C625-47E6-4951-A0A8-E57AE9E7857B}" type="slidenum">
              <a:rPr lang="en-US" sz="1200">
                <a:solidFill>
                  <a:srgbClr val="898989"/>
                </a:solidFill>
                <a:latin typeface="Calibri" pitchFamily="34" charset="0"/>
              </a:rPr>
              <a:pPr algn="r"/>
              <a:t>31</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0"/>
            <a:ext cx="8229600" cy="1219200"/>
          </a:xfrm>
        </p:spPr>
        <p:txBody>
          <a:bodyPr/>
          <a:lstStyle/>
          <a:p>
            <a:pPr eaLnBrk="1" hangingPunct="1"/>
            <a:r>
              <a:rPr lang="en-US" b="1" smtClean="0">
                <a:solidFill>
                  <a:srgbClr val="002060"/>
                </a:solidFill>
                <a:latin typeface="Georgia" pitchFamily="18" charset="0"/>
              </a:rPr>
              <a:t>Summary (2 of 2)</a:t>
            </a:r>
            <a:endParaRPr lang="en-US" sz="3200" b="1" i="1" smtClean="0">
              <a:solidFill>
                <a:srgbClr val="002060"/>
              </a:solidFill>
              <a:latin typeface="Georgia" pitchFamily="18" charset="0"/>
            </a:endParaRPr>
          </a:p>
        </p:txBody>
      </p:sp>
      <p:sp>
        <p:nvSpPr>
          <p:cNvPr id="3" name="Content Placeholder 2"/>
          <p:cNvSpPr>
            <a:spLocks noGrp="1"/>
          </p:cNvSpPr>
          <p:nvPr>
            <p:ph idx="1"/>
          </p:nvPr>
        </p:nvSpPr>
        <p:spPr>
          <a:xfrm>
            <a:off x="457200" y="1371600"/>
            <a:ext cx="8229600" cy="4754563"/>
          </a:xfrm>
        </p:spPr>
        <p:txBody>
          <a:bodyPr/>
          <a:lstStyle/>
          <a:p>
            <a:pPr eaLnBrk="1" hangingPunct="1">
              <a:defRPr/>
            </a:pPr>
            <a:r>
              <a:rPr lang="en-US" sz="2800" dirty="0" smtClean="0">
                <a:latin typeface="Georgia" pitchFamily="18" charset="0"/>
              </a:rPr>
              <a:t>Global awareness and sensitivity are solutions to the obstacles of SRC and ethnocentrism</a:t>
            </a:r>
          </a:p>
          <a:p>
            <a:pPr eaLnBrk="1" hangingPunct="1">
              <a:defRPr/>
            </a:pPr>
            <a:r>
              <a:rPr lang="en-US" sz="2800" dirty="0" smtClean="0">
                <a:latin typeface="Georgia" pitchFamily="18" charset="0"/>
              </a:rPr>
              <a:t>Five different international marketing involvement strategies were discussed: No direct foreign marketing, infrequent foreign marketing, regular foreign marketing, international marketing, and global marketing</a:t>
            </a:r>
          </a:p>
          <a:p>
            <a:pPr eaLnBrk="1" hangingPunct="1">
              <a:defRPr/>
            </a:pPr>
            <a:r>
              <a:rPr lang="en-US" sz="2800" dirty="0" smtClean="0">
                <a:latin typeface="Georgia" pitchFamily="18" charset="0"/>
              </a:rPr>
              <a:t>Firms must have global orientation – the world is seen as one market</a:t>
            </a:r>
          </a:p>
          <a:p>
            <a:pPr eaLnBrk="1" hangingPunct="1">
              <a:defRPr/>
            </a:pPr>
            <a:endParaRPr lang="en-US" sz="2800" dirty="0" smtClean="0">
              <a:latin typeface="Georgia" pitchFamily="18" charset="0"/>
            </a:endParaRPr>
          </a:p>
          <a:p>
            <a:pPr eaLnBrk="1" hangingPunct="1">
              <a:buFont typeface="Arial" charset="0"/>
              <a:buNone/>
              <a:defRPr/>
            </a:pPr>
            <a:endParaRPr lang="en-US" sz="2800" dirty="0" smtClean="0">
              <a:latin typeface="Georgia" pitchFamily="18" charset="0"/>
            </a:endParaRPr>
          </a:p>
          <a:p>
            <a:pPr eaLnBrk="1" hangingPunct="1">
              <a:defRPr/>
            </a:pPr>
            <a:endParaRPr lang="en-US" sz="2400" dirty="0" smtClean="0">
              <a:latin typeface="Georgia" pitchFamily="18" charset="0"/>
            </a:endParaRPr>
          </a:p>
          <a:p>
            <a:pPr marL="533400" indent="-533400" eaLnBrk="1" hangingPunct="1">
              <a:defRPr/>
            </a:pPr>
            <a:endParaRPr lang="en-US" sz="2800" dirty="0" smtClean="0">
              <a:latin typeface="Georgia" pitchFamily="18" charset="0"/>
            </a:endParaRPr>
          </a:p>
          <a:p>
            <a:pPr marL="533400" indent="-533400" eaLnBrk="1" hangingPunct="1">
              <a:defRPr/>
            </a:pPr>
            <a:endParaRPr lang="en-US" sz="2800" dirty="0" smtClean="0">
              <a:latin typeface="Georgia" pitchFamily="18" charset="0"/>
            </a:endParaRPr>
          </a:p>
          <a:p>
            <a:pPr marL="533400" indent="-533400" eaLnBrk="1" hangingPunct="1">
              <a:defRPr/>
            </a:pPr>
            <a:endParaRPr lang="en-US" sz="2400" dirty="0" smtClean="0">
              <a:latin typeface="Georgia" pitchFamily="18" charset="0"/>
            </a:endParaRPr>
          </a:p>
          <a:p>
            <a:pPr marL="533400" indent="-533400" eaLnBrk="1" hangingPunct="1">
              <a:defRPr/>
            </a:pPr>
            <a:endParaRPr lang="en-US" sz="2800" dirty="0" smtClean="0">
              <a:latin typeface="Georgia" pitchFamily="18" charset="0"/>
            </a:endParaRPr>
          </a:p>
        </p:txBody>
      </p:sp>
      <p:sp>
        <p:nvSpPr>
          <p:cNvPr id="4" name="Footer Placeholder 3"/>
          <p:cNvSpPr>
            <a:spLocks noGrp="1"/>
          </p:cNvSpPr>
          <p:nvPr>
            <p:ph type="ftr" sz="quarter" idx="11"/>
          </p:nvPr>
        </p:nvSpPr>
        <p:spPr/>
        <p:txBody>
          <a:bodyPr/>
          <a:lstStyle/>
          <a:p>
            <a:pPr>
              <a:defRPr/>
            </a:pPr>
            <a:r>
              <a:rPr lang="en-US" b="1" dirty="0">
                <a:latin typeface="Georgia" pitchFamily="18" charset="0"/>
              </a:rPr>
              <a:t>Roy Philip </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1AEE634D-8730-4CBF-8FA2-33CE16D43AB3}" type="slidenum">
              <a:rPr lang="en-US" sz="1200">
                <a:solidFill>
                  <a:srgbClr val="898989"/>
                </a:solidFill>
                <a:latin typeface="Calibri" pitchFamily="34" charset="0"/>
              </a:rPr>
              <a:pPr algn="r"/>
              <a:t>32</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0"/>
            <a:ext cx="8229600" cy="1219200"/>
          </a:xfrm>
        </p:spPr>
        <p:txBody>
          <a:bodyPr/>
          <a:lstStyle/>
          <a:p>
            <a:pPr eaLnBrk="1" hangingPunct="1"/>
            <a:r>
              <a:rPr lang="en-US" b="1" smtClean="0">
                <a:solidFill>
                  <a:srgbClr val="002060"/>
                </a:solidFill>
                <a:latin typeface="Georgia" pitchFamily="18" charset="0"/>
              </a:rPr>
              <a:t>Overview of Chapter 1</a:t>
            </a:r>
          </a:p>
        </p:txBody>
      </p:sp>
      <p:sp>
        <p:nvSpPr>
          <p:cNvPr id="3" name="Content Placeholder 2"/>
          <p:cNvSpPr>
            <a:spLocks noGrp="1"/>
          </p:cNvSpPr>
          <p:nvPr>
            <p:ph idx="1"/>
          </p:nvPr>
        </p:nvSpPr>
        <p:spPr>
          <a:xfrm>
            <a:off x="457200" y="1295400"/>
            <a:ext cx="8229600" cy="4830763"/>
          </a:xfrm>
        </p:spPr>
        <p:txBody>
          <a:bodyPr/>
          <a:lstStyle/>
          <a:p>
            <a:pPr marL="533400" indent="-533400" eaLnBrk="1" hangingPunct="1">
              <a:defRPr/>
            </a:pPr>
            <a:r>
              <a:rPr lang="en-US" sz="2800" dirty="0" smtClean="0">
                <a:latin typeface="Georgia" pitchFamily="18" charset="0"/>
              </a:rPr>
              <a:t>What is International Marketing?</a:t>
            </a:r>
          </a:p>
          <a:p>
            <a:pPr marL="533400" indent="-533400" eaLnBrk="1" hangingPunct="1">
              <a:defRPr/>
            </a:pPr>
            <a:r>
              <a:rPr lang="en-US" sz="2800" dirty="0" smtClean="0">
                <a:latin typeface="Georgia" pitchFamily="18" charset="0"/>
              </a:rPr>
              <a:t>Benefits of International Marketing</a:t>
            </a:r>
          </a:p>
          <a:p>
            <a:pPr marL="533400" indent="-533400" eaLnBrk="1" hangingPunct="1">
              <a:defRPr/>
            </a:pPr>
            <a:r>
              <a:rPr lang="en-US" sz="2800" dirty="0" smtClean="0">
                <a:latin typeface="Georgia" pitchFamily="18" charset="0"/>
              </a:rPr>
              <a:t>Globalization of U.S. corporations</a:t>
            </a:r>
          </a:p>
          <a:p>
            <a:pPr marL="533400" indent="-533400" eaLnBrk="1" hangingPunct="1">
              <a:defRPr/>
            </a:pPr>
            <a:r>
              <a:rPr lang="en-US" sz="2800" dirty="0" smtClean="0">
                <a:latin typeface="Georgia" pitchFamily="18" charset="0"/>
              </a:rPr>
              <a:t>International marketing task </a:t>
            </a:r>
          </a:p>
          <a:p>
            <a:pPr marL="533400" indent="-533400" eaLnBrk="1" hangingPunct="1">
              <a:defRPr/>
            </a:pPr>
            <a:r>
              <a:rPr lang="en-US" sz="2800" dirty="0" smtClean="0">
                <a:latin typeface="Georgia" pitchFamily="18" charset="0"/>
              </a:rPr>
              <a:t>Imperativeness of Environmental Adaptation </a:t>
            </a:r>
          </a:p>
          <a:p>
            <a:pPr marL="533400" indent="-533400" eaLnBrk="1" hangingPunct="1">
              <a:defRPr/>
            </a:pPr>
            <a:r>
              <a:rPr lang="en-US" sz="2800" dirty="0" smtClean="0">
                <a:latin typeface="Georgia" pitchFamily="18" charset="0"/>
              </a:rPr>
              <a:t>Self-reference criterion and Ethnocentrism</a:t>
            </a:r>
          </a:p>
          <a:p>
            <a:pPr marL="533400" indent="-533400" eaLnBrk="1" hangingPunct="1">
              <a:defRPr/>
            </a:pPr>
            <a:r>
              <a:rPr lang="en-US" sz="2800" dirty="0" smtClean="0">
                <a:latin typeface="Georgia" pitchFamily="18" charset="0"/>
              </a:rPr>
              <a:t>Developing a global mindset</a:t>
            </a:r>
          </a:p>
          <a:p>
            <a:pPr marL="533400" indent="-533400" eaLnBrk="1" hangingPunct="1">
              <a:defRPr/>
            </a:pPr>
            <a:r>
              <a:rPr lang="en-US" sz="2800" dirty="0" smtClean="0">
                <a:latin typeface="Georgia" pitchFamily="18" charset="0"/>
              </a:rPr>
              <a:t>Stages of international marketing involvement</a:t>
            </a:r>
          </a:p>
          <a:p>
            <a:pPr marL="533400" indent="-533400" eaLnBrk="1" hangingPunct="1">
              <a:defRPr/>
            </a:pPr>
            <a:r>
              <a:rPr lang="en-US" sz="2800" dirty="0" smtClean="0">
                <a:latin typeface="Georgia" pitchFamily="18" charset="0"/>
              </a:rPr>
              <a:t>The orientation of international marketing</a:t>
            </a:r>
          </a:p>
          <a:p>
            <a:pPr marL="533400" indent="-533400" eaLnBrk="1" hangingPunct="1">
              <a:defRPr/>
            </a:pPr>
            <a:endParaRPr lang="en-US" sz="2800" dirty="0" smtClean="0">
              <a:latin typeface="Georgia" pitchFamily="18" charset="0"/>
            </a:endParaRPr>
          </a:p>
          <a:p>
            <a:pPr eaLnBrk="1" hangingPunct="1">
              <a:defRPr/>
            </a:pPr>
            <a:endParaRPr lang="en-US" dirty="0"/>
          </a:p>
        </p:txBody>
      </p:sp>
      <p:sp>
        <p:nvSpPr>
          <p:cNvPr id="4" name="Footer Placeholder 3"/>
          <p:cNvSpPr>
            <a:spLocks noGrp="1"/>
          </p:cNvSpPr>
          <p:nvPr>
            <p:ph type="ftr" sz="quarter" idx="11"/>
          </p:nvPr>
        </p:nvSpPr>
        <p:spPr/>
        <p:txBody>
          <a:bodyPr/>
          <a:lstStyle/>
          <a:p>
            <a:pPr>
              <a:defRPr/>
            </a:pPr>
            <a:r>
              <a:rPr lang="en-US" b="1" dirty="0">
                <a:latin typeface="Georgia" pitchFamily="18" charset="0"/>
              </a:rPr>
              <a:t>Roy Philip </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99510459-E543-4F3A-8F33-6C29869ECF7E}" type="slidenum">
              <a:rPr lang="en-US" sz="1200">
                <a:solidFill>
                  <a:srgbClr val="898989"/>
                </a:solidFill>
                <a:latin typeface="Calibri" pitchFamily="34" charset="0"/>
              </a:rPr>
              <a:pPr algn="r"/>
              <a:t>4</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0"/>
            <a:ext cx="8229600" cy="1219200"/>
          </a:xfrm>
        </p:spPr>
        <p:txBody>
          <a:bodyPr/>
          <a:lstStyle/>
          <a:p>
            <a:pPr eaLnBrk="1" hangingPunct="1"/>
            <a:r>
              <a:rPr lang="en-US" b="1" smtClean="0">
                <a:solidFill>
                  <a:srgbClr val="002060"/>
                </a:solidFill>
                <a:latin typeface="Georgia" pitchFamily="18" charset="0"/>
              </a:rPr>
              <a:t>Global Perspective</a:t>
            </a:r>
            <a:br>
              <a:rPr lang="en-US" b="1" smtClean="0">
                <a:solidFill>
                  <a:srgbClr val="002060"/>
                </a:solidFill>
                <a:latin typeface="Georgia" pitchFamily="18" charset="0"/>
              </a:rPr>
            </a:br>
            <a:r>
              <a:rPr lang="en-US" sz="3200" b="1" smtClean="0">
                <a:solidFill>
                  <a:srgbClr val="002060"/>
                </a:solidFill>
                <a:latin typeface="Georgia" pitchFamily="18" charset="0"/>
              </a:rPr>
              <a:t>Global Commerce Causes Peace</a:t>
            </a:r>
          </a:p>
        </p:txBody>
      </p:sp>
      <p:sp>
        <p:nvSpPr>
          <p:cNvPr id="3" name="Content Placeholder 2"/>
          <p:cNvSpPr>
            <a:spLocks noGrp="1"/>
          </p:cNvSpPr>
          <p:nvPr>
            <p:ph idx="1"/>
          </p:nvPr>
        </p:nvSpPr>
        <p:spPr>
          <a:xfrm>
            <a:off x="457200" y="1371600"/>
            <a:ext cx="8229600" cy="4754563"/>
          </a:xfrm>
        </p:spPr>
        <p:txBody>
          <a:bodyPr/>
          <a:lstStyle/>
          <a:p>
            <a:pPr marL="533400" indent="-533400" eaLnBrk="1" hangingPunct="1">
              <a:defRPr/>
            </a:pPr>
            <a:r>
              <a:rPr lang="en-US" sz="2800" dirty="0" smtClean="0">
                <a:latin typeface="Georgia" pitchFamily="18" charset="0"/>
              </a:rPr>
              <a:t>The role of world trade and international marketing in producing peace</a:t>
            </a:r>
          </a:p>
          <a:p>
            <a:pPr marL="533400" indent="-533400" eaLnBrk="1" hangingPunct="1">
              <a:defRPr/>
            </a:pPr>
            <a:r>
              <a:rPr lang="en-US" sz="2800" dirty="0" smtClean="0">
                <a:latin typeface="Georgia" pitchFamily="18" charset="0"/>
              </a:rPr>
              <a:t>International marketing promotes peace and prosperity through the marketing of products and services that meet the needs and wants of customers in other lands</a:t>
            </a:r>
          </a:p>
          <a:p>
            <a:pPr marL="533400" indent="-533400" eaLnBrk="1" hangingPunct="1">
              <a:defRPr/>
            </a:pPr>
            <a:r>
              <a:rPr lang="en-US" sz="2800" dirty="0" smtClean="0">
                <a:latin typeface="Georgia" pitchFamily="18" charset="0"/>
              </a:rPr>
              <a:t>Two examples</a:t>
            </a:r>
          </a:p>
          <a:p>
            <a:pPr marL="933450" lvl="1" indent="-533400" eaLnBrk="1" hangingPunct="1">
              <a:defRPr/>
            </a:pPr>
            <a:r>
              <a:rPr lang="en-US" sz="2600" dirty="0" smtClean="0">
                <a:latin typeface="Georgia" pitchFamily="18" charset="0"/>
              </a:rPr>
              <a:t>Large Multinational – Boeing</a:t>
            </a:r>
          </a:p>
          <a:p>
            <a:pPr marL="933450" lvl="1" indent="-533400" eaLnBrk="1" hangingPunct="1">
              <a:defRPr/>
            </a:pPr>
            <a:r>
              <a:rPr lang="en-US" sz="2600" dirty="0" smtClean="0">
                <a:latin typeface="Georgia" pitchFamily="18" charset="0"/>
              </a:rPr>
              <a:t>Small Multinational - </a:t>
            </a:r>
            <a:r>
              <a:rPr lang="en-US" sz="2600" dirty="0" err="1" smtClean="0">
                <a:latin typeface="Georgia" pitchFamily="18" charset="0"/>
              </a:rPr>
              <a:t>PeaceWorks</a:t>
            </a:r>
            <a:endParaRPr lang="en-US" sz="2600" dirty="0" smtClean="0">
              <a:latin typeface="Georgia" pitchFamily="18" charset="0"/>
            </a:endParaRPr>
          </a:p>
          <a:p>
            <a:pPr marL="933450" lvl="1" indent="-533400" eaLnBrk="1" hangingPunct="1">
              <a:defRPr/>
            </a:pPr>
            <a:endParaRPr lang="en-US" sz="2400" dirty="0" smtClean="0">
              <a:latin typeface="Georgia" pitchFamily="18" charset="0"/>
            </a:endParaRPr>
          </a:p>
          <a:p>
            <a:pPr marL="533400" indent="-533400" eaLnBrk="1" hangingPunct="1">
              <a:defRPr/>
            </a:pPr>
            <a:endParaRPr lang="en-US" sz="2800" dirty="0" smtClean="0">
              <a:latin typeface="Georgia" pitchFamily="18" charset="0"/>
            </a:endParaRPr>
          </a:p>
          <a:p>
            <a:pPr eaLnBrk="1" hangingPunct="1">
              <a:defRPr/>
            </a:pPr>
            <a:endParaRPr lang="en-US" dirty="0"/>
          </a:p>
        </p:txBody>
      </p:sp>
      <p:sp>
        <p:nvSpPr>
          <p:cNvPr id="4" name="Footer Placeholder 3"/>
          <p:cNvSpPr>
            <a:spLocks noGrp="1"/>
          </p:cNvSpPr>
          <p:nvPr>
            <p:ph type="ftr" sz="quarter" idx="11"/>
          </p:nvPr>
        </p:nvSpPr>
        <p:spPr/>
        <p:txBody>
          <a:bodyPr/>
          <a:lstStyle/>
          <a:p>
            <a:pPr>
              <a:defRPr/>
            </a:pPr>
            <a:r>
              <a:rPr lang="en-US" b="1" dirty="0">
                <a:latin typeface="Georgia" pitchFamily="18" charset="0"/>
              </a:rPr>
              <a:t>Roy Philip </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A1B72CAA-7361-48BF-A4A2-13D6C23F6F1E}" type="slidenum">
              <a:rPr lang="en-US" sz="1200">
                <a:solidFill>
                  <a:srgbClr val="898989"/>
                </a:solidFill>
                <a:latin typeface="Calibri" pitchFamily="34" charset="0"/>
              </a:rPr>
              <a:pPr algn="r"/>
              <a:t>5</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1219200"/>
          </a:xfrm>
        </p:spPr>
        <p:txBody>
          <a:bodyPr/>
          <a:lstStyle/>
          <a:p>
            <a:pPr eaLnBrk="1" hangingPunct="1"/>
            <a:r>
              <a:rPr lang="en-US" sz="4000" b="1" smtClean="0">
                <a:solidFill>
                  <a:srgbClr val="002060"/>
                </a:solidFill>
                <a:latin typeface="Georgia" pitchFamily="18" charset="0"/>
              </a:rPr>
              <a:t>Events and Trends </a:t>
            </a:r>
            <a:br>
              <a:rPr lang="en-US" sz="4000" b="1" smtClean="0">
                <a:solidFill>
                  <a:srgbClr val="002060"/>
                </a:solidFill>
                <a:latin typeface="Georgia" pitchFamily="18" charset="0"/>
              </a:rPr>
            </a:br>
            <a:r>
              <a:rPr lang="en-US" sz="4000" b="1" smtClean="0">
                <a:solidFill>
                  <a:srgbClr val="002060"/>
                </a:solidFill>
                <a:latin typeface="Georgia" pitchFamily="18" charset="0"/>
              </a:rPr>
              <a:t>Affecting Global Business</a:t>
            </a:r>
          </a:p>
        </p:txBody>
      </p:sp>
      <p:sp>
        <p:nvSpPr>
          <p:cNvPr id="7171" name="Content Placeholder 2"/>
          <p:cNvSpPr>
            <a:spLocks noGrp="1"/>
          </p:cNvSpPr>
          <p:nvPr>
            <p:ph idx="1"/>
          </p:nvPr>
        </p:nvSpPr>
        <p:spPr>
          <a:xfrm>
            <a:off x="457200" y="1219200"/>
            <a:ext cx="8229600" cy="4906963"/>
          </a:xfrm>
        </p:spPr>
        <p:txBody>
          <a:bodyPr/>
          <a:lstStyle/>
          <a:p>
            <a:pPr marL="533400" indent="-533400" eaLnBrk="1" hangingPunct="1">
              <a:defRPr/>
            </a:pPr>
            <a:r>
              <a:rPr lang="en-US" sz="2800" dirty="0" smtClean="0">
                <a:latin typeface="Georgia" pitchFamily="18" charset="0"/>
              </a:rPr>
              <a:t>The rapid growth of the World Trade Organization (WTO) and NAFTA and EU</a:t>
            </a:r>
          </a:p>
          <a:p>
            <a:pPr marL="533400" indent="-533400" eaLnBrk="1" hangingPunct="1">
              <a:defRPr/>
            </a:pPr>
            <a:r>
              <a:rPr lang="en-US" sz="2800" dirty="0" smtClean="0">
                <a:latin typeface="Georgia" pitchFamily="18" charset="0"/>
              </a:rPr>
              <a:t>The trend toward the acceptance of the free market system among developing countries in Latin America, Asia, and Eastern Europe</a:t>
            </a:r>
          </a:p>
          <a:p>
            <a:pPr marL="533400" indent="-533400" eaLnBrk="1" hangingPunct="1">
              <a:defRPr/>
            </a:pPr>
            <a:r>
              <a:rPr lang="en-US" sz="2800" dirty="0" smtClean="0">
                <a:latin typeface="Georgia" pitchFamily="18" charset="0"/>
              </a:rPr>
              <a:t>The burgeoning impact of the Internet, mobile phones, and other global media on the dissolution of national borders</a:t>
            </a:r>
          </a:p>
          <a:p>
            <a:pPr marL="533400" indent="-533400" eaLnBrk="1" hangingPunct="1">
              <a:defRPr/>
            </a:pPr>
            <a:r>
              <a:rPr lang="en-US" sz="2800" dirty="0" smtClean="0">
                <a:latin typeface="Georgia" pitchFamily="18" charset="0"/>
              </a:rPr>
              <a:t>The mandate to properly manage the resources and global environment for the generations to come</a:t>
            </a:r>
          </a:p>
          <a:p>
            <a:pPr eaLnBrk="1" hangingPunct="1">
              <a:defRPr/>
            </a:pPr>
            <a:endParaRPr lang="en-US" sz="2800" dirty="0" smtClean="0">
              <a:latin typeface="Georgia" pitchFamily="18" charset="0"/>
            </a:endParaRPr>
          </a:p>
          <a:p>
            <a:pPr lvl="1" eaLnBrk="1" hangingPunct="1">
              <a:defRPr/>
            </a:pPr>
            <a:endParaRPr lang="en-US" dirty="0" smtClean="0">
              <a:latin typeface="Georgia" pitchFamily="18" charset="0"/>
            </a:endParaRPr>
          </a:p>
        </p:txBody>
      </p:sp>
      <p:sp>
        <p:nvSpPr>
          <p:cNvPr id="4" name="Footer Placeholder 3"/>
          <p:cNvSpPr>
            <a:spLocks noGrp="1"/>
          </p:cNvSpPr>
          <p:nvPr>
            <p:ph type="ftr" sz="quarter" idx="11"/>
          </p:nvPr>
        </p:nvSpPr>
        <p:spPr/>
        <p:txBody>
          <a:bodyPr/>
          <a:lstStyle/>
          <a:p>
            <a:pPr>
              <a:defRPr/>
            </a:pPr>
            <a:r>
              <a:rPr lang="en-US" b="1" dirty="0">
                <a:latin typeface="Georgia" pitchFamily="18" charset="0"/>
              </a:rPr>
              <a:t>Roy Philip </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76467E80-208F-4FDA-B60C-AF4B8F764F14}" type="slidenum">
              <a:rPr lang="en-US" sz="1200">
                <a:solidFill>
                  <a:srgbClr val="898989"/>
                </a:solidFill>
                <a:latin typeface="Calibri" pitchFamily="34" charset="0"/>
              </a:rPr>
              <a:pPr algn="r"/>
              <a:t>6</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0"/>
            <a:ext cx="8229600" cy="1219200"/>
          </a:xfrm>
        </p:spPr>
        <p:txBody>
          <a:bodyPr/>
          <a:lstStyle/>
          <a:p>
            <a:pPr eaLnBrk="1" hangingPunct="1"/>
            <a:r>
              <a:rPr lang="en-US" b="1" smtClean="0">
                <a:solidFill>
                  <a:srgbClr val="002060"/>
                </a:solidFill>
                <a:latin typeface="Georgia" pitchFamily="18" charset="0"/>
              </a:rPr>
              <a:t>Internationalization of </a:t>
            </a:r>
            <a:br>
              <a:rPr lang="en-US" b="1" smtClean="0">
                <a:solidFill>
                  <a:srgbClr val="002060"/>
                </a:solidFill>
                <a:latin typeface="Georgia" pitchFamily="18" charset="0"/>
              </a:rPr>
            </a:br>
            <a:r>
              <a:rPr lang="en-US" b="1" smtClean="0">
                <a:solidFill>
                  <a:srgbClr val="002060"/>
                </a:solidFill>
                <a:latin typeface="Georgia" pitchFamily="18" charset="0"/>
              </a:rPr>
              <a:t>U.S. Business (1 of 2)</a:t>
            </a:r>
            <a:endParaRPr lang="en-US" sz="3200" b="1" smtClean="0">
              <a:solidFill>
                <a:srgbClr val="002060"/>
              </a:solidFill>
              <a:latin typeface="Georgia" pitchFamily="18" charset="0"/>
            </a:endParaRPr>
          </a:p>
        </p:txBody>
      </p:sp>
      <p:sp>
        <p:nvSpPr>
          <p:cNvPr id="3" name="Content Placeholder 2"/>
          <p:cNvSpPr>
            <a:spLocks noGrp="1"/>
          </p:cNvSpPr>
          <p:nvPr>
            <p:ph idx="1"/>
          </p:nvPr>
        </p:nvSpPr>
        <p:spPr>
          <a:xfrm>
            <a:off x="457200" y="1371600"/>
            <a:ext cx="8229600" cy="4754563"/>
          </a:xfrm>
        </p:spPr>
        <p:txBody>
          <a:bodyPr/>
          <a:lstStyle/>
          <a:p>
            <a:pPr marL="533400" indent="-533400" eaLnBrk="1" hangingPunct="1">
              <a:defRPr/>
            </a:pPr>
            <a:r>
              <a:rPr lang="en-US" sz="2800" dirty="0" smtClean="0">
                <a:latin typeface="Georgia" pitchFamily="18" charset="0"/>
              </a:rPr>
              <a:t>The world is one market – increasing globalization of markets</a:t>
            </a:r>
          </a:p>
          <a:p>
            <a:pPr marL="933450" lvl="1" indent="-533400" eaLnBrk="1" hangingPunct="1">
              <a:defRPr/>
            </a:pPr>
            <a:r>
              <a:rPr lang="en-US" sz="2600" dirty="0" smtClean="0">
                <a:latin typeface="Georgia" pitchFamily="18" charset="0"/>
              </a:rPr>
              <a:t>Sony, Norelco, Samsung, Honda, Toyota, Nescafe</a:t>
            </a:r>
          </a:p>
          <a:p>
            <a:pPr marL="533400" indent="-533400" eaLnBrk="1" hangingPunct="1">
              <a:defRPr/>
            </a:pPr>
            <a:r>
              <a:rPr lang="en-US" sz="2800" dirty="0" smtClean="0">
                <a:latin typeface="Georgia" pitchFamily="18" charset="0"/>
              </a:rPr>
              <a:t>Many U.S. companies are foreign controlled </a:t>
            </a:r>
          </a:p>
          <a:p>
            <a:pPr marL="933450" lvl="1" indent="-533400" eaLnBrk="1" hangingPunct="1">
              <a:defRPr/>
            </a:pPr>
            <a:r>
              <a:rPr lang="en-US" sz="2600" dirty="0" smtClean="0">
                <a:latin typeface="Georgia" pitchFamily="18" charset="0"/>
              </a:rPr>
              <a:t>7-Eleven and Firestone – Japan</a:t>
            </a:r>
          </a:p>
          <a:p>
            <a:pPr marL="933450" lvl="1" indent="-533400" eaLnBrk="1" hangingPunct="1">
              <a:defRPr/>
            </a:pPr>
            <a:r>
              <a:rPr lang="en-US" sz="2600" dirty="0" smtClean="0">
                <a:latin typeface="Georgia" pitchFamily="18" charset="0"/>
              </a:rPr>
              <a:t>Carnation – Switzerland</a:t>
            </a:r>
          </a:p>
          <a:p>
            <a:pPr marL="933450" lvl="1" indent="-533400" eaLnBrk="1" hangingPunct="1">
              <a:defRPr/>
            </a:pPr>
            <a:r>
              <a:rPr lang="en-US" sz="2600" dirty="0" smtClean="0">
                <a:latin typeface="Georgia" pitchFamily="18" charset="0"/>
              </a:rPr>
              <a:t>Wall Street Journal – Australia</a:t>
            </a:r>
          </a:p>
          <a:p>
            <a:pPr marL="933450" lvl="1" indent="-533400" eaLnBrk="1" hangingPunct="1">
              <a:defRPr/>
            </a:pPr>
            <a:r>
              <a:rPr lang="en-US" sz="2600" dirty="0" smtClean="0">
                <a:latin typeface="Georgia" pitchFamily="18" charset="0"/>
              </a:rPr>
              <a:t>Smith &amp; Wesson – Britain</a:t>
            </a:r>
          </a:p>
          <a:p>
            <a:pPr marL="933450" lvl="1" indent="-533400" eaLnBrk="1" hangingPunct="1">
              <a:defRPr/>
            </a:pPr>
            <a:r>
              <a:rPr lang="en-US" sz="2600" dirty="0" smtClean="0">
                <a:latin typeface="Georgia" pitchFamily="18" charset="0"/>
              </a:rPr>
              <a:t>Zenith – South Korea (LG Electronics)</a:t>
            </a:r>
          </a:p>
          <a:p>
            <a:pPr eaLnBrk="1" hangingPunct="1">
              <a:defRPr/>
            </a:pPr>
            <a:endParaRPr lang="en-US" dirty="0"/>
          </a:p>
        </p:txBody>
      </p:sp>
      <p:sp>
        <p:nvSpPr>
          <p:cNvPr id="4" name="Footer Placeholder 3"/>
          <p:cNvSpPr>
            <a:spLocks noGrp="1"/>
          </p:cNvSpPr>
          <p:nvPr>
            <p:ph type="ftr" sz="quarter" idx="11"/>
          </p:nvPr>
        </p:nvSpPr>
        <p:spPr/>
        <p:txBody>
          <a:bodyPr/>
          <a:lstStyle/>
          <a:p>
            <a:pPr>
              <a:defRPr/>
            </a:pPr>
            <a:r>
              <a:rPr lang="en-US" b="1" dirty="0">
                <a:latin typeface="Georgia" pitchFamily="18" charset="0"/>
              </a:rPr>
              <a:t>Roy Philip </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D6DA1C40-DC69-4A99-B703-32C26ACB5A1D}" type="slidenum">
              <a:rPr lang="en-US" sz="1200">
                <a:solidFill>
                  <a:srgbClr val="898989"/>
                </a:solidFill>
                <a:latin typeface="Calibri" pitchFamily="34" charset="0"/>
              </a:rPr>
              <a:pPr algn="r"/>
              <a:t>7</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8229600" cy="1219200"/>
          </a:xfrm>
        </p:spPr>
        <p:txBody>
          <a:bodyPr/>
          <a:lstStyle/>
          <a:p>
            <a:pPr eaLnBrk="1" hangingPunct="1"/>
            <a:r>
              <a:rPr lang="en-US" b="1" smtClean="0">
                <a:solidFill>
                  <a:srgbClr val="002060"/>
                </a:solidFill>
                <a:latin typeface="Georgia" pitchFamily="18" charset="0"/>
              </a:rPr>
              <a:t>Foreign Acquisitions </a:t>
            </a:r>
            <a:br>
              <a:rPr lang="en-US" b="1" smtClean="0">
                <a:solidFill>
                  <a:srgbClr val="002060"/>
                </a:solidFill>
                <a:latin typeface="Georgia" pitchFamily="18" charset="0"/>
              </a:rPr>
            </a:br>
            <a:r>
              <a:rPr lang="en-US" b="1" smtClean="0">
                <a:solidFill>
                  <a:srgbClr val="002060"/>
                </a:solidFill>
                <a:latin typeface="Georgia" pitchFamily="18" charset="0"/>
              </a:rPr>
              <a:t>of U.S. Companies</a:t>
            </a:r>
            <a:endParaRPr lang="en-US" smtClean="0"/>
          </a:p>
        </p:txBody>
      </p:sp>
      <p:sp>
        <p:nvSpPr>
          <p:cNvPr id="4" name="Footer Placeholder 3"/>
          <p:cNvSpPr>
            <a:spLocks noGrp="1"/>
          </p:cNvSpPr>
          <p:nvPr>
            <p:ph type="ftr" sz="quarter" idx="11"/>
          </p:nvPr>
        </p:nvSpPr>
        <p:spPr/>
        <p:txBody>
          <a:bodyPr/>
          <a:lstStyle/>
          <a:p>
            <a:pPr>
              <a:defRPr/>
            </a:pPr>
            <a:r>
              <a:rPr lang="en-US" b="1" dirty="0">
                <a:latin typeface="Georgia" pitchFamily="18" charset="0"/>
              </a:rPr>
              <a:t>Roy Philip </a:t>
            </a:r>
          </a:p>
        </p:txBody>
      </p:sp>
      <p:sp>
        <p:nvSpPr>
          <p:cNvPr id="12294" name="Rectangle 7"/>
          <p:cNvSpPr>
            <a:spLocks noChangeArrowheads="1"/>
          </p:cNvSpPr>
          <p:nvPr/>
        </p:nvSpPr>
        <p:spPr bwMode="auto">
          <a:xfrm>
            <a:off x="0" y="1371600"/>
            <a:ext cx="1419225" cy="369888"/>
          </a:xfrm>
          <a:prstGeom prst="rect">
            <a:avLst/>
          </a:prstGeom>
          <a:noFill/>
          <a:ln w="9525">
            <a:noFill/>
            <a:miter lim="800000"/>
            <a:headEnd/>
            <a:tailEnd/>
          </a:ln>
        </p:spPr>
        <p:txBody>
          <a:bodyPr wrap="none">
            <a:spAutoFit/>
          </a:bodyPr>
          <a:lstStyle/>
          <a:p>
            <a:pPr marL="342900" indent="-342900">
              <a:spcBef>
                <a:spcPct val="20000"/>
              </a:spcBef>
            </a:pPr>
            <a:r>
              <a:rPr lang="en-US" b="1" i="1">
                <a:latin typeface="Georgia" pitchFamily="18" charset="0"/>
              </a:rPr>
              <a:t>Exhibit</a:t>
            </a:r>
            <a:r>
              <a:rPr lang="en-US" b="1" i="1">
                <a:solidFill>
                  <a:srgbClr val="002060"/>
                </a:solidFill>
                <a:latin typeface="Georgia" pitchFamily="18" charset="0"/>
              </a:rPr>
              <a:t> 1.1</a:t>
            </a:r>
          </a:p>
        </p:txBody>
      </p:sp>
      <p:pic>
        <p:nvPicPr>
          <p:cNvPr id="12296" name="Picture 8"/>
          <p:cNvPicPr>
            <a:picLocks noChangeAspect="1" noChangeArrowheads="1"/>
          </p:cNvPicPr>
          <p:nvPr/>
        </p:nvPicPr>
        <p:blipFill>
          <a:blip r:embed="rId3" cstate="print"/>
          <a:srcRect/>
          <a:stretch>
            <a:fillRect/>
          </a:stretch>
        </p:blipFill>
        <p:spPr bwMode="auto">
          <a:xfrm>
            <a:off x="1447800" y="1828800"/>
            <a:ext cx="6723063" cy="4287838"/>
          </a:xfrm>
          <a:prstGeom prst="rect">
            <a:avLst/>
          </a:prstGeom>
          <a:noFill/>
          <a:ln w="9525">
            <a:noFill/>
            <a:miter lim="800000"/>
            <a:headEnd/>
            <a:tailEnd/>
          </a:ln>
          <a:effectLst/>
        </p:spPr>
      </p:pic>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1AF8EEAA-CC8B-4DDA-9337-EFBA2EAF9879}" type="slidenum">
              <a:rPr lang="en-US" sz="1200">
                <a:solidFill>
                  <a:srgbClr val="898989"/>
                </a:solidFill>
                <a:latin typeface="Calibri" pitchFamily="34" charset="0"/>
              </a:rPr>
              <a:pPr algn="r"/>
              <a:t>8</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0"/>
            <a:ext cx="8229600" cy="1219200"/>
          </a:xfrm>
        </p:spPr>
        <p:txBody>
          <a:bodyPr/>
          <a:lstStyle/>
          <a:p>
            <a:pPr eaLnBrk="1" hangingPunct="1"/>
            <a:r>
              <a:rPr lang="en-US" b="1" smtClean="0">
                <a:solidFill>
                  <a:srgbClr val="002060"/>
                </a:solidFill>
                <a:latin typeface="Georgia" pitchFamily="18" charset="0"/>
              </a:rPr>
              <a:t>Internationalization of </a:t>
            </a:r>
            <a:br>
              <a:rPr lang="en-US" b="1" smtClean="0">
                <a:solidFill>
                  <a:srgbClr val="002060"/>
                </a:solidFill>
                <a:latin typeface="Georgia" pitchFamily="18" charset="0"/>
              </a:rPr>
            </a:br>
            <a:r>
              <a:rPr lang="en-US" b="1" smtClean="0">
                <a:solidFill>
                  <a:srgbClr val="002060"/>
                </a:solidFill>
                <a:latin typeface="Georgia" pitchFamily="18" charset="0"/>
              </a:rPr>
              <a:t>U.S. Business (2 of 2)</a:t>
            </a:r>
            <a:endParaRPr lang="en-US" sz="3200" b="1" smtClean="0">
              <a:solidFill>
                <a:srgbClr val="002060"/>
              </a:solidFill>
              <a:latin typeface="Georgia" pitchFamily="18" charset="0"/>
            </a:endParaRPr>
          </a:p>
        </p:txBody>
      </p:sp>
      <p:sp>
        <p:nvSpPr>
          <p:cNvPr id="13315" name="Content Placeholder 2"/>
          <p:cNvSpPr>
            <a:spLocks noGrp="1"/>
          </p:cNvSpPr>
          <p:nvPr>
            <p:ph idx="1"/>
          </p:nvPr>
        </p:nvSpPr>
        <p:spPr>
          <a:xfrm>
            <a:off x="457200" y="1295400"/>
            <a:ext cx="8229600" cy="4830763"/>
          </a:xfrm>
        </p:spPr>
        <p:txBody>
          <a:bodyPr/>
          <a:lstStyle/>
          <a:p>
            <a:pPr marL="533400" indent="-533400" eaLnBrk="1" hangingPunct="1"/>
            <a:r>
              <a:rPr lang="en-US" sz="2800" smtClean="0">
                <a:latin typeface="Georgia" pitchFamily="18" charset="0"/>
              </a:rPr>
              <a:t>Foreign companies are here to stay in the U.S. and compete with U. S. companies</a:t>
            </a:r>
          </a:p>
          <a:p>
            <a:pPr marL="533400" indent="-533400" eaLnBrk="1" hangingPunct="1"/>
            <a:r>
              <a:rPr lang="en-US" sz="2800" smtClean="0">
                <a:latin typeface="Georgia" pitchFamily="18" charset="0"/>
              </a:rPr>
              <a:t>The great worldwide acquisitions both by U. S. and foreign companies</a:t>
            </a:r>
          </a:p>
          <a:p>
            <a:pPr marL="533400" indent="-533400" eaLnBrk="1" hangingPunct="1"/>
            <a:r>
              <a:rPr lang="en-US" sz="2800" smtClean="0">
                <a:latin typeface="Georgia" pitchFamily="18" charset="0"/>
              </a:rPr>
              <a:t>Global markets are a necessity</a:t>
            </a:r>
          </a:p>
          <a:p>
            <a:pPr marL="933450" lvl="1" indent="-533400" eaLnBrk="1" hangingPunct="1"/>
            <a:r>
              <a:rPr lang="en-US" sz="2600" smtClean="0">
                <a:latin typeface="Georgia" pitchFamily="18" charset="0"/>
              </a:rPr>
              <a:t>Foreign earnings a higher percentage of profits</a:t>
            </a:r>
          </a:p>
          <a:p>
            <a:pPr marL="933450" lvl="1" indent="-533400" eaLnBrk="1" hangingPunct="1"/>
            <a:r>
              <a:rPr lang="en-US" sz="2600" smtClean="0">
                <a:latin typeface="Georgia" pitchFamily="18" charset="0"/>
              </a:rPr>
              <a:t>Multinationals outperform domestic firms</a:t>
            </a:r>
          </a:p>
          <a:p>
            <a:pPr marL="933450" lvl="1" indent="-533400" eaLnBrk="1" hangingPunct="1"/>
            <a:r>
              <a:rPr lang="en-US" sz="2600" smtClean="0">
                <a:latin typeface="Georgia" pitchFamily="18" charset="0"/>
              </a:rPr>
              <a:t>Global value increased through global diversification</a:t>
            </a:r>
          </a:p>
          <a:p>
            <a:pPr marL="933450" lvl="1" indent="-533400" eaLnBrk="1" hangingPunct="1"/>
            <a:r>
              <a:rPr lang="en-US" sz="2600" smtClean="0">
                <a:latin typeface="Georgia" pitchFamily="18" charset="0"/>
              </a:rPr>
              <a:t>Intensifying domestic competition </a:t>
            </a:r>
          </a:p>
          <a:p>
            <a:pPr marL="533400" indent="-533400" eaLnBrk="1" hangingPunct="1"/>
            <a:endParaRPr lang="en-US" sz="2400" smtClean="0">
              <a:latin typeface="Georgia" pitchFamily="18" charset="0"/>
            </a:endParaRPr>
          </a:p>
        </p:txBody>
      </p:sp>
      <p:sp>
        <p:nvSpPr>
          <p:cNvPr id="4" name="Footer Placeholder 3"/>
          <p:cNvSpPr>
            <a:spLocks noGrp="1"/>
          </p:cNvSpPr>
          <p:nvPr>
            <p:ph type="ftr" sz="quarter" idx="11"/>
          </p:nvPr>
        </p:nvSpPr>
        <p:spPr/>
        <p:txBody>
          <a:bodyPr/>
          <a:lstStyle/>
          <a:p>
            <a:pPr>
              <a:defRPr/>
            </a:pPr>
            <a:r>
              <a:rPr lang="en-US" b="1" dirty="0">
                <a:latin typeface="Georgia" pitchFamily="18" charset="0"/>
              </a:rPr>
              <a:t>Roy Philip </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a:r>
              <a:rPr lang="en-US" sz="1200">
                <a:solidFill>
                  <a:srgbClr val="898989"/>
                </a:solidFill>
                <a:latin typeface="Calibri" pitchFamily="34" charset="0"/>
              </a:rPr>
              <a:t>1-</a:t>
            </a:r>
            <a:fld id="{2DB24208-9F12-43B9-BA7A-D6764FE69B3D}" type="slidenum">
              <a:rPr lang="en-US" sz="1200">
                <a:solidFill>
                  <a:srgbClr val="898989"/>
                </a:solidFill>
                <a:latin typeface="Calibri" pitchFamily="34" charset="0"/>
              </a:rPr>
              <a:pPr algn="r"/>
              <a:t>9</a:t>
            </a:fld>
            <a:endParaRPr lang="en-US" sz="1200">
              <a:solidFill>
                <a:srgbClr val="898989"/>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7.0&quot;&gt;&lt;object type=&quot;1&quot; unique_id=&quot;10001&quot;&gt;&lt;object type=&quot;8&quot; unique_id=&quot;10648&quot;&gt;&lt;/object&gt;&lt;object type=&quot;2&quot; unique_id=&quot;10649&quot;&gt;&lt;object type=&quot;3&quot; unique_id=&quot;10650&quot;&gt;&lt;property id=&quot;20148&quot; value=&quot;5&quot;/&gt;&lt;property id=&quot;20300&quot; value=&quot;Slide 1&quot;/&gt;&lt;property id=&quot;20307&quot; value=&quot;256&quot;/&gt;&lt;/object&gt;&lt;object type=&quot;3&quot; unique_id=&quot;10651&quot;&gt;&lt;property id=&quot;20148&quot; value=&quot;5&quot;/&gt;&lt;property id=&quot;20300&quot; value=&quot;Slide 2 - &amp;quot;Introduction (1 of 2) &amp;quot;&quot;/&gt;&lt;property id=&quot;20307&quot; value=&quot;257&quot;/&gt;&lt;/object&gt;&lt;object type=&quot;3&quot; unique_id=&quot;10652&quot;&gt;&lt;property id=&quot;20148&quot; value=&quot;5&quot;/&gt;&lt;property id=&quot;20300&quot; value=&quot;Slide 3 - &amp;quot;Introduction (2 of 2) &amp;quot;&quot;/&gt;&lt;property id=&quot;20307&quot; value=&quot;258&quot;/&gt;&lt;/object&gt;&lt;object type=&quot;3&quot; unique_id=&quot;10653&quot;&gt;&lt;property id=&quot;20148&quot; value=&quot;5&quot;/&gt;&lt;property id=&quot;20300&quot; value=&quot;Slide 4 - &amp;quot;Overview of Chapter 1&amp;quot;&quot;/&gt;&lt;property id=&quot;20307&quot; value=&quot;260&quot;/&gt;&lt;/object&gt;&lt;object type=&quot;3&quot; unique_id=&quot;10654&quot;&gt;&lt;property id=&quot;20148&quot; value=&quot;5&quot;/&gt;&lt;property id=&quot;20300&quot; value=&quot;Slide 5 - &amp;quot;Global Perspective&amp;#x0D;&amp;#x0A;Global Commerce Causes Peace&amp;quot;&quot;/&gt;&lt;property id=&quot;20307&quot; value=&quot;261&quot;/&gt;&lt;/object&gt;&lt;object type=&quot;3&quot; unique_id=&quot;10655&quot;&gt;&lt;property id=&quot;20148&quot; value=&quot;5&quot;/&gt;&lt;property id=&quot;20300&quot; value=&quot;Slide 6 - &amp;quot;Events and Trends &amp;#x0D;&amp;#x0A;Affecting Global Business&amp;quot;&quot;/&gt;&lt;property id=&quot;20307&quot; value=&quot;259&quot;/&gt;&lt;/object&gt;&lt;object type=&quot;3&quot; unique_id=&quot;10656&quot;&gt;&lt;property id=&quot;20148&quot; value=&quot;5&quot;/&gt;&lt;property id=&quot;20300&quot; value=&quot;Slide 7 - &amp;quot;Internationalization of &amp;#x0D;&amp;#x0A;U.S. Business (1 of 2)&amp;quot;&quot;/&gt;&lt;property id=&quot;20307&quot; value=&quot;262&quot;/&gt;&lt;/object&gt;&lt;object type=&quot;3&quot; unique_id=&quot;10657&quot;&gt;&lt;property id=&quot;20148&quot; value=&quot;5&quot;/&gt;&lt;property id=&quot;20300&quot; value=&quot;Slide 8 - &amp;quot;Foreign Acquisitions &amp;#x0D;&amp;#x0A;of U.S. Companies&amp;quot;&quot;/&gt;&lt;property id=&quot;20307&quot; value=&quot;288&quot;/&gt;&lt;/object&gt;&lt;object type=&quot;3&quot; unique_id=&quot;10658&quot;&gt;&lt;property id=&quot;20148&quot; value=&quot;5&quot;/&gt;&lt;property id=&quot;20300&quot; value=&quot;Slide 9 - &amp;quot;Internationalization of &amp;#x0D;&amp;#x0A;U.S. Business (2 of 2)&amp;quot;&quot;/&gt;&lt;property id=&quot;20307&quot; value=&quot;264&quot;/&gt;&lt;/object&gt;&lt;object type=&quot;3&quot; unique_id=&quot;10659&quot;&gt;&lt;property id=&quot;20148&quot; value=&quot;5&quot;/&gt;&lt;property id=&quot;20300&quot; value=&quot;Slide 10 - &amp;quot;Selected U.S. Companies &amp;#x0D;&amp;#x0A;and Their International Sales&amp;quot;&quot;/&gt;&lt;property id=&quot;20307&quot; value=&quot;289&quot;/&gt;&lt;/object&gt;&lt;object type=&quot;3&quot; unique_id=&quot;10660&quot;&gt;&lt;property id=&quot;20148&quot; value=&quot;5&quot;/&gt;&lt;property id=&quot;20300&quot; value=&quot;Slide 11 - &amp;quot;International Marketing&amp;quot;&quot;/&gt;&lt;property id=&quot;20307&quot; value=&quot;266&quot;/&gt;&lt;/object&gt;&lt;object type=&quot;3&quot; unique_id=&quot;10661&quot;&gt;&lt;property id=&quot;20148&quot; value=&quot;5&quot;/&gt;&lt;property id=&quot;20300&quot; value=&quot;Slide 12 - &amp;quot;The International Marketing Task&amp;quot;&quot;/&gt;&lt;property id=&quot;20307&quot; value=&quot;267&quot;/&gt;&lt;/object&gt;&lt;object type=&quot;3&quot; unique_id=&quot;10662&quot;&gt;&lt;property id=&quot;20148&quot; value=&quot;5&quot;/&gt;&lt;property id=&quot;20300&quot; value=&quot;Slide 13 - &amp;quot;The International Marketing Task&amp;quot;&quot;/&gt;&lt;property id=&quot;20307&quot; value=&quot;291&quot;/&gt;&lt;/object&gt;&lt;object type=&quot;3&quot; unique_id=&quot;10663&quot;&gt;&lt;property id=&quot;20148&quot; value=&quot;5&quot;/&gt;&lt;property id=&quot;20300&quot; value=&quot;Slide 14 - &amp;quot;Environmental Adaptation&amp;quot;&quot;/&gt;&lt;property id=&quot;20307&quot; value=&quot;269&quot;/&gt;&lt;/object&gt;&lt;object type=&quot;3&quot; unique_id=&quot;10664&quot;&gt;&lt;property id=&quot;20148&quot; value=&quot;5&quot;/&gt;&lt;property id=&quot;20300&quot; value=&quot;Slide 15 - &amp;quot;Obstacles to Adaptation&amp;quot;&quot;/&gt;&lt;property id=&quot;20307&quot; value=&quot;270&quot;/&gt;&lt;/object&gt;&lt;object type=&quot;3&quot; unique_id=&quot;10665&quot;&gt;&lt;property id=&quot;20148&quot; value=&quot;5&quot;/&gt;&lt;property id=&quot;20300&quot; value=&quot;Slide 16 - &amp;quot;Self-Reference Criterion (SRC)&amp;quot;&quot;/&gt;&lt;property id=&quot;20307&quot; value=&quot;271&quot;/&gt;&lt;/object&gt;&lt;object type=&quot;3&quot; unique_id=&quot;10666&quot;&gt;&lt;property id=&quot;20148&quot; value=&quot;5&quot;/&gt;&lt;property id=&quot;20300&quot; value=&quot;Slide 17 - &amp;quot;Ethnocentrism&amp;quot;&quot;/&gt;&lt;property id=&quot;20307&quot; value=&quot;272&quot;/&gt;&lt;/object&gt;&lt;object type=&quot;3&quot; unique_id=&quot;10667&quot;&gt;&lt;property id=&quot;20148&quot; value=&quot;5&quot;/&gt;&lt;property id=&quot;20300&quot; value=&quot;Slide 18 - &amp;quot;Beyond Obstacles &amp;#x0D;&amp;#x0A;to Adaptation&amp;quot;&quot;/&gt;&lt;property id=&quot;20307&quot; value=&quot;273&quot;/&gt;&lt;/object&gt;&lt;object type=&quot;3&quot; unique_id=&quot;10668&quot;&gt;&lt;property id=&quot;20148&quot; value=&quot;5&quot;/&gt;&lt;property id=&quot;20300&quot; value=&quot;Slide 19 - &amp;quot;Cross-Cultural Analysis&amp;quot;&quot;/&gt;&lt;property id=&quot;20307&quot; value=&quot;274&quot;/&gt;&lt;/object&gt;&lt;object type=&quot;3&quot; unique_id=&quot;10669&quot;&gt;&lt;property id=&quot;20148&quot; value=&quot;5&quot;/&gt;&lt;property id=&quot;20300&quot; value=&quot;Slide 20 - &amp;quot;Developing &amp;#x0D;&amp;#x0A;Global Awareness&amp;quot;&quot;/&gt;&lt;property id=&quot;20307&quot; value=&quot;275&quot;/&gt;&lt;/object&gt;&lt;object type=&quot;3&quot; unique_id=&quot;10670&quot;&gt;&lt;property id=&quot;20148&quot; value=&quot;5&quot;/&gt;&lt;property id=&quot;20300&quot; value=&quot;Slide 21 - &amp;quot;Approaches to  &amp;#x0D;&amp;#x0A;Global Awareness&amp;quot;&quot;/&gt;&lt;property id=&quot;20307&quot; value=&quot;276&quot;/&gt;&lt;/object&gt;&lt;object type=&quot;3&quot; unique_id=&quot;10671&quot;&gt;&lt;property id=&quot;20148&quot; value=&quot;5&quot;/&gt;&lt;property id=&quot;20300&quot; value=&quot;Slide 22 - &amp;quot;International Marketing Involvement - Stages&amp;quot;&quot;/&gt;&lt;property id=&quot;20307&quot; value=&quot;277&quot;/&gt;&lt;/object&gt;&lt;object type=&quot;3&quot; unique_id=&quot;10672&quot;&gt;&lt;property id=&quot;20148&quot; value=&quot;5&quot;/&gt;&lt;property id=&quot;20300&quot; value=&quot;Slide 23 - &amp;quot;No Direct Foreign Marketing – Reactive &amp;quot;&quot;/&gt;&lt;property id=&quot;20307&quot; value=&quot;278&quot;/&gt;&lt;/object&gt;&lt;object type=&quot;3&quot; unique_id=&quot;10673&quot;&gt;&lt;property id=&quot;20148&quot; value=&quot;5&quot;/&gt;&lt;property id=&quot;20300&quot; value=&quot;Slide 24 - &amp;quot;Infrequent Foreign Marketing – Reactive &amp;quot;&quot;/&gt;&lt;property id=&quot;20307&quot; value=&quot;279&quot;/&gt;&lt;/object&gt;&lt;object type=&quot;3&quot; unique_id=&quot;10674&quot;&gt;&lt;property id=&quot;20148&quot; value=&quot;5&quot;/&gt;&lt;property id=&quot;20300&quot; value=&quot;Slide 25 - &amp;quot;Regular Foreign &amp;#x0D;&amp;#x0A;Marketing – Proactive &amp;quot;&quot;/&gt;&lt;property id=&quot;20307&quot; value=&quot;280&quot;/&gt;&lt;/object&gt;&lt;object type=&quot;3&quot; unique_id=&quot;10675&quot;&gt;&lt;property id=&quot;20148&quot; value=&quot;5&quot;/&gt;&lt;property id=&quot;20300&quot; value=&quot;Slide 26 - &amp;quot;International Marketing – Proactive &amp;quot;&quot;/&gt;&lt;property id=&quot;20307&quot; value=&quot;281&quot;/&gt;&lt;/object&gt;&lt;object type=&quot;3&quot; unique_id=&quot;10676&quot;&gt;&lt;property id=&quot;20148&quot; value=&quot;5&quot;/&gt;&lt;property id=&quot;20300&quot; value=&quot;Slide 27 - &amp;quot;Global Marketing – Proactive &amp;quot;&quot;/&gt;&lt;property id=&quot;20307&quot; value=&quot;282&quot;/&gt;&lt;/object&gt;&lt;object type=&quot;3&quot; unique_id=&quot;10677&quot;&gt;&lt;property id=&quot;20148&quot; value=&quot;5&quot;/&gt;&lt;property id=&quot;20300&quot; value=&quot;Slide 28 - &amp;quot;Global Market Orientation&amp;quot;&quot;/&gt;&lt;property id=&quot;20307&quot; value=&quot;283&quot;/&gt;&lt;/object&gt;&lt;object type=&quot;3&quot; unique_id=&quot;10678&quot;&gt;&lt;property id=&quot;20148&quot; value=&quot;5&quot;/&gt;&lt;property id=&quot;20300&quot; value=&quot;Slide 29 - &amp;quot;Textbook’s Orientation&amp;quot;&quot;/&gt;&lt;property id=&quot;20307&quot; value=&quot;284&quot;/&gt;&lt;/object&gt;&lt;object type=&quot;3&quot; unique_id=&quot;10679&quot;&gt;&lt;property id=&quot;20148&quot; value=&quot;5&quot;/&gt;&lt;property id=&quot;20300&quot; value=&quot;Slide 30 - &amp;quot;Foreign Policy’s Global Top 20&amp;quot;&quot;/&gt;&lt;property id=&quot;20307&quot; value=&quot;285&quot;/&gt;&lt;/object&gt;&lt;object type=&quot;3&quot; unique_id=&quot;10680&quot;&gt;&lt;property id=&quot;20148&quot; value=&quot;5&quot;/&gt;&lt;property id=&quot;20300&quot; value=&quot;Slide 31 - &amp;quot;Summary (1 of 2)&amp;quot;&quot;/&gt;&lt;property id=&quot;20307&quot; value=&quot;286&quot;/&gt;&lt;/object&gt;&lt;object type=&quot;3&quot; unique_id=&quot;10681&quot;&gt;&lt;property id=&quot;20148&quot; value=&quot;5&quot;/&gt;&lt;property id=&quot;20300&quot; value=&quot;Slide 32 - &amp;quot;Summary (2 of 2)&amp;quot;&quot;/&gt;&lt;property id=&quot;20307&quot; value=&quot;287&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RNRSTYLE" val="Text Background Large Redbrown No Stick"/>
</p:tagLst>
</file>

<file path=ppt/tags/tag3.xml><?xml version="1.0" encoding="utf-8"?>
<p:tagLst xmlns:a="http://schemas.openxmlformats.org/drawingml/2006/main" xmlns:r="http://schemas.openxmlformats.org/officeDocument/2006/relationships" xmlns:p="http://schemas.openxmlformats.org/presentationml/2006/main">
  <p:tag name="RNRSTYLE" val="Text Background Large Redbrown No Stick"/>
</p:tagLst>
</file>

<file path=ppt/tags/tag4.xml><?xml version="1.0" encoding="utf-8"?>
<p:tagLst xmlns:a="http://schemas.openxmlformats.org/drawingml/2006/main" xmlns:r="http://schemas.openxmlformats.org/officeDocument/2006/relationships" xmlns:p="http://schemas.openxmlformats.org/presentationml/2006/main">
  <p:tag name="RNRSTYLE" val="Text Background Large Redbrown No Stick"/>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CC99"/>
        </a:solidFill>
      </a:spPr>
      <a:bodyPr anchor="ctr"/>
      <a:lstStyle>
        <a:defPPr algn="ctr" fontAlgn="auto">
          <a:spcBef>
            <a:spcPts val="0"/>
          </a:spcBef>
          <a:spcAft>
            <a:spcPts val="0"/>
          </a:spcAft>
          <a:defRPr sz="3200" b="1" kern="0" dirty="0">
            <a:solidFill>
              <a:srgbClr val="002060"/>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581</TotalTime>
  <Words>5569</Words>
  <Application>Microsoft Office PowerPoint</Application>
  <PresentationFormat>On-screen Show (4:3)</PresentationFormat>
  <Paragraphs>397</Paragraphs>
  <Slides>32</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Georgia</vt:lpstr>
      <vt:lpstr>Times New Roman</vt:lpstr>
      <vt:lpstr>Book Antiqua</vt:lpstr>
      <vt:lpstr>Office Theme</vt:lpstr>
      <vt:lpstr>Slide 1</vt:lpstr>
      <vt:lpstr>Introduction (1 of 2) </vt:lpstr>
      <vt:lpstr>Introduction (2 of 2) </vt:lpstr>
      <vt:lpstr>Overview of Chapter 1</vt:lpstr>
      <vt:lpstr>Global Perspective Global Commerce Causes Peace</vt:lpstr>
      <vt:lpstr>Events and Trends  Affecting Global Business</vt:lpstr>
      <vt:lpstr>Internationalization of  U.S. Business (1 of 2)</vt:lpstr>
      <vt:lpstr>Foreign Acquisitions  of U.S. Companies</vt:lpstr>
      <vt:lpstr>Internationalization of  U.S. Business (2 of 2)</vt:lpstr>
      <vt:lpstr>Selected U.S. Companies  and Their International Sales</vt:lpstr>
      <vt:lpstr>International Marketing</vt:lpstr>
      <vt:lpstr>The International Marketing Task</vt:lpstr>
      <vt:lpstr>The International Marketing Task</vt:lpstr>
      <vt:lpstr>Environmental Adaptation</vt:lpstr>
      <vt:lpstr>Obstacles to Adaptation</vt:lpstr>
      <vt:lpstr>Self-Reference Criterion (SRC)</vt:lpstr>
      <vt:lpstr>Ethnocentrism</vt:lpstr>
      <vt:lpstr>Beyond Obstacles  to Adaptation</vt:lpstr>
      <vt:lpstr>Cross-Cultural Analysis</vt:lpstr>
      <vt:lpstr>Developing  Global Awareness</vt:lpstr>
      <vt:lpstr>Approaches to   Global Awareness</vt:lpstr>
      <vt:lpstr>International Marketing Involvement - Stages</vt:lpstr>
      <vt:lpstr>No Direct Foreign Marketing – Reactive </vt:lpstr>
      <vt:lpstr>Infrequent Foreign Marketing – Reactive </vt:lpstr>
      <vt:lpstr>Regular Foreign  Marketing – Proactive </vt:lpstr>
      <vt:lpstr>International Marketing – Proactive </vt:lpstr>
      <vt:lpstr>Global Marketing – Proactive </vt:lpstr>
      <vt:lpstr>Global Market Orientation</vt:lpstr>
      <vt:lpstr>Textbook’s Orientation</vt:lpstr>
      <vt:lpstr>Foreign Policy’s Global Top 20</vt:lpstr>
      <vt:lpstr>Summary (1 of 2)</vt:lpstr>
      <vt:lpstr>Summary (2 of 2)</vt:lpstr>
    </vt:vector>
  </TitlesOfParts>
  <Company>Trevecca Nazarene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RPhilip</dc:creator>
  <cp:lastModifiedBy>jeharper</cp:lastModifiedBy>
  <cp:revision>38</cp:revision>
  <dcterms:created xsi:type="dcterms:W3CDTF">2010-05-22T15:22:27Z</dcterms:created>
  <dcterms:modified xsi:type="dcterms:W3CDTF">2012-06-06T14:03:02Z</dcterms:modified>
</cp:coreProperties>
</file>