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handoutMasterIdLst>
    <p:handoutMasterId r:id="rId57"/>
  </p:handoutMasterIdLst>
  <p:sldIdLst>
    <p:sldId id="429" r:id="rId2"/>
    <p:sldId id="378" r:id="rId3"/>
    <p:sldId id="434" r:id="rId4"/>
    <p:sldId id="435" r:id="rId5"/>
    <p:sldId id="438" r:id="rId6"/>
    <p:sldId id="445" r:id="rId7"/>
    <p:sldId id="508" r:id="rId8"/>
    <p:sldId id="447" r:id="rId9"/>
    <p:sldId id="449" r:id="rId10"/>
    <p:sldId id="450" r:id="rId11"/>
    <p:sldId id="451" r:id="rId12"/>
    <p:sldId id="452" r:id="rId13"/>
    <p:sldId id="453" r:id="rId14"/>
    <p:sldId id="455" r:id="rId15"/>
    <p:sldId id="466" r:id="rId16"/>
    <p:sldId id="509" r:id="rId17"/>
    <p:sldId id="510" r:id="rId18"/>
    <p:sldId id="511" r:id="rId19"/>
    <p:sldId id="512" r:id="rId20"/>
    <p:sldId id="467" r:id="rId21"/>
    <p:sldId id="468" r:id="rId22"/>
    <p:sldId id="527" r:id="rId23"/>
    <p:sldId id="474" r:id="rId24"/>
    <p:sldId id="528" r:id="rId25"/>
    <p:sldId id="475" r:id="rId26"/>
    <p:sldId id="477" r:id="rId27"/>
    <p:sldId id="481" r:id="rId28"/>
    <p:sldId id="482" r:id="rId29"/>
    <p:sldId id="483" r:id="rId30"/>
    <p:sldId id="484" r:id="rId31"/>
    <p:sldId id="485" r:id="rId32"/>
    <p:sldId id="514" r:id="rId33"/>
    <p:sldId id="486" r:id="rId34"/>
    <p:sldId id="515" r:id="rId35"/>
    <p:sldId id="516" r:id="rId36"/>
    <p:sldId id="517" r:id="rId37"/>
    <p:sldId id="518" r:id="rId38"/>
    <p:sldId id="519" r:id="rId39"/>
    <p:sldId id="520" r:id="rId40"/>
    <p:sldId id="521" r:id="rId41"/>
    <p:sldId id="522" r:id="rId42"/>
    <p:sldId id="523" r:id="rId43"/>
    <p:sldId id="524" r:id="rId44"/>
    <p:sldId id="525" r:id="rId45"/>
    <p:sldId id="526" r:id="rId46"/>
    <p:sldId id="529" r:id="rId47"/>
    <p:sldId id="530" r:id="rId48"/>
    <p:sldId id="531" r:id="rId49"/>
    <p:sldId id="532" r:id="rId50"/>
    <p:sldId id="533" r:id="rId51"/>
    <p:sldId id="534" r:id="rId52"/>
    <p:sldId id="535" r:id="rId53"/>
    <p:sldId id="536" r:id="rId54"/>
    <p:sldId id="506"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3C1581"/>
    <a:srgbClr val="7474FC"/>
    <a:srgbClr val="99008C"/>
    <a:srgbClr val="001581"/>
    <a:srgbClr val="82007C"/>
    <a:srgbClr val="96008F"/>
    <a:srgbClr val="595375"/>
    <a:srgbClr val="6B638B"/>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501" autoAdjust="0"/>
  </p:normalViewPr>
  <p:slideViewPr>
    <p:cSldViewPr>
      <p:cViewPr varScale="1">
        <p:scale>
          <a:sx n="94" d="100"/>
          <a:sy n="94" d="100"/>
        </p:scale>
        <p:origin x="-204" y="-102"/>
      </p:cViewPr>
      <p:guideLst>
        <p:guide orient="horz" pos="2160"/>
        <p:guide pos="2880"/>
      </p:guideLst>
    </p:cSldViewPr>
  </p:slideViewPr>
  <p:outlineViewPr>
    <p:cViewPr>
      <p:scale>
        <a:sx n="33" d="100"/>
        <a:sy n="33" d="100"/>
      </p:scale>
      <p:origin x="48" y="29412"/>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199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6/21/2017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6/21/2017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1) </a:t>
            </a:r>
            <a:r>
              <a:rPr lang="en-IN" dirty="0" err="1" smtClean="0"/>
              <a:t>MathType</a:t>
            </a:r>
            <a:r>
              <a:rPr lang="en-IN" dirty="0" smtClean="0"/>
              <a:t> Plugin</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3) NVDA Reader (free versions available)</a:t>
            </a:r>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dirty="0"/>
          </a:p>
        </p:txBody>
      </p:sp>
    </p:spTree>
    <p:extLst>
      <p:ext uri="{BB962C8B-B14F-4D97-AF65-F5344CB8AC3E}">
        <p14:creationId xmlns:p14="http://schemas.microsoft.com/office/powerpoint/2010/main" val="3132365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Clr>
                <a:schemeClr val="dk1"/>
              </a:buClr>
              <a:buSzPct val="25000"/>
            </a:pPr>
            <a:r>
              <a:rPr lang="en-IN" b="1" dirty="0">
                <a:solidFill>
                  <a:schemeClr val="dk1"/>
                </a:solidFill>
                <a:ea typeface="Calibri"/>
                <a:cs typeface="Calibri"/>
                <a:sym typeface="Calibri"/>
              </a:rPr>
              <a:t>LECTURE NOTES: </a:t>
            </a:r>
          </a:p>
          <a:p>
            <a:pPr lvl="1">
              <a:buClr>
                <a:schemeClr val="dk1"/>
              </a:buClr>
              <a:buSzPct val="25000"/>
            </a:pPr>
            <a:endParaRPr lang="en-IN" dirty="0">
              <a:solidFill>
                <a:schemeClr val="dk1"/>
              </a:solidFill>
              <a:ea typeface="Calibri"/>
              <a:cs typeface="Calibri"/>
              <a:sym typeface="Calibri"/>
            </a:endParaRPr>
          </a:p>
          <a:p>
            <a:pPr marL="685800" lvl="1" indent="-228600">
              <a:buClr>
                <a:schemeClr val="dk1"/>
              </a:buClr>
              <a:buSzPct val="100000"/>
              <a:buFont typeface="Arial"/>
              <a:buChar char="•"/>
            </a:pPr>
            <a:r>
              <a:rPr lang="en-IN" dirty="0">
                <a:solidFill>
                  <a:schemeClr val="dk1"/>
                </a:solidFill>
                <a:ea typeface="Calibri"/>
                <a:cs typeface="Calibri"/>
                <a:sym typeface="Calibri"/>
              </a:rPr>
              <a:t>An example of experiential merchandising is Build-a-Bear.</a:t>
            </a:r>
          </a:p>
          <a:p>
            <a:pPr marL="685800" lvl="1" indent="-228600">
              <a:buClr>
                <a:schemeClr val="dk1"/>
              </a:buClr>
              <a:buSzPct val="100000"/>
              <a:buFont typeface="Arial"/>
              <a:buChar char="•"/>
            </a:pPr>
            <a:r>
              <a:rPr lang="en-IN" dirty="0">
                <a:solidFill>
                  <a:schemeClr val="dk1"/>
                </a:solidFill>
                <a:ea typeface="Calibri"/>
                <a:cs typeface="Calibri"/>
                <a:sym typeface="Calibri"/>
              </a:rPr>
              <a:t>Consumers will go out of their way to shop at a destination retailer.  The Verizon Destination Store in Bloomington, Minnesota is an </a:t>
            </a:r>
            <a:r>
              <a:rPr lang="en-IN" dirty="0" err="1">
                <a:solidFill>
                  <a:schemeClr val="dk1"/>
                </a:solidFill>
                <a:ea typeface="Calibri"/>
                <a:cs typeface="Calibri"/>
                <a:sym typeface="Calibri"/>
              </a:rPr>
              <a:t>exmaple</a:t>
            </a:r>
            <a:r>
              <a:rPr lang="en-IN" dirty="0">
                <a:solidFill>
                  <a:schemeClr val="dk1"/>
                </a:solidFill>
                <a:ea typeface="Calibri"/>
                <a:cs typeface="Calibri"/>
                <a:sym typeface="Calibri"/>
              </a:rPr>
              <a:t>.</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10</a:t>
            </a:fld>
            <a:endParaRPr lang="en-US" dirty="0"/>
          </a:p>
        </p:txBody>
      </p:sp>
    </p:spTree>
    <p:extLst>
      <p:ext uri="{BB962C8B-B14F-4D97-AF65-F5344CB8AC3E}">
        <p14:creationId xmlns:p14="http://schemas.microsoft.com/office/powerpoint/2010/main" val="2525069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Clr>
                <a:schemeClr val="dk1"/>
              </a:buClr>
              <a:buSzPct val="25000"/>
            </a:pPr>
            <a:r>
              <a:rPr lang="en-IN" b="1" dirty="0">
                <a:solidFill>
                  <a:schemeClr val="dk1"/>
                </a:solidFill>
                <a:ea typeface="Calibri"/>
                <a:cs typeface="Calibri"/>
                <a:sym typeface="Calibri"/>
              </a:rPr>
              <a:t>LECTURE NOTES:</a:t>
            </a:r>
          </a:p>
          <a:p>
            <a:pPr lvl="0">
              <a:buClr>
                <a:schemeClr val="dk1"/>
              </a:buClr>
              <a:buSzPct val="25000"/>
            </a:pPr>
            <a:endParaRPr lang="en-IN" dirty="0">
              <a:solidFill>
                <a:schemeClr val="dk1"/>
              </a:solidFill>
              <a:ea typeface="Calibri"/>
              <a:cs typeface="Calibri"/>
              <a:sym typeface="Calibri"/>
            </a:endParaRPr>
          </a:p>
          <a:p>
            <a:pPr marL="171450" lvl="0" indent="-171450">
              <a:buClr>
                <a:schemeClr val="dk1"/>
              </a:buClr>
              <a:buSzPct val="100000"/>
              <a:buFont typeface="Arial"/>
              <a:buChar char="•"/>
            </a:pPr>
            <a:r>
              <a:rPr lang="en-IN" dirty="0">
                <a:solidFill>
                  <a:schemeClr val="dk1"/>
                </a:solidFill>
                <a:ea typeface="Calibri"/>
                <a:cs typeface="Calibri"/>
                <a:sym typeface="Calibri"/>
              </a:rPr>
              <a:t>Stores may use POS systems to create </a:t>
            </a:r>
            <a:r>
              <a:rPr lang="en-IN" b="1" dirty="0">
                <a:solidFill>
                  <a:schemeClr val="dk1"/>
                </a:solidFill>
                <a:ea typeface="Calibri"/>
                <a:cs typeface="Calibri"/>
                <a:sym typeface="Calibri"/>
              </a:rPr>
              <a:t>perpetual inventory unit control systems </a:t>
            </a:r>
            <a:r>
              <a:rPr lang="en-IN" dirty="0">
                <a:solidFill>
                  <a:schemeClr val="dk1"/>
                </a:solidFill>
                <a:ea typeface="Calibri"/>
                <a:cs typeface="Calibri"/>
                <a:sym typeface="Calibri"/>
              </a:rPr>
              <a:t>that keep a running total on sales, returns, transfers to other stores, and so on. </a:t>
            </a:r>
          </a:p>
          <a:p>
            <a:pPr marL="171450" lvl="0" indent="-171450">
              <a:buClr>
                <a:schemeClr val="dk1"/>
              </a:buClr>
              <a:buSzPct val="100000"/>
              <a:buFont typeface="Arial"/>
              <a:buChar char="•"/>
            </a:pPr>
            <a:r>
              <a:rPr lang="en-IN" dirty="0">
                <a:solidFill>
                  <a:schemeClr val="dk1"/>
                </a:solidFill>
                <a:ea typeface="Calibri"/>
                <a:cs typeface="Calibri"/>
                <a:sym typeface="Calibri"/>
              </a:rPr>
              <a:t>This technology allows stores to develop computerized </a:t>
            </a:r>
            <a:r>
              <a:rPr lang="en-IN" b="1" dirty="0">
                <a:solidFill>
                  <a:schemeClr val="dk1"/>
                </a:solidFill>
                <a:ea typeface="Calibri"/>
                <a:cs typeface="Calibri"/>
                <a:sym typeface="Calibri"/>
              </a:rPr>
              <a:t>automatic reordering systems </a:t>
            </a:r>
            <a:r>
              <a:rPr lang="en-IN" dirty="0">
                <a:solidFill>
                  <a:schemeClr val="dk1"/>
                </a:solidFill>
                <a:ea typeface="Calibri"/>
                <a:cs typeface="Calibri"/>
                <a:sym typeface="Calibri"/>
              </a:rPr>
              <a:t>that are activated when inventories reach a certain level. </a:t>
            </a:r>
          </a:p>
          <a:p>
            <a:pPr marL="171450" lvl="0" indent="-171450">
              <a:buClr>
                <a:schemeClr val="dk1"/>
              </a:buClr>
              <a:buSzPct val="100000"/>
              <a:buFont typeface="Arial"/>
              <a:buChar char="•"/>
            </a:pPr>
            <a:r>
              <a:rPr lang="en-IN" dirty="0">
                <a:solidFill>
                  <a:schemeClr val="dk1"/>
                </a:solidFill>
                <a:ea typeface="Calibri"/>
                <a:cs typeface="Calibri"/>
                <a:sym typeface="Calibri"/>
              </a:rPr>
              <a:t>The store of the future will use RFID tags (and other technology) to assist the shopper in ways we haven’t even thought of. For example, an RFID tag on a bottle of wine can tip off a nearby plasma screen that will project an ad for Barilla pasta and provide a neat recipe for fettuccine with bell peppers and shrimp.</a:t>
            </a:r>
          </a:p>
          <a:p>
            <a:pPr marL="171450" lvl="0" indent="-171450">
              <a:buClr>
                <a:schemeClr val="dk1"/>
              </a:buClr>
              <a:buSzPct val="100000"/>
              <a:buFont typeface="Arial"/>
              <a:buChar char="•"/>
            </a:pPr>
            <a:r>
              <a:rPr lang="en-IN" i="1" dirty="0">
                <a:solidFill>
                  <a:schemeClr val="dk1"/>
                </a:solidFill>
                <a:ea typeface="Calibri"/>
                <a:cs typeface="Calibri"/>
                <a:sym typeface="Calibri"/>
              </a:rPr>
              <a:t>e-menus </a:t>
            </a:r>
            <a:r>
              <a:rPr lang="en-IN" dirty="0">
                <a:solidFill>
                  <a:schemeClr val="dk1"/>
                </a:solidFill>
                <a:ea typeface="Calibri"/>
                <a:cs typeface="Calibri"/>
                <a:sym typeface="Calibri"/>
              </a:rPr>
              <a:t>help customers because they can see what every item on the menu will look like and, it is hoped, avoid a surprise when the waiter arrives. This innovation also increases sales for the restaurant—who can avoid that mouth-watering picture of the eight-layer chocolate cake with peppermint-stick ice cream on top?</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11</a:t>
            </a:fld>
            <a:endParaRPr lang="en-US" dirty="0"/>
          </a:p>
        </p:txBody>
      </p:sp>
    </p:spTree>
    <p:extLst>
      <p:ext uri="{BB962C8B-B14F-4D97-AF65-F5344CB8AC3E}">
        <p14:creationId xmlns:p14="http://schemas.microsoft.com/office/powerpoint/2010/main" val="1436411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Clr>
                <a:schemeClr val="dk1"/>
              </a:buClr>
              <a:buSzPct val="25000"/>
            </a:pPr>
            <a:r>
              <a:rPr lang="en-IN" b="1" dirty="0">
                <a:solidFill>
                  <a:schemeClr val="dk1"/>
                </a:solidFill>
                <a:ea typeface="Calibri"/>
                <a:cs typeface="Calibri"/>
                <a:sym typeface="Calibri"/>
              </a:rPr>
              <a:t>LECTURE NOTES:</a:t>
            </a:r>
          </a:p>
          <a:p>
            <a:pPr lvl="0">
              <a:buClr>
                <a:schemeClr val="dk1"/>
              </a:buClr>
              <a:buSzPct val="25000"/>
            </a:pPr>
            <a:endParaRPr lang="en-IN" dirty="0">
              <a:solidFill>
                <a:schemeClr val="dk1"/>
              </a:solidFill>
              <a:ea typeface="Calibri"/>
              <a:cs typeface="Calibri"/>
              <a:sym typeface="Calibri"/>
            </a:endParaRPr>
          </a:p>
          <a:p>
            <a:pPr marL="171450" lvl="0" indent="-171450">
              <a:buClr>
                <a:schemeClr val="dk1"/>
              </a:buClr>
              <a:buSzPct val="100000"/>
              <a:buFont typeface="Arial"/>
              <a:buChar char="•"/>
            </a:pPr>
            <a:r>
              <a:rPr lang="en-IN" dirty="0" err="1">
                <a:solidFill>
                  <a:schemeClr val="dk1"/>
                </a:solidFill>
                <a:ea typeface="Calibri"/>
                <a:cs typeface="Calibri"/>
                <a:sym typeface="Calibri"/>
              </a:rPr>
              <a:t>Omnichannel</a:t>
            </a:r>
            <a:r>
              <a:rPr lang="en-IN" dirty="0">
                <a:solidFill>
                  <a:schemeClr val="dk1"/>
                </a:solidFill>
                <a:ea typeface="Calibri"/>
                <a:cs typeface="Calibri"/>
                <a:sym typeface="Calibri"/>
              </a:rPr>
              <a:t> marketing allows customers to use any shopping experience to interact with the retailer.  The idea is that whether using your phone, laptop, or even being in the store, your information, past purchases, etc. are available.</a:t>
            </a:r>
          </a:p>
          <a:p>
            <a:pPr marL="171450" lvl="0" indent="-171450">
              <a:buClr>
                <a:schemeClr val="dk1"/>
              </a:buClr>
              <a:buSzPct val="100000"/>
              <a:buFont typeface="Arial"/>
              <a:buChar char="•"/>
            </a:pPr>
            <a:r>
              <a:rPr lang="en-IN" dirty="0">
                <a:solidFill>
                  <a:schemeClr val="dk1"/>
                </a:solidFill>
                <a:ea typeface="Calibri"/>
                <a:cs typeface="Calibri"/>
                <a:sym typeface="Calibri"/>
              </a:rPr>
              <a:t>Beacon marketing is way to provide instant coupons or other incentives to shoppers while they are in the store.  Macy’s, Target, and American Apparel are examples of companies using beacon marketing.</a:t>
            </a:r>
          </a:p>
          <a:p>
            <a:pPr marL="171450" lvl="0" indent="-171450">
              <a:buClr>
                <a:schemeClr val="dk1"/>
              </a:buClr>
              <a:buSzPct val="100000"/>
              <a:buFont typeface="Arial"/>
              <a:buChar char="•"/>
            </a:pPr>
            <a:r>
              <a:rPr lang="en-IN" dirty="0">
                <a:solidFill>
                  <a:schemeClr val="dk1"/>
                </a:solidFill>
                <a:ea typeface="Calibri"/>
                <a:cs typeface="Calibri"/>
                <a:sym typeface="Calibri"/>
              </a:rPr>
              <a:t>Digital wallets permit customers to pay for items without cash or even swiping their credit card.</a:t>
            </a:r>
            <a:endParaRPr lang="en-US" baseline="0"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12</a:t>
            </a:fld>
            <a:endParaRPr lang="en-US" dirty="0"/>
          </a:p>
        </p:txBody>
      </p:sp>
    </p:spTree>
    <p:extLst>
      <p:ext uri="{BB962C8B-B14F-4D97-AF65-F5344CB8AC3E}">
        <p14:creationId xmlns:p14="http://schemas.microsoft.com/office/powerpoint/2010/main" val="3033046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Clr>
                <a:schemeClr val="dk1"/>
              </a:buClr>
              <a:buSzPct val="25000"/>
            </a:pPr>
            <a:r>
              <a:rPr lang="en-IN" b="1" dirty="0">
                <a:solidFill>
                  <a:schemeClr val="dk1"/>
                </a:solidFill>
                <a:ea typeface="Calibri"/>
                <a:cs typeface="Calibri"/>
                <a:sym typeface="Calibri"/>
              </a:rPr>
              <a:t>LECTURE NOTES:</a:t>
            </a:r>
          </a:p>
          <a:p>
            <a:pPr lvl="0">
              <a:buClr>
                <a:schemeClr val="dk1"/>
              </a:buClr>
              <a:buSzPct val="25000"/>
            </a:pPr>
            <a:endParaRPr lang="en-IN" dirty="0">
              <a:solidFill>
                <a:schemeClr val="dk1"/>
              </a:solidFill>
              <a:ea typeface="Calibri"/>
              <a:cs typeface="Calibri"/>
              <a:sym typeface="Calibri"/>
            </a:endParaRPr>
          </a:p>
          <a:p>
            <a:pPr marL="171450" lvl="0" indent="-171450">
              <a:buClr>
                <a:schemeClr val="dk1"/>
              </a:buClr>
              <a:buSzPct val="100000"/>
              <a:buFont typeface="Arial"/>
              <a:buChar char="•"/>
            </a:pPr>
            <a:r>
              <a:rPr lang="en-IN" dirty="0">
                <a:solidFill>
                  <a:schemeClr val="dk1"/>
                </a:solidFill>
                <a:ea typeface="Calibri"/>
                <a:cs typeface="Calibri"/>
                <a:sym typeface="Calibri"/>
              </a:rPr>
              <a:t>Retailers are busy expanding to other countries, and they bring with them innovations and new management philosophies. McDonald’s, T.G.I. Friday’s, Starbucks, and the Hard Rock Café are global success stories for U.S. retailers. Similarly, Spanish fashion retailers Zara and Mango are now global brands, while Swedish home goods company IKEA furnishes rooms around the world. Even French </a:t>
            </a:r>
            <a:r>
              <a:rPr lang="en-IN" dirty="0" err="1">
                <a:solidFill>
                  <a:schemeClr val="dk1"/>
                </a:solidFill>
                <a:ea typeface="Calibri"/>
                <a:cs typeface="Calibri"/>
                <a:sym typeface="Calibri"/>
              </a:rPr>
              <a:t>hyperstore</a:t>
            </a:r>
            <a:r>
              <a:rPr lang="en-IN" dirty="0">
                <a:solidFill>
                  <a:schemeClr val="dk1"/>
                </a:solidFill>
                <a:ea typeface="Calibri"/>
                <a:cs typeface="Calibri"/>
                <a:sym typeface="Calibri"/>
              </a:rPr>
              <a:t> chain Carrefour has stores in Europe, South America, Asia, North Africa, and the United States.</a:t>
            </a:r>
          </a:p>
          <a:p>
            <a:pPr marL="171450" lvl="0" indent="-171450">
              <a:buClr>
                <a:schemeClr val="dk1"/>
              </a:buClr>
              <a:buSzPct val="100000"/>
              <a:buFont typeface="Arial"/>
              <a:buChar char="•"/>
            </a:pPr>
            <a:r>
              <a:rPr lang="en-IN" dirty="0">
                <a:solidFill>
                  <a:schemeClr val="dk1"/>
                </a:solidFill>
                <a:ea typeface="Calibri"/>
                <a:cs typeface="Calibri"/>
                <a:sym typeface="Calibri"/>
              </a:rPr>
              <a:t>Still, retailers need to adjust to different conditions around the world. In countries in the Middle East with large Muslim populations, you won’t find the </a:t>
            </a:r>
            <a:r>
              <a:rPr lang="en-IN" dirty="0" err="1">
                <a:solidFill>
                  <a:schemeClr val="dk1"/>
                </a:solidFill>
                <a:ea typeface="Calibri"/>
                <a:cs typeface="Calibri"/>
                <a:sym typeface="Calibri"/>
              </a:rPr>
              <a:t>riblet</a:t>
            </a:r>
            <a:r>
              <a:rPr lang="en-IN" dirty="0">
                <a:solidFill>
                  <a:schemeClr val="dk1"/>
                </a:solidFill>
                <a:ea typeface="Calibri"/>
                <a:cs typeface="Calibri"/>
                <a:sym typeface="Calibri"/>
              </a:rPr>
              <a:t> basket on the Applebee’s menu, and McDonald’s offers customers </a:t>
            </a:r>
            <a:r>
              <a:rPr lang="en-IN" dirty="0" err="1">
                <a:solidFill>
                  <a:schemeClr val="dk1"/>
                </a:solidFill>
                <a:ea typeface="Calibri"/>
                <a:cs typeface="Calibri"/>
                <a:sym typeface="Calibri"/>
              </a:rPr>
              <a:t>McArabia</a:t>
            </a:r>
            <a:r>
              <a:rPr lang="en-IN" dirty="0">
                <a:solidFill>
                  <a:schemeClr val="dk1"/>
                </a:solidFill>
                <a:ea typeface="Calibri"/>
                <a:cs typeface="Calibri"/>
                <a:sym typeface="Calibri"/>
              </a:rPr>
              <a:t> </a:t>
            </a:r>
            <a:r>
              <a:rPr lang="en-IN" dirty="0" err="1">
                <a:solidFill>
                  <a:schemeClr val="dk1"/>
                </a:solidFill>
                <a:ea typeface="Calibri"/>
                <a:cs typeface="Calibri"/>
                <a:sym typeface="Calibri"/>
              </a:rPr>
              <a:t>Kofta</a:t>
            </a:r>
            <a:r>
              <a:rPr lang="en-IN" dirty="0">
                <a:solidFill>
                  <a:schemeClr val="dk1"/>
                </a:solidFill>
                <a:ea typeface="Calibri"/>
                <a:cs typeface="Calibri"/>
                <a:sym typeface="Calibri"/>
              </a:rPr>
              <a:t> sandwiches. </a:t>
            </a:r>
          </a:p>
          <a:p>
            <a:pPr marL="171450" lvl="0" indent="-171450">
              <a:buClr>
                <a:schemeClr val="dk1"/>
              </a:buClr>
              <a:buSzPct val="100000"/>
              <a:buFont typeface="Arial"/>
              <a:buChar char="•"/>
            </a:pPr>
            <a:r>
              <a:rPr lang="en-IN" dirty="0">
                <a:solidFill>
                  <a:schemeClr val="dk1"/>
                </a:solidFill>
                <a:ea typeface="Calibri"/>
                <a:cs typeface="Calibri"/>
                <a:sym typeface="Calibri"/>
              </a:rPr>
              <a:t>And some countries require that certain percentages, often over half, of goods sold in retail stores are locally produced.</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13</a:t>
            </a:fld>
            <a:endParaRPr lang="en-US" dirty="0"/>
          </a:p>
        </p:txBody>
      </p:sp>
    </p:spTree>
    <p:extLst>
      <p:ext uri="{BB962C8B-B14F-4D97-AF65-F5344CB8AC3E}">
        <p14:creationId xmlns:p14="http://schemas.microsoft.com/office/powerpoint/2010/main" val="10798700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SzPct val="25000"/>
            </a:pPr>
            <a:r>
              <a:rPr lang="en-US" sz="1100" b="1" dirty="0">
                <a:solidFill>
                  <a:schemeClr val="dk1"/>
                </a:solidFill>
                <a:ea typeface="Calibri"/>
                <a:cs typeface="Calibri"/>
                <a:sym typeface="Calibri"/>
              </a:rPr>
              <a:t>LECTURE NOTES:</a:t>
            </a:r>
          </a:p>
          <a:p>
            <a:pPr marL="228600" lvl="0" indent="-228600">
              <a:lnSpc>
                <a:spcPct val="90000"/>
              </a:lnSpc>
              <a:buClr>
                <a:schemeClr val="dk1"/>
              </a:buClr>
              <a:buSzPct val="100000"/>
              <a:buFont typeface="Calibri"/>
              <a:buChar char="•"/>
            </a:pPr>
            <a:r>
              <a:rPr lang="en-US" sz="1100" dirty="0">
                <a:solidFill>
                  <a:schemeClr val="dk1"/>
                </a:solidFill>
                <a:ea typeface="Calibri"/>
                <a:cs typeface="Calibri"/>
                <a:sym typeface="Calibri"/>
              </a:rPr>
              <a:t>Stores need to position themselves in a manner that demonstrates their competitive advantage over other stores while attracting the interest and attention of the consumer. </a:t>
            </a:r>
          </a:p>
          <a:p>
            <a:pPr marL="228600" lvl="0" indent="-228600">
              <a:lnSpc>
                <a:spcPct val="90000"/>
              </a:lnSpc>
              <a:buClr>
                <a:schemeClr val="dk1"/>
              </a:buClr>
              <a:buSzPct val="100000"/>
              <a:buFont typeface="Calibri"/>
              <a:buChar char="•"/>
            </a:pPr>
            <a:r>
              <a:rPr lang="en-US" sz="1100" dirty="0">
                <a:solidFill>
                  <a:schemeClr val="dk1"/>
                </a:solidFill>
                <a:ea typeface="Calibri"/>
                <a:cs typeface="Calibri"/>
                <a:sym typeface="Calibri"/>
              </a:rPr>
              <a:t>Many retailers recognize that there is a “theatre” aspect to what they do.  Shoppers represent the audience to be entertained, while the store design sets the stage.  When sales people—the equivalent of actors in retail—are added to the mix, the scene is set.  Employee uniforms often serve as costumes . . . For example, consider the referee shirts worn by Foot Locker employees.</a:t>
            </a:r>
          </a:p>
          <a:p>
            <a:pPr marL="228600" lvl="0" indent="-228600">
              <a:lnSpc>
                <a:spcPct val="90000"/>
              </a:lnSpc>
              <a:buClr>
                <a:schemeClr val="dk1"/>
              </a:buClr>
              <a:buSzPct val="100000"/>
              <a:buFont typeface="Calibri"/>
              <a:buChar char="•"/>
            </a:pPr>
            <a:r>
              <a:rPr lang="en-US" sz="1100" dirty="0">
                <a:solidFill>
                  <a:schemeClr val="dk1"/>
                </a:solidFill>
                <a:ea typeface="Calibri"/>
                <a:cs typeface="Calibri"/>
                <a:sym typeface="Calibri"/>
              </a:rPr>
              <a:t>Merchandising displays can be very creative, making the buying experience less about buying and more about having an experience. It’s clear that the line between entertainment and retail is blurring.</a:t>
            </a:r>
            <a:r>
              <a:rPr lang="en-US" sz="1100" baseline="0" dirty="0" smtClean="0"/>
              <a:t> </a:t>
            </a:r>
            <a:endParaRPr lang="en-US" sz="1100" dirty="0"/>
          </a:p>
        </p:txBody>
      </p:sp>
      <p:sp>
        <p:nvSpPr>
          <p:cNvPr id="4" name="Slide Number Placeholder 3"/>
          <p:cNvSpPr>
            <a:spLocks noGrp="1"/>
          </p:cNvSpPr>
          <p:nvPr>
            <p:ph type="sldNum" sz="quarter" idx="10"/>
          </p:nvPr>
        </p:nvSpPr>
        <p:spPr/>
        <p:txBody>
          <a:bodyPr/>
          <a:lstStyle/>
          <a:p>
            <a:fld id="{A73D6722-9B4D-4E29-B226-C325925A8118}" type="slidenum">
              <a:rPr lang="en-US" smtClean="0"/>
              <a:t>14</a:t>
            </a:fld>
            <a:endParaRPr lang="en-US" dirty="0"/>
          </a:p>
        </p:txBody>
      </p:sp>
    </p:spTree>
    <p:extLst>
      <p:ext uri="{BB962C8B-B14F-4D97-AF65-F5344CB8AC3E}">
        <p14:creationId xmlns:p14="http://schemas.microsoft.com/office/powerpoint/2010/main" val="4211405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r>
              <a:rPr lang="en-US" sz="800" b="1" dirty="0">
                <a:solidFill>
                  <a:schemeClr val="dk1"/>
                </a:solidFill>
                <a:ea typeface="Calibri"/>
                <a:cs typeface="Calibri"/>
                <a:sym typeface="Calibri"/>
              </a:rPr>
              <a:t>LECTURE NOTES:</a:t>
            </a:r>
          </a:p>
          <a:p>
            <a:pPr marL="228600" lvl="0" indent="-228600">
              <a:buClr>
                <a:schemeClr val="dk1"/>
              </a:buClr>
              <a:buSzPct val="100000"/>
              <a:buFont typeface="Arial"/>
              <a:buChar char="•"/>
            </a:pPr>
            <a:r>
              <a:rPr lang="en-US" sz="800" dirty="0">
                <a:solidFill>
                  <a:schemeClr val="dk1"/>
                </a:solidFill>
                <a:ea typeface="Calibri"/>
                <a:cs typeface="Calibri"/>
                <a:sym typeface="Calibri"/>
              </a:rPr>
              <a:t>Retailers experience ethical problems with both their customers and employees.  Losses due to shrinkage are a growing problem.  Shrinkage occurs due to shoplifting, employee theft or merchandise damage, or retail borrowing.</a:t>
            </a:r>
          </a:p>
          <a:p>
            <a:pPr marL="685800" lvl="1" indent="-228600">
              <a:buClr>
                <a:schemeClr val="dk1"/>
              </a:buClr>
              <a:buSzPct val="100000"/>
              <a:buFont typeface="Arial"/>
              <a:buChar char="•"/>
            </a:pPr>
            <a:r>
              <a:rPr lang="en-US" sz="800" dirty="0">
                <a:solidFill>
                  <a:schemeClr val="dk1"/>
                </a:solidFill>
                <a:ea typeface="Calibri"/>
                <a:cs typeface="Calibri"/>
                <a:sym typeface="Calibri"/>
              </a:rPr>
              <a:t>Shoplifting has increased substantially in recent years and accounts for 35% of all shrinkage.  In 2009, shoplifting accounted for $15.1 billion in losses.  Thus while the text labels shrinkage an ethical problem, it certainly has legal overtones.  In fact, shoplifting is often an organized criminal activity in which thieves take various measures to evade security sensors.  Items are then easily sold via eBay.</a:t>
            </a:r>
          </a:p>
          <a:p>
            <a:pPr marL="685800" lvl="1" indent="-228600">
              <a:buClr>
                <a:schemeClr val="dk1"/>
              </a:buClr>
              <a:buSzPct val="100000"/>
              <a:buFont typeface="Arial"/>
              <a:buChar char="•"/>
            </a:pPr>
            <a:r>
              <a:rPr lang="en-US" sz="800" dirty="0">
                <a:solidFill>
                  <a:schemeClr val="dk1"/>
                </a:solidFill>
                <a:ea typeface="Calibri"/>
                <a:cs typeface="Calibri"/>
                <a:sym typeface="Calibri"/>
              </a:rPr>
              <a:t>Employee theft of both merchandise and cash represents a second form of shrinkage.  While some employees unconsciously take pens from work home in their pocket and forget to bring them back to work, the real damage comes from systematic, planned efforts to steal from the store.  Theft of store gift cards is common, as is “</a:t>
            </a:r>
            <a:r>
              <a:rPr lang="en-US" sz="800" dirty="0" err="1">
                <a:solidFill>
                  <a:schemeClr val="dk1"/>
                </a:solidFill>
                <a:ea typeface="Calibri"/>
                <a:cs typeface="Calibri"/>
                <a:sym typeface="Calibri"/>
              </a:rPr>
              <a:t>sweethearting</a:t>
            </a:r>
            <a:r>
              <a:rPr lang="en-US" sz="800" u="sng" dirty="0">
                <a:solidFill>
                  <a:schemeClr val="dk1"/>
                </a:solidFill>
                <a:ea typeface="Calibri"/>
                <a:cs typeface="Calibri"/>
                <a:sym typeface="Calibri"/>
              </a:rPr>
              <a:t>,</a:t>
            </a:r>
            <a:r>
              <a:rPr lang="en-US" sz="800" dirty="0">
                <a:solidFill>
                  <a:schemeClr val="dk1"/>
                </a:solidFill>
                <a:ea typeface="Calibri"/>
                <a:cs typeface="Calibri"/>
                <a:sym typeface="Calibri"/>
              </a:rPr>
              <a:t>”</a:t>
            </a:r>
            <a:r>
              <a:rPr lang="en-US" sz="800" strike="sngStrike" dirty="0">
                <a:solidFill>
                  <a:srgbClr val="FF0000"/>
                </a:solidFill>
                <a:ea typeface="Calibri"/>
                <a:cs typeface="Calibri"/>
                <a:sym typeface="Calibri"/>
              </a:rPr>
              <a:t>,</a:t>
            </a:r>
            <a:r>
              <a:rPr lang="en-US" sz="800" dirty="0">
                <a:solidFill>
                  <a:schemeClr val="dk1"/>
                </a:solidFill>
                <a:ea typeface="Calibri"/>
                <a:cs typeface="Calibri"/>
                <a:sym typeface="Calibri"/>
              </a:rPr>
              <a:t> a practice in which a cashier consciously undercharges or provides a cash refund to a friend.  In extreme instances, unethical cashiers allow friends to walk away with merchandise without paying anything.</a:t>
            </a:r>
          </a:p>
          <a:p>
            <a:pPr marL="685800" lvl="1" indent="-228600">
              <a:buClr>
                <a:schemeClr val="dk1"/>
              </a:buClr>
              <a:buSzPct val="100000"/>
              <a:buFont typeface="Arial"/>
              <a:buChar char="•"/>
            </a:pPr>
            <a:r>
              <a:rPr lang="en-US" sz="800" dirty="0">
                <a:solidFill>
                  <a:schemeClr val="dk1"/>
                </a:solidFill>
                <a:ea typeface="Calibri"/>
                <a:cs typeface="Calibri"/>
                <a:sym typeface="Calibri"/>
              </a:rPr>
              <a:t>Retail borrowing occurs when </a:t>
            </a:r>
            <a:r>
              <a:rPr lang="en-US" sz="800" dirty="0" err="1">
                <a:solidFill>
                  <a:schemeClr val="dk1"/>
                </a:solidFill>
                <a:ea typeface="Calibri"/>
                <a:cs typeface="Calibri"/>
                <a:sym typeface="Calibri"/>
              </a:rPr>
              <a:t>nondefective</a:t>
            </a:r>
            <a:r>
              <a:rPr lang="en-US" sz="800" dirty="0">
                <a:solidFill>
                  <a:schemeClr val="dk1"/>
                </a:solidFill>
                <a:ea typeface="Calibri"/>
                <a:cs typeface="Calibri"/>
                <a:sym typeface="Calibri"/>
              </a:rPr>
              <a:t> products are returned and a refund is received for items that have already been used for the purpose for which they were bought.  Liberal return policies of many merchandisers have allowed consumers to take advantage of “the system” in this fashion.  Retail borrowing often occurs with special occasion clothing (suits, cocktail dresses for weddings, etc.).  Unfortunately, sometimes this practice damages the merchandise in a manner that it makes unsuitable for resale, costing the retailer and manufacturer money.</a:t>
            </a:r>
          </a:p>
          <a:p>
            <a:pPr marL="228600" lvl="0" indent="-228600">
              <a:buClr>
                <a:schemeClr val="dk1"/>
              </a:buClr>
              <a:buSzPct val="100000"/>
              <a:buFont typeface="Arial"/>
              <a:buChar char="•"/>
            </a:pPr>
            <a:r>
              <a:rPr lang="en-US" sz="800" dirty="0">
                <a:solidFill>
                  <a:schemeClr val="dk1"/>
                </a:solidFill>
                <a:ea typeface="Calibri"/>
                <a:cs typeface="Calibri"/>
                <a:sym typeface="Calibri"/>
              </a:rPr>
              <a:t>Ethical treatment of customers: Some retailers treat their customers in an unethical manner, particularly when “snobbery” on the part of clerks discourages people who appear socially or economically disadvantaged from shopping.  While preventing these individuals from entering the store outright is illegal, making snide comments, delaying service to the individual, or demeaning them by demanding to see their money upfront it not.   Obviously, such treatment is unethical, though retail management may turn a blind eye to these tactics when they feel they are helpful in protecting the store’s image.</a:t>
            </a:r>
          </a:p>
          <a:p>
            <a:pPr marL="228600" lvl="0" indent="-228600">
              <a:buClr>
                <a:schemeClr val="dk1"/>
              </a:buClr>
              <a:buSzPct val="100000"/>
              <a:buFont typeface="Arial"/>
              <a:buChar char="•"/>
            </a:pPr>
            <a:r>
              <a:rPr lang="en-US" sz="800" dirty="0">
                <a:solidFill>
                  <a:schemeClr val="dk1"/>
                </a:solidFill>
                <a:ea typeface="Calibri"/>
                <a:cs typeface="Calibri"/>
                <a:sym typeface="Calibri"/>
              </a:rPr>
              <a:t>Some individuals believe that retailers have an obligation not to sell products that can be harmful to at risk groups.  Retailers are obligated to follow the law, meaning that they must card those who purchase alcohol and tobacco products and follow appropriate regulations for the purchase of firearms and drug products.  But there are limits to what retailers can be realistically asked to do.  Expecting retailers to police the purchase of every item that could be potentially dangerous or harmful (particularly if misused) is irrational.</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15</a:t>
            </a:fld>
            <a:endParaRPr lang="en-US" dirty="0"/>
          </a:p>
        </p:txBody>
      </p:sp>
    </p:spTree>
    <p:extLst>
      <p:ext uri="{BB962C8B-B14F-4D97-AF65-F5344CB8AC3E}">
        <p14:creationId xmlns:p14="http://schemas.microsoft.com/office/powerpoint/2010/main" val="507436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r>
              <a:rPr lang="en-US" b="1" dirty="0">
                <a:solidFill>
                  <a:schemeClr val="dk1"/>
                </a:solidFill>
                <a:ea typeface="Calibri"/>
                <a:cs typeface="Calibri"/>
                <a:sym typeface="Calibri"/>
              </a:rPr>
              <a:t>DISCUSSION NOTES:</a:t>
            </a:r>
          </a:p>
          <a:p>
            <a:pPr marL="171450" lvl="0" indent="-171450">
              <a:buClr>
                <a:schemeClr val="dk1"/>
              </a:buClr>
              <a:buSzPct val="100000"/>
              <a:buFont typeface="Arial"/>
              <a:buChar char="•"/>
            </a:pPr>
            <a:r>
              <a:rPr lang="en-US" dirty="0">
                <a:solidFill>
                  <a:schemeClr val="dk1"/>
                </a:solidFill>
                <a:ea typeface="Calibri"/>
                <a:cs typeface="Calibri"/>
                <a:sym typeface="Calibri"/>
              </a:rPr>
              <a:t>Instructor may ask students whether they have had experiences shopping at any of the retailers mentioned in the piece. Do they have a generally positive or negative impression?</a:t>
            </a:r>
          </a:p>
          <a:p>
            <a:pPr marL="171450" lvl="0" indent="-171450">
              <a:buClr>
                <a:schemeClr val="dk1"/>
              </a:buClr>
              <a:buSzPct val="100000"/>
              <a:buFont typeface="Arial"/>
              <a:buChar char="•"/>
            </a:pPr>
            <a:r>
              <a:rPr lang="en-US" dirty="0">
                <a:solidFill>
                  <a:schemeClr val="dk1"/>
                </a:solidFill>
                <a:ea typeface="Calibri"/>
                <a:cs typeface="Calibri"/>
                <a:sym typeface="Calibri"/>
              </a:rPr>
              <a:t>How important to you is it buy goods (including clothing) from Fair Trade retailers?</a:t>
            </a:r>
          </a:p>
          <a:p>
            <a:pPr marL="171450" lvl="0" indent="-171450">
              <a:buClr>
                <a:schemeClr val="dk1"/>
              </a:buClr>
              <a:buSzPct val="100000"/>
              <a:buFont typeface="Arial"/>
              <a:buChar char="•"/>
            </a:pPr>
            <a:r>
              <a:rPr lang="en-US" dirty="0">
                <a:solidFill>
                  <a:schemeClr val="dk1"/>
                </a:solidFill>
                <a:ea typeface="Calibri"/>
                <a:cs typeface="Calibri"/>
                <a:sym typeface="Calibri"/>
              </a:rPr>
              <a:t>If you had to pay twice the amount for your clothes to ensure fair trade, would you do it?  Why or why not?</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16</a:t>
            </a:fld>
            <a:endParaRPr lang="en-US" dirty="0"/>
          </a:p>
        </p:txBody>
      </p:sp>
    </p:spTree>
    <p:extLst>
      <p:ext uri="{BB962C8B-B14F-4D97-AF65-F5344CB8AC3E}">
        <p14:creationId xmlns:p14="http://schemas.microsoft.com/office/powerpoint/2010/main" val="5074366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r>
              <a:rPr lang="en-IN" sz="1100" b="1" dirty="0">
                <a:solidFill>
                  <a:schemeClr val="dk1"/>
                </a:solidFill>
                <a:ea typeface="Calibri"/>
                <a:cs typeface="Calibri"/>
                <a:sym typeface="Calibri"/>
              </a:rPr>
              <a:t>LECTURE NOTES:</a:t>
            </a:r>
          </a:p>
          <a:p>
            <a:pPr lvl="0">
              <a:buSzPct val="25000"/>
            </a:pPr>
            <a:endParaRPr lang="en-IN" sz="1100" dirty="0">
              <a:solidFill>
                <a:schemeClr val="dk1"/>
              </a:solidFill>
              <a:ea typeface="Calibri"/>
              <a:cs typeface="Calibri"/>
              <a:sym typeface="Calibri"/>
            </a:endParaRPr>
          </a:p>
          <a:p>
            <a:pPr lvl="0">
              <a:buSzPct val="25000"/>
            </a:pPr>
            <a:r>
              <a:rPr lang="en-IN" sz="1100" dirty="0">
                <a:solidFill>
                  <a:schemeClr val="dk1"/>
                </a:solidFill>
                <a:ea typeface="Calibri"/>
                <a:cs typeface="Calibri"/>
                <a:sym typeface="Calibri"/>
              </a:rPr>
              <a:t>This is a summary slide of the previous material.</a:t>
            </a:r>
            <a:endParaRPr lang="en-IN" sz="1100" dirty="0"/>
          </a:p>
        </p:txBody>
      </p:sp>
      <p:sp>
        <p:nvSpPr>
          <p:cNvPr id="4" name="Slide Number Placeholder 3"/>
          <p:cNvSpPr>
            <a:spLocks noGrp="1"/>
          </p:cNvSpPr>
          <p:nvPr>
            <p:ph type="sldNum" sz="quarter" idx="10"/>
          </p:nvPr>
        </p:nvSpPr>
        <p:spPr/>
        <p:txBody>
          <a:bodyPr/>
          <a:lstStyle/>
          <a:p>
            <a:fld id="{A73D6722-9B4D-4E29-B226-C325925A8118}" type="slidenum">
              <a:rPr lang="en-US" smtClean="0"/>
              <a:t>17</a:t>
            </a:fld>
            <a:endParaRPr lang="en-US" dirty="0"/>
          </a:p>
        </p:txBody>
      </p:sp>
    </p:spTree>
    <p:extLst>
      <p:ext uri="{BB962C8B-B14F-4D97-AF65-F5344CB8AC3E}">
        <p14:creationId xmlns:p14="http://schemas.microsoft.com/office/powerpoint/2010/main" val="5074366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r>
              <a:rPr lang="en-IN" b="1" dirty="0">
                <a:solidFill>
                  <a:schemeClr val="dk1"/>
                </a:solidFill>
                <a:ea typeface="Calibri"/>
                <a:cs typeface="Calibri"/>
                <a:sym typeface="Calibri"/>
              </a:rPr>
              <a:t>LECTURE NOTES:</a:t>
            </a:r>
          </a:p>
          <a:p>
            <a:pPr lvl="0">
              <a:buSzPct val="25000"/>
            </a:pPr>
            <a:endParaRPr lang="en-IN" dirty="0">
              <a:solidFill>
                <a:schemeClr val="dk1"/>
              </a:solidFill>
              <a:ea typeface="Calibri"/>
              <a:cs typeface="Calibri"/>
              <a:sym typeface="Calibri"/>
            </a:endParaRPr>
          </a:p>
          <a:p>
            <a:pPr lvl="0">
              <a:buSzPct val="25000"/>
            </a:pPr>
            <a:r>
              <a:rPr lang="en-IN" b="1" dirty="0">
                <a:solidFill>
                  <a:schemeClr val="dk1"/>
                </a:solidFill>
                <a:ea typeface="Calibri"/>
                <a:cs typeface="Calibri"/>
                <a:sym typeface="Calibri"/>
              </a:rPr>
              <a:t>Merchandise breadth</a:t>
            </a:r>
            <a:r>
              <a:rPr lang="en-IN" dirty="0">
                <a:solidFill>
                  <a:schemeClr val="dk1"/>
                </a:solidFill>
                <a:ea typeface="Calibri"/>
                <a:cs typeface="Calibri"/>
                <a:sym typeface="Calibri"/>
              </a:rPr>
              <a:t>, or variety, is the number of different product lines available. </a:t>
            </a:r>
          </a:p>
          <a:p>
            <a:pPr marL="171450" lvl="0" indent="-171450">
              <a:buClr>
                <a:schemeClr val="dk1"/>
              </a:buClr>
              <a:buSzPct val="100000"/>
              <a:buFont typeface="Arial"/>
              <a:buChar char="•"/>
            </a:pPr>
            <a:r>
              <a:rPr lang="en-IN" dirty="0">
                <a:solidFill>
                  <a:schemeClr val="dk1"/>
                </a:solidFill>
                <a:ea typeface="Calibri"/>
                <a:cs typeface="Calibri"/>
                <a:sym typeface="Calibri"/>
              </a:rPr>
              <a:t>A </a:t>
            </a:r>
            <a:r>
              <a:rPr lang="en-IN" i="1" dirty="0">
                <a:solidFill>
                  <a:schemeClr val="dk1"/>
                </a:solidFill>
                <a:ea typeface="Calibri"/>
                <a:cs typeface="Calibri"/>
                <a:sym typeface="Calibri"/>
              </a:rPr>
              <a:t>narrow assortment</a:t>
            </a:r>
            <a:r>
              <a:rPr lang="en-IN" dirty="0">
                <a:solidFill>
                  <a:schemeClr val="dk1"/>
                </a:solidFill>
                <a:ea typeface="Calibri"/>
                <a:cs typeface="Calibri"/>
                <a:sym typeface="Calibri"/>
              </a:rPr>
              <a:t>, such as we encounter in convenience stores, means that shoppers will find only a limited selection of product lines, such as candy, cigarettes, and soft drinks. </a:t>
            </a:r>
          </a:p>
          <a:p>
            <a:pPr marL="171450" lvl="0" indent="-171450">
              <a:buClr>
                <a:schemeClr val="dk1"/>
              </a:buClr>
              <a:buSzPct val="100000"/>
              <a:buFont typeface="Arial"/>
              <a:buChar char="•"/>
            </a:pPr>
            <a:r>
              <a:rPr lang="en-IN" dirty="0">
                <a:solidFill>
                  <a:schemeClr val="dk1"/>
                </a:solidFill>
                <a:ea typeface="Calibri"/>
                <a:cs typeface="Calibri"/>
                <a:sym typeface="Calibri"/>
              </a:rPr>
              <a:t>A </a:t>
            </a:r>
            <a:r>
              <a:rPr lang="en-IN" i="1" dirty="0">
                <a:solidFill>
                  <a:schemeClr val="dk1"/>
                </a:solidFill>
                <a:ea typeface="Calibri"/>
                <a:cs typeface="Calibri"/>
                <a:sym typeface="Calibri"/>
              </a:rPr>
              <a:t>broad assortment</a:t>
            </a:r>
            <a:r>
              <a:rPr lang="en-IN" dirty="0">
                <a:solidFill>
                  <a:schemeClr val="dk1"/>
                </a:solidFill>
                <a:ea typeface="Calibri"/>
                <a:cs typeface="Calibri"/>
                <a:sym typeface="Calibri"/>
              </a:rPr>
              <a:t>, such as a warehouse store like Costco or Sam’s Club offers, means there is a wide range of items from eyeglasses to barbecue grills.</a:t>
            </a:r>
          </a:p>
          <a:p>
            <a:pPr lvl="0">
              <a:buSzPct val="25000"/>
            </a:pPr>
            <a:endParaRPr lang="en-IN" b="1" dirty="0">
              <a:solidFill>
                <a:schemeClr val="dk1"/>
              </a:solidFill>
              <a:ea typeface="Calibri"/>
              <a:cs typeface="Calibri"/>
              <a:sym typeface="Calibri"/>
            </a:endParaRPr>
          </a:p>
          <a:p>
            <a:pPr lvl="0">
              <a:buSzPct val="25000"/>
            </a:pPr>
            <a:r>
              <a:rPr lang="en-IN" b="1" dirty="0">
                <a:solidFill>
                  <a:schemeClr val="dk1"/>
                </a:solidFill>
                <a:ea typeface="Calibri"/>
                <a:cs typeface="Calibri"/>
                <a:sym typeface="Calibri"/>
              </a:rPr>
              <a:t>Merchandise depth </a:t>
            </a:r>
            <a:r>
              <a:rPr lang="en-IN" dirty="0">
                <a:solidFill>
                  <a:schemeClr val="dk1"/>
                </a:solidFill>
                <a:ea typeface="Calibri"/>
                <a:cs typeface="Calibri"/>
                <a:sym typeface="Calibri"/>
              </a:rPr>
              <a:t>is the variety of choices available within each specific product line. </a:t>
            </a:r>
          </a:p>
          <a:p>
            <a:pPr marL="171450" lvl="0" indent="-171450">
              <a:buClr>
                <a:schemeClr val="dk1"/>
              </a:buClr>
              <a:buSzPct val="100000"/>
              <a:buFont typeface="Arial"/>
              <a:buChar char="•"/>
            </a:pPr>
            <a:r>
              <a:rPr lang="en-IN" dirty="0">
                <a:solidFill>
                  <a:schemeClr val="dk1"/>
                </a:solidFill>
                <a:ea typeface="Calibri"/>
                <a:cs typeface="Calibri"/>
                <a:sym typeface="Calibri"/>
              </a:rPr>
              <a:t>A </a:t>
            </a:r>
            <a:r>
              <a:rPr lang="en-IN" i="1" dirty="0">
                <a:solidFill>
                  <a:schemeClr val="dk1"/>
                </a:solidFill>
                <a:ea typeface="Calibri"/>
                <a:cs typeface="Calibri"/>
                <a:sym typeface="Calibri"/>
              </a:rPr>
              <a:t>shallow assortment </a:t>
            </a:r>
            <a:r>
              <a:rPr lang="en-IN" dirty="0">
                <a:solidFill>
                  <a:schemeClr val="dk1"/>
                </a:solidFill>
                <a:ea typeface="Calibri"/>
                <a:cs typeface="Calibri"/>
                <a:sym typeface="Calibri"/>
              </a:rPr>
              <a:t>means that the selection within a product category is limited, so a factory outlet store may sell only white and blue men’s dress shirts (all made by the same manufacturer, of course) and only in standard sizes. </a:t>
            </a:r>
          </a:p>
          <a:p>
            <a:pPr marL="171450" lvl="0" indent="-171450">
              <a:buClr>
                <a:schemeClr val="dk1"/>
              </a:buClr>
              <a:buSzPct val="100000"/>
              <a:buFont typeface="Arial"/>
              <a:buChar char="•"/>
            </a:pPr>
            <a:r>
              <a:rPr lang="en-IN" dirty="0">
                <a:solidFill>
                  <a:schemeClr val="dk1"/>
                </a:solidFill>
                <a:ea typeface="Calibri"/>
                <a:cs typeface="Calibri"/>
                <a:sym typeface="Calibri"/>
              </a:rPr>
              <a:t>In contrast, a men’s specialty store may feature a </a:t>
            </a:r>
            <a:r>
              <a:rPr lang="en-IN" i="1" dirty="0">
                <a:solidFill>
                  <a:schemeClr val="dk1"/>
                </a:solidFill>
                <a:ea typeface="Calibri"/>
                <a:cs typeface="Calibri"/>
                <a:sym typeface="Calibri"/>
              </a:rPr>
              <a:t>deep assortment </a:t>
            </a:r>
            <a:r>
              <a:rPr lang="en-IN" dirty="0">
                <a:solidFill>
                  <a:schemeClr val="dk1"/>
                </a:solidFill>
                <a:ea typeface="Calibri"/>
                <a:cs typeface="Calibri"/>
                <a:sym typeface="Calibri"/>
              </a:rPr>
              <a:t>of dress shirts (but not much else) in varying shades and in hard-to-find sizes.</a:t>
            </a:r>
          </a:p>
          <a:p>
            <a:pPr lvl="0">
              <a:buSzPct val="25000"/>
            </a:pPr>
            <a:endParaRPr lang="en-IN" dirty="0">
              <a:solidFill>
                <a:schemeClr val="dk1"/>
              </a:solidFill>
              <a:ea typeface="Calibri"/>
              <a:cs typeface="Calibri"/>
              <a:sym typeface="Calibri"/>
            </a:endParaRPr>
          </a:p>
          <a:p>
            <a:pPr lvl="0">
              <a:buSzPct val="25000"/>
            </a:pPr>
            <a:r>
              <a:rPr lang="en-IN" dirty="0">
                <a:solidFill>
                  <a:schemeClr val="dk1"/>
                </a:solidFill>
                <a:ea typeface="Calibri"/>
                <a:cs typeface="Calibri"/>
                <a:sym typeface="Calibri"/>
              </a:rPr>
              <a:t>Figure 12.2 (next slide) illustrates these assortment differences for one product: science fiction books.</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18</a:t>
            </a:fld>
            <a:endParaRPr lang="en-US" dirty="0"/>
          </a:p>
        </p:txBody>
      </p:sp>
    </p:spTree>
    <p:extLst>
      <p:ext uri="{BB962C8B-B14F-4D97-AF65-F5344CB8AC3E}">
        <p14:creationId xmlns:p14="http://schemas.microsoft.com/office/powerpoint/2010/main" val="5074366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SzPct val="25000"/>
            </a:pPr>
            <a:r>
              <a:rPr lang="en-US" sz="1000" b="1" dirty="0">
                <a:solidFill>
                  <a:schemeClr val="dk1"/>
                </a:solidFill>
                <a:ea typeface="Calibri"/>
                <a:cs typeface="Calibri"/>
                <a:sym typeface="Calibri"/>
              </a:rPr>
              <a:t>LECTURE NOTES:</a:t>
            </a:r>
          </a:p>
          <a:p>
            <a:pPr marL="228600" lvl="0" indent="-228600">
              <a:lnSpc>
                <a:spcPct val="90000"/>
              </a:lnSpc>
              <a:buClr>
                <a:schemeClr val="dk1"/>
              </a:buClr>
              <a:buSzPct val="100000"/>
              <a:buFont typeface="Calibri"/>
              <a:buChar char="•"/>
            </a:pPr>
            <a:r>
              <a:rPr lang="en-US" sz="1000" dirty="0">
                <a:solidFill>
                  <a:schemeClr val="dk1"/>
                </a:solidFill>
                <a:ea typeface="Calibri"/>
                <a:cs typeface="Calibri"/>
                <a:sym typeface="Calibri"/>
              </a:rPr>
              <a:t>A retailer’s merchandise assortment has two dimensions:  breadth and depth.  </a:t>
            </a:r>
          </a:p>
          <a:p>
            <a:pPr marL="228600" lvl="0" indent="-228600">
              <a:lnSpc>
                <a:spcPct val="90000"/>
              </a:lnSpc>
              <a:buClr>
                <a:schemeClr val="dk1"/>
              </a:buClr>
              <a:buSzPct val="100000"/>
              <a:buFont typeface="Calibri"/>
              <a:buChar char="•"/>
            </a:pPr>
            <a:r>
              <a:rPr lang="en-US" sz="1000" dirty="0">
                <a:solidFill>
                  <a:schemeClr val="dk1"/>
                </a:solidFill>
                <a:ea typeface="Calibri"/>
                <a:cs typeface="Calibri"/>
                <a:sym typeface="Calibri"/>
              </a:rPr>
              <a:t>Breadth refers to the number of different product lines that a retailer carries.  Narrow breadth means that the store specializes in a few product lines, while many product lines are available from retailers with a wide, or broad breadth.  </a:t>
            </a:r>
          </a:p>
          <a:p>
            <a:pPr marL="228600" lvl="0" indent="-228600">
              <a:lnSpc>
                <a:spcPct val="90000"/>
              </a:lnSpc>
              <a:buClr>
                <a:schemeClr val="dk1"/>
              </a:buClr>
              <a:buSzPct val="100000"/>
              <a:buFont typeface="Calibri"/>
              <a:buChar char="•"/>
            </a:pPr>
            <a:r>
              <a:rPr lang="en-US" sz="1000" dirty="0">
                <a:solidFill>
                  <a:schemeClr val="dk1"/>
                </a:solidFill>
                <a:ea typeface="Calibri"/>
                <a:cs typeface="Calibri"/>
                <a:sym typeface="Calibri"/>
              </a:rPr>
              <a:t>By contrast, depth refers to the variety of choices within a given product line.  Stores with shallow depth offer few items with a given product line while those with deep selections offer a large number of choices.</a:t>
            </a:r>
          </a:p>
          <a:p>
            <a:pPr marL="228600" lvl="0" indent="-228600">
              <a:lnSpc>
                <a:spcPct val="90000"/>
              </a:lnSpc>
              <a:buClr>
                <a:schemeClr val="dk1"/>
              </a:buClr>
              <a:buSzPct val="100000"/>
              <a:buFont typeface="Calibri"/>
              <a:buChar char="•"/>
            </a:pPr>
            <a:r>
              <a:rPr lang="en-US" sz="1000" dirty="0">
                <a:solidFill>
                  <a:schemeClr val="dk1"/>
                </a:solidFill>
                <a:ea typeface="Calibri"/>
                <a:cs typeface="Calibri"/>
                <a:sym typeface="Calibri"/>
              </a:rPr>
              <a:t>Figure 12.2 illustrates how breadth and depth can be used to create a four cell table for classification purposes.</a:t>
            </a:r>
            <a:endParaRPr lang="en-US" sz="1000"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19</a:t>
            </a:fld>
            <a:endParaRPr lang="en-US" dirty="0"/>
          </a:p>
        </p:txBody>
      </p:sp>
    </p:spTree>
    <p:extLst>
      <p:ext uri="{BB962C8B-B14F-4D97-AF65-F5344CB8AC3E}">
        <p14:creationId xmlns:p14="http://schemas.microsoft.com/office/powerpoint/2010/main" val="3386798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r>
              <a:rPr lang="en-US" b="1" dirty="0">
                <a:solidFill>
                  <a:schemeClr val="dk1"/>
                </a:solidFill>
                <a:ea typeface="Calibri"/>
                <a:cs typeface="Calibri"/>
                <a:sym typeface="Calibri"/>
              </a:rPr>
              <a:t>LECTURE NOTES:</a:t>
            </a:r>
          </a:p>
          <a:p>
            <a:pPr lvl="0">
              <a:buSzPct val="25000"/>
            </a:pPr>
            <a:r>
              <a:rPr lang="en-US" dirty="0">
                <a:solidFill>
                  <a:schemeClr val="dk1"/>
                </a:solidFill>
                <a:ea typeface="Calibri"/>
                <a:cs typeface="Calibri"/>
                <a:sym typeface="Calibri"/>
              </a:rPr>
              <a:t>Learning objectives associated for Chapter 12 (Retailing).</a:t>
            </a:r>
            <a:endParaRPr 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34912782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r>
              <a:rPr lang="en-IN" b="1" dirty="0">
                <a:solidFill>
                  <a:schemeClr val="dk1"/>
                </a:solidFill>
                <a:ea typeface="Calibri"/>
                <a:cs typeface="Calibri"/>
                <a:sym typeface="Calibri"/>
              </a:rPr>
              <a:t>LECTURE NOTES:</a:t>
            </a:r>
          </a:p>
          <a:p>
            <a:pPr lvl="0">
              <a:buSzPct val="25000"/>
            </a:pPr>
            <a:endParaRPr lang="en-IN" dirty="0">
              <a:solidFill>
                <a:schemeClr val="dk1"/>
              </a:solidFill>
              <a:ea typeface="Calibri"/>
              <a:cs typeface="Calibri"/>
              <a:sym typeface="Calibri"/>
            </a:endParaRPr>
          </a:p>
          <a:p>
            <a:pPr lvl="0">
              <a:buSzPct val="25000"/>
            </a:pPr>
            <a:r>
              <a:rPr lang="en-IN" dirty="0">
                <a:solidFill>
                  <a:schemeClr val="dk1"/>
                </a:solidFill>
                <a:ea typeface="Calibri"/>
                <a:cs typeface="Calibri"/>
                <a:sym typeface="Calibri"/>
              </a:rPr>
              <a:t>Retailers differ in the amount of service they provide for consumers. </a:t>
            </a:r>
          </a:p>
          <a:p>
            <a:pPr lvl="0">
              <a:buSzPct val="25000"/>
            </a:pPr>
            <a:r>
              <a:rPr lang="en-IN" dirty="0">
                <a:solidFill>
                  <a:schemeClr val="dk1"/>
                </a:solidFill>
                <a:ea typeface="Calibri"/>
                <a:cs typeface="Calibri"/>
                <a:sym typeface="Calibri"/>
              </a:rPr>
              <a:t>Firms recognize that there is a trade-off between service and low prices, so they tailor their strategies to the level of service they offer. </a:t>
            </a:r>
          </a:p>
          <a:p>
            <a:pPr lvl="0">
              <a:buSzPct val="25000"/>
            </a:pPr>
            <a:r>
              <a:rPr lang="en-IN" dirty="0">
                <a:solidFill>
                  <a:schemeClr val="dk1"/>
                </a:solidFill>
                <a:ea typeface="Calibri"/>
                <a:cs typeface="Calibri"/>
                <a:sym typeface="Calibri"/>
              </a:rPr>
              <a:t>Customers who demand  higher levels of service must be willing to pay for that service, and those who want lower prices must be willing to give up services.</a:t>
            </a:r>
          </a:p>
          <a:p>
            <a:pPr lvl="0">
              <a:buSzPct val="25000"/>
            </a:pPr>
            <a:endParaRPr lang="en-IN" dirty="0">
              <a:solidFill>
                <a:schemeClr val="dk1"/>
              </a:solidFill>
              <a:ea typeface="Calibri"/>
              <a:cs typeface="Calibri"/>
              <a:sym typeface="Calibri"/>
            </a:endParaRPr>
          </a:p>
          <a:p>
            <a:pPr marL="171450" lvl="0" indent="-171450">
              <a:buClr>
                <a:schemeClr val="dk1"/>
              </a:buClr>
              <a:buSzPct val="100000"/>
              <a:buFont typeface="Arial"/>
              <a:buChar char="•"/>
            </a:pPr>
            <a:r>
              <a:rPr lang="en-IN" dirty="0">
                <a:solidFill>
                  <a:schemeClr val="dk1"/>
                </a:solidFill>
                <a:ea typeface="Calibri"/>
                <a:cs typeface="Calibri"/>
                <a:sym typeface="Calibri"/>
              </a:rPr>
              <a:t>Retailers like Sam’s Club that promise cut-rate prices often are self-service operations. When customers shop at </a:t>
            </a:r>
            <a:r>
              <a:rPr lang="en-IN" i="1" dirty="0">
                <a:solidFill>
                  <a:schemeClr val="dk1"/>
                </a:solidFill>
                <a:ea typeface="Calibri"/>
                <a:cs typeface="Calibri"/>
                <a:sym typeface="Calibri"/>
              </a:rPr>
              <a:t>self-service retailers</a:t>
            </a:r>
            <a:r>
              <a:rPr lang="en-IN" dirty="0">
                <a:solidFill>
                  <a:schemeClr val="dk1"/>
                </a:solidFill>
                <a:ea typeface="Calibri"/>
                <a:cs typeface="Calibri"/>
                <a:sym typeface="Calibri"/>
              </a:rPr>
              <a:t>, they make their product selection without any assistance, they often must bring their own bags or containers to carry their purchases, and they may even handle the checkout process with self-service scanners. </a:t>
            </a:r>
          </a:p>
          <a:p>
            <a:pPr marL="171450" lvl="0" indent="-171450">
              <a:buClr>
                <a:schemeClr val="dk1"/>
              </a:buClr>
              <a:buSzPct val="100000"/>
              <a:buFont typeface="Arial"/>
              <a:buChar char="•"/>
            </a:pPr>
            <a:r>
              <a:rPr lang="en-IN" dirty="0">
                <a:solidFill>
                  <a:schemeClr val="dk1"/>
                </a:solidFill>
                <a:ea typeface="Calibri"/>
                <a:cs typeface="Calibri"/>
                <a:sym typeface="Calibri"/>
              </a:rPr>
              <a:t>Contrast that experience to visiting a </a:t>
            </a:r>
            <a:r>
              <a:rPr lang="en-IN" i="1" dirty="0">
                <a:solidFill>
                  <a:schemeClr val="dk1"/>
                </a:solidFill>
                <a:ea typeface="Calibri"/>
                <a:cs typeface="Calibri"/>
                <a:sym typeface="Calibri"/>
              </a:rPr>
              <a:t>full-service retailer</a:t>
            </a:r>
            <a:r>
              <a:rPr lang="en-IN" dirty="0">
                <a:solidFill>
                  <a:schemeClr val="dk1"/>
                </a:solidFill>
                <a:ea typeface="Calibri"/>
                <a:cs typeface="Calibri"/>
                <a:sym typeface="Calibri"/>
              </a:rPr>
              <a:t>. Department stores like Bloomingdale’s and specialty stores like Victoria’s Secret provide supporting services such as gift wrapping, and they offer trained sales associates who can help us select that perfect gift.</a:t>
            </a:r>
            <a:endParaRPr 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20</a:t>
            </a:fld>
            <a:endParaRPr lang="en-US" dirty="0"/>
          </a:p>
        </p:txBody>
      </p:sp>
    </p:spTree>
    <p:extLst>
      <p:ext uri="{BB962C8B-B14F-4D97-AF65-F5344CB8AC3E}">
        <p14:creationId xmlns:p14="http://schemas.microsoft.com/office/powerpoint/2010/main" val="40352359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r>
              <a:rPr lang="en-IN" b="1" dirty="0">
                <a:solidFill>
                  <a:schemeClr val="dk1"/>
                </a:solidFill>
                <a:ea typeface="Calibri"/>
                <a:cs typeface="Calibri"/>
                <a:sym typeface="Calibri"/>
              </a:rPr>
              <a:t>LECTURE NOTES:</a:t>
            </a:r>
          </a:p>
          <a:p>
            <a:pPr lvl="0">
              <a:buSzPct val="25000"/>
            </a:pPr>
            <a:endParaRPr lang="en-IN" dirty="0">
              <a:solidFill>
                <a:schemeClr val="dk1"/>
              </a:solidFill>
              <a:ea typeface="Calibri"/>
              <a:cs typeface="Calibri"/>
              <a:sym typeface="Calibri"/>
            </a:endParaRPr>
          </a:p>
          <a:p>
            <a:pPr lvl="0">
              <a:buSzPct val="25000"/>
            </a:pPr>
            <a:r>
              <a:rPr lang="en-IN" dirty="0">
                <a:solidFill>
                  <a:schemeClr val="dk1"/>
                </a:solidFill>
                <a:ea typeface="Calibri"/>
                <a:cs typeface="Calibri"/>
                <a:sym typeface="Calibri"/>
              </a:rPr>
              <a:t>Characteristics of various types of retailers.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21</a:t>
            </a:fld>
            <a:endParaRPr lang="en-US" dirty="0"/>
          </a:p>
        </p:txBody>
      </p:sp>
    </p:spTree>
    <p:extLst>
      <p:ext uri="{BB962C8B-B14F-4D97-AF65-F5344CB8AC3E}">
        <p14:creationId xmlns:p14="http://schemas.microsoft.com/office/powerpoint/2010/main" val="4657202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r>
              <a:rPr lang="en-US" b="1" dirty="0">
                <a:solidFill>
                  <a:schemeClr val="dk1"/>
                </a:solidFill>
                <a:ea typeface="Calibri"/>
                <a:cs typeface="Calibri"/>
                <a:sym typeface="Calibri"/>
              </a:rPr>
              <a:t>LECTURE NOTES:</a:t>
            </a:r>
          </a:p>
          <a:p>
            <a:pPr marL="228600" lvl="0" indent="-228600">
              <a:buClr>
                <a:schemeClr val="dk1"/>
              </a:buClr>
              <a:buSzPct val="100000"/>
              <a:buFont typeface="Arial"/>
              <a:buChar char="•"/>
            </a:pPr>
            <a:r>
              <a:rPr lang="en-US" dirty="0">
                <a:solidFill>
                  <a:schemeClr val="dk1"/>
                </a:solidFill>
                <a:ea typeface="Calibri"/>
                <a:cs typeface="Calibri"/>
                <a:sym typeface="Calibri"/>
              </a:rPr>
              <a:t>A category killer is a specialty store that carries a large selection of products in categories.  These stores have become especially important in American retailing.  Examples include Office Depot, Staples, Home Depot, Lowe’s, Best Buy, and Toys “R” Us.</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22</a:t>
            </a:fld>
            <a:endParaRPr lang="en-US" dirty="0"/>
          </a:p>
        </p:txBody>
      </p:sp>
    </p:spTree>
    <p:extLst>
      <p:ext uri="{BB962C8B-B14F-4D97-AF65-F5344CB8AC3E}">
        <p14:creationId xmlns:p14="http://schemas.microsoft.com/office/powerpoint/2010/main" val="41181297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r>
              <a:rPr lang="en-US" b="1" dirty="0">
                <a:solidFill>
                  <a:schemeClr val="dk1"/>
                </a:solidFill>
                <a:latin typeface="Calibri"/>
                <a:ea typeface="Calibri"/>
                <a:cs typeface="Calibri"/>
                <a:sym typeface="Calibri"/>
              </a:rPr>
              <a:t>LECTURE NOTES:</a:t>
            </a:r>
          </a:p>
          <a:p>
            <a:pPr lvl="0">
              <a:buSzPct val="25000"/>
            </a:pPr>
            <a:r>
              <a:rPr lang="en-US" dirty="0">
                <a:solidFill>
                  <a:schemeClr val="dk1"/>
                </a:solidFill>
                <a:latin typeface="Calibri"/>
                <a:ea typeface="Calibri"/>
                <a:cs typeface="Calibri"/>
                <a:sym typeface="Calibri"/>
              </a:rPr>
              <a:t>Characteristics of various types of retailers.</a:t>
            </a:r>
            <a:endParaRPr 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23</a:t>
            </a:fld>
            <a:endParaRPr lang="en-US" dirty="0"/>
          </a:p>
        </p:txBody>
      </p:sp>
    </p:spTree>
    <p:extLst>
      <p:ext uri="{BB962C8B-B14F-4D97-AF65-F5344CB8AC3E}">
        <p14:creationId xmlns:p14="http://schemas.microsoft.com/office/powerpoint/2010/main" val="19119561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r>
              <a:rPr lang="en-IN" sz="1000" b="1" dirty="0">
                <a:solidFill>
                  <a:schemeClr val="dk1"/>
                </a:solidFill>
                <a:ea typeface="Calibri"/>
                <a:cs typeface="Calibri"/>
                <a:sym typeface="Calibri"/>
              </a:rPr>
              <a:t>LECTURE NOTES:</a:t>
            </a:r>
          </a:p>
          <a:p>
            <a:pPr lvl="0">
              <a:buSzPct val="25000"/>
            </a:pPr>
            <a:r>
              <a:rPr lang="en-IN" sz="1000" b="1" dirty="0">
                <a:solidFill>
                  <a:schemeClr val="dk1"/>
                </a:solidFill>
                <a:ea typeface="Calibri"/>
                <a:cs typeface="Calibri"/>
                <a:sym typeface="Calibri"/>
              </a:rPr>
              <a:t>Department stores </a:t>
            </a:r>
            <a:r>
              <a:rPr lang="en-IN" sz="1000" dirty="0">
                <a:solidFill>
                  <a:schemeClr val="dk1"/>
                </a:solidFill>
                <a:ea typeface="Calibri"/>
                <a:cs typeface="Calibri"/>
                <a:sym typeface="Calibri"/>
              </a:rPr>
              <a:t>sell a broad range of items and offer a deep selection organized into different sections of the store. </a:t>
            </a:r>
          </a:p>
          <a:p>
            <a:pPr lvl="0">
              <a:buSzPct val="25000"/>
            </a:pPr>
            <a:endParaRPr lang="en-IN" sz="1000" dirty="0">
              <a:solidFill>
                <a:schemeClr val="dk1"/>
              </a:solidFill>
              <a:ea typeface="Calibri"/>
              <a:cs typeface="Calibri"/>
              <a:sym typeface="Calibri"/>
            </a:endParaRPr>
          </a:p>
          <a:p>
            <a:pPr lvl="0">
              <a:buSzPct val="25000"/>
            </a:pPr>
            <a:r>
              <a:rPr lang="en-IN" sz="1000" dirty="0">
                <a:solidFill>
                  <a:schemeClr val="dk1"/>
                </a:solidFill>
                <a:ea typeface="Calibri"/>
                <a:cs typeface="Calibri"/>
                <a:sym typeface="Calibri"/>
              </a:rPr>
              <a:t>Grand department stores dominated urban </a:t>
            </a:r>
            <a:r>
              <a:rPr lang="en-IN" sz="1000" dirty="0" err="1">
                <a:solidFill>
                  <a:schemeClr val="dk1"/>
                </a:solidFill>
                <a:ea typeface="Calibri"/>
                <a:cs typeface="Calibri"/>
                <a:sym typeface="Calibri"/>
              </a:rPr>
              <a:t>centers</a:t>
            </a:r>
            <a:r>
              <a:rPr lang="en-IN" sz="1000" dirty="0">
                <a:solidFill>
                  <a:schemeClr val="dk1"/>
                </a:solidFill>
                <a:ea typeface="Calibri"/>
                <a:cs typeface="Calibri"/>
                <a:sym typeface="Calibri"/>
              </a:rPr>
              <a:t> in the early part of the twentieth century. In their heyday, these stores even sold airplanes and auctioned fine art.</a:t>
            </a:r>
          </a:p>
          <a:p>
            <a:pPr lvl="0">
              <a:buSzPct val="25000"/>
            </a:pPr>
            <a:endParaRPr lang="en-IN" sz="1000" dirty="0">
              <a:solidFill>
                <a:schemeClr val="dk1"/>
              </a:solidFill>
              <a:ea typeface="Calibri"/>
              <a:cs typeface="Calibri"/>
              <a:sym typeface="Calibri"/>
            </a:endParaRPr>
          </a:p>
          <a:p>
            <a:pPr lvl="0">
              <a:buSzPct val="25000"/>
            </a:pPr>
            <a:r>
              <a:rPr lang="en-IN" sz="1000" dirty="0">
                <a:solidFill>
                  <a:schemeClr val="dk1"/>
                </a:solidFill>
                <a:ea typeface="Calibri"/>
                <a:cs typeface="Calibri"/>
                <a:sym typeface="Calibri"/>
              </a:rPr>
              <a:t>In many countries, department stores continue to thrive, and they remain consumers’ primary place to shop. In Japan, department stores are always crowded with shoppers who buy everything from a takeaway sushi dinner to a string of fine pearls. In Spain, a single department store chain, El Corte </a:t>
            </a:r>
            <a:r>
              <a:rPr lang="en-IN" sz="1000" dirty="0" err="1">
                <a:solidFill>
                  <a:schemeClr val="dk1"/>
                </a:solidFill>
                <a:ea typeface="Calibri"/>
                <a:cs typeface="Calibri"/>
                <a:sym typeface="Calibri"/>
              </a:rPr>
              <a:t>Inglés</a:t>
            </a:r>
            <a:r>
              <a:rPr lang="en-IN" sz="1000" dirty="0">
                <a:solidFill>
                  <a:schemeClr val="dk1"/>
                </a:solidFill>
                <a:ea typeface="Calibri"/>
                <a:cs typeface="Calibri"/>
                <a:sym typeface="Calibri"/>
              </a:rPr>
              <a:t>, dominates retailing.</a:t>
            </a:r>
          </a:p>
          <a:p>
            <a:pPr lvl="0">
              <a:buSzPct val="25000"/>
            </a:pPr>
            <a:endParaRPr lang="en-IN" sz="1000" dirty="0">
              <a:solidFill>
                <a:schemeClr val="dk1"/>
              </a:solidFill>
              <a:ea typeface="Calibri"/>
              <a:cs typeface="Calibri"/>
              <a:sym typeface="Calibri"/>
            </a:endParaRPr>
          </a:p>
          <a:p>
            <a:pPr lvl="0">
              <a:buSzPct val="25000"/>
            </a:pPr>
            <a:r>
              <a:rPr lang="en-IN" sz="1000" dirty="0">
                <a:solidFill>
                  <a:schemeClr val="dk1"/>
                </a:solidFill>
                <a:ea typeface="Calibri"/>
                <a:cs typeface="Calibri"/>
                <a:sym typeface="Calibri"/>
              </a:rPr>
              <a:t>In the United States, however, department stores have struggled in recent years. On the one hand, specialty stores lure department store shoppers away with deeper, more cutting-edge fashion selections and better service. On the other hand, department stores have also been squeezed by discount stores, </a:t>
            </a:r>
            <a:r>
              <a:rPr lang="en-IN" sz="1000" dirty="0" err="1">
                <a:solidFill>
                  <a:schemeClr val="dk1"/>
                </a:solidFill>
                <a:ea typeface="Calibri"/>
                <a:cs typeface="Calibri"/>
                <a:sym typeface="Calibri"/>
              </a:rPr>
              <a:t>catalogs</a:t>
            </a:r>
            <a:r>
              <a:rPr lang="en-IN" sz="1000" dirty="0">
                <a:solidFill>
                  <a:schemeClr val="dk1"/>
                </a:solidFill>
                <a:ea typeface="Calibri"/>
                <a:cs typeface="Calibri"/>
                <a:sym typeface="Calibri"/>
              </a:rPr>
              <a:t>, and online stores that offer the same items at lower prices because they don’t have the expense of rent, elaborate store displays and fixtures, or high salaries for salespeople.</a:t>
            </a:r>
          </a:p>
          <a:p>
            <a:pPr lvl="0">
              <a:buSzPct val="25000"/>
            </a:pPr>
            <a:endParaRPr lang="en-IN" sz="1000" dirty="0">
              <a:solidFill>
                <a:schemeClr val="dk1"/>
              </a:solidFill>
              <a:ea typeface="Calibri"/>
              <a:cs typeface="Calibri"/>
              <a:sym typeface="Calibri"/>
            </a:endParaRPr>
          </a:p>
          <a:p>
            <a:pPr lvl="0">
              <a:buSzPct val="25000"/>
            </a:pPr>
            <a:r>
              <a:rPr lang="en-IN" sz="1000" b="1" dirty="0">
                <a:solidFill>
                  <a:schemeClr val="dk1"/>
                </a:solidFill>
                <a:ea typeface="Calibri"/>
                <a:cs typeface="Calibri"/>
                <a:sym typeface="Calibri"/>
              </a:rPr>
              <a:t>DISCUSSION NOTE:</a:t>
            </a:r>
          </a:p>
          <a:p>
            <a:pPr lvl="0">
              <a:buSzPct val="25000"/>
            </a:pPr>
            <a:r>
              <a:rPr lang="en-IN" sz="1000" dirty="0">
                <a:solidFill>
                  <a:schemeClr val="dk1"/>
                </a:solidFill>
                <a:ea typeface="Calibri"/>
                <a:cs typeface="Calibri"/>
                <a:sym typeface="Calibri"/>
              </a:rPr>
              <a:t>While full</a:t>
            </a:r>
            <a:r>
              <a:rPr lang="en-IN" sz="1000" dirty="0">
                <a:solidFill>
                  <a:srgbClr val="0070C0"/>
                </a:solidFill>
                <a:ea typeface="Calibri"/>
                <a:cs typeface="Calibri"/>
                <a:sym typeface="Calibri"/>
              </a:rPr>
              <a:t>-</a:t>
            </a:r>
            <a:r>
              <a:rPr lang="en-IN" sz="1000" dirty="0">
                <a:solidFill>
                  <a:schemeClr val="dk1"/>
                </a:solidFill>
                <a:ea typeface="Calibri"/>
                <a:cs typeface="Calibri"/>
                <a:sym typeface="Calibri"/>
              </a:rPr>
              <a:t>service department stores like Sears and JCP have struggled, discount department stores like Kohl’s are doing much better and have even become go-to source for fashion today (see Britney Spears ad depicted in slide).</a:t>
            </a:r>
            <a:endParaRPr lang="en-IN" sz="1000" dirty="0"/>
          </a:p>
        </p:txBody>
      </p:sp>
      <p:sp>
        <p:nvSpPr>
          <p:cNvPr id="4" name="Slide Number Placeholder 3"/>
          <p:cNvSpPr>
            <a:spLocks noGrp="1"/>
          </p:cNvSpPr>
          <p:nvPr>
            <p:ph type="sldNum" sz="quarter" idx="10"/>
          </p:nvPr>
        </p:nvSpPr>
        <p:spPr/>
        <p:txBody>
          <a:bodyPr/>
          <a:lstStyle/>
          <a:p>
            <a:fld id="{A73D6722-9B4D-4E29-B226-C325925A8118}" type="slidenum">
              <a:rPr lang="en-US" smtClean="0"/>
              <a:t>24</a:t>
            </a:fld>
            <a:endParaRPr lang="en-US" dirty="0"/>
          </a:p>
        </p:txBody>
      </p:sp>
    </p:spTree>
    <p:extLst>
      <p:ext uri="{BB962C8B-B14F-4D97-AF65-F5344CB8AC3E}">
        <p14:creationId xmlns:p14="http://schemas.microsoft.com/office/powerpoint/2010/main" val="19704208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r>
              <a:rPr lang="en-US" b="1" dirty="0">
                <a:solidFill>
                  <a:schemeClr val="dk1"/>
                </a:solidFill>
                <a:ea typeface="Calibri"/>
                <a:cs typeface="Calibri"/>
                <a:sym typeface="Calibri"/>
              </a:rPr>
              <a:t>LECTURE NOTES:</a:t>
            </a:r>
          </a:p>
          <a:p>
            <a:pPr lvl="0">
              <a:buSzPct val="25000"/>
            </a:pPr>
            <a:r>
              <a:rPr lang="en-US" dirty="0">
                <a:solidFill>
                  <a:schemeClr val="dk1"/>
                </a:solidFill>
                <a:ea typeface="Calibri"/>
                <a:cs typeface="Calibri"/>
                <a:sym typeface="Calibri"/>
              </a:rPr>
              <a:t>Characteristics of various types of retailers.</a:t>
            </a:r>
            <a:endParaRPr 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25</a:t>
            </a:fld>
            <a:endParaRPr lang="en-US" dirty="0"/>
          </a:p>
        </p:txBody>
      </p:sp>
    </p:spTree>
    <p:extLst>
      <p:ext uri="{BB962C8B-B14F-4D97-AF65-F5344CB8AC3E}">
        <p14:creationId xmlns:p14="http://schemas.microsoft.com/office/powerpoint/2010/main" val="28293175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SzPct val="25000"/>
            </a:pPr>
            <a:r>
              <a:rPr lang="en-US" sz="1000" b="1" dirty="0">
                <a:solidFill>
                  <a:schemeClr val="dk1"/>
                </a:solidFill>
                <a:ea typeface="Calibri"/>
                <a:cs typeface="Calibri"/>
                <a:sym typeface="Calibri"/>
              </a:rPr>
              <a:t>LECTURE NOTES:</a:t>
            </a:r>
          </a:p>
          <a:p>
            <a:pPr marL="228600" lvl="0" indent="-228600">
              <a:lnSpc>
                <a:spcPct val="90000"/>
              </a:lnSpc>
              <a:buClr>
                <a:schemeClr val="dk1"/>
              </a:buClr>
              <a:buSzPct val="100000"/>
              <a:buFont typeface="Calibri"/>
              <a:buChar char="•"/>
            </a:pPr>
            <a:r>
              <a:rPr lang="en-US" sz="1000" dirty="0">
                <a:solidFill>
                  <a:schemeClr val="dk1"/>
                </a:solidFill>
                <a:ea typeface="Calibri"/>
                <a:cs typeface="Calibri"/>
                <a:sym typeface="Calibri"/>
              </a:rPr>
              <a:t>Popup stores are temporary retail spaces that a company erects to help build buzz for its products.  </a:t>
            </a:r>
          </a:p>
          <a:p>
            <a:pPr marL="228600" lvl="0" indent="-228600">
              <a:lnSpc>
                <a:spcPct val="90000"/>
              </a:lnSpc>
              <a:buClr>
                <a:schemeClr val="dk1"/>
              </a:buClr>
              <a:buSzPct val="100000"/>
              <a:buFont typeface="Calibri"/>
              <a:buChar char="•"/>
            </a:pPr>
            <a:r>
              <a:rPr lang="en-US" sz="1000" dirty="0">
                <a:solidFill>
                  <a:schemeClr val="dk1"/>
                </a:solidFill>
                <a:ea typeface="Calibri"/>
                <a:cs typeface="Calibri"/>
                <a:sym typeface="Calibri"/>
              </a:rPr>
              <a:t>With the economic downturn creating problems for many retailers, this concept is a popular way to test new product ideas or even whether neighborhoods are a good fit for a new store, with going to the expense of renting a full-blown retail space.  </a:t>
            </a:r>
          </a:p>
          <a:p>
            <a:pPr marL="228600" lvl="0" indent="-228600">
              <a:lnSpc>
                <a:spcPct val="90000"/>
              </a:lnSpc>
              <a:buClr>
                <a:schemeClr val="dk1"/>
              </a:buClr>
              <a:buSzPct val="100000"/>
              <a:buFont typeface="Calibri"/>
              <a:buChar char="•"/>
            </a:pPr>
            <a:r>
              <a:rPr lang="en-US" sz="1000" dirty="0">
                <a:solidFill>
                  <a:schemeClr val="dk1"/>
                </a:solidFill>
                <a:ea typeface="Calibri"/>
                <a:cs typeface="Calibri"/>
                <a:sym typeface="Calibri"/>
              </a:rPr>
              <a:t>A range of marketers have bought into this concept, include upscale Hermes.</a:t>
            </a:r>
          </a:p>
          <a:p>
            <a:pPr marL="228600" lvl="0" indent="-228600">
              <a:lnSpc>
                <a:spcPct val="90000"/>
              </a:lnSpc>
              <a:buClr>
                <a:schemeClr val="dk1"/>
              </a:buClr>
              <a:buSzPct val="100000"/>
              <a:buFont typeface="Calibri"/>
              <a:buChar char="•"/>
            </a:pPr>
            <a:r>
              <a:rPr lang="en-US" sz="1000" dirty="0">
                <a:solidFill>
                  <a:schemeClr val="dk1"/>
                </a:solidFill>
                <a:ea typeface="Calibri"/>
                <a:cs typeface="Calibri"/>
                <a:sym typeface="Calibri"/>
              </a:rPr>
              <a:t>Seasonal pop-up stores are frequently opened to sell Halloween costumes, Christmas gifts and decorations, and fireworks, and traditional retailers, such as Target, Kate Spade, Gucci, and Louis Vuitton, have experimented with pop-ups.</a:t>
            </a:r>
            <a:endParaRPr lang="en-IN" sz="1000" dirty="0"/>
          </a:p>
        </p:txBody>
      </p:sp>
      <p:sp>
        <p:nvSpPr>
          <p:cNvPr id="4" name="Slide Number Placeholder 3"/>
          <p:cNvSpPr>
            <a:spLocks noGrp="1"/>
          </p:cNvSpPr>
          <p:nvPr>
            <p:ph type="sldNum" sz="quarter" idx="10"/>
          </p:nvPr>
        </p:nvSpPr>
        <p:spPr/>
        <p:txBody>
          <a:bodyPr/>
          <a:lstStyle/>
          <a:p>
            <a:fld id="{A73D6722-9B4D-4E29-B226-C325925A8118}" type="slidenum">
              <a:rPr lang="en-US" smtClean="0"/>
              <a:t>26</a:t>
            </a:fld>
            <a:endParaRPr lang="en-US" dirty="0"/>
          </a:p>
        </p:txBody>
      </p:sp>
    </p:spTree>
    <p:extLst>
      <p:ext uri="{BB962C8B-B14F-4D97-AF65-F5344CB8AC3E}">
        <p14:creationId xmlns:p14="http://schemas.microsoft.com/office/powerpoint/2010/main" val="14970682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r>
              <a:rPr lang="en-IN" b="1" dirty="0">
                <a:solidFill>
                  <a:schemeClr val="dk1"/>
                </a:solidFill>
                <a:ea typeface="Calibri"/>
                <a:cs typeface="Calibri"/>
                <a:sym typeface="Calibri"/>
              </a:rPr>
              <a:t>LECTURE NOTES:</a:t>
            </a:r>
          </a:p>
          <a:p>
            <a:pPr lvl="0">
              <a:buSzPct val="25000"/>
            </a:pPr>
            <a:r>
              <a:rPr lang="en-IN" dirty="0">
                <a:solidFill>
                  <a:schemeClr val="dk1"/>
                </a:solidFill>
                <a:ea typeface="Calibri"/>
                <a:cs typeface="Calibri"/>
                <a:sym typeface="Calibri"/>
              </a:rPr>
              <a:t>Summary slide for Chapter 12, learning objective 2.</a:t>
            </a:r>
          </a:p>
          <a:p>
            <a:pPr lvl="0">
              <a:buSzPct val="25000"/>
            </a:pPr>
            <a:endParaRPr lang="en-IN" dirty="0">
              <a:solidFill>
                <a:schemeClr val="dk1"/>
              </a:solidFill>
              <a:ea typeface="Calibri"/>
              <a:cs typeface="Calibri"/>
              <a:sym typeface="Calibri"/>
            </a:endParaRPr>
          </a:p>
          <a:p>
            <a:pPr lvl="0">
              <a:buSzPct val="25000"/>
            </a:pPr>
            <a:r>
              <a:rPr lang="en-IN" b="1" dirty="0">
                <a:solidFill>
                  <a:schemeClr val="dk1"/>
                </a:solidFill>
                <a:ea typeface="Calibri"/>
                <a:cs typeface="Calibri"/>
                <a:sym typeface="Calibri"/>
              </a:rPr>
              <a:t>DISCUSSION NOTE:</a:t>
            </a:r>
          </a:p>
          <a:p>
            <a:pPr lvl="0">
              <a:buSzPct val="25000"/>
            </a:pPr>
            <a:r>
              <a:rPr lang="en-IN" dirty="0">
                <a:solidFill>
                  <a:schemeClr val="dk1"/>
                </a:solidFill>
                <a:ea typeface="Calibri"/>
                <a:cs typeface="Calibri"/>
                <a:sym typeface="Calibri"/>
              </a:rPr>
              <a:t>Instructor can begin by asking students where they purchased their last gallon of milk? Most likely a variety of retail formats will be represented in the answers.</a:t>
            </a:r>
          </a:p>
          <a:p>
            <a:pPr lvl="0">
              <a:buSzPct val="25000"/>
            </a:pPr>
            <a:r>
              <a:rPr lang="en-IN" dirty="0">
                <a:solidFill>
                  <a:schemeClr val="dk1"/>
                </a:solidFill>
                <a:ea typeface="Calibri"/>
                <a:cs typeface="Calibri"/>
                <a:sym typeface="Calibri"/>
              </a:rPr>
              <a:t>Despite key differences in format, retailers compete against store-based and </a:t>
            </a:r>
            <a:r>
              <a:rPr lang="en-IN" dirty="0" err="1">
                <a:solidFill>
                  <a:schemeClr val="dk1"/>
                </a:solidFill>
                <a:ea typeface="Calibri"/>
                <a:cs typeface="Calibri"/>
                <a:sym typeface="Calibri"/>
              </a:rPr>
              <a:t>nonstore</a:t>
            </a:r>
            <a:r>
              <a:rPr lang="en-IN" dirty="0">
                <a:solidFill>
                  <a:schemeClr val="dk1"/>
                </a:solidFill>
                <a:ea typeface="Calibri"/>
                <a:cs typeface="Calibri"/>
                <a:sym typeface="Calibri"/>
              </a:rPr>
              <a:t> retailers of various types.</a:t>
            </a:r>
          </a:p>
          <a:p>
            <a:pPr lvl="0">
              <a:buSzPct val="25000"/>
            </a:pPr>
            <a:r>
              <a:rPr lang="en-IN" dirty="0">
                <a:solidFill>
                  <a:schemeClr val="dk1"/>
                </a:solidFill>
                <a:ea typeface="Calibri"/>
                <a:cs typeface="Calibri"/>
                <a:sym typeface="Calibri"/>
              </a:rPr>
              <a:t>Consumers can even purchase cereal and other dry goods (plus receive free shipping if they are Amazon Prime customers) from Amazon.com.</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27</a:t>
            </a:fld>
            <a:endParaRPr lang="en-US" dirty="0"/>
          </a:p>
        </p:txBody>
      </p:sp>
    </p:spTree>
    <p:extLst>
      <p:ext uri="{BB962C8B-B14F-4D97-AF65-F5344CB8AC3E}">
        <p14:creationId xmlns:p14="http://schemas.microsoft.com/office/powerpoint/2010/main" val="35713497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267200"/>
          </a:xfrm>
        </p:spPr>
        <p:txBody>
          <a:bodyPr/>
          <a:lstStyle/>
          <a:p>
            <a:pPr marL="228600" lvl="0" indent="-228600">
              <a:buSzPct val="25000"/>
            </a:pPr>
            <a:r>
              <a:rPr lang="en-US" sz="1000" b="1" dirty="0">
                <a:solidFill>
                  <a:schemeClr val="dk1"/>
                </a:solidFill>
                <a:ea typeface="Calibri"/>
                <a:cs typeface="Calibri"/>
                <a:sym typeface="Calibri"/>
              </a:rPr>
              <a:t>LECTURE NOTES:</a:t>
            </a:r>
          </a:p>
          <a:p>
            <a:pPr marL="228600" lvl="0" indent="-228600">
              <a:lnSpc>
                <a:spcPct val="90000"/>
              </a:lnSpc>
              <a:buClr>
                <a:schemeClr val="dk1"/>
              </a:buClr>
              <a:buSzPct val="100000"/>
              <a:buFont typeface="Calibri"/>
              <a:buChar char="•"/>
            </a:pPr>
            <a:r>
              <a:rPr lang="en-US" sz="1000" dirty="0" err="1">
                <a:solidFill>
                  <a:schemeClr val="dk1"/>
                </a:solidFill>
                <a:ea typeface="Calibri"/>
                <a:cs typeface="Calibri"/>
                <a:sym typeface="Calibri"/>
              </a:rPr>
              <a:t>Nonstore</a:t>
            </a:r>
            <a:r>
              <a:rPr lang="en-US" sz="1000" dirty="0">
                <a:solidFill>
                  <a:schemeClr val="dk1"/>
                </a:solidFill>
                <a:ea typeface="Calibri"/>
                <a:cs typeface="Calibri"/>
                <a:sym typeface="Calibri"/>
              </a:rPr>
              <a:t> retailing efforts are increasingly successful at reaching those consumers who don’t like shopping at malls or retail venues, or whose time commitments limit when they can shop. </a:t>
            </a:r>
            <a:r>
              <a:rPr lang="en-US" sz="1000" dirty="0" err="1">
                <a:solidFill>
                  <a:schemeClr val="dk1"/>
                </a:solidFill>
                <a:ea typeface="Calibri"/>
                <a:cs typeface="Calibri"/>
                <a:sym typeface="Calibri"/>
              </a:rPr>
              <a:t>Nonstore</a:t>
            </a:r>
            <a:r>
              <a:rPr lang="en-US" sz="1000" dirty="0">
                <a:solidFill>
                  <a:schemeClr val="dk1"/>
                </a:solidFill>
                <a:ea typeface="Calibri"/>
                <a:cs typeface="Calibri"/>
                <a:sym typeface="Calibri"/>
              </a:rPr>
              <a:t> retailing describes any method used to complete an exchange with a product end user that does not require a customer visit to the store. One type is direct selling, which as above Figure</a:t>
            </a:r>
            <a:r>
              <a:rPr lang="en-US" sz="1000" strike="sngStrike" dirty="0">
                <a:solidFill>
                  <a:schemeClr val="dk1"/>
                </a:solidFill>
                <a:ea typeface="Calibri"/>
                <a:cs typeface="Calibri"/>
                <a:sym typeface="Calibri"/>
              </a:rPr>
              <a:t> </a:t>
            </a:r>
            <a:r>
              <a:rPr lang="en-US" sz="1000" dirty="0">
                <a:solidFill>
                  <a:schemeClr val="dk1"/>
                </a:solidFill>
                <a:ea typeface="Calibri"/>
                <a:cs typeface="Calibri"/>
                <a:sym typeface="Calibri"/>
              </a:rPr>
              <a:t> illustrates, may include door-to-door sales, parties and networks, and multilevel networks.  Automatic vending and B2C E-commerce represent the other key forms of </a:t>
            </a:r>
            <a:r>
              <a:rPr lang="en-US" sz="1000" dirty="0" err="1">
                <a:solidFill>
                  <a:schemeClr val="dk1"/>
                </a:solidFill>
                <a:ea typeface="Calibri"/>
                <a:cs typeface="Calibri"/>
                <a:sym typeface="Calibri"/>
              </a:rPr>
              <a:t>nonstore</a:t>
            </a:r>
            <a:r>
              <a:rPr lang="en-US" sz="1000" dirty="0">
                <a:solidFill>
                  <a:schemeClr val="dk1"/>
                </a:solidFill>
                <a:ea typeface="Calibri"/>
                <a:cs typeface="Calibri"/>
                <a:sym typeface="Calibri"/>
              </a:rPr>
              <a:t> retailing.</a:t>
            </a:r>
          </a:p>
          <a:p>
            <a:pPr marL="685800" lvl="1" indent="-228600">
              <a:lnSpc>
                <a:spcPct val="90000"/>
              </a:lnSpc>
              <a:buClr>
                <a:schemeClr val="dk1"/>
              </a:buClr>
              <a:buSzPct val="100000"/>
              <a:buFont typeface="Calibri"/>
              <a:buChar char="•"/>
            </a:pPr>
            <a:r>
              <a:rPr lang="en-US" sz="1000" dirty="0">
                <a:solidFill>
                  <a:schemeClr val="dk1"/>
                </a:solidFill>
                <a:ea typeface="Calibri"/>
                <a:cs typeface="Calibri"/>
                <a:sym typeface="Calibri"/>
              </a:rPr>
              <a:t>Door-to-door selling is still popular in some countries, but is rarely used anymore in the United States.  Door-to-door selling is illegal where Green River Ordinances exist.  These are essentially community regulations that prohibit door-to-door selling unless given prior permission on a per household basis. </a:t>
            </a:r>
          </a:p>
          <a:p>
            <a:pPr marL="685800" lvl="1" indent="-228600">
              <a:lnSpc>
                <a:spcPct val="90000"/>
              </a:lnSpc>
              <a:buClr>
                <a:schemeClr val="dk1"/>
              </a:buClr>
              <a:buSzPct val="100000"/>
              <a:buFont typeface="Calibri"/>
              <a:buChar char="•"/>
            </a:pPr>
            <a:r>
              <a:rPr lang="en-US" sz="1000" dirty="0">
                <a:solidFill>
                  <a:schemeClr val="dk1"/>
                </a:solidFill>
                <a:ea typeface="Calibri"/>
                <a:cs typeface="Calibri"/>
                <a:sym typeface="Calibri"/>
              </a:rPr>
              <a:t>Pampered Chef is an example of a firm that sell products via the party plan system, in which a company representative makes a sales presentation to a group of people who have gathered at the home of a friend who typically provides food and often alcoholic beverages. Attendees often get caught up in the spirit of the event and buy things they wouldn’t normally purchase.</a:t>
            </a:r>
          </a:p>
          <a:p>
            <a:pPr marL="685800" lvl="1" indent="-228600">
              <a:lnSpc>
                <a:spcPct val="90000"/>
              </a:lnSpc>
              <a:buClr>
                <a:schemeClr val="dk1"/>
              </a:buClr>
              <a:buSzPct val="100000"/>
              <a:buFont typeface="Calibri"/>
              <a:buChar char="•"/>
            </a:pPr>
            <a:r>
              <a:rPr lang="en-US" sz="1000" dirty="0">
                <a:solidFill>
                  <a:schemeClr val="dk1"/>
                </a:solidFill>
                <a:ea typeface="Calibri"/>
                <a:cs typeface="Calibri"/>
                <a:sym typeface="Calibri"/>
              </a:rPr>
              <a:t>Multilevel networks and activities work for firms such as Amway, in which a master distributor recruits others to become distributors of the firms’ products as well, thereby ensuring him or herself a commission on every sale made by those he or she recruits.  A benefit of this system is that it can sometimes reach consumers who belong to tightly knit groups when a member of the group is one of the recruits.</a:t>
            </a:r>
          </a:p>
          <a:p>
            <a:pPr marL="685800" lvl="1" indent="-228600">
              <a:lnSpc>
                <a:spcPct val="90000"/>
              </a:lnSpc>
              <a:buClr>
                <a:srgbClr val="000066"/>
              </a:buClr>
              <a:buSzPct val="100000"/>
              <a:buFont typeface="Calibri"/>
              <a:buChar char="•"/>
            </a:pPr>
            <a:r>
              <a:rPr lang="en-US" sz="1000" dirty="0">
                <a:solidFill>
                  <a:srgbClr val="000066"/>
                </a:solidFill>
                <a:ea typeface="Calibri"/>
                <a:cs typeface="Calibri"/>
                <a:sym typeface="Calibri"/>
              </a:rPr>
              <a:t>However, some network systems are illegal and are properly referred to as illegal pyramid schemes.</a:t>
            </a:r>
            <a:r>
              <a:rPr lang="en-US" sz="1000" dirty="0">
                <a:solidFill>
                  <a:schemeClr val="dk1"/>
                </a:solidFill>
                <a:ea typeface="Calibri"/>
                <a:cs typeface="Calibri"/>
                <a:sym typeface="Calibri"/>
              </a:rPr>
              <a:t> These promise large profits from recruiting others to join the program rather than from any real investment or sale of goods, and typically require that those at the bottom of the pyramid pay a fee to advance to the top where they can allegedly benefit from others who are recruited.  Other pyramid schemes disguise their true nature by requiring members to buy large costly quantities of merchandise upfront.</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28</a:t>
            </a:fld>
            <a:endParaRPr lang="en-US" dirty="0"/>
          </a:p>
        </p:txBody>
      </p:sp>
    </p:spTree>
    <p:extLst>
      <p:ext uri="{BB962C8B-B14F-4D97-AF65-F5344CB8AC3E}">
        <p14:creationId xmlns:p14="http://schemas.microsoft.com/office/powerpoint/2010/main" val="37353806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r>
              <a:rPr lang="en-IN" b="1" dirty="0">
                <a:solidFill>
                  <a:schemeClr val="dk1"/>
                </a:solidFill>
                <a:ea typeface="Calibri"/>
                <a:cs typeface="Calibri"/>
                <a:sym typeface="Calibri"/>
              </a:rPr>
              <a:t>LECTURE NOTES:</a:t>
            </a:r>
          </a:p>
          <a:p>
            <a:pPr lvl="0">
              <a:buSzPct val="25000"/>
            </a:pPr>
            <a:endParaRPr lang="en-IN" b="1" dirty="0">
              <a:solidFill>
                <a:schemeClr val="dk1"/>
              </a:solidFill>
              <a:ea typeface="Calibri"/>
              <a:cs typeface="Calibri"/>
              <a:sym typeface="Calibri"/>
            </a:endParaRPr>
          </a:p>
          <a:p>
            <a:pPr lvl="0">
              <a:buSzPct val="25000"/>
            </a:pPr>
            <a:r>
              <a:rPr lang="en-IN" b="1" dirty="0">
                <a:solidFill>
                  <a:schemeClr val="dk1"/>
                </a:solidFill>
                <a:ea typeface="Calibri"/>
                <a:cs typeface="Calibri"/>
                <a:sym typeface="Calibri"/>
              </a:rPr>
              <a:t>B2C e-commerce </a:t>
            </a:r>
            <a:r>
              <a:rPr lang="en-IN" dirty="0">
                <a:solidFill>
                  <a:schemeClr val="dk1"/>
                </a:solidFill>
                <a:ea typeface="Calibri"/>
                <a:cs typeface="Calibri"/>
                <a:sym typeface="Calibri"/>
              </a:rPr>
              <a:t>is online exchange between companies and individual consumers.</a:t>
            </a:r>
          </a:p>
          <a:p>
            <a:pPr lvl="0">
              <a:buSzPct val="25000"/>
            </a:pPr>
            <a:r>
              <a:rPr lang="en-IN" dirty="0">
                <a:solidFill>
                  <a:schemeClr val="dk1"/>
                </a:solidFill>
                <a:ea typeface="Calibri"/>
                <a:cs typeface="Calibri"/>
                <a:sym typeface="Calibri"/>
              </a:rPr>
              <a:t>Forrester Research reports that in 2012, shoppers bought $231 billion worth of consume goods online growing to $370 billion by 2017. </a:t>
            </a:r>
          </a:p>
          <a:p>
            <a:pPr lvl="0">
              <a:buSzPct val="25000"/>
            </a:pPr>
            <a:endParaRPr lang="en-IN" dirty="0">
              <a:solidFill>
                <a:schemeClr val="dk1"/>
              </a:solidFill>
              <a:ea typeface="Calibri"/>
              <a:cs typeface="Calibri"/>
              <a:sym typeface="Calibri"/>
            </a:endParaRPr>
          </a:p>
          <a:p>
            <a:pPr lvl="0">
              <a:buSzPct val="25000"/>
            </a:pPr>
            <a:r>
              <a:rPr lang="en-IN" dirty="0">
                <a:solidFill>
                  <a:schemeClr val="dk1"/>
                </a:solidFill>
                <a:ea typeface="Calibri"/>
                <a:cs typeface="Calibri"/>
                <a:sym typeface="Calibri"/>
              </a:rPr>
              <a:t>A number of factors prevent online sales from growing even more. </a:t>
            </a:r>
          </a:p>
          <a:p>
            <a:pPr marL="171450" lvl="0" indent="-171450">
              <a:buClr>
                <a:schemeClr val="dk1"/>
              </a:buClr>
              <a:buSzPct val="100000"/>
              <a:buFont typeface="Arial"/>
              <a:buChar char="•"/>
            </a:pPr>
            <a:r>
              <a:rPr lang="en-IN" dirty="0">
                <a:solidFill>
                  <a:schemeClr val="dk1"/>
                </a:solidFill>
                <a:ea typeface="Calibri"/>
                <a:cs typeface="Calibri"/>
                <a:sym typeface="Calibri"/>
              </a:rPr>
              <a:t>Most consumers prefer stores where they can touch and feel items and avoid issues with returns and shipping costs. </a:t>
            </a:r>
          </a:p>
          <a:p>
            <a:pPr marL="171450" lvl="0" indent="-171450">
              <a:buClr>
                <a:schemeClr val="dk1"/>
              </a:buClr>
              <a:buSzPct val="100000"/>
              <a:buFont typeface="Arial"/>
              <a:buChar char="•"/>
            </a:pPr>
            <a:r>
              <a:rPr lang="en-IN" dirty="0">
                <a:solidFill>
                  <a:schemeClr val="dk1"/>
                </a:solidFill>
                <a:ea typeface="Calibri"/>
                <a:cs typeface="Calibri"/>
                <a:sym typeface="Calibri"/>
              </a:rPr>
              <a:t>Also, many consumers don’t like to buy online because they want the product immediately. </a:t>
            </a:r>
          </a:p>
          <a:p>
            <a:pPr marL="171450" lvl="0" indent="-171450">
              <a:buClr>
                <a:schemeClr val="dk1"/>
              </a:buClr>
              <a:buSzPct val="100000"/>
              <a:buFont typeface="Arial"/>
              <a:buChar char="•"/>
            </a:pPr>
            <a:r>
              <a:rPr lang="en-IN" dirty="0">
                <a:solidFill>
                  <a:schemeClr val="dk1"/>
                </a:solidFill>
                <a:ea typeface="Calibri"/>
                <a:cs typeface="Calibri"/>
                <a:sym typeface="Calibri"/>
              </a:rPr>
              <a:t>To address some of these issues, many retailers, such as Best Buy, have merged their online and in-store sales functions so that consumers can select an item and pay for it online, then pick it up at their local store within hours</a:t>
            </a:r>
            <a:r>
              <a:rPr lang="en-IN" u="sng" dirty="0">
                <a:solidFill>
                  <a:srgbClr val="0070C0"/>
                </a:solidFill>
                <a:ea typeface="Calibri"/>
                <a:cs typeface="Calibri"/>
                <a:sym typeface="Calibri"/>
              </a:rPr>
              <a:t>.</a:t>
            </a:r>
          </a:p>
          <a:p>
            <a:pPr lvl="0">
              <a:buClr>
                <a:schemeClr val="dk1"/>
              </a:buClr>
              <a:buSzPct val="100000"/>
            </a:pPr>
            <a:endParaRPr lang="en-IN" u="sng" dirty="0">
              <a:solidFill>
                <a:srgbClr val="0070C0"/>
              </a:solidFill>
              <a:ea typeface="Calibri"/>
              <a:cs typeface="Calibri"/>
              <a:sym typeface="Calibri"/>
            </a:endParaRPr>
          </a:p>
          <a:p>
            <a:pPr lvl="0">
              <a:buClr>
                <a:schemeClr val="dk1"/>
              </a:buClr>
              <a:buSzPct val="100000"/>
            </a:pPr>
            <a:r>
              <a:rPr lang="en-IN" b="1" dirty="0">
                <a:solidFill>
                  <a:srgbClr val="0070C0"/>
                </a:solidFill>
                <a:ea typeface="Calibri"/>
                <a:cs typeface="Calibri"/>
                <a:sym typeface="Calibri"/>
              </a:rPr>
              <a:t>M-Commerce</a:t>
            </a:r>
            <a:r>
              <a:rPr lang="en-IN" dirty="0">
                <a:solidFill>
                  <a:srgbClr val="0070C0"/>
                </a:solidFill>
                <a:ea typeface="Calibri"/>
                <a:cs typeface="Calibri"/>
                <a:sym typeface="Calibri"/>
              </a:rPr>
              <a:t> involves mobile devices, smartphones, and personal digital assistants.  Mobile phones will generate 15% of ecommerce sales by 2020.</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29</a:t>
            </a:fld>
            <a:endParaRPr lang="en-US" dirty="0"/>
          </a:p>
        </p:txBody>
      </p:sp>
    </p:spTree>
    <p:extLst>
      <p:ext uri="{BB962C8B-B14F-4D97-AF65-F5344CB8AC3E}">
        <p14:creationId xmlns:p14="http://schemas.microsoft.com/office/powerpoint/2010/main" val="3134881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73D6722-9B4D-4E29-B226-C325925A8118}" type="slidenum">
              <a:rPr lang="en-US" smtClean="0"/>
              <a:t>3</a:t>
            </a:fld>
            <a:endParaRPr lang="en-US" dirty="0"/>
          </a:p>
        </p:txBody>
      </p:sp>
      <p:sp>
        <p:nvSpPr>
          <p:cNvPr id="6" name="Notes Placeholder 2"/>
          <p:cNvSpPr txBox="1">
            <a:spLocks noGrp="1"/>
          </p:cNvSpPr>
          <p:nvPr>
            <p:ph type="body" idx="3"/>
          </p:nvPr>
        </p:nvSpPr>
        <p:spPr>
          <a:xfrm>
            <a:off x="685800" y="4343400"/>
            <a:ext cx="5486399" cy="4114800"/>
          </a:xfrm>
          <a:prstGeom prst="rect">
            <a:avLst/>
          </a:prstGeom>
          <a:noFill/>
          <a:ln>
            <a:noFill/>
          </a:ln>
        </p:spPr>
        <p:txBody>
          <a:bodyPr lIns="91425" tIns="45700" rIns="91425" bIns="45700" anchor="t" anchorCtr="0">
            <a:noAutofit/>
          </a:bodyPr>
          <a:lstStyle/>
          <a:p>
            <a:pPr lvl="0">
              <a:buSzPct val="25000"/>
            </a:pPr>
            <a:r>
              <a:rPr lang="en-US" b="1" dirty="0">
                <a:solidFill>
                  <a:schemeClr val="dk1"/>
                </a:solidFill>
                <a:ea typeface="Calibri"/>
                <a:cs typeface="Calibri"/>
                <a:sym typeface="Calibri"/>
              </a:rPr>
              <a:t>DISCUSSION NOTE:</a:t>
            </a:r>
          </a:p>
          <a:p>
            <a:pPr lvl="0">
              <a:buSzPct val="25000"/>
            </a:pPr>
            <a:r>
              <a:rPr lang="en-US" dirty="0">
                <a:solidFill>
                  <a:schemeClr val="dk1"/>
                </a:solidFill>
                <a:ea typeface="Calibri"/>
                <a:cs typeface="Calibri"/>
                <a:sym typeface="Calibri"/>
              </a:rPr>
              <a:t>Tell students to think about these options and choose which one they would select.</a:t>
            </a:r>
            <a:endParaRPr lang="en-US" sz="1200" b="0" i="0" u="none" strike="noStrike" cap="none" dirty="0">
              <a:solidFill>
                <a:schemeClr val="dk1"/>
              </a:solidFill>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ea typeface="Calibri"/>
              <a:cs typeface="Calibri"/>
              <a:sym typeface="Calibri"/>
            </a:endParaRPr>
          </a:p>
        </p:txBody>
      </p:sp>
    </p:spTree>
    <p:extLst>
      <p:ext uri="{BB962C8B-B14F-4D97-AF65-F5344CB8AC3E}">
        <p14:creationId xmlns:p14="http://schemas.microsoft.com/office/powerpoint/2010/main" val="10308561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r>
              <a:rPr lang="en-US" b="1" dirty="0">
                <a:solidFill>
                  <a:schemeClr val="dk1"/>
                </a:solidFill>
                <a:ea typeface="Calibri"/>
                <a:cs typeface="Calibri"/>
                <a:sym typeface="Calibri"/>
              </a:rPr>
              <a:t>LECTURE NOTES:</a:t>
            </a:r>
          </a:p>
          <a:p>
            <a:pPr marL="228600" lvl="0" indent="-228600">
              <a:buClr>
                <a:schemeClr val="dk1"/>
              </a:buClr>
              <a:buSzPct val="100000"/>
              <a:buFont typeface="Arial"/>
              <a:buChar char="•"/>
            </a:pPr>
            <a:r>
              <a:rPr lang="en-US" dirty="0">
                <a:solidFill>
                  <a:schemeClr val="dk1"/>
                </a:solidFill>
                <a:ea typeface="Calibri"/>
                <a:cs typeface="Calibri"/>
                <a:sym typeface="Calibri"/>
              </a:rPr>
              <a:t>As Table </a:t>
            </a:r>
            <a:r>
              <a:rPr lang="en-US" dirty="0" smtClean="0">
                <a:solidFill>
                  <a:schemeClr val="dk1"/>
                </a:solidFill>
                <a:ea typeface="Calibri"/>
                <a:cs typeface="Calibri"/>
                <a:sym typeface="Calibri"/>
              </a:rPr>
              <a:t>12-2 </a:t>
            </a:r>
            <a:r>
              <a:rPr lang="en-US" dirty="0">
                <a:solidFill>
                  <a:schemeClr val="dk1"/>
                </a:solidFill>
                <a:ea typeface="Calibri"/>
                <a:cs typeface="Calibri"/>
                <a:sym typeface="Calibri"/>
              </a:rPr>
              <a:t>illustrates, business-to-consumer e-commerce offers a number of benefits to both marketers and consumers.</a:t>
            </a:r>
          </a:p>
          <a:p>
            <a:pPr marL="228600" lvl="0" indent="-228600">
              <a:buClr>
                <a:schemeClr val="dk1"/>
              </a:buClr>
              <a:buSzPct val="100000"/>
              <a:buFont typeface="Arial"/>
              <a:buChar char="•"/>
            </a:pPr>
            <a:r>
              <a:rPr lang="en-US" dirty="0">
                <a:solidFill>
                  <a:schemeClr val="dk1"/>
                </a:solidFill>
                <a:ea typeface="Calibri"/>
                <a:cs typeface="Calibri"/>
                <a:sym typeface="Calibri"/>
              </a:rPr>
              <a:t>Clearly B2C e-commerce increases the convenience for consumers by eliminating travelling and allowing for shopping to occur 24 hours a day, from any location.  In less developed countries, consumers can find products that can’t be located locally.</a:t>
            </a:r>
          </a:p>
          <a:p>
            <a:pPr marL="228600" lvl="0" indent="-228600">
              <a:buClr>
                <a:schemeClr val="dk1"/>
              </a:buClr>
              <a:buSzPct val="100000"/>
              <a:buFont typeface="Arial"/>
              <a:buChar char="•"/>
            </a:pPr>
            <a:r>
              <a:rPr lang="en-US" dirty="0">
                <a:solidFill>
                  <a:schemeClr val="dk1"/>
                </a:solidFill>
                <a:ea typeface="Calibri"/>
                <a:cs typeface="Calibri"/>
                <a:sym typeface="Calibri"/>
              </a:rPr>
              <a:t>For experiential shoppers, a key benefit of online shopping stems from the fact that they enjoy the “thrill of the hunt” when searching for items.  Consumers enjoy other benefits as well, such as the ease with which shopping bots allow consumers to price items sold by different vendors</a:t>
            </a:r>
            <a:r>
              <a:rPr lang="en-US" dirty="0" smtClean="0">
                <a:solidFill>
                  <a:schemeClr val="dk1"/>
                </a:solidFill>
                <a:ea typeface="Calibri"/>
                <a:cs typeface="Calibri"/>
                <a:sym typeface="Calibri"/>
              </a:rPr>
              <a:t>.</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30</a:t>
            </a:fld>
            <a:endParaRPr lang="en-US" dirty="0"/>
          </a:p>
        </p:txBody>
      </p:sp>
    </p:spTree>
    <p:extLst>
      <p:ext uri="{BB962C8B-B14F-4D97-AF65-F5344CB8AC3E}">
        <p14:creationId xmlns:p14="http://schemas.microsoft.com/office/powerpoint/2010/main" val="7287860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r>
              <a:rPr lang="en-US" b="1" dirty="0">
                <a:solidFill>
                  <a:schemeClr val="dk1"/>
                </a:solidFill>
                <a:ea typeface="Calibri"/>
                <a:cs typeface="Calibri"/>
                <a:sym typeface="Calibri"/>
              </a:rPr>
              <a:t>LECTURE NOTES:</a:t>
            </a:r>
          </a:p>
          <a:p>
            <a:pPr marL="228600" lvl="0" indent="-228600">
              <a:buClr>
                <a:schemeClr val="dk1"/>
              </a:buClr>
              <a:buSzPct val="100000"/>
              <a:buFont typeface="Arial"/>
              <a:buChar char="•"/>
            </a:pPr>
            <a:r>
              <a:rPr lang="en-US" dirty="0">
                <a:solidFill>
                  <a:schemeClr val="dk1"/>
                </a:solidFill>
                <a:ea typeface="Calibri"/>
                <a:cs typeface="Calibri"/>
                <a:sym typeface="Calibri"/>
              </a:rPr>
              <a:t>As Table </a:t>
            </a:r>
            <a:r>
              <a:rPr lang="en-US" dirty="0" smtClean="0">
                <a:solidFill>
                  <a:schemeClr val="dk1"/>
                </a:solidFill>
                <a:ea typeface="Calibri"/>
                <a:cs typeface="Calibri"/>
                <a:sym typeface="Calibri"/>
              </a:rPr>
              <a:t>12-2 </a:t>
            </a:r>
            <a:r>
              <a:rPr lang="en-US" dirty="0">
                <a:solidFill>
                  <a:schemeClr val="dk1"/>
                </a:solidFill>
                <a:ea typeface="Calibri"/>
                <a:cs typeface="Calibri"/>
                <a:sym typeface="Calibri"/>
              </a:rPr>
              <a:t>illustrates, business-to-consumer e-commerce offers a number of benefits to both marketers and consumers.</a:t>
            </a:r>
          </a:p>
          <a:p>
            <a:pPr marL="228600" lvl="0" indent="-228600">
              <a:buClr>
                <a:schemeClr val="dk1"/>
              </a:buClr>
              <a:buSzPct val="100000"/>
              <a:buFont typeface="Arial"/>
              <a:buChar char="•"/>
            </a:pPr>
            <a:r>
              <a:rPr lang="en-US" dirty="0">
                <a:solidFill>
                  <a:schemeClr val="dk1"/>
                </a:solidFill>
                <a:ea typeface="Calibri"/>
                <a:cs typeface="Calibri"/>
                <a:sym typeface="Calibri"/>
              </a:rPr>
              <a:t>For marketers, the key benefits include the ability to expand their customer base</a:t>
            </a:r>
            <a:r>
              <a:rPr lang="en-US" strike="sngStrike" dirty="0">
                <a:solidFill>
                  <a:srgbClr val="FF0000"/>
                </a:solidFill>
                <a:ea typeface="Calibri"/>
                <a:cs typeface="Calibri"/>
                <a:sym typeface="Calibri"/>
              </a:rPr>
              <a:t> </a:t>
            </a:r>
            <a:r>
              <a:rPr lang="en-US" dirty="0">
                <a:solidFill>
                  <a:schemeClr val="dk1"/>
                </a:solidFill>
                <a:ea typeface="Calibri"/>
                <a:cs typeface="Calibri"/>
                <a:sym typeface="Calibri"/>
              </a:rPr>
              <a:t>—globally, if desired, and the ability to develop specialized businesses that would not be profitable if bound to a brick-and-mortar store.  Excess inventory can be easily be sold by online retailers, or sold through online liquidators such as Overstock.com.  E-commerce also reduces business costs—facility rentals and store interior design costs go out the window in the virtual environment, while product and packaging costs disappear for items that can be downloaded virtually such as software or music.</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31</a:t>
            </a:fld>
            <a:endParaRPr lang="en-US" dirty="0"/>
          </a:p>
        </p:txBody>
      </p:sp>
    </p:spTree>
    <p:extLst>
      <p:ext uri="{BB962C8B-B14F-4D97-AF65-F5344CB8AC3E}">
        <p14:creationId xmlns:p14="http://schemas.microsoft.com/office/powerpoint/2010/main" val="28897622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LECTURE NOTE:</a:t>
            </a:r>
          </a:p>
          <a:p>
            <a:r>
              <a:rPr lang="en-US" dirty="0"/>
              <a:t>Some shoppers want to be “entertained” while shopping online.  Virtual experiential marketing caters to this type of consumer.</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32</a:t>
            </a:fld>
            <a:endParaRPr lang="en-US" dirty="0"/>
          </a:p>
        </p:txBody>
      </p:sp>
    </p:spTree>
    <p:extLst>
      <p:ext uri="{BB962C8B-B14F-4D97-AF65-F5344CB8AC3E}">
        <p14:creationId xmlns:p14="http://schemas.microsoft.com/office/powerpoint/2010/main" val="13302332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r>
              <a:rPr lang="en-US" b="1" dirty="0">
                <a:solidFill>
                  <a:schemeClr val="dk1"/>
                </a:solidFill>
                <a:ea typeface="Calibri"/>
                <a:cs typeface="Calibri"/>
                <a:sym typeface="Calibri"/>
              </a:rPr>
              <a:t>LECTURE NOTES:</a:t>
            </a:r>
          </a:p>
          <a:p>
            <a:pPr marL="228600" lvl="0" indent="-228600">
              <a:buClr>
                <a:schemeClr val="dk1"/>
              </a:buClr>
              <a:buSzPct val="100000"/>
              <a:buFont typeface="Arial"/>
              <a:buChar char="•"/>
            </a:pPr>
            <a:r>
              <a:rPr lang="en-US" dirty="0">
                <a:solidFill>
                  <a:schemeClr val="dk1"/>
                </a:solidFill>
                <a:ea typeface="Calibri"/>
                <a:cs typeface="Calibri"/>
                <a:sym typeface="Calibri"/>
              </a:rPr>
              <a:t>As Table </a:t>
            </a:r>
            <a:r>
              <a:rPr lang="en-US" dirty="0" smtClean="0">
                <a:solidFill>
                  <a:schemeClr val="dk1"/>
                </a:solidFill>
                <a:ea typeface="Calibri"/>
                <a:cs typeface="Calibri"/>
                <a:sym typeface="Calibri"/>
              </a:rPr>
              <a:t>12-2 </a:t>
            </a:r>
            <a:r>
              <a:rPr lang="en-US" dirty="0">
                <a:solidFill>
                  <a:schemeClr val="dk1"/>
                </a:solidFill>
                <a:ea typeface="Calibri"/>
                <a:cs typeface="Calibri"/>
                <a:sym typeface="Calibri"/>
              </a:rPr>
              <a:t>illustrates, business-to-consumer e-commerce offers a number of benefits to both marketers and consumers.</a:t>
            </a:r>
          </a:p>
          <a:p>
            <a:pPr marL="228600" lvl="0" indent="-228600">
              <a:buClr>
                <a:schemeClr val="dk1"/>
              </a:buClr>
              <a:buSzPct val="100000"/>
              <a:buFont typeface="Arial"/>
              <a:buChar char="•"/>
            </a:pPr>
            <a:r>
              <a:rPr lang="en-US" dirty="0">
                <a:solidFill>
                  <a:schemeClr val="dk1"/>
                </a:solidFill>
                <a:ea typeface="Calibri"/>
                <a:cs typeface="Calibri"/>
                <a:sym typeface="Calibri"/>
              </a:rPr>
              <a:t>With respect to the limitations of B2C e-commerce, as fast delivery options may be, consumers must still wait longer to receive most goods than if they went to the local mall and bought purchased the item off of the shelf. Poorly designed web</a:t>
            </a:r>
            <a:r>
              <a:rPr lang="en-US" strike="sngStrike" dirty="0">
                <a:solidFill>
                  <a:srgbClr val="FF0000"/>
                </a:solidFill>
                <a:ea typeface="Calibri"/>
                <a:cs typeface="Calibri"/>
                <a:sym typeface="Calibri"/>
              </a:rPr>
              <a:t> </a:t>
            </a:r>
            <a:r>
              <a:rPr lang="en-US" dirty="0">
                <a:solidFill>
                  <a:schemeClr val="dk1"/>
                </a:solidFill>
                <a:ea typeface="Calibri"/>
                <a:cs typeface="Calibri"/>
                <a:sym typeface="Calibri"/>
              </a:rPr>
              <a:t>sites can frustrate consumers with poor navigation, disappearing shopping baskets, or lack of FAQs or other access to customer service.  Security concerns remain for both the consumer and the marketer.  As consumers often want to touch and feel certain items prior to purchase, the Internet is at disadvantage when tactile considerations are important, or when consumers wish to be absolutely certain about how something fits, or the exact color of the item.</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33</a:t>
            </a:fld>
            <a:endParaRPr lang="en-US" dirty="0"/>
          </a:p>
        </p:txBody>
      </p:sp>
    </p:spTree>
    <p:extLst>
      <p:ext uri="{BB962C8B-B14F-4D97-AF65-F5344CB8AC3E}">
        <p14:creationId xmlns:p14="http://schemas.microsoft.com/office/powerpoint/2010/main" val="10498046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r>
              <a:rPr lang="en-US" b="1" dirty="0">
                <a:solidFill>
                  <a:schemeClr val="dk1"/>
                </a:solidFill>
                <a:ea typeface="Calibri"/>
                <a:cs typeface="Calibri"/>
                <a:sym typeface="Calibri"/>
              </a:rPr>
              <a:t>LECTURE NOTES:</a:t>
            </a:r>
          </a:p>
          <a:p>
            <a:pPr marL="228600" lvl="0" indent="-228600">
              <a:buClr>
                <a:schemeClr val="dk1"/>
              </a:buClr>
              <a:buSzPct val="100000"/>
              <a:buFont typeface="Arial"/>
              <a:buChar char="•"/>
            </a:pPr>
            <a:r>
              <a:rPr lang="en-US" dirty="0">
                <a:solidFill>
                  <a:schemeClr val="dk1"/>
                </a:solidFill>
                <a:ea typeface="Calibri"/>
                <a:cs typeface="Calibri"/>
                <a:sym typeface="Calibri"/>
              </a:rPr>
              <a:t>As </a:t>
            </a:r>
            <a:r>
              <a:rPr lang="en-US">
                <a:solidFill>
                  <a:schemeClr val="dk1"/>
                </a:solidFill>
                <a:ea typeface="Calibri"/>
                <a:cs typeface="Calibri"/>
                <a:sym typeface="Calibri"/>
              </a:rPr>
              <a:t>Table </a:t>
            </a:r>
            <a:r>
              <a:rPr lang="en-US" smtClean="0">
                <a:solidFill>
                  <a:schemeClr val="dk1"/>
                </a:solidFill>
                <a:ea typeface="Calibri"/>
                <a:cs typeface="Calibri"/>
                <a:sym typeface="Calibri"/>
              </a:rPr>
              <a:t>12-2 </a:t>
            </a:r>
            <a:r>
              <a:rPr lang="en-US" dirty="0">
                <a:solidFill>
                  <a:schemeClr val="dk1"/>
                </a:solidFill>
                <a:ea typeface="Calibri"/>
                <a:cs typeface="Calibri"/>
                <a:sym typeface="Calibri"/>
              </a:rPr>
              <a:t>illustrates, business-to-consumer e-commerce offers a number of benefits to both marketers and consumers.</a:t>
            </a:r>
          </a:p>
          <a:p>
            <a:pPr marL="228600" lvl="0" indent="-228600">
              <a:buClr>
                <a:schemeClr val="dk1"/>
              </a:buClr>
              <a:buSzPct val="100000"/>
              <a:buFont typeface="Arial"/>
              <a:buChar char="•"/>
            </a:pPr>
            <a:r>
              <a:rPr lang="en-US" dirty="0">
                <a:solidFill>
                  <a:schemeClr val="dk1"/>
                </a:solidFill>
                <a:ea typeface="Calibri"/>
                <a:cs typeface="Calibri"/>
                <a:sym typeface="Calibri"/>
              </a:rPr>
              <a:t>For Brick and Click stores, meaning those that have both an online presence as well as physical retail stores, cannibalization of in-store sales by the online alternative can be problematic.  Some stores solve this problem by offering online items that are not stocked in the store.</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34</a:t>
            </a:fld>
            <a:endParaRPr lang="en-US" dirty="0"/>
          </a:p>
        </p:txBody>
      </p:sp>
    </p:spTree>
    <p:extLst>
      <p:ext uri="{BB962C8B-B14F-4D97-AF65-F5344CB8AC3E}">
        <p14:creationId xmlns:p14="http://schemas.microsoft.com/office/powerpoint/2010/main" val="8019421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LECTURE NOTE:</a:t>
            </a:r>
          </a:p>
          <a:p>
            <a:r>
              <a:rPr lang="en-US" dirty="0"/>
              <a:t>An estimated 68% of all online customers leave </a:t>
            </a:r>
            <a:r>
              <a:rPr lang="en-US" dirty="0" err="1"/>
              <a:t>unpurchased</a:t>
            </a:r>
            <a:r>
              <a:rPr lang="en-US" dirty="0"/>
              <a:t> items in their cart.  Customers are less likely to return to sites that are difficult to navigate.  Also, customers ideally want items to remain in their cart if they have to leave the site – in other words, when they return later, they would like those items to still remain in their cart until purchased.</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35</a:t>
            </a:fld>
            <a:endParaRPr lang="en-US" dirty="0"/>
          </a:p>
        </p:txBody>
      </p:sp>
    </p:spTree>
    <p:extLst>
      <p:ext uri="{BB962C8B-B14F-4D97-AF65-F5344CB8AC3E}">
        <p14:creationId xmlns:p14="http://schemas.microsoft.com/office/powerpoint/2010/main" val="8079700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r>
              <a:rPr lang="en-IN" b="1" dirty="0">
                <a:solidFill>
                  <a:schemeClr val="dk1"/>
                </a:solidFill>
                <a:ea typeface="Calibri"/>
                <a:cs typeface="Calibri"/>
                <a:sym typeface="Calibri"/>
              </a:rPr>
              <a:t>LECTURE NOTES:</a:t>
            </a:r>
          </a:p>
          <a:p>
            <a:pPr marL="228600" lvl="0" indent="-228600">
              <a:buClr>
                <a:schemeClr val="dk1"/>
              </a:buClr>
              <a:buSzPct val="100000"/>
              <a:buFont typeface="Arial"/>
              <a:buChar char="•"/>
            </a:pPr>
            <a:r>
              <a:rPr lang="en-IN" dirty="0">
                <a:solidFill>
                  <a:schemeClr val="dk1"/>
                </a:solidFill>
                <a:ea typeface="Calibri"/>
                <a:cs typeface="Calibri"/>
                <a:sym typeface="Calibri"/>
              </a:rPr>
              <a:t>Despite the growth of B2C e-commerce, it is unlikely that e-commerce will ever completely replace physical store locations. Even in banking, consumers seem to value the choice of being able to go to an actual location for F2F transactions, as well as being able to shift funds or pay bills over the Internet.  While many retailers would prefer to avoid  the cost and hassle of staffing physical stores, it doesn’t seem to be in the cards anytime soon.  However, more and more brick-and-mortar retailers are finding it necessary to entertain consumers as part of the shopping experience in order to lure them away from their computers.  One destination retailers is Cabalas in Forth Worth Texas.  This store enhances the shopping experience by maintaining huge freshwater aquariums containing a variety of American sporting fish.  They also offer a wildlife museum of trophy deer heads and various wildlife animals.</a:t>
            </a:r>
          </a:p>
          <a:p>
            <a:pPr marL="228600" lvl="0" indent="-228600">
              <a:buClr>
                <a:schemeClr val="dk1"/>
              </a:buClr>
              <a:buSzPct val="25000"/>
            </a:pPr>
            <a:endParaRPr lang="en-IN" dirty="0">
              <a:solidFill>
                <a:schemeClr val="dk1"/>
              </a:solidFill>
              <a:ea typeface="Calibri"/>
              <a:cs typeface="Calibri"/>
              <a:sym typeface="Calibri"/>
            </a:endParaRPr>
          </a:p>
          <a:p>
            <a:pPr marL="228600" lvl="0" indent="-228600">
              <a:buClr>
                <a:schemeClr val="dk1"/>
              </a:buClr>
              <a:buSzPct val="25000"/>
            </a:pPr>
            <a:r>
              <a:rPr lang="en-IN" b="1" dirty="0">
                <a:solidFill>
                  <a:schemeClr val="dk1"/>
                </a:solidFill>
                <a:ea typeface="Calibri"/>
                <a:cs typeface="Calibri"/>
                <a:sym typeface="Calibri"/>
              </a:rPr>
              <a:t>WEBSITE INFORMATION:</a:t>
            </a:r>
          </a:p>
          <a:p>
            <a:pPr marL="228600" lvl="0" indent="-228600">
              <a:buClr>
                <a:schemeClr val="dk1"/>
              </a:buClr>
              <a:buSzPct val="100000"/>
              <a:buFont typeface="Arial"/>
              <a:buChar char="•"/>
            </a:pPr>
            <a:r>
              <a:rPr lang="en-IN" dirty="0">
                <a:solidFill>
                  <a:schemeClr val="dk1"/>
                </a:solidFill>
                <a:ea typeface="Calibri"/>
                <a:cs typeface="Calibri"/>
                <a:sym typeface="Calibri"/>
              </a:rPr>
              <a:t>Mall of America, one of the largest destination retailing </a:t>
            </a:r>
            <a:r>
              <a:rPr lang="en-IN" dirty="0" err="1">
                <a:solidFill>
                  <a:schemeClr val="dk1"/>
                </a:solidFill>
                <a:ea typeface="Calibri"/>
                <a:cs typeface="Calibri"/>
                <a:sym typeface="Calibri"/>
              </a:rPr>
              <a:t>centers</a:t>
            </a:r>
            <a:r>
              <a:rPr lang="en-IN" dirty="0">
                <a:solidFill>
                  <a:schemeClr val="dk1"/>
                </a:solidFill>
                <a:ea typeface="Calibri"/>
                <a:cs typeface="Calibri"/>
                <a:sym typeface="Calibri"/>
              </a:rPr>
              <a:t>, features an aquarium, a flight simulation, an 18-hole miniature golf course, a comedy club, and a massive four-story Lego playground.  Click the “Attractions Button” to see the various offerings.</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36</a:t>
            </a:fld>
            <a:endParaRPr lang="en-US" dirty="0"/>
          </a:p>
        </p:txBody>
      </p:sp>
    </p:spTree>
    <p:extLst>
      <p:ext uri="{BB962C8B-B14F-4D97-AF65-F5344CB8AC3E}">
        <p14:creationId xmlns:p14="http://schemas.microsoft.com/office/powerpoint/2010/main" val="33436578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r>
              <a:rPr lang="en-IN" sz="1100" b="1" dirty="0">
                <a:solidFill>
                  <a:schemeClr val="dk1"/>
                </a:solidFill>
                <a:ea typeface="Calibri"/>
                <a:cs typeface="Calibri"/>
                <a:sym typeface="Calibri"/>
              </a:rPr>
              <a:t>LECTURE NOTES:</a:t>
            </a:r>
          </a:p>
          <a:p>
            <a:pPr lvl="0">
              <a:buSzPct val="25000"/>
            </a:pPr>
            <a:endParaRPr lang="en-IN" sz="1100" dirty="0">
              <a:solidFill>
                <a:schemeClr val="dk1"/>
              </a:solidFill>
              <a:ea typeface="Calibri"/>
              <a:cs typeface="Calibri"/>
              <a:sym typeface="Calibri"/>
            </a:endParaRPr>
          </a:p>
          <a:p>
            <a:pPr lvl="0">
              <a:buSzPct val="25000"/>
            </a:pPr>
            <a:r>
              <a:rPr lang="en-IN" sz="1100" b="1" dirty="0">
                <a:solidFill>
                  <a:schemeClr val="dk1"/>
                </a:solidFill>
                <a:ea typeface="Calibri"/>
                <a:cs typeface="Calibri"/>
                <a:sym typeface="Calibri"/>
              </a:rPr>
              <a:t>Direct selling </a:t>
            </a:r>
            <a:r>
              <a:rPr lang="en-IN" sz="1100" dirty="0">
                <a:solidFill>
                  <a:schemeClr val="dk1"/>
                </a:solidFill>
                <a:ea typeface="Calibri"/>
                <a:cs typeface="Calibri"/>
                <a:sym typeface="Calibri"/>
              </a:rPr>
              <a:t>occurs when a salesperson presents a product to one individual or a small group, takes orders, and delivers the merchandise. </a:t>
            </a:r>
          </a:p>
          <a:p>
            <a:pPr lvl="0">
              <a:buSzPct val="25000"/>
            </a:pPr>
            <a:r>
              <a:rPr lang="en-IN" sz="1100" dirty="0">
                <a:solidFill>
                  <a:schemeClr val="dk1"/>
                </a:solidFill>
                <a:ea typeface="Calibri"/>
                <a:cs typeface="Calibri"/>
                <a:sym typeface="Calibri"/>
              </a:rPr>
              <a:t>The Direct Selling Association reported that in 2012, 15.9 million people engaged in direct selling in the United States, and these activities generated $31.63 billion in sales.</a:t>
            </a:r>
          </a:p>
          <a:p>
            <a:pPr marL="171450" lvl="0" indent="-171450">
              <a:buClr>
                <a:schemeClr val="dk1"/>
              </a:buClr>
              <a:buSzPct val="100000"/>
              <a:buFont typeface="Arial"/>
              <a:buChar char="•"/>
            </a:pPr>
            <a:r>
              <a:rPr lang="en-IN" sz="1100" dirty="0">
                <a:solidFill>
                  <a:schemeClr val="dk1"/>
                </a:solidFill>
                <a:ea typeface="Calibri"/>
                <a:cs typeface="Calibri"/>
                <a:sym typeface="Calibri"/>
              </a:rPr>
              <a:t>Door-to-door selling is still popular in some countries, such as China. But it’s declining in the United States, where two-income households are the norm, because fewer people are home during the day and those who </a:t>
            </a:r>
            <a:r>
              <a:rPr lang="en-IN" sz="1100" i="1" dirty="0">
                <a:solidFill>
                  <a:schemeClr val="dk1"/>
                </a:solidFill>
                <a:ea typeface="Calibri"/>
                <a:cs typeface="Calibri"/>
                <a:sym typeface="Calibri"/>
              </a:rPr>
              <a:t>are </a:t>
            </a:r>
            <a:r>
              <a:rPr lang="en-IN" sz="1100" dirty="0">
                <a:solidFill>
                  <a:schemeClr val="dk1"/>
                </a:solidFill>
                <a:ea typeface="Calibri"/>
                <a:cs typeface="Calibri"/>
                <a:sym typeface="Calibri"/>
              </a:rPr>
              <a:t>home are reluctant to open their doors to strangers.</a:t>
            </a:r>
          </a:p>
          <a:p>
            <a:pPr marL="171450" lvl="0" indent="-171450">
              <a:buClr>
                <a:schemeClr val="dk1"/>
              </a:buClr>
              <a:buSzPct val="100000"/>
              <a:buFont typeface="Arial"/>
              <a:buChar char="•"/>
            </a:pPr>
            <a:r>
              <a:rPr lang="en-IN" sz="1100" dirty="0">
                <a:solidFill>
                  <a:schemeClr val="dk1"/>
                </a:solidFill>
                <a:ea typeface="Calibri"/>
                <a:cs typeface="Calibri"/>
                <a:sym typeface="Calibri"/>
              </a:rPr>
              <a:t>At </a:t>
            </a:r>
            <a:r>
              <a:rPr lang="en-IN" sz="1100" i="1" dirty="0">
                <a:solidFill>
                  <a:schemeClr val="dk1"/>
                </a:solidFill>
                <a:ea typeface="Calibri"/>
                <a:cs typeface="Calibri"/>
                <a:sym typeface="Calibri"/>
              </a:rPr>
              <a:t>home shopping parties</a:t>
            </a:r>
            <a:r>
              <a:rPr lang="en-IN" sz="1100" dirty="0">
                <a:solidFill>
                  <a:schemeClr val="dk1"/>
                </a:solidFill>
                <a:ea typeface="Calibri"/>
                <a:cs typeface="Calibri"/>
                <a:sym typeface="Calibri"/>
              </a:rPr>
              <a:t>, also called </a:t>
            </a:r>
            <a:r>
              <a:rPr lang="en-IN" sz="1100" i="1" dirty="0">
                <a:solidFill>
                  <a:schemeClr val="dk1"/>
                </a:solidFill>
                <a:ea typeface="Calibri"/>
                <a:cs typeface="Calibri"/>
                <a:sym typeface="Calibri"/>
              </a:rPr>
              <a:t>in-home selling</a:t>
            </a:r>
            <a:r>
              <a:rPr lang="en-IN" sz="1100" dirty="0">
                <a:solidFill>
                  <a:schemeClr val="dk1"/>
                </a:solidFill>
                <a:ea typeface="Calibri"/>
                <a:cs typeface="Calibri"/>
                <a:sym typeface="Calibri"/>
              </a:rPr>
              <a:t>, a company representative known as a consultant, distributor, or adviser makes a sales presentation to a group of people who have gathered in the home of a friend. One reason that these parties are so effective is that people who attend may get caught up in the “group spirit” and buy things they would not normally purchase if they were alone.</a:t>
            </a:r>
          </a:p>
          <a:p>
            <a:pPr marL="171450" lvl="0" indent="-171450">
              <a:buClr>
                <a:schemeClr val="dk1"/>
              </a:buClr>
              <a:buSzPct val="100000"/>
              <a:buFont typeface="Arial"/>
              <a:buChar char="•"/>
            </a:pPr>
            <a:r>
              <a:rPr lang="en-IN" sz="1100" dirty="0">
                <a:solidFill>
                  <a:schemeClr val="dk1"/>
                </a:solidFill>
                <a:ea typeface="Calibri"/>
                <a:cs typeface="Calibri"/>
                <a:sym typeface="Calibri"/>
              </a:rPr>
              <a:t>Another form of direct selling, which the Amway Company epitomizes, is </a:t>
            </a:r>
            <a:r>
              <a:rPr lang="en-IN" sz="1100" b="1" dirty="0">
                <a:solidFill>
                  <a:schemeClr val="dk1"/>
                </a:solidFill>
                <a:ea typeface="Calibri"/>
                <a:cs typeface="Calibri"/>
                <a:sym typeface="Calibri"/>
              </a:rPr>
              <a:t>multilevel marketing or network marketing</a:t>
            </a:r>
            <a:r>
              <a:rPr lang="en-IN" sz="1100" dirty="0">
                <a:solidFill>
                  <a:schemeClr val="dk1"/>
                </a:solidFill>
                <a:ea typeface="Calibri"/>
                <a:cs typeface="Calibri"/>
                <a:sym typeface="Calibri"/>
              </a:rPr>
              <a:t>. In this system, a </a:t>
            </a:r>
            <a:r>
              <a:rPr lang="en-IN" sz="1100" i="1" dirty="0">
                <a:solidFill>
                  <a:schemeClr val="dk1"/>
                </a:solidFill>
                <a:ea typeface="Calibri"/>
                <a:cs typeface="Calibri"/>
                <a:sym typeface="Calibri"/>
              </a:rPr>
              <a:t>master distributor </a:t>
            </a:r>
            <a:r>
              <a:rPr lang="en-IN" sz="1100" dirty="0">
                <a:solidFill>
                  <a:schemeClr val="dk1"/>
                </a:solidFill>
                <a:ea typeface="Calibri"/>
                <a:cs typeface="Calibri"/>
                <a:sym typeface="Calibri"/>
              </a:rPr>
              <a:t>recruits other people to become distributors. The master distributor sells the company’s products to the people he or she entices to join and then receives commissions on all the merchandise sold by the people he or she recruits. Today, Amway has over 3 million independent business owners who distribute personal care, home care, and nutrition and commercial products in more than 100 countries.</a:t>
            </a:r>
            <a:endParaRPr lang="en-IN" sz="1100" dirty="0"/>
          </a:p>
        </p:txBody>
      </p:sp>
      <p:sp>
        <p:nvSpPr>
          <p:cNvPr id="4" name="Slide Number Placeholder 3"/>
          <p:cNvSpPr>
            <a:spLocks noGrp="1"/>
          </p:cNvSpPr>
          <p:nvPr>
            <p:ph type="sldNum" sz="quarter" idx="10"/>
          </p:nvPr>
        </p:nvSpPr>
        <p:spPr/>
        <p:txBody>
          <a:bodyPr/>
          <a:lstStyle/>
          <a:p>
            <a:fld id="{A73D6722-9B4D-4E29-B226-C325925A8118}" type="slidenum">
              <a:rPr lang="en-US" smtClean="0"/>
              <a:t>37</a:t>
            </a:fld>
            <a:endParaRPr lang="en-US" dirty="0"/>
          </a:p>
        </p:txBody>
      </p:sp>
    </p:spTree>
    <p:extLst>
      <p:ext uri="{BB962C8B-B14F-4D97-AF65-F5344CB8AC3E}">
        <p14:creationId xmlns:p14="http://schemas.microsoft.com/office/powerpoint/2010/main" val="16746335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r>
              <a:rPr lang="en-IN" b="1" dirty="0">
                <a:solidFill>
                  <a:schemeClr val="dk1"/>
                </a:solidFill>
                <a:ea typeface="Calibri"/>
                <a:cs typeface="Calibri"/>
                <a:sym typeface="Calibri"/>
              </a:rPr>
              <a:t>LECTURE NOTES:</a:t>
            </a:r>
          </a:p>
          <a:p>
            <a:pPr marL="228600" lvl="0" indent="-228600">
              <a:buClr>
                <a:schemeClr val="dk1"/>
              </a:buClr>
              <a:buSzPct val="100000"/>
              <a:buFont typeface="Arial"/>
              <a:buChar char="•"/>
            </a:pPr>
            <a:r>
              <a:rPr lang="en-IN" dirty="0">
                <a:solidFill>
                  <a:schemeClr val="dk1"/>
                </a:solidFill>
                <a:ea typeface="Calibri"/>
                <a:cs typeface="Calibri"/>
                <a:sym typeface="Calibri"/>
              </a:rPr>
              <a:t>When consumers can’t or won’t visit the store, automatic vending machines serve as a tried-and-true method of selling convenience goods.  Vending units require relatively little space and personnel to maintain, and offer the advantage of providing products when and where it is convenient for consumers to buy.  Lately it seems as if everything from ice, to fishing bait, to DVDs can be purchased from vending units.   This is particularly true as touchscreen technology and credit cards make it possible to purchase more costly items.  </a:t>
            </a:r>
          </a:p>
          <a:p>
            <a:pPr marL="228600" lvl="0" indent="-228600">
              <a:buClr>
                <a:schemeClr val="dk1"/>
              </a:buClr>
              <a:buSzPct val="100000"/>
              <a:buFont typeface="Arial"/>
              <a:buChar char="•"/>
            </a:pPr>
            <a:r>
              <a:rPr lang="en-IN" dirty="0">
                <a:solidFill>
                  <a:schemeClr val="dk1"/>
                </a:solidFill>
                <a:ea typeface="Calibri"/>
                <a:cs typeface="Calibri"/>
                <a:sym typeface="Calibri"/>
              </a:rPr>
              <a:t>Japan has the highest number of automatic vending machines per capita, and marketers have developed some very creative vending opportunities.  Let’s visit the website on this slide and take a look.</a:t>
            </a:r>
          </a:p>
          <a:p>
            <a:pPr marL="228600" lvl="0" indent="-228600">
              <a:buClr>
                <a:schemeClr val="dk1"/>
              </a:buClr>
              <a:buSzPct val="25000"/>
            </a:pPr>
            <a:endParaRPr lang="en-IN" dirty="0">
              <a:solidFill>
                <a:schemeClr val="dk1"/>
              </a:solidFill>
              <a:ea typeface="Calibri"/>
              <a:cs typeface="Calibri"/>
              <a:sym typeface="Calibri"/>
            </a:endParaRPr>
          </a:p>
          <a:p>
            <a:pPr marL="228600" lvl="0" indent="-228600">
              <a:buClr>
                <a:schemeClr val="dk1"/>
              </a:buClr>
              <a:buSzPct val="25000"/>
            </a:pPr>
            <a:r>
              <a:rPr lang="en-IN" b="1" dirty="0">
                <a:solidFill>
                  <a:schemeClr val="dk1"/>
                </a:solidFill>
                <a:ea typeface="Calibri"/>
                <a:cs typeface="Calibri"/>
                <a:sym typeface="Calibri"/>
              </a:rPr>
              <a:t>WEBSITE NOTES:</a:t>
            </a:r>
          </a:p>
          <a:p>
            <a:pPr marL="228600" lvl="0" indent="-228600">
              <a:buClr>
                <a:schemeClr val="dk1"/>
              </a:buClr>
              <a:buSzPct val="100000"/>
              <a:buFont typeface="Arial"/>
              <a:buChar char="•"/>
            </a:pPr>
            <a:r>
              <a:rPr lang="en-IN" dirty="0">
                <a:solidFill>
                  <a:schemeClr val="dk1"/>
                </a:solidFill>
                <a:ea typeface="Calibri"/>
                <a:cs typeface="Calibri"/>
                <a:sym typeface="Calibri"/>
              </a:rPr>
              <a:t>This site offers 14 examples of creative vending machines that sell everything from traditional beverages like Coca-Cola to non-traditional items such as sneakers.  While Coca-Cola video is not functioning, the 36 second “egg” video demonstrates</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38</a:t>
            </a:fld>
            <a:endParaRPr lang="en-US" dirty="0"/>
          </a:p>
        </p:txBody>
      </p:sp>
    </p:spTree>
    <p:extLst>
      <p:ext uri="{BB962C8B-B14F-4D97-AF65-F5344CB8AC3E}">
        <p14:creationId xmlns:p14="http://schemas.microsoft.com/office/powerpoint/2010/main" val="30751039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r>
              <a:rPr lang="en-IN" b="1" dirty="0">
                <a:solidFill>
                  <a:schemeClr val="dk1"/>
                </a:solidFill>
                <a:ea typeface="Calibri"/>
                <a:cs typeface="Calibri"/>
                <a:sym typeface="Calibri"/>
              </a:rPr>
              <a:t>LECTURE NOTES:</a:t>
            </a:r>
          </a:p>
          <a:p>
            <a:pPr lvl="0">
              <a:buSzPct val="25000"/>
            </a:pPr>
            <a:endParaRPr lang="en-IN" dirty="0">
              <a:solidFill>
                <a:schemeClr val="dk1"/>
              </a:solidFill>
              <a:ea typeface="Calibri"/>
              <a:cs typeface="Calibri"/>
              <a:sym typeface="Calibri"/>
            </a:endParaRPr>
          </a:p>
          <a:p>
            <a:pPr lvl="0">
              <a:buSzPct val="25000"/>
            </a:pPr>
            <a:r>
              <a:rPr lang="en-IN" dirty="0">
                <a:solidFill>
                  <a:schemeClr val="dk1"/>
                </a:solidFill>
                <a:ea typeface="Calibri"/>
                <a:cs typeface="Calibri"/>
                <a:sym typeface="Calibri"/>
              </a:rPr>
              <a:t>Summary slide for Chapter 12, learning objective 3.</a:t>
            </a:r>
          </a:p>
          <a:p>
            <a:pPr lvl="0">
              <a:buSzPct val="25000"/>
            </a:pPr>
            <a:endParaRPr lang="en-IN" dirty="0">
              <a:solidFill>
                <a:schemeClr val="dk1"/>
              </a:solidFill>
              <a:ea typeface="Calibri"/>
              <a:cs typeface="Calibri"/>
              <a:sym typeface="Calibri"/>
            </a:endParaRPr>
          </a:p>
          <a:p>
            <a:pPr lvl="0">
              <a:buSzPct val="25000"/>
            </a:pPr>
            <a:r>
              <a:rPr lang="en-IN" b="1" dirty="0">
                <a:solidFill>
                  <a:schemeClr val="dk1"/>
                </a:solidFill>
                <a:ea typeface="Calibri"/>
                <a:cs typeface="Calibri"/>
                <a:sym typeface="Calibri"/>
              </a:rPr>
              <a:t>DISCUSSION NOTE:</a:t>
            </a:r>
          </a:p>
          <a:p>
            <a:pPr lvl="0">
              <a:buSzPct val="25000"/>
            </a:pPr>
            <a:endParaRPr lang="en-IN" b="1" dirty="0">
              <a:solidFill>
                <a:schemeClr val="dk1"/>
              </a:solidFill>
              <a:ea typeface="Calibri"/>
              <a:cs typeface="Calibri"/>
              <a:sym typeface="Calibri"/>
            </a:endParaRPr>
          </a:p>
          <a:p>
            <a:pPr marL="171450" lvl="0" indent="-171450">
              <a:buClr>
                <a:schemeClr val="dk1"/>
              </a:buClr>
              <a:buSzPct val="100000"/>
              <a:buFont typeface="Arial"/>
              <a:buChar char="•"/>
            </a:pPr>
            <a:r>
              <a:rPr lang="en-IN" dirty="0">
                <a:solidFill>
                  <a:schemeClr val="dk1"/>
                </a:solidFill>
                <a:ea typeface="Calibri"/>
                <a:cs typeface="Calibri"/>
                <a:sym typeface="Calibri"/>
              </a:rPr>
              <a:t>Pyramid schemes are illegal scams that promise consumers or investors large profits from recruiting others to join the program rather than from any real investment or sale of goods to the public. </a:t>
            </a:r>
          </a:p>
          <a:p>
            <a:pPr marL="171450" lvl="0" indent="-171450">
              <a:buClr>
                <a:schemeClr val="dk1"/>
              </a:buClr>
              <a:buSzPct val="100000"/>
              <a:buFont typeface="Arial"/>
              <a:buChar char="•"/>
            </a:pPr>
            <a:r>
              <a:rPr lang="en-IN" dirty="0">
                <a:solidFill>
                  <a:schemeClr val="dk1"/>
                </a:solidFill>
                <a:ea typeface="Calibri"/>
                <a:cs typeface="Calibri"/>
                <a:sym typeface="Calibri"/>
              </a:rPr>
              <a:t>Often, large numbers of people at the bottom of the pyramid pay money to advance to the top and to profit from others who might join. At recruiting meetings, pyramid promoters create a frenzied, enthusiastic atmosphere complete with promises of easy money. </a:t>
            </a:r>
          </a:p>
          <a:p>
            <a:pPr marL="171450" lvl="0" indent="-171450">
              <a:buClr>
                <a:schemeClr val="dk1"/>
              </a:buClr>
              <a:buSzPct val="100000"/>
              <a:buFont typeface="Arial"/>
              <a:buChar char="•"/>
            </a:pPr>
            <a:r>
              <a:rPr lang="en-IN" dirty="0">
                <a:solidFill>
                  <a:schemeClr val="dk1"/>
                </a:solidFill>
                <a:ea typeface="Calibri"/>
                <a:cs typeface="Calibri"/>
                <a:sym typeface="Calibri"/>
              </a:rPr>
              <a:t>Promoters also use high-pressure tactics to get people to sign up, suggesting that if they don’t sign on now, the opportunity won’t come around again.</a:t>
            </a:r>
          </a:p>
          <a:p>
            <a:pPr marL="171450" lvl="0" indent="-171450">
              <a:buClr>
                <a:schemeClr val="dk1"/>
              </a:buClr>
              <a:buSzPct val="100000"/>
              <a:buFont typeface="Arial"/>
              <a:buChar char="•"/>
            </a:pPr>
            <a:r>
              <a:rPr lang="en-IN" dirty="0">
                <a:solidFill>
                  <a:schemeClr val="dk1"/>
                </a:solidFill>
                <a:ea typeface="Calibri"/>
                <a:cs typeface="Calibri"/>
                <a:sym typeface="Calibri"/>
              </a:rPr>
              <a:t>Pyramid schemes are sometimes disguised as multilevel marketing—that is, people entering the pyramid do not pay fees to advance, but they are forced to buy large, costly quantities of nonreturnable merchandise. </a:t>
            </a:r>
          </a:p>
          <a:p>
            <a:pPr marL="171450" lvl="0" indent="-171450">
              <a:buClr>
                <a:schemeClr val="dk1"/>
              </a:buClr>
              <a:buSzPct val="100000"/>
              <a:buFont typeface="Arial"/>
              <a:buChar char="•"/>
            </a:pPr>
            <a:r>
              <a:rPr lang="en-IN" dirty="0">
                <a:solidFill>
                  <a:schemeClr val="dk1"/>
                </a:solidFill>
                <a:ea typeface="Calibri"/>
                <a:cs typeface="Calibri"/>
                <a:sym typeface="Calibri"/>
              </a:rPr>
              <a:t>That’s one of the crucial differences between pyramid schemes and legitimate network marketers.</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39</a:t>
            </a:fld>
            <a:endParaRPr lang="en-US" dirty="0"/>
          </a:p>
        </p:txBody>
      </p:sp>
    </p:spTree>
    <p:extLst>
      <p:ext uri="{BB962C8B-B14F-4D97-AF65-F5344CB8AC3E}">
        <p14:creationId xmlns:p14="http://schemas.microsoft.com/office/powerpoint/2010/main" val="1541763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r>
              <a:rPr lang="en-IN" b="1" dirty="0">
                <a:solidFill>
                  <a:schemeClr val="dk1"/>
                </a:solidFill>
                <a:ea typeface="Calibri"/>
                <a:cs typeface="Calibri"/>
                <a:sym typeface="Calibri"/>
              </a:rPr>
              <a:t>LECTURE NOTES:</a:t>
            </a:r>
          </a:p>
          <a:p>
            <a:pPr lvl="0">
              <a:buSzPct val="25000"/>
            </a:pPr>
            <a:r>
              <a:rPr lang="en-IN" dirty="0">
                <a:solidFill>
                  <a:schemeClr val="dk1"/>
                </a:solidFill>
                <a:ea typeface="Calibri"/>
                <a:cs typeface="Calibri"/>
                <a:sym typeface="Calibri"/>
              </a:rPr>
              <a:t>Introductory slide for Chapter 12 (Retailing), learning objective 1.</a:t>
            </a:r>
          </a:p>
          <a:p>
            <a:pPr lvl="0">
              <a:buSzPct val="25000"/>
            </a:pPr>
            <a:endParaRPr lang="en-IN" dirty="0">
              <a:solidFill>
                <a:schemeClr val="dk1"/>
              </a:solidFill>
              <a:ea typeface="Calibri"/>
              <a:cs typeface="Calibri"/>
              <a:sym typeface="Calibri"/>
            </a:endParaRPr>
          </a:p>
          <a:p>
            <a:pPr lvl="0">
              <a:buSzPct val="25000"/>
            </a:pPr>
            <a:r>
              <a:rPr lang="en-IN" dirty="0">
                <a:solidFill>
                  <a:schemeClr val="dk1"/>
                </a:solidFill>
                <a:ea typeface="Calibri"/>
                <a:cs typeface="Calibri"/>
                <a:sym typeface="Calibri"/>
              </a:rPr>
              <a:t>A few quick facts to start off the conversation about retailing:</a:t>
            </a:r>
          </a:p>
          <a:p>
            <a:pPr marL="171450" lvl="0" indent="-171450">
              <a:buClr>
                <a:schemeClr val="dk1"/>
              </a:buClr>
              <a:buSzPct val="100000"/>
              <a:buFont typeface="Arial"/>
              <a:buChar char="•"/>
            </a:pPr>
            <a:r>
              <a:rPr lang="en-IN" dirty="0">
                <a:solidFill>
                  <a:schemeClr val="dk1"/>
                </a:solidFill>
                <a:ea typeface="Calibri"/>
                <a:cs typeface="Calibri"/>
                <a:sym typeface="Calibri"/>
              </a:rPr>
              <a:t>Retailing is big business. In 2013, U.S. retail sales </a:t>
            </a:r>
            <a:r>
              <a:rPr lang="en-IN" dirty="0" err="1">
                <a:solidFill>
                  <a:schemeClr val="dk1"/>
                </a:solidFill>
                <a:ea typeface="Calibri"/>
                <a:cs typeface="Calibri"/>
                <a:sym typeface="Calibri"/>
              </a:rPr>
              <a:t>totaled</a:t>
            </a:r>
            <a:r>
              <a:rPr lang="en-IN" dirty="0">
                <a:solidFill>
                  <a:schemeClr val="dk1"/>
                </a:solidFill>
                <a:ea typeface="Calibri"/>
                <a:cs typeface="Calibri"/>
                <a:sym typeface="Calibri"/>
              </a:rPr>
              <a:t> $4.53 trillion. E-commerce accounted for 16.9 </a:t>
            </a:r>
            <a:r>
              <a:rPr lang="en-IN" dirty="0" err="1">
                <a:solidFill>
                  <a:schemeClr val="dk1"/>
                </a:solidFill>
                <a:ea typeface="Calibri"/>
                <a:cs typeface="Calibri"/>
                <a:sym typeface="Calibri"/>
              </a:rPr>
              <a:t>percent</a:t>
            </a:r>
            <a:r>
              <a:rPr lang="en-IN" dirty="0">
                <a:solidFill>
                  <a:schemeClr val="dk1"/>
                </a:solidFill>
                <a:ea typeface="Calibri"/>
                <a:cs typeface="Calibri"/>
                <a:sym typeface="Calibri"/>
              </a:rPr>
              <a:t>, or over $263 billion, and m-commerce accounted for $42.13 billion.</a:t>
            </a:r>
          </a:p>
          <a:p>
            <a:pPr marL="171450" lvl="0" indent="-171450">
              <a:buClr>
                <a:schemeClr val="dk1"/>
              </a:buClr>
              <a:buSzPct val="100000"/>
              <a:buFont typeface="Arial"/>
              <a:buChar char="•"/>
            </a:pPr>
            <a:r>
              <a:rPr lang="en-IN" dirty="0">
                <a:solidFill>
                  <a:schemeClr val="dk1"/>
                </a:solidFill>
                <a:ea typeface="Calibri"/>
                <a:cs typeface="Calibri"/>
                <a:sym typeface="Calibri"/>
              </a:rPr>
              <a:t>Over 1 million retail businesses employ over 15.3 million workers—more than 1 of every 10 U.S. workers</a:t>
            </a:r>
            <a:r>
              <a:rPr lang="en-IN" u="sng" dirty="0">
                <a:solidFill>
                  <a:schemeClr val="dk1"/>
                </a:solidFill>
                <a:ea typeface="Calibri"/>
                <a:cs typeface="Calibri"/>
                <a:sym typeface="Calibri"/>
              </a:rPr>
              <a:t>.</a:t>
            </a:r>
          </a:p>
          <a:p>
            <a:pPr lvl="0">
              <a:buClr>
                <a:schemeClr val="dk1"/>
              </a:buClr>
              <a:buSzPct val="25000"/>
            </a:pPr>
            <a:endParaRPr lang="en-IN" dirty="0">
              <a:solidFill>
                <a:schemeClr val="dk1"/>
              </a:solidFill>
              <a:ea typeface="Calibri"/>
              <a:cs typeface="Calibri"/>
              <a:sym typeface="Calibri"/>
            </a:endParaRPr>
          </a:p>
          <a:p>
            <a:pPr lvl="0">
              <a:buClr>
                <a:schemeClr val="dk1"/>
              </a:buClr>
              <a:buSzPct val="25000"/>
            </a:pPr>
            <a:r>
              <a:rPr lang="en-IN" dirty="0">
                <a:solidFill>
                  <a:schemeClr val="dk1"/>
                </a:solidFill>
                <a:ea typeface="Calibri"/>
                <a:cs typeface="Calibri"/>
                <a:sym typeface="Calibri"/>
              </a:rPr>
              <a:t>Globally, retailing may have a very different face. </a:t>
            </a:r>
          </a:p>
          <a:p>
            <a:pPr marL="171450" lvl="0" indent="-171450">
              <a:buClr>
                <a:schemeClr val="dk1"/>
              </a:buClr>
              <a:buSzPct val="100000"/>
              <a:buFont typeface="Arial"/>
              <a:buChar char="•"/>
            </a:pPr>
            <a:r>
              <a:rPr lang="en-IN" dirty="0">
                <a:solidFill>
                  <a:schemeClr val="dk1"/>
                </a:solidFill>
                <a:ea typeface="Calibri"/>
                <a:cs typeface="Calibri"/>
                <a:sym typeface="Calibri"/>
              </a:rPr>
              <a:t>In some European countries, don’t even think about squeezing a tomato to see if it’s too soft or picking up a cantaloupe to see if it smells ripe. Such mistakes will quickly gain you a reprimand from the store clerk, who will choose your oranges and bananas for you. </a:t>
            </a:r>
          </a:p>
          <a:p>
            <a:pPr marL="171450" lvl="0" indent="-171450">
              <a:buClr>
                <a:schemeClr val="dk1"/>
              </a:buClr>
              <a:buSzPct val="100000"/>
              <a:buFont typeface="Arial"/>
              <a:buChar char="•"/>
            </a:pPr>
            <a:r>
              <a:rPr lang="en-IN" dirty="0">
                <a:solidFill>
                  <a:schemeClr val="dk1"/>
                </a:solidFill>
                <a:ea typeface="Calibri"/>
                <a:cs typeface="Calibri"/>
                <a:sym typeface="Calibri"/>
              </a:rPr>
              <a:t>In developing countries like those in Asia, Africa, and South America, retailing often includes many small butcher shops where sides of beef and lamb proudly hang in store windows so everyone will be assured that the meat comes from healthy animals.</a:t>
            </a:r>
            <a:endParaRPr 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4</a:t>
            </a:fld>
            <a:endParaRPr lang="en-US" dirty="0"/>
          </a:p>
        </p:txBody>
      </p:sp>
    </p:spTree>
    <p:extLst>
      <p:ext uri="{BB962C8B-B14F-4D97-AF65-F5344CB8AC3E}">
        <p14:creationId xmlns:p14="http://schemas.microsoft.com/office/powerpoint/2010/main" val="20160170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267200"/>
          </a:xfrm>
        </p:spPr>
        <p:txBody>
          <a:bodyPr/>
          <a:lstStyle/>
          <a:p>
            <a:pPr lvl="0">
              <a:buSzPct val="25000"/>
            </a:pPr>
            <a:r>
              <a:rPr lang="en-IN" b="1" dirty="0">
                <a:solidFill>
                  <a:schemeClr val="dk1"/>
                </a:solidFill>
                <a:ea typeface="Calibri"/>
                <a:cs typeface="Calibri"/>
                <a:sym typeface="Calibri"/>
              </a:rPr>
              <a:t>LECTURE NOTES:</a:t>
            </a:r>
          </a:p>
          <a:p>
            <a:pPr lvl="0">
              <a:buClr>
                <a:schemeClr val="dk1"/>
              </a:buClr>
              <a:buSzPct val="100000"/>
              <a:buFont typeface="Calibri"/>
              <a:buChar char="•"/>
            </a:pPr>
            <a:r>
              <a:rPr lang="en-IN" dirty="0">
                <a:solidFill>
                  <a:schemeClr val="dk1"/>
                </a:solidFill>
                <a:ea typeface="Calibri"/>
                <a:cs typeface="Calibri"/>
                <a:sym typeface="Calibri"/>
              </a:rPr>
              <a:t>Services satisfy needs when they provide pleasure (movie theatre showings), information (advertising), or convenience (online banking).</a:t>
            </a:r>
          </a:p>
          <a:p>
            <a:pPr lvl="0">
              <a:buClr>
                <a:schemeClr val="dk1"/>
              </a:buClr>
              <a:buSzPct val="100000"/>
              <a:buFont typeface="Calibri"/>
              <a:buChar char="•"/>
            </a:pPr>
            <a:r>
              <a:rPr lang="en-IN" dirty="0">
                <a:solidFill>
                  <a:schemeClr val="dk1"/>
                </a:solidFill>
                <a:ea typeface="Calibri"/>
                <a:cs typeface="Calibri"/>
                <a:sym typeface="Calibri"/>
              </a:rPr>
              <a:t>Services in the United States accounted for over 2/3 of the U</a:t>
            </a:r>
            <a:r>
              <a:rPr lang="en-IN" dirty="0">
                <a:solidFill>
                  <a:srgbClr val="0070C0"/>
                </a:solidFill>
                <a:ea typeface="Calibri"/>
                <a:cs typeface="Calibri"/>
                <a:sym typeface="Calibri"/>
              </a:rPr>
              <a:t>.</a:t>
            </a:r>
            <a:r>
              <a:rPr lang="en-IN" dirty="0">
                <a:solidFill>
                  <a:schemeClr val="dk1"/>
                </a:solidFill>
                <a:ea typeface="Calibri"/>
                <a:cs typeface="Calibri"/>
                <a:sym typeface="Calibri"/>
              </a:rPr>
              <a:t>S</a:t>
            </a:r>
            <a:r>
              <a:rPr lang="en-IN" dirty="0">
                <a:solidFill>
                  <a:srgbClr val="0070C0"/>
                </a:solidFill>
                <a:ea typeface="Calibri"/>
                <a:cs typeface="Calibri"/>
                <a:sym typeface="Calibri"/>
              </a:rPr>
              <a:t>.</a:t>
            </a:r>
            <a:r>
              <a:rPr lang="en-IN" dirty="0">
                <a:solidFill>
                  <a:schemeClr val="dk1"/>
                </a:solidFill>
                <a:ea typeface="Calibri"/>
                <a:cs typeface="Calibri"/>
                <a:sym typeface="Calibri"/>
              </a:rPr>
              <a:t> gross domestic product.  Many forms of marketing careers fall within the service industry (advertising, research, sales, retail, etc.)</a:t>
            </a:r>
          </a:p>
          <a:p>
            <a:pPr lvl="0">
              <a:buClr>
                <a:schemeClr val="dk1"/>
              </a:buClr>
              <a:buSzPct val="100000"/>
              <a:buFont typeface="Calibri"/>
              <a:buChar char="•"/>
            </a:pPr>
            <a:r>
              <a:rPr lang="en-IN" dirty="0">
                <a:solidFill>
                  <a:schemeClr val="dk1"/>
                </a:solidFill>
                <a:ea typeface="Calibri"/>
                <a:cs typeface="Calibri"/>
                <a:sym typeface="Calibri"/>
              </a:rPr>
              <a:t>Consumer services are easy to identify.  Many of these same services (lawn care, insurance, security for example), are also targeted towards businesses, though the scope of services provided to consumers vs. businesses may differ substantially.  However, there are also some services and service providers who specifically target businesses exclusively.  </a:t>
            </a:r>
          </a:p>
          <a:p>
            <a:pPr lvl="0">
              <a:buClr>
                <a:schemeClr val="dk1"/>
              </a:buClr>
              <a:buSzPct val="100000"/>
              <a:buFont typeface="Calibri"/>
              <a:buChar char="•"/>
            </a:pPr>
            <a:r>
              <a:rPr lang="en-IN" dirty="0">
                <a:solidFill>
                  <a:schemeClr val="dk1"/>
                </a:solidFill>
                <a:ea typeface="Calibri"/>
                <a:cs typeface="Calibri"/>
                <a:sym typeface="Calibri"/>
              </a:rPr>
              <a:t>Intangibles include services and other experience-based products that cannot be touched. </a:t>
            </a:r>
          </a:p>
          <a:p>
            <a:pPr lvl="0">
              <a:buClr>
                <a:schemeClr val="dk1"/>
              </a:buClr>
              <a:buSzPct val="100000"/>
              <a:buFont typeface="Calibri"/>
              <a:buChar char="•"/>
            </a:pPr>
            <a:r>
              <a:rPr lang="en-IN" dirty="0">
                <a:solidFill>
                  <a:schemeClr val="dk1"/>
                </a:solidFill>
                <a:ea typeface="Calibri"/>
                <a:cs typeface="Calibri"/>
                <a:sym typeface="Calibri"/>
              </a:rPr>
              <a:t>Of course many services actually combine experiences with physical goods as part of the delivery of that service.  For example, many movies are seen in a theatres</a:t>
            </a:r>
            <a:r>
              <a:rPr lang="en-IN" strike="sngStrike" dirty="0">
                <a:solidFill>
                  <a:schemeClr val="dk1"/>
                </a:solidFill>
                <a:ea typeface="Calibri"/>
                <a:cs typeface="Calibri"/>
                <a:sym typeface="Calibri"/>
              </a:rPr>
              <a:t> </a:t>
            </a:r>
            <a:r>
              <a:rPr lang="en-IN" dirty="0">
                <a:solidFill>
                  <a:schemeClr val="dk1"/>
                </a:solidFill>
                <a:ea typeface="Calibri"/>
                <a:cs typeface="Calibri"/>
                <a:sym typeface="Calibri"/>
              </a:rPr>
              <a:t>— theatre seats and the sound system are goods that compliment the delivery of the movie experience.</a:t>
            </a:r>
          </a:p>
          <a:p>
            <a:pPr lvl="0">
              <a:buSzPct val="25000"/>
            </a:pPr>
            <a:endParaRPr lang="en-IN" dirty="0">
              <a:solidFill>
                <a:schemeClr val="dk1"/>
              </a:solidFill>
              <a:ea typeface="Calibri"/>
              <a:cs typeface="Calibri"/>
              <a:sym typeface="Calibri"/>
            </a:endParaRPr>
          </a:p>
          <a:p>
            <a:pPr lvl="0">
              <a:buSzPct val="25000"/>
            </a:pPr>
            <a:endParaRPr lang="en-IN" dirty="0">
              <a:solidFill>
                <a:schemeClr val="dk1"/>
              </a:solidFill>
              <a:ea typeface="Calibri"/>
              <a:cs typeface="Calibri"/>
              <a:sym typeface="Calibri"/>
            </a:endParaRPr>
          </a:p>
          <a:p>
            <a:pPr lvl="0">
              <a:buSzPct val="25000"/>
            </a:pPr>
            <a:r>
              <a:rPr lang="en-IN" b="1" dirty="0">
                <a:solidFill>
                  <a:schemeClr val="dk1"/>
                </a:solidFill>
                <a:ea typeface="Calibri"/>
                <a:cs typeface="Calibri"/>
                <a:sym typeface="Calibri"/>
              </a:rPr>
              <a:t>DISCUSSION NOTE:</a:t>
            </a:r>
          </a:p>
          <a:p>
            <a:pPr lvl="0">
              <a:buClr>
                <a:schemeClr val="dk1"/>
              </a:buClr>
              <a:buSzPct val="100000"/>
              <a:buFont typeface="Calibri"/>
              <a:buChar char="•"/>
            </a:pPr>
            <a:r>
              <a:rPr lang="en-IN" dirty="0">
                <a:solidFill>
                  <a:schemeClr val="dk1"/>
                </a:solidFill>
                <a:ea typeface="Calibri"/>
                <a:cs typeface="Calibri"/>
                <a:sym typeface="Calibri"/>
              </a:rPr>
              <a:t>Ask students if they can come up with some examples of services that are marketed to both individuals and organizations.</a:t>
            </a:r>
          </a:p>
          <a:p>
            <a:pPr lvl="0">
              <a:buClr>
                <a:schemeClr val="dk1"/>
              </a:buClr>
              <a:buSzPct val="100000"/>
              <a:buFont typeface="Calibri"/>
              <a:buChar char="•"/>
            </a:pPr>
            <a:r>
              <a:rPr lang="en-IN" dirty="0">
                <a:solidFill>
                  <a:schemeClr val="dk1"/>
                </a:solidFill>
                <a:ea typeface="Calibri"/>
                <a:cs typeface="Calibri"/>
                <a:sym typeface="Calibri"/>
              </a:rPr>
              <a:t>POTENTIAL ANSWERS:  Consulting, food services</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40</a:t>
            </a:fld>
            <a:endParaRPr lang="en-US" dirty="0"/>
          </a:p>
        </p:txBody>
      </p:sp>
    </p:spTree>
    <p:extLst>
      <p:ext uri="{BB962C8B-B14F-4D97-AF65-F5344CB8AC3E}">
        <p14:creationId xmlns:p14="http://schemas.microsoft.com/office/powerpoint/2010/main" val="23003316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r>
              <a:rPr lang="en-US" sz="1000" b="1" dirty="0">
                <a:solidFill>
                  <a:schemeClr val="dk1"/>
                </a:solidFill>
                <a:ea typeface="Arial"/>
                <a:cs typeface="Arial"/>
                <a:sym typeface="Arial"/>
              </a:rPr>
              <a:t>LECTURE NOTES:</a:t>
            </a:r>
          </a:p>
          <a:p>
            <a:pPr lvl="0">
              <a:buSzPct val="25000"/>
            </a:pPr>
            <a:r>
              <a:rPr lang="en-US" sz="1000" dirty="0">
                <a:solidFill>
                  <a:schemeClr val="dk1"/>
                </a:solidFill>
                <a:ea typeface="Calibri"/>
                <a:cs typeface="Calibri"/>
                <a:sym typeface="Calibri"/>
              </a:rPr>
              <a:t>Services come in many forms, from those done </a:t>
            </a:r>
            <a:r>
              <a:rPr lang="en-US" sz="1000" i="1" dirty="0">
                <a:solidFill>
                  <a:schemeClr val="dk1"/>
                </a:solidFill>
                <a:ea typeface="Calibri"/>
                <a:cs typeface="Calibri"/>
                <a:sym typeface="Calibri"/>
              </a:rPr>
              <a:t>to </a:t>
            </a:r>
            <a:r>
              <a:rPr lang="en-US" sz="1000" dirty="0">
                <a:solidFill>
                  <a:schemeClr val="dk1"/>
                </a:solidFill>
                <a:ea typeface="Calibri"/>
                <a:cs typeface="Calibri"/>
                <a:sym typeface="Calibri"/>
              </a:rPr>
              <a:t>you, such as a massage </a:t>
            </a:r>
            <a:r>
              <a:rPr lang="en-US" sz="1000" u="sng" dirty="0">
                <a:solidFill>
                  <a:srgbClr val="0070C0"/>
                </a:solidFill>
                <a:ea typeface="Calibri"/>
                <a:cs typeface="Calibri"/>
                <a:sym typeface="Calibri"/>
              </a:rPr>
              <a:t>o</a:t>
            </a:r>
            <a:r>
              <a:rPr lang="en-US" sz="1000" dirty="0">
                <a:solidFill>
                  <a:schemeClr val="dk1"/>
                </a:solidFill>
                <a:ea typeface="Calibri"/>
                <a:cs typeface="Calibri"/>
                <a:sym typeface="Calibri"/>
              </a:rPr>
              <a:t>r a teeth cleaning, to those done to </a:t>
            </a:r>
            <a:r>
              <a:rPr lang="en-US" sz="1000" i="1" dirty="0">
                <a:solidFill>
                  <a:schemeClr val="dk1"/>
                </a:solidFill>
                <a:ea typeface="Calibri"/>
                <a:cs typeface="Calibri"/>
                <a:sym typeface="Calibri"/>
              </a:rPr>
              <a:t>something you own</a:t>
            </a:r>
            <a:r>
              <a:rPr lang="en-US" sz="1000" dirty="0">
                <a:solidFill>
                  <a:schemeClr val="dk1"/>
                </a:solidFill>
                <a:ea typeface="Calibri"/>
                <a:cs typeface="Calibri"/>
                <a:sym typeface="Calibri"/>
              </a:rPr>
              <a:t>, such as having your house painted or your computer fixed.</a:t>
            </a:r>
          </a:p>
          <a:p>
            <a:pPr lvl="0">
              <a:buClr>
                <a:schemeClr val="dk1"/>
              </a:buClr>
              <a:buSzPct val="100000"/>
              <a:buFont typeface="Arial"/>
              <a:buChar char="•"/>
            </a:pPr>
            <a:r>
              <a:rPr lang="en-US" sz="1000" dirty="0">
                <a:solidFill>
                  <a:schemeClr val="dk1"/>
                </a:solidFill>
                <a:ea typeface="Arial"/>
                <a:cs typeface="Arial"/>
                <a:sym typeface="Arial"/>
              </a:rPr>
              <a:t> All services, however, share four key characteristics.</a:t>
            </a:r>
          </a:p>
          <a:p>
            <a:pPr lvl="0">
              <a:buClr>
                <a:schemeClr val="dk1"/>
              </a:buClr>
              <a:buSzPct val="100000"/>
              <a:buFont typeface="Arial"/>
              <a:buChar char="•"/>
            </a:pPr>
            <a:r>
              <a:rPr lang="en-US" sz="1000" b="1" dirty="0">
                <a:solidFill>
                  <a:schemeClr val="dk1"/>
                </a:solidFill>
                <a:ea typeface="Arial"/>
                <a:cs typeface="Arial"/>
                <a:sym typeface="Arial"/>
              </a:rPr>
              <a:t> Intangibility:</a:t>
            </a:r>
            <a:r>
              <a:rPr lang="en-US" sz="1000" dirty="0">
                <a:solidFill>
                  <a:schemeClr val="dk1"/>
                </a:solidFill>
                <a:ea typeface="Arial"/>
                <a:cs typeface="Arial"/>
                <a:sym typeface="Arial"/>
              </a:rPr>
              <a:t> Can’t see, touch, or smell a service. This means services can’t be inspected or tried prior to purchase, which makes it much more difficult to evaluate services offered by different providers.  Thus marketers rely on physical cues to reassure the buyer that they are buying a good service.  Cues might include the “look” of the facility, its furnishings, lighting, cleanliness, employee appearance, web</a:t>
            </a:r>
            <a:r>
              <a:rPr lang="en-US" sz="1000" strike="sngStrike" dirty="0">
                <a:solidFill>
                  <a:srgbClr val="FF0000"/>
                </a:solidFill>
                <a:ea typeface="Arial"/>
                <a:cs typeface="Arial"/>
                <a:sym typeface="Arial"/>
              </a:rPr>
              <a:t> </a:t>
            </a:r>
            <a:r>
              <a:rPr lang="en-US" sz="1000" dirty="0">
                <a:solidFill>
                  <a:schemeClr val="dk1"/>
                </a:solidFill>
                <a:ea typeface="Arial"/>
                <a:cs typeface="Arial"/>
                <a:sym typeface="Arial"/>
              </a:rPr>
              <a:t>site or advertising.</a:t>
            </a:r>
          </a:p>
          <a:p>
            <a:pPr lvl="0">
              <a:buClr>
                <a:schemeClr val="dk1"/>
              </a:buClr>
              <a:buSzPct val="100000"/>
              <a:buFont typeface="Arial"/>
              <a:buChar char="•"/>
            </a:pPr>
            <a:r>
              <a:rPr lang="en-US" sz="1000" b="1" dirty="0">
                <a:solidFill>
                  <a:schemeClr val="dk1"/>
                </a:solidFill>
                <a:ea typeface="Arial"/>
                <a:cs typeface="Arial"/>
                <a:sym typeface="Arial"/>
              </a:rPr>
              <a:t> Perishability:</a:t>
            </a:r>
            <a:r>
              <a:rPr lang="en-US" sz="1000" dirty="0">
                <a:solidFill>
                  <a:schemeClr val="dk1"/>
                </a:solidFill>
                <a:ea typeface="Arial"/>
                <a:cs typeface="Arial"/>
                <a:sym typeface="Arial"/>
              </a:rPr>
              <a:t> Services can’t be stored for later sale or consumption and instead MUST be used at the time they are available.  There are so many appointment periods in a doctor’s day . . . An empty slot at 8 am cannot be saved and used later. </a:t>
            </a:r>
            <a:r>
              <a:rPr lang="en-US" sz="1000" b="1" i="1" dirty="0">
                <a:solidFill>
                  <a:schemeClr val="dk1"/>
                </a:solidFill>
                <a:ea typeface="Arial"/>
                <a:cs typeface="Arial"/>
                <a:sym typeface="Arial"/>
              </a:rPr>
              <a:t>Capacity management</a:t>
            </a:r>
            <a:r>
              <a:rPr lang="en-US" sz="1000" dirty="0">
                <a:solidFill>
                  <a:schemeClr val="dk1"/>
                </a:solidFill>
                <a:ea typeface="Arial"/>
                <a:cs typeface="Arial"/>
                <a:sym typeface="Arial"/>
              </a:rPr>
              <a:t> allows firms to adjust their services to match supply with demand.  We’ll discuss capacity management in more detail soon.</a:t>
            </a:r>
          </a:p>
          <a:p>
            <a:pPr lvl="0">
              <a:buClr>
                <a:schemeClr val="dk1"/>
              </a:buClr>
              <a:buSzPct val="100000"/>
              <a:buFont typeface="Arial"/>
              <a:buChar char="•"/>
            </a:pPr>
            <a:r>
              <a:rPr lang="en-US" sz="1000" b="1" dirty="0">
                <a:solidFill>
                  <a:schemeClr val="dk1"/>
                </a:solidFill>
                <a:ea typeface="Arial"/>
                <a:cs typeface="Arial"/>
                <a:sym typeface="Arial"/>
              </a:rPr>
              <a:t> Variability:</a:t>
            </a:r>
            <a:r>
              <a:rPr lang="en-US" sz="1000" dirty="0">
                <a:solidFill>
                  <a:schemeClr val="dk1"/>
                </a:solidFill>
                <a:ea typeface="Arial"/>
                <a:cs typeface="Arial"/>
                <a:sym typeface="Arial"/>
              </a:rPr>
              <a:t>  Even the same service performed by the same person will vary when delivered on different days or at different times. Lack of standardization is often perceived as a problem.  Training can minimize wide variations in service delivery, but it is often difficult to eliminate entirely.  Explicit standards and operating procedures may also help to minimize variability, while mystery shoppers and customer feedback can be used to identify cases of poor service quality.  However, in many cases, the variability of services actually allows different customers to customize services to their preferences (unique hairstyles). </a:t>
            </a:r>
          </a:p>
          <a:p>
            <a:pPr lvl="0">
              <a:buClr>
                <a:schemeClr val="dk1"/>
              </a:buClr>
              <a:buSzPct val="100000"/>
              <a:buFont typeface="Arial"/>
              <a:buChar char="•"/>
            </a:pPr>
            <a:r>
              <a:rPr lang="en-US" sz="1000" b="1" dirty="0">
                <a:solidFill>
                  <a:schemeClr val="dk1"/>
                </a:solidFill>
                <a:ea typeface="Arial"/>
                <a:cs typeface="Arial"/>
                <a:sym typeface="Arial"/>
              </a:rPr>
              <a:t> Inseparability:</a:t>
            </a:r>
            <a:r>
              <a:rPr lang="en-US" sz="1000" dirty="0">
                <a:solidFill>
                  <a:schemeClr val="dk1"/>
                </a:solidFill>
                <a:ea typeface="Arial"/>
                <a:cs typeface="Arial"/>
                <a:sym typeface="Arial"/>
              </a:rPr>
              <a:t> Because services must be experienced to be used, it is impossible to separate the production of a service from its consumption.  Its difficult to detach the expertise, skill, and personality of a provider from the firm’s employees (especially when services are delivered by people).</a:t>
            </a:r>
            <a:endParaRPr lang="en-IN" sz="1000" dirty="0"/>
          </a:p>
        </p:txBody>
      </p:sp>
      <p:sp>
        <p:nvSpPr>
          <p:cNvPr id="4" name="Slide Number Placeholder 3"/>
          <p:cNvSpPr>
            <a:spLocks noGrp="1"/>
          </p:cNvSpPr>
          <p:nvPr>
            <p:ph type="sldNum" sz="quarter" idx="10"/>
          </p:nvPr>
        </p:nvSpPr>
        <p:spPr/>
        <p:txBody>
          <a:bodyPr/>
          <a:lstStyle/>
          <a:p>
            <a:fld id="{A73D6722-9B4D-4E29-B226-C325925A8118}" type="slidenum">
              <a:rPr lang="en-US" smtClean="0"/>
              <a:t>41</a:t>
            </a:fld>
            <a:endParaRPr lang="en-US" dirty="0"/>
          </a:p>
        </p:txBody>
      </p:sp>
    </p:spTree>
    <p:extLst>
      <p:ext uri="{BB962C8B-B14F-4D97-AF65-F5344CB8AC3E}">
        <p14:creationId xmlns:p14="http://schemas.microsoft.com/office/powerpoint/2010/main" val="24380497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r>
              <a:rPr lang="en-US" b="1" dirty="0">
                <a:solidFill>
                  <a:schemeClr val="dk1"/>
                </a:solidFill>
                <a:ea typeface="Arial"/>
                <a:cs typeface="Arial"/>
                <a:sym typeface="Arial"/>
              </a:rPr>
              <a:t>LECTURE NOTE:</a:t>
            </a:r>
          </a:p>
          <a:p>
            <a:pPr lvl="0">
              <a:buSzPct val="25000"/>
            </a:pPr>
            <a:r>
              <a:rPr lang="en-US" b="1" dirty="0">
                <a:solidFill>
                  <a:schemeClr val="dk1"/>
                </a:solidFill>
                <a:ea typeface="Arial"/>
                <a:cs typeface="Arial"/>
                <a:sym typeface="Arial"/>
              </a:rPr>
              <a:t>Intangibility:</a:t>
            </a:r>
            <a:r>
              <a:rPr lang="en-US" dirty="0">
                <a:solidFill>
                  <a:schemeClr val="dk1"/>
                </a:solidFill>
                <a:ea typeface="Arial"/>
                <a:cs typeface="Arial"/>
                <a:sym typeface="Arial"/>
              </a:rPr>
              <a:t> Can’t see, touch, or smell a service. This means services can’t be inspected or tried prior to purchase, which makes it much more difficult to evaluate services offered by different providers.  Thus marketers rely on physical cues to reassure the buyer that they are buying a good service.  Cues might include the “look” of the facility, its furnishings, lighting, cleanliness, employee appearance, web</a:t>
            </a:r>
            <a:r>
              <a:rPr lang="en-US" strike="sngStrike" dirty="0">
                <a:solidFill>
                  <a:srgbClr val="FF0000"/>
                </a:solidFill>
                <a:ea typeface="Arial"/>
                <a:cs typeface="Arial"/>
                <a:sym typeface="Arial"/>
              </a:rPr>
              <a:t> </a:t>
            </a:r>
            <a:r>
              <a:rPr lang="en-US" dirty="0">
                <a:solidFill>
                  <a:schemeClr val="dk1"/>
                </a:solidFill>
                <a:ea typeface="Arial"/>
                <a:cs typeface="Arial"/>
                <a:sym typeface="Arial"/>
              </a:rPr>
              <a:t>site or advertising.</a:t>
            </a:r>
          </a:p>
          <a:p>
            <a:pPr lvl="0">
              <a:buClr>
                <a:schemeClr val="dk1"/>
              </a:buClr>
              <a:buSzPct val="100000"/>
            </a:pPr>
            <a:r>
              <a:rPr lang="en-US" b="1" dirty="0">
                <a:solidFill>
                  <a:schemeClr val="dk1"/>
                </a:solidFill>
                <a:ea typeface="Arial"/>
                <a:cs typeface="Arial"/>
                <a:sym typeface="Arial"/>
              </a:rPr>
              <a:t>Perishability:</a:t>
            </a:r>
            <a:r>
              <a:rPr lang="en-US" dirty="0">
                <a:solidFill>
                  <a:schemeClr val="dk1"/>
                </a:solidFill>
                <a:ea typeface="Arial"/>
                <a:cs typeface="Arial"/>
                <a:sym typeface="Arial"/>
              </a:rPr>
              <a:t> Services can’t be stored for later sale or consumption and instead MUST be used at the time they are available.  There are so many appointment periods in a doctor’s day . . . An empty slot at 8 am cannot be saved and used later. </a:t>
            </a:r>
            <a:r>
              <a:rPr lang="en-US" b="1" i="1" dirty="0">
                <a:solidFill>
                  <a:schemeClr val="dk1"/>
                </a:solidFill>
                <a:ea typeface="Arial"/>
                <a:cs typeface="Arial"/>
                <a:sym typeface="Arial"/>
              </a:rPr>
              <a:t>Capacity management</a:t>
            </a:r>
            <a:r>
              <a:rPr lang="en-US" dirty="0">
                <a:solidFill>
                  <a:schemeClr val="dk1"/>
                </a:solidFill>
                <a:ea typeface="Arial"/>
                <a:cs typeface="Arial"/>
                <a:sym typeface="Arial"/>
              </a:rPr>
              <a:t> allows firms to adjust their services to match supply with demand.  We’ll discuss capacity management in more detail soon.</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42</a:t>
            </a:fld>
            <a:endParaRPr lang="en-US" dirty="0"/>
          </a:p>
        </p:txBody>
      </p:sp>
    </p:spTree>
    <p:extLst>
      <p:ext uri="{BB962C8B-B14F-4D97-AF65-F5344CB8AC3E}">
        <p14:creationId xmlns:p14="http://schemas.microsoft.com/office/powerpoint/2010/main" val="13332545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r>
              <a:rPr lang="en-US" b="1" dirty="0">
                <a:solidFill>
                  <a:schemeClr val="dk1"/>
                </a:solidFill>
                <a:ea typeface="Calibri"/>
                <a:cs typeface="Calibri"/>
                <a:sym typeface="Calibri"/>
              </a:rPr>
              <a:t>LECTURE NOTES:</a:t>
            </a:r>
          </a:p>
          <a:p>
            <a:pPr lvl="0">
              <a:buSzPct val="25000"/>
            </a:pPr>
            <a:r>
              <a:rPr lang="en-US" b="1" dirty="0">
                <a:solidFill>
                  <a:schemeClr val="dk1"/>
                </a:solidFill>
                <a:ea typeface="Arial"/>
                <a:cs typeface="Arial"/>
                <a:sym typeface="Arial"/>
              </a:rPr>
              <a:t>Variability:</a:t>
            </a:r>
            <a:r>
              <a:rPr lang="en-US" dirty="0">
                <a:solidFill>
                  <a:schemeClr val="dk1"/>
                </a:solidFill>
                <a:ea typeface="Arial"/>
                <a:cs typeface="Arial"/>
                <a:sym typeface="Arial"/>
              </a:rPr>
              <a:t>  Even the same service performed by the same person will vary when delivered on different days or at different times. Lack of standardization is often perceived as a problem.  Training can minimize wide variations in service delivery, but it is often difficult to eliminate entirely.  Explicit standards and operating procedures may also help to minimize variability, while mystery shoppers and customer feedback can be used to identify cases of poor service quality.  However, in many cases, the variability of services actually allows different customers to customize services to their preferences (unique hairstyles). </a:t>
            </a:r>
          </a:p>
          <a:p>
            <a:pPr lvl="0">
              <a:buClr>
                <a:schemeClr val="dk1"/>
              </a:buClr>
              <a:buSzPct val="100000"/>
            </a:pPr>
            <a:r>
              <a:rPr lang="en-US" b="1" dirty="0">
                <a:solidFill>
                  <a:schemeClr val="dk1"/>
                </a:solidFill>
                <a:ea typeface="Arial"/>
                <a:cs typeface="Arial"/>
                <a:sym typeface="Arial"/>
              </a:rPr>
              <a:t>Inseparability:</a:t>
            </a:r>
            <a:r>
              <a:rPr lang="en-US" dirty="0">
                <a:solidFill>
                  <a:schemeClr val="dk1"/>
                </a:solidFill>
                <a:ea typeface="Arial"/>
                <a:cs typeface="Arial"/>
                <a:sym typeface="Arial"/>
              </a:rPr>
              <a:t> Because services must be experienced to be used, it is impossible to separate the production of a service from its consumption.  Its difficult to detach the expertise, skill, and personality of a provider from the firm’s employees (especially when services are delivered by people).  Disintermediation is the elimination of some layers of the channel of distribution to cut costs and improve the efficiency of the channel.</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43</a:t>
            </a:fld>
            <a:endParaRPr lang="en-US" dirty="0"/>
          </a:p>
        </p:txBody>
      </p:sp>
    </p:spTree>
    <p:extLst>
      <p:ext uri="{BB962C8B-B14F-4D97-AF65-F5344CB8AC3E}">
        <p14:creationId xmlns:p14="http://schemas.microsoft.com/office/powerpoint/2010/main" val="37759892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267200"/>
          </a:xfrm>
        </p:spPr>
        <p:txBody>
          <a:bodyPr/>
          <a:lstStyle/>
          <a:p>
            <a:pPr lvl="0">
              <a:buSzPct val="25000"/>
            </a:pPr>
            <a:r>
              <a:rPr lang="en-IN" sz="1000" b="1" dirty="0">
                <a:solidFill>
                  <a:schemeClr val="dk1"/>
                </a:solidFill>
                <a:ea typeface="Calibri"/>
                <a:cs typeface="Calibri"/>
                <a:sym typeface="Calibri"/>
              </a:rPr>
              <a:t>LECTURE NOTES:</a:t>
            </a:r>
          </a:p>
          <a:p>
            <a:pPr lvl="0">
              <a:buClr>
                <a:schemeClr val="dk1"/>
              </a:buClr>
              <a:buSzPct val="95454"/>
              <a:buFont typeface="Calibri"/>
              <a:buChar char="•"/>
            </a:pPr>
            <a:r>
              <a:rPr lang="en-IN" sz="1000" dirty="0">
                <a:solidFill>
                  <a:schemeClr val="dk1"/>
                </a:solidFill>
                <a:ea typeface="Calibri"/>
                <a:cs typeface="Calibri"/>
                <a:sym typeface="Calibri"/>
              </a:rPr>
              <a:t> The social contact dimension refers to that fact that in many service encounters, one person (say a server), interacts with another person (customer).  Often, it’s the interaction itself that can make or break a service encounter.  The most delicious meal can be ruined by a server who doesn’t get it to the table on time, who forgets the wine, or who is rude to the customers that he or she serves. The interaction element often results in a “moment of truth” meaning that the employee determines whether the customer leaves with a positive or negative impression.  The quality of the service is only as good as the business’ worst employee.</a:t>
            </a:r>
          </a:p>
          <a:p>
            <a:pPr lvl="0">
              <a:buClr>
                <a:schemeClr val="dk1"/>
              </a:buClr>
              <a:buSzPct val="95454"/>
              <a:buFont typeface="Calibri"/>
              <a:buChar char="•"/>
            </a:pPr>
            <a:r>
              <a:rPr lang="en-IN" sz="1000" dirty="0">
                <a:solidFill>
                  <a:schemeClr val="dk1"/>
                </a:solidFill>
                <a:ea typeface="Calibri"/>
                <a:cs typeface="Calibri"/>
                <a:sym typeface="Calibri"/>
              </a:rPr>
              <a:t> The physical dimension of the service encounter means that customers pay close attention to facilities as cues of what to expect in the way of service quality.  For example, where would you expect a better experience</a:t>
            </a:r>
            <a:r>
              <a:rPr lang="en-IN" sz="1000" strike="sngStrike" dirty="0">
                <a:solidFill>
                  <a:schemeClr val="dk1"/>
                </a:solidFill>
                <a:ea typeface="Calibri"/>
                <a:cs typeface="Calibri"/>
                <a:sym typeface="Calibri"/>
              </a:rPr>
              <a:t> </a:t>
            </a:r>
            <a:r>
              <a:rPr lang="en-IN" sz="1000" dirty="0">
                <a:solidFill>
                  <a:schemeClr val="dk1"/>
                </a:solidFill>
                <a:ea typeface="Calibri"/>
                <a:cs typeface="Calibri"/>
                <a:sym typeface="Calibri"/>
              </a:rPr>
              <a:t>—at a well-lit, clean restaurant with attractive furnishings or one that has sticky, stained menus with prices crossed out and rewritten, booths with cuts in the faux leather and sprung springs, and flickering lights?</a:t>
            </a:r>
          </a:p>
          <a:p>
            <a:pPr lvl="0">
              <a:buClr>
                <a:schemeClr val="dk1"/>
              </a:buClr>
              <a:buSzPct val="25000"/>
            </a:pPr>
            <a:endParaRPr lang="en-IN" sz="1000" dirty="0">
              <a:solidFill>
                <a:schemeClr val="dk1"/>
              </a:solidFill>
              <a:ea typeface="Calibri"/>
              <a:cs typeface="Calibri"/>
              <a:sym typeface="Calibri"/>
            </a:endParaRPr>
          </a:p>
          <a:p>
            <a:pPr lvl="0">
              <a:buClr>
                <a:schemeClr val="dk1"/>
              </a:buClr>
              <a:buSzPct val="25000"/>
            </a:pPr>
            <a:r>
              <a:rPr lang="en-IN" sz="1000" dirty="0">
                <a:solidFill>
                  <a:schemeClr val="dk1"/>
                </a:solidFill>
                <a:ea typeface="Calibri"/>
                <a:cs typeface="Calibri"/>
                <a:sym typeface="Calibri"/>
              </a:rPr>
              <a:t>The quality of the service encounter exerts a big impact on how we feel about the service we receive. In other words, </a:t>
            </a:r>
            <a:r>
              <a:rPr lang="en-IN" sz="1000" i="1" dirty="0">
                <a:solidFill>
                  <a:schemeClr val="dk1"/>
                </a:solidFill>
                <a:ea typeface="Calibri"/>
                <a:cs typeface="Calibri"/>
                <a:sym typeface="Calibri"/>
              </a:rPr>
              <a:t>the quality of a service is only as good as its worst employee</a:t>
            </a:r>
            <a:r>
              <a:rPr lang="en-IN" sz="1000" dirty="0">
                <a:solidFill>
                  <a:schemeClr val="dk1"/>
                </a:solidFill>
                <a:ea typeface="Calibri"/>
                <a:cs typeface="Calibri"/>
                <a:sym typeface="Calibri"/>
              </a:rPr>
              <a:t>.</a:t>
            </a:r>
          </a:p>
          <a:p>
            <a:pPr marL="171450" lvl="0" indent="-171450">
              <a:buClr>
                <a:schemeClr val="dk1"/>
              </a:buClr>
              <a:buSzPct val="95454"/>
              <a:buFont typeface="Arial"/>
              <a:buChar char="•"/>
            </a:pPr>
            <a:r>
              <a:rPr lang="en-IN" sz="1000" dirty="0">
                <a:solidFill>
                  <a:schemeClr val="dk1"/>
                </a:solidFill>
                <a:ea typeface="Calibri"/>
                <a:cs typeface="Calibri"/>
                <a:sym typeface="Calibri"/>
              </a:rPr>
              <a:t>However, the customer also plays a part in the type of experience that results from a service encounter. When you visit a doctor, the quality of the health care you receive depends not only on the physician’s competence. It’s also influenced by your ability to accurately and clearly communicate the symptoms you experience and how well you follow the regimen he or she prescribes to treat you.</a:t>
            </a:r>
          </a:p>
          <a:p>
            <a:pPr marL="171450" lvl="0" indent="-171450">
              <a:buClr>
                <a:schemeClr val="dk1"/>
              </a:buClr>
              <a:buSzPct val="95454"/>
            </a:pPr>
            <a:endParaRPr lang="en-IN" sz="1000" dirty="0">
              <a:solidFill>
                <a:schemeClr val="dk1"/>
              </a:solidFill>
              <a:ea typeface="Calibri"/>
              <a:cs typeface="Calibri"/>
              <a:sym typeface="Calibri"/>
            </a:endParaRPr>
          </a:p>
          <a:p>
            <a:pPr lvl="0">
              <a:buClr>
                <a:schemeClr val="dk1"/>
              </a:buClr>
              <a:buSzPct val="25000"/>
            </a:pPr>
            <a:r>
              <a:rPr lang="en-IN" sz="1000" b="1" dirty="0">
                <a:solidFill>
                  <a:schemeClr val="dk1"/>
                </a:solidFill>
                <a:ea typeface="Calibri"/>
                <a:cs typeface="Calibri"/>
                <a:sym typeface="Calibri"/>
              </a:rPr>
              <a:t>DISCUSSION NOTE:</a:t>
            </a:r>
          </a:p>
          <a:p>
            <a:pPr lvl="0">
              <a:buClr>
                <a:schemeClr val="dk1"/>
              </a:buClr>
              <a:buSzPct val="25000"/>
            </a:pPr>
            <a:r>
              <a:rPr lang="en-IN" sz="1000" dirty="0">
                <a:solidFill>
                  <a:schemeClr val="dk1"/>
                </a:solidFill>
                <a:ea typeface="Calibri"/>
                <a:cs typeface="Calibri"/>
                <a:sym typeface="Calibri"/>
              </a:rPr>
              <a:t>Ask students whether they have ever been to a restaurant that didn’t look great from the outside and the furnishing were poor, but provided great food and service?</a:t>
            </a:r>
          </a:p>
          <a:p>
            <a:pPr lvl="0">
              <a:buClr>
                <a:schemeClr val="dk1"/>
              </a:buClr>
              <a:buSzPct val="25000"/>
            </a:pPr>
            <a:r>
              <a:rPr lang="en-IN" sz="1000" dirty="0">
                <a:solidFill>
                  <a:schemeClr val="dk1"/>
                </a:solidFill>
                <a:ea typeface="Calibri"/>
                <a:cs typeface="Calibri"/>
                <a:sym typeface="Calibri"/>
              </a:rPr>
              <a:t>Conversely, have they ever been poorly treated by a service provider that had a wonderfully designed and decorated physical environment?</a:t>
            </a:r>
            <a:endParaRPr lang="en-IN" sz="1000" dirty="0"/>
          </a:p>
        </p:txBody>
      </p:sp>
      <p:sp>
        <p:nvSpPr>
          <p:cNvPr id="4" name="Slide Number Placeholder 3"/>
          <p:cNvSpPr>
            <a:spLocks noGrp="1"/>
          </p:cNvSpPr>
          <p:nvPr>
            <p:ph type="sldNum" sz="quarter" idx="10"/>
          </p:nvPr>
        </p:nvSpPr>
        <p:spPr/>
        <p:txBody>
          <a:bodyPr/>
          <a:lstStyle/>
          <a:p>
            <a:fld id="{A73D6722-9B4D-4E29-B226-C325925A8118}" type="slidenum">
              <a:rPr lang="en-US" smtClean="0"/>
              <a:t>44</a:t>
            </a:fld>
            <a:endParaRPr lang="en-US" dirty="0"/>
          </a:p>
        </p:txBody>
      </p:sp>
    </p:spTree>
    <p:extLst>
      <p:ext uri="{BB962C8B-B14F-4D97-AF65-F5344CB8AC3E}">
        <p14:creationId xmlns:p14="http://schemas.microsoft.com/office/powerpoint/2010/main" val="11704151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r>
              <a:rPr lang="en-US" b="1" dirty="0">
                <a:solidFill>
                  <a:schemeClr val="dk1"/>
                </a:solidFill>
                <a:ea typeface="Calibri"/>
                <a:cs typeface="Calibri"/>
                <a:sym typeface="Calibri"/>
              </a:rPr>
              <a:t>LECTURE NOTES:</a:t>
            </a:r>
          </a:p>
          <a:p>
            <a:pPr lvl="0">
              <a:buClr>
                <a:schemeClr val="dk1"/>
              </a:buClr>
              <a:buSzPct val="100000"/>
              <a:buFont typeface="Calibri"/>
              <a:buChar char="•"/>
            </a:pPr>
            <a:r>
              <a:rPr lang="en-US" dirty="0">
                <a:solidFill>
                  <a:schemeClr val="dk1"/>
                </a:solidFill>
                <a:ea typeface="Calibri"/>
                <a:cs typeface="Calibri"/>
                <a:sym typeface="Calibri"/>
              </a:rPr>
              <a:t> Because services are intangible, marketers must pay careful attention to the physical evidence of the service, called the </a:t>
            </a:r>
            <a:r>
              <a:rPr lang="en-US" dirty="0" err="1">
                <a:solidFill>
                  <a:schemeClr val="dk1"/>
                </a:solidFill>
                <a:ea typeface="Calibri"/>
                <a:cs typeface="Calibri"/>
                <a:sym typeface="Calibri"/>
              </a:rPr>
              <a:t>servicescape</a:t>
            </a:r>
            <a:r>
              <a:rPr lang="en-US" dirty="0">
                <a:solidFill>
                  <a:schemeClr val="dk1"/>
                </a:solidFill>
                <a:ea typeface="Calibri"/>
                <a:cs typeface="Calibri"/>
                <a:sym typeface="Calibri"/>
              </a:rPr>
              <a:t>.</a:t>
            </a:r>
          </a:p>
          <a:p>
            <a:pPr lvl="0">
              <a:buClr>
                <a:schemeClr val="dk1"/>
              </a:buClr>
              <a:buSzPct val="100000"/>
              <a:buFont typeface="Calibri"/>
              <a:buChar char="•"/>
            </a:pPr>
            <a:r>
              <a:rPr lang="en-US" dirty="0">
                <a:solidFill>
                  <a:schemeClr val="dk1"/>
                </a:solidFill>
                <a:ea typeface="Calibri"/>
                <a:cs typeface="Calibri"/>
                <a:sym typeface="Calibri"/>
              </a:rPr>
              <a:t> </a:t>
            </a:r>
            <a:r>
              <a:rPr lang="en-US" dirty="0" err="1">
                <a:solidFill>
                  <a:schemeClr val="dk1"/>
                </a:solidFill>
                <a:ea typeface="Calibri"/>
                <a:cs typeface="Calibri"/>
                <a:sym typeface="Calibri"/>
              </a:rPr>
              <a:t>Servicescapes</a:t>
            </a:r>
            <a:r>
              <a:rPr lang="en-US" dirty="0">
                <a:solidFill>
                  <a:schemeClr val="dk1"/>
                </a:solidFill>
                <a:ea typeface="Calibri"/>
                <a:cs typeface="Calibri"/>
                <a:sym typeface="Calibri"/>
              </a:rPr>
              <a:t> include facility exteriors—the outer building, the landscape, parking lot, etc., as well as facility interior elements</a:t>
            </a:r>
            <a:r>
              <a:rPr lang="en-US" strike="sngStrike" dirty="0">
                <a:solidFill>
                  <a:schemeClr val="dk1"/>
                </a:solidFill>
                <a:ea typeface="Calibri"/>
                <a:cs typeface="Calibri"/>
                <a:sym typeface="Calibri"/>
              </a:rPr>
              <a:t> </a:t>
            </a:r>
            <a:r>
              <a:rPr lang="en-US" dirty="0">
                <a:solidFill>
                  <a:schemeClr val="dk1"/>
                </a:solidFill>
                <a:ea typeface="Calibri"/>
                <a:cs typeface="Calibri"/>
                <a:sym typeface="Calibri"/>
              </a:rPr>
              <a:t>—design, color, air quality, temperature, smells, etc.</a:t>
            </a:r>
          </a:p>
          <a:p>
            <a:pPr lvl="0">
              <a:buClr>
                <a:schemeClr val="dk1"/>
              </a:buClr>
              <a:buSzPct val="100000"/>
              <a:buFont typeface="Calibri"/>
              <a:buChar char="•"/>
            </a:pPr>
            <a:r>
              <a:rPr lang="en-US" dirty="0">
                <a:solidFill>
                  <a:schemeClr val="dk1"/>
                </a:solidFill>
                <a:ea typeface="Calibri"/>
                <a:cs typeface="Calibri"/>
                <a:sym typeface="Calibri"/>
              </a:rPr>
              <a:t> Consideration of the </a:t>
            </a:r>
            <a:r>
              <a:rPr lang="en-US" dirty="0" err="1">
                <a:solidFill>
                  <a:schemeClr val="dk1"/>
                </a:solidFill>
                <a:ea typeface="Calibri"/>
                <a:cs typeface="Calibri"/>
                <a:sym typeface="Calibri"/>
              </a:rPr>
              <a:t>servicescape</a:t>
            </a:r>
            <a:r>
              <a:rPr lang="en-US" dirty="0">
                <a:solidFill>
                  <a:schemeClr val="dk1"/>
                </a:solidFill>
                <a:ea typeface="Calibri"/>
                <a:cs typeface="Calibri"/>
                <a:sym typeface="Calibri"/>
              </a:rPr>
              <a:t> is critical, as they influence consumer perceptions in a number of ways.  Thus the </a:t>
            </a:r>
            <a:r>
              <a:rPr lang="en-US" dirty="0" err="1">
                <a:solidFill>
                  <a:schemeClr val="dk1"/>
                </a:solidFill>
                <a:ea typeface="Calibri"/>
                <a:cs typeface="Calibri"/>
                <a:sym typeface="Calibri"/>
              </a:rPr>
              <a:t>servicescape</a:t>
            </a:r>
            <a:r>
              <a:rPr lang="en-US" dirty="0">
                <a:solidFill>
                  <a:schemeClr val="dk1"/>
                </a:solidFill>
                <a:ea typeface="Calibri"/>
                <a:cs typeface="Calibri"/>
                <a:sym typeface="Calibri"/>
              </a:rPr>
              <a:t> should project the image desired for the business.</a:t>
            </a:r>
          </a:p>
          <a:p>
            <a:pPr lvl="0">
              <a:buClr>
                <a:schemeClr val="dk1"/>
              </a:buClr>
              <a:buSzPct val="100000"/>
              <a:buFont typeface="Calibri"/>
              <a:buChar char="•"/>
            </a:pPr>
            <a:r>
              <a:rPr lang="en-US" dirty="0">
                <a:solidFill>
                  <a:schemeClr val="dk1"/>
                </a:solidFill>
                <a:ea typeface="Calibri"/>
                <a:cs typeface="Calibri"/>
                <a:sym typeface="Calibri"/>
              </a:rPr>
              <a:t> However, there are some services that come to customers instead of relying on customers to visit a designated location (leak detection services, some fencing companies, pop-a-lock, etc.)  If the customer doesn’t visit the service providers office, facility exterior and interior considerations will not influence customer perceptions.</a:t>
            </a:r>
          </a:p>
          <a:p>
            <a:pPr lvl="0">
              <a:buClr>
                <a:schemeClr val="dk1"/>
              </a:buClr>
              <a:buSzPct val="100000"/>
              <a:buFont typeface="Calibri"/>
              <a:buChar char="•"/>
            </a:pPr>
            <a:r>
              <a:rPr lang="en-US" dirty="0">
                <a:solidFill>
                  <a:schemeClr val="dk1"/>
                </a:solidFill>
                <a:ea typeface="Calibri"/>
                <a:cs typeface="Calibri"/>
                <a:sym typeface="Calibri"/>
              </a:rPr>
              <a:t> Instead, customers may look towards the VEHICLE delivering the service provider for cues that can influence their perceptions.  (Is the car or truck clean?  New?  Dented?  Well-maintained?)</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45</a:t>
            </a:fld>
            <a:endParaRPr lang="en-US" dirty="0"/>
          </a:p>
        </p:txBody>
      </p:sp>
    </p:spTree>
    <p:extLst>
      <p:ext uri="{BB962C8B-B14F-4D97-AF65-F5344CB8AC3E}">
        <p14:creationId xmlns:p14="http://schemas.microsoft.com/office/powerpoint/2010/main" val="18535234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r>
              <a:rPr lang="en-IN" sz="1000" b="1" dirty="0">
                <a:solidFill>
                  <a:schemeClr val="dk1"/>
                </a:solidFill>
                <a:ea typeface="Calibri"/>
                <a:cs typeface="Calibri"/>
                <a:sym typeface="Calibri"/>
              </a:rPr>
              <a:t>LECTURE NOTES:</a:t>
            </a:r>
          </a:p>
          <a:p>
            <a:pPr lvl="0">
              <a:buClr>
                <a:schemeClr val="dk1"/>
              </a:buClr>
              <a:buSzPct val="100000"/>
              <a:buFont typeface="Calibri"/>
              <a:buChar char="•"/>
            </a:pPr>
            <a:r>
              <a:rPr lang="en-IN" sz="1000" dirty="0">
                <a:solidFill>
                  <a:schemeClr val="dk1"/>
                </a:solidFill>
                <a:ea typeface="Calibri"/>
                <a:cs typeface="Calibri"/>
                <a:sym typeface="Calibri"/>
              </a:rPr>
              <a:t> If a service experience is not positive, dissatisfied customers will often complain to other people.  This is called negative word-of-mouth, and the effects of negative WOM can be very powerful, as some people may be influenced to avoid a particular service provider while others may share the negative WOM second hand with their friends or contacts.</a:t>
            </a:r>
          </a:p>
          <a:p>
            <a:pPr lvl="0">
              <a:buClr>
                <a:schemeClr val="dk1"/>
              </a:buClr>
              <a:buSzPct val="100000"/>
              <a:buFont typeface="Calibri"/>
              <a:buChar char="•"/>
            </a:pPr>
            <a:r>
              <a:rPr lang="en-IN" sz="1000" dirty="0">
                <a:solidFill>
                  <a:schemeClr val="dk1"/>
                </a:solidFill>
                <a:ea typeface="Calibri"/>
                <a:cs typeface="Calibri"/>
                <a:sym typeface="Calibri"/>
              </a:rPr>
              <a:t> Unfortunately, satisfaction with services is relative because  each service user will compare the service provided to a set of expectations.  Expectations can be formed on the basis of marketing communications (which is why marketers should NEVER promise more than a service provider can offer); they can also be formed on the basis of previous service encounters.  Thus the same service might be perceived as “great” by individual “A” but as mediocre by individual “B” who has been spoiled by outstanding service in earlier encounters.  Marketers’ goal should be to exceed the customer’s expectations, thereby creating strong customer satisfaction. </a:t>
            </a:r>
          </a:p>
          <a:p>
            <a:pPr lvl="0">
              <a:buClr>
                <a:schemeClr val="dk1"/>
              </a:buClr>
              <a:buSzPct val="100000"/>
              <a:buFont typeface="Calibri"/>
              <a:buChar char="•"/>
            </a:pPr>
            <a:r>
              <a:rPr lang="en-IN" sz="1000" dirty="0">
                <a:solidFill>
                  <a:schemeClr val="dk1"/>
                </a:solidFill>
                <a:ea typeface="Calibri"/>
                <a:cs typeface="Calibri"/>
                <a:sym typeface="Calibri"/>
              </a:rPr>
              <a:t> Furthermore, it is not always possible to meet, much less exceed, expectations.  Exaggerated expectations account for 75%of customer complaints.  Explanations for service failures, and compensating customers for bad experiences can help to retail customers over time.</a:t>
            </a:r>
          </a:p>
          <a:p>
            <a:pPr lvl="0">
              <a:buSzPct val="25000"/>
            </a:pPr>
            <a:endParaRPr lang="en-IN" sz="1000" dirty="0">
              <a:solidFill>
                <a:schemeClr val="dk1"/>
              </a:solidFill>
              <a:ea typeface="Calibri"/>
              <a:cs typeface="Calibri"/>
              <a:sym typeface="Calibri"/>
            </a:endParaRPr>
          </a:p>
          <a:p>
            <a:pPr lvl="0">
              <a:buSzPct val="25000"/>
            </a:pPr>
            <a:r>
              <a:rPr lang="en-IN" sz="1000" b="1" dirty="0">
                <a:solidFill>
                  <a:schemeClr val="dk1"/>
                </a:solidFill>
                <a:ea typeface="Calibri"/>
                <a:cs typeface="Calibri"/>
                <a:sym typeface="Calibri"/>
              </a:rPr>
              <a:t>DISCUSSION NOTE:</a:t>
            </a:r>
          </a:p>
          <a:p>
            <a:pPr lvl="0">
              <a:buClr>
                <a:schemeClr val="dk1"/>
              </a:buClr>
              <a:buSzPct val="100000"/>
              <a:buFont typeface="Calibri"/>
              <a:buChar char="•"/>
            </a:pPr>
            <a:r>
              <a:rPr lang="en-IN" sz="1000" dirty="0">
                <a:solidFill>
                  <a:schemeClr val="dk1"/>
                </a:solidFill>
                <a:ea typeface="Calibri"/>
                <a:cs typeface="Calibri"/>
                <a:sym typeface="Calibri"/>
              </a:rPr>
              <a:t> Disney makes all employees, or “Cast Members” (whether they sell ice cream on Main Street USA or they come in from another company to fill an executive role), go through “Traditions” training, as well as many other training programs, to help ensure that all Disney cast members know how they should interact with guests. </a:t>
            </a:r>
          </a:p>
          <a:p>
            <a:pPr lvl="0">
              <a:buClr>
                <a:schemeClr val="dk1"/>
              </a:buClr>
              <a:buSzPct val="100000"/>
              <a:buFont typeface="Calibri"/>
              <a:buChar char="•"/>
            </a:pPr>
            <a:r>
              <a:rPr lang="en-IN" sz="1000" dirty="0">
                <a:solidFill>
                  <a:schemeClr val="dk1"/>
                </a:solidFill>
                <a:ea typeface="Calibri"/>
                <a:cs typeface="Calibri"/>
                <a:sym typeface="Calibri"/>
              </a:rPr>
              <a:t> They follow up frequently with refresher seminars and meetings to remind everyone of the company’s history and traditions.</a:t>
            </a:r>
            <a:endParaRPr lang="en-IN" sz="1000" dirty="0"/>
          </a:p>
        </p:txBody>
      </p:sp>
      <p:sp>
        <p:nvSpPr>
          <p:cNvPr id="4" name="Slide Number Placeholder 3"/>
          <p:cNvSpPr>
            <a:spLocks noGrp="1"/>
          </p:cNvSpPr>
          <p:nvPr>
            <p:ph type="sldNum" sz="quarter" idx="10"/>
          </p:nvPr>
        </p:nvSpPr>
        <p:spPr/>
        <p:txBody>
          <a:bodyPr/>
          <a:lstStyle/>
          <a:p>
            <a:fld id="{A73D6722-9B4D-4E29-B226-C325925A8118}" type="slidenum">
              <a:rPr lang="en-US" smtClean="0"/>
              <a:t>46</a:t>
            </a:fld>
            <a:endParaRPr lang="en-US" dirty="0"/>
          </a:p>
        </p:txBody>
      </p:sp>
    </p:spTree>
    <p:extLst>
      <p:ext uri="{BB962C8B-B14F-4D97-AF65-F5344CB8AC3E}">
        <p14:creationId xmlns:p14="http://schemas.microsoft.com/office/powerpoint/2010/main" val="42592885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r>
              <a:rPr lang="en-US" b="1" dirty="0">
                <a:solidFill>
                  <a:schemeClr val="dk1"/>
                </a:solidFill>
                <a:ea typeface="Calibri"/>
                <a:cs typeface="Calibri"/>
                <a:sym typeface="Calibri"/>
              </a:rPr>
              <a:t>LECTURE NOTES:</a:t>
            </a:r>
          </a:p>
          <a:p>
            <a:pPr lvl="0">
              <a:buSzPct val="25000"/>
            </a:pPr>
            <a:r>
              <a:rPr lang="en-US" dirty="0">
                <a:solidFill>
                  <a:schemeClr val="dk1"/>
                </a:solidFill>
                <a:ea typeface="Calibri"/>
                <a:cs typeface="Calibri"/>
                <a:sym typeface="Calibri"/>
              </a:rPr>
              <a:t>SERVQUAL is a popular tool for measuring customer service quality.  The “Metrics Moment” sidebar in the text describes the five components.</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47</a:t>
            </a:fld>
            <a:endParaRPr lang="en-US" dirty="0"/>
          </a:p>
        </p:txBody>
      </p:sp>
    </p:spTree>
    <p:extLst>
      <p:ext uri="{BB962C8B-B14F-4D97-AF65-F5344CB8AC3E}">
        <p14:creationId xmlns:p14="http://schemas.microsoft.com/office/powerpoint/2010/main" val="17297313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r>
              <a:rPr lang="en-IN" b="1" dirty="0">
                <a:solidFill>
                  <a:schemeClr val="dk1"/>
                </a:solidFill>
                <a:ea typeface="Calibri"/>
                <a:cs typeface="Calibri"/>
                <a:sym typeface="Calibri"/>
              </a:rPr>
              <a:t>LECTURE NOTES:</a:t>
            </a:r>
          </a:p>
          <a:p>
            <a:pPr lvl="0">
              <a:buSzPct val="25000"/>
            </a:pPr>
            <a:endParaRPr lang="en-IN" dirty="0">
              <a:solidFill>
                <a:schemeClr val="dk1"/>
              </a:solidFill>
              <a:ea typeface="Calibri"/>
              <a:cs typeface="Calibri"/>
              <a:sym typeface="Calibri"/>
            </a:endParaRPr>
          </a:p>
          <a:p>
            <a:pPr lvl="0">
              <a:buClr>
                <a:schemeClr val="dk1"/>
              </a:buClr>
              <a:buSzPct val="25000"/>
            </a:pPr>
            <a:r>
              <a:rPr lang="en-IN" dirty="0">
                <a:solidFill>
                  <a:schemeClr val="dk1"/>
                </a:solidFill>
                <a:ea typeface="Calibri"/>
                <a:cs typeface="Calibri"/>
                <a:sym typeface="Calibri"/>
              </a:rPr>
              <a:t>Services are just one type of intangible</a:t>
            </a:r>
            <a:r>
              <a:rPr lang="en-IN" strike="sngStrike" dirty="0">
                <a:solidFill>
                  <a:schemeClr val="dk1"/>
                </a:solidFill>
                <a:ea typeface="Calibri"/>
                <a:cs typeface="Calibri"/>
                <a:sym typeface="Calibri"/>
              </a:rPr>
              <a:t> </a:t>
            </a:r>
            <a:r>
              <a:rPr lang="en-IN" dirty="0">
                <a:solidFill>
                  <a:schemeClr val="dk1"/>
                </a:solidFill>
                <a:ea typeface="Calibri"/>
                <a:cs typeface="Calibri"/>
                <a:sym typeface="Calibri"/>
              </a:rPr>
              <a:t>—people, places, and ideas are other intangibles requiring marketing.</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48</a:t>
            </a:fld>
            <a:endParaRPr lang="en-US" dirty="0"/>
          </a:p>
        </p:txBody>
      </p:sp>
    </p:spTree>
    <p:extLst>
      <p:ext uri="{BB962C8B-B14F-4D97-AF65-F5344CB8AC3E}">
        <p14:creationId xmlns:p14="http://schemas.microsoft.com/office/powerpoint/2010/main" val="22280589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Clr>
                <a:schemeClr val="dk1"/>
              </a:buClr>
              <a:buSzPct val="25000"/>
            </a:pPr>
            <a:r>
              <a:rPr lang="en-US" b="1" dirty="0">
                <a:solidFill>
                  <a:schemeClr val="dk1"/>
                </a:solidFill>
                <a:ea typeface="Calibri"/>
                <a:cs typeface="Calibri"/>
                <a:sym typeface="Calibri"/>
              </a:rPr>
              <a:t>LECTURE NOTES:</a:t>
            </a:r>
          </a:p>
          <a:p>
            <a:pPr lvl="0">
              <a:buClr>
                <a:schemeClr val="dk1"/>
              </a:buClr>
              <a:buSzPct val="25000"/>
            </a:pPr>
            <a:r>
              <a:rPr lang="en-US" dirty="0">
                <a:solidFill>
                  <a:schemeClr val="dk1"/>
                </a:solidFill>
                <a:ea typeface="Calibri"/>
                <a:cs typeface="Calibri"/>
                <a:sym typeface="Calibri"/>
              </a:rPr>
              <a:t>Whether it’s a job candidate marketing themselves to a potential employer or an actress auditioning for a movie role, people often find themselves in need of marketing. </a:t>
            </a:r>
          </a:p>
          <a:p>
            <a:pPr marL="171450" lvl="0" indent="-171450">
              <a:buClr>
                <a:schemeClr val="dk1"/>
              </a:buClr>
              <a:buSzPct val="100000"/>
              <a:buFont typeface="Arial"/>
              <a:buChar char="•"/>
            </a:pPr>
            <a:r>
              <a:rPr lang="en-US" dirty="0">
                <a:solidFill>
                  <a:schemeClr val="dk1"/>
                </a:solidFill>
                <a:ea typeface="Calibri"/>
                <a:cs typeface="Calibri"/>
                <a:sym typeface="Calibri"/>
              </a:rPr>
              <a:t>Actresses and politicians routinely undergo facelifts or other forms of plastic surgery to improve their marketability.    </a:t>
            </a:r>
          </a:p>
          <a:p>
            <a:pPr marL="171450" lvl="0" indent="-171450">
              <a:buClr>
                <a:schemeClr val="dk1"/>
              </a:buClr>
              <a:buSzPct val="100000"/>
              <a:buFont typeface="Arial"/>
              <a:buChar char="•"/>
            </a:pPr>
            <a:r>
              <a:rPr lang="en-US" dirty="0">
                <a:solidFill>
                  <a:schemeClr val="dk1"/>
                </a:solidFill>
                <a:ea typeface="Calibri"/>
                <a:cs typeface="Calibri"/>
                <a:sym typeface="Calibri"/>
              </a:rPr>
              <a:t>Image consultants recommend changes in grooming, hair styles, and wardrobe for politicians, celebrities, CEOs, or even “regular people</a:t>
            </a:r>
            <a:r>
              <a:rPr lang="en-US" u="sng" dirty="0">
                <a:solidFill>
                  <a:schemeClr val="dk1"/>
                </a:solidFill>
                <a:ea typeface="Calibri"/>
                <a:cs typeface="Calibri"/>
                <a:sym typeface="Calibri"/>
              </a:rPr>
              <a:t>.</a:t>
            </a:r>
            <a:r>
              <a:rPr lang="en-US" dirty="0">
                <a:solidFill>
                  <a:schemeClr val="dk1"/>
                </a:solidFill>
                <a:ea typeface="Calibri"/>
                <a:cs typeface="Calibri"/>
                <a:sym typeface="Calibri"/>
              </a:rPr>
              <a:t>”</a:t>
            </a:r>
            <a:r>
              <a:rPr lang="en-US" strike="sngStrike" dirty="0">
                <a:solidFill>
                  <a:srgbClr val="FF0000"/>
                </a:solidFill>
                <a:ea typeface="Calibri"/>
                <a:cs typeface="Calibri"/>
                <a:sym typeface="Calibri"/>
              </a:rPr>
              <a:t>.</a:t>
            </a:r>
            <a:r>
              <a:rPr lang="en-US" dirty="0">
                <a:solidFill>
                  <a:schemeClr val="dk1"/>
                </a:solidFill>
                <a:ea typeface="Calibri"/>
                <a:cs typeface="Calibri"/>
                <a:sym typeface="Calibri"/>
              </a:rPr>
              <a:t>  These activities represent “packaging” for people.</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49</a:t>
            </a:fld>
            <a:endParaRPr lang="en-US" dirty="0"/>
          </a:p>
        </p:txBody>
      </p:sp>
    </p:spTree>
    <p:extLst>
      <p:ext uri="{BB962C8B-B14F-4D97-AF65-F5344CB8AC3E}">
        <p14:creationId xmlns:p14="http://schemas.microsoft.com/office/powerpoint/2010/main" val="1796140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r>
              <a:rPr lang="en-IN" b="1" dirty="0">
                <a:solidFill>
                  <a:schemeClr val="dk1"/>
                </a:solidFill>
                <a:ea typeface="Calibri"/>
                <a:cs typeface="Calibri"/>
                <a:sym typeface="Calibri"/>
              </a:rPr>
              <a:t>LECTURE NOTES:</a:t>
            </a:r>
          </a:p>
          <a:p>
            <a:pPr lvl="0">
              <a:buSzPct val="25000"/>
            </a:pPr>
            <a:endParaRPr lang="en-IN" dirty="0">
              <a:solidFill>
                <a:schemeClr val="dk1"/>
              </a:solidFill>
              <a:ea typeface="Calibri"/>
              <a:cs typeface="Calibri"/>
              <a:sym typeface="Calibri"/>
            </a:endParaRPr>
          </a:p>
          <a:p>
            <a:pPr marL="171450" lvl="0" indent="-171450">
              <a:buClr>
                <a:schemeClr val="dk1"/>
              </a:buClr>
              <a:buSzPct val="100000"/>
              <a:buFont typeface="Arial"/>
              <a:buChar char="•"/>
            </a:pPr>
            <a:r>
              <a:rPr lang="en-IN" dirty="0">
                <a:solidFill>
                  <a:schemeClr val="dk1"/>
                </a:solidFill>
                <a:ea typeface="Calibri"/>
                <a:cs typeface="Calibri"/>
                <a:sym typeface="Calibri"/>
              </a:rPr>
              <a:t>Retailing has taken many forms over time, including the peddler who hawked his wares from a horse-drawn cart, a majestic urban department store, an intimate boutique, and a huge “</a:t>
            </a:r>
            <a:r>
              <a:rPr lang="en-IN" dirty="0" err="1">
                <a:solidFill>
                  <a:schemeClr val="dk1"/>
                </a:solidFill>
                <a:ea typeface="Calibri"/>
                <a:cs typeface="Calibri"/>
                <a:sym typeface="Calibri"/>
              </a:rPr>
              <a:t>hyperstore</a:t>
            </a:r>
            <a:r>
              <a:rPr lang="en-IN" dirty="0">
                <a:solidFill>
                  <a:schemeClr val="dk1"/>
                </a:solidFill>
                <a:ea typeface="Calibri"/>
                <a:cs typeface="Calibri"/>
                <a:sym typeface="Calibri"/>
              </a:rPr>
              <a:t>” that sells everything from potato chips to snow tires. </a:t>
            </a:r>
          </a:p>
          <a:p>
            <a:pPr marL="171450" lvl="0" indent="-171450">
              <a:buClr>
                <a:schemeClr val="dk1"/>
              </a:buClr>
              <a:buSzPct val="100000"/>
              <a:buFont typeface="Arial"/>
              <a:buChar char="•"/>
            </a:pPr>
            <a:r>
              <a:rPr lang="en-IN" dirty="0">
                <a:solidFill>
                  <a:schemeClr val="dk1"/>
                </a:solidFill>
                <a:ea typeface="Calibri"/>
                <a:cs typeface="Calibri"/>
                <a:sym typeface="Calibri"/>
              </a:rPr>
              <a:t>But now the cart you see at your local mall that sells new-age </a:t>
            </a:r>
            <a:r>
              <a:rPr lang="en-IN" dirty="0" err="1">
                <a:solidFill>
                  <a:schemeClr val="dk1"/>
                </a:solidFill>
                <a:ea typeface="Calibri"/>
                <a:cs typeface="Calibri"/>
                <a:sym typeface="Calibri"/>
              </a:rPr>
              <a:t>jewelry</a:t>
            </a:r>
            <a:r>
              <a:rPr lang="en-IN" dirty="0">
                <a:solidFill>
                  <a:schemeClr val="dk1"/>
                </a:solidFill>
                <a:ea typeface="Calibri"/>
                <a:cs typeface="Calibri"/>
                <a:sym typeface="Calibri"/>
              </a:rPr>
              <a:t> or monogrammed golf balls to </a:t>
            </a:r>
            <a:r>
              <a:rPr lang="en-IN" dirty="0" err="1">
                <a:solidFill>
                  <a:schemeClr val="dk1"/>
                </a:solidFill>
                <a:ea typeface="Calibri"/>
                <a:cs typeface="Calibri"/>
                <a:sym typeface="Calibri"/>
              </a:rPr>
              <a:t>passersby</a:t>
            </a:r>
            <a:r>
              <a:rPr lang="en-IN" dirty="0">
                <a:solidFill>
                  <a:schemeClr val="dk1"/>
                </a:solidFill>
                <a:ea typeface="Calibri"/>
                <a:cs typeface="Calibri"/>
                <a:sym typeface="Calibri"/>
              </a:rPr>
              <a:t> has replaced the horse-drawn cart. </a:t>
            </a:r>
          </a:p>
          <a:p>
            <a:pPr marL="171450" lvl="0" indent="-171450">
              <a:buClr>
                <a:schemeClr val="dk1"/>
              </a:buClr>
              <a:buSzPct val="100000"/>
              <a:buFont typeface="Arial"/>
              <a:buChar char="•"/>
            </a:pPr>
            <a:r>
              <a:rPr lang="en-IN" dirty="0">
                <a:solidFill>
                  <a:schemeClr val="dk1"/>
                </a:solidFill>
                <a:ea typeface="Calibri"/>
                <a:cs typeface="Calibri"/>
                <a:sym typeface="Calibri"/>
              </a:rPr>
              <a:t>As the economic, social, and cultural pictures change, different types of retailers emerge—and they often squeeze out older, outmoded types. </a:t>
            </a:r>
          </a:p>
          <a:p>
            <a:pPr marL="171450" lvl="0" indent="-171450">
              <a:buClr>
                <a:schemeClr val="dk1"/>
              </a:buClr>
              <a:buSzPct val="100000"/>
              <a:buFont typeface="Arial"/>
              <a:buChar char="•"/>
            </a:pPr>
            <a:r>
              <a:rPr lang="en-IN" dirty="0">
                <a:solidFill>
                  <a:schemeClr val="dk1"/>
                </a:solidFill>
                <a:ea typeface="Calibri"/>
                <a:cs typeface="Calibri"/>
                <a:sym typeface="Calibri"/>
              </a:rPr>
              <a:t>This pattern of change is explained by the Wheel of Retailing</a:t>
            </a:r>
            <a:r>
              <a:rPr lang="en-IN" u="sng" dirty="0">
                <a:solidFill>
                  <a:schemeClr val="dk1"/>
                </a:solidFill>
                <a:ea typeface="Calibri"/>
                <a:cs typeface="Calibri"/>
                <a:sym typeface="Calibri"/>
              </a:rPr>
              <a:t>.</a:t>
            </a:r>
            <a:r>
              <a:rPr lang="en-US" dirty="0" smtClean="0"/>
              <a:t> </a:t>
            </a:r>
          </a:p>
        </p:txBody>
      </p:sp>
      <p:sp>
        <p:nvSpPr>
          <p:cNvPr id="4" name="Slide Number Placeholder 3"/>
          <p:cNvSpPr>
            <a:spLocks noGrp="1"/>
          </p:cNvSpPr>
          <p:nvPr>
            <p:ph type="sldNum" sz="quarter" idx="10"/>
          </p:nvPr>
        </p:nvSpPr>
        <p:spPr/>
        <p:txBody>
          <a:bodyPr/>
          <a:lstStyle/>
          <a:p>
            <a:fld id="{A73D6722-9B4D-4E29-B226-C325925A8118}" type="slidenum">
              <a:rPr lang="en-US" smtClean="0"/>
              <a:t>5</a:t>
            </a:fld>
            <a:endParaRPr lang="en-US" dirty="0"/>
          </a:p>
        </p:txBody>
      </p:sp>
    </p:spTree>
    <p:extLst>
      <p:ext uri="{BB962C8B-B14F-4D97-AF65-F5344CB8AC3E}">
        <p14:creationId xmlns:p14="http://schemas.microsoft.com/office/powerpoint/2010/main" val="952980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r>
              <a:rPr lang="en-US" b="1" dirty="0">
                <a:solidFill>
                  <a:schemeClr val="dk1"/>
                </a:solidFill>
                <a:ea typeface="Calibri"/>
                <a:cs typeface="Calibri"/>
                <a:sym typeface="Calibri"/>
              </a:rPr>
              <a:t>LECTURE NOTES:</a:t>
            </a:r>
          </a:p>
          <a:p>
            <a:pPr lvl="0">
              <a:buClr>
                <a:schemeClr val="dk1"/>
              </a:buClr>
              <a:buSzPct val="100000"/>
              <a:buFont typeface="Calibri"/>
              <a:buChar char="•"/>
            </a:pPr>
            <a:r>
              <a:rPr lang="en-US" dirty="0">
                <a:solidFill>
                  <a:schemeClr val="dk1"/>
                </a:solidFill>
                <a:ea typeface="Calibri"/>
                <a:cs typeface="Calibri"/>
                <a:sym typeface="Calibri"/>
              </a:rPr>
              <a:t>Table 12.4 lists three approaches that are commonly used to </a:t>
            </a:r>
            <a:r>
              <a:rPr lang="en-US" strike="sngStrike" dirty="0" err="1">
                <a:solidFill>
                  <a:schemeClr val="dk1"/>
                </a:solidFill>
                <a:ea typeface="Calibri"/>
                <a:cs typeface="Calibri"/>
                <a:sym typeface="Calibri"/>
              </a:rPr>
              <a:t>c</a:t>
            </a:r>
            <a:r>
              <a:rPr lang="en-US" dirty="0" err="1">
                <a:solidFill>
                  <a:schemeClr val="dk1"/>
                </a:solidFill>
                <a:ea typeface="Calibri"/>
                <a:cs typeface="Calibri"/>
                <a:sym typeface="Calibri"/>
              </a:rPr>
              <a:t>sell</a:t>
            </a:r>
            <a:r>
              <a:rPr lang="en-US" dirty="0">
                <a:solidFill>
                  <a:schemeClr val="dk1"/>
                </a:solidFill>
                <a:ea typeface="Calibri"/>
                <a:cs typeface="Calibri"/>
                <a:sym typeface="Calibri"/>
              </a:rPr>
              <a:t> strategies.</a:t>
            </a:r>
          </a:p>
          <a:p>
            <a:pPr lvl="0">
              <a:buClr>
                <a:schemeClr val="dk1"/>
              </a:buClr>
              <a:buSzPct val="100000"/>
              <a:buFont typeface="Calibri"/>
              <a:buChar char="•"/>
            </a:pPr>
            <a:r>
              <a:rPr lang="en-US" b="1" dirty="0">
                <a:solidFill>
                  <a:schemeClr val="dk1"/>
                </a:solidFill>
                <a:ea typeface="Calibri"/>
                <a:cs typeface="Calibri"/>
                <a:sym typeface="Calibri"/>
              </a:rPr>
              <a:t>The pure selling approach</a:t>
            </a:r>
            <a:r>
              <a:rPr lang="en-US" strike="sngStrike" dirty="0">
                <a:solidFill>
                  <a:schemeClr val="dk1"/>
                </a:solidFill>
                <a:ea typeface="Calibri"/>
                <a:cs typeface="Calibri"/>
                <a:sym typeface="Calibri"/>
              </a:rPr>
              <a:t> </a:t>
            </a:r>
            <a:r>
              <a:rPr lang="en-US" dirty="0">
                <a:solidFill>
                  <a:schemeClr val="dk1"/>
                </a:solidFill>
                <a:ea typeface="Calibri"/>
                <a:cs typeface="Calibri"/>
                <a:sym typeface="Calibri"/>
              </a:rPr>
              <a:t>—agents present their celebrities qualifications to various intermediaries who might need the individual’s services.</a:t>
            </a:r>
          </a:p>
          <a:p>
            <a:pPr lvl="0">
              <a:buClr>
                <a:schemeClr val="dk1"/>
              </a:buClr>
              <a:buSzPct val="100000"/>
              <a:buFont typeface="Calibri"/>
              <a:buChar char="•"/>
            </a:pPr>
            <a:r>
              <a:rPr lang="en-US" b="1" dirty="0">
                <a:solidFill>
                  <a:schemeClr val="dk1"/>
                </a:solidFill>
                <a:ea typeface="Calibri"/>
                <a:cs typeface="Calibri"/>
                <a:sym typeface="Calibri"/>
              </a:rPr>
              <a:t>Product improvement  approach</a:t>
            </a:r>
            <a:r>
              <a:rPr lang="en-US" dirty="0">
                <a:solidFill>
                  <a:schemeClr val="dk1"/>
                </a:solidFill>
                <a:ea typeface="Calibri"/>
                <a:cs typeface="Calibri"/>
                <a:sym typeface="Calibri"/>
              </a:rPr>
              <a:t> —The agent works with the client to modify certain characteristics that will increase his/her market value.</a:t>
            </a:r>
          </a:p>
          <a:p>
            <a:pPr lvl="0">
              <a:buClr>
                <a:schemeClr val="dk1"/>
              </a:buClr>
              <a:buSzPct val="100000"/>
              <a:buFont typeface="Calibri"/>
              <a:buChar char="•"/>
            </a:pPr>
            <a:r>
              <a:rPr lang="en-US" b="1" dirty="0">
                <a:solidFill>
                  <a:schemeClr val="dk1"/>
                </a:solidFill>
                <a:ea typeface="Calibri"/>
                <a:cs typeface="Calibri"/>
                <a:sym typeface="Calibri"/>
              </a:rPr>
              <a:t>The market fulfillment approach</a:t>
            </a:r>
            <a:r>
              <a:rPr lang="en-US" strike="sngStrike" dirty="0">
                <a:solidFill>
                  <a:schemeClr val="dk1"/>
                </a:solidFill>
                <a:ea typeface="Calibri"/>
                <a:cs typeface="Calibri"/>
                <a:sym typeface="Calibri"/>
              </a:rPr>
              <a:t> </a:t>
            </a:r>
            <a:r>
              <a:rPr lang="en-US" dirty="0">
                <a:solidFill>
                  <a:schemeClr val="dk1"/>
                </a:solidFill>
                <a:ea typeface="Calibri"/>
                <a:cs typeface="Calibri"/>
                <a:sym typeface="Calibri"/>
              </a:rPr>
              <a:t>—an agent scans the market to ID unmet needs.  After identifying a need, the agent finds a person or group that meets a set of minimum qualifications and develops a “new product” that matches what consumers want</a:t>
            </a:r>
            <a:r>
              <a:rPr lang="en-US" u="sng" dirty="0">
                <a:solidFill>
                  <a:schemeClr val="dk1"/>
                </a:solidFill>
                <a:ea typeface="Calibri"/>
                <a:cs typeface="Calibri"/>
                <a:sym typeface="Calibri"/>
              </a:rPr>
              <a:t>.</a:t>
            </a:r>
          </a:p>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50</a:t>
            </a:fld>
            <a:endParaRPr lang="en-US" dirty="0"/>
          </a:p>
        </p:txBody>
      </p:sp>
    </p:spTree>
    <p:extLst>
      <p:ext uri="{BB962C8B-B14F-4D97-AF65-F5344CB8AC3E}">
        <p14:creationId xmlns:p14="http://schemas.microsoft.com/office/powerpoint/2010/main" val="230956741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r>
              <a:rPr lang="en-US" b="1" dirty="0">
                <a:solidFill>
                  <a:schemeClr val="dk1"/>
                </a:solidFill>
                <a:ea typeface="Calibri"/>
                <a:cs typeface="Calibri"/>
                <a:sym typeface="Calibri"/>
              </a:rPr>
              <a:t>LECTURE NOTES:</a:t>
            </a:r>
          </a:p>
          <a:p>
            <a:pPr lvl="0">
              <a:buClr>
                <a:schemeClr val="dk1"/>
              </a:buClr>
              <a:buSzPct val="100000"/>
              <a:buFont typeface="Calibri"/>
              <a:buChar char="•"/>
            </a:pPr>
            <a:r>
              <a:rPr lang="en-US" dirty="0">
                <a:solidFill>
                  <a:schemeClr val="dk1"/>
                </a:solidFill>
                <a:ea typeface="Calibri"/>
                <a:cs typeface="Calibri"/>
                <a:sym typeface="Calibri"/>
              </a:rPr>
              <a:t> Marketing places can involve creating appeals that promote a city, state, country, or other locale (e.g., Mall of America) to one or more traveler segments. Segments that may be targeted include meeting planners, convention, association, or trade show planners, business travelers and/or corporate travel agents (who book general travel or incentive/rewards travel) or individual/family tourists and tour groups who comprise the leisure segment. </a:t>
            </a:r>
          </a:p>
          <a:p>
            <a:pPr lvl="0">
              <a:buClr>
                <a:schemeClr val="dk1"/>
              </a:buClr>
              <a:buSzPct val="100000"/>
              <a:buFont typeface="Calibri"/>
              <a:buChar char="•"/>
            </a:pPr>
            <a:r>
              <a:rPr lang="en-US" dirty="0">
                <a:solidFill>
                  <a:schemeClr val="dk1"/>
                </a:solidFill>
                <a:ea typeface="Calibri"/>
                <a:cs typeface="Calibri"/>
                <a:sym typeface="Calibri"/>
              </a:rPr>
              <a:t> The marketing of Las Vegas as a tourist destination has changed course several times. First they tried to clean up the city’s original image as a den of corruption and vice to encourage family visits. Then they switched direction and plugged the city’s bawdy roots with the slogan “What happens in Vegas stays in Vegas.” Oops, then the recession hit and companies clamped down on business and convention travel to “Sin City.” Now, Vegas no longer promotes its famous tagline as it opens its arms to families once again with all sorts of kid-friendly activities and incentives.</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51</a:t>
            </a:fld>
            <a:endParaRPr lang="en-US" dirty="0"/>
          </a:p>
        </p:txBody>
      </p:sp>
    </p:spTree>
    <p:extLst>
      <p:ext uri="{BB962C8B-B14F-4D97-AF65-F5344CB8AC3E}">
        <p14:creationId xmlns:p14="http://schemas.microsoft.com/office/powerpoint/2010/main" val="26842047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r>
              <a:rPr lang="en-US" b="1" dirty="0">
                <a:solidFill>
                  <a:schemeClr val="dk1"/>
                </a:solidFill>
                <a:ea typeface="Calibri"/>
                <a:cs typeface="Calibri"/>
                <a:sym typeface="Calibri"/>
              </a:rPr>
              <a:t>LECTURE NOTES:</a:t>
            </a:r>
          </a:p>
          <a:p>
            <a:pPr lvl="0">
              <a:buClr>
                <a:schemeClr val="dk1"/>
              </a:buClr>
              <a:buSzPct val="100000"/>
              <a:buFont typeface="Calibri"/>
              <a:buChar char="•"/>
            </a:pPr>
            <a:r>
              <a:rPr lang="en-US" dirty="0">
                <a:solidFill>
                  <a:schemeClr val="dk1"/>
                </a:solidFill>
                <a:ea typeface="Calibri"/>
                <a:cs typeface="Calibri"/>
                <a:sym typeface="Calibri"/>
              </a:rPr>
              <a:t> Idea marketing refers to marketing strategies designed to gain market share for a concept, philosophy, belief, or issue.  Charities market the idea that donations to worthy causes can make a difference; religions market faith; antidrug ads market the negative consequences of drug use.</a:t>
            </a:r>
          </a:p>
          <a:p>
            <a:pPr lvl="0">
              <a:buClr>
                <a:schemeClr val="dk1"/>
              </a:buClr>
              <a:buSzPct val="100000"/>
              <a:buFont typeface="Calibri"/>
              <a:buChar char="•"/>
            </a:pPr>
            <a:r>
              <a:rPr lang="en-US" dirty="0">
                <a:solidFill>
                  <a:schemeClr val="dk1"/>
                </a:solidFill>
                <a:ea typeface="Calibri"/>
                <a:cs typeface="Calibri"/>
                <a:sym typeface="Calibri"/>
              </a:rPr>
              <a:t> Unfortunately, the marketing of ideas is often very difficult because consumers do not perceive when they act in accordance with a particular idea or philosophy.  Others fail to believe that an idea is worth the cost (e.g., minimizing global warming).</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52</a:t>
            </a:fld>
            <a:endParaRPr lang="en-US" dirty="0"/>
          </a:p>
        </p:txBody>
      </p:sp>
    </p:spTree>
    <p:extLst>
      <p:ext uri="{BB962C8B-B14F-4D97-AF65-F5344CB8AC3E}">
        <p14:creationId xmlns:p14="http://schemas.microsoft.com/office/powerpoint/2010/main" val="1305906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r>
              <a:rPr lang="en-US" sz="1100" b="1" dirty="0">
                <a:solidFill>
                  <a:schemeClr val="dk1"/>
                </a:solidFill>
                <a:ea typeface="Calibri"/>
                <a:cs typeface="Calibri"/>
                <a:sym typeface="Calibri"/>
              </a:rPr>
              <a:t>LECTURE NOTES:</a:t>
            </a:r>
          </a:p>
          <a:p>
            <a:pPr lvl="0">
              <a:buClr>
                <a:schemeClr val="dk1"/>
              </a:buClr>
              <a:buSzPct val="100000"/>
              <a:buFont typeface="Calibri"/>
              <a:buChar char="•"/>
            </a:pPr>
            <a:r>
              <a:rPr lang="en-US" sz="1100" dirty="0">
                <a:solidFill>
                  <a:schemeClr val="dk1"/>
                </a:solidFill>
                <a:ea typeface="Calibri"/>
                <a:cs typeface="Calibri"/>
                <a:sym typeface="Calibri"/>
              </a:rPr>
              <a:t> The new dominant logic for marketing means that we must rethink our traditional distinction between services and goods.  Physical products involved are relatively minor in terms of their contribution to the value proposition while the service aspect is the central element in each exchange.</a:t>
            </a:r>
          </a:p>
          <a:p>
            <a:pPr lvl="0">
              <a:buClr>
                <a:schemeClr val="dk1"/>
              </a:buClr>
              <a:buSzPct val="100000"/>
              <a:buFont typeface="Calibri"/>
              <a:buChar char="•"/>
            </a:pPr>
            <a:r>
              <a:rPr lang="en-US" sz="1100" dirty="0">
                <a:solidFill>
                  <a:schemeClr val="dk1"/>
                </a:solidFill>
                <a:ea typeface="Calibri"/>
                <a:cs typeface="Calibri"/>
                <a:sym typeface="Calibri"/>
              </a:rPr>
              <a:t> A number of trends exist that will present challenges and opportunities to service marketers in the future.</a:t>
            </a:r>
          </a:p>
          <a:p>
            <a:pPr lvl="1">
              <a:buClr>
                <a:schemeClr val="dk1"/>
              </a:buClr>
              <a:buSzPct val="100000"/>
              <a:buFont typeface="Calibri"/>
              <a:buChar char="•"/>
            </a:pPr>
            <a:r>
              <a:rPr lang="en-US" sz="1100" b="1" dirty="0">
                <a:solidFill>
                  <a:schemeClr val="dk1"/>
                </a:solidFill>
                <a:ea typeface="Calibri"/>
                <a:cs typeface="Calibri"/>
                <a:sym typeface="Calibri"/>
              </a:rPr>
              <a:t> Changing demographics:</a:t>
            </a:r>
            <a:r>
              <a:rPr lang="en-US" sz="1100" dirty="0">
                <a:solidFill>
                  <a:schemeClr val="dk1"/>
                </a:solidFill>
                <a:ea typeface="Calibri"/>
                <a:cs typeface="Calibri"/>
                <a:sym typeface="Calibri"/>
              </a:rPr>
              <a:t> The surge in the birth rate following World War II created the baby boom.  As this large group continues to age, service industries which appeal to this demographic will be in high demand (retirement communities, health care, assisted living, etc.).</a:t>
            </a:r>
          </a:p>
          <a:p>
            <a:pPr lvl="1">
              <a:buClr>
                <a:schemeClr val="dk1"/>
              </a:buClr>
              <a:buSzPct val="100000"/>
              <a:buFont typeface="Calibri"/>
              <a:buChar char="•"/>
            </a:pPr>
            <a:r>
              <a:rPr lang="en-US" sz="1100" b="1" dirty="0">
                <a:solidFill>
                  <a:schemeClr val="dk1"/>
                </a:solidFill>
                <a:ea typeface="Calibri"/>
                <a:cs typeface="Calibri"/>
                <a:sym typeface="Calibri"/>
              </a:rPr>
              <a:t> Globalization:</a:t>
            </a:r>
            <a:r>
              <a:rPr lang="en-US" sz="1100" dirty="0">
                <a:solidFill>
                  <a:schemeClr val="dk1"/>
                </a:solidFill>
                <a:ea typeface="Calibri"/>
                <a:cs typeface="Calibri"/>
                <a:sym typeface="Calibri"/>
              </a:rPr>
              <a:t> This trend will increase the need for distribution, logistical, accounting, and legal services that have specialized international knowledge. Globalization also means greater competition; for example, U.S. Hospitals will need to compete for elective surgeries with medical facilities in other countries that cost much less.</a:t>
            </a:r>
          </a:p>
          <a:p>
            <a:pPr lvl="1">
              <a:buClr>
                <a:schemeClr val="dk1"/>
              </a:buClr>
              <a:buSzPct val="100000"/>
              <a:buFont typeface="Calibri"/>
              <a:buChar char="•"/>
            </a:pPr>
            <a:r>
              <a:rPr lang="en-US" sz="1100" b="1" dirty="0">
                <a:solidFill>
                  <a:schemeClr val="dk1"/>
                </a:solidFill>
                <a:ea typeface="Calibri"/>
                <a:cs typeface="Calibri"/>
                <a:sym typeface="Calibri"/>
              </a:rPr>
              <a:t> Technological advances:</a:t>
            </a:r>
            <a:r>
              <a:rPr lang="en-US" sz="1100" dirty="0">
                <a:solidFill>
                  <a:schemeClr val="dk1"/>
                </a:solidFill>
                <a:ea typeface="Calibri"/>
                <a:cs typeface="Calibri"/>
                <a:sym typeface="Calibri"/>
              </a:rPr>
              <a:t> Improvements in technology offer service providers opportunity for growth in the telecommunications, health care, and Internet service industries.  Innovation is also likely as some services which will be offered in the future haven’t even been thought of yet.</a:t>
            </a:r>
          </a:p>
          <a:p>
            <a:pPr lvl="1">
              <a:buClr>
                <a:schemeClr val="dk1"/>
              </a:buClr>
              <a:buSzPct val="100000"/>
              <a:buFont typeface="Calibri"/>
              <a:buChar char="•"/>
            </a:pPr>
            <a:r>
              <a:rPr lang="en-US" sz="1100" b="1" dirty="0">
                <a:solidFill>
                  <a:schemeClr val="dk1"/>
                </a:solidFill>
                <a:ea typeface="Calibri"/>
                <a:cs typeface="Calibri"/>
                <a:sym typeface="Calibri"/>
              </a:rPr>
              <a:t> Proliferation of information:</a:t>
            </a:r>
            <a:r>
              <a:rPr lang="en-US" sz="1100" dirty="0">
                <a:solidFill>
                  <a:schemeClr val="dk1"/>
                </a:solidFill>
                <a:ea typeface="Calibri"/>
                <a:cs typeface="Calibri"/>
                <a:sym typeface="Calibri"/>
              </a:rPr>
              <a:t> The availability, flow and access to information are critical to the success of organizations.  Database services, artificial intelligence systems and communications systems in general stand to benefit in the future.</a:t>
            </a:r>
            <a:endParaRPr lang="en-IN" sz="1100" dirty="0"/>
          </a:p>
        </p:txBody>
      </p:sp>
      <p:sp>
        <p:nvSpPr>
          <p:cNvPr id="4" name="Slide Number Placeholder 3"/>
          <p:cNvSpPr>
            <a:spLocks noGrp="1"/>
          </p:cNvSpPr>
          <p:nvPr>
            <p:ph type="sldNum" sz="quarter" idx="10"/>
          </p:nvPr>
        </p:nvSpPr>
        <p:spPr/>
        <p:txBody>
          <a:bodyPr/>
          <a:lstStyle/>
          <a:p>
            <a:fld id="{A73D6722-9B4D-4E29-B226-C325925A8118}" type="slidenum">
              <a:rPr lang="en-US" smtClean="0"/>
              <a:t>53</a:t>
            </a:fld>
            <a:endParaRPr lang="en-US" dirty="0"/>
          </a:p>
        </p:txBody>
      </p:sp>
    </p:spTree>
    <p:extLst>
      <p:ext uri="{BB962C8B-B14F-4D97-AF65-F5344CB8AC3E}">
        <p14:creationId xmlns:p14="http://schemas.microsoft.com/office/powerpoint/2010/main" val="21616616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A73D6722-9B4D-4E29-B226-C325925A8118}" type="slidenum">
              <a:rPr lang="en-US" smtClean="0"/>
              <a:t>54</a:t>
            </a:fld>
            <a:endParaRPr lang="en-US" dirty="0"/>
          </a:p>
        </p:txBody>
      </p:sp>
    </p:spTree>
    <p:extLst>
      <p:ext uri="{BB962C8B-B14F-4D97-AF65-F5344CB8AC3E}">
        <p14:creationId xmlns:p14="http://schemas.microsoft.com/office/powerpoint/2010/main" val="317376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SzPct val="25000"/>
            </a:pPr>
            <a:r>
              <a:rPr lang="en-US" sz="1000" b="1" dirty="0">
                <a:solidFill>
                  <a:schemeClr val="dk1"/>
                </a:solidFill>
                <a:ea typeface="Calibri"/>
                <a:cs typeface="Calibri"/>
                <a:sym typeface="Calibri"/>
              </a:rPr>
              <a:t>LECTURE NOTES:</a:t>
            </a:r>
          </a:p>
          <a:p>
            <a:pPr marL="228600" lvl="0" indent="-228600">
              <a:lnSpc>
                <a:spcPct val="90000"/>
              </a:lnSpc>
              <a:buClr>
                <a:schemeClr val="dk1"/>
              </a:buClr>
              <a:buSzPct val="100000"/>
              <a:buFont typeface="Calibri"/>
              <a:buChar char="•"/>
            </a:pPr>
            <a:r>
              <a:rPr lang="en-US" sz="1000" dirty="0">
                <a:solidFill>
                  <a:schemeClr val="dk1"/>
                </a:solidFill>
                <a:ea typeface="Calibri"/>
                <a:cs typeface="Calibri"/>
                <a:sym typeface="Calibri"/>
              </a:rPr>
              <a:t>The Wheel of Retailing Theory explains how retail firms change, becoming more upscale as they go through their life cycle.  Visually, the Wheel of Retailing is displayed in Figure 12.1.</a:t>
            </a:r>
          </a:p>
          <a:p>
            <a:pPr marL="685800" lvl="1" indent="-228600">
              <a:lnSpc>
                <a:spcPct val="90000"/>
              </a:lnSpc>
              <a:buClr>
                <a:schemeClr val="dk1"/>
              </a:buClr>
              <a:buSzPct val="100000"/>
              <a:buFont typeface="Calibri"/>
              <a:buChar char="•"/>
            </a:pPr>
            <a:r>
              <a:rPr lang="en-US" sz="1000" dirty="0">
                <a:solidFill>
                  <a:schemeClr val="dk1"/>
                </a:solidFill>
                <a:ea typeface="Calibri"/>
                <a:cs typeface="Calibri"/>
                <a:sym typeface="Calibri"/>
              </a:rPr>
              <a:t>During the entry phrase, new types of retailers enter the market by offering lower-priced goods with little focus on additional services or the facility itself.</a:t>
            </a:r>
          </a:p>
          <a:p>
            <a:pPr marL="685800" lvl="1" indent="-228600">
              <a:lnSpc>
                <a:spcPct val="90000"/>
              </a:lnSpc>
              <a:buClr>
                <a:schemeClr val="dk1"/>
              </a:buClr>
              <a:buSzPct val="100000"/>
              <a:buFont typeface="Calibri"/>
              <a:buChar char="•"/>
            </a:pPr>
            <a:r>
              <a:rPr lang="en-US" sz="1000" dirty="0">
                <a:solidFill>
                  <a:schemeClr val="dk1"/>
                </a:solidFill>
                <a:ea typeface="Calibri"/>
                <a:cs typeface="Calibri"/>
                <a:sym typeface="Calibri"/>
              </a:rPr>
              <a:t>During the trading-up phrase, these retailers gradually improve their facilities, quality and assortment of merchandise, and amenities and also increase prices.</a:t>
            </a:r>
          </a:p>
          <a:p>
            <a:pPr marL="685800" lvl="1" indent="-228600">
              <a:lnSpc>
                <a:spcPct val="90000"/>
              </a:lnSpc>
              <a:buClr>
                <a:schemeClr val="dk1"/>
              </a:buClr>
              <a:buSzPct val="100000"/>
              <a:buFont typeface="Calibri"/>
              <a:buChar char="•"/>
            </a:pPr>
            <a:r>
              <a:rPr lang="en-US" sz="1000" dirty="0">
                <a:solidFill>
                  <a:schemeClr val="dk1"/>
                </a:solidFill>
                <a:ea typeface="Calibri"/>
                <a:cs typeface="Calibri"/>
                <a:sym typeface="Calibri"/>
              </a:rPr>
              <a:t>Finally, retailers move up to a high-end strategy with superior facilities, desirable amenities (free gift wrapping), higher operating costs, and of course higher prices.  However, this leaves them vulnerable to the entry of new competitors, who undercut their price, offer limited services, and etc., as the entry phrase begins anew.</a:t>
            </a:r>
          </a:p>
          <a:p>
            <a:pPr marL="685800" lvl="1" indent="-228600">
              <a:lnSpc>
                <a:spcPct val="90000"/>
              </a:lnSpc>
              <a:buClr>
                <a:schemeClr val="dk1"/>
              </a:buClr>
              <a:buSzPct val="100000"/>
              <a:buFont typeface="Calibri"/>
              <a:buChar char="•"/>
            </a:pPr>
            <a:r>
              <a:rPr lang="en-US" sz="1000" dirty="0">
                <a:solidFill>
                  <a:schemeClr val="dk1"/>
                </a:solidFill>
                <a:ea typeface="Calibri"/>
                <a:cs typeface="Calibri"/>
                <a:sym typeface="Calibri"/>
              </a:rPr>
              <a:t>New ways to sell products are constantly appearing.  American Airlines tested the concept of selling services such as Heathrow Express train tickets on London-bound flights, and items from the </a:t>
            </a:r>
            <a:r>
              <a:rPr lang="en-US" sz="1000" dirty="0" err="1">
                <a:solidFill>
                  <a:schemeClr val="dk1"/>
                </a:solidFill>
                <a:ea typeface="Calibri"/>
                <a:cs typeface="Calibri"/>
                <a:sym typeface="Calibri"/>
              </a:rPr>
              <a:t>SkyMall</a:t>
            </a:r>
            <a:r>
              <a:rPr lang="en-US" sz="1000" dirty="0">
                <a:solidFill>
                  <a:schemeClr val="dk1"/>
                </a:solidFill>
                <a:ea typeface="Calibri"/>
                <a:cs typeface="Calibri"/>
                <a:sym typeface="Calibri"/>
              </a:rPr>
              <a:t> catalog on 165 of its planes.</a:t>
            </a:r>
          </a:p>
          <a:p>
            <a:pPr marL="685800" lvl="1" indent="-228600">
              <a:lnSpc>
                <a:spcPct val="90000"/>
              </a:lnSpc>
              <a:buClr>
                <a:schemeClr val="dk1"/>
              </a:buClr>
              <a:buSzPct val="100000"/>
              <a:buFont typeface="Calibri"/>
              <a:buChar char="•"/>
            </a:pPr>
            <a:r>
              <a:rPr lang="en-US" sz="1000" dirty="0">
                <a:solidFill>
                  <a:schemeClr val="dk1"/>
                </a:solidFill>
                <a:ea typeface="Calibri"/>
                <a:cs typeface="Calibri"/>
                <a:sym typeface="Calibri"/>
              </a:rPr>
              <a:t>Still, trading up or upgrading too quickly can spell disaster for a retailer. </a:t>
            </a:r>
            <a:r>
              <a:rPr lang="en-US" sz="1000" dirty="0" err="1">
                <a:solidFill>
                  <a:schemeClr val="dk1"/>
                </a:solidFill>
                <a:ea typeface="Calibri"/>
                <a:cs typeface="Calibri"/>
                <a:sym typeface="Calibri"/>
              </a:rPr>
              <a:t>Walmart</a:t>
            </a:r>
            <a:r>
              <a:rPr lang="en-US" sz="1000" dirty="0">
                <a:solidFill>
                  <a:schemeClr val="dk1"/>
                </a:solidFill>
                <a:ea typeface="Calibri"/>
                <a:cs typeface="Calibri"/>
                <a:sym typeface="Calibri"/>
              </a:rPr>
              <a:t> attempt to upgrade its clothing line from the basic T-shirt, shorts, and pants collections to brand-name apparel that proved to be out-of-reach of the loyal core user.</a:t>
            </a:r>
          </a:p>
          <a:p>
            <a:pPr marL="685800" lvl="1" indent="-228600">
              <a:lnSpc>
                <a:spcPct val="90000"/>
              </a:lnSpc>
              <a:buClr>
                <a:schemeClr val="dk1"/>
              </a:buClr>
              <a:buSzPct val="100000"/>
              <a:buFont typeface="Calibri"/>
              <a:buChar char="•"/>
            </a:pPr>
            <a:r>
              <a:rPr lang="en-US" sz="1000" dirty="0">
                <a:solidFill>
                  <a:schemeClr val="dk1"/>
                </a:solidFill>
                <a:ea typeface="Calibri"/>
                <a:cs typeface="Calibri"/>
                <a:sym typeface="Calibri"/>
              </a:rPr>
              <a:t>While the wheel of retailing helps explain how some retailing forms develop, it doesn’t explain everything.  For example, some retailers never trade-up but instead choose to continue to serve their niche as discounters.  Still other retailers strategically choose to begin their life as upscale specialty stores, though the</a:t>
            </a:r>
            <a:r>
              <a:rPr lang="en-US" sz="1000" u="sng" dirty="0">
                <a:solidFill>
                  <a:schemeClr val="dk1"/>
                </a:solidFill>
                <a:ea typeface="Calibri"/>
                <a:cs typeface="Calibri"/>
                <a:sym typeface="Calibri"/>
              </a:rPr>
              <a:t>y</a:t>
            </a:r>
            <a:r>
              <a:rPr lang="en-US" sz="1000" dirty="0">
                <a:solidFill>
                  <a:schemeClr val="dk1"/>
                </a:solidFill>
                <a:ea typeface="Calibri"/>
                <a:cs typeface="Calibri"/>
                <a:sym typeface="Calibri"/>
              </a:rPr>
              <a:t> sometimes choose to open “sister” stores at the lower end of the price spectrum (as was the case when Gap Stores chose to open Old Navy).</a:t>
            </a:r>
            <a:r>
              <a:rPr lang="en-US" sz="1000" dirty="0" smtClean="0"/>
              <a:t> </a:t>
            </a:r>
          </a:p>
        </p:txBody>
      </p:sp>
      <p:sp>
        <p:nvSpPr>
          <p:cNvPr id="4" name="Slide Number Placeholder 3"/>
          <p:cNvSpPr>
            <a:spLocks noGrp="1"/>
          </p:cNvSpPr>
          <p:nvPr>
            <p:ph type="sldNum" sz="quarter" idx="10"/>
          </p:nvPr>
        </p:nvSpPr>
        <p:spPr/>
        <p:txBody>
          <a:bodyPr/>
          <a:lstStyle/>
          <a:p>
            <a:fld id="{A73D6722-9B4D-4E29-B226-C325925A8118}" type="slidenum">
              <a:rPr lang="en-US" smtClean="0"/>
              <a:t>6</a:t>
            </a:fld>
            <a:endParaRPr lang="en-US" dirty="0"/>
          </a:p>
        </p:txBody>
      </p:sp>
    </p:spTree>
    <p:extLst>
      <p:ext uri="{BB962C8B-B14F-4D97-AF65-F5344CB8AC3E}">
        <p14:creationId xmlns:p14="http://schemas.microsoft.com/office/powerpoint/2010/main" val="3386798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91000"/>
          </a:xfrm>
        </p:spPr>
        <p:txBody>
          <a:bodyPr/>
          <a:lstStyle/>
          <a:p>
            <a:pPr lvl="0">
              <a:buSzPct val="25000"/>
            </a:pPr>
            <a:r>
              <a:rPr lang="en-IN" sz="1100" b="1" dirty="0">
                <a:solidFill>
                  <a:schemeClr val="dk1"/>
                </a:solidFill>
                <a:ea typeface="Calibri"/>
                <a:cs typeface="Calibri"/>
                <a:sym typeface="Calibri"/>
              </a:rPr>
              <a:t>LECTURE NOTES:</a:t>
            </a:r>
          </a:p>
          <a:p>
            <a:pPr marL="228600" lvl="0" indent="-228600">
              <a:buClr>
                <a:schemeClr val="dk1"/>
              </a:buClr>
              <a:buSzPct val="100000"/>
              <a:buFont typeface="Arial"/>
              <a:buChar char="•"/>
            </a:pPr>
            <a:r>
              <a:rPr lang="en-IN" sz="1100" dirty="0">
                <a:solidFill>
                  <a:schemeClr val="dk1"/>
                </a:solidFill>
                <a:ea typeface="Calibri"/>
                <a:cs typeface="Calibri"/>
                <a:sym typeface="Calibri"/>
              </a:rPr>
              <a:t>Innovation in retailing that retailers keep pace with four key factors change regularly, requiring merchants to reinvent the way they do business.</a:t>
            </a:r>
          </a:p>
          <a:p>
            <a:pPr marL="1143000" lvl="2" indent="-228600">
              <a:buClr>
                <a:schemeClr val="dk1"/>
              </a:buClr>
              <a:buSzPct val="100000"/>
              <a:buFont typeface="Arial"/>
              <a:buChar char="•"/>
            </a:pPr>
            <a:r>
              <a:rPr lang="en-IN" sz="1100" b="1" dirty="0">
                <a:solidFill>
                  <a:schemeClr val="dk1"/>
                </a:solidFill>
                <a:ea typeface="Calibri"/>
                <a:cs typeface="Calibri"/>
                <a:sym typeface="Calibri"/>
              </a:rPr>
              <a:t>Cultural trends are also important.  </a:t>
            </a:r>
            <a:r>
              <a:rPr lang="en-IN" sz="1100" dirty="0">
                <a:solidFill>
                  <a:schemeClr val="dk1"/>
                </a:solidFill>
                <a:ea typeface="Calibri"/>
                <a:cs typeface="Calibri"/>
                <a:sym typeface="Calibri"/>
              </a:rPr>
              <a:t>The anti-fur movement and focus on sustainability are just two examples of how trends may impact the retail merchandising mix.  Sustainability concerns also make certain forms of marketing less attractive, such as direct mail, which “wastes” papers and kills trees.</a:t>
            </a:r>
          </a:p>
          <a:p>
            <a:pPr marL="228600" lvl="0" indent="-228600">
              <a:buClr>
                <a:schemeClr val="dk1"/>
              </a:buClr>
              <a:buSzPct val="25000"/>
            </a:pPr>
            <a:endParaRPr lang="en-IN" sz="1100" dirty="0">
              <a:solidFill>
                <a:schemeClr val="dk1"/>
              </a:solidFill>
              <a:ea typeface="Calibri"/>
              <a:cs typeface="Calibri"/>
              <a:sym typeface="Calibri"/>
            </a:endParaRPr>
          </a:p>
          <a:p>
            <a:pPr marL="228600" lvl="0" indent="-228600">
              <a:buClr>
                <a:schemeClr val="dk1"/>
              </a:buClr>
              <a:buSzPct val="25000"/>
            </a:pPr>
            <a:r>
              <a:rPr lang="en-IN" sz="1100" b="1" dirty="0">
                <a:solidFill>
                  <a:schemeClr val="dk1"/>
                </a:solidFill>
                <a:ea typeface="Calibri"/>
                <a:cs typeface="Calibri"/>
                <a:sym typeface="Calibri"/>
              </a:rPr>
              <a:t>WEBSITE NOTES:</a:t>
            </a:r>
          </a:p>
          <a:p>
            <a:pPr marL="228600" lvl="0" indent="-228600">
              <a:buClr>
                <a:schemeClr val="dk1"/>
              </a:buClr>
              <a:buSzPct val="100000"/>
              <a:buFont typeface="Arial"/>
              <a:buChar char="•"/>
            </a:pPr>
            <a:r>
              <a:rPr lang="en-IN" sz="1100" dirty="0">
                <a:solidFill>
                  <a:schemeClr val="dk1"/>
                </a:solidFill>
                <a:ea typeface="Calibri"/>
                <a:cs typeface="Calibri"/>
                <a:sym typeface="Calibri"/>
              </a:rPr>
              <a:t>The consumer confidence link leads to http://www.tradingeconomics.com/united-states/consumer-confidence where the instructor can not only find information about the current consumer confidence level, but also create a custom graph showing the changes in the index over whatever period of time the instructor chooses.</a:t>
            </a:r>
          </a:p>
          <a:p>
            <a:pPr marL="228600" lvl="0" indent="-228600">
              <a:buClr>
                <a:schemeClr val="dk1"/>
              </a:buClr>
              <a:buSzPct val="100000"/>
              <a:buFont typeface="Arial"/>
              <a:buChar char="•"/>
            </a:pPr>
            <a:r>
              <a:rPr lang="en-IN" sz="1100" dirty="0">
                <a:solidFill>
                  <a:schemeClr val="dk1"/>
                </a:solidFill>
                <a:ea typeface="Calibri"/>
                <a:cs typeface="Calibri"/>
                <a:sym typeface="Calibri"/>
              </a:rPr>
              <a:t>The National Retail Federation web</a:t>
            </a:r>
            <a:r>
              <a:rPr lang="en-IN" sz="1100" strike="sngStrike" dirty="0">
                <a:solidFill>
                  <a:schemeClr val="dk1"/>
                </a:solidFill>
                <a:ea typeface="Calibri"/>
                <a:cs typeface="Calibri"/>
                <a:sym typeface="Calibri"/>
              </a:rPr>
              <a:t> </a:t>
            </a:r>
            <a:r>
              <a:rPr lang="en-IN" sz="1100" dirty="0">
                <a:solidFill>
                  <a:schemeClr val="dk1"/>
                </a:solidFill>
                <a:ea typeface="Calibri"/>
                <a:cs typeface="Calibri"/>
                <a:sym typeface="Calibri"/>
              </a:rPr>
              <a:t>site provides a wealth of information related to retailing. It is suggested that instructors visit the web</a:t>
            </a:r>
            <a:r>
              <a:rPr lang="en-IN" sz="1100" strike="sngStrike" dirty="0">
                <a:solidFill>
                  <a:schemeClr val="dk1"/>
                </a:solidFill>
                <a:ea typeface="Calibri"/>
                <a:cs typeface="Calibri"/>
                <a:sym typeface="Calibri"/>
              </a:rPr>
              <a:t> </a:t>
            </a:r>
            <a:r>
              <a:rPr lang="en-IN" sz="1100" dirty="0">
                <a:solidFill>
                  <a:schemeClr val="dk1"/>
                </a:solidFill>
                <a:ea typeface="Calibri"/>
                <a:cs typeface="Calibri"/>
                <a:sym typeface="Calibri"/>
              </a:rPr>
              <a:t>site prior to class, as the site offers a number of reports, briefs, and news releases, which instructors may wish to download or purchase, including the Top 100 Hot Retailers, Top 100 Retailers, and a variety of other reports.  These reports can be found in the retail industry research portion of the web</a:t>
            </a:r>
            <a:r>
              <a:rPr lang="en-IN" sz="1100" strike="sngStrike" dirty="0">
                <a:solidFill>
                  <a:schemeClr val="dk1"/>
                </a:solidFill>
                <a:ea typeface="Calibri"/>
                <a:cs typeface="Calibri"/>
                <a:sym typeface="Calibri"/>
              </a:rPr>
              <a:t> </a:t>
            </a:r>
            <a:r>
              <a:rPr lang="en-IN" sz="1100" dirty="0">
                <a:solidFill>
                  <a:schemeClr val="dk1"/>
                </a:solidFill>
                <a:ea typeface="Calibri"/>
                <a:cs typeface="Calibri"/>
                <a:sym typeface="Calibri"/>
              </a:rPr>
              <a:t>site (www.nrf.com/modules.php?name=Pages&amp;sp_id=429). Many other areas of the web</a:t>
            </a:r>
            <a:r>
              <a:rPr lang="en-IN" sz="1100" strike="sngStrike" dirty="0">
                <a:solidFill>
                  <a:schemeClr val="dk1"/>
                </a:solidFill>
                <a:ea typeface="Calibri"/>
                <a:cs typeface="Calibri"/>
                <a:sym typeface="Calibri"/>
              </a:rPr>
              <a:t> </a:t>
            </a:r>
            <a:r>
              <a:rPr lang="en-IN" sz="1100" dirty="0">
                <a:solidFill>
                  <a:schemeClr val="dk1"/>
                </a:solidFill>
                <a:ea typeface="Calibri"/>
                <a:cs typeface="Calibri"/>
                <a:sym typeface="Calibri"/>
              </a:rPr>
              <a:t>site are worth exploring before class begins, as the site offers a great deal of information which could be integrated into various portions of the retailing lecture.</a:t>
            </a:r>
            <a:r>
              <a:rPr lang="en-US" sz="1100" dirty="0" smtClean="0"/>
              <a:t> </a:t>
            </a:r>
          </a:p>
        </p:txBody>
      </p:sp>
      <p:sp>
        <p:nvSpPr>
          <p:cNvPr id="4" name="Slide Number Placeholder 3"/>
          <p:cNvSpPr>
            <a:spLocks noGrp="1"/>
          </p:cNvSpPr>
          <p:nvPr>
            <p:ph type="sldNum" sz="quarter" idx="10"/>
          </p:nvPr>
        </p:nvSpPr>
        <p:spPr/>
        <p:txBody>
          <a:bodyPr/>
          <a:lstStyle/>
          <a:p>
            <a:fld id="{A73D6722-9B4D-4E29-B226-C325925A8118}" type="slidenum">
              <a:rPr lang="en-US" smtClean="0"/>
              <a:t>7</a:t>
            </a:fld>
            <a:endParaRPr lang="en-US" dirty="0"/>
          </a:p>
        </p:txBody>
      </p:sp>
    </p:spTree>
    <p:extLst>
      <p:ext uri="{BB962C8B-B14F-4D97-AF65-F5344CB8AC3E}">
        <p14:creationId xmlns:p14="http://schemas.microsoft.com/office/powerpoint/2010/main" val="95298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Clr>
                <a:schemeClr val="dk1"/>
              </a:buClr>
              <a:buSzPct val="25000"/>
            </a:pPr>
            <a:r>
              <a:rPr lang="en-IN" sz="1000" b="1" dirty="0">
                <a:solidFill>
                  <a:schemeClr val="dk1"/>
                </a:solidFill>
                <a:ea typeface="Calibri"/>
                <a:cs typeface="Calibri"/>
                <a:sym typeface="Calibri"/>
              </a:rPr>
              <a:t>LECTURE NOTES:</a:t>
            </a:r>
          </a:p>
          <a:p>
            <a:pPr lvl="1">
              <a:buClr>
                <a:schemeClr val="dk1"/>
              </a:buClr>
              <a:buSzPct val="25000"/>
            </a:pPr>
            <a:endParaRPr lang="en-IN" sz="1000" b="1" dirty="0">
              <a:solidFill>
                <a:schemeClr val="dk1"/>
              </a:solidFill>
              <a:ea typeface="Calibri"/>
              <a:cs typeface="Calibri"/>
              <a:sym typeface="Calibri"/>
            </a:endParaRPr>
          </a:p>
          <a:p>
            <a:pPr lvl="1">
              <a:buSzPct val="25000"/>
            </a:pPr>
            <a:r>
              <a:rPr lang="en-IN" sz="1000" b="1" dirty="0">
                <a:solidFill>
                  <a:schemeClr val="dk1"/>
                </a:solidFill>
                <a:ea typeface="Calibri"/>
                <a:cs typeface="Calibri"/>
                <a:sym typeface="Calibri"/>
              </a:rPr>
              <a:t>The changing economy:  </a:t>
            </a:r>
            <a:r>
              <a:rPr lang="en-IN" sz="1000" dirty="0">
                <a:solidFill>
                  <a:schemeClr val="dk1"/>
                </a:solidFill>
                <a:ea typeface="Calibri"/>
                <a:cs typeface="Calibri"/>
                <a:sym typeface="Calibri"/>
              </a:rPr>
              <a:t>The 2008–2010 economic downturn drastically affected the retail environment as consumers worldwide lost consumer confidence and became less willing to spend their discretionary income.  The consumer confidence index is an economic measure that reflects consumer’s optimism in a given country about their personal financial situation and the state of the economy as a whole.  In January of 2008,  the U</a:t>
            </a:r>
            <a:r>
              <a:rPr lang="en-IN" sz="1000" u="sng" dirty="0">
                <a:solidFill>
                  <a:schemeClr val="dk1"/>
                </a:solidFill>
                <a:ea typeface="Calibri"/>
                <a:cs typeface="Calibri"/>
                <a:sym typeface="Calibri"/>
              </a:rPr>
              <a:t>.</a:t>
            </a:r>
            <a:r>
              <a:rPr lang="en-IN" sz="1000" dirty="0">
                <a:solidFill>
                  <a:schemeClr val="dk1"/>
                </a:solidFill>
                <a:ea typeface="Calibri"/>
                <a:cs typeface="Calibri"/>
                <a:sym typeface="Calibri"/>
              </a:rPr>
              <a:t>S</a:t>
            </a:r>
            <a:r>
              <a:rPr lang="en-IN" sz="1000" u="sng" dirty="0">
                <a:solidFill>
                  <a:schemeClr val="dk1"/>
                </a:solidFill>
                <a:ea typeface="Calibri"/>
                <a:cs typeface="Calibri"/>
                <a:sym typeface="Calibri"/>
              </a:rPr>
              <a:t>.</a:t>
            </a:r>
            <a:r>
              <a:rPr lang="en-IN" sz="1000" dirty="0">
                <a:solidFill>
                  <a:schemeClr val="dk1"/>
                </a:solidFill>
                <a:ea typeface="Calibri"/>
                <a:cs typeface="Calibri"/>
                <a:sym typeface="Calibri"/>
              </a:rPr>
              <a:t> consumer confidence was high, hovering just under 90, but immediately began a steep decline dropping approximately 20 points by July of the same year.  Consumer confidence dropped below 25 in the first quarter of 2009, but gradually climbed throughout the remainder of 2009 and 2010, finally surpassing 60 in February of 2011. </a:t>
            </a:r>
          </a:p>
          <a:p>
            <a:pPr lvl="1">
              <a:buClr>
                <a:schemeClr val="dk1"/>
              </a:buClr>
              <a:buSzPct val="25000"/>
            </a:pPr>
            <a:endParaRPr lang="en-IN" sz="1000" dirty="0">
              <a:solidFill>
                <a:schemeClr val="dk1"/>
              </a:solidFill>
              <a:ea typeface="Calibri"/>
              <a:cs typeface="Calibri"/>
              <a:sym typeface="Calibri"/>
            </a:endParaRPr>
          </a:p>
          <a:p>
            <a:pPr lvl="1">
              <a:buClr>
                <a:schemeClr val="dk1"/>
              </a:buClr>
              <a:buSzPct val="25000"/>
            </a:pPr>
            <a:r>
              <a:rPr lang="en-IN" sz="1000" dirty="0">
                <a:solidFill>
                  <a:schemeClr val="dk1"/>
                </a:solidFill>
                <a:ea typeface="Calibri"/>
                <a:cs typeface="Calibri"/>
                <a:sym typeface="Calibri"/>
              </a:rPr>
              <a:t>Unfortunately, the lower consumer confidence levels during this time period caused many consumers to minimize spending of their discretionary income and focus instead on lowering their debt level and increasing their savings. </a:t>
            </a:r>
          </a:p>
          <a:p>
            <a:pPr lvl="1">
              <a:buClr>
                <a:schemeClr val="dk1"/>
              </a:buClr>
              <a:buSzPct val="25000"/>
            </a:pPr>
            <a:endParaRPr lang="en-IN" sz="1000" dirty="0">
              <a:solidFill>
                <a:schemeClr val="dk1"/>
              </a:solidFill>
              <a:ea typeface="Calibri"/>
              <a:cs typeface="Calibri"/>
              <a:sym typeface="Calibri"/>
            </a:endParaRPr>
          </a:p>
          <a:p>
            <a:pPr lvl="1">
              <a:buClr>
                <a:schemeClr val="dk1"/>
              </a:buClr>
              <a:buSzPct val="25000"/>
            </a:pPr>
            <a:r>
              <a:rPr lang="en-IN" sz="1000" dirty="0">
                <a:solidFill>
                  <a:schemeClr val="dk1"/>
                </a:solidFill>
                <a:ea typeface="Calibri"/>
                <a:cs typeface="Calibri"/>
                <a:sym typeface="Calibri"/>
              </a:rPr>
              <a:t>During economic downturns, many retailers choose to use sales, promotions, and free shipping in attempts to attract price conscious consumers.  Others change their merchandise assortment to better meet consumer’s needs</a:t>
            </a:r>
            <a:r>
              <a:rPr lang="en-IN" sz="1000" strike="sngStrike" dirty="0">
                <a:solidFill>
                  <a:schemeClr val="dk1"/>
                </a:solidFill>
                <a:ea typeface="Calibri"/>
                <a:cs typeface="Calibri"/>
                <a:sym typeface="Calibri"/>
              </a:rPr>
              <a:t> </a:t>
            </a:r>
            <a:r>
              <a:rPr lang="en-IN" sz="1000" dirty="0">
                <a:solidFill>
                  <a:schemeClr val="dk1"/>
                </a:solidFill>
                <a:ea typeface="Calibri"/>
                <a:cs typeface="Calibri"/>
                <a:sym typeface="Calibri"/>
              </a:rPr>
              <a:t>—sales of private labels brands for example reached an all time high in 2009. Discount merchandisers such as </a:t>
            </a:r>
            <a:r>
              <a:rPr lang="en-IN" sz="1000" dirty="0" err="1">
                <a:solidFill>
                  <a:schemeClr val="dk1"/>
                </a:solidFill>
                <a:ea typeface="Calibri"/>
                <a:cs typeface="Calibri"/>
                <a:sym typeface="Calibri"/>
              </a:rPr>
              <a:t>Walmart</a:t>
            </a:r>
            <a:r>
              <a:rPr lang="en-IN" sz="1000" dirty="0">
                <a:solidFill>
                  <a:schemeClr val="dk1"/>
                </a:solidFill>
                <a:ea typeface="Calibri"/>
                <a:cs typeface="Calibri"/>
                <a:sym typeface="Calibri"/>
              </a:rPr>
              <a:t> thrive, while a number of retailers often find themselves unable to compete. In fact, Sharper Image, Circuit City, Waldenbooks, and CompUSA are among the many retailing firms that went bankrupt at least in part due to the recent economic downturn.</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8</a:t>
            </a:fld>
            <a:endParaRPr lang="en-US" dirty="0"/>
          </a:p>
        </p:txBody>
      </p:sp>
    </p:spTree>
    <p:extLst>
      <p:ext uri="{BB962C8B-B14F-4D97-AF65-F5344CB8AC3E}">
        <p14:creationId xmlns:p14="http://schemas.microsoft.com/office/powerpoint/2010/main" val="3796568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562600" cy="4419600"/>
          </a:xfrm>
        </p:spPr>
        <p:txBody>
          <a:bodyPr/>
          <a:lstStyle/>
          <a:p>
            <a:pPr lvl="1">
              <a:buClr>
                <a:schemeClr val="dk1"/>
              </a:buClr>
              <a:buSzPct val="25000"/>
            </a:pPr>
            <a:r>
              <a:rPr lang="en-IN" b="1" dirty="0">
                <a:solidFill>
                  <a:schemeClr val="dk1"/>
                </a:solidFill>
                <a:ea typeface="Calibri"/>
                <a:cs typeface="Calibri"/>
                <a:sym typeface="Calibri"/>
              </a:rPr>
              <a:t>LECTURE NOTES: </a:t>
            </a:r>
          </a:p>
          <a:p>
            <a:pPr lvl="1">
              <a:buClr>
                <a:schemeClr val="dk1"/>
              </a:buClr>
              <a:buSzPct val="25000"/>
            </a:pPr>
            <a:endParaRPr lang="en-IN" dirty="0">
              <a:solidFill>
                <a:schemeClr val="dk1"/>
              </a:solidFill>
              <a:ea typeface="Calibri"/>
              <a:cs typeface="Calibri"/>
              <a:sym typeface="Calibri"/>
            </a:endParaRPr>
          </a:p>
          <a:p>
            <a:pPr marL="685800" lvl="1" indent="-228600">
              <a:buClr>
                <a:schemeClr val="dk1"/>
              </a:buClr>
              <a:buSzPct val="100000"/>
              <a:buFont typeface="Arial"/>
              <a:buChar char="•"/>
            </a:pPr>
            <a:r>
              <a:rPr lang="en-IN" dirty="0">
                <a:solidFill>
                  <a:schemeClr val="dk1"/>
                </a:solidFill>
                <a:ea typeface="Calibri"/>
                <a:cs typeface="Calibri"/>
                <a:sym typeface="Calibri"/>
              </a:rPr>
              <a:t>Demographics and cultural changes also require adjustments on the retailer’s part.</a:t>
            </a:r>
          </a:p>
          <a:p>
            <a:pPr marL="685800" lvl="1" indent="-228600">
              <a:buClr>
                <a:schemeClr val="dk1"/>
              </a:buClr>
              <a:buSzPct val="100000"/>
              <a:buFont typeface="Arial"/>
              <a:buChar char="•"/>
            </a:pPr>
            <a:r>
              <a:rPr lang="en-IN" dirty="0">
                <a:solidFill>
                  <a:schemeClr val="dk1"/>
                </a:solidFill>
                <a:ea typeface="Calibri"/>
                <a:cs typeface="Calibri"/>
                <a:sym typeface="Calibri"/>
              </a:rPr>
              <a:t>Some of the key trends affecting retailing include:</a:t>
            </a:r>
          </a:p>
          <a:p>
            <a:pPr marL="1143000" lvl="2" indent="-228600">
              <a:buClr>
                <a:schemeClr val="dk1"/>
              </a:buClr>
              <a:buSzPct val="100000"/>
              <a:buFont typeface="Arial"/>
              <a:buChar char="•"/>
            </a:pPr>
            <a:r>
              <a:rPr lang="en-IN" b="1" dirty="0">
                <a:solidFill>
                  <a:schemeClr val="dk1"/>
                </a:solidFill>
                <a:ea typeface="Calibri"/>
                <a:cs typeface="Calibri"/>
                <a:sym typeface="Calibri"/>
              </a:rPr>
              <a:t>Convenience:</a:t>
            </a:r>
            <a:r>
              <a:rPr lang="en-IN" dirty="0">
                <a:solidFill>
                  <a:schemeClr val="dk1"/>
                </a:solidFill>
                <a:ea typeface="Calibri"/>
                <a:cs typeface="Calibri"/>
                <a:sym typeface="Calibri"/>
              </a:rPr>
              <a:t>  Expanding store hours to meet the needs of working consumers is one method by which many retailers have adjusted to changing demographics.  Drive-up windows, or mobile retailing (bringing windshield repair to the consumer), and walk-in medical clinics located at retailer, pharmacy</a:t>
            </a:r>
            <a:r>
              <a:rPr lang="en-IN" u="sng" dirty="0">
                <a:solidFill>
                  <a:schemeClr val="dk1"/>
                </a:solidFill>
                <a:ea typeface="Calibri"/>
                <a:cs typeface="Calibri"/>
                <a:sym typeface="Calibri"/>
              </a:rPr>
              <a:t>,</a:t>
            </a:r>
            <a:r>
              <a:rPr lang="en-IN" dirty="0">
                <a:solidFill>
                  <a:schemeClr val="dk1"/>
                </a:solidFill>
                <a:ea typeface="Calibri"/>
                <a:cs typeface="Calibri"/>
                <a:sym typeface="Calibri"/>
              </a:rPr>
              <a:t> or even grocery stores are some other adaptations made by innovative retailers.</a:t>
            </a:r>
          </a:p>
          <a:p>
            <a:pPr marL="1143000" lvl="2" indent="-228600">
              <a:buClr>
                <a:schemeClr val="dk1"/>
              </a:buClr>
              <a:buSzPct val="100000"/>
              <a:buFont typeface="Arial"/>
              <a:buChar char="•"/>
            </a:pPr>
            <a:r>
              <a:rPr lang="en-IN" b="1" dirty="0">
                <a:solidFill>
                  <a:schemeClr val="dk1"/>
                </a:solidFill>
                <a:ea typeface="Calibri"/>
                <a:cs typeface="Calibri"/>
                <a:sym typeface="Calibri"/>
              </a:rPr>
              <a:t>Ethnic diversity: </a:t>
            </a:r>
            <a:r>
              <a:rPr lang="en-IN" dirty="0">
                <a:solidFill>
                  <a:schemeClr val="dk1"/>
                </a:solidFill>
                <a:ea typeface="Calibri"/>
                <a:cs typeface="Calibri"/>
                <a:sym typeface="Calibri"/>
              </a:rPr>
              <a:t>Larger firms have recognized that they must recognize and celebrate ethnic diversity specific to the cultural makeup of the areas within which they operate. Texas, California, and Florida contain large numbers of consumers who speak only Spanish; catering to this group includes hiring multi-lingual sales clerks, and use culturally connected events, such as </a:t>
            </a:r>
            <a:r>
              <a:rPr lang="en-IN" dirty="0" err="1">
                <a:solidFill>
                  <a:schemeClr val="dk1"/>
                </a:solidFill>
                <a:ea typeface="Calibri"/>
                <a:cs typeface="Calibri"/>
                <a:sym typeface="Calibri"/>
              </a:rPr>
              <a:t>Cinco</a:t>
            </a:r>
            <a:r>
              <a:rPr lang="en-IN" dirty="0">
                <a:solidFill>
                  <a:schemeClr val="dk1"/>
                </a:solidFill>
                <a:ea typeface="Calibri"/>
                <a:cs typeface="Calibri"/>
                <a:sym typeface="Calibri"/>
              </a:rPr>
              <a:t> De Mayo as an opportunity for special sales targeting this group.</a:t>
            </a:r>
            <a:endParaRPr lang="en-US" sz="900" dirty="0"/>
          </a:p>
        </p:txBody>
      </p:sp>
      <p:sp>
        <p:nvSpPr>
          <p:cNvPr id="4" name="Slide Number Placeholder 3"/>
          <p:cNvSpPr>
            <a:spLocks noGrp="1"/>
          </p:cNvSpPr>
          <p:nvPr>
            <p:ph type="sldNum" sz="quarter" idx="10"/>
          </p:nvPr>
        </p:nvSpPr>
        <p:spPr/>
        <p:txBody>
          <a:bodyPr/>
          <a:lstStyle/>
          <a:p>
            <a:fld id="{A73D6722-9B4D-4E29-B226-C325925A8118}" type="slidenum">
              <a:rPr lang="en-US" smtClean="0"/>
              <a:t>9</a:t>
            </a:fld>
            <a:endParaRPr lang="en-US" dirty="0"/>
          </a:p>
        </p:txBody>
      </p:sp>
    </p:spTree>
    <p:extLst>
      <p:ext uri="{BB962C8B-B14F-4D97-AF65-F5344CB8AC3E}">
        <p14:creationId xmlns:p14="http://schemas.microsoft.com/office/powerpoint/2010/main" val="13839979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6/21/2017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2016, 2014, 2012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88798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6/21/2017</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0" name="TextBox 9"/>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2016, 2014, 2012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1113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6/21/2017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3048000" y="6529254"/>
            <a:ext cx="5867400" cy="187537"/>
          </a:xfrm>
        </p:spPr>
        <p:txBody>
          <a:bodyPr/>
          <a:lstStyle>
            <a:lvl1pPr marL="0" indent="0" algn="r">
              <a:buNone/>
              <a:defRPr sz="800" baseline="0"/>
            </a:lvl1pPr>
          </a:lstStyle>
          <a:p>
            <a:pPr lvl="0"/>
            <a:r>
              <a:rPr lang="en-US" dirty="0" smtClean="0"/>
              <a:t>Click to add copyright line</a:t>
            </a:r>
            <a:endParaRPr lang="en-IN"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98106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6/21/2017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74320"/>
            <a:ext cx="8229600" cy="563880"/>
          </a:xfrm>
        </p:spPr>
        <p:txBody>
          <a:bodyPr anchor="t"/>
          <a:lstStyle>
            <a:lvl1pPr>
              <a:defRPr sz="3600">
                <a:latin typeface="+mj-lt"/>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43000"/>
            <a:ext cx="8229600" cy="4754563"/>
          </a:xfrm>
        </p:spPr>
        <p:txBody>
          <a:bodyPr/>
          <a:lstStyle>
            <a:lvl1pPr>
              <a:buClr>
                <a:srgbClr val="007FA3"/>
              </a:buClr>
              <a:buSzPct val="100000"/>
              <a:defRPr sz="2600"/>
            </a:lvl1pPr>
            <a:lvl2pPr marL="742950" indent="-285750">
              <a:buClr>
                <a:srgbClr val="007FA3"/>
              </a:buClr>
              <a:buFont typeface="Wingdings" panose="05000000000000000000" pitchFamily="2" charset="2"/>
              <a:buChar char="§"/>
              <a:defRPr sz="2400"/>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Tree>
    <p:extLst>
      <p:ext uri="{BB962C8B-B14F-4D97-AF65-F5344CB8AC3E}">
        <p14:creationId xmlns:p14="http://schemas.microsoft.com/office/powerpoint/2010/main" val="121090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lvl1pPr marL="118872" indent="-228600">
              <a:buClr>
                <a:srgbClr val="007FA3"/>
              </a:buClr>
              <a:buSzPct val="100000"/>
              <a:defRPr sz="2600"/>
            </a:lvl1pPr>
            <a:lvl2pPr marL="569913" indent="-285750">
              <a:buClr>
                <a:srgbClr val="007FA3"/>
              </a:buClr>
              <a:buFont typeface="Wingdings" panose="05000000000000000000" pitchFamily="2" charset="2"/>
              <a:buChar char="§"/>
              <a:defRPr sz="24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2" name="Title 1"/>
          <p:cNvSpPr>
            <a:spLocks noGrp="1"/>
          </p:cNvSpPr>
          <p:nvPr>
            <p:ph type="title"/>
          </p:nvPr>
        </p:nvSpPr>
        <p:spPr>
          <a:xfrm>
            <a:off x="457200" y="215372"/>
            <a:ext cx="8229600" cy="622828"/>
          </a:xfrm>
        </p:spPr>
        <p:txBody>
          <a:bodyPr anchor="t"/>
          <a:lstStyle>
            <a:lvl1pPr>
              <a:defRPr sz="3600">
                <a:latin typeface="+mj-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520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6/21/2017</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2016, 2014, 2012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0379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6/21/2017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15479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6/21/2017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Click to edit Master title style</a:t>
            </a:r>
            <a:endParaRPr lang="en-US" dirty="0"/>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6/21/2017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6/21/2017</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TextBox 8"/>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2018, 2016, 2012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0" name="Picture 9" descr="Pearson Logo"/>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hyperlink" Target="http://www.michigan.org/" TargetMode="External"/><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latin typeface="+mj-lt"/>
                <a:sym typeface="Calibri"/>
              </a:rPr>
              <a:t>Marketing</a:t>
            </a:r>
            <a:r>
              <a:rPr lang="en-US" dirty="0" smtClean="0">
                <a:latin typeface="+mj-lt"/>
                <a:sym typeface="Calibri"/>
              </a:rPr>
              <a:t>: Real People, Real Choices</a:t>
            </a:r>
            <a:endParaRPr lang="en-IN" sz="3600" dirty="0">
              <a:latin typeface="+mj-lt"/>
            </a:endParaRPr>
          </a:p>
        </p:txBody>
      </p:sp>
      <p:sp>
        <p:nvSpPr>
          <p:cNvPr id="3" name="Text Placeholder 2"/>
          <p:cNvSpPr>
            <a:spLocks noGrp="1"/>
          </p:cNvSpPr>
          <p:nvPr>
            <p:ph type="body" sz="quarter" idx="13"/>
          </p:nvPr>
        </p:nvSpPr>
        <p:spPr>
          <a:xfrm>
            <a:off x="457200" y="968830"/>
            <a:ext cx="8229600" cy="478970"/>
          </a:xfrm>
        </p:spPr>
        <p:txBody>
          <a:bodyPr/>
          <a:lstStyle/>
          <a:p>
            <a:r>
              <a:rPr lang="en-US" altLang="en-US" sz="2400" b="1" dirty="0" smtClean="0"/>
              <a:t>Ninth </a:t>
            </a:r>
            <a:r>
              <a:rPr lang="en-US" altLang="en-US" sz="2400" b="1" dirty="0">
                <a:latin typeface="+mj-lt"/>
              </a:rPr>
              <a:t>Edition</a:t>
            </a:r>
            <a:endParaRPr lang="en-IN" sz="2400" b="1" dirty="0" smtClean="0">
              <a:latin typeface="+mj-lt"/>
            </a:endParaRPr>
          </a:p>
        </p:txBody>
      </p:sp>
      <p:pic>
        <p:nvPicPr>
          <p:cNvPr id="8" name="Picture 2" descr="Front Cover: Marketing: Real People, Real Choices Ninth Edition by Solomon, Marshall, and Stu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070" y="1661935"/>
            <a:ext cx="3541395" cy="4526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3"/>
          <p:cNvSpPr>
            <a:spLocks noGrp="1"/>
          </p:cNvSpPr>
          <p:nvPr>
            <p:ph type="body" sz="quarter" idx="14"/>
          </p:nvPr>
        </p:nvSpPr>
        <p:spPr>
          <a:xfrm>
            <a:off x="5029200" y="1828800"/>
            <a:ext cx="3657600" cy="1066800"/>
          </a:xfrm>
        </p:spPr>
        <p:txBody>
          <a:bodyPr/>
          <a:lstStyle/>
          <a:p>
            <a:pPr algn="ctr"/>
            <a:r>
              <a:rPr lang="en-IN" sz="4000" b="1" dirty="0">
                <a:latin typeface="+mj-lt"/>
              </a:rPr>
              <a:t>Chapter</a:t>
            </a:r>
            <a:r>
              <a:rPr lang="en-IN" sz="4000" b="1" dirty="0"/>
              <a:t> </a:t>
            </a:r>
            <a:r>
              <a:rPr lang="en-IN" sz="4000" b="1" dirty="0" smtClean="0"/>
              <a:t>12</a:t>
            </a:r>
            <a:endParaRPr lang="en-IN" sz="4000" dirty="0"/>
          </a:p>
        </p:txBody>
      </p:sp>
      <p:sp>
        <p:nvSpPr>
          <p:cNvPr id="12" name="Text Placeholder 3"/>
          <p:cNvSpPr>
            <a:spLocks noGrp="1"/>
          </p:cNvSpPr>
          <p:nvPr>
            <p:ph type="body" sz="quarter" idx="15"/>
          </p:nvPr>
        </p:nvSpPr>
        <p:spPr>
          <a:xfrm>
            <a:off x="5029200" y="2971800"/>
            <a:ext cx="3657600" cy="3200400"/>
          </a:xfrm>
        </p:spPr>
        <p:txBody>
          <a:bodyPr/>
          <a:lstStyle/>
          <a:p>
            <a:pPr algn="ctr">
              <a:buClrTx/>
              <a:defRPr/>
            </a:pPr>
            <a:r>
              <a:rPr lang="en-US" sz="3500" dirty="0">
                <a:solidFill>
                  <a:schemeClr val="dk1"/>
                </a:solidFill>
                <a:ea typeface="Calibri"/>
                <a:cs typeface="Calibri"/>
                <a:sym typeface="Calibri"/>
              </a:rPr>
              <a:t>Deliver the Customer </a:t>
            </a:r>
            <a:r>
              <a:rPr lang="en-US" sz="3500" dirty="0" smtClean="0">
                <a:solidFill>
                  <a:schemeClr val="dk1"/>
                </a:solidFill>
                <a:ea typeface="Calibri"/>
                <a:cs typeface="Calibri"/>
                <a:sym typeface="Calibri"/>
              </a:rPr>
              <a:t>Experience</a:t>
            </a:r>
            <a:endParaRPr lang="en-US" sz="3500" dirty="0"/>
          </a:p>
        </p:txBody>
      </p:sp>
      <p:sp>
        <p:nvSpPr>
          <p:cNvPr id="5" name="Text Placeholder 4"/>
          <p:cNvSpPr>
            <a:spLocks noGrp="1"/>
          </p:cNvSpPr>
          <p:nvPr>
            <p:ph type="body" sz="quarter" idx="16"/>
          </p:nvPr>
        </p:nvSpPr>
        <p:spPr/>
        <p:txBody>
          <a:bodyPr/>
          <a:lstStyle/>
          <a:p>
            <a:pPr algn="ctr"/>
            <a:r>
              <a:rPr lang="en-US" altLang="en-US" sz="1200" dirty="0">
                <a:latin typeface="Verdana" panose="020B0604030504040204" pitchFamily="34" charset="0"/>
                <a:ea typeface="Verdana" panose="020B0604030504040204" pitchFamily="34" charset="0"/>
                <a:cs typeface="Verdana" panose="020B0604030504040204" pitchFamily="34" charset="0"/>
              </a:rPr>
              <a:t>Copyright © 2018, 2016, 2012 Pearson Education, Inc. All Rights Reserved</a:t>
            </a:r>
            <a:r>
              <a:rPr lang="en-US" altLang="en-US" sz="1200" dirty="0" smtClean="0">
                <a:latin typeface="Verdana" panose="020B0604030504040204" pitchFamily="34" charset="0"/>
                <a:ea typeface="Verdana" panose="020B0604030504040204" pitchFamily="34" charset="0"/>
                <a:cs typeface="Verdana" panose="020B0604030504040204" pitchFamily="34" charset="0"/>
              </a:rPr>
              <a:t>.</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72170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r>
              <a:rPr lang="en-US" sz="3600" dirty="0">
                <a:latin typeface="+mj-lt"/>
                <a:sym typeface="Calibri"/>
              </a:rPr>
              <a:t>Changing Demographics </a:t>
            </a:r>
            <a:r>
              <a:rPr lang="en-US" sz="3600" dirty="0" smtClean="0">
                <a:latin typeface="+mj-lt"/>
                <a:sym typeface="Calibri"/>
              </a:rPr>
              <a:t>and </a:t>
            </a:r>
            <a:r>
              <a:rPr lang="en-US" sz="3600" dirty="0">
                <a:latin typeface="+mj-lt"/>
                <a:sym typeface="Calibri"/>
              </a:rPr>
              <a:t>Consumer </a:t>
            </a:r>
            <a:r>
              <a:rPr lang="en-US" sz="3600" dirty="0" smtClean="0">
                <a:latin typeface="+mj-lt"/>
                <a:sym typeface="Calibri"/>
              </a:rPr>
              <a:t>Preferences </a:t>
            </a:r>
            <a:r>
              <a:rPr lang="en-US" sz="2200" b="0" dirty="0" smtClean="0">
                <a:latin typeface="+mn-lt"/>
                <a:sym typeface="Calibri"/>
              </a:rPr>
              <a:t>(2 </a:t>
            </a:r>
            <a:r>
              <a:rPr lang="en-US" sz="2200" b="0" dirty="0">
                <a:latin typeface="+mn-lt"/>
                <a:sym typeface="Calibri"/>
              </a:rPr>
              <a:t>of 2)</a:t>
            </a:r>
            <a:endParaRPr lang="en-IN" sz="2200" b="0" dirty="0">
              <a:latin typeface="+mn-lt"/>
            </a:endParaRPr>
          </a:p>
        </p:txBody>
      </p:sp>
      <p:sp>
        <p:nvSpPr>
          <p:cNvPr id="3" name="Content Placeholder 2"/>
          <p:cNvSpPr>
            <a:spLocks noGrp="1"/>
          </p:cNvSpPr>
          <p:nvPr>
            <p:ph idx="1"/>
          </p:nvPr>
        </p:nvSpPr>
        <p:spPr>
          <a:xfrm>
            <a:off x="457200" y="1600200"/>
            <a:ext cx="8077200" cy="4419600"/>
          </a:xfrm>
        </p:spPr>
        <p:txBody>
          <a:bodyPr/>
          <a:lstStyle/>
          <a:p>
            <a:pPr marL="0" indent="0">
              <a:buSzPct val="100000"/>
              <a:buNone/>
            </a:pPr>
            <a:r>
              <a:rPr lang="en-US" sz="2600" b="1" dirty="0">
                <a:solidFill>
                  <a:schemeClr val="dk1"/>
                </a:solidFill>
                <a:ea typeface="Calibri"/>
                <a:cs typeface="Calibri"/>
                <a:sym typeface="Calibri"/>
              </a:rPr>
              <a:t>Experiential Merchandising</a:t>
            </a:r>
            <a:endParaRPr lang="en-US" sz="2600" dirty="0" smtClean="0">
              <a:solidFill>
                <a:schemeClr val="dk1"/>
              </a:solidFill>
              <a:ea typeface="Calibri"/>
              <a:cs typeface="Calibri"/>
              <a:sym typeface="Calibri"/>
            </a:endParaRPr>
          </a:p>
          <a:p>
            <a:pPr marL="255588" indent="-255588">
              <a:buSzPct val="100000"/>
            </a:pPr>
            <a:r>
              <a:rPr lang="en-US" sz="2400" dirty="0">
                <a:solidFill>
                  <a:schemeClr val="dk1"/>
                </a:solidFill>
                <a:ea typeface="Calibri"/>
                <a:cs typeface="Calibri"/>
                <a:sym typeface="Calibri"/>
              </a:rPr>
              <a:t>Tactic whose intent is to convert shopping from a passive activity into a more interactive one, by better engaging the customer</a:t>
            </a:r>
            <a:r>
              <a:rPr lang="en-US" sz="2400" dirty="0" smtClean="0"/>
              <a:t> </a:t>
            </a:r>
          </a:p>
          <a:p>
            <a:pPr marL="0" indent="0">
              <a:buSzPct val="100000"/>
              <a:buNone/>
            </a:pPr>
            <a:r>
              <a:rPr lang="en-US" sz="2600" b="1" dirty="0" smtClean="0">
                <a:solidFill>
                  <a:schemeClr val="dk1"/>
                </a:solidFill>
                <a:ea typeface="Calibri"/>
                <a:cs typeface="Calibri"/>
                <a:sym typeface="Calibri"/>
              </a:rPr>
              <a:t>Destination Retailer</a:t>
            </a:r>
          </a:p>
          <a:p>
            <a:pPr marL="255600" indent="-255600">
              <a:buSzPct val="100000"/>
            </a:pPr>
            <a:r>
              <a:rPr lang="en-US" sz="2400" dirty="0">
                <a:solidFill>
                  <a:schemeClr val="dk1"/>
                </a:solidFill>
                <a:ea typeface="Calibri"/>
                <a:cs typeface="Calibri"/>
                <a:sym typeface="Calibri"/>
              </a:rPr>
              <a:t>Firm that consumers view as distinctive enough to become loyal to it.</a:t>
            </a:r>
            <a:r>
              <a:rPr lang="en-US" sz="2400" dirty="0" smtClean="0"/>
              <a:t> </a:t>
            </a:r>
            <a:endParaRPr lang="en-US" sz="2400" dirty="0"/>
          </a:p>
        </p:txBody>
      </p:sp>
    </p:spTree>
    <p:extLst>
      <p:ext uri="{BB962C8B-B14F-4D97-AF65-F5344CB8AC3E}">
        <p14:creationId xmlns:p14="http://schemas.microsoft.com/office/powerpoint/2010/main" val="2319759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r>
              <a:rPr lang="en-US" sz="3600" dirty="0" smtClean="0">
                <a:latin typeface="+mj-lt"/>
                <a:sym typeface="Calibri"/>
              </a:rPr>
              <a:t>Technology </a:t>
            </a:r>
            <a:r>
              <a:rPr lang="en-US" sz="2200" b="0" dirty="0" smtClean="0">
                <a:latin typeface="+mn-lt"/>
                <a:sym typeface="Calibri"/>
              </a:rPr>
              <a:t>(1 of 2)</a:t>
            </a:r>
            <a:endParaRPr lang="en-IN" sz="2200" b="0" dirty="0">
              <a:latin typeface="+mn-lt"/>
            </a:endParaRPr>
          </a:p>
        </p:txBody>
      </p:sp>
      <p:sp>
        <p:nvSpPr>
          <p:cNvPr id="5" name="Content Placeholder 2"/>
          <p:cNvSpPr>
            <a:spLocks noGrp="1"/>
          </p:cNvSpPr>
          <p:nvPr>
            <p:ph idx="1"/>
          </p:nvPr>
        </p:nvSpPr>
        <p:spPr>
          <a:xfrm>
            <a:off x="457200" y="1600201"/>
            <a:ext cx="8305800" cy="4191000"/>
          </a:xfrm>
        </p:spPr>
        <p:txBody>
          <a:bodyPr/>
          <a:lstStyle/>
          <a:p>
            <a:pPr marL="255600" indent="-255600">
              <a:buSzPct val="100000"/>
            </a:pPr>
            <a:r>
              <a:rPr lang="en-US" sz="2600" dirty="0">
                <a:solidFill>
                  <a:schemeClr val="dk1"/>
                </a:solidFill>
                <a:ea typeface="Calibri"/>
                <a:cs typeface="Calibri"/>
                <a:sym typeface="Calibri"/>
              </a:rPr>
              <a:t>Technology is revolutionizing retailing!</a:t>
            </a:r>
            <a:endParaRPr lang="en-US" sz="2600" dirty="0" smtClean="0"/>
          </a:p>
          <a:p>
            <a:pPr marL="798750" lvl="1" indent="-342900">
              <a:buFont typeface="Wingdings" panose="05000000000000000000" pitchFamily="2" charset="2"/>
              <a:buChar char="§"/>
            </a:pPr>
            <a:r>
              <a:rPr lang="en-US" sz="2400" dirty="0">
                <a:solidFill>
                  <a:schemeClr val="dk1"/>
                </a:solidFill>
                <a:ea typeface="Calibri"/>
                <a:cs typeface="Calibri"/>
                <a:sym typeface="Calibri"/>
              </a:rPr>
              <a:t>Store associates carry an iPod Touch to quickly ring up sales from anywhere in the store</a:t>
            </a:r>
            <a:endParaRPr lang="en-US" sz="2400" dirty="0" smtClean="0">
              <a:solidFill>
                <a:schemeClr val="dk1"/>
              </a:solidFill>
              <a:ea typeface="Calibri"/>
              <a:cs typeface="Calibri"/>
              <a:sym typeface="Calibri"/>
            </a:endParaRPr>
          </a:p>
          <a:p>
            <a:pPr marL="798750" lvl="1" indent="-342900">
              <a:buFont typeface="Wingdings" panose="05000000000000000000" pitchFamily="2" charset="2"/>
              <a:buChar char="§"/>
            </a:pPr>
            <a:r>
              <a:rPr lang="en-US" sz="2400" dirty="0">
                <a:solidFill>
                  <a:schemeClr val="dk1"/>
                </a:solidFill>
                <a:ea typeface="Calibri"/>
                <a:cs typeface="Calibri"/>
                <a:sym typeface="Calibri"/>
              </a:rPr>
              <a:t>Electronic POS systems feed data into inventory control and auto replenishment </a:t>
            </a:r>
            <a:r>
              <a:rPr lang="en-US" sz="2400" dirty="0" smtClean="0">
                <a:solidFill>
                  <a:schemeClr val="dk1"/>
                </a:solidFill>
                <a:ea typeface="Calibri"/>
                <a:cs typeface="Calibri"/>
                <a:sym typeface="Calibri"/>
              </a:rPr>
              <a:t>systems</a:t>
            </a:r>
          </a:p>
          <a:p>
            <a:pPr marL="798750" lvl="1" indent="-342900">
              <a:buFont typeface="Wingdings" panose="05000000000000000000" pitchFamily="2" charset="2"/>
              <a:buChar char="§"/>
            </a:pPr>
            <a:r>
              <a:rPr lang="en-US" sz="2400" dirty="0">
                <a:solidFill>
                  <a:schemeClr val="dk1"/>
                </a:solidFill>
                <a:ea typeface="Calibri"/>
                <a:cs typeface="Calibri"/>
                <a:sym typeface="Calibri"/>
              </a:rPr>
              <a:t>RFID tags on </a:t>
            </a:r>
            <a:r>
              <a:rPr lang="en-US" sz="2400" dirty="0" smtClean="0">
                <a:solidFill>
                  <a:schemeClr val="dk1"/>
                </a:solidFill>
                <a:ea typeface="Calibri"/>
                <a:cs typeface="Calibri"/>
                <a:sym typeface="Calibri"/>
              </a:rPr>
              <a:t>items</a:t>
            </a:r>
          </a:p>
          <a:p>
            <a:pPr marL="798750" lvl="1" indent="-342900">
              <a:buFont typeface="Wingdings" panose="05000000000000000000" pitchFamily="2" charset="2"/>
              <a:buChar char="§"/>
            </a:pPr>
            <a:r>
              <a:rPr lang="en-US" sz="2400" dirty="0">
                <a:solidFill>
                  <a:schemeClr val="dk1"/>
                </a:solidFill>
                <a:ea typeface="Calibri"/>
                <a:cs typeface="Calibri"/>
                <a:sym typeface="Calibri"/>
              </a:rPr>
              <a:t>E-menus and other electronic ordering </a:t>
            </a:r>
            <a:r>
              <a:rPr lang="en-US" sz="2400" dirty="0" smtClean="0">
                <a:solidFill>
                  <a:schemeClr val="dk1"/>
                </a:solidFill>
                <a:ea typeface="Calibri"/>
                <a:cs typeface="Calibri"/>
                <a:sym typeface="Calibri"/>
              </a:rPr>
              <a:t>systems</a:t>
            </a:r>
          </a:p>
          <a:p>
            <a:pPr marL="798750" lvl="1" indent="-342900">
              <a:buFont typeface="Wingdings" panose="05000000000000000000" pitchFamily="2" charset="2"/>
              <a:buChar char="§"/>
            </a:pPr>
            <a:r>
              <a:rPr lang="en-US" sz="2400" dirty="0">
                <a:solidFill>
                  <a:schemeClr val="dk1"/>
                </a:solidFill>
                <a:ea typeface="Calibri"/>
                <a:cs typeface="Calibri"/>
                <a:sym typeface="Calibri"/>
              </a:rPr>
              <a:t>Electronic banking</a:t>
            </a:r>
            <a:endParaRPr lang="en-US" sz="2400" dirty="0" smtClean="0">
              <a:solidFill>
                <a:schemeClr val="dk1"/>
              </a:solidFill>
              <a:ea typeface="Calibri"/>
              <a:cs typeface="Calibri"/>
              <a:sym typeface="Calibri"/>
            </a:endParaRPr>
          </a:p>
        </p:txBody>
      </p:sp>
    </p:spTree>
    <p:extLst>
      <p:ext uri="{BB962C8B-B14F-4D97-AF65-F5344CB8AC3E}">
        <p14:creationId xmlns:p14="http://schemas.microsoft.com/office/powerpoint/2010/main" val="30909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254700"/>
            <a:ext cx="8229600" cy="583500"/>
          </a:xfrm>
        </p:spPr>
        <p:txBody>
          <a:bodyPr anchor="t"/>
          <a:lstStyle/>
          <a:p>
            <a:r>
              <a:rPr lang="en-US" sz="3600" dirty="0" smtClean="0">
                <a:latin typeface="+mj-lt"/>
                <a:sym typeface="Calibri"/>
              </a:rPr>
              <a:t>Technology </a:t>
            </a:r>
            <a:r>
              <a:rPr lang="en-US" sz="2200" b="0" dirty="0" smtClean="0">
                <a:latin typeface="+mj-lt"/>
                <a:sym typeface="Calibri"/>
              </a:rPr>
              <a:t>(2 </a:t>
            </a:r>
            <a:r>
              <a:rPr lang="en-US" sz="2200" b="0" dirty="0">
                <a:latin typeface="+mj-lt"/>
                <a:sym typeface="Calibri"/>
              </a:rPr>
              <a:t>of </a:t>
            </a:r>
            <a:r>
              <a:rPr lang="en-US" sz="2200" b="0" dirty="0" smtClean="0">
                <a:latin typeface="+mj-lt"/>
                <a:sym typeface="Calibri"/>
              </a:rPr>
              <a:t>2)</a:t>
            </a:r>
            <a:endParaRPr lang="en-IN" sz="2200" dirty="0">
              <a:latin typeface="+mj-lt"/>
            </a:endParaRPr>
          </a:p>
        </p:txBody>
      </p:sp>
      <p:sp>
        <p:nvSpPr>
          <p:cNvPr id="8" name="Content Placeholder 2"/>
          <p:cNvSpPr>
            <a:spLocks noGrp="1"/>
          </p:cNvSpPr>
          <p:nvPr>
            <p:ph idx="1"/>
          </p:nvPr>
        </p:nvSpPr>
        <p:spPr>
          <a:xfrm>
            <a:off x="457200" y="1219200"/>
            <a:ext cx="8305800" cy="4191000"/>
          </a:xfrm>
        </p:spPr>
        <p:txBody>
          <a:bodyPr/>
          <a:lstStyle/>
          <a:p>
            <a:pPr marL="255600" indent="-255600">
              <a:buSzPct val="100000"/>
            </a:pPr>
            <a:r>
              <a:rPr lang="en-US" sz="2600" b="1" dirty="0">
                <a:solidFill>
                  <a:schemeClr val="dk1"/>
                </a:solidFill>
                <a:ea typeface="Calibri"/>
                <a:cs typeface="Calibri"/>
                <a:sym typeface="Calibri"/>
              </a:rPr>
              <a:t>Omni-channel Marketing</a:t>
            </a:r>
            <a:endParaRPr lang="en-US" sz="2600" dirty="0" smtClean="0"/>
          </a:p>
          <a:p>
            <a:pPr marL="798750" lvl="1" indent="-342900">
              <a:buFont typeface="Wingdings" panose="05000000000000000000" pitchFamily="2" charset="2"/>
              <a:buChar char="§"/>
            </a:pPr>
            <a:r>
              <a:rPr lang="en-US" sz="2400" dirty="0">
                <a:solidFill>
                  <a:schemeClr val="dk1"/>
                </a:solidFill>
                <a:ea typeface="Calibri"/>
                <a:cs typeface="Calibri"/>
                <a:sym typeface="Calibri"/>
              </a:rPr>
              <a:t>Seamless shopping experience whether shopping online, mobile device, phone, or </a:t>
            </a:r>
            <a:r>
              <a:rPr lang="en-US" sz="2400" dirty="0" smtClean="0">
                <a:solidFill>
                  <a:schemeClr val="dk1"/>
                </a:solidFill>
                <a:ea typeface="Calibri"/>
                <a:cs typeface="Calibri"/>
                <a:sym typeface="Calibri"/>
              </a:rPr>
              <a:t>brick-and-mortar</a:t>
            </a:r>
          </a:p>
          <a:p>
            <a:pPr marL="255600" indent="-255600">
              <a:buSzPct val="100000"/>
            </a:pPr>
            <a:r>
              <a:rPr lang="en-US" sz="2600" b="1" dirty="0"/>
              <a:t>Beacon Marketing</a:t>
            </a:r>
            <a:endParaRPr lang="en-US" sz="2600" dirty="0"/>
          </a:p>
          <a:p>
            <a:pPr marL="798750" lvl="1" indent="-342900">
              <a:buFont typeface="Wingdings" panose="05000000000000000000" pitchFamily="2" charset="2"/>
              <a:buChar char="§"/>
            </a:pPr>
            <a:r>
              <a:rPr lang="en-US" sz="2400" dirty="0"/>
              <a:t>Bluetooth signal within a store that communicates with shoppers’ smartphones</a:t>
            </a:r>
            <a:endParaRPr lang="en-US" sz="2400" dirty="0" smtClean="0">
              <a:solidFill>
                <a:schemeClr val="dk1"/>
              </a:solidFill>
              <a:ea typeface="Calibri"/>
              <a:cs typeface="Calibri"/>
              <a:sym typeface="Calibri"/>
            </a:endParaRPr>
          </a:p>
          <a:p>
            <a:pPr marL="255600" indent="-255600">
              <a:buSzPct val="100000"/>
            </a:pPr>
            <a:r>
              <a:rPr lang="en-US" sz="2600" b="1" dirty="0"/>
              <a:t>Digital Wallets</a:t>
            </a:r>
            <a:endParaRPr lang="en-US" sz="2600" dirty="0"/>
          </a:p>
          <a:p>
            <a:pPr marL="798750" lvl="1" indent="-342900">
              <a:buFont typeface="Wingdings" panose="05000000000000000000" pitchFamily="2" charset="2"/>
              <a:buChar char="§"/>
            </a:pPr>
            <a:r>
              <a:rPr lang="en-US" sz="2400" dirty="0"/>
              <a:t>Bluetooth technology permitting customers to use their smartphones to pay for items</a:t>
            </a:r>
            <a:endParaRPr lang="en-US" sz="2400" dirty="0" smtClean="0">
              <a:solidFill>
                <a:schemeClr val="dk1"/>
              </a:solidFill>
              <a:ea typeface="Calibri"/>
              <a:cs typeface="Calibri"/>
              <a:sym typeface="Calibri"/>
            </a:endParaRPr>
          </a:p>
        </p:txBody>
      </p:sp>
    </p:spTree>
    <p:extLst>
      <p:ext uri="{BB962C8B-B14F-4D97-AF65-F5344CB8AC3E}">
        <p14:creationId xmlns:p14="http://schemas.microsoft.com/office/powerpoint/2010/main" val="602930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54700"/>
            <a:ext cx="8229600" cy="1097280"/>
          </a:xfrm>
        </p:spPr>
        <p:txBody>
          <a:bodyPr/>
          <a:lstStyle/>
          <a:p>
            <a:r>
              <a:rPr lang="en-US" sz="3600" dirty="0">
                <a:latin typeface="+mj-lt"/>
                <a:sym typeface="Calibri"/>
              </a:rPr>
              <a:t>Globalization</a:t>
            </a:r>
            <a:endParaRPr lang="en-IN" sz="3600" dirty="0">
              <a:latin typeface="+mj-lt"/>
            </a:endParaRPr>
          </a:p>
        </p:txBody>
      </p:sp>
      <p:sp>
        <p:nvSpPr>
          <p:cNvPr id="6" name="Content Placeholder 2"/>
          <p:cNvSpPr>
            <a:spLocks noGrp="1"/>
          </p:cNvSpPr>
          <p:nvPr>
            <p:ph idx="1"/>
          </p:nvPr>
        </p:nvSpPr>
        <p:spPr>
          <a:xfrm>
            <a:off x="457200" y="1600201"/>
            <a:ext cx="8305800" cy="4267200"/>
          </a:xfrm>
        </p:spPr>
        <p:txBody>
          <a:bodyPr/>
          <a:lstStyle/>
          <a:p>
            <a:pPr marL="255600" indent="-255600">
              <a:buSzPct val="100000"/>
            </a:pPr>
            <a:r>
              <a:rPr lang="en-US" sz="2600" dirty="0">
                <a:solidFill>
                  <a:schemeClr val="dk1"/>
                </a:solidFill>
                <a:ea typeface="Calibri"/>
                <a:cs typeface="Calibri"/>
                <a:sym typeface="Calibri"/>
              </a:rPr>
              <a:t>Many retailers have expanded operations into different countries.</a:t>
            </a:r>
            <a:endParaRPr lang="en-US" sz="2600" dirty="0" smtClean="0"/>
          </a:p>
          <a:p>
            <a:pPr marL="798750" lvl="1" indent="-342900">
              <a:buFont typeface="Wingdings" panose="05000000000000000000" pitchFamily="2" charset="2"/>
              <a:buChar char="§"/>
            </a:pPr>
            <a:r>
              <a:rPr lang="en-US" sz="2400" dirty="0">
                <a:solidFill>
                  <a:schemeClr val="dk1"/>
                </a:solidFill>
                <a:ea typeface="Calibri"/>
                <a:cs typeface="Calibri"/>
                <a:sym typeface="Calibri"/>
              </a:rPr>
              <a:t>Retailers must adjust to global differences in culture, law, and regulations.</a:t>
            </a:r>
            <a:endParaRPr lang="en-US" sz="2400" dirty="0"/>
          </a:p>
        </p:txBody>
      </p:sp>
    </p:spTree>
    <p:extLst>
      <p:ext uri="{BB962C8B-B14F-4D97-AF65-F5344CB8AC3E}">
        <p14:creationId xmlns:p14="http://schemas.microsoft.com/office/powerpoint/2010/main" val="2343362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305800" cy="1097280"/>
          </a:xfrm>
        </p:spPr>
        <p:txBody>
          <a:bodyPr/>
          <a:lstStyle/>
          <a:p>
            <a:r>
              <a:rPr lang="en-US" sz="3600" dirty="0" err="1">
                <a:latin typeface="+mj-lt"/>
                <a:sym typeface="Calibri"/>
              </a:rPr>
              <a:t>Retailtainment</a:t>
            </a:r>
            <a:r>
              <a:rPr lang="en-US" sz="3600" dirty="0">
                <a:latin typeface="+mj-lt"/>
                <a:sym typeface="Calibri"/>
              </a:rPr>
              <a:t> to Satisfy </a:t>
            </a:r>
            <a:br>
              <a:rPr lang="en-US" sz="3600" dirty="0">
                <a:latin typeface="+mj-lt"/>
                <a:sym typeface="Calibri"/>
              </a:rPr>
            </a:br>
            <a:r>
              <a:rPr lang="en-US" sz="3600" dirty="0">
                <a:latin typeface="+mj-lt"/>
                <a:sym typeface="Calibri"/>
              </a:rPr>
              <a:t>Experiential Shoppers</a:t>
            </a:r>
            <a:endParaRPr lang="en-IN" sz="3600" dirty="0">
              <a:latin typeface="+mj-lt"/>
            </a:endParaRPr>
          </a:p>
        </p:txBody>
      </p:sp>
      <p:sp>
        <p:nvSpPr>
          <p:cNvPr id="4" name="Content Placeholder 2"/>
          <p:cNvSpPr>
            <a:spLocks noGrp="1"/>
          </p:cNvSpPr>
          <p:nvPr>
            <p:ph idx="1"/>
          </p:nvPr>
        </p:nvSpPr>
        <p:spPr>
          <a:xfrm>
            <a:off x="457200" y="1600200"/>
            <a:ext cx="4800600" cy="4571999"/>
          </a:xfrm>
        </p:spPr>
        <p:txBody>
          <a:bodyPr/>
          <a:lstStyle/>
          <a:p>
            <a:pPr marL="255600" indent="-255600">
              <a:buSzPct val="100000"/>
            </a:pPr>
            <a:r>
              <a:rPr lang="en-US" sz="2600" b="1" dirty="0" err="1">
                <a:solidFill>
                  <a:schemeClr val="dk1"/>
                </a:solidFill>
                <a:ea typeface="Calibri"/>
                <a:cs typeface="Calibri"/>
                <a:sym typeface="Calibri"/>
              </a:rPr>
              <a:t>Retailtainment</a:t>
            </a:r>
            <a:r>
              <a:rPr lang="en-US" sz="2600" b="1" dirty="0">
                <a:solidFill>
                  <a:schemeClr val="dk1"/>
                </a:solidFill>
                <a:ea typeface="Calibri"/>
                <a:cs typeface="Calibri"/>
                <a:sym typeface="Calibri"/>
              </a:rPr>
              <a:t> </a:t>
            </a:r>
            <a:r>
              <a:rPr lang="en-US" sz="2600" dirty="0">
                <a:solidFill>
                  <a:schemeClr val="dk1"/>
                </a:solidFill>
                <a:ea typeface="Calibri"/>
                <a:cs typeface="Calibri"/>
                <a:sym typeface="Calibri"/>
              </a:rPr>
              <a:t>is all about marketing strategies that enhance the shopping experience.</a:t>
            </a:r>
            <a:endParaRPr lang="en-US" sz="2600" dirty="0" smtClean="0"/>
          </a:p>
          <a:p>
            <a:pPr marL="798750" lvl="1" indent="-342900">
              <a:buFont typeface="Wingdings" panose="05000000000000000000" pitchFamily="2" charset="2"/>
              <a:buChar char="§"/>
            </a:pPr>
            <a:r>
              <a:rPr lang="en-US" sz="2400" dirty="0">
                <a:solidFill>
                  <a:schemeClr val="dk1"/>
                </a:solidFill>
                <a:ea typeface="Calibri"/>
                <a:cs typeface="Calibri"/>
                <a:sym typeface="Calibri"/>
              </a:rPr>
              <a:t>Many consumers are seeking fun</a:t>
            </a:r>
            <a:r>
              <a:rPr lang="en-US" sz="2400" dirty="0" smtClean="0">
                <a:solidFill>
                  <a:schemeClr val="dk1"/>
                </a:solidFill>
                <a:ea typeface="Calibri"/>
                <a:cs typeface="Calibri"/>
                <a:sym typeface="Calibri"/>
              </a:rPr>
              <a:t>!</a:t>
            </a:r>
          </a:p>
          <a:p>
            <a:pPr marL="798750" lvl="1" indent="-342900">
              <a:buFont typeface="Wingdings" panose="05000000000000000000" pitchFamily="2" charset="2"/>
              <a:buChar char="§"/>
            </a:pPr>
            <a:r>
              <a:rPr lang="en-US" sz="2400" dirty="0">
                <a:solidFill>
                  <a:schemeClr val="dk1"/>
                </a:solidFill>
                <a:ea typeface="Calibri"/>
                <a:cs typeface="Calibri"/>
                <a:sym typeface="Calibri"/>
              </a:rPr>
              <a:t>Retail experiences that incorporate elements of surprise, excitement, and novelty lead to increased purchase likelihood.</a:t>
            </a:r>
            <a:endParaRPr lang="en-US" sz="2400" dirty="0"/>
          </a:p>
        </p:txBody>
      </p:sp>
      <p:pic>
        <p:nvPicPr>
          <p:cNvPr id="6" name="Picture 270" descr="A photo shows a logo-like Planet Hollywood sign outside one of its facilities."/>
          <p:cNvPicPr preferRelativeResize="0"/>
          <p:nvPr/>
        </p:nvPicPr>
        <p:blipFill rotWithShape="1">
          <a:blip r:embed="rId3">
            <a:alphaModFix/>
          </a:blip>
          <a:srcRect/>
          <a:stretch/>
        </p:blipFill>
        <p:spPr>
          <a:xfrm>
            <a:off x="5511800" y="1600200"/>
            <a:ext cx="3203120" cy="4351338"/>
          </a:xfrm>
          <a:prstGeom prst="rect">
            <a:avLst/>
          </a:prstGeom>
          <a:noFill/>
          <a:ln>
            <a:noFill/>
          </a:ln>
        </p:spPr>
      </p:pic>
    </p:spTree>
    <p:extLst>
      <p:ext uri="{BB962C8B-B14F-4D97-AF65-F5344CB8AC3E}">
        <p14:creationId xmlns:p14="http://schemas.microsoft.com/office/powerpoint/2010/main" val="3208279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r>
              <a:rPr lang="en-US" sz="3600" dirty="0">
                <a:latin typeface="+mj-lt"/>
                <a:sym typeface="Calibri"/>
              </a:rPr>
              <a:t>Ethical Problems in Retailing</a:t>
            </a:r>
            <a:endParaRPr lang="en-IN" sz="3600" dirty="0">
              <a:latin typeface="+mj-lt"/>
            </a:endParaRPr>
          </a:p>
        </p:txBody>
      </p:sp>
      <p:sp>
        <p:nvSpPr>
          <p:cNvPr id="3" name="Content Placeholder 2"/>
          <p:cNvSpPr>
            <a:spLocks noGrp="1"/>
          </p:cNvSpPr>
          <p:nvPr>
            <p:ph idx="1"/>
          </p:nvPr>
        </p:nvSpPr>
        <p:spPr>
          <a:xfrm>
            <a:off x="457200" y="1600200"/>
            <a:ext cx="8077200" cy="4419599"/>
          </a:xfrm>
        </p:spPr>
        <p:txBody>
          <a:bodyPr/>
          <a:lstStyle/>
          <a:p>
            <a:pPr marL="255600" indent="-255600">
              <a:buSzPct val="100000"/>
            </a:pPr>
            <a:r>
              <a:rPr lang="en-US" sz="2600" dirty="0">
                <a:sym typeface="Calibri"/>
              </a:rPr>
              <a:t>Retailers must deal with ethical problems that involve both customers and employees</a:t>
            </a:r>
            <a:r>
              <a:rPr lang="en-US" sz="2600" dirty="0" smtClean="0">
                <a:sym typeface="Calibri"/>
              </a:rPr>
              <a:t>.</a:t>
            </a:r>
            <a:endParaRPr lang="en-US" sz="2600" dirty="0"/>
          </a:p>
          <a:p>
            <a:pPr lvl="1">
              <a:buFont typeface="Wingdings" panose="05000000000000000000" pitchFamily="2" charset="2"/>
              <a:buChar char="§"/>
            </a:pPr>
            <a:r>
              <a:rPr lang="en-US" sz="2400" dirty="0" smtClean="0">
                <a:solidFill>
                  <a:schemeClr val="dk1"/>
                </a:solidFill>
                <a:ea typeface="Calibri"/>
                <a:cs typeface="Calibri"/>
                <a:sym typeface="Calibri"/>
              </a:rPr>
              <a:t>Shoplifting</a:t>
            </a:r>
          </a:p>
          <a:p>
            <a:pPr lvl="1">
              <a:buFont typeface="Wingdings" panose="05000000000000000000" pitchFamily="2" charset="2"/>
              <a:buChar char="§"/>
            </a:pPr>
            <a:r>
              <a:rPr lang="en-US" sz="2400" dirty="0">
                <a:solidFill>
                  <a:schemeClr val="dk1"/>
                </a:solidFill>
                <a:ea typeface="Calibri"/>
                <a:cs typeface="Calibri"/>
                <a:sym typeface="Calibri"/>
              </a:rPr>
              <a:t>Employee </a:t>
            </a:r>
            <a:r>
              <a:rPr lang="en-US" sz="2400" dirty="0" smtClean="0">
                <a:solidFill>
                  <a:schemeClr val="dk1"/>
                </a:solidFill>
                <a:ea typeface="Calibri"/>
                <a:cs typeface="Calibri"/>
                <a:sym typeface="Calibri"/>
              </a:rPr>
              <a:t>theft</a:t>
            </a:r>
          </a:p>
          <a:p>
            <a:pPr lvl="1">
              <a:buFont typeface="Wingdings" panose="05000000000000000000" pitchFamily="2" charset="2"/>
              <a:buChar char="§"/>
            </a:pPr>
            <a:r>
              <a:rPr lang="en-US" sz="2400" dirty="0">
                <a:solidFill>
                  <a:schemeClr val="dk1"/>
                </a:solidFill>
                <a:ea typeface="Calibri"/>
                <a:cs typeface="Calibri"/>
                <a:sym typeface="Calibri"/>
              </a:rPr>
              <a:t>Retail “borrowing</a:t>
            </a:r>
            <a:r>
              <a:rPr lang="en-US" sz="2400" dirty="0" smtClean="0">
                <a:solidFill>
                  <a:schemeClr val="dk1"/>
                </a:solidFill>
                <a:ea typeface="Calibri"/>
                <a:cs typeface="Calibri"/>
                <a:sym typeface="Calibri"/>
              </a:rPr>
              <a:t>”</a:t>
            </a:r>
          </a:p>
          <a:p>
            <a:pPr lvl="1">
              <a:buFont typeface="Wingdings" panose="05000000000000000000" pitchFamily="2" charset="2"/>
              <a:buChar char="§"/>
            </a:pPr>
            <a:r>
              <a:rPr lang="en-US" sz="2400" dirty="0">
                <a:solidFill>
                  <a:schemeClr val="dk1"/>
                </a:solidFill>
                <a:ea typeface="Calibri"/>
                <a:cs typeface="Calibri"/>
                <a:sym typeface="Calibri"/>
              </a:rPr>
              <a:t>Ethical treatment of </a:t>
            </a:r>
            <a:r>
              <a:rPr lang="en-US" sz="2400" dirty="0" smtClean="0">
                <a:solidFill>
                  <a:schemeClr val="dk1"/>
                </a:solidFill>
                <a:ea typeface="Calibri"/>
                <a:cs typeface="Calibri"/>
                <a:sym typeface="Calibri"/>
              </a:rPr>
              <a:t>customers</a:t>
            </a:r>
          </a:p>
          <a:p>
            <a:pPr lvl="1">
              <a:buFont typeface="Wingdings" panose="05000000000000000000" pitchFamily="2" charset="2"/>
              <a:buChar char="§"/>
            </a:pPr>
            <a:r>
              <a:rPr lang="en-US" sz="2400" dirty="0">
                <a:solidFill>
                  <a:schemeClr val="dk1"/>
                </a:solidFill>
                <a:ea typeface="Calibri"/>
                <a:cs typeface="Calibri"/>
                <a:sym typeface="Calibri"/>
              </a:rPr>
              <a:t>Customer </a:t>
            </a:r>
            <a:r>
              <a:rPr lang="en-US" sz="2400" dirty="0" smtClean="0">
                <a:solidFill>
                  <a:schemeClr val="dk1"/>
                </a:solidFill>
                <a:ea typeface="Calibri"/>
                <a:cs typeface="Calibri"/>
                <a:sym typeface="Calibri"/>
              </a:rPr>
              <a:t>profiling</a:t>
            </a:r>
          </a:p>
          <a:p>
            <a:pPr lvl="1">
              <a:buFont typeface="Wingdings" panose="05000000000000000000" pitchFamily="2" charset="2"/>
              <a:buChar char="§"/>
            </a:pPr>
            <a:r>
              <a:rPr lang="en-US" sz="2400" dirty="0">
                <a:solidFill>
                  <a:schemeClr val="dk1"/>
                </a:solidFill>
                <a:ea typeface="Calibri"/>
                <a:cs typeface="Calibri"/>
                <a:sym typeface="Calibri"/>
              </a:rPr>
              <a:t>Sale of harmful products</a:t>
            </a:r>
            <a:r>
              <a:rPr lang="en-US" sz="2400" b="1" dirty="0" smtClean="0">
                <a:solidFill>
                  <a:schemeClr val="dk2"/>
                </a:solidFill>
                <a:ea typeface="Calibri"/>
                <a:cs typeface="Calibri"/>
                <a:sym typeface="Calibri"/>
              </a:rPr>
              <a:t> </a:t>
            </a:r>
            <a:endParaRPr lang="en-US" sz="2400" b="1" dirty="0">
              <a:solidFill>
                <a:schemeClr val="dk2"/>
              </a:solidFill>
              <a:ea typeface="Calibri"/>
              <a:cs typeface="Calibri"/>
              <a:sym typeface="Calibri"/>
            </a:endParaRPr>
          </a:p>
        </p:txBody>
      </p:sp>
    </p:spTree>
    <p:extLst>
      <p:ext uri="{BB962C8B-B14F-4D97-AF65-F5344CB8AC3E}">
        <p14:creationId xmlns:p14="http://schemas.microsoft.com/office/powerpoint/2010/main" val="562417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r>
              <a:rPr lang="en-US" sz="3600" dirty="0">
                <a:latin typeface="+mj-lt"/>
                <a:sym typeface="Calibri"/>
              </a:rPr>
              <a:t>Ethical/Sustainable Decisions in the Real World</a:t>
            </a:r>
            <a:endParaRPr lang="en-IN" sz="3600" dirty="0">
              <a:latin typeface="+mj-lt"/>
            </a:endParaRPr>
          </a:p>
        </p:txBody>
      </p:sp>
      <p:sp>
        <p:nvSpPr>
          <p:cNvPr id="3" name="Content Placeholder 2"/>
          <p:cNvSpPr>
            <a:spLocks noGrp="1"/>
          </p:cNvSpPr>
          <p:nvPr>
            <p:ph idx="1"/>
          </p:nvPr>
        </p:nvSpPr>
        <p:spPr>
          <a:xfrm>
            <a:off x="304800" y="1600200"/>
            <a:ext cx="8077200" cy="4419599"/>
          </a:xfrm>
        </p:spPr>
        <p:txBody>
          <a:bodyPr/>
          <a:lstStyle/>
          <a:p>
            <a:pPr marL="255600" indent="-255600">
              <a:buSzPct val="100000"/>
            </a:pPr>
            <a:r>
              <a:rPr lang="en-US" sz="2600" dirty="0">
                <a:solidFill>
                  <a:schemeClr val="dk1"/>
                </a:solidFill>
                <a:ea typeface="Calibri"/>
                <a:cs typeface="Calibri"/>
                <a:sym typeface="Calibri"/>
              </a:rPr>
              <a:t>Most clothing purchased in the United States is made in developing countries.</a:t>
            </a:r>
            <a:endParaRPr lang="en-US" sz="2600" dirty="0" smtClean="0">
              <a:solidFill>
                <a:schemeClr val="dk1"/>
              </a:solidFill>
              <a:ea typeface="Calibri"/>
              <a:cs typeface="Calibri"/>
              <a:sym typeface="Calibri"/>
            </a:endParaRPr>
          </a:p>
          <a:p>
            <a:pPr marL="255600" indent="-255600">
              <a:buSzPct val="100000"/>
            </a:pPr>
            <a:r>
              <a:rPr lang="en-US" sz="2600" dirty="0">
                <a:solidFill>
                  <a:schemeClr val="dk1"/>
                </a:solidFill>
                <a:ea typeface="Calibri"/>
                <a:cs typeface="Calibri"/>
                <a:sym typeface="Calibri"/>
              </a:rPr>
              <a:t>Workers earn less than a living wage</a:t>
            </a:r>
            <a:r>
              <a:rPr lang="en-US" sz="2600" dirty="0" smtClean="0">
                <a:solidFill>
                  <a:schemeClr val="dk1"/>
                </a:solidFill>
                <a:ea typeface="Calibri"/>
                <a:cs typeface="Calibri"/>
                <a:sym typeface="Calibri"/>
              </a:rPr>
              <a:t>.</a:t>
            </a:r>
          </a:p>
          <a:p>
            <a:pPr marL="255600" indent="-255600">
              <a:buSzPct val="100000"/>
            </a:pPr>
            <a:r>
              <a:rPr lang="en-US" sz="2600" dirty="0">
                <a:solidFill>
                  <a:schemeClr val="dk1"/>
                </a:solidFill>
                <a:ea typeface="Calibri"/>
                <a:cs typeface="Calibri"/>
                <a:sym typeface="Calibri"/>
              </a:rPr>
              <a:t>Fair Trade movement is gaining momentum</a:t>
            </a:r>
            <a:r>
              <a:rPr lang="en-US" sz="2600" dirty="0" smtClean="0">
                <a:solidFill>
                  <a:schemeClr val="dk1"/>
                </a:solidFill>
                <a:ea typeface="Calibri"/>
                <a:cs typeface="Calibri"/>
                <a:sym typeface="Calibri"/>
              </a:rPr>
              <a:t>.</a:t>
            </a:r>
            <a:endParaRPr lang="en-US" sz="2400" b="1" dirty="0" smtClean="0">
              <a:ea typeface="Calibri"/>
              <a:cs typeface="Calibri"/>
              <a:sym typeface="Calibri"/>
            </a:endParaRPr>
          </a:p>
          <a:p>
            <a:pPr marL="0" indent="0">
              <a:buSzPct val="100000"/>
              <a:buNone/>
            </a:pPr>
            <a:r>
              <a:rPr lang="en-US" sz="2400" b="1" dirty="0" smtClean="0">
                <a:ea typeface="Calibri"/>
                <a:cs typeface="Calibri"/>
                <a:sym typeface="Calibri"/>
              </a:rPr>
              <a:t>Should </a:t>
            </a:r>
            <a:r>
              <a:rPr lang="en-US" sz="2400" b="1" dirty="0">
                <a:ea typeface="Calibri"/>
                <a:cs typeface="Calibri"/>
                <a:sym typeface="Calibri"/>
              </a:rPr>
              <a:t>all retailers seek out and buy Fair Trade goods?</a:t>
            </a:r>
            <a:endParaRPr lang="en-US" sz="2600" dirty="0"/>
          </a:p>
        </p:txBody>
      </p:sp>
    </p:spTree>
    <p:extLst>
      <p:ext uri="{BB962C8B-B14F-4D97-AF65-F5344CB8AC3E}">
        <p14:creationId xmlns:p14="http://schemas.microsoft.com/office/powerpoint/2010/main" val="3718410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r>
              <a:rPr lang="en-US" sz="3600" dirty="0">
                <a:latin typeface="+mj-lt"/>
                <a:sym typeface="Calibri"/>
              </a:rPr>
              <a:t>Retailing </a:t>
            </a:r>
            <a:r>
              <a:rPr lang="en-US" sz="3600" dirty="0" smtClean="0">
                <a:latin typeface="+mj-lt"/>
                <a:sym typeface="Calibri"/>
              </a:rPr>
              <a:t>is </a:t>
            </a:r>
            <a:r>
              <a:rPr lang="en-US" sz="3600" dirty="0">
                <a:latin typeface="+mj-lt"/>
                <a:sym typeface="Calibri"/>
              </a:rPr>
              <a:t>Big Business – All Around the World!</a:t>
            </a:r>
            <a:endParaRPr lang="en-IN" sz="3600" dirty="0">
              <a:latin typeface="+mj-lt"/>
            </a:endParaRPr>
          </a:p>
        </p:txBody>
      </p:sp>
      <p:sp>
        <p:nvSpPr>
          <p:cNvPr id="5" name="Content Placeholder 2"/>
          <p:cNvSpPr>
            <a:spLocks noGrp="1"/>
          </p:cNvSpPr>
          <p:nvPr>
            <p:ph idx="1"/>
          </p:nvPr>
        </p:nvSpPr>
        <p:spPr>
          <a:xfrm>
            <a:off x="457200" y="1600200"/>
            <a:ext cx="8077200" cy="4419599"/>
          </a:xfrm>
        </p:spPr>
        <p:txBody>
          <a:bodyPr/>
          <a:lstStyle/>
          <a:p>
            <a:pPr marL="255600" indent="-255600">
              <a:buSzPct val="100000"/>
            </a:pPr>
            <a:r>
              <a:rPr lang="en-US" sz="2600" dirty="0">
                <a:solidFill>
                  <a:schemeClr val="dk1"/>
                </a:solidFill>
                <a:ea typeface="Calibri"/>
                <a:cs typeface="Calibri"/>
                <a:sym typeface="Calibri"/>
              </a:rPr>
              <a:t>Retail formats and practices are constantly evolving due to economic, social and cultural changes.</a:t>
            </a:r>
            <a:endParaRPr lang="en-US" sz="2600" dirty="0"/>
          </a:p>
          <a:p>
            <a:pPr lvl="1">
              <a:buFont typeface="Wingdings" panose="05000000000000000000" pitchFamily="2" charset="2"/>
              <a:buChar char="§"/>
            </a:pPr>
            <a:r>
              <a:rPr lang="en-US" sz="2400" i="1" dirty="0">
                <a:solidFill>
                  <a:schemeClr val="dk1"/>
                </a:solidFill>
                <a:ea typeface="Calibri"/>
                <a:cs typeface="Calibri"/>
                <a:sym typeface="Calibri"/>
              </a:rPr>
              <a:t>Wheel-of-retailing </a:t>
            </a:r>
            <a:r>
              <a:rPr lang="en-US" sz="2400" dirty="0">
                <a:solidFill>
                  <a:schemeClr val="dk1"/>
                </a:solidFill>
                <a:ea typeface="Calibri"/>
                <a:cs typeface="Calibri"/>
                <a:sym typeface="Calibri"/>
              </a:rPr>
              <a:t>hypothesis explains retail change</a:t>
            </a:r>
            <a:r>
              <a:rPr lang="en-US" sz="2400" dirty="0" smtClean="0">
                <a:solidFill>
                  <a:schemeClr val="dk1"/>
                </a:solidFill>
                <a:ea typeface="Calibri"/>
                <a:cs typeface="Calibri"/>
                <a:sym typeface="Calibri"/>
              </a:rPr>
              <a:t>.</a:t>
            </a:r>
          </a:p>
          <a:p>
            <a:pPr marL="255600" indent="-255600">
              <a:buSzPct val="100000"/>
            </a:pPr>
            <a:r>
              <a:rPr lang="en-US" sz="2600" dirty="0">
                <a:solidFill>
                  <a:schemeClr val="dk1"/>
                </a:solidFill>
                <a:ea typeface="Calibri"/>
                <a:cs typeface="Calibri"/>
                <a:sym typeface="Calibri"/>
              </a:rPr>
              <a:t>Many Western consumers are today seeking out entertainment in their retail experiences</a:t>
            </a:r>
            <a:r>
              <a:rPr lang="en-US" sz="2600" dirty="0" smtClean="0">
                <a:solidFill>
                  <a:schemeClr val="dk1"/>
                </a:solidFill>
                <a:ea typeface="Calibri"/>
                <a:cs typeface="Calibri"/>
                <a:sym typeface="Calibri"/>
              </a:rPr>
              <a:t>.</a:t>
            </a:r>
            <a:endParaRPr lang="en-US" sz="2600" dirty="0"/>
          </a:p>
        </p:txBody>
      </p:sp>
    </p:spTree>
    <p:extLst>
      <p:ext uri="{BB962C8B-B14F-4D97-AF65-F5344CB8AC3E}">
        <p14:creationId xmlns:p14="http://schemas.microsoft.com/office/powerpoint/2010/main" val="3502786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888300"/>
          </a:xfrm>
        </p:spPr>
        <p:txBody>
          <a:bodyPr/>
          <a:lstStyle/>
          <a:p>
            <a:r>
              <a:rPr lang="en-US" sz="3600" dirty="0">
                <a:latin typeface="+mj-lt"/>
                <a:sym typeface="Calibri"/>
              </a:rPr>
              <a:t>Classify Retailers by </a:t>
            </a:r>
            <a:r>
              <a:rPr lang="en-US" sz="3600" dirty="0" smtClean="0">
                <a:latin typeface="+mj-lt"/>
              </a:rPr>
              <a:t>What </a:t>
            </a:r>
            <a:r>
              <a:rPr lang="en-US" sz="3600" dirty="0">
                <a:latin typeface="+mj-lt"/>
              </a:rPr>
              <a:t>They Sell</a:t>
            </a:r>
            <a:endParaRPr lang="en-IN" sz="3600" dirty="0">
              <a:latin typeface="+mj-lt"/>
            </a:endParaRPr>
          </a:p>
        </p:txBody>
      </p:sp>
      <p:sp>
        <p:nvSpPr>
          <p:cNvPr id="3" name="Content Placeholder 2"/>
          <p:cNvSpPr>
            <a:spLocks noGrp="1"/>
          </p:cNvSpPr>
          <p:nvPr>
            <p:ph idx="1"/>
          </p:nvPr>
        </p:nvSpPr>
        <p:spPr>
          <a:xfrm>
            <a:off x="304800" y="1676400"/>
            <a:ext cx="8458200" cy="4343399"/>
          </a:xfrm>
        </p:spPr>
        <p:txBody>
          <a:bodyPr/>
          <a:lstStyle/>
          <a:p>
            <a:pPr marL="255600" lvl="1" indent="-255600">
              <a:lnSpc>
                <a:spcPct val="90000"/>
              </a:lnSpc>
              <a:spcBef>
                <a:spcPts val="1500"/>
              </a:spcBef>
              <a:buSzPct val="98666"/>
              <a:buFont typeface="Arial"/>
              <a:buChar char="•"/>
            </a:pPr>
            <a:r>
              <a:rPr lang="en-US" sz="2600" dirty="0">
                <a:solidFill>
                  <a:schemeClr val="dk1"/>
                </a:solidFill>
                <a:ea typeface="Calibri"/>
                <a:cs typeface="Calibri"/>
                <a:sym typeface="Calibri"/>
              </a:rPr>
              <a:t>One of the most important strategic decisions a retailer makes is what to sell—its </a:t>
            </a:r>
            <a:r>
              <a:rPr lang="en-US" sz="2600" b="1" dirty="0">
                <a:solidFill>
                  <a:schemeClr val="dk1"/>
                </a:solidFill>
                <a:ea typeface="Calibri"/>
                <a:cs typeface="Calibri"/>
                <a:sym typeface="Calibri"/>
              </a:rPr>
              <a:t>merchandise </a:t>
            </a:r>
            <a:r>
              <a:rPr lang="en-US" sz="2600" b="1" dirty="0"/>
              <a:t>mix.</a:t>
            </a:r>
            <a:endParaRPr lang="en-US" sz="2600" dirty="0" smtClean="0">
              <a:solidFill>
                <a:schemeClr val="dk1"/>
              </a:solidFill>
              <a:ea typeface="Calibri"/>
              <a:cs typeface="Calibri"/>
              <a:sym typeface="Calibri"/>
            </a:endParaRPr>
          </a:p>
          <a:p>
            <a:pPr marL="857250" lvl="2" indent="-463550">
              <a:lnSpc>
                <a:spcPct val="90000"/>
              </a:lnSpc>
              <a:spcBef>
                <a:spcPts val="518"/>
              </a:spcBef>
              <a:buSzPct val="99615"/>
            </a:pPr>
            <a:r>
              <a:rPr lang="en-US" sz="2400" dirty="0">
                <a:solidFill>
                  <a:schemeClr val="dk1"/>
                </a:solidFill>
                <a:ea typeface="Calibri"/>
                <a:cs typeface="Calibri"/>
                <a:sym typeface="Calibri"/>
              </a:rPr>
              <a:t>Merchandise breadth: Number of different product </a:t>
            </a:r>
            <a:r>
              <a:rPr lang="en-US" sz="2400" dirty="0" smtClean="0">
                <a:solidFill>
                  <a:schemeClr val="dk1"/>
                </a:solidFill>
                <a:ea typeface="Calibri"/>
                <a:cs typeface="Calibri"/>
                <a:sym typeface="Calibri"/>
              </a:rPr>
              <a:t>lines</a:t>
            </a:r>
          </a:p>
          <a:p>
            <a:pPr marL="1134000" lvl="2" indent="0">
              <a:lnSpc>
                <a:spcPct val="90000"/>
              </a:lnSpc>
              <a:spcBef>
                <a:spcPts val="518"/>
              </a:spcBef>
              <a:buSzPct val="99615"/>
              <a:tabLst>
                <a:tab pos="1524000" algn="l"/>
              </a:tabLst>
            </a:pPr>
            <a:r>
              <a:rPr lang="en-US" sz="2200" dirty="0" smtClean="0">
                <a:solidFill>
                  <a:schemeClr val="dk1"/>
                </a:solidFill>
                <a:ea typeface="Calibri"/>
                <a:cs typeface="Calibri"/>
                <a:sym typeface="Calibri"/>
              </a:rPr>
              <a:t>	Narrow </a:t>
            </a:r>
            <a:r>
              <a:rPr lang="en-US" sz="2200" dirty="0">
                <a:solidFill>
                  <a:schemeClr val="dk1"/>
                </a:solidFill>
                <a:ea typeface="Calibri"/>
                <a:cs typeface="Calibri"/>
                <a:sym typeface="Calibri"/>
              </a:rPr>
              <a:t>vs. broad </a:t>
            </a:r>
            <a:r>
              <a:rPr lang="en-US" sz="2200" dirty="0" smtClean="0">
                <a:solidFill>
                  <a:schemeClr val="dk1"/>
                </a:solidFill>
                <a:ea typeface="Calibri"/>
                <a:cs typeface="Calibri"/>
                <a:sym typeface="Calibri"/>
              </a:rPr>
              <a:t>assortment</a:t>
            </a:r>
          </a:p>
          <a:p>
            <a:pPr marL="857250" lvl="2" indent="-463550">
              <a:lnSpc>
                <a:spcPct val="90000"/>
              </a:lnSpc>
              <a:spcBef>
                <a:spcPts val="518"/>
              </a:spcBef>
              <a:buSzPct val="99615"/>
            </a:pPr>
            <a:r>
              <a:rPr lang="en-US" sz="2400" dirty="0">
                <a:solidFill>
                  <a:schemeClr val="dk1"/>
                </a:solidFill>
                <a:ea typeface="Calibri"/>
                <a:cs typeface="Calibri"/>
                <a:sym typeface="Calibri"/>
              </a:rPr>
              <a:t>Merchandise depth: Variety of choices available within each product line</a:t>
            </a:r>
          </a:p>
          <a:p>
            <a:pPr marL="1134000" lvl="2" indent="0">
              <a:lnSpc>
                <a:spcPct val="90000"/>
              </a:lnSpc>
              <a:spcBef>
                <a:spcPts val="518"/>
              </a:spcBef>
              <a:buSzPct val="99615"/>
              <a:tabLst>
                <a:tab pos="1524000" algn="l"/>
              </a:tabLst>
            </a:pPr>
            <a:r>
              <a:rPr lang="en-US" sz="2200" dirty="0" smtClean="0">
                <a:solidFill>
                  <a:schemeClr val="dk1"/>
                </a:solidFill>
                <a:ea typeface="Calibri"/>
                <a:cs typeface="Calibri"/>
                <a:sym typeface="Calibri"/>
              </a:rPr>
              <a:t>	Shallow </a:t>
            </a:r>
            <a:r>
              <a:rPr lang="en-US" sz="2200" dirty="0">
                <a:solidFill>
                  <a:schemeClr val="dk1"/>
                </a:solidFill>
                <a:ea typeface="Calibri"/>
                <a:cs typeface="Calibri"/>
                <a:sym typeface="Calibri"/>
              </a:rPr>
              <a:t>vs. deep assortment</a:t>
            </a:r>
            <a:endParaRPr lang="en-US" sz="2200" dirty="0" smtClean="0">
              <a:solidFill>
                <a:schemeClr val="dk1"/>
              </a:solidFill>
              <a:ea typeface="Calibri"/>
              <a:cs typeface="Calibri"/>
              <a:sym typeface="Calibri"/>
            </a:endParaRPr>
          </a:p>
        </p:txBody>
      </p:sp>
    </p:spTree>
    <p:extLst>
      <p:ext uri="{BB962C8B-B14F-4D97-AF65-F5344CB8AC3E}">
        <p14:creationId xmlns:p14="http://schemas.microsoft.com/office/powerpoint/2010/main" val="1855908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0208"/>
            <a:ext cx="8229600" cy="1097280"/>
          </a:xfrm>
        </p:spPr>
        <p:txBody>
          <a:bodyPr/>
          <a:lstStyle/>
          <a:p>
            <a:r>
              <a:rPr lang="en-US" sz="3600" dirty="0">
                <a:latin typeface="+mj-lt"/>
                <a:sym typeface="Calibri"/>
              </a:rPr>
              <a:t>Figure </a:t>
            </a:r>
            <a:r>
              <a:rPr lang="en-US" sz="3600" dirty="0" smtClean="0">
                <a:latin typeface="+mj-lt"/>
                <a:sym typeface="Calibri"/>
              </a:rPr>
              <a:t>12.2 </a:t>
            </a:r>
            <a:r>
              <a:rPr lang="en-US" sz="3600" dirty="0">
                <a:latin typeface="+mj-lt"/>
                <a:sym typeface="Calibri"/>
              </a:rPr>
              <a:t>Classification of Book Retailers by Merchandise Selection</a:t>
            </a:r>
            <a:endParaRPr lang="en-IN" sz="3600" dirty="0">
              <a:latin typeface="+mj-lt"/>
            </a:endParaRPr>
          </a:p>
        </p:txBody>
      </p:sp>
      <p:pic>
        <p:nvPicPr>
          <p:cNvPr id="4" name="Picture 318" descr="A four-box matrix uses breadth and depth dimensions to classify book retailers.&#10;&#10;Data are provided in the following table.&#10;Breadth: Narrow; Depth Shallow:  &#10;Airport Bookstore:&#10;A few Lord of the Rings books&#10;Breadth: Broad; Depth: Shallow&#10;Sam’s Club:&#10;A few Lord of the Rings books and a limited assortment of Lord of the Rings T-shirts and toys &#10;&#10;&#10;Breadth: Narrow; Depth: Deep:&#10;www.legendaryheroes.com:&#10;Internet retailer selling only merchandise for Lord of the Rings, The Highlander, Zena: Warrior&#10;Princess, Legendary Swords, Conan, and Hercules&#10;&#10;Breadth: Broad; Depth: Deep:&#10;www.Amazon.com:&#10;Literally millions of current and out-of-print books plus a long list of other product lines including electronics, toys, apparel, musical instruments, jewelry, motorcycles, and ATVs"/>
          <p:cNvPicPr preferRelativeResize="0"/>
          <p:nvPr/>
        </p:nvPicPr>
        <p:blipFill rotWithShape="1">
          <a:blip r:embed="rId3">
            <a:alphaModFix/>
          </a:blip>
          <a:srcRect/>
          <a:stretch/>
        </p:blipFill>
        <p:spPr>
          <a:xfrm>
            <a:off x="838200" y="2057400"/>
            <a:ext cx="7309822" cy="3016044"/>
          </a:xfrm>
          <a:prstGeom prst="rect">
            <a:avLst/>
          </a:prstGeom>
          <a:noFill/>
          <a:ln>
            <a:noFill/>
          </a:ln>
        </p:spPr>
      </p:pic>
    </p:spTree>
    <p:extLst>
      <p:ext uri="{BB962C8B-B14F-4D97-AF65-F5344CB8AC3E}">
        <p14:creationId xmlns:p14="http://schemas.microsoft.com/office/powerpoint/2010/main" val="1278233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31859C"/>
                </a:solidFill>
                <a:latin typeface="+mn-lt"/>
                <a:ea typeface="Calibri"/>
                <a:cs typeface="Calibri"/>
                <a:sym typeface="Calibri"/>
              </a:rPr>
              <a:t>Learning Objectives</a:t>
            </a:r>
            <a:endParaRPr lang="en-IN" sz="2000" dirty="0">
              <a:latin typeface="+mn-lt"/>
            </a:endParaRPr>
          </a:p>
        </p:txBody>
      </p:sp>
      <p:sp>
        <p:nvSpPr>
          <p:cNvPr id="3" name="Content Placeholder 2"/>
          <p:cNvSpPr>
            <a:spLocks noGrp="1"/>
          </p:cNvSpPr>
          <p:nvPr>
            <p:ph idx="1"/>
          </p:nvPr>
        </p:nvSpPr>
        <p:spPr/>
        <p:txBody>
          <a:bodyPr/>
          <a:lstStyle/>
          <a:p>
            <a:pPr marL="0" lvl="0" indent="0">
              <a:spcBef>
                <a:spcPts val="0"/>
              </a:spcBef>
              <a:buNone/>
            </a:pPr>
            <a:r>
              <a:rPr lang="en-US" b="1" dirty="0" smtClean="0">
                <a:solidFill>
                  <a:srgbClr val="007FA3"/>
                </a:solidFill>
                <a:ea typeface="Calibri"/>
                <a:cs typeface="Calibri"/>
                <a:sym typeface="Calibri"/>
              </a:rPr>
              <a:t>12.1</a:t>
            </a:r>
            <a:r>
              <a:rPr lang="en-US" dirty="0" smtClean="0">
                <a:solidFill>
                  <a:srgbClr val="007FA3"/>
                </a:solidFill>
                <a:ea typeface="Calibri"/>
                <a:cs typeface="Calibri"/>
                <a:sym typeface="Calibri"/>
              </a:rPr>
              <a:t> </a:t>
            </a:r>
            <a:r>
              <a:rPr lang="en-US" dirty="0" smtClean="0">
                <a:solidFill>
                  <a:schemeClr val="dk1"/>
                </a:solidFill>
                <a:ea typeface="Calibri"/>
                <a:cs typeface="Calibri"/>
                <a:sym typeface="Calibri"/>
              </a:rPr>
              <a:t>Define </a:t>
            </a:r>
            <a:r>
              <a:rPr lang="en-US" dirty="0">
                <a:solidFill>
                  <a:schemeClr val="dk1"/>
                </a:solidFill>
                <a:ea typeface="Calibri"/>
                <a:cs typeface="Calibri"/>
                <a:sym typeface="Calibri"/>
              </a:rPr>
              <a:t>retailing, understand how retailing evolves </a:t>
            </a:r>
            <a:endParaRPr lang="en-US" dirty="0" smtClean="0">
              <a:solidFill>
                <a:schemeClr val="dk1"/>
              </a:solidFill>
              <a:ea typeface="Calibri"/>
              <a:cs typeface="Calibri"/>
              <a:sym typeface="Calibri"/>
            </a:endParaRPr>
          </a:p>
          <a:p>
            <a:pPr marL="0" lvl="0" indent="0">
              <a:spcBef>
                <a:spcPts val="0"/>
              </a:spcBef>
              <a:buNone/>
            </a:pPr>
            <a:r>
              <a:rPr lang="en-US" dirty="0">
                <a:solidFill>
                  <a:schemeClr val="dk1"/>
                </a:solidFill>
                <a:ea typeface="Calibri"/>
                <a:cs typeface="Calibri"/>
                <a:sym typeface="Calibri"/>
              </a:rPr>
              <a:t> </a:t>
            </a:r>
            <a:r>
              <a:rPr lang="en-US" dirty="0" smtClean="0">
                <a:solidFill>
                  <a:schemeClr val="dk1"/>
                </a:solidFill>
                <a:ea typeface="Calibri"/>
                <a:cs typeface="Calibri"/>
                <a:sym typeface="Calibri"/>
              </a:rPr>
              <a:t>       and </a:t>
            </a:r>
            <a:r>
              <a:rPr lang="en-US" dirty="0">
                <a:solidFill>
                  <a:schemeClr val="dk1"/>
                </a:solidFill>
                <a:ea typeface="Calibri"/>
                <a:cs typeface="Calibri"/>
                <a:sym typeface="Calibri"/>
              </a:rPr>
              <a:t>consider some ethical issues in retailing.</a:t>
            </a:r>
          </a:p>
          <a:p>
            <a:pPr marL="0" lvl="0" indent="0">
              <a:spcBef>
                <a:spcPts val="640"/>
              </a:spcBef>
              <a:buNone/>
            </a:pPr>
            <a:r>
              <a:rPr lang="en-US" b="1" dirty="0">
                <a:solidFill>
                  <a:srgbClr val="007FA3"/>
                </a:solidFill>
                <a:ea typeface="Calibri"/>
                <a:cs typeface="Calibri"/>
                <a:sym typeface="Calibri"/>
              </a:rPr>
              <a:t>12.2</a:t>
            </a:r>
            <a:r>
              <a:rPr lang="en-US" dirty="0" smtClean="0">
                <a:solidFill>
                  <a:schemeClr val="dk1"/>
                </a:solidFill>
                <a:ea typeface="Calibri"/>
                <a:cs typeface="Calibri"/>
                <a:sym typeface="Calibri"/>
              </a:rPr>
              <a:t> Understand </a:t>
            </a:r>
            <a:r>
              <a:rPr lang="en-US" dirty="0">
                <a:solidFill>
                  <a:schemeClr val="dk1"/>
                </a:solidFill>
                <a:ea typeface="Calibri"/>
                <a:cs typeface="Calibri"/>
                <a:sym typeface="Calibri"/>
              </a:rPr>
              <a:t>how we classify traditional retailers.</a:t>
            </a:r>
          </a:p>
          <a:p>
            <a:pPr marL="0" lvl="0" indent="0">
              <a:spcBef>
                <a:spcPts val="0"/>
              </a:spcBef>
              <a:buNone/>
            </a:pPr>
            <a:r>
              <a:rPr lang="en-US" b="1" dirty="0">
                <a:solidFill>
                  <a:srgbClr val="007FA3"/>
                </a:solidFill>
                <a:ea typeface="Calibri"/>
                <a:cs typeface="Calibri"/>
                <a:sym typeface="Calibri"/>
              </a:rPr>
              <a:t>12.3</a:t>
            </a:r>
            <a:r>
              <a:rPr lang="en-US" dirty="0" smtClean="0">
                <a:solidFill>
                  <a:schemeClr val="dk1"/>
                </a:solidFill>
                <a:ea typeface="Calibri"/>
                <a:cs typeface="Calibri"/>
                <a:sym typeface="Calibri"/>
              </a:rPr>
              <a:t> Describe </a:t>
            </a:r>
            <a:r>
              <a:rPr lang="en-US" dirty="0">
                <a:solidFill>
                  <a:schemeClr val="dk1"/>
                </a:solidFill>
                <a:ea typeface="Calibri"/>
                <a:cs typeface="Calibri"/>
                <a:sym typeface="Calibri"/>
              </a:rPr>
              <a:t>business-to-consumer (B2C) </a:t>
            </a:r>
            <a:r>
              <a:rPr lang="en-US" dirty="0" smtClean="0">
                <a:solidFill>
                  <a:schemeClr val="dk1"/>
                </a:solidFill>
                <a:ea typeface="Calibri"/>
                <a:cs typeface="Calibri"/>
                <a:sym typeface="Calibri"/>
              </a:rPr>
              <a:t>e-</a:t>
            </a:r>
          </a:p>
          <a:p>
            <a:pPr marL="0" lvl="0" indent="0">
              <a:spcBef>
                <a:spcPts val="0"/>
              </a:spcBef>
              <a:buNone/>
            </a:pPr>
            <a:r>
              <a:rPr lang="en-US" dirty="0">
                <a:solidFill>
                  <a:schemeClr val="dk1"/>
                </a:solidFill>
                <a:ea typeface="Calibri"/>
                <a:cs typeface="Calibri"/>
                <a:sym typeface="Calibri"/>
              </a:rPr>
              <a:t> </a:t>
            </a:r>
            <a:r>
              <a:rPr lang="en-US" dirty="0" smtClean="0">
                <a:solidFill>
                  <a:schemeClr val="dk1"/>
                </a:solidFill>
                <a:ea typeface="Calibri"/>
                <a:cs typeface="Calibri"/>
                <a:sym typeface="Calibri"/>
              </a:rPr>
              <a:t>       commerce </a:t>
            </a:r>
            <a:r>
              <a:rPr lang="en-US" dirty="0">
                <a:solidFill>
                  <a:schemeClr val="dk1"/>
                </a:solidFill>
                <a:ea typeface="Calibri"/>
                <a:cs typeface="Calibri"/>
                <a:sym typeface="Calibri"/>
              </a:rPr>
              <a:t>and the other common forms of </a:t>
            </a:r>
            <a:endParaRPr lang="en-US" dirty="0" smtClean="0">
              <a:solidFill>
                <a:schemeClr val="dk1"/>
              </a:solidFill>
              <a:ea typeface="Calibri"/>
              <a:cs typeface="Calibri"/>
              <a:sym typeface="Calibri"/>
            </a:endParaRPr>
          </a:p>
          <a:p>
            <a:pPr marL="0" lvl="0" indent="0">
              <a:spcBef>
                <a:spcPts val="0"/>
              </a:spcBef>
              <a:buNone/>
            </a:pPr>
            <a:r>
              <a:rPr lang="en-US" dirty="0">
                <a:solidFill>
                  <a:schemeClr val="dk1"/>
                </a:solidFill>
                <a:ea typeface="Calibri"/>
                <a:cs typeface="Calibri"/>
                <a:sym typeface="Calibri"/>
              </a:rPr>
              <a:t> </a:t>
            </a:r>
            <a:r>
              <a:rPr lang="en-US" dirty="0" smtClean="0">
                <a:solidFill>
                  <a:schemeClr val="dk1"/>
                </a:solidFill>
                <a:ea typeface="Calibri"/>
                <a:cs typeface="Calibri"/>
                <a:sym typeface="Calibri"/>
              </a:rPr>
              <a:t>       non-store </a:t>
            </a:r>
            <a:r>
              <a:rPr lang="en-US" dirty="0">
                <a:solidFill>
                  <a:schemeClr val="dk1"/>
                </a:solidFill>
                <a:ea typeface="Calibri"/>
                <a:cs typeface="Calibri"/>
                <a:sym typeface="Calibri"/>
              </a:rPr>
              <a:t>retailing.</a:t>
            </a:r>
          </a:p>
          <a:p>
            <a:pPr marL="0" lvl="0" indent="0">
              <a:spcBef>
                <a:spcPts val="0"/>
              </a:spcBef>
              <a:buNone/>
            </a:pPr>
            <a:r>
              <a:rPr lang="en-US" b="1" dirty="0">
                <a:solidFill>
                  <a:srgbClr val="007FA3"/>
                </a:solidFill>
                <a:ea typeface="Calibri"/>
                <a:cs typeface="Calibri"/>
                <a:sym typeface="Calibri"/>
              </a:rPr>
              <a:t>12.4</a:t>
            </a:r>
            <a:r>
              <a:rPr lang="en-US" dirty="0" smtClean="0">
                <a:solidFill>
                  <a:schemeClr val="dk1"/>
                </a:solidFill>
                <a:ea typeface="Calibri"/>
                <a:cs typeface="Calibri"/>
                <a:sym typeface="Calibri"/>
              </a:rPr>
              <a:t> Understand </a:t>
            </a:r>
            <a:r>
              <a:rPr lang="en-US" dirty="0">
                <a:solidFill>
                  <a:schemeClr val="dk1"/>
                </a:solidFill>
                <a:ea typeface="Calibri"/>
                <a:cs typeface="Calibri"/>
                <a:sym typeface="Calibri"/>
              </a:rPr>
              <a:t>the marketing of services and other </a:t>
            </a:r>
            <a:endParaRPr lang="en-US" dirty="0" smtClean="0">
              <a:solidFill>
                <a:schemeClr val="dk1"/>
              </a:solidFill>
              <a:ea typeface="Calibri"/>
              <a:cs typeface="Calibri"/>
              <a:sym typeface="Calibri"/>
            </a:endParaRPr>
          </a:p>
          <a:p>
            <a:pPr marL="0" lvl="0" indent="0">
              <a:spcBef>
                <a:spcPts val="0"/>
              </a:spcBef>
              <a:buNone/>
            </a:pPr>
            <a:r>
              <a:rPr lang="en-US" dirty="0">
                <a:solidFill>
                  <a:schemeClr val="dk1"/>
                </a:solidFill>
                <a:ea typeface="Calibri"/>
                <a:cs typeface="Calibri"/>
                <a:sym typeface="Calibri"/>
              </a:rPr>
              <a:t> </a:t>
            </a:r>
            <a:r>
              <a:rPr lang="en-US" dirty="0" smtClean="0">
                <a:solidFill>
                  <a:schemeClr val="dk1"/>
                </a:solidFill>
                <a:ea typeface="Calibri"/>
                <a:cs typeface="Calibri"/>
                <a:sym typeface="Calibri"/>
              </a:rPr>
              <a:t>       intangibles</a:t>
            </a:r>
            <a:r>
              <a:rPr lang="en-US" dirty="0">
                <a:solidFill>
                  <a:schemeClr val="dk1"/>
                </a:solidFill>
                <a:ea typeface="Calibri"/>
                <a:cs typeface="Calibri"/>
                <a:sym typeface="Calibri"/>
              </a:rPr>
              <a:t>.</a:t>
            </a:r>
            <a:endParaRPr lang="en-US" dirty="0"/>
          </a:p>
        </p:txBody>
      </p:sp>
    </p:spTree>
    <p:extLst>
      <p:ext uri="{BB962C8B-B14F-4D97-AF65-F5344CB8AC3E}">
        <p14:creationId xmlns:p14="http://schemas.microsoft.com/office/powerpoint/2010/main" val="780033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15372"/>
            <a:ext cx="8229600" cy="851428"/>
          </a:xfrm>
        </p:spPr>
        <p:txBody>
          <a:bodyPr/>
          <a:lstStyle/>
          <a:p>
            <a:r>
              <a:rPr lang="en-US" sz="3600" dirty="0">
                <a:latin typeface="+mj-lt"/>
                <a:sym typeface="Calibri"/>
              </a:rPr>
              <a:t>Classify Retailers by Level of Service</a:t>
            </a:r>
            <a:endParaRPr lang="en-IN" sz="3600" dirty="0">
              <a:latin typeface="+mj-lt"/>
            </a:endParaRPr>
          </a:p>
        </p:txBody>
      </p:sp>
      <p:sp>
        <p:nvSpPr>
          <p:cNvPr id="5" name="Content Placeholder 2"/>
          <p:cNvSpPr>
            <a:spLocks noGrp="1"/>
          </p:cNvSpPr>
          <p:nvPr>
            <p:ph idx="1"/>
          </p:nvPr>
        </p:nvSpPr>
        <p:spPr>
          <a:xfrm>
            <a:off x="304800" y="1447800"/>
            <a:ext cx="8458200" cy="4571999"/>
          </a:xfrm>
        </p:spPr>
        <p:txBody>
          <a:bodyPr/>
          <a:lstStyle/>
          <a:p>
            <a:pPr marL="255600" lvl="1" indent="-255600">
              <a:lnSpc>
                <a:spcPct val="90000"/>
              </a:lnSpc>
              <a:spcBef>
                <a:spcPts val="1500"/>
              </a:spcBef>
              <a:buSzPct val="98666"/>
              <a:buFont typeface="Arial"/>
              <a:buChar char="•"/>
            </a:pPr>
            <a:r>
              <a:rPr lang="en-US" sz="2600" dirty="0">
                <a:solidFill>
                  <a:schemeClr val="dk1"/>
                </a:solidFill>
                <a:ea typeface="Calibri"/>
                <a:cs typeface="Calibri"/>
                <a:sym typeface="Calibri"/>
              </a:rPr>
              <a:t>Firms recognize trade-off between service and low prices and tailor strategies accordingly</a:t>
            </a:r>
            <a:r>
              <a:rPr lang="en-US" sz="2600" dirty="0" smtClean="0">
                <a:solidFill>
                  <a:schemeClr val="dk1"/>
                </a:solidFill>
                <a:ea typeface="Calibri"/>
                <a:cs typeface="Calibri"/>
                <a:sym typeface="Calibri"/>
              </a:rPr>
              <a:t>.</a:t>
            </a:r>
          </a:p>
          <a:p>
            <a:pPr marL="255600" lvl="1" indent="-255600">
              <a:lnSpc>
                <a:spcPct val="90000"/>
              </a:lnSpc>
              <a:spcBef>
                <a:spcPts val="1500"/>
              </a:spcBef>
              <a:buSzPct val="98666"/>
              <a:buFont typeface="Arial"/>
              <a:buChar char="•"/>
            </a:pPr>
            <a:r>
              <a:rPr lang="en-US" sz="2600" dirty="0">
                <a:solidFill>
                  <a:schemeClr val="dk1"/>
                </a:solidFill>
                <a:ea typeface="Calibri"/>
                <a:cs typeface="Calibri"/>
                <a:sym typeface="Calibri"/>
              </a:rPr>
              <a:t>Retailers differ along a continuum based on amount of service provided to customers.</a:t>
            </a:r>
            <a:endParaRPr lang="en-US" sz="2600" dirty="0" smtClean="0">
              <a:solidFill>
                <a:schemeClr val="dk1"/>
              </a:solidFill>
              <a:ea typeface="Calibri"/>
              <a:cs typeface="Calibri"/>
              <a:sym typeface="Calibri"/>
            </a:endParaRPr>
          </a:p>
          <a:p>
            <a:pPr marL="857250" lvl="2" indent="-463550">
              <a:lnSpc>
                <a:spcPct val="90000"/>
              </a:lnSpc>
              <a:spcBef>
                <a:spcPts val="518"/>
              </a:spcBef>
              <a:buSzPct val="99615"/>
            </a:pPr>
            <a:r>
              <a:rPr lang="en-US" sz="2400" dirty="0" smtClean="0">
                <a:solidFill>
                  <a:schemeClr val="dk1"/>
                </a:solidFill>
                <a:ea typeface="Calibri"/>
                <a:cs typeface="Calibri"/>
                <a:sym typeface="Calibri"/>
              </a:rPr>
              <a:t>Self-service </a:t>
            </a:r>
            <a:r>
              <a:rPr lang="en-US" sz="2400" dirty="0">
                <a:solidFill>
                  <a:schemeClr val="dk1"/>
                </a:solidFill>
                <a:ea typeface="Calibri"/>
                <a:cs typeface="Calibri"/>
                <a:sym typeface="Calibri"/>
              </a:rPr>
              <a:t>retailers (</a:t>
            </a:r>
            <a:r>
              <a:rPr lang="en-US" sz="2400" dirty="0" err="1">
                <a:solidFill>
                  <a:schemeClr val="dk1"/>
                </a:solidFill>
                <a:ea typeface="Calibri"/>
                <a:cs typeface="Calibri"/>
                <a:sym typeface="Calibri"/>
              </a:rPr>
              <a:t>e.g</a:t>
            </a:r>
            <a:r>
              <a:rPr lang="en-US" sz="2400" dirty="0">
                <a:solidFill>
                  <a:schemeClr val="dk1"/>
                </a:solidFill>
                <a:ea typeface="Calibri"/>
                <a:cs typeface="Calibri"/>
                <a:sym typeface="Calibri"/>
              </a:rPr>
              <a:t>, Sam’s Club</a:t>
            </a:r>
            <a:r>
              <a:rPr lang="en-US" sz="2400" dirty="0" smtClean="0">
                <a:solidFill>
                  <a:schemeClr val="dk1"/>
                </a:solidFill>
                <a:ea typeface="Calibri"/>
                <a:cs typeface="Calibri"/>
                <a:sym typeface="Calibri"/>
              </a:rPr>
              <a:t>)</a:t>
            </a:r>
          </a:p>
          <a:p>
            <a:pPr marL="857250" lvl="2" indent="-463550">
              <a:lnSpc>
                <a:spcPct val="90000"/>
              </a:lnSpc>
              <a:spcBef>
                <a:spcPts val="518"/>
              </a:spcBef>
              <a:buSzPct val="99615"/>
            </a:pPr>
            <a:r>
              <a:rPr lang="en-US" sz="2400" dirty="0" smtClean="0">
                <a:solidFill>
                  <a:schemeClr val="dk1"/>
                </a:solidFill>
                <a:ea typeface="Calibri"/>
                <a:cs typeface="Calibri"/>
                <a:sym typeface="Calibri"/>
              </a:rPr>
              <a:t>Full-service </a:t>
            </a:r>
            <a:r>
              <a:rPr lang="en-US" sz="2400" dirty="0">
                <a:solidFill>
                  <a:schemeClr val="dk1"/>
                </a:solidFill>
                <a:ea typeface="Calibri"/>
                <a:cs typeface="Calibri"/>
                <a:sym typeface="Calibri"/>
              </a:rPr>
              <a:t>retailers (</a:t>
            </a:r>
            <a:r>
              <a:rPr lang="en-US" sz="2400" dirty="0" err="1">
                <a:solidFill>
                  <a:schemeClr val="dk1"/>
                </a:solidFill>
                <a:ea typeface="Calibri"/>
                <a:cs typeface="Calibri"/>
                <a:sym typeface="Calibri"/>
              </a:rPr>
              <a:t>e.g</a:t>
            </a:r>
            <a:r>
              <a:rPr lang="en-US" sz="2400" dirty="0">
                <a:solidFill>
                  <a:schemeClr val="dk1"/>
                </a:solidFill>
                <a:ea typeface="Calibri"/>
                <a:cs typeface="Calibri"/>
                <a:sym typeface="Calibri"/>
              </a:rPr>
              <a:t>, Bloomingdales</a:t>
            </a:r>
            <a:r>
              <a:rPr lang="en-US" sz="2400" dirty="0" smtClean="0">
                <a:solidFill>
                  <a:schemeClr val="dk1"/>
                </a:solidFill>
                <a:ea typeface="Calibri"/>
                <a:cs typeface="Calibri"/>
                <a:sym typeface="Calibri"/>
              </a:rPr>
              <a:t>)</a:t>
            </a:r>
          </a:p>
          <a:p>
            <a:pPr marL="857250" lvl="2" indent="-463550">
              <a:lnSpc>
                <a:spcPct val="90000"/>
              </a:lnSpc>
              <a:spcBef>
                <a:spcPts val="518"/>
              </a:spcBef>
              <a:buSzPct val="99615"/>
            </a:pPr>
            <a:r>
              <a:rPr lang="en-US" sz="2400" dirty="0"/>
              <a:t>Limited-service retailers (e.g.,</a:t>
            </a:r>
            <a:r>
              <a:rPr lang="en-US" sz="2400" dirty="0" err="1"/>
              <a:t>Walmart</a:t>
            </a:r>
            <a:r>
              <a:rPr lang="en-US" sz="2400" dirty="0"/>
              <a:t>, Target, Kohl’s)</a:t>
            </a:r>
            <a:endParaRPr lang="en-US" sz="2200" dirty="0" smtClean="0">
              <a:solidFill>
                <a:schemeClr val="dk1"/>
              </a:solidFill>
              <a:ea typeface="Calibri"/>
              <a:cs typeface="Calibri"/>
              <a:sym typeface="Calibri"/>
            </a:endParaRPr>
          </a:p>
        </p:txBody>
      </p:sp>
    </p:spTree>
    <p:extLst>
      <p:ext uri="{BB962C8B-B14F-4D97-AF65-F5344CB8AC3E}">
        <p14:creationId xmlns:p14="http://schemas.microsoft.com/office/powerpoint/2010/main" val="713341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15372"/>
            <a:ext cx="8534400" cy="1537228"/>
          </a:xfrm>
        </p:spPr>
        <p:txBody>
          <a:bodyPr/>
          <a:lstStyle/>
          <a:p>
            <a:r>
              <a:rPr lang="en-US" sz="3600" dirty="0">
                <a:latin typeface="+mj-lt"/>
                <a:sym typeface="Calibri"/>
              </a:rPr>
              <a:t>Table </a:t>
            </a:r>
            <a:r>
              <a:rPr lang="en-US" sz="3600" dirty="0" smtClean="0">
                <a:latin typeface="+mj-lt"/>
                <a:sym typeface="Calibri"/>
              </a:rPr>
              <a:t>12.1 </a:t>
            </a:r>
            <a:r>
              <a:rPr lang="en-US" sz="3600" dirty="0">
                <a:latin typeface="+mj-lt"/>
                <a:sym typeface="Calibri"/>
              </a:rPr>
              <a:t>Different Retailers Offer Varying Product Assortments, Levels of Service, Store Sizes, and </a:t>
            </a:r>
            <a:r>
              <a:rPr lang="en-US" sz="3600" dirty="0" smtClean="0">
                <a:latin typeface="+mj-lt"/>
                <a:sym typeface="Calibri"/>
              </a:rPr>
              <a:t>Prices </a:t>
            </a:r>
            <a:r>
              <a:rPr lang="en-US" sz="2200" b="0" dirty="0" smtClean="0">
                <a:latin typeface="+mj-lt"/>
                <a:sym typeface="Calibri"/>
              </a:rPr>
              <a:t>(1 of 3)</a:t>
            </a:r>
            <a:endParaRPr lang="en-IN" sz="2200" b="0" dirty="0">
              <a:latin typeface="+mj-lt"/>
            </a:endParaRPr>
          </a:p>
        </p:txBody>
      </p:sp>
      <p:graphicFrame>
        <p:nvGraphicFramePr>
          <p:cNvPr id="6" name="Table 5"/>
          <p:cNvGraphicFramePr>
            <a:graphicFrameLocks noGrp="1"/>
          </p:cNvGraphicFramePr>
          <p:nvPr>
            <p:extLst>
              <p:ext uri="{D42A27DB-BD31-4B8C-83A1-F6EECF244321}">
                <p14:modId xmlns:p14="http://schemas.microsoft.com/office/powerpoint/2010/main" val="3934085719"/>
              </p:ext>
            </p:extLst>
          </p:nvPr>
        </p:nvGraphicFramePr>
        <p:xfrm>
          <a:off x="533400" y="2667000"/>
          <a:ext cx="8001000" cy="2578100"/>
        </p:xfrm>
        <a:graphic>
          <a:graphicData uri="http://schemas.openxmlformats.org/drawingml/2006/table">
            <a:tbl>
              <a:tblPr firstRow="1">
                <a:tableStyleId>{3B4B98B0-60AC-42C2-AFA5-B58CD77FA1E5}</a:tableStyleId>
              </a:tblPr>
              <a:tblGrid>
                <a:gridCol w="3911326"/>
                <a:gridCol w="4089674"/>
              </a:tblGrid>
              <a:tr h="496594">
                <a:tc>
                  <a:txBody>
                    <a:bodyPr/>
                    <a:lstStyle/>
                    <a:p>
                      <a:pPr marL="0" marR="0">
                        <a:lnSpc>
                          <a:spcPct val="115000"/>
                        </a:lnSpc>
                        <a:spcBef>
                          <a:spcPts val="0"/>
                        </a:spcBef>
                        <a:spcAft>
                          <a:spcPts val="0"/>
                        </a:spcAft>
                      </a:pPr>
                      <a:r>
                        <a:rPr lang="en-IN" sz="1200" b="1" dirty="0">
                          <a:effectLst/>
                        </a:rPr>
                        <a:t>Type </a:t>
                      </a:r>
                      <a:endParaRPr lang="en-IN" sz="1200" b="1" dirty="0">
                        <a:solidFill>
                          <a:srgbClr val="000000"/>
                        </a:solidFill>
                        <a:effectLst/>
                        <a:latin typeface="Frutiger LT Com 45 Light"/>
                        <a:ea typeface="Calibri"/>
                        <a:cs typeface="Frutiger LT Com 45 Ligh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IN" sz="1200" b="1" dirty="0">
                          <a:effectLst/>
                        </a:rPr>
                        <a:t>Examples </a:t>
                      </a:r>
                      <a:endParaRPr lang="en-IN" sz="1200" b="1" dirty="0">
                        <a:solidFill>
                          <a:srgbClr val="000000"/>
                        </a:solidFill>
                        <a:effectLst/>
                        <a:latin typeface="Frutiger LT Com 45 Light"/>
                        <a:ea typeface="Calibri"/>
                        <a:cs typeface="Frutiger LT Com 45 Ligh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2906">
                <a:tc>
                  <a:txBody>
                    <a:bodyPr/>
                    <a:lstStyle/>
                    <a:p>
                      <a:pPr marL="0" marR="0">
                        <a:lnSpc>
                          <a:spcPct val="115000"/>
                        </a:lnSpc>
                        <a:spcBef>
                          <a:spcPts val="0"/>
                        </a:spcBef>
                        <a:spcAft>
                          <a:spcPts val="0"/>
                        </a:spcAft>
                      </a:pPr>
                      <a:r>
                        <a:rPr lang="en-IN" sz="1200" dirty="0">
                          <a:effectLst/>
                        </a:rPr>
                        <a:t>Convenience stores </a:t>
                      </a:r>
                      <a:endParaRPr lang="en-IN" sz="1200" dirty="0">
                        <a:solidFill>
                          <a:srgbClr val="000000"/>
                        </a:solidFill>
                        <a:effectLst/>
                        <a:latin typeface="Frutiger LT Com 45 Light"/>
                        <a:ea typeface="Calibri"/>
                        <a:cs typeface="Frutiger LT Com 45 Ligh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IN" sz="1200" dirty="0" smtClean="0">
                          <a:effectLst/>
                        </a:rPr>
                        <a:t>7-Eleven </a:t>
                      </a:r>
                      <a:endParaRPr lang="en-IN" sz="1200" dirty="0">
                        <a:solidFill>
                          <a:srgbClr val="000000"/>
                        </a:solidFill>
                        <a:effectLst/>
                        <a:latin typeface="Frutiger LT Com 45 Light"/>
                        <a:ea typeface="Calibri"/>
                        <a:cs typeface="Frutiger LT Com 45 Ligh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0700">
                <a:tc>
                  <a:txBody>
                    <a:bodyPr/>
                    <a:lstStyle/>
                    <a:p>
                      <a:pPr marL="0" marR="0">
                        <a:lnSpc>
                          <a:spcPct val="115000"/>
                        </a:lnSpc>
                        <a:spcBef>
                          <a:spcPts val="0"/>
                        </a:spcBef>
                        <a:spcAft>
                          <a:spcPts val="0"/>
                        </a:spcAft>
                      </a:pPr>
                      <a:r>
                        <a:rPr lang="en-IN" sz="1200" dirty="0" smtClean="0">
                          <a:effectLst/>
                        </a:rPr>
                        <a:t>Supermarkets </a:t>
                      </a:r>
                      <a:endParaRPr lang="en-IN" sz="1200" dirty="0">
                        <a:solidFill>
                          <a:srgbClr val="000000"/>
                        </a:solidFill>
                        <a:effectLst/>
                        <a:latin typeface="Frutiger LT Com 45 Light"/>
                        <a:ea typeface="Calibri"/>
                        <a:cs typeface="Frutiger LT Com 45 Ligh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IN" sz="1200" dirty="0">
                          <a:effectLst/>
                        </a:rPr>
                        <a:t>Publix, Kroger </a:t>
                      </a:r>
                      <a:endParaRPr lang="en-IN" sz="1200" dirty="0">
                        <a:solidFill>
                          <a:srgbClr val="000000"/>
                        </a:solidFill>
                        <a:effectLst/>
                        <a:latin typeface="Frutiger LT Com 45 Light"/>
                        <a:ea typeface="Calibri"/>
                        <a:cs typeface="Frutiger LT Com 45 Ligh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8800">
                <a:tc>
                  <a:txBody>
                    <a:bodyPr/>
                    <a:lstStyle/>
                    <a:p>
                      <a:pPr marL="0" marR="0">
                        <a:lnSpc>
                          <a:spcPct val="115000"/>
                        </a:lnSpc>
                        <a:spcBef>
                          <a:spcPts val="0"/>
                        </a:spcBef>
                        <a:spcAft>
                          <a:spcPts val="0"/>
                        </a:spcAft>
                      </a:pPr>
                      <a:r>
                        <a:rPr lang="en-IN" sz="1200" dirty="0">
                          <a:effectLst/>
                        </a:rPr>
                        <a:t>Box stores </a:t>
                      </a:r>
                      <a:endParaRPr lang="en-IN" sz="1200" dirty="0">
                        <a:solidFill>
                          <a:srgbClr val="000000"/>
                        </a:solidFill>
                        <a:effectLst/>
                        <a:latin typeface="Frutiger LT Com 45 Light"/>
                        <a:ea typeface="Calibri"/>
                        <a:cs typeface="Frutiger LT Com 45 Ligh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IN" sz="1200" dirty="0">
                          <a:effectLst/>
                        </a:rPr>
                        <a:t>ALDI </a:t>
                      </a:r>
                      <a:endParaRPr lang="en-IN" sz="1200" dirty="0">
                        <a:solidFill>
                          <a:srgbClr val="000000"/>
                        </a:solidFill>
                        <a:effectLst/>
                        <a:latin typeface="Frutiger LT Com 45 Light"/>
                        <a:ea typeface="Calibri"/>
                        <a:cs typeface="Frutiger LT Com 45 Ligh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9100">
                <a:tc>
                  <a:txBody>
                    <a:bodyPr/>
                    <a:lstStyle/>
                    <a:p>
                      <a:pPr marL="0" marR="0">
                        <a:lnSpc>
                          <a:spcPct val="115000"/>
                        </a:lnSpc>
                        <a:spcBef>
                          <a:spcPts val="0"/>
                        </a:spcBef>
                        <a:spcAft>
                          <a:spcPts val="0"/>
                        </a:spcAft>
                      </a:pPr>
                      <a:r>
                        <a:rPr lang="en-IN" sz="1200" dirty="0" smtClean="0">
                          <a:effectLst/>
                        </a:rPr>
                        <a:t>Specialty </a:t>
                      </a:r>
                      <a:r>
                        <a:rPr lang="en-IN" sz="1200" dirty="0">
                          <a:effectLst/>
                        </a:rPr>
                        <a:t>stores </a:t>
                      </a:r>
                      <a:endParaRPr lang="en-IN" sz="1200" dirty="0">
                        <a:solidFill>
                          <a:srgbClr val="000000"/>
                        </a:solidFill>
                        <a:effectLst/>
                        <a:latin typeface="Frutiger LT Com 45 Light"/>
                        <a:ea typeface="Calibri"/>
                        <a:cs typeface="Frutiger LT Com 45 Ligh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IN" sz="1200" dirty="0">
                          <a:effectLst/>
                        </a:rPr>
                        <a:t>Yankee Candle Co., </a:t>
                      </a:r>
                      <a:r>
                        <a:rPr lang="en-IN" sz="1200" dirty="0" smtClean="0">
                          <a:effectLst/>
                        </a:rPr>
                        <a:t>Things Remembered </a:t>
                      </a:r>
                      <a:endParaRPr lang="en-IN" sz="1200" dirty="0">
                        <a:solidFill>
                          <a:srgbClr val="000000"/>
                        </a:solidFill>
                        <a:effectLst/>
                        <a:latin typeface="Frutiger LT Com 45 Light"/>
                        <a:ea typeface="Calibri"/>
                        <a:cs typeface="Frutiger LT Com 45 Ligh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50495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z="3600" dirty="0">
                <a:latin typeface="+mj-lt"/>
                <a:sym typeface="Calibri"/>
              </a:rPr>
              <a:t>Category Killer</a:t>
            </a:r>
            <a:endParaRPr lang="en-IN" sz="3600" dirty="0">
              <a:latin typeface="+mj-lt"/>
            </a:endParaRPr>
          </a:p>
        </p:txBody>
      </p:sp>
      <p:sp>
        <p:nvSpPr>
          <p:cNvPr id="2" name="Content Placeholder 1"/>
          <p:cNvSpPr>
            <a:spLocks noGrp="1"/>
          </p:cNvSpPr>
          <p:nvPr>
            <p:ph idx="1"/>
          </p:nvPr>
        </p:nvSpPr>
        <p:spPr>
          <a:xfrm>
            <a:off x="457200" y="1143000"/>
            <a:ext cx="4190999" cy="4754563"/>
          </a:xfrm>
        </p:spPr>
        <p:txBody>
          <a:bodyPr/>
          <a:lstStyle/>
          <a:p>
            <a:pPr marL="255600" indent="-255600"/>
            <a:r>
              <a:rPr lang="en-US" dirty="0">
                <a:solidFill>
                  <a:schemeClr val="dk1"/>
                </a:solidFill>
                <a:ea typeface="Calibri"/>
                <a:cs typeface="Calibri"/>
                <a:sym typeface="Calibri"/>
              </a:rPr>
              <a:t>A </a:t>
            </a:r>
            <a:r>
              <a:rPr lang="en-US" b="1" dirty="0">
                <a:solidFill>
                  <a:schemeClr val="dk1"/>
                </a:solidFill>
                <a:ea typeface="Calibri"/>
                <a:cs typeface="Calibri"/>
                <a:sym typeface="Calibri"/>
              </a:rPr>
              <a:t>category killer </a:t>
            </a:r>
            <a:r>
              <a:rPr lang="en-US" dirty="0">
                <a:solidFill>
                  <a:schemeClr val="dk1"/>
                </a:solidFill>
                <a:ea typeface="Calibri"/>
                <a:cs typeface="Calibri"/>
                <a:sym typeface="Calibri"/>
              </a:rPr>
              <a:t>is a specialty store that carries a large section of products within a given category.</a:t>
            </a:r>
            <a:endParaRPr lang="en-US" dirty="0"/>
          </a:p>
          <a:p>
            <a:pPr lvl="1"/>
            <a:r>
              <a:rPr lang="en-US" dirty="0">
                <a:solidFill>
                  <a:schemeClr val="dk1"/>
                </a:solidFill>
                <a:ea typeface="Calibri"/>
                <a:cs typeface="Calibri"/>
                <a:sym typeface="Calibri"/>
              </a:rPr>
              <a:t>Best Buy</a:t>
            </a:r>
          </a:p>
          <a:p>
            <a:pPr lvl="1"/>
            <a:r>
              <a:rPr lang="en-US" dirty="0">
                <a:solidFill>
                  <a:schemeClr val="dk1"/>
                </a:solidFill>
                <a:ea typeface="Calibri"/>
                <a:cs typeface="Calibri"/>
                <a:sym typeface="Calibri"/>
              </a:rPr>
              <a:t>Lowe’s</a:t>
            </a:r>
          </a:p>
          <a:p>
            <a:pPr lvl="1"/>
            <a:r>
              <a:rPr lang="en-US" dirty="0">
                <a:solidFill>
                  <a:schemeClr val="dk1"/>
                </a:solidFill>
                <a:ea typeface="Calibri"/>
                <a:cs typeface="Calibri"/>
                <a:sym typeface="Calibri"/>
              </a:rPr>
              <a:t>Toys-R-Us</a:t>
            </a:r>
            <a:endParaRPr lang="en-US" dirty="0"/>
          </a:p>
        </p:txBody>
      </p:sp>
      <p:pic>
        <p:nvPicPr>
          <p:cNvPr id="6" name="Picture 346" descr="A photo shows the entrance to a Staples store."/>
          <p:cNvPicPr preferRelativeResize="0"/>
          <p:nvPr/>
        </p:nvPicPr>
        <p:blipFill rotWithShape="1">
          <a:blip r:embed="rId3">
            <a:alphaModFix/>
          </a:blip>
          <a:srcRect l="4548"/>
          <a:stretch/>
        </p:blipFill>
        <p:spPr>
          <a:xfrm>
            <a:off x="4831080" y="1828800"/>
            <a:ext cx="3838248" cy="2969667"/>
          </a:xfrm>
          <a:prstGeom prst="rect">
            <a:avLst/>
          </a:prstGeom>
          <a:noFill/>
          <a:ln>
            <a:noFill/>
          </a:ln>
        </p:spPr>
      </p:pic>
    </p:spTree>
    <p:extLst>
      <p:ext uri="{BB962C8B-B14F-4D97-AF65-F5344CB8AC3E}">
        <p14:creationId xmlns:p14="http://schemas.microsoft.com/office/powerpoint/2010/main" val="1896319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15372"/>
            <a:ext cx="8534400" cy="1537228"/>
          </a:xfrm>
        </p:spPr>
        <p:txBody>
          <a:bodyPr/>
          <a:lstStyle/>
          <a:p>
            <a:r>
              <a:rPr lang="en-US" sz="3600" dirty="0">
                <a:latin typeface="+mj-lt"/>
                <a:sym typeface="Calibri"/>
              </a:rPr>
              <a:t>Table </a:t>
            </a:r>
            <a:r>
              <a:rPr lang="en-US" sz="3600" dirty="0" smtClean="0">
                <a:latin typeface="+mj-lt"/>
                <a:sym typeface="Calibri"/>
              </a:rPr>
              <a:t>12.1 </a:t>
            </a:r>
            <a:r>
              <a:rPr lang="en-US" sz="3600" dirty="0">
                <a:latin typeface="+mj-lt"/>
                <a:sym typeface="Calibri"/>
              </a:rPr>
              <a:t>Different Retailers Offer Varying Product Assortments, Levels of Service, Store Sizes, and </a:t>
            </a:r>
            <a:r>
              <a:rPr lang="en-US" sz="3600" dirty="0" smtClean="0">
                <a:latin typeface="+mj-lt"/>
                <a:sym typeface="Calibri"/>
              </a:rPr>
              <a:t>Prices </a:t>
            </a:r>
            <a:r>
              <a:rPr lang="en-US" sz="2200" b="0" dirty="0" smtClean="0">
                <a:latin typeface="+mj-lt"/>
                <a:sym typeface="Calibri"/>
              </a:rPr>
              <a:t>(2 of 3)</a:t>
            </a:r>
            <a:endParaRPr lang="en-IN" sz="2200" b="0" dirty="0">
              <a:latin typeface="+mj-lt"/>
            </a:endParaRPr>
          </a:p>
        </p:txBody>
      </p:sp>
      <p:graphicFrame>
        <p:nvGraphicFramePr>
          <p:cNvPr id="7" name="Table 6"/>
          <p:cNvGraphicFramePr>
            <a:graphicFrameLocks noGrp="1"/>
          </p:cNvGraphicFramePr>
          <p:nvPr>
            <p:extLst>
              <p:ext uri="{D42A27DB-BD31-4B8C-83A1-F6EECF244321}">
                <p14:modId xmlns:p14="http://schemas.microsoft.com/office/powerpoint/2010/main" val="2574514611"/>
              </p:ext>
            </p:extLst>
          </p:nvPr>
        </p:nvGraphicFramePr>
        <p:xfrm>
          <a:off x="685800" y="2362200"/>
          <a:ext cx="7886700" cy="2916013"/>
        </p:xfrm>
        <a:graphic>
          <a:graphicData uri="http://schemas.openxmlformats.org/drawingml/2006/table">
            <a:tbl>
              <a:tblPr firstRow="1">
                <a:tableStyleId>{3B4B98B0-60AC-42C2-AFA5-B58CD77FA1E5}</a:tableStyleId>
              </a:tblPr>
              <a:tblGrid>
                <a:gridCol w="3530363"/>
                <a:gridCol w="4356337"/>
              </a:tblGrid>
              <a:tr h="362940">
                <a:tc>
                  <a:txBody>
                    <a:bodyPr/>
                    <a:lstStyle/>
                    <a:p>
                      <a:pPr marL="0" marR="0">
                        <a:lnSpc>
                          <a:spcPct val="115000"/>
                        </a:lnSpc>
                        <a:spcBef>
                          <a:spcPts val="0"/>
                        </a:spcBef>
                        <a:spcAft>
                          <a:spcPts val="0"/>
                        </a:spcAft>
                      </a:pPr>
                      <a:r>
                        <a:rPr lang="en-IN" sz="1200" b="1" dirty="0">
                          <a:effectLst/>
                        </a:rPr>
                        <a:t>Type </a:t>
                      </a:r>
                      <a:endParaRPr lang="en-IN" sz="1200" b="1" dirty="0">
                        <a:solidFill>
                          <a:srgbClr val="000000"/>
                        </a:solidFill>
                        <a:effectLst/>
                        <a:latin typeface="Frutiger LT Com 45 Light"/>
                        <a:ea typeface="Calibri"/>
                        <a:cs typeface="Frutiger LT Com 45 Ligh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IN" sz="1200" b="1" dirty="0">
                          <a:effectLst/>
                        </a:rPr>
                        <a:t>Examples </a:t>
                      </a:r>
                      <a:endParaRPr lang="en-IN" sz="1200" b="1" dirty="0">
                        <a:solidFill>
                          <a:srgbClr val="000000"/>
                        </a:solidFill>
                        <a:effectLst/>
                        <a:latin typeface="Frutiger LT Com 45 Light"/>
                        <a:ea typeface="Calibri"/>
                        <a:cs typeface="Frutiger LT Com 45 Ligh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3013">
                <a:tc>
                  <a:txBody>
                    <a:bodyPr/>
                    <a:lstStyle/>
                    <a:p>
                      <a:pPr marL="0" marR="0">
                        <a:lnSpc>
                          <a:spcPct val="115000"/>
                        </a:lnSpc>
                        <a:spcBef>
                          <a:spcPts val="0"/>
                        </a:spcBef>
                        <a:spcAft>
                          <a:spcPts val="0"/>
                        </a:spcAft>
                      </a:pPr>
                      <a:r>
                        <a:rPr lang="en-IN" sz="1200" dirty="0">
                          <a:effectLst/>
                        </a:rPr>
                        <a:t>Category killers </a:t>
                      </a:r>
                      <a:endParaRPr lang="en-IN" sz="1200" dirty="0">
                        <a:solidFill>
                          <a:srgbClr val="000000"/>
                        </a:solidFill>
                        <a:effectLst/>
                        <a:latin typeface="Frutiger LT Com 45 Light"/>
                        <a:ea typeface="Calibri"/>
                        <a:cs typeface="Frutiger LT Com 45 Ligh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IN" sz="1200" dirty="0" smtClean="0">
                          <a:effectLst/>
                        </a:rPr>
                        <a:t>Toys “R” Us</a:t>
                      </a:r>
                      <a:r>
                        <a:rPr lang="en-IN" sz="1200" dirty="0">
                          <a:effectLst/>
                        </a:rPr>
                        <a:t>, </a:t>
                      </a:r>
                      <a:r>
                        <a:rPr lang="en-IN" sz="1200" dirty="0" smtClean="0">
                          <a:effectLst/>
                        </a:rPr>
                        <a:t>Home </a:t>
                      </a:r>
                      <a:r>
                        <a:rPr lang="en-IN" sz="1200" dirty="0">
                          <a:effectLst/>
                        </a:rPr>
                        <a:t>Depot, </a:t>
                      </a:r>
                      <a:r>
                        <a:rPr lang="en-IN" sz="1200" dirty="0" smtClean="0">
                          <a:effectLst/>
                        </a:rPr>
                        <a:t>Best  Buy </a:t>
                      </a:r>
                      <a:endParaRPr lang="en-IN" sz="1200" dirty="0">
                        <a:solidFill>
                          <a:srgbClr val="000000"/>
                        </a:solidFill>
                        <a:effectLst/>
                        <a:latin typeface="Frutiger LT Com 45 Light"/>
                        <a:ea typeface="Calibri"/>
                        <a:cs typeface="Frutiger LT Com 45 Ligh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3013">
                <a:tc>
                  <a:txBody>
                    <a:bodyPr/>
                    <a:lstStyle/>
                    <a:p>
                      <a:pPr marL="0" marR="0">
                        <a:lnSpc>
                          <a:spcPct val="115000"/>
                        </a:lnSpc>
                        <a:spcBef>
                          <a:spcPts val="0"/>
                        </a:spcBef>
                        <a:spcAft>
                          <a:spcPts val="0"/>
                        </a:spcAft>
                      </a:pPr>
                      <a:r>
                        <a:rPr lang="en-IN" sz="1200" dirty="0">
                          <a:effectLst/>
                        </a:rPr>
                        <a:t>Leased departments </a:t>
                      </a:r>
                      <a:endParaRPr lang="en-IN" sz="1200" dirty="0">
                        <a:solidFill>
                          <a:srgbClr val="000000"/>
                        </a:solidFill>
                        <a:effectLst/>
                        <a:latin typeface="Frutiger LT Com 45 Light"/>
                        <a:ea typeface="Calibri"/>
                        <a:cs typeface="Frutiger LT Com 45 Ligh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IN" sz="1200" dirty="0">
                          <a:effectLst/>
                        </a:rPr>
                        <a:t>Picture </a:t>
                      </a:r>
                      <a:r>
                        <a:rPr lang="en-IN" sz="1200" dirty="0" smtClean="0">
                          <a:effectLst/>
                        </a:rPr>
                        <a:t>Me </a:t>
                      </a:r>
                      <a:r>
                        <a:rPr lang="en-IN" sz="1200" dirty="0">
                          <a:effectLst/>
                        </a:rPr>
                        <a:t>portrait studios in </a:t>
                      </a:r>
                      <a:r>
                        <a:rPr lang="en-IN" sz="1200" dirty="0" err="1">
                          <a:effectLst/>
                        </a:rPr>
                        <a:t>Walmart</a:t>
                      </a:r>
                      <a:r>
                        <a:rPr lang="en-IN" sz="1200" dirty="0">
                          <a:effectLst/>
                        </a:rPr>
                        <a:t> stores</a:t>
                      </a:r>
                      <a:endParaRPr lang="en-IN" sz="1200" dirty="0">
                        <a:solidFill>
                          <a:srgbClr val="000000"/>
                        </a:solidFill>
                        <a:effectLst/>
                        <a:latin typeface="Frutiger LT Com 45 Light"/>
                        <a:ea typeface="Calibri"/>
                        <a:cs typeface="Frutiger LT Com 45 Ligh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6034">
                <a:tc>
                  <a:txBody>
                    <a:bodyPr/>
                    <a:lstStyle/>
                    <a:p>
                      <a:pPr marL="0" marR="0">
                        <a:lnSpc>
                          <a:spcPct val="115000"/>
                        </a:lnSpc>
                        <a:spcBef>
                          <a:spcPts val="0"/>
                        </a:spcBef>
                        <a:spcAft>
                          <a:spcPts val="0"/>
                        </a:spcAft>
                      </a:pPr>
                      <a:r>
                        <a:rPr lang="en-IN" sz="1200" dirty="0" smtClean="0">
                          <a:effectLst/>
                        </a:rPr>
                        <a:t>Variety </a:t>
                      </a:r>
                      <a:r>
                        <a:rPr lang="en-IN" sz="1200" dirty="0">
                          <a:effectLst/>
                        </a:rPr>
                        <a:t>stores </a:t>
                      </a:r>
                      <a:endParaRPr lang="en-IN" sz="1200" dirty="0">
                        <a:solidFill>
                          <a:srgbClr val="000000"/>
                        </a:solidFill>
                        <a:effectLst/>
                        <a:latin typeface="Frutiger LT Com 45 Light"/>
                        <a:ea typeface="Calibri"/>
                        <a:cs typeface="Frutiger LT Com 45 Ligh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IN" sz="1200" dirty="0">
                          <a:effectLst/>
                        </a:rPr>
                        <a:t>Dollar General, Dollar </a:t>
                      </a:r>
                      <a:r>
                        <a:rPr lang="en-IN" sz="1200" dirty="0" smtClean="0">
                          <a:effectLst/>
                        </a:rPr>
                        <a:t>Tree </a:t>
                      </a:r>
                      <a:endParaRPr lang="en-IN" sz="1200" dirty="0">
                        <a:solidFill>
                          <a:srgbClr val="000000"/>
                        </a:solidFill>
                        <a:effectLst/>
                        <a:latin typeface="Frutiger LT Com 45 Light"/>
                        <a:ea typeface="Calibri"/>
                        <a:cs typeface="Frutiger LT Com 45 Ligh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8000">
                <a:tc>
                  <a:txBody>
                    <a:bodyPr/>
                    <a:lstStyle/>
                    <a:p>
                      <a:pPr marL="0" marR="0">
                        <a:lnSpc>
                          <a:spcPct val="115000"/>
                        </a:lnSpc>
                        <a:spcBef>
                          <a:spcPts val="0"/>
                        </a:spcBef>
                        <a:spcAft>
                          <a:spcPts val="0"/>
                        </a:spcAft>
                      </a:pPr>
                      <a:r>
                        <a:rPr lang="en-IN" sz="1200" dirty="0">
                          <a:effectLst/>
                        </a:rPr>
                        <a:t>General merchandise discount stores </a:t>
                      </a:r>
                      <a:endParaRPr lang="en-IN" sz="1200" dirty="0">
                        <a:solidFill>
                          <a:srgbClr val="000000"/>
                        </a:solidFill>
                        <a:effectLst/>
                        <a:latin typeface="Frutiger LT Com 45 Light"/>
                        <a:ea typeface="Calibri"/>
                        <a:cs typeface="Frutiger LT Com 45 Ligh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IN" sz="1200" dirty="0" err="1">
                          <a:effectLst/>
                        </a:rPr>
                        <a:t>Walmart</a:t>
                      </a:r>
                      <a:r>
                        <a:rPr lang="en-IN" sz="1200" dirty="0">
                          <a:effectLst/>
                        </a:rPr>
                        <a:t>, </a:t>
                      </a:r>
                      <a:r>
                        <a:rPr lang="en-IN" sz="1200" dirty="0" smtClean="0">
                          <a:effectLst/>
                        </a:rPr>
                        <a:t>Kmart </a:t>
                      </a:r>
                      <a:endParaRPr lang="en-IN" sz="1200" dirty="0">
                        <a:solidFill>
                          <a:srgbClr val="000000"/>
                        </a:solidFill>
                        <a:effectLst/>
                        <a:latin typeface="Frutiger LT Com 45 Light"/>
                        <a:ea typeface="Calibri"/>
                        <a:cs typeface="Frutiger LT Com 45 Ligh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3013">
                <a:tc>
                  <a:txBody>
                    <a:bodyPr/>
                    <a:lstStyle/>
                    <a:p>
                      <a:pPr marL="0" marR="0">
                        <a:lnSpc>
                          <a:spcPct val="115000"/>
                        </a:lnSpc>
                        <a:spcBef>
                          <a:spcPts val="0"/>
                        </a:spcBef>
                        <a:spcAft>
                          <a:spcPts val="0"/>
                        </a:spcAft>
                      </a:pPr>
                      <a:r>
                        <a:rPr lang="en-IN" sz="1200" dirty="0" smtClean="0">
                          <a:effectLst/>
                        </a:rPr>
                        <a:t>Off-price </a:t>
                      </a:r>
                      <a:r>
                        <a:rPr lang="en-IN" sz="1200" dirty="0">
                          <a:effectLst/>
                        </a:rPr>
                        <a:t>retailers </a:t>
                      </a:r>
                      <a:endParaRPr lang="en-IN" sz="1200" dirty="0">
                        <a:solidFill>
                          <a:srgbClr val="000000"/>
                        </a:solidFill>
                        <a:effectLst/>
                        <a:latin typeface="Frutiger LT Com 45 Light"/>
                        <a:ea typeface="Calibri"/>
                        <a:cs typeface="Frutiger LT Com 45 Ligh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IN" sz="1200" dirty="0" smtClean="0">
                          <a:effectLst/>
                        </a:rPr>
                        <a:t>T.J</a:t>
                      </a:r>
                      <a:r>
                        <a:rPr lang="en-IN" sz="1200" dirty="0">
                          <a:effectLst/>
                        </a:rPr>
                        <a:t>. </a:t>
                      </a:r>
                      <a:r>
                        <a:rPr lang="en-IN" sz="1200" dirty="0" smtClean="0">
                          <a:effectLst/>
                        </a:rPr>
                        <a:t>Maxx</a:t>
                      </a:r>
                      <a:r>
                        <a:rPr lang="en-IN" sz="1200" dirty="0">
                          <a:effectLst/>
                        </a:rPr>
                        <a:t>, </a:t>
                      </a:r>
                      <a:r>
                        <a:rPr lang="en-IN" sz="1200" dirty="0" smtClean="0">
                          <a:effectLst/>
                        </a:rPr>
                        <a:t>Marshall’s </a:t>
                      </a:r>
                      <a:endParaRPr lang="en-IN" sz="1200" dirty="0">
                        <a:solidFill>
                          <a:srgbClr val="000000"/>
                        </a:solidFill>
                        <a:effectLst/>
                        <a:latin typeface="Frutiger LT Com 45 Light"/>
                        <a:ea typeface="Calibri"/>
                        <a:cs typeface="Frutiger LT Com 45 Ligh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55238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z="3600" dirty="0">
                <a:latin typeface="+mj-lt"/>
                <a:sym typeface="Calibri"/>
              </a:rPr>
              <a:t>Department Stores</a:t>
            </a:r>
            <a:endParaRPr lang="en-IN" sz="3600" dirty="0">
              <a:latin typeface="+mj-lt"/>
            </a:endParaRPr>
          </a:p>
        </p:txBody>
      </p:sp>
      <p:sp>
        <p:nvSpPr>
          <p:cNvPr id="2" name="Content Placeholder 1"/>
          <p:cNvSpPr>
            <a:spLocks noGrp="1"/>
          </p:cNvSpPr>
          <p:nvPr>
            <p:ph idx="1"/>
          </p:nvPr>
        </p:nvSpPr>
        <p:spPr>
          <a:xfrm>
            <a:off x="457200" y="1143000"/>
            <a:ext cx="4724400" cy="4754563"/>
          </a:xfrm>
        </p:spPr>
        <p:txBody>
          <a:bodyPr/>
          <a:lstStyle/>
          <a:p>
            <a:pPr marL="255600" indent="-255600"/>
            <a:r>
              <a:rPr lang="en-US" b="1" dirty="0">
                <a:solidFill>
                  <a:schemeClr val="dk1"/>
                </a:solidFill>
                <a:ea typeface="Calibri"/>
                <a:cs typeface="Calibri"/>
                <a:sym typeface="Calibri"/>
              </a:rPr>
              <a:t>Department stores </a:t>
            </a:r>
            <a:r>
              <a:rPr lang="en-US" dirty="0">
                <a:solidFill>
                  <a:schemeClr val="dk1"/>
                </a:solidFill>
                <a:ea typeface="Calibri"/>
                <a:cs typeface="Calibri"/>
                <a:sym typeface="Calibri"/>
              </a:rPr>
              <a:t>sell a broad range of items and offer a deep selection organized into different sections.</a:t>
            </a:r>
            <a:endParaRPr lang="en-US" dirty="0"/>
          </a:p>
          <a:p>
            <a:pPr lvl="1"/>
            <a:r>
              <a:rPr lang="en-US" dirty="0">
                <a:solidFill>
                  <a:schemeClr val="dk1"/>
                </a:solidFill>
                <a:ea typeface="Calibri"/>
                <a:cs typeface="Calibri"/>
                <a:sym typeface="Calibri"/>
              </a:rPr>
              <a:t>Full-service U.S. department stores have struggled in recent years.</a:t>
            </a:r>
            <a:endParaRPr lang="en-US" dirty="0"/>
          </a:p>
        </p:txBody>
      </p:sp>
      <p:pic>
        <p:nvPicPr>
          <p:cNvPr id="6" name="Picture 365" descr="A print ad for Kohl’s shows a photo of Britney Spears in a short dress and high heels, and the text “Britney Spears for Candie’s, only at Kohl’s.”"/>
          <p:cNvPicPr preferRelativeResize="0"/>
          <p:nvPr/>
        </p:nvPicPr>
        <p:blipFill rotWithShape="1">
          <a:blip r:embed="rId3">
            <a:alphaModFix/>
          </a:blip>
          <a:srcRect r="4341"/>
          <a:stretch/>
        </p:blipFill>
        <p:spPr>
          <a:xfrm>
            <a:off x="5442857" y="1481931"/>
            <a:ext cx="2939143" cy="4351338"/>
          </a:xfrm>
          <a:prstGeom prst="rect">
            <a:avLst/>
          </a:prstGeom>
          <a:noFill/>
          <a:ln>
            <a:noFill/>
          </a:ln>
        </p:spPr>
      </p:pic>
    </p:spTree>
    <p:extLst>
      <p:ext uri="{BB962C8B-B14F-4D97-AF65-F5344CB8AC3E}">
        <p14:creationId xmlns:p14="http://schemas.microsoft.com/office/powerpoint/2010/main" val="1504325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15372"/>
            <a:ext cx="8534400" cy="1537228"/>
          </a:xfrm>
        </p:spPr>
        <p:txBody>
          <a:bodyPr/>
          <a:lstStyle/>
          <a:p>
            <a:r>
              <a:rPr lang="en-US" sz="3600" dirty="0">
                <a:latin typeface="+mj-lt"/>
                <a:sym typeface="Calibri"/>
              </a:rPr>
              <a:t>Table </a:t>
            </a:r>
            <a:r>
              <a:rPr lang="en-US" sz="3600" dirty="0" smtClean="0">
                <a:latin typeface="+mj-lt"/>
                <a:sym typeface="Calibri"/>
              </a:rPr>
              <a:t>12.1 </a:t>
            </a:r>
            <a:r>
              <a:rPr lang="en-US" sz="3600" dirty="0">
                <a:latin typeface="+mj-lt"/>
                <a:sym typeface="Calibri"/>
              </a:rPr>
              <a:t>Different Retailers Offer Varying Product Assortments, Levels of Service, Store Sizes, and </a:t>
            </a:r>
            <a:r>
              <a:rPr lang="en-US" sz="3600" dirty="0" smtClean="0">
                <a:latin typeface="+mj-lt"/>
                <a:sym typeface="Calibri"/>
              </a:rPr>
              <a:t>Prices </a:t>
            </a:r>
            <a:r>
              <a:rPr lang="en-US" sz="2200" b="0" dirty="0" smtClean="0">
                <a:latin typeface="+mj-lt"/>
                <a:sym typeface="Calibri"/>
              </a:rPr>
              <a:t>(3 of 3)</a:t>
            </a:r>
            <a:endParaRPr lang="en-IN" sz="2200" b="0" dirty="0">
              <a:latin typeface="+mj-lt"/>
            </a:endParaRPr>
          </a:p>
        </p:txBody>
      </p:sp>
      <p:graphicFrame>
        <p:nvGraphicFramePr>
          <p:cNvPr id="7" name="Table 6"/>
          <p:cNvGraphicFramePr>
            <a:graphicFrameLocks noGrp="1"/>
          </p:cNvGraphicFramePr>
          <p:nvPr>
            <p:extLst>
              <p:ext uri="{D42A27DB-BD31-4B8C-83A1-F6EECF244321}">
                <p14:modId xmlns:p14="http://schemas.microsoft.com/office/powerpoint/2010/main" val="3041870401"/>
              </p:ext>
            </p:extLst>
          </p:nvPr>
        </p:nvGraphicFramePr>
        <p:xfrm>
          <a:off x="609600" y="2286000"/>
          <a:ext cx="7467600" cy="3067081"/>
        </p:xfrm>
        <a:graphic>
          <a:graphicData uri="http://schemas.openxmlformats.org/drawingml/2006/table">
            <a:tbl>
              <a:tblPr firstRow="1">
                <a:tableStyleId>{3B4B98B0-60AC-42C2-AFA5-B58CD77FA1E5}</a:tableStyleId>
              </a:tblPr>
              <a:tblGrid>
                <a:gridCol w="3273973"/>
                <a:gridCol w="4193627"/>
              </a:tblGrid>
              <a:tr h="446314">
                <a:tc>
                  <a:txBody>
                    <a:bodyPr/>
                    <a:lstStyle/>
                    <a:p>
                      <a:pPr marL="0" marR="0">
                        <a:lnSpc>
                          <a:spcPct val="115000"/>
                        </a:lnSpc>
                        <a:spcBef>
                          <a:spcPts val="0"/>
                        </a:spcBef>
                        <a:spcAft>
                          <a:spcPts val="0"/>
                        </a:spcAft>
                      </a:pPr>
                      <a:r>
                        <a:rPr lang="en-IN" sz="1200" b="1" dirty="0">
                          <a:effectLst/>
                        </a:rPr>
                        <a:t>Type </a:t>
                      </a:r>
                      <a:endParaRPr lang="en-IN" sz="1200" b="1" dirty="0">
                        <a:solidFill>
                          <a:srgbClr val="000000"/>
                        </a:solidFill>
                        <a:effectLst/>
                        <a:latin typeface="Frutiger LT Com 45 Light"/>
                        <a:ea typeface="Calibri"/>
                        <a:cs typeface="Frutiger LT Com 45 Ligh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IN" sz="1200" b="1" dirty="0">
                          <a:effectLst/>
                        </a:rPr>
                        <a:t>Examples </a:t>
                      </a:r>
                      <a:endParaRPr lang="en-IN" sz="1200" b="1" dirty="0">
                        <a:solidFill>
                          <a:srgbClr val="000000"/>
                        </a:solidFill>
                        <a:effectLst/>
                        <a:latin typeface="Frutiger LT Com 45 Light"/>
                        <a:ea typeface="Calibri"/>
                        <a:cs typeface="Frutiger LT Com 45 Ligh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8086">
                <a:tc>
                  <a:txBody>
                    <a:bodyPr/>
                    <a:lstStyle/>
                    <a:p>
                      <a:pPr marL="0" marR="0">
                        <a:lnSpc>
                          <a:spcPct val="115000"/>
                        </a:lnSpc>
                        <a:spcBef>
                          <a:spcPts val="0"/>
                        </a:spcBef>
                        <a:spcAft>
                          <a:spcPts val="0"/>
                        </a:spcAft>
                      </a:pPr>
                      <a:r>
                        <a:rPr lang="en-IN" sz="1200" dirty="0">
                          <a:effectLst/>
                        </a:rPr>
                        <a:t>Warehouse clubs </a:t>
                      </a:r>
                      <a:endParaRPr lang="en-IN" sz="1200" dirty="0">
                        <a:solidFill>
                          <a:srgbClr val="000000"/>
                        </a:solidFill>
                        <a:effectLst/>
                        <a:latin typeface="Frutiger LT Com 45 Light"/>
                        <a:ea typeface="Calibri"/>
                        <a:cs typeface="Frutiger LT Com 45 Ligh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IN" sz="1200" dirty="0">
                          <a:effectLst/>
                        </a:rPr>
                        <a:t>Costco, </a:t>
                      </a:r>
                      <a:r>
                        <a:rPr lang="en-IN" sz="1200" dirty="0" smtClean="0">
                          <a:effectLst/>
                        </a:rPr>
                        <a:t>Sam’s </a:t>
                      </a:r>
                      <a:r>
                        <a:rPr lang="en-IN" sz="1200" dirty="0">
                          <a:effectLst/>
                        </a:rPr>
                        <a:t>Club, BJ’s </a:t>
                      </a:r>
                      <a:endParaRPr lang="en-IN" sz="1200" dirty="0">
                        <a:solidFill>
                          <a:srgbClr val="000000"/>
                        </a:solidFill>
                        <a:effectLst/>
                        <a:latin typeface="Frutiger LT Com 45 Light"/>
                        <a:ea typeface="Calibri"/>
                        <a:cs typeface="Frutiger LT Com 45 Ligh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3119">
                <a:tc>
                  <a:txBody>
                    <a:bodyPr/>
                    <a:lstStyle/>
                    <a:p>
                      <a:pPr marL="0" marR="0">
                        <a:lnSpc>
                          <a:spcPct val="115000"/>
                        </a:lnSpc>
                        <a:spcBef>
                          <a:spcPts val="0"/>
                        </a:spcBef>
                        <a:spcAft>
                          <a:spcPts val="0"/>
                        </a:spcAft>
                      </a:pPr>
                      <a:r>
                        <a:rPr lang="en-IN" sz="1200" dirty="0">
                          <a:effectLst/>
                        </a:rPr>
                        <a:t>Factory outlet stores </a:t>
                      </a:r>
                      <a:endParaRPr lang="en-IN" sz="1200" dirty="0">
                        <a:solidFill>
                          <a:srgbClr val="000000"/>
                        </a:solidFill>
                        <a:effectLst/>
                        <a:latin typeface="Frutiger LT Com 45 Light"/>
                        <a:ea typeface="Calibri"/>
                        <a:cs typeface="Frutiger LT Com 45 Ligh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IN" sz="1200" dirty="0">
                          <a:effectLst/>
                        </a:rPr>
                        <a:t>Gap </a:t>
                      </a:r>
                      <a:r>
                        <a:rPr lang="en-IN" sz="1200" dirty="0" smtClean="0">
                          <a:effectLst/>
                        </a:rPr>
                        <a:t>Outlet</a:t>
                      </a:r>
                      <a:r>
                        <a:rPr lang="en-IN" sz="1200" dirty="0">
                          <a:effectLst/>
                        </a:rPr>
                        <a:t>, </a:t>
                      </a:r>
                      <a:r>
                        <a:rPr lang="en-IN" sz="1200" dirty="0" smtClean="0">
                          <a:effectLst/>
                        </a:rPr>
                        <a:t>Liz </a:t>
                      </a:r>
                      <a:r>
                        <a:rPr lang="en-IN" sz="1200" dirty="0">
                          <a:effectLst/>
                        </a:rPr>
                        <a:t>Claiborne </a:t>
                      </a:r>
                      <a:r>
                        <a:rPr lang="en-IN" sz="1200" dirty="0" smtClean="0">
                          <a:effectLst/>
                        </a:rPr>
                        <a:t>Outlet</a:t>
                      </a:r>
                      <a:r>
                        <a:rPr lang="en-IN" sz="1200" dirty="0">
                          <a:effectLst/>
                        </a:rPr>
                        <a:t>, Coach </a:t>
                      </a:r>
                      <a:r>
                        <a:rPr lang="en-IN" sz="1200" dirty="0" smtClean="0">
                          <a:effectLst/>
                        </a:rPr>
                        <a:t>Outlet </a:t>
                      </a:r>
                      <a:endParaRPr lang="en-IN" sz="1200" dirty="0">
                        <a:solidFill>
                          <a:srgbClr val="000000"/>
                        </a:solidFill>
                        <a:effectLst/>
                        <a:latin typeface="Frutiger LT Com 45 Light"/>
                        <a:ea typeface="Calibri"/>
                        <a:cs typeface="Frutiger LT Com 45 Ligh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3119">
                <a:tc>
                  <a:txBody>
                    <a:bodyPr/>
                    <a:lstStyle/>
                    <a:p>
                      <a:pPr marL="0" marR="0">
                        <a:lnSpc>
                          <a:spcPct val="115000"/>
                        </a:lnSpc>
                        <a:spcBef>
                          <a:spcPts val="0"/>
                        </a:spcBef>
                        <a:spcAft>
                          <a:spcPts val="0"/>
                        </a:spcAft>
                      </a:pPr>
                      <a:r>
                        <a:rPr lang="en-IN" sz="1200" dirty="0">
                          <a:effectLst/>
                        </a:rPr>
                        <a:t>Department stores </a:t>
                      </a:r>
                      <a:endParaRPr lang="en-IN" sz="1200" dirty="0">
                        <a:solidFill>
                          <a:srgbClr val="000000"/>
                        </a:solidFill>
                        <a:effectLst/>
                        <a:latin typeface="Frutiger LT Com 45 Light"/>
                        <a:ea typeface="Calibri"/>
                        <a:cs typeface="Frutiger LT Com 45 Ligh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IN" sz="1200" dirty="0" smtClean="0">
                          <a:effectLst/>
                        </a:rPr>
                        <a:t>Macy’s</a:t>
                      </a:r>
                      <a:r>
                        <a:rPr lang="en-IN" sz="1200" dirty="0">
                          <a:effectLst/>
                        </a:rPr>
                        <a:t>, Bloomingdale’s, </a:t>
                      </a:r>
                      <a:r>
                        <a:rPr lang="en-IN" sz="1200" dirty="0" smtClean="0">
                          <a:effectLst/>
                        </a:rPr>
                        <a:t>Nordstrom </a:t>
                      </a:r>
                      <a:endParaRPr lang="en-IN" sz="1200" dirty="0">
                        <a:solidFill>
                          <a:srgbClr val="000000"/>
                        </a:solidFill>
                        <a:effectLst/>
                        <a:latin typeface="Frutiger LT Com 45 Light"/>
                        <a:ea typeface="Calibri"/>
                        <a:cs typeface="Frutiger LT Com 45 Ligh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1239">
                <a:tc>
                  <a:txBody>
                    <a:bodyPr/>
                    <a:lstStyle/>
                    <a:p>
                      <a:pPr marL="0" marR="0">
                        <a:lnSpc>
                          <a:spcPct val="115000"/>
                        </a:lnSpc>
                        <a:spcBef>
                          <a:spcPts val="0"/>
                        </a:spcBef>
                        <a:spcAft>
                          <a:spcPts val="0"/>
                        </a:spcAft>
                      </a:pPr>
                      <a:r>
                        <a:rPr lang="en-IN" sz="1200" dirty="0" smtClean="0">
                          <a:effectLst/>
                        </a:rPr>
                        <a:t>Hypermarkets </a:t>
                      </a:r>
                      <a:endParaRPr lang="en-IN" sz="1200" dirty="0">
                        <a:solidFill>
                          <a:srgbClr val="000000"/>
                        </a:solidFill>
                        <a:effectLst/>
                        <a:latin typeface="Frutiger LT Com 45 Light"/>
                        <a:ea typeface="Calibri"/>
                        <a:cs typeface="Frutiger LT Com 45 Ligh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IN" sz="1200" dirty="0">
                          <a:effectLst/>
                        </a:rPr>
                        <a:t>Carrefour </a:t>
                      </a:r>
                      <a:endParaRPr lang="en-IN" sz="1200" dirty="0">
                        <a:solidFill>
                          <a:srgbClr val="000000"/>
                        </a:solidFill>
                        <a:effectLst/>
                        <a:latin typeface="Frutiger LT Com 45 Light"/>
                        <a:ea typeface="Calibri"/>
                        <a:cs typeface="Frutiger LT Com 45 Ligh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5204">
                <a:tc>
                  <a:txBody>
                    <a:bodyPr/>
                    <a:lstStyle/>
                    <a:p>
                      <a:pPr marL="0" marR="0">
                        <a:lnSpc>
                          <a:spcPct val="115000"/>
                        </a:lnSpc>
                        <a:spcBef>
                          <a:spcPts val="0"/>
                        </a:spcBef>
                        <a:spcAft>
                          <a:spcPts val="0"/>
                        </a:spcAft>
                      </a:pPr>
                      <a:r>
                        <a:rPr lang="en-IN" sz="1200" dirty="0">
                          <a:effectLst/>
                        </a:rPr>
                        <a:t>Pop-up stores </a:t>
                      </a:r>
                      <a:endParaRPr lang="en-IN" sz="1200" dirty="0">
                        <a:solidFill>
                          <a:srgbClr val="000000"/>
                        </a:solidFill>
                        <a:effectLst/>
                        <a:latin typeface="Frutiger LT Com 45 Light"/>
                        <a:ea typeface="Calibri"/>
                        <a:cs typeface="Frutiger LT Com 45 Ligh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IN" sz="1200" dirty="0" smtClean="0">
                          <a:effectLst/>
                        </a:rPr>
                        <a:t>Halloween Costume </a:t>
                      </a:r>
                      <a:r>
                        <a:rPr lang="en-IN" sz="1200" dirty="0">
                          <a:effectLst/>
                        </a:rPr>
                        <a:t>pop-ups </a:t>
                      </a:r>
                      <a:endParaRPr lang="en-IN" sz="1200" dirty="0">
                        <a:solidFill>
                          <a:srgbClr val="000000"/>
                        </a:solidFill>
                        <a:effectLst/>
                        <a:latin typeface="Frutiger LT Com 45 Light"/>
                        <a:ea typeface="Calibri"/>
                        <a:cs typeface="Frutiger LT Com 45 Ligh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06707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sym typeface="Calibri"/>
              </a:rPr>
              <a:t>Popup Stores</a:t>
            </a:r>
            <a:endParaRPr lang="en-IN" sz="3600" dirty="0">
              <a:latin typeface="+mj-lt"/>
            </a:endParaRPr>
          </a:p>
        </p:txBody>
      </p:sp>
      <p:sp>
        <p:nvSpPr>
          <p:cNvPr id="3" name="Content Placeholder 2"/>
          <p:cNvSpPr>
            <a:spLocks noGrp="1"/>
          </p:cNvSpPr>
          <p:nvPr>
            <p:ph idx="1"/>
          </p:nvPr>
        </p:nvSpPr>
        <p:spPr/>
        <p:txBody>
          <a:bodyPr/>
          <a:lstStyle/>
          <a:p>
            <a:pPr marL="255600" indent="-255600">
              <a:defRPr/>
            </a:pPr>
            <a:r>
              <a:rPr lang="en-US" b="1" dirty="0">
                <a:solidFill>
                  <a:schemeClr val="dk1"/>
                </a:solidFill>
                <a:ea typeface="Calibri"/>
                <a:cs typeface="Calibri"/>
                <a:sym typeface="Calibri"/>
              </a:rPr>
              <a:t>Popup stores </a:t>
            </a:r>
            <a:r>
              <a:rPr lang="en-US" dirty="0">
                <a:solidFill>
                  <a:schemeClr val="dk1"/>
                </a:solidFill>
                <a:ea typeface="Calibri"/>
                <a:cs typeface="Calibri"/>
                <a:sym typeface="Calibri"/>
              </a:rPr>
              <a:t>are temporary retail spaces that a company erects to help build buzz for its products.</a:t>
            </a:r>
          </a:p>
          <a:p>
            <a:pPr marL="255600" indent="-255600">
              <a:defRPr/>
            </a:pPr>
            <a:r>
              <a:rPr lang="en-US" dirty="0"/>
              <a:t>Seasonal popup stores at Halloween and Christmas sell costumes and Christmas decorations.</a:t>
            </a:r>
          </a:p>
        </p:txBody>
      </p:sp>
    </p:spTree>
    <p:extLst>
      <p:ext uri="{BB962C8B-B14F-4D97-AF65-F5344CB8AC3E}">
        <p14:creationId xmlns:p14="http://schemas.microsoft.com/office/powerpoint/2010/main" val="777615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sym typeface="Calibri"/>
              </a:rPr>
              <a:t>Types of Retail Stores</a:t>
            </a:r>
            <a:endParaRPr lang="en-IN" sz="3600" dirty="0">
              <a:latin typeface="+mj-lt"/>
            </a:endParaRPr>
          </a:p>
        </p:txBody>
      </p:sp>
      <p:sp>
        <p:nvSpPr>
          <p:cNvPr id="3" name="Content Placeholder 2"/>
          <p:cNvSpPr>
            <a:spLocks noGrp="1"/>
          </p:cNvSpPr>
          <p:nvPr>
            <p:ph idx="1"/>
          </p:nvPr>
        </p:nvSpPr>
        <p:spPr/>
        <p:txBody>
          <a:bodyPr/>
          <a:lstStyle/>
          <a:p>
            <a:pPr marL="255600" indent="-255600">
              <a:defRPr/>
            </a:pPr>
            <a:r>
              <a:rPr lang="en-US" dirty="0">
                <a:solidFill>
                  <a:schemeClr val="dk1"/>
                </a:solidFill>
                <a:ea typeface="Calibri"/>
                <a:cs typeface="Calibri"/>
                <a:sym typeface="Calibri"/>
              </a:rPr>
              <a:t>Retailers may be categorized based on a variety of factors, including:</a:t>
            </a:r>
            <a:endParaRPr lang="en-US" dirty="0"/>
          </a:p>
          <a:p>
            <a:pPr marL="798750" lvl="1" indent="-342900">
              <a:defRPr/>
            </a:pPr>
            <a:r>
              <a:rPr lang="en-US" dirty="0">
                <a:solidFill>
                  <a:schemeClr val="dk1"/>
                </a:solidFill>
                <a:ea typeface="Calibri"/>
                <a:cs typeface="Calibri"/>
                <a:sym typeface="Calibri"/>
              </a:rPr>
              <a:t>Merchandise mix—both breadth and depth of assortment</a:t>
            </a:r>
          </a:p>
          <a:p>
            <a:pPr marL="798750" lvl="1" indent="-342900">
              <a:defRPr/>
            </a:pPr>
            <a:r>
              <a:rPr lang="en-US" dirty="0">
                <a:solidFill>
                  <a:schemeClr val="dk1"/>
                </a:solidFill>
                <a:ea typeface="Calibri"/>
                <a:cs typeface="Calibri"/>
                <a:sym typeface="Calibri"/>
              </a:rPr>
              <a:t>Service levels offered to customers</a:t>
            </a:r>
          </a:p>
          <a:p>
            <a:pPr marL="798750" lvl="1" indent="-342900">
              <a:defRPr/>
            </a:pPr>
            <a:r>
              <a:rPr lang="en-US" dirty="0">
                <a:solidFill>
                  <a:schemeClr val="dk1"/>
                </a:solidFill>
                <a:ea typeface="Calibri"/>
                <a:cs typeface="Calibri"/>
                <a:sym typeface="Calibri"/>
              </a:rPr>
              <a:t>Store </a:t>
            </a:r>
            <a:r>
              <a:rPr lang="en-US" dirty="0" smtClean="0">
                <a:solidFill>
                  <a:schemeClr val="dk1"/>
                </a:solidFill>
                <a:ea typeface="Calibri"/>
                <a:cs typeface="Calibri"/>
                <a:sym typeface="Calibri"/>
              </a:rPr>
              <a:t>size</a:t>
            </a:r>
            <a:endParaRPr lang="en-US" sz="2800" b="1" dirty="0">
              <a:latin typeface="Calibri"/>
              <a:ea typeface="Calibri"/>
              <a:cs typeface="Calibri"/>
              <a:sym typeface="Calibri"/>
            </a:endParaRPr>
          </a:p>
          <a:p>
            <a:pPr marL="0" lvl="1" indent="0">
              <a:buNone/>
              <a:defRPr/>
            </a:pPr>
            <a:r>
              <a:rPr lang="en-US" b="1" dirty="0">
                <a:ea typeface="Calibri"/>
                <a:cs typeface="Calibri"/>
                <a:sym typeface="Calibri"/>
              </a:rPr>
              <a:t>At how many different retailer types can a consumer purchase a gallon milk? A greeting card? Gasoline?</a:t>
            </a:r>
            <a:endParaRPr lang="en-US" dirty="0"/>
          </a:p>
        </p:txBody>
      </p:sp>
    </p:spTree>
    <p:extLst>
      <p:ext uri="{BB962C8B-B14F-4D97-AF65-F5344CB8AC3E}">
        <p14:creationId xmlns:p14="http://schemas.microsoft.com/office/powerpoint/2010/main" val="2514340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sym typeface="Calibri"/>
              </a:rPr>
              <a:t>E-Commerce and Other Types </a:t>
            </a:r>
            <a:br>
              <a:rPr lang="en-US" sz="3600" dirty="0">
                <a:latin typeface="+mj-lt"/>
                <a:sym typeface="Calibri"/>
              </a:rPr>
            </a:br>
            <a:r>
              <a:rPr lang="en-US" sz="3600" dirty="0">
                <a:latin typeface="+mj-lt"/>
                <a:sym typeface="Calibri"/>
              </a:rPr>
              <a:t>of </a:t>
            </a:r>
            <a:r>
              <a:rPr lang="en-US" sz="3600" dirty="0" err="1">
                <a:latin typeface="+mj-lt"/>
                <a:sym typeface="Calibri"/>
              </a:rPr>
              <a:t>Nonstore</a:t>
            </a:r>
            <a:r>
              <a:rPr lang="en-US" sz="3600" dirty="0">
                <a:latin typeface="+mj-lt"/>
                <a:sym typeface="Calibri"/>
              </a:rPr>
              <a:t> Retailing</a:t>
            </a:r>
            <a:endParaRPr lang="en-IN" sz="3600" dirty="0">
              <a:latin typeface="+mj-lt"/>
            </a:endParaRPr>
          </a:p>
        </p:txBody>
      </p:sp>
      <p:sp>
        <p:nvSpPr>
          <p:cNvPr id="3" name="Content Placeholder 2"/>
          <p:cNvSpPr>
            <a:spLocks noGrp="1"/>
          </p:cNvSpPr>
          <p:nvPr>
            <p:ph idx="1"/>
          </p:nvPr>
        </p:nvSpPr>
        <p:spPr>
          <a:xfrm>
            <a:off x="457200" y="1676400"/>
            <a:ext cx="3581400" cy="4221163"/>
          </a:xfrm>
        </p:spPr>
        <p:txBody>
          <a:bodyPr/>
          <a:lstStyle/>
          <a:p>
            <a:r>
              <a:rPr lang="en-US" b="1" dirty="0" err="1">
                <a:solidFill>
                  <a:schemeClr val="dk1"/>
                </a:solidFill>
                <a:ea typeface="Calibri"/>
                <a:cs typeface="Calibri"/>
                <a:sym typeface="Calibri"/>
              </a:rPr>
              <a:t>Nonstore</a:t>
            </a:r>
            <a:r>
              <a:rPr lang="en-US" b="1" dirty="0">
                <a:solidFill>
                  <a:schemeClr val="dk1"/>
                </a:solidFill>
                <a:ea typeface="Calibri"/>
                <a:cs typeface="Calibri"/>
                <a:sym typeface="Calibri"/>
              </a:rPr>
              <a:t> retailing</a:t>
            </a:r>
            <a:r>
              <a:rPr lang="en-US" dirty="0">
                <a:solidFill>
                  <a:schemeClr val="dk1"/>
                </a:solidFill>
                <a:ea typeface="Calibri"/>
                <a:cs typeface="Calibri"/>
                <a:sym typeface="Calibri"/>
              </a:rPr>
              <a:t> is any method a firm uses to complete an exchange that does not require a customer to visit a store</a:t>
            </a:r>
            <a:endParaRPr lang="en-US" dirty="0"/>
          </a:p>
        </p:txBody>
      </p:sp>
      <p:pic>
        <p:nvPicPr>
          <p:cNvPr id="7" name="Picture 406" descr="Text boxes show three types of nonstore retailing, as follows:&#10;Direct Selling: Door to door, Parties and networks, Multilevel networks and activities&#10;Automatic Vending&#10;B2C E-Commerce"/>
          <p:cNvPicPr preferRelativeResize="0"/>
          <p:nvPr/>
        </p:nvPicPr>
        <p:blipFill rotWithShape="1">
          <a:blip r:embed="rId3">
            <a:alphaModFix/>
          </a:blip>
          <a:srcRect/>
          <a:stretch/>
        </p:blipFill>
        <p:spPr>
          <a:xfrm>
            <a:off x="4191000" y="1828800"/>
            <a:ext cx="4706303" cy="2563178"/>
          </a:xfrm>
          <a:prstGeom prst="rect">
            <a:avLst/>
          </a:prstGeom>
          <a:noFill/>
          <a:ln>
            <a:noFill/>
          </a:ln>
        </p:spPr>
      </p:pic>
    </p:spTree>
    <p:extLst>
      <p:ext uri="{BB962C8B-B14F-4D97-AF65-F5344CB8AC3E}">
        <p14:creationId xmlns:p14="http://schemas.microsoft.com/office/powerpoint/2010/main" val="1319609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sz="3600" dirty="0">
                <a:latin typeface="+mj-lt"/>
                <a:sym typeface="Calibri"/>
              </a:rPr>
              <a:t>B2C E-Commerce</a:t>
            </a:r>
            <a:endParaRPr lang="en-IN" sz="3600" dirty="0">
              <a:latin typeface="+mj-lt"/>
            </a:endParaRPr>
          </a:p>
        </p:txBody>
      </p:sp>
      <p:sp>
        <p:nvSpPr>
          <p:cNvPr id="2" name="Content Placeholder 1"/>
          <p:cNvSpPr>
            <a:spLocks noGrp="1"/>
          </p:cNvSpPr>
          <p:nvPr>
            <p:ph idx="1"/>
          </p:nvPr>
        </p:nvSpPr>
        <p:spPr/>
        <p:txBody>
          <a:bodyPr/>
          <a:lstStyle/>
          <a:p>
            <a:pPr marL="0" indent="0">
              <a:buNone/>
              <a:defRPr/>
            </a:pPr>
            <a:r>
              <a:rPr lang="en-US" b="1" dirty="0">
                <a:solidFill>
                  <a:schemeClr val="dk1"/>
                </a:solidFill>
                <a:ea typeface="Calibri"/>
                <a:cs typeface="Calibri"/>
                <a:sym typeface="Calibri"/>
              </a:rPr>
              <a:t>B2C e-commerce </a:t>
            </a:r>
            <a:r>
              <a:rPr lang="en-US" dirty="0">
                <a:solidFill>
                  <a:schemeClr val="dk1"/>
                </a:solidFill>
                <a:ea typeface="Calibri"/>
                <a:cs typeface="Calibri"/>
                <a:sym typeface="Calibri"/>
              </a:rPr>
              <a:t>is online exchange between companies and individual consumers.</a:t>
            </a:r>
          </a:p>
          <a:p>
            <a:pPr marL="798750" lvl="1" indent="-342900">
              <a:defRPr/>
            </a:pPr>
            <a:r>
              <a:rPr lang="en-US" dirty="0">
                <a:solidFill>
                  <a:schemeClr val="dk1"/>
                </a:solidFill>
                <a:ea typeface="Calibri"/>
                <a:cs typeface="Calibri"/>
                <a:sym typeface="Calibri"/>
              </a:rPr>
              <a:t>Shoppers purchased $373 billion in consumer goods online in 2016.</a:t>
            </a:r>
          </a:p>
          <a:p>
            <a:pPr marL="255600" indent="-255600">
              <a:defRPr/>
            </a:pPr>
            <a:r>
              <a:rPr lang="en-US" dirty="0">
                <a:solidFill>
                  <a:schemeClr val="dk1"/>
                </a:solidFill>
                <a:ea typeface="Calibri"/>
                <a:cs typeface="Calibri"/>
                <a:sym typeface="Calibri"/>
              </a:rPr>
              <a:t>Experts predict that by 2017:</a:t>
            </a:r>
            <a:endParaRPr lang="en-US" dirty="0"/>
          </a:p>
          <a:p>
            <a:pPr marL="798750" lvl="1" indent="-342900">
              <a:defRPr/>
            </a:pPr>
            <a:r>
              <a:rPr lang="en-US" dirty="0">
                <a:solidFill>
                  <a:schemeClr val="dk1"/>
                </a:solidFill>
                <a:ea typeface="Calibri"/>
                <a:cs typeface="Calibri"/>
                <a:sym typeface="Calibri"/>
              </a:rPr>
              <a:t>60% of all U.S. retail sales will involve the web in some way.</a:t>
            </a:r>
          </a:p>
          <a:p>
            <a:pPr marL="798750" lvl="1" indent="-342900">
              <a:defRPr/>
            </a:pPr>
            <a:r>
              <a:rPr lang="en-US" dirty="0">
                <a:solidFill>
                  <a:schemeClr val="dk1"/>
                </a:solidFill>
                <a:ea typeface="Calibri"/>
                <a:cs typeface="Calibri"/>
                <a:sym typeface="Calibri"/>
              </a:rPr>
              <a:t>Web-influenced sales will increase to $1.8 trillion.</a:t>
            </a:r>
          </a:p>
          <a:p>
            <a:pPr marL="0" lvl="1" indent="0">
              <a:buNone/>
              <a:defRPr/>
            </a:pPr>
            <a:r>
              <a:rPr lang="en-US" b="1" dirty="0"/>
              <a:t>M-commerce </a:t>
            </a:r>
            <a:r>
              <a:rPr lang="en-US" dirty="0"/>
              <a:t>is promotional or other e-commerce activities over mobile devices.</a:t>
            </a:r>
          </a:p>
        </p:txBody>
      </p:sp>
    </p:spTree>
    <p:extLst>
      <p:ext uri="{BB962C8B-B14F-4D97-AF65-F5344CB8AC3E}">
        <p14:creationId xmlns:p14="http://schemas.microsoft.com/office/powerpoint/2010/main" val="1966470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15372"/>
            <a:ext cx="8229600" cy="1097280"/>
          </a:xfrm>
        </p:spPr>
        <p:txBody>
          <a:bodyPr/>
          <a:lstStyle/>
          <a:p>
            <a:r>
              <a:rPr lang="en-US" sz="3600" dirty="0">
                <a:latin typeface="+mj-lt"/>
                <a:sym typeface="Calibri"/>
              </a:rPr>
              <a:t>Real People, Real Choices: </a:t>
            </a:r>
            <a:br>
              <a:rPr lang="en-US" sz="3600" dirty="0">
                <a:latin typeface="+mj-lt"/>
                <a:sym typeface="Calibri"/>
              </a:rPr>
            </a:br>
            <a:r>
              <a:rPr lang="en-US" sz="3600" dirty="0">
                <a:latin typeface="+mj-lt"/>
                <a:sym typeface="Calibri"/>
              </a:rPr>
              <a:t>Eskimo Joe’s</a:t>
            </a:r>
            <a:endParaRPr lang="en-IN" sz="3600" dirty="0">
              <a:latin typeface="+mj-lt"/>
            </a:endParaRPr>
          </a:p>
        </p:txBody>
      </p:sp>
      <p:sp>
        <p:nvSpPr>
          <p:cNvPr id="3" name="Content Placeholder 2"/>
          <p:cNvSpPr>
            <a:spLocks noGrp="1"/>
          </p:cNvSpPr>
          <p:nvPr>
            <p:ph idx="1"/>
          </p:nvPr>
        </p:nvSpPr>
        <p:spPr>
          <a:xfrm>
            <a:off x="457200" y="1600201"/>
            <a:ext cx="8305800" cy="3505200"/>
          </a:xfrm>
        </p:spPr>
        <p:txBody>
          <a:bodyPr/>
          <a:lstStyle/>
          <a:p>
            <a:pPr marL="255600" indent="-255600">
              <a:buSzPct val="100000"/>
            </a:pPr>
            <a:r>
              <a:rPr lang="en-US" sz="2600" dirty="0">
                <a:solidFill>
                  <a:srgbClr val="007FA3"/>
                </a:solidFill>
                <a:sym typeface="Calibri"/>
              </a:rPr>
              <a:t>Which option should Stan pursue?</a:t>
            </a:r>
            <a:endParaRPr lang="en-US" sz="2600" dirty="0">
              <a:solidFill>
                <a:srgbClr val="007FA3"/>
              </a:solidFill>
            </a:endParaRPr>
          </a:p>
          <a:p>
            <a:pPr marL="798750" lvl="1" indent="-342900">
              <a:buFont typeface="Wingdings" panose="05000000000000000000" pitchFamily="2" charset="2"/>
              <a:buChar char="§"/>
            </a:pPr>
            <a:r>
              <a:rPr lang="en-US" sz="2400" i="1" dirty="0">
                <a:solidFill>
                  <a:srgbClr val="007FA3"/>
                </a:solidFill>
                <a:ea typeface="Calibri"/>
                <a:cs typeface="Calibri"/>
                <a:sym typeface="Calibri"/>
              </a:rPr>
              <a:t>Option 1:</a:t>
            </a:r>
            <a:r>
              <a:rPr lang="en-US" sz="2400" dirty="0">
                <a:solidFill>
                  <a:schemeClr val="dk1"/>
                </a:solidFill>
                <a:ea typeface="Calibri"/>
                <a:cs typeface="Calibri"/>
                <a:sym typeface="Calibri"/>
              </a:rPr>
              <a:t> Convert the beer bar into a full-service restaurant that focuses on selling great food</a:t>
            </a:r>
            <a:r>
              <a:rPr lang="en-US" sz="2400" dirty="0" smtClean="0">
                <a:solidFill>
                  <a:schemeClr val="dk1"/>
                </a:solidFill>
                <a:ea typeface="Calibri"/>
                <a:cs typeface="Calibri"/>
                <a:sym typeface="Calibri"/>
              </a:rPr>
              <a:t>.</a:t>
            </a:r>
          </a:p>
          <a:p>
            <a:pPr marL="798750" lvl="1" indent="-342900">
              <a:buFont typeface="Wingdings" panose="05000000000000000000" pitchFamily="2" charset="2"/>
              <a:buChar char="§"/>
            </a:pPr>
            <a:r>
              <a:rPr lang="en-US" sz="2400" i="1" dirty="0">
                <a:solidFill>
                  <a:srgbClr val="007FA3"/>
                </a:solidFill>
                <a:ea typeface="Calibri"/>
                <a:cs typeface="Calibri"/>
                <a:sym typeface="Calibri"/>
              </a:rPr>
              <a:t>Option 2:</a:t>
            </a:r>
            <a:r>
              <a:rPr lang="en-US" sz="2400" i="1" dirty="0">
                <a:solidFill>
                  <a:srgbClr val="000066"/>
                </a:solidFill>
                <a:ea typeface="Calibri"/>
                <a:cs typeface="Calibri"/>
                <a:sym typeface="Calibri"/>
              </a:rPr>
              <a:t> </a:t>
            </a:r>
            <a:r>
              <a:rPr lang="en-US" sz="2400" dirty="0">
                <a:solidFill>
                  <a:schemeClr val="dk1"/>
                </a:solidFill>
                <a:ea typeface="Calibri"/>
                <a:cs typeface="Calibri"/>
                <a:sym typeface="Calibri"/>
              </a:rPr>
              <a:t>Continue operating as a beer bar at the core and work to offset declining beer sales with an increase in apparel sales</a:t>
            </a:r>
            <a:r>
              <a:rPr lang="en-US" sz="2400" dirty="0" smtClean="0">
                <a:solidFill>
                  <a:schemeClr val="dk1"/>
                </a:solidFill>
                <a:ea typeface="Calibri"/>
                <a:cs typeface="Calibri"/>
                <a:sym typeface="Calibri"/>
              </a:rPr>
              <a:t>.</a:t>
            </a:r>
          </a:p>
          <a:p>
            <a:pPr marL="798750" lvl="1" indent="-342900">
              <a:buFont typeface="Wingdings" panose="05000000000000000000" pitchFamily="2" charset="2"/>
              <a:buChar char="§"/>
            </a:pPr>
            <a:r>
              <a:rPr lang="en-US" sz="2400" i="1" dirty="0">
                <a:solidFill>
                  <a:srgbClr val="007FA3"/>
                </a:solidFill>
                <a:ea typeface="Calibri"/>
                <a:cs typeface="Calibri"/>
                <a:sym typeface="Calibri"/>
              </a:rPr>
              <a:t>Option 3:</a:t>
            </a:r>
            <a:r>
              <a:rPr lang="en-US" sz="2400" dirty="0">
                <a:solidFill>
                  <a:srgbClr val="000066"/>
                </a:solidFill>
                <a:ea typeface="Calibri"/>
                <a:cs typeface="Calibri"/>
                <a:sym typeface="Calibri"/>
              </a:rPr>
              <a:t> </a:t>
            </a:r>
            <a:r>
              <a:rPr lang="en-US" sz="2400" dirty="0">
                <a:solidFill>
                  <a:schemeClr val="dk1"/>
                </a:solidFill>
                <a:ea typeface="Calibri"/>
                <a:cs typeface="Calibri"/>
                <a:sym typeface="Calibri"/>
              </a:rPr>
              <a:t>Close Eskimo Joe’s bar and refocus resources on building the growing apparel business.</a:t>
            </a:r>
            <a:endParaRPr lang="en-US" sz="2600" dirty="0"/>
          </a:p>
        </p:txBody>
      </p:sp>
    </p:spTree>
    <p:extLst>
      <p:ext uri="{BB962C8B-B14F-4D97-AF65-F5344CB8AC3E}">
        <p14:creationId xmlns:p14="http://schemas.microsoft.com/office/powerpoint/2010/main" val="2601723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1097280"/>
          </a:xfrm>
        </p:spPr>
        <p:txBody>
          <a:bodyPr/>
          <a:lstStyle/>
          <a:p>
            <a:r>
              <a:rPr lang="en-US" sz="3600" dirty="0">
                <a:latin typeface="+mn-lt"/>
                <a:sym typeface="Calibri"/>
              </a:rPr>
              <a:t>Table </a:t>
            </a:r>
            <a:r>
              <a:rPr lang="en-US" sz="3600" dirty="0" smtClean="0">
                <a:latin typeface="+mn-lt"/>
                <a:sym typeface="Calibri"/>
              </a:rPr>
              <a:t>12.2 </a:t>
            </a:r>
            <a:r>
              <a:rPr lang="en-US" sz="3600" dirty="0">
                <a:latin typeface="+mn-lt"/>
                <a:sym typeface="Calibri"/>
              </a:rPr>
              <a:t>Benefits and Limitations of </a:t>
            </a:r>
            <a:r>
              <a:rPr lang="en-US" sz="3600" dirty="0" smtClean="0">
                <a:latin typeface="+mn-lt"/>
                <a:sym typeface="Calibri"/>
              </a:rPr>
              <a:t>E-Commerce </a:t>
            </a:r>
            <a:r>
              <a:rPr lang="en-US" sz="2200" b="0" dirty="0" smtClean="0">
                <a:latin typeface="+mn-lt"/>
                <a:sym typeface="Calibri"/>
              </a:rPr>
              <a:t>(1 of 4)</a:t>
            </a:r>
            <a:endParaRPr lang="en-IN" sz="2200" b="0" dirty="0">
              <a:latin typeface="+mn-lt"/>
            </a:endParaRPr>
          </a:p>
        </p:txBody>
      </p:sp>
      <p:graphicFrame>
        <p:nvGraphicFramePr>
          <p:cNvPr id="5" name="Table 4"/>
          <p:cNvGraphicFramePr>
            <a:graphicFrameLocks noGrp="1"/>
          </p:cNvGraphicFramePr>
          <p:nvPr>
            <p:extLst>
              <p:ext uri="{D42A27DB-BD31-4B8C-83A1-F6EECF244321}">
                <p14:modId xmlns:p14="http://schemas.microsoft.com/office/powerpoint/2010/main" val="2766194615"/>
              </p:ext>
            </p:extLst>
          </p:nvPr>
        </p:nvGraphicFramePr>
        <p:xfrm>
          <a:off x="660400" y="1676400"/>
          <a:ext cx="7696200" cy="3853195"/>
        </p:xfrm>
        <a:graphic>
          <a:graphicData uri="http://schemas.openxmlformats.org/drawingml/2006/table">
            <a:tbl>
              <a:tblPr firstRow="1" firstCol="1" bandRow="1">
                <a:noFill/>
                <a:tableStyleId>{3B4B98B0-60AC-42C2-AFA5-B58CD77FA1E5}</a:tableStyleId>
              </a:tblPr>
              <a:tblGrid>
                <a:gridCol w="7696200"/>
              </a:tblGrid>
              <a:tr h="347257">
                <a:tc>
                  <a:txBody>
                    <a:bodyPr/>
                    <a:lstStyle/>
                    <a:p>
                      <a:pPr marL="0" marR="0">
                        <a:lnSpc>
                          <a:spcPct val="115000"/>
                        </a:lnSpc>
                        <a:spcBef>
                          <a:spcPts val="0"/>
                        </a:spcBef>
                        <a:spcAft>
                          <a:spcPts val="0"/>
                        </a:spcAft>
                      </a:pPr>
                      <a:r>
                        <a:rPr lang="en-IN" sz="1500" b="1" dirty="0">
                          <a:effectLst/>
                        </a:rPr>
                        <a:t>Benefits For the Consumer</a:t>
                      </a:r>
                      <a:endParaRPr lang="en-IN" sz="15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7257">
                <a:tc>
                  <a:txBody>
                    <a:bodyPr/>
                    <a:lstStyle/>
                    <a:p>
                      <a:pPr marL="0" marR="0">
                        <a:lnSpc>
                          <a:spcPct val="115000"/>
                        </a:lnSpc>
                        <a:spcBef>
                          <a:spcPts val="0"/>
                        </a:spcBef>
                        <a:spcAft>
                          <a:spcPts val="0"/>
                        </a:spcAft>
                      </a:pPr>
                      <a:r>
                        <a:rPr lang="en-IN" sz="1500" b="0" dirty="0">
                          <a:effectLst/>
                        </a:rPr>
                        <a:t>Shop 24 hours a day</a:t>
                      </a:r>
                      <a:endParaRPr lang="en-IN" sz="1500" b="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r>
              <a:tr h="347257">
                <a:tc>
                  <a:txBody>
                    <a:bodyPr/>
                    <a:lstStyle/>
                    <a:p>
                      <a:pPr marL="0" marR="0">
                        <a:lnSpc>
                          <a:spcPct val="115000"/>
                        </a:lnSpc>
                        <a:spcBef>
                          <a:spcPts val="0"/>
                        </a:spcBef>
                        <a:spcAft>
                          <a:spcPts val="0"/>
                        </a:spcAft>
                      </a:pPr>
                      <a:r>
                        <a:rPr lang="en-IN" sz="1500" b="0" dirty="0">
                          <a:effectLst/>
                        </a:rPr>
                        <a:t>Less traveling</a:t>
                      </a:r>
                      <a:endParaRPr lang="en-IN" sz="1500" b="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0625">
                <a:tc>
                  <a:txBody>
                    <a:bodyPr/>
                    <a:lstStyle/>
                    <a:p>
                      <a:pPr marL="0" marR="0">
                        <a:lnSpc>
                          <a:spcPct val="115000"/>
                        </a:lnSpc>
                        <a:spcBef>
                          <a:spcPts val="0"/>
                        </a:spcBef>
                        <a:spcAft>
                          <a:spcPts val="0"/>
                        </a:spcAft>
                      </a:pPr>
                      <a:r>
                        <a:rPr lang="en-IN" sz="1500" b="0" dirty="0">
                          <a:effectLst/>
                        </a:rPr>
                        <a:t>Can receive relevant information in seconds from any location</a:t>
                      </a:r>
                      <a:endParaRPr lang="en-IN" sz="1500" b="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r>
              <a:tr h="347257">
                <a:tc>
                  <a:txBody>
                    <a:bodyPr/>
                    <a:lstStyle/>
                    <a:p>
                      <a:pPr marL="0" marR="0">
                        <a:lnSpc>
                          <a:spcPct val="115000"/>
                        </a:lnSpc>
                        <a:spcBef>
                          <a:spcPts val="0"/>
                        </a:spcBef>
                        <a:spcAft>
                          <a:spcPts val="0"/>
                        </a:spcAft>
                      </a:pPr>
                      <a:r>
                        <a:rPr lang="en-IN" sz="1500" b="0" dirty="0">
                          <a:effectLst/>
                        </a:rPr>
                        <a:t>More product choices</a:t>
                      </a:r>
                      <a:endParaRPr lang="en-IN" sz="1500" b="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7257">
                <a:tc>
                  <a:txBody>
                    <a:bodyPr/>
                    <a:lstStyle/>
                    <a:p>
                      <a:pPr marL="0" marR="0">
                        <a:lnSpc>
                          <a:spcPct val="115000"/>
                        </a:lnSpc>
                        <a:spcBef>
                          <a:spcPts val="0"/>
                        </a:spcBef>
                        <a:spcAft>
                          <a:spcPts val="0"/>
                        </a:spcAft>
                      </a:pPr>
                      <a:r>
                        <a:rPr lang="en-IN" sz="1500" b="0" dirty="0">
                          <a:effectLst/>
                        </a:rPr>
                        <a:t>More products available to less developed countries</a:t>
                      </a:r>
                      <a:endParaRPr lang="en-IN" sz="1500" b="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r>
              <a:tr h="347257">
                <a:tc>
                  <a:txBody>
                    <a:bodyPr/>
                    <a:lstStyle/>
                    <a:p>
                      <a:pPr marL="0" marR="0">
                        <a:lnSpc>
                          <a:spcPct val="115000"/>
                        </a:lnSpc>
                        <a:spcBef>
                          <a:spcPts val="0"/>
                        </a:spcBef>
                        <a:spcAft>
                          <a:spcPts val="0"/>
                        </a:spcAft>
                      </a:pPr>
                      <a:r>
                        <a:rPr lang="en-IN" sz="1500" b="0" dirty="0">
                          <a:effectLst/>
                        </a:rPr>
                        <a:t>Greater price information</a:t>
                      </a:r>
                      <a:endParaRPr lang="en-IN" sz="1500" b="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7257">
                <a:tc>
                  <a:txBody>
                    <a:bodyPr/>
                    <a:lstStyle/>
                    <a:p>
                      <a:pPr marL="0" marR="0">
                        <a:lnSpc>
                          <a:spcPct val="115000"/>
                        </a:lnSpc>
                        <a:spcBef>
                          <a:spcPts val="0"/>
                        </a:spcBef>
                        <a:spcAft>
                          <a:spcPts val="0"/>
                        </a:spcAft>
                      </a:pPr>
                      <a:r>
                        <a:rPr lang="en-IN" sz="1500" b="0" dirty="0">
                          <a:effectLst/>
                        </a:rPr>
                        <a:t>Lower prices, so less affluent can purchase</a:t>
                      </a:r>
                      <a:endParaRPr lang="en-IN" sz="1500" b="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r>
              <a:tr h="347257">
                <a:tc>
                  <a:txBody>
                    <a:bodyPr/>
                    <a:lstStyle/>
                    <a:p>
                      <a:pPr marL="0" marR="0">
                        <a:lnSpc>
                          <a:spcPct val="115000"/>
                        </a:lnSpc>
                        <a:spcBef>
                          <a:spcPts val="0"/>
                        </a:spcBef>
                        <a:spcAft>
                          <a:spcPts val="0"/>
                        </a:spcAft>
                      </a:pPr>
                      <a:r>
                        <a:rPr lang="en-IN" sz="1500" b="0" dirty="0">
                          <a:effectLst/>
                        </a:rPr>
                        <a:t>Participate in virtual auctions</a:t>
                      </a:r>
                      <a:endParaRPr lang="en-IN" sz="1500" b="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7257">
                <a:tc>
                  <a:txBody>
                    <a:bodyPr/>
                    <a:lstStyle/>
                    <a:p>
                      <a:pPr marL="0" marR="0">
                        <a:lnSpc>
                          <a:spcPct val="115000"/>
                        </a:lnSpc>
                        <a:spcBef>
                          <a:spcPts val="0"/>
                        </a:spcBef>
                        <a:spcAft>
                          <a:spcPts val="0"/>
                        </a:spcAft>
                      </a:pPr>
                      <a:r>
                        <a:rPr lang="en-IN" sz="1500" b="0" dirty="0">
                          <a:effectLst/>
                        </a:rPr>
                        <a:t>Fast delivery</a:t>
                      </a:r>
                      <a:endParaRPr lang="en-IN" sz="1500" b="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r>
              <a:tr h="347257">
                <a:tc>
                  <a:txBody>
                    <a:bodyPr/>
                    <a:lstStyle/>
                    <a:p>
                      <a:pPr marL="0" marR="0">
                        <a:lnSpc>
                          <a:spcPct val="115000"/>
                        </a:lnSpc>
                        <a:spcBef>
                          <a:spcPts val="0"/>
                        </a:spcBef>
                        <a:spcAft>
                          <a:spcPts val="0"/>
                        </a:spcAft>
                      </a:pPr>
                      <a:r>
                        <a:rPr lang="en-IN" sz="1500" b="0" dirty="0">
                          <a:effectLst/>
                        </a:rPr>
                        <a:t>Electronic communities</a:t>
                      </a:r>
                      <a:endParaRPr lang="en-IN" sz="1500" b="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09160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1080028"/>
          </a:xfrm>
        </p:spPr>
        <p:txBody>
          <a:bodyPr/>
          <a:lstStyle/>
          <a:p>
            <a:r>
              <a:rPr lang="en-US" sz="3600" dirty="0">
                <a:latin typeface="+mj-lt"/>
                <a:sym typeface="Calibri"/>
              </a:rPr>
              <a:t>Table </a:t>
            </a:r>
            <a:r>
              <a:rPr lang="en-US" sz="3600" dirty="0" smtClean="0">
                <a:latin typeface="+mj-lt"/>
                <a:sym typeface="Calibri"/>
              </a:rPr>
              <a:t>12.2 </a:t>
            </a:r>
            <a:r>
              <a:rPr lang="en-US" sz="3600" dirty="0">
                <a:latin typeface="+mj-lt"/>
                <a:sym typeface="Calibri"/>
              </a:rPr>
              <a:t>Benefits and Limitations of E-Commerce </a:t>
            </a:r>
            <a:r>
              <a:rPr lang="en-US" sz="2200" b="0" dirty="0" smtClean="0">
                <a:latin typeface="+mj-lt"/>
                <a:sym typeface="Calibri"/>
              </a:rPr>
              <a:t>(2 </a:t>
            </a:r>
            <a:r>
              <a:rPr lang="en-US" sz="2200" b="0" dirty="0">
                <a:latin typeface="+mj-lt"/>
                <a:sym typeface="Calibri"/>
              </a:rPr>
              <a:t>of 4)</a:t>
            </a:r>
            <a:endParaRPr lang="en-IN" sz="2200" b="0" dirty="0">
              <a:latin typeface="+mj-lt"/>
            </a:endParaRPr>
          </a:p>
        </p:txBody>
      </p:sp>
      <p:graphicFrame>
        <p:nvGraphicFramePr>
          <p:cNvPr id="3" name="Table 2"/>
          <p:cNvGraphicFramePr>
            <a:graphicFrameLocks noGrp="1"/>
          </p:cNvGraphicFramePr>
          <p:nvPr>
            <p:extLst>
              <p:ext uri="{D42A27DB-BD31-4B8C-83A1-F6EECF244321}">
                <p14:modId xmlns:p14="http://schemas.microsoft.com/office/powerpoint/2010/main" val="2672335371"/>
              </p:ext>
            </p:extLst>
          </p:nvPr>
        </p:nvGraphicFramePr>
        <p:xfrm>
          <a:off x="762000" y="1676401"/>
          <a:ext cx="7315200" cy="2184399"/>
        </p:xfrm>
        <a:graphic>
          <a:graphicData uri="http://schemas.openxmlformats.org/drawingml/2006/table">
            <a:tbl>
              <a:tblPr firstRow="1" firstCol="1" bandRow="1">
                <a:tableStyleId>{3B4B98B0-60AC-42C2-AFA5-B58CD77FA1E5}</a:tableStyleId>
              </a:tblPr>
              <a:tblGrid>
                <a:gridCol w="7315200"/>
              </a:tblGrid>
              <a:tr h="457199">
                <a:tc>
                  <a:txBody>
                    <a:bodyPr/>
                    <a:lstStyle/>
                    <a:p>
                      <a:pPr marL="0" marR="0">
                        <a:lnSpc>
                          <a:spcPct val="115000"/>
                        </a:lnSpc>
                        <a:spcBef>
                          <a:spcPts val="0"/>
                        </a:spcBef>
                        <a:spcAft>
                          <a:spcPts val="0"/>
                        </a:spcAft>
                      </a:pPr>
                      <a:r>
                        <a:rPr lang="en-IN" sz="1500" b="1" dirty="0">
                          <a:effectLst/>
                        </a:rPr>
                        <a:t>Benefits For the Marketer</a:t>
                      </a:r>
                      <a:endParaRPr lang="en-IN" sz="15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1000">
                <a:tc>
                  <a:txBody>
                    <a:bodyPr/>
                    <a:lstStyle/>
                    <a:p>
                      <a:pPr marL="0" marR="0">
                        <a:lnSpc>
                          <a:spcPct val="115000"/>
                        </a:lnSpc>
                        <a:spcBef>
                          <a:spcPts val="0"/>
                        </a:spcBef>
                        <a:spcAft>
                          <a:spcPts val="0"/>
                        </a:spcAft>
                      </a:pPr>
                      <a:r>
                        <a:rPr lang="en-IN" sz="1500" b="0" dirty="0">
                          <a:effectLst/>
                        </a:rPr>
                        <a:t>The world is your marketplace</a:t>
                      </a:r>
                      <a:endParaRPr lang="en-IN" sz="1500" b="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r>
              <a:tr h="431800">
                <a:tc>
                  <a:txBody>
                    <a:bodyPr/>
                    <a:lstStyle/>
                    <a:p>
                      <a:pPr marL="0" marR="0">
                        <a:lnSpc>
                          <a:spcPct val="115000"/>
                        </a:lnSpc>
                        <a:spcBef>
                          <a:spcPts val="0"/>
                        </a:spcBef>
                        <a:spcAft>
                          <a:spcPts val="0"/>
                        </a:spcAft>
                      </a:pPr>
                      <a:r>
                        <a:rPr lang="en-IN" sz="1500" b="0" dirty="0">
                          <a:effectLst/>
                        </a:rPr>
                        <a:t>Decreases costs of doing business</a:t>
                      </a:r>
                      <a:endParaRPr lang="en-IN" sz="1500" b="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3700">
                <a:tc>
                  <a:txBody>
                    <a:bodyPr/>
                    <a:lstStyle/>
                    <a:p>
                      <a:pPr marL="0" marR="0">
                        <a:lnSpc>
                          <a:spcPct val="115000"/>
                        </a:lnSpc>
                        <a:spcBef>
                          <a:spcPts val="0"/>
                        </a:spcBef>
                        <a:spcAft>
                          <a:spcPts val="0"/>
                        </a:spcAft>
                      </a:pPr>
                      <a:r>
                        <a:rPr lang="en-IN" sz="1500" b="0" dirty="0">
                          <a:effectLst/>
                        </a:rPr>
                        <a:t>Very specialized businesses can succeed</a:t>
                      </a:r>
                      <a:endParaRPr lang="en-IN" sz="1500" b="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r>
              <a:tr h="520700">
                <a:tc>
                  <a:txBody>
                    <a:bodyPr/>
                    <a:lstStyle/>
                    <a:p>
                      <a:pPr marL="0" marR="0">
                        <a:lnSpc>
                          <a:spcPct val="115000"/>
                        </a:lnSpc>
                        <a:spcBef>
                          <a:spcPts val="0"/>
                        </a:spcBef>
                        <a:spcAft>
                          <a:spcPts val="0"/>
                        </a:spcAft>
                      </a:pPr>
                      <a:r>
                        <a:rPr lang="en-IN" sz="1500" b="0" dirty="0">
                          <a:effectLst/>
                        </a:rPr>
                        <a:t>Real-time pricing</a:t>
                      </a:r>
                      <a:endParaRPr lang="en-IN" sz="1500" b="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4487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686328"/>
          </a:xfrm>
        </p:spPr>
        <p:txBody>
          <a:bodyPr/>
          <a:lstStyle/>
          <a:p>
            <a:r>
              <a:rPr lang="en-US" sz="3600" dirty="0">
                <a:latin typeface="+mj-lt"/>
              </a:rPr>
              <a:t>Benefits of B2C E-Commerce</a:t>
            </a:r>
            <a:endParaRPr lang="en-IN" sz="3600" dirty="0">
              <a:latin typeface="+mj-lt"/>
            </a:endParaRPr>
          </a:p>
        </p:txBody>
      </p:sp>
      <p:sp>
        <p:nvSpPr>
          <p:cNvPr id="5" name="Content Placeholder 2"/>
          <p:cNvSpPr>
            <a:spLocks noGrp="1"/>
          </p:cNvSpPr>
          <p:nvPr>
            <p:ph idx="1"/>
          </p:nvPr>
        </p:nvSpPr>
        <p:spPr>
          <a:xfrm>
            <a:off x="457200" y="1079500"/>
            <a:ext cx="8191500" cy="5168900"/>
          </a:xfrm>
        </p:spPr>
        <p:txBody>
          <a:bodyPr/>
          <a:lstStyle/>
          <a:p>
            <a:pPr marL="0" indent="0">
              <a:buSzPct val="100000"/>
              <a:buNone/>
            </a:pPr>
            <a:r>
              <a:rPr lang="en-US" sz="2600" b="1" dirty="0"/>
              <a:t>Virtual Experiential Marketing </a:t>
            </a:r>
            <a:r>
              <a:rPr lang="en-US" sz="2600" dirty="0"/>
              <a:t>is an online marketing strategy that engages experiential shoppers online by using:</a:t>
            </a:r>
            <a:endParaRPr lang="en-US" sz="2600" dirty="0" smtClean="0">
              <a:solidFill>
                <a:schemeClr val="dk1"/>
              </a:solidFill>
              <a:ea typeface="Calibri"/>
              <a:cs typeface="Calibri"/>
              <a:sym typeface="Calibri"/>
            </a:endParaRPr>
          </a:p>
          <a:p>
            <a:pPr marL="255600" indent="-255600">
              <a:buSzPct val="100000"/>
            </a:pPr>
            <a:r>
              <a:rPr lang="en-US" sz="2400" dirty="0" smtClean="0">
                <a:latin typeface="Calibri" panose="020F0502020204030204" pitchFamily="34" charset="0"/>
              </a:rPr>
              <a:t>Co</a:t>
            </a:r>
            <a:r>
              <a:rPr lang="en-US" sz="2400" dirty="0" smtClean="0"/>
              <a:t>lors</a:t>
            </a:r>
          </a:p>
          <a:p>
            <a:pPr marL="255600" indent="-255600">
              <a:buSzPct val="100000"/>
            </a:pPr>
            <a:r>
              <a:rPr lang="en-US" sz="2400" dirty="0" smtClean="0"/>
              <a:t>Graphics</a:t>
            </a:r>
          </a:p>
          <a:p>
            <a:pPr marL="255600" indent="-255600">
              <a:buSzPct val="100000"/>
            </a:pPr>
            <a:r>
              <a:rPr lang="en-US" sz="2400" dirty="0"/>
              <a:t>Layout and Design</a:t>
            </a:r>
          </a:p>
          <a:p>
            <a:pPr marL="255600" indent="-255600">
              <a:buSzPct val="100000"/>
            </a:pPr>
            <a:r>
              <a:rPr lang="en-US" sz="2400" dirty="0"/>
              <a:t>Interactive Videos</a:t>
            </a:r>
          </a:p>
          <a:p>
            <a:pPr marL="255600" indent="-255600">
              <a:buSzPct val="100000"/>
            </a:pPr>
            <a:r>
              <a:rPr lang="en-US" sz="2400" dirty="0" smtClean="0"/>
              <a:t>Contests</a:t>
            </a:r>
          </a:p>
          <a:p>
            <a:pPr marL="255600" indent="-255600">
              <a:buSzPct val="100000"/>
            </a:pPr>
            <a:r>
              <a:rPr lang="en-US" sz="2400" dirty="0" smtClean="0"/>
              <a:t>Games</a:t>
            </a:r>
          </a:p>
          <a:p>
            <a:pPr marL="255600" indent="-255600">
              <a:buSzPct val="100000"/>
            </a:pPr>
            <a:r>
              <a:rPr lang="en-US" sz="2400" dirty="0" smtClean="0"/>
              <a:t>Giveaways</a:t>
            </a:r>
            <a:endParaRPr lang="en-US" sz="2600" dirty="0" smtClean="0">
              <a:solidFill>
                <a:schemeClr val="dk1"/>
              </a:solidFill>
              <a:ea typeface="Calibri"/>
              <a:cs typeface="Calibri"/>
              <a:sym typeface="Calibri"/>
            </a:endParaRPr>
          </a:p>
        </p:txBody>
      </p:sp>
    </p:spTree>
    <p:extLst>
      <p:ext uri="{BB962C8B-B14F-4D97-AF65-F5344CB8AC3E}">
        <p14:creationId xmlns:p14="http://schemas.microsoft.com/office/powerpoint/2010/main" val="1052012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15372"/>
            <a:ext cx="8229600" cy="1080028"/>
          </a:xfrm>
        </p:spPr>
        <p:txBody>
          <a:bodyPr/>
          <a:lstStyle/>
          <a:p>
            <a:r>
              <a:rPr lang="en-US" sz="3600" dirty="0">
                <a:latin typeface="+mj-lt"/>
                <a:sym typeface="Calibri"/>
              </a:rPr>
              <a:t>Table </a:t>
            </a:r>
            <a:r>
              <a:rPr lang="en-US" sz="3600" dirty="0" smtClean="0">
                <a:latin typeface="+mj-lt"/>
                <a:sym typeface="Calibri"/>
              </a:rPr>
              <a:t>12.2 </a:t>
            </a:r>
            <a:r>
              <a:rPr lang="en-US" sz="3600" dirty="0">
                <a:latin typeface="+mj-lt"/>
                <a:sym typeface="Calibri"/>
              </a:rPr>
              <a:t>Benefits and Limitations of E-Commerce </a:t>
            </a:r>
            <a:r>
              <a:rPr lang="en-US" sz="2200" b="0" dirty="0" smtClean="0">
                <a:latin typeface="+mj-lt"/>
                <a:sym typeface="Calibri"/>
              </a:rPr>
              <a:t>(3 </a:t>
            </a:r>
            <a:r>
              <a:rPr lang="en-US" sz="2200" b="0" dirty="0">
                <a:latin typeface="+mj-lt"/>
                <a:sym typeface="Calibri"/>
              </a:rPr>
              <a:t>of 4)</a:t>
            </a:r>
            <a:endParaRPr lang="en-IN" sz="2200" b="0" dirty="0">
              <a:latin typeface="+mj-lt"/>
            </a:endParaRPr>
          </a:p>
        </p:txBody>
      </p:sp>
      <p:graphicFrame>
        <p:nvGraphicFramePr>
          <p:cNvPr id="7" name="Table 6"/>
          <p:cNvGraphicFramePr>
            <a:graphicFrameLocks noGrp="1"/>
          </p:cNvGraphicFramePr>
          <p:nvPr>
            <p:extLst>
              <p:ext uri="{D42A27DB-BD31-4B8C-83A1-F6EECF244321}">
                <p14:modId xmlns:p14="http://schemas.microsoft.com/office/powerpoint/2010/main" val="2965486601"/>
              </p:ext>
            </p:extLst>
          </p:nvPr>
        </p:nvGraphicFramePr>
        <p:xfrm>
          <a:off x="685800" y="1676402"/>
          <a:ext cx="7848600" cy="3086098"/>
        </p:xfrm>
        <a:graphic>
          <a:graphicData uri="http://schemas.openxmlformats.org/drawingml/2006/table">
            <a:tbl>
              <a:tblPr firstRow="1" firstCol="1" bandRow="1">
                <a:tableStyleId>{3B4B98B0-60AC-42C2-AFA5-B58CD77FA1E5}</a:tableStyleId>
              </a:tblPr>
              <a:tblGrid>
                <a:gridCol w="7848600"/>
              </a:tblGrid>
              <a:tr h="457198">
                <a:tc>
                  <a:txBody>
                    <a:bodyPr/>
                    <a:lstStyle/>
                    <a:p>
                      <a:pPr marL="0" marR="0">
                        <a:lnSpc>
                          <a:spcPct val="115000"/>
                        </a:lnSpc>
                        <a:spcBef>
                          <a:spcPts val="0"/>
                        </a:spcBef>
                        <a:spcAft>
                          <a:spcPts val="0"/>
                        </a:spcAft>
                      </a:pPr>
                      <a:r>
                        <a:rPr lang="en-IN" sz="1500" b="1" dirty="0">
                          <a:effectLst/>
                        </a:rPr>
                        <a:t>Limitations For the Consumer</a:t>
                      </a:r>
                      <a:endParaRPr lang="en-IN" sz="15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1755">
                <a:tc>
                  <a:txBody>
                    <a:bodyPr/>
                    <a:lstStyle/>
                    <a:p>
                      <a:pPr marL="0" marR="0">
                        <a:lnSpc>
                          <a:spcPct val="115000"/>
                        </a:lnSpc>
                        <a:spcBef>
                          <a:spcPts val="0"/>
                        </a:spcBef>
                        <a:spcAft>
                          <a:spcPts val="0"/>
                        </a:spcAft>
                      </a:pPr>
                      <a:r>
                        <a:rPr lang="en-IN" sz="1500" b="0" dirty="0">
                          <a:effectLst/>
                        </a:rPr>
                        <a:t>Lack of security</a:t>
                      </a:r>
                      <a:endParaRPr lang="en-IN" sz="1500" b="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49945">
                <a:tc>
                  <a:txBody>
                    <a:bodyPr/>
                    <a:lstStyle/>
                    <a:p>
                      <a:pPr marL="0" marR="0">
                        <a:lnSpc>
                          <a:spcPct val="115000"/>
                        </a:lnSpc>
                        <a:spcBef>
                          <a:spcPts val="0"/>
                        </a:spcBef>
                        <a:spcAft>
                          <a:spcPts val="0"/>
                        </a:spcAft>
                      </a:pPr>
                      <a:r>
                        <a:rPr lang="en-IN" sz="1500" b="0" dirty="0">
                          <a:effectLst/>
                        </a:rPr>
                        <a:t>Fraud</a:t>
                      </a:r>
                      <a:endParaRPr lang="en-IN" sz="1500" b="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9102">
                <a:tc>
                  <a:txBody>
                    <a:bodyPr/>
                    <a:lstStyle/>
                    <a:p>
                      <a:pPr marL="0" marR="0">
                        <a:lnSpc>
                          <a:spcPct val="115000"/>
                        </a:lnSpc>
                        <a:spcBef>
                          <a:spcPts val="0"/>
                        </a:spcBef>
                        <a:spcAft>
                          <a:spcPts val="0"/>
                        </a:spcAft>
                      </a:pPr>
                      <a:r>
                        <a:rPr lang="en-IN" sz="1500" b="0" dirty="0">
                          <a:effectLst/>
                        </a:rPr>
                        <a:t>Can’t touch items</a:t>
                      </a:r>
                      <a:endParaRPr lang="en-IN" sz="1500" b="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57200">
                <a:tc>
                  <a:txBody>
                    <a:bodyPr/>
                    <a:lstStyle/>
                    <a:p>
                      <a:pPr marL="0" marR="0">
                        <a:lnSpc>
                          <a:spcPct val="115000"/>
                        </a:lnSpc>
                        <a:spcBef>
                          <a:spcPts val="0"/>
                        </a:spcBef>
                        <a:spcAft>
                          <a:spcPts val="0"/>
                        </a:spcAft>
                      </a:pPr>
                      <a:r>
                        <a:rPr lang="en-IN" sz="1500" b="0">
                          <a:effectLst/>
                        </a:rPr>
                        <a:t>Exact colors may not reproduce on computer monitors</a:t>
                      </a:r>
                      <a:endParaRPr lang="en-IN" sz="1500" b="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2600">
                <a:tc>
                  <a:txBody>
                    <a:bodyPr/>
                    <a:lstStyle/>
                    <a:p>
                      <a:pPr marL="0" marR="0">
                        <a:lnSpc>
                          <a:spcPct val="115000"/>
                        </a:lnSpc>
                        <a:spcBef>
                          <a:spcPts val="0"/>
                        </a:spcBef>
                        <a:spcAft>
                          <a:spcPts val="0"/>
                        </a:spcAft>
                      </a:pPr>
                      <a:r>
                        <a:rPr lang="en-IN" sz="1500" b="0" dirty="0">
                          <a:effectLst/>
                        </a:rPr>
                        <a:t>Expensive to order and then return</a:t>
                      </a:r>
                      <a:endParaRPr lang="en-IN" sz="1500" b="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8298">
                <a:tc>
                  <a:txBody>
                    <a:bodyPr/>
                    <a:lstStyle/>
                    <a:p>
                      <a:pPr marL="0" marR="0">
                        <a:lnSpc>
                          <a:spcPct val="115000"/>
                        </a:lnSpc>
                        <a:spcBef>
                          <a:spcPts val="0"/>
                        </a:spcBef>
                        <a:spcAft>
                          <a:spcPts val="0"/>
                        </a:spcAft>
                      </a:pPr>
                      <a:r>
                        <a:rPr lang="en-IN" sz="1500" b="0" dirty="0">
                          <a:effectLst/>
                        </a:rPr>
                        <a:t>Potential breakdown of human relationships</a:t>
                      </a:r>
                      <a:endParaRPr lang="en-IN" sz="1500" b="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99450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15372"/>
            <a:ext cx="8229600" cy="1080028"/>
          </a:xfrm>
        </p:spPr>
        <p:txBody>
          <a:bodyPr/>
          <a:lstStyle/>
          <a:p>
            <a:r>
              <a:rPr lang="en-US" sz="3600" dirty="0">
                <a:latin typeface="+mj-lt"/>
                <a:sym typeface="Calibri"/>
              </a:rPr>
              <a:t>Table </a:t>
            </a:r>
            <a:r>
              <a:rPr lang="en-US" sz="3600" dirty="0" smtClean="0">
                <a:latin typeface="+mj-lt"/>
                <a:sym typeface="Calibri"/>
              </a:rPr>
              <a:t>12.2 </a:t>
            </a:r>
            <a:r>
              <a:rPr lang="en-US" sz="3600" dirty="0">
                <a:latin typeface="+mj-lt"/>
                <a:sym typeface="Calibri"/>
              </a:rPr>
              <a:t>Benefits and Limitations of E-Commerce </a:t>
            </a:r>
            <a:r>
              <a:rPr lang="en-US" sz="2200" b="0" dirty="0" smtClean="0">
                <a:latin typeface="+mj-lt"/>
                <a:sym typeface="Calibri"/>
              </a:rPr>
              <a:t>(4 </a:t>
            </a:r>
            <a:r>
              <a:rPr lang="en-US" sz="2200" b="0" dirty="0">
                <a:latin typeface="+mj-lt"/>
                <a:sym typeface="Calibri"/>
              </a:rPr>
              <a:t>of 4)</a:t>
            </a:r>
            <a:endParaRPr lang="en-IN" sz="2200" b="0" dirty="0">
              <a:latin typeface="+mj-lt"/>
            </a:endParaRPr>
          </a:p>
        </p:txBody>
      </p:sp>
      <p:graphicFrame>
        <p:nvGraphicFramePr>
          <p:cNvPr id="7" name="Table 6"/>
          <p:cNvGraphicFramePr>
            <a:graphicFrameLocks noGrp="1"/>
          </p:cNvGraphicFramePr>
          <p:nvPr>
            <p:extLst>
              <p:ext uri="{D42A27DB-BD31-4B8C-83A1-F6EECF244321}">
                <p14:modId xmlns:p14="http://schemas.microsoft.com/office/powerpoint/2010/main" val="1837485770"/>
              </p:ext>
            </p:extLst>
          </p:nvPr>
        </p:nvGraphicFramePr>
        <p:xfrm>
          <a:off x="533400" y="1600198"/>
          <a:ext cx="8077200" cy="2222502"/>
        </p:xfrm>
        <a:graphic>
          <a:graphicData uri="http://schemas.openxmlformats.org/drawingml/2006/table">
            <a:tbl>
              <a:tblPr firstRow="1" firstCol="1" bandRow="1">
                <a:tableStyleId>{3B4B98B0-60AC-42C2-AFA5-B58CD77FA1E5}</a:tableStyleId>
              </a:tblPr>
              <a:tblGrid>
                <a:gridCol w="8077200"/>
              </a:tblGrid>
              <a:tr h="419102">
                <a:tc>
                  <a:txBody>
                    <a:bodyPr/>
                    <a:lstStyle/>
                    <a:p>
                      <a:pPr marL="0" marR="0">
                        <a:lnSpc>
                          <a:spcPct val="115000"/>
                        </a:lnSpc>
                        <a:spcBef>
                          <a:spcPts val="0"/>
                        </a:spcBef>
                        <a:spcAft>
                          <a:spcPts val="0"/>
                        </a:spcAft>
                      </a:pPr>
                      <a:r>
                        <a:rPr lang="en-US" sz="1500" b="1" i="0" u="none" strike="noStrike" kern="1200" baseline="0" dirty="0" smtClean="0">
                          <a:solidFill>
                            <a:schemeClr val="tx1"/>
                          </a:solidFill>
                          <a:latin typeface="+mn-lt"/>
                          <a:ea typeface="+mn-ea"/>
                          <a:cs typeface="+mn-cs"/>
                        </a:rPr>
                        <a:t>Limitations </a:t>
                      </a:r>
                      <a:r>
                        <a:rPr lang="en-IN" sz="1500" b="1" dirty="0" smtClean="0">
                          <a:effectLst/>
                        </a:rPr>
                        <a:t>For </a:t>
                      </a:r>
                      <a:r>
                        <a:rPr lang="en-IN" sz="1500" b="1" dirty="0">
                          <a:effectLst/>
                        </a:rPr>
                        <a:t>the Marketer</a:t>
                      </a:r>
                      <a:endParaRPr lang="en-IN" sz="15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5600">
                <a:tc>
                  <a:txBody>
                    <a:bodyPr/>
                    <a:lstStyle/>
                    <a:p>
                      <a:pPr marL="0" marR="0">
                        <a:lnSpc>
                          <a:spcPct val="115000"/>
                        </a:lnSpc>
                        <a:spcBef>
                          <a:spcPts val="0"/>
                        </a:spcBef>
                        <a:spcAft>
                          <a:spcPts val="0"/>
                        </a:spcAft>
                      </a:pPr>
                      <a:r>
                        <a:rPr lang="en-IN" sz="1500" b="0" dirty="0">
                          <a:effectLst/>
                        </a:rPr>
                        <a:t>Lack of security</a:t>
                      </a:r>
                      <a:endParaRPr lang="en-IN" sz="1500" b="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r>
              <a:tr h="444500">
                <a:tc>
                  <a:txBody>
                    <a:bodyPr/>
                    <a:lstStyle/>
                    <a:p>
                      <a:pPr marL="0" marR="0">
                        <a:lnSpc>
                          <a:spcPct val="115000"/>
                        </a:lnSpc>
                        <a:spcBef>
                          <a:spcPts val="0"/>
                        </a:spcBef>
                        <a:spcAft>
                          <a:spcPts val="0"/>
                        </a:spcAft>
                      </a:pPr>
                      <a:r>
                        <a:rPr lang="en-IN" sz="1500" b="0" dirty="0">
                          <a:effectLst/>
                        </a:rPr>
                        <a:t>Must maintain site to reap benefits</a:t>
                      </a:r>
                      <a:endParaRPr lang="en-IN" sz="1500" b="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0534">
                <a:tc>
                  <a:txBody>
                    <a:bodyPr/>
                    <a:lstStyle/>
                    <a:p>
                      <a:pPr marL="0" marR="0">
                        <a:lnSpc>
                          <a:spcPct val="115000"/>
                        </a:lnSpc>
                        <a:spcBef>
                          <a:spcPts val="0"/>
                        </a:spcBef>
                        <a:spcAft>
                          <a:spcPts val="0"/>
                        </a:spcAft>
                      </a:pPr>
                      <a:r>
                        <a:rPr lang="en-IN" sz="1500" b="0" dirty="0">
                          <a:effectLst/>
                        </a:rPr>
                        <a:t>Fierce price competition due to total transparency for branded products</a:t>
                      </a:r>
                      <a:endParaRPr lang="en-IN" sz="1500" b="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r>
              <a:tr h="317500">
                <a:tc>
                  <a:txBody>
                    <a:bodyPr/>
                    <a:lstStyle/>
                    <a:p>
                      <a:pPr marL="0" marR="0">
                        <a:lnSpc>
                          <a:spcPct val="115000"/>
                        </a:lnSpc>
                        <a:spcBef>
                          <a:spcPts val="0"/>
                        </a:spcBef>
                        <a:spcAft>
                          <a:spcPts val="0"/>
                        </a:spcAft>
                      </a:pPr>
                      <a:r>
                        <a:rPr lang="en-IN" sz="1500" b="0">
                          <a:effectLst/>
                        </a:rPr>
                        <a:t>Conflicts with conventional retailers</a:t>
                      </a:r>
                      <a:endParaRPr lang="en-IN" sz="1500" b="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5266">
                <a:tc>
                  <a:txBody>
                    <a:bodyPr/>
                    <a:lstStyle/>
                    <a:p>
                      <a:pPr marL="0" marR="0">
                        <a:lnSpc>
                          <a:spcPct val="115000"/>
                        </a:lnSpc>
                        <a:spcBef>
                          <a:spcPts val="0"/>
                        </a:spcBef>
                        <a:spcAft>
                          <a:spcPts val="0"/>
                        </a:spcAft>
                      </a:pPr>
                      <a:r>
                        <a:rPr lang="en-IN" sz="1500" b="0" dirty="0">
                          <a:effectLst/>
                        </a:rPr>
                        <a:t>Legal issues not resolved</a:t>
                      </a:r>
                      <a:endParaRPr lang="en-IN" sz="1500" b="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r>
            </a:tbl>
          </a:graphicData>
        </a:graphic>
      </p:graphicFrame>
    </p:spTree>
    <p:extLst>
      <p:ext uri="{BB962C8B-B14F-4D97-AF65-F5344CB8AC3E}">
        <p14:creationId xmlns:p14="http://schemas.microsoft.com/office/powerpoint/2010/main" val="3252356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15372"/>
            <a:ext cx="8229600" cy="1097280"/>
          </a:xfrm>
        </p:spPr>
        <p:txBody>
          <a:bodyPr/>
          <a:lstStyle/>
          <a:p>
            <a:r>
              <a:rPr lang="en-US" sz="3600" dirty="0">
                <a:latin typeface="+mj-lt"/>
              </a:rPr>
              <a:t>Limitations of B2C E-Commerce</a:t>
            </a:r>
            <a:endParaRPr lang="en-IN" sz="3600" dirty="0">
              <a:latin typeface="+mj-lt"/>
            </a:endParaRPr>
          </a:p>
        </p:txBody>
      </p:sp>
      <p:sp>
        <p:nvSpPr>
          <p:cNvPr id="5" name="Content Placeholder 2"/>
          <p:cNvSpPr>
            <a:spLocks noGrp="1"/>
          </p:cNvSpPr>
          <p:nvPr>
            <p:ph idx="1"/>
          </p:nvPr>
        </p:nvSpPr>
        <p:spPr>
          <a:xfrm>
            <a:off x="457200" y="1600201"/>
            <a:ext cx="8305800" cy="3657600"/>
          </a:xfrm>
        </p:spPr>
        <p:txBody>
          <a:bodyPr/>
          <a:lstStyle/>
          <a:p>
            <a:pPr marL="0" indent="0">
              <a:buSzPct val="100000"/>
              <a:buNone/>
            </a:pPr>
            <a:r>
              <a:rPr lang="en-US" sz="2600" b="1" dirty="0"/>
              <a:t>Shopping Cart Abandonment </a:t>
            </a:r>
            <a:r>
              <a:rPr lang="en-US" sz="2600" dirty="0"/>
              <a:t>occurs when e-commerce customers leave an e-commerce site with </a:t>
            </a:r>
            <a:r>
              <a:rPr lang="en-US" sz="2600" dirty="0" err="1"/>
              <a:t>unpurchased</a:t>
            </a:r>
            <a:r>
              <a:rPr lang="en-US" sz="2600" dirty="0"/>
              <a:t> items in their cart.</a:t>
            </a:r>
            <a:endParaRPr lang="en-US" sz="2600" b="1" dirty="0" smtClean="0">
              <a:solidFill>
                <a:schemeClr val="dk2"/>
              </a:solidFill>
              <a:ea typeface="Calibri"/>
              <a:cs typeface="Calibri"/>
              <a:sym typeface="Calibri"/>
            </a:endParaRPr>
          </a:p>
        </p:txBody>
      </p:sp>
    </p:spTree>
    <p:extLst>
      <p:ext uri="{BB962C8B-B14F-4D97-AF65-F5344CB8AC3E}">
        <p14:creationId xmlns:p14="http://schemas.microsoft.com/office/powerpoint/2010/main" val="3873255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15372"/>
            <a:ext cx="8229600" cy="1097280"/>
          </a:xfrm>
        </p:spPr>
        <p:txBody>
          <a:bodyPr/>
          <a:lstStyle/>
          <a:p>
            <a:r>
              <a:rPr lang="en-US" sz="3600" dirty="0">
                <a:latin typeface="+mj-lt"/>
                <a:sym typeface="Calibri"/>
              </a:rPr>
              <a:t>B2C’s Effect on the Future of Retailing</a:t>
            </a:r>
            <a:endParaRPr lang="en-IN" sz="3600" dirty="0">
              <a:latin typeface="+mj-lt"/>
            </a:endParaRPr>
          </a:p>
        </p:txBody>
      </p:sp>
      <p:sp>
        <p:nvSpPr>
          <p:cNvPr id="5" name="Content Placeholder 2"/>
          <p:cNvSpPr>
            <a:spLocks noGrp="1"/>
          </p:cNvSpPr>
          <p:nvPr>
            <p:ph idx="1"/>
          </p:nvPr>
        </p:nvSpPr>
        <p:spPr>
          <a:xfrm>
            <a:off x="457200" y="1600200"/>
            <a:ext cx="8153400" cy="4190999"/>
          </a:xfrm>
        </p:spPr>
        <p:txBody>
          <a:bodyPr/>
          <a:lstStyle/>
          <a:p>
            <a:pPr marL="255600" indent="-255600">
              <a:buSzPct val="100000"/>
            </a:pPr>
            <a:r>
              <a:rPr lang="en-US" sz="2600" dirty="0">
                <a:solidFill>
                  <a:schemeClr val="dk1"/>
                </a:solidFill>
                <a:ea typeface="Calibri"/>
                <a:cs typeface="Calibri"/>
                <a:sym typeface="Calibri"/>
              </a:rPr>
              <a:t>Does growth of B2C e-commerce mean the death of bricks-and-mortar stores as we know them</a:t>
            </a:r>
            <a:r>
              <a:rPr lang="en-US" sz="2600" dirty="0" smtClean="0">
                <a:solidFill>
                  <a:schemeClr val="dk1"/>
                </a:solidFill>
                <a:ea typeface="Calibri"/>
                <a:cs typeface="Calibri"/>
                <a:sym typeface="Calibri"/>
              </a:rPr>
              <a:t>?</a:t>
            </a:r>
          </a:p>
          <a:p>
            <a:pPr marL="798750" lvl="1" indent="-342900">
              <a:buFont typeface="Wingdings" panose="05000000000000000000" pitchFamily="2" charset="2"/>
              <a:buChar char="§"/>
              <a:defRPr/>
            </a:pPr>
            <a:r>
              <a:rPr lang="en-US" sz="2400" dirty="0">
                <a:solidFill>
                  <a:schemeClr val="dk1"/>
                </a:solidFill>
                <a:ea typeface="Calibri"/>
                <a:cs typeface="Calibri"/>
                <a:sym typeface="Calibri"/>
              </a:rPr>
              <a:t>Virtual distribution channels unlikely to replace traditional ones</a:t>
            </a:r>
          </a:p>
          <a:p>
            <a:pPr marL="255600" indent="-255600">
              <a:buSzPct val="100000"/>
            </a:pPr>
            <a:r>
              <a:rPr lang="en-US" sz="2600" dirty="0">
                <a:solidFill>
                  <a:schemeClr val="dk1"/>
                </a:solidFill>
                <a:ea typeface="Calibri"/>
                <a:cs typeface="Calibri"/>
                <a:sym typeface="Calibri"/>
              </a:rPr>
              <a:t>Stores must evolve to lure customers away from the computer</a:t>
            </a:r>
            <a:r>
              <a:rPr lang="en-US" sz="2600" dirty="0" smtClean="0">
                <a:solidFill>
                  <a:schemeClr val="dk1"/>
                </a:solidFill>
                <a:ea typeface="Calibri"/>
                <a:cs typeface="Calibri"/>
                <a:sym typeface="Calibri"/>
              </a:rPr>
              <a:t>.</a:t>
            </a:r>
          </a:p>
          <a:p>
            <a:pPr marL="798750" lvl="1" indent="-342900">
              <a:buFont typeface="Wingdings" panose="05000000000000000000" pitchFamily="2" charset="2"/>
              <a:buChar char="§"/>
              <a:defRPr/>
            </a:pPr>
            <a:r>
              <a:rPr lang="en-US" sz="2400" dirty="0">
                <a:solidFill>
                  <a:schemeClr val="dk1"/>
                </a:solidFill>
                <a:ea typeface="Calibri"/>
                <a:cs typeface="Calibri"/>
                <a:sym typeface="Calibri"/>
              </a:rPr>
              <a:t>Consumers will visit </a:t>
            </a:r>
            <a:r>
              <a:rPr lang="en-US" sz="2400" i="1" dirty="0">
                <a:solidFill>
                  <a:schemeClr val="dk1"/>
                </a:solidFill>
                <a:ea typeface="Calibri"/>
                <a:cs typeface="Calibri"/>
                <a:sym typeface="Calibri"/>
              </a:rPr>
              <a:t>destination retail</a:t>
            </a:r>
            <a:r>
              <a:rPr lang="en-US" sz="2400" dirty="0">
                <a:solidFill>
                  <a:schemeClr val="dk1"/>
                </a:solidFill>
                <a:ea typeface="Calibri"/>
                <a:cs typeface="Calibri"/>
                <a:sym typeface="Calibri"/>
              </a:rPr>
              <a:t> more for the fun they receive from the total experience.</a:t>
            </a:r>
          </a:p>
        </p:txBody>
      </p:sp>
    </p:spTree>
    <p:extLst>
      <p:ext uri="{BB962C8B-B14F-4D97-AF65-F5344CB8AC3E}">
        <p14:creationId xmlns:p14="http://schemas.microsoft.com/office/powerpoint/2010/main" val="3362107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15372"/>
            <a:ext cx="8229600" cy="1097280"/>
          </a:xfrm>
        </p:spPr>
        <p:txBody>
          <a:bodyPr/>
          <a:lstStyle/>
          <a:p>
            <a:r>
              <a:rPr lang="en-US" sz="3600" dirty="0">
                <a:latin typeface="+mj-lt"/>
                <a:sym typeface="Calibri"/>
              </a:rPr>
              <a:t>Direct Selling</a:t>
            </a:r>
            <a:endParaRPr lang="en-IN" sz="3600" dirty="0">
              <a:latin typeface="+mj-lt"/>
            </a:endParaRPr>
          </a:p>
        </p:txBody>
      </p:sp>
      <p:sp>
        <p:nvSpPr>
          <p:cNvPr id="4" name="Content Placeholder 2"/>
          <p:cNvSpPr>
            <a:spLocks noGrp="1"/>
          </p:cNvSpPr>
          <p:nvPr>
            <p:ph idx="1"/>
          </p:nvPr>
        </p:nvSpPr>
        <p:spPr>
          <a:xfrm>
            <a:off x="457200" y="1600201"/>
            <a:ext cx="8305800" cy="3657600"/>
          </a:xfrm>
        </p:spPr>
        <p:txBody>
          <a:bodyPr/>
          <a:lstStyle/>
          <a:p>
            <a:pPr marL="255600" indent="-255600">
              <a:buSzPct val="100000"/>
            </a:pPr>
            <a:r>
              <a:rPr lang="en-US" sz="2600" b="1" dirty="0">
                <a:solidFill>
                  <a:schemeClr val="dk1"/>
                </a:solidFill>
                <a:ea typeface="Calibri"/>
                <a:cs typeface="Calibri"/>
                <a:sym typeface="Calibri"/>
              </a:rPr>
              <a:t>Direct selling </a:t>
            </a:r>
            <a:r>
              <a:rPr lang="en-US" sz="2600" dirty="0">
                <a:solidFill>
                  <a:schemeClr val="dk1"/>
                </a:solidFill>
                <a:ea typeface="Calibri"/>
                <a:cs typeface="Calibri"/>
                <a:sym typeface="Calibri"/>
              </a:rPr>
              <a:t>occurs when a salesperson presents a product to one individual or a small group, takes orders, and delivers the merchandise.</a:t>
            </a:r>
            <a:endParaRPr lang="en-US" sz="2600" dirty="0" smtClean="0">
              <a:solidFill>
                <a:schemeClr val="dk1"/>
              </a:solidFill>
              <a:ea typeface="Calibri"/>
              <a:cs typeface="Calibri"/>
              <a:sym typeface="Calibri"/>
            </a:endParaRPr>
          </a:p>
          <a:p>
            <a:pPr marL="798750" lvl="1" indent="-342900">
              <a:buFont typeface="Wingdings" panose="05000000000000000000" pitchFamily="2" charset="2"/>
              <a:buChar char="§"/>
            </a:pPr>
            <a:r>
              <a:rPr lang="en-US" sz="2400" dirty="0">
                <a:solidFill>
                  <a:schemeClr val="dk1"/>
                </a:solidFill>
                <a:ea typeface="Calibri"/>
                <a:cs typeface="Calibri"/>
                <a:sym typeface="Calibri"/>
              </a:rPr>
              <a:t>Door-to-door </a:t>
            </a:r>
            <a:r>
              <a:rPr lang="en-US" sz="2400" dirty="0" smtClean="0">
                <a:solidFill>
                  <a:schemeClr val="dk1"/>
                </a:solidFill>
                <a:ea typeface="Calibri"/>
                <a:cs typeface="Calibri"/>
                <a:sym typeface="Calibri"/>
              </a:rPr>
              <a:t>sales</a:t>
            </a:r>
          </a:p>
          <a:p>
            <a:pPr marL="798750" lvl="1" indent="-342900">
              <a:buFont typeface="Wingdings" panose="05000000000000000000" pitchFamily="2" charset="2"/>
              <a:buChar char="§"/>
            </a:pPr>
            <a:r>
              <a:rPr lang="en-US" sz="2400" dirty="0">
                <a:solidFill>
                  <a:schemeClr val="dk1"/>
                </a:solidFill>
                <a:ea typeface="Calibri"/>
                <a:cs typeface="Calibri"/>
                <a:sym typeface="Calibri"/>
              </a:rPr>
              <a:t>Party and </a:t>
            </a:r>
            <a:r>
              <a:rPr lang="en-US" sz="2400" dirty="0" smtClean="0">
                <a:solidFill>
                  <a:schemeClr val="dk1"/>
                </a:solidFill>
                <a:ea typeface="Calibri"/>
                <a:cs typeface="Calibri"/>
                <a:sym typeface="Calibri"/>
              </a:rPr>
              <a:t>networks</a:t>
            </a:r>
          </a:p>
          <a:p>
            <a:pPr marL="798750" lvl="1" indent="-342900">
              <a:buFont typeface="Wingdings" panose="05000000000000000000" pitchFamily="2" charset="2"/>
              <a:buChar char="§"/>
            </a:pPr>
            <a:r>
              <a:rPr lang="en-US" sz="2400" dirty="0">
                <a:solidFill>
                  <a:schemeClr val="dk1"/>
                </a:solidFill>
                <a:ea typeface="Calibri"/>
                <a:cs typeface="Calibri"/>
                <a:sym typeface="Calibri"/>
              </a:rPr>
              <a:t>Multilevel marketing</a:t>
            </a:r>
            <a:endParaRPr lang="en-US" sz="2400" dirty="0" smtClean="0">
              <a:solidFill>
                <a:schemeClr val="dk1"/>
              </a:solidFill>
              <a:ea typeface="Calibri"/>
              <a:cs typeface="Calibri"/>
              <a:sym typeface="Calibri"/>
            </a:endParaRPr>
          </a:p>
        </p:txBody>
      </p:sp>
    </p:spTree>
    <p:extLst>
      <p:ext uri="{BB962C8B-B14F-4D97-AF65-F5344CB8AC3E}">
        <p14:creationId xmlns:p14="http://schemas.microsoft.com/office/powerpoint/2010/main" val="550122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z="3600" dirty="0" smtClean="0">
                <a:latin typeface="+mj-lt"/>
                <a:sym typeface="Calibri"/>
              </a:rPr>
              <a:t>Automatic Vending</a:t>
            </a:r>
            <a:endParaRPr lang="en-IN" sz="3600" dirty="0">
              <a:latin typeface="+mj-lt"/>
            </a:endParaRPr>
          </a:p>
        </p:txBody>
      </p:sp>
      <p:sp>
        <p:nvSpPr>
          <p:cNvPr id="5" name="Content Placeholder 2"/>
          <p:cNvSpPr>
            <a:spLocks noGrp="1"/>
          </p:cNvSpPr>
          <p:nvPr>
            <p:ph idx="1"/>
          </p:nvPr>
        </p:nvSpPr>
        <p:spPr>
          <a:xfrm>
            <a:off x="457200" y="1600201"/>
            <a:ext cx="8305800" cy="3657600"/>
          </a:xfrm>
        </p:spPr>
        <p:txBody>
          <a:bodyPr/>
          <a:lstStyle/>
          <a:p>
            <a:pPr marL="255600" indent="-255600">
              <a:buSzPct val="100000"/>
            </a:pPr>
            <a:r>
              <a:rPr lang="en-US" sz="2600" dirty="0">
                <a:solidFill>
                  <a:schemeClr val="dk1"/>
                </a:solidFill>
                <a:ea typeface="Calibri"/>
                <a:cs typeface="Calibri"/>
                <a:sym typeface="Calibri"/>
              </a:rPr>
              <a:t>Automatic vending</a:t>
            </a:r>
            <a:endParaRPr lang="en-US" sz="2600" dirty="0" smtClean="0">
              <a:solidFill>
                <a:schemeClr val="dk1"/>
              </a:solidFill>
              <a:ea typeface="Calibri"/>
              <a:cs typeface="Calibri"/>
              <a:sym typeface="Calibri"/>
            </a:endParaRPr>
          </a:p>
          <a:p>
            <a:pPr marL="798750" lvl="1" indent="-342900">
              <a:buFont typeface="Wingdings" panose="05000000000000000000" pitchFamily="2" charset="2"/>
              <a:buChar char="§"/>
            </a:pPr>
            <a:r>
              <a:rPr lang="en-US" sz="2400" dirty="0">
                <a:solidFill>
                  <a:schemeClr val="dk1"/>
                </a:solidFill>
                <a:ea typeface="Calibri"/>
                <a:cs typeface="Calibri"/>
                <a:sym typeface="Calibri"/>
              </a:rPr>
              <a:t>Usually best suited to low-cost convenience goods</a:t>
            </a:r>
          </a:p>
          <a:p>
            <a:pPr marL="798750" lvl="1" indent="-342900">
              <a:buFont typeface="Wingdings" panose="05000000000000000000" pitchFamily="2" charset="2"/>
              <a:buChar char="§"/>
            </a:pPr>
            <a:r>
              <a:rPr lang="en-US" sz="2400" dirty="0">
                <a:solidFill>
                  <a:schemeClr val="dk1"/>
                </a:solidFill>
                <a:ea typeface="Calibri"/>
                <a:cs typeface="Calibri"/>
                <a:sym typeface="Calibri"/>
              </a:rPr>
              <a:t>Offers many benefits to consumers and marketers</a:t>
            </a:r>
            <a:endParaRPr lang="en-US" sz="2400" dirty="0" smtClean="0">
              <a:solidFill>
                <a:schemeClr val="dk1"/>
              </a:solidFill>
              <a:ea typeface="Calibri"/>
              <a:cs typeface="Calibri"/>
              <a:sym typeface="Calibri"/>
            </a:endParaRPr>
          </a:p>
        </p:txBody>
      </p:sp>
    </p:spTree>
    <p:extLst>
      <p:ext uri="{BB962C8B-B14F-4D97-AF65-F5344CB8AC3E}">
        <p14:creationId xmlns:p14="http://schemas.microsoft.com/office/powerpoint/2010/main" val="1772886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15372"/>
            <a:ext cx="8229600" cy="1097280"/>
          </a:xfrm>
        </p:spPr>
        <p:txBody>
          <a:bodyPr/>
          <a:lstStyle/>
          <a:p>
            <a:r>
              <a:rPr lang="en-US" sz="3600" dirty="0" err="1">
                <a:latin typeface="+mn-lt"/>
                <a:sym typeface="Calibri"/>
              </a:rPr>
              <a:t>Nonstore</a:t>
            </a:r>
            <a:r>
              <a:rPr lang="en-US" sz="3600" dirty="0">
                <a:latin typeface="+mn-lt"/>
                <a:sym typeface="Calibri"/>
              </a:rPr>
              <a:t> Retailing</a:t>
            </a:r>
            <a:endParaRPr lang="en-IN" sz="3600" dirty="0">
              <a:latin typeface="+mn-lt"/>
            </a:endParaRPr>
          </a:p>
        </p:txBody>
      </p:sp>
      <p:sp>
        <p:nvSpPr>
          <p:cNvPr id="4" name="Content Placeholder 2"/>
          <p:cNvSpPr>
            <a:spLocks noGrp="1"/>
          </p:cNvSpPr>
          <p:nvPr>
            <p:ph idx="1"/>
          </p:nvPr>
        </p:nvSpPr>
        <p:spPr>
          <a:xfrm>
            <a:off x="457200" y="1600200"/>
            <a:ext cx="7848600" cy="4343399"/>
          </a:xfrm>
        </p:spPr>
        <p:txBody>
          <a:bodyPr/>
          <a:lstStyle/>
          <a:p>
            <a:pPr marL="255600" indent="-255600">
              <a:buSzPct val="100000"/>
            </a:pPr>
            <a:r>
              <a:rPr lang="en-US" sz="2600" dirty="0" err="1">
                <a:solidFill>
                  <a:schemeClr val="dk1"/>
                </a:solidFill>
                <a:ea typeface="Calibri"/>
                <a:cs typeface="Calibri"/>
                <a:sym typeface="Calibri"/>
              </a:rPr>
              <a:t>Nonstore</a:t>
            </a:r>
            <a:r>
              <a:rPr lang="en-US" sz="2600" dirty="0">
                <a:solidFill>
                  <a:schemeClr val="dk1"/>
                </a:solidFill>
                <a:ea typeface="Calibri"/>
                <a:cs typeface="Calibri"/>
                <a:sym typeface="Calibri"/>
              </a:rPr>
              <a:t> retailing encompasses:</a:t>
            </a:r>
            <a:endParaRPr lang="en-US" sz="2600" dirty="0" smtClean="0">
              <a:solidFill>
                <a:schemeClr val="dk1"/>
              </a:solidFill>
              <a:ea typeface="Calibri"/>
              <a:cs typeface="Calibri"/>
              <a:sym typeface="Calibri"/>
            </a:endParaRPr>
          </a:p>
          <a:p>
            <a:pPr marL="798750" lvl="1" indent="-342900">
              <a:buFont typeface="Wingdings" panose="05000000000000000000" pitchFamily="2" charset="2"/>
              <a:buChar char="§"/>
            </a:pPr>
            <a:r>
              <a:rPr lang="en-US" sz="2400" dirty="0"/>
              <a:t>B2C e-commerce</a:t>
            </a:r>
            <a:endParaRPr lang="en-US" sz="2400" dirty="0" smtClean="0">
              <a:solidFill>
                <a:schemeClr val="dk1"/>
              </a:solidFill>
              <a:ea typeface="Calibri"/>
              <a:cs typeface="Calibri"/>
              <a:sym typeface="Calibri"/>
            </a:endParaRPr>
          </a:p>
          <a:p>
            <a:pPr marL="798750" lvl="1" indent="-342900">
              <a:buFont typeface="Wingdings" panose="05000000000000000000" pitchFamily="2" charset="2"/>
              <a:buChar char="§"/>
            </a:pPr>
            <a:r>
              <a:rPr lang="en-US" sz="2400" dirty="0">
                <a:solidFill>
                  <a:schemeClr val="dk1"/>
                </a:solidFill>
                <a:ea typeface="Calibri"/>
                <a:cs typeface="Calibri"/>
                <a:sym typeface="Calibri"/>
              </a:rPr>
              <a:t>Direct selling</a:t>
            </a:r>
          </a:p>
          <a:p>
            <a:pPr marL="798750" lvl="1" indent="-342900">
              <a:buFont typeface="Wingdings" panose="05000000000000000000" pitchFamily="2" charset="2"/>
              <a:buChar char="§"/>
            </a:pPr>
            <a:r>
              <a:rPr lang="en-US" sz="2400" dirty="0">
                <a:solidFill>
                  <a:schemeClr val="dk1"/>
                </a:solidFill>
                <a:ea typeface="Calibri"/>
                <a:cs typeface="Calibri"/>
                <a:sym typeface="Calibri"/>
              </a:rPr>
              <a:t>Automatic </a:t>
            </a:r>
            <a:r>
              <a:rPr lang="en-US" sz="2400" dirty="0" smtClean="0">
                <a:solidFill>
                  <a:schemeClr val="dk1"/>
                </a:solidFill>
                <a:ea typeface="Calibri"/>
                <a:cs typeface="Calibri"/>
                <a:sym typeface="Calibri"/>
              </a:rPr>
              <a:t>vending</a:t>
            </a:r>
          </a:p>
          <a:p>
            <a:pPr marL="255600" indent="-255600">
              <a:buSzPct val="100000"/>
            </a:pPr>
            <a:r>
              <a:rPr lang="en-US" sz="2600" dirty="0">
                <a:solidFill>
                  <a:schemeClr val="dk1"/>
                </a:solidFill>
                <a:ea typeface="Calibri"/>
                <a:cs typeface="Calibri"/>
                <a:sym typeface="Calibri"/>
              </a:rPr>
              <a:t>Many conventional retailers—from Tiffany’s to </a:t>
            </a:r>
            <a:r>
              <a:rPr lang="en-US" sz="2600" dirty="0" err="1" smtClean="0">
                <a:solidFill>
                  <a:schemeClr val="dk1"/>
                </a:solidFill>
                <a:ea typeface="Calibri"/>
                <a:cs typeface="Calibri"/>
                <a:sym typeface="Calibri"/>
              </a:rPr>
              <a:t>Walmart</a:t>
            </a:r>
            <a:r>
              <a:rPr lang="en-US" sz="2600" dirty="0" smtClean="0">
                <a:solidFill>
                  <a:schemeClr val="dk1"/>
                </a:solidFill>
                <a:ea typeface="Calibri"/>
                <a:cs typeface="Calibri"/>
                <a:sym typeface="Calibri"/>
              </a:rPr>
              <a:t>—offer </a:t>
            </a:r>
            <a:r>
              <a:rPr lang="en-US" sz="2600" dirty="0" err="1">
                <a:solidFill>
                  <a:schemeClr val="dk1"/>
                </a:solidFill>
                <a:ea typeface="Calibri"/>
                <a:cs typeface="Calibri"/>
                <a:sym typeface="Calibri"/>
              </a:rPr>
              <a:t>nonstore</a:t>
            </a:r>
            <a:r>
              <a:rPr lang="en-US" sz="2600" dirty="0">
                <a:solidFill>
                  <a:schemeClr val="dk1"/>
                </a:solidFill>
                <a:ea typeface="Calibri"/>
                <a:cs typeface="Calibri"/>
                <a:sym typeface="Calibri"/>
              </a:rPr>
              <a:t> alternatives</a:t>
            </a:r>
            <a:r>
              <a:rPr lang="en-US" sz="2600" dirty="0" smtClean="0">
                <a:solidFill>
                  <a:schemeClr val="dk1"/>
                </a:solidFill>
                <a:ea typeface="Calibri"/>
                <a:cs typeface="Calibri"/>
                <a:sym typeface="Calibri"/>
              </a:rPr>
              <a:t>.</a:t>
            </a:r>
            <a:endParaRPr lang="en-US" sz="2400" b="1" dirty="0" smtClean="0">
              <a:ea typeface="Calibri"/>
              <a:cs typeface="Calibri"/>
              <a:sym typeface="Calibri"/>
            </a:endParaRPr>
          </a:p>
          <a:p>
            <a:pPr marL="0" indent="0">
              <a:buSzPct val="100000"/>
              <a:buNone/>
            </a:pPr>
            <a:r>
              <a:rPr lang="en-US" sz="2400" b="1" dirty="0" smtClean="0">
                <a:ea typeface="Calibri"/>
                <a:cs typeface="Calibri"/>
                <a:sym typeface="Calibri"/>
              </a:rPr>
              <a:t>Is </a:t>
            </a:r>
            <a:r>
              <a:rPr lang="en-US" sz="2400" b="1" dirty="0">
                <a:ea typeface="Calibri"/>
                <a:cs typeface="Calibri"/>
                <a:sym typeface="Calibri"/>
              </a:rPr>
              <a:t>multilevel marketing the same as a pyramid scheme?</a:t>
            </a:r>
            <a:endParaRPr lang="en-US" sz="2400" dirty="0">
              <a:ea typeface="Calibri"/>
              <a:cs typeface="Calibri"/>
              <a:sym typeface="Calibri"/>
            </a:endParaRPr>
          </a:p>
        </p:txBody>
      </p:sp>
    </p:spTree>
    <p:extLst>
      <p:ext uri="{BB962C8B-B14F-4D97-AF65-F5344CB8AC3E}">
        <p14:creationId xmlns:p14="http://schemas.microsoft.com/office/powerpoint/2010/main" val="1787135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735900"/>
          </a:xfrm>
        </p:spPr>
        <p:txBody>
          <a:bodyPr/>
          <a:lstStyle/>
          <a:p>
            <a:r>
              <a:rPr lang="en-US" sz="3600" dirty="0">
                <a:latin typeface="+mj-lt"/>
                <a:sym typeface="Calibri"/>
              </a:rPr>
              <a:t>Retailing, Twenty-First-Century Style</a:t>
            </a:r>
            <a:endParaRPr lang="en-IN" sz="3600" dirty="0">
              <a:latin typeface="+mj-lt"/>
            </a:endParaRPr>
          </a:p>
        </p:txBody>
      </p:sp>
      <p:sp>
        <p:nvSpPr>
          <p:cNvPr id="3" name="Content Placeholder 2"/>
          <p:cNvSpPr>
            <a:spLocks noGrp="1"/>
          </p:cNvSpPr>
          <p:nvPr>
            <p:ph idx="1"/>
          </p:nvPr>
        </p:nvSpPr>
        <p:spPr>
          <a:xfrm>
            <a:off x="457200" y="1219200"/>
            <a:ext cx="5791200" cy="4876800"/>
          </a:xfrm>
        </p:spPr>
        <p:txBody>
          <a:bodyPr/>
          <a:lstStyle/>
          <a:p>
            <a:pPr marL="255600" indent="-255600">
              <a:buSzPct val="100000"/>
            </a:pPr>
            <a:r>
              <a:rPr lang="en-US" sz="2600" b="1" dirty="0">
                <a:solidFill>
                  <a:schemeClr val="dk1"/>
                </a:solidFill>
                <a:ea typeface="Calibri"/>
                <a:cs typeface="Calibri"/>
                <a:sym typeface="Calibri"/>
              </a:rPr>
              <a:t>Retailing </a:t>
            </a:r>
            <a:r>
              <a:rPr lang="en-US" sz="2600" dirty="0">
                <a:solidFill>
                  <a:schemeClr val="dk1"/>
                </a:solidFill>
                <a:ea typeface="Calibri"/>
                <a:cs typeface="Calibri"/>
                <a:sym typeface="Calibri"/>
              </a:rPr>
              <a:t>is</a:t>
            </a:r>
            <a:r>
              <a:rPr lang="en-US" sz="2600" b="1" dirty="0">
                <a:solidFill>
                  <a:schemeClr val="dk1"/>
                </a:solidFill>
                <a:ea typeface="Calibri"/>
                <a:cs typeface="Calibri"/>
                <a:sym typeface="Calibri"/>
              </a:rPr>
              <a:t> </a:t>
            </a:r>
            <a:r>
              <a:rPr lang="en-US" sz="2600" dirty="0">
                <a:solidFill>
                  <a:schemeClr val="dk1"/>
                </a:solidFill>
                <a:ea typeface="Calibri"/>
                <a:cs typeface="Calibri"/>
                <a:sym typeface="Calibri"/>
              </a:rPr>
              <a:t>the process by which organizations sell goods and services to consumers for their personal use.</a:t>
            </a:r>
            <a:endParaRPr lang="en-US" sz="2600" dirty="0" smtClean="0">
              <a:solidFill>
                <a:schemeClr val="dk1"/>
              </a:solidFill>
              <a:ea typeface="Calibri"/>
              <a:cs typeface="Calibri"/>
              <a:sym typeface="Calibri"/>
            </a:endParaRPr>
          </a:p>
          <a:p>
            <a:pPr marL="741600" indent="-284400">
              <a:spcBef>
                <a:spcPts val="600"/>
              </a:spcBef>
              <a:buSzPct val="100000"/>
              <a:buFont typeface="Wingdings" panose="05000000000000000000" pitchFamily="2" charset="2"/>
              <a:buChar char="§"/>
            </a:pPr>
            <a:r>
              <a:rPr lang="en-US" sz="2400" dirty="0">
                <a:solidFill>
                  <a:schemeClr val="dk1"/>
                </a:solidFill>
                <a:ea typeface="Calibri"/>
                <a:cs typeface="Calibri"/>
                <a:sym typeface="Calibri"/>
              </a:rPr>
              <a:t>Provide time, place, and ownership </a:t>
            </a:r>
            <a:r>
              <a:rPr lang="en-US" sz="2400" dirty="0" smtClean="0">
                <a:solidFill>
                  <a:schemeClr val="dk1"/>
                </a:solidFill>
                <a:ea typeface="Calibri"/>
                <a:cs typeface="Calibri"/>
                <a:sym typeface="Calibri"/>
              </a:rPr>
              <a:t>utility</a:t>
            </a:r>
          </a:p>
          <a:p>
            <a:pPr marL="255600" indent="-255600">
              <a:buSzPct val="100000"/>
            </a:pPr>
            <a:r>
              <a:rPr lang="en-US" sz="2600" dirty="0">
                <a:solidFill>
                  <a:schemeClr val="dk1"/>
                </a:solidFill>
                <a:ea typeface="Calibri"/>
                <a:cs typeface="Calibri"/>
                <a:sym typeface="Calibri"/>
              </a:rPr>
              <a:t>Retailing is big business:</a:t>
            </a:r>
          </a:p>
          <a:p>
            <a:pPr marL="741600" indent="-284400">
              <a:spcBef>
                <a:spcPts val="600"/>
              </a:spcBef>
              <a:buSzPct val="100000"/>
              <a:buFont typeface="Wingdings" panose="05000000000000000000" pitchFamily="2" charset="2"/>
              <a:buChar char="§"/>
            </a:pPr>
            <a:r>
              <a:rPr lang="en-US" sz="2400" dirty="0">
                <a:solidFill>
                  <a:schemeClr val="dk1"/>
                </a:solidFill>
                <a:ea typeface="Calibri"/>
                <a:cs typeface="Calibri"/>
                <a:sym typeface="Calibri"/>
              </a:rPr>
              <a:t>2015 U.S. sales totaled $4.87 </a:t>
            </a:r>
            <a:r>
              <a:rPr lang="en-US" sz="2400" dirty="0" smtClean="0">
                <a:solidFill>
                  <a:schemeClr val="dk1"/>
                </a:solidFill>
                <a:ea typeface="Calibri"/>
                <a:cs typeface="Calibri"/>
                <a:sym typeface="Calibri"/>
              </a:rPr>
              <a:t>trillion</a:t>
            </a:r>
          </a:p>
          <a:p>
            <a:pPr marL="741600" indent="-284400">
              <a:spcBef>
                <a:spcPts val="600"/>
              </a:spcBef>
              <a:buSzPct val="100000"/>
              <a:buFont typeface="Wingdings" panose="05000000000000000000" pitchFamily="2" charset="2"/>
              <a:buChar char="§"/>
            </a:pPr>
            <a:r>
              <a:rPr lang="en-US" sz="2400" dirty="0">
                <a:solidFill>
                  <a:schemeClr val="dk1"/>
                </a:solidFill>
                <a:ea typeface="Calibri"/>
                <a:cs typeface="Calibri"/>
                <a:sym typeface="Calibri"/>
              </a:rPr>
              <a:t>More than 1 in 10 U.S. workers employed in </a:t>
            </a:r>
            <a:r>
              <a:rPr lang="en-US" sz="2400" dirty="0" smtClean="0">
                <a:solidFill>
                  <a:schemeClr val="dk1"/>
                </a:solidFill>
                <a:ea typeface="Calibri"/>
                <a:cs typeface="Calibri"/>
                <a:sym typeface="Calibri"/>
              </a:rPr>
              <a:t>retail</a:t>
            </a:r>
          </a:p>
          <a:p>
            <a:pPr marL="741600" lvl="1" indent="-284400">
              <a:buSzPct val="100000"/>
            </a:pPr>
            <a:r>
              <a:rPr lang="en-US" sz="2720" dirty="0">
                <a:solidFill>
                  <a:schemeClr val="dk1"/>
                </a:solidFill>
                <a:latin typeface="Calibri"/>
                <a:ea typeface="Calibri"/>
                <a:cs typeface="Calibri"/>
                <a:sym typeface="Calibri"/>
              </a:rPr>
              <a:t>Retailing practices vary around the world</a:t>
            </a:r>
            <a:r>
              <a:rPr lang="en-US" sz="2720" dirty="0" smtClean="0">
                <a:solidFill>
                  <a:schemeClr val="dk1"/>
                </a:solidFill>
                <a:latin typeface="Calibri"/>
                <a:ea typeface="Calibri"/>
                <a:cs typeface="Calibri"/>
                <a:sym typeface="Calibri"/>
              </a:rPr>
              <a:t>.</a:t>
            </a:r>
            <a:endParaRPr lang="en-US" sz="2400" dirty="0" smtClean="0">
              <a:solidFill>
                <a:schemeClr val="dk1"/>
              </a:solidFill>
              <a:ea typeface="Calibri"/>
              <a:cs typeface="Calibri"/>
              <a:sym typeface="Calibri"/>
            </a:endParaRPr>
          </a:p>
        </p:txBody>
      </p:sp>
      <p:pic>
        <p:nvPicPr>
          <p:cNvPr id="4" name="Picture 196" descr="McDonald’s logo can be seen all over the street in a city."/>
          <p:cNvPicPr preferRelativeResize="0"/>
          <p:nvPr/>
        </p:nvPicPr>
        <p:blipFill rotWithShape="1">
          <a:blip r:embed="rId3">
            <a:alphaModFix/>
          </a:blip>
          <a:srcRect/>
          <a:stretch/>
        </p:blipFill>
        <p:spPr>
          <a:xfrm>
            <a:off x="6324600" y="1447800"/>
            <a:ext cx="2617893" cy="3559100"/>
          </a:xfrm>
          <a:prstGeom prst="rect">
            <a:avLst/>
          </a:prstGeom>
          <a:noFill/>
          <a:ln>
            <a:noFill/>
          </a:ln>
        </p:spPr>
      </p:pic>
    </p:spTree>
    <p:extLst>
      <p:ext uri="{BB962C8B-B14F-4D97-AF65-F5344CB8AC3E}">
        <p14:creationId xmlns:p14="http://schemas.microsoft.com/office/powerpoint/2010/main" val="1253672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28599"/>
            <a:ext cx="8382000" cy="806267"/>
          </a:xfrm>
        </p:spPr>
        <p:txBody>
          <a:bodyPr anchor="b"/>
          <a:lstStyle/>
          <a:p>
            <a:r>
              <a:rPr lang="en-US" sz="3600" dirty="0">
                <a:latin typeface="+mj-lt"/>
                <a:sym typeface="Calibri"/>
              </a:rPr>
              <a:t>Marketing What </a:t>
            </a:r>
            <a:r>
              <a:rPr lang="en-US" sz="3600" dirty="0" smtClean="0">
                <a:latin typeface="+mj-lt"/>
                <a:sym typeface="Calibri"/>
              </a:rPr>
              <a:t>isn’t </a:t>
            </a:r>
            <a:r>
              <a:rPr lang="en-US" sz="3600" dirty="0">
                <a:latin typeface="+mj-lt"/>
                <a:sym typeface="Calibri"/>
              </a:rPr>
              <a:t>There</a:t>
            </a:r>
            <a:endParaRPr lang="en-IN" sz="3600" dirty="0">
              <a:latin typeface="+mj-lt"/>
            </a:endParaRPr>
          </a:p>
        </p:txBody>
      </p:sp>
      <p:sp>
        <p:nvSpPr>
          <p:cNvPr id="5" name="Content Placeholder 2"/>
          <p:cNvSpPr>
            <a:spLocks noGrp="1"/>
          </p:cNvSpPr>
          <p:nvPr>
            <p:ph idx="1"/>
          </p:nvPr>
        </p:nvSpPr>
        <p:spPr>
          <a:xfrm>
            <a:off x="457200" y="1600201"/>
            <a:ext cx="8153400" cy="3657600"/>
          </a:xfrm>
        </p:spPr>
        <p:txBody>
          <a:bodyPr/>
          <a:lstStyle/>
          <a:p>
            <a:pPr marL="255600" indent="-255600">
              <a:buSzPct val="100000"/>
            </a:pPr>
            <a:r>
              <a:rPr lang="en-US" sz="2600" b="1" dirty="0">
                <a:solidFill>
                  <a:schemeClr val="dk1"/>
                </a:solidFill>
                <a:ea typeface="Calibri"/>
                <a:cs typeface="Calibri"/>
                <a:sym typeface="Calibri"/>
              </a:rPr>
              <a:t>Services </a:t>
            </a:r>
            <a:r>
              <a:rPr lang="en-US" sz="2600" dirty="0">
                <a:solidFill>
                  <a:schemeClr val="dk1"/>
                </a:solidFill>
                <a:ea typeface="Calibri"/>
                <a:cs typeface="Calibri"/>
                <a:sym typeface="Calibri"/>
              </a:rPr>
              <a:t>are acts, efforts, or performances exchanged from producer to user without ownership rights.</a:t>
            </a:r>
            <a:endParaRPr lang="en-US" sz="2600" dirty="0" smtClean="0">
              <a:solidFill>
                <a:schemeClr val="dk1"/>
              </a:solidFill>
              <a:ea typeface="Calibri"/>
              <a:cs typeface="Calibri"/>
              <a:sym typeface="Calibri"/>
            </a:endParaRPr>
          </a:p>
          <a:p>
            <a:pPr marL="798750" lvl="1" indent="-342900">
              <a:buFont typeface="Wingdings" panose="05000000000000000000" pitchFamily="2" charset="2"/>
              <a:buChar char="§"/>
            </a:pPr>
            <a:r>
              <a:rPr lang="en-US" sz="2400" dirty="0">
                <a:solidFill>
                  <a:schemeClr val="dk1"/>
                </a:solidFill>
                <a:ea typeface="Calibri"/>
                <a:cs typeface="Calibri"/>
                <a:sym typeface="Calibri"/>
              </a:rPr>
              <a:t>Service industry account for four out of every five jobs in the United States and nearly 80% of GDP</a:t>
            </a:r>
            <a:r>
              <a:rPr lang="en-US" sz="2400" dirty="0" smtClean="0">
                <a:solidFill>
                  <a:schemeClr val="dk1"/>
                </a:solidFill>
                <a:ea typeface="Calibri"/>
                <a:cs typeface="Calibri"/>
                <a:sym typeface="Calibri"/>
              </a:rPr>
              <a:t>.</a:t>
            </a:r>
          </a:p>
          <a:p>
            <a:pPr marL="798750" lvl="1" indent="-342900">
              <a:buFont typeface="Wingdings" panose="05000000000000000000" pitchFamily="2" charset="2"/>
              <a:buChar char="§"/>
            </a:pPr>
            <a:r>
              <a:rPr lang="en-US" sz="2400" dirty="0">
                <a:solidFill>
                  <a:schemeClr val="dk1"/>
                </a:solidFill>
                <a:ea typeface="Calibri"/>
                <a:cs typeface="Calibri"/>
                <a:sym typeface="Calibri"/>
              </a:rPr>
              <a:t>Services are targeted toward both consumers and organizations</a:t>
            </a:r>
            <a:r>
              <a:rPr lang="en-US" sz="2400" dirty="0" smtClean="0">
                <a:solidFill>
                  <a:schemeClr val="dk1"/>
                </a:solidFill>
                <a:ea typeface="Calibri"/>
                <a:cs typeface="Calibri"/>
                <a:sym typeface="Calibri"/>
              </a:rPr>
              <a:t>.</a:t>
            </a:r>
          </a:p>
          <a:p>
            <a:pPr marL="798750" lvl="1" indent="-342900">
              <a:buFont typeface="Wingdings" panose="05000000000000000000" pitchFamily="2" charset="2"/>
              <a:buChar char="§"/>
            </a:pPr>
            <a:r>
              <a:rPr lang="en-US" sz="2400" dirty="0">
                <a:solidFill>
                  <a:schemeClr val="dk1"/>
                </a:solidFill>
                <a:ea typeface="Calibri"/>
                <a:cs typeface="Calibri"/>
                <a:sym typeface="Calibri"/>
              </a:rPr>
              <a:t>Intangibility of services creates unique opportunities and challenges for marketing.</a:t>
            </a:r>
            <a:endParaRPr lang="en-US" sz="2600" dirty="0"/>
          </a:p>
        </p:txBody>
      </p:sp>
    </p:spTree>
    <p:extLst>
      <p:ext uri="{BB962C8B-B14F-4D97-AF65-F5344CB8AC3E}">
        <p14:creationId xmlns:p14="http://schemas.microsoft.com/office/powerpoint/2010/main" val="1862422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15372"/>
            <a:ext cx="8458200" cy="1097280"/>
          </a:xfrm>
        </p:spPr>
        <p:txBody>
          <a:bodyPr/>
          <a:lstStyle/>
          <a:p>
            <a:r>
              <a:rPr lang="en-US" sz="3600" dirty="0" smtClean="0">
                <a:latin typeface="+mn-lt"/>
                <a:sym typeface="Calibri"/>
              </a:rPr>
              <a:t>Figure12.4 Characteristics of </a:t>
            </a:r>
            <a:r>
              <a:rPr lang="en-US" sz="3600" dirty="0">
                <a:latin typeface="+mn-lt"/>
                <a:sym typeface="Calibri"/>
              </a:rPr>
              <a:t>Services</a:t>
            </a:r>
            <a:endParaRPr lang="en-IN" sz="3600" dirty="0">
              <a:latin typeface="+mn-lt"/>
            </a:endParaRPr>
          </a:p>
        </p:txBody>
      </p:sp>
      <p:pic>
        <p:nvPicPr>
          <p:cNvPr id="6" name="Picture 476" descr="An illustration shows the four characteristics of services as Intangibility, Perishability, Variability, and Inseparability."/>
          <p:cNvPicPr preferRelativeResize="0"/>
          <p:nvPr/>
        </p:nvPicPr>
        <p:blipFill rotWithShape="1">
          <a:blip r:embed="rId3">
            <a:alphaModFix/>
          </a:blip>
          <a:srcRect/>
          <a:stretch/>
        </p:blipFill>
        <p:spPr>
          <a:xfrm>
            <a:off x="2616200" y="1638300"/>
            <a:ext cx="3214391" cy="4096663"/>
          </a:xfrm>
          <a:prstGeom prst="rect">
            <a:avLst/>
          </a:prstGeom>
          <a:noFill/>
          <a:ln>
            <a:noFill/>
          </a:ln>
        </p:spPr>
      </p:pic>
    </p:spTree>
    <p:extLst>
      <p:ext uri="{BB962C8B-B14F-4D97-AF65-F5344CB8AC3E}">
        <p14:creationId xmlns:p14="http://schemas.microsoft.com/office/powerpoint/2010/main" val="552146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15372"/>
            <a:ext cx="8229600" cy="1097280"/>
          </a:xfrm>
        </p:spPr>
        <p:txBody>
          <a:bodyPr/>
          <a:lstStyle/>
          <a:p>
            <a:r>
              <a:rPr lang="en-US" sz="3600" dirty="0">
                <a:latin typeface="+mj-lt"/>
                <a:sym typeface="Calibri"/>
              </a:rPr>
              <a:t>Characteristics of </a:t>
            </a:r>
            <a:r>
              <a:rPr lang="en-US" sz="3600" dirty="0" smtClean="0">
                <a:latin typeface="+mj-lt"/>
                <a:sym typeface="Calibri"/>
              </a:rPr>
              <a:t>Services </a:t>
            </a:r>
            <a:r>
              <a:rPr lang="en-US" sz="2200" b="0" dirty="0" smtClean="0">
                <a:latin typeface="+mj-lt"/>
                <a:sym typeface="Calibri"/>
              </a:rPr>
              <a:t>(1 of 2)</a:t>
            </a:r>
            <a:endParaRPr lang="en-IN" sz="2200" b="0" dirty="0">
              <a:latin typeface="+mj-lt"/>
            </a:endParaRPr>
          </a:p>
        </p:txBody>
      </p:sp>
      <p:sp>
        <p:nvSpPr>
          <p:cNvPr id="5" name="Content Placeholder 2"/>
          <p:cNvSpPr>
            <a:spLocks noGrp="1"/>
          </p:cNvSpPr>
          <p:nvPr>
            <p:ph idx="1"/>
          </p:nvPr>
        </p:nvSpPr>
        <p:spPr>
          <a:xfrm>
            <a:off x="457200" y="1600201"/>
            <a:ext cx="8153400" cy="3657600"/>
          </a:xfrm>
        </p:spPr>
        <p:txBody>
          <a:bodyPr/>
          <a:lstStyle/>
          <a:p>
            <a:pPr marL="255600" indent="-255600">
              <a:buSzPct val="100000"/>
            </a:pPr>
            <a:r>
              <a:rPr lang="en-US" sz="2600" dirty="0">
                <a:solidFill>
                  <a:schemeClr val="dk1"/>
                </a:solidFill>
                <a:ea typeface="Calibri"/>
                <a:cs typeface="Calibri"/>
                <a:sym typeface="Calibri"/>
              </a:rPr>
              <a:t>Intangibility</a:t>
            </a:r>
            <a:endParaRPr lang="en-US" sz="2600" dirty="0" smtClean="0">
              <a:solidFill>
                <a:schemeClr val="dk1"/>
              </a:solidFill>
              <a:ea typeface="Calibri"/>
              <a:cs typeface="Calibri"/>
              <a:sym typeface="Calibri"/>
            </a:endParaRPr>
          </a:p>
          <a:p>
            <a:pPr marL="798750" lvl="1" indent="-342900">
              <a:buFont typeface="Wingdings" panose="05000000000000000000" pitchFamily="2" charset="2"/>
              <a:buChar char="§"/>
            </a:pPr>
            <a:r>
              <a:rPr lang="en-US" sz="2400" dirty="0">
                <a:solidFill>
                  <a:schemeClr val="dk1"/>
                </a:solidFill>
                <a:ea typeface="Calibri"/>
                <a:cs typeface="Calibri"/>
                <a:sym typeface="Calibri"/>
              </a:rPr>
              <a:t>Can’t see, touch, or smell good </a:t>
            </a:r>
            <a:r>
              <a:rPr lang="en-US" sz="2400" dirty="0" smtClean="0">
                <a:solidFill>
                  <a:schemeClr val="dk1"/>
                </a:solidFill>
                <a:ea typeface="Calibri"/>
                <a:cs typeface="Calibri"/>
                <a:sym typeface="Calibri"/>
              </a:rPr>
              <a:t>service</a:t>
            </a:r>
          </a:p>
          <a:p>
            <a:pPr marL="798750" lvl="1" indent="-342900">
              <a:buFont typeface="Wingdings" panose="05000000000000000000" pitchFamily="2" charset="2"/>
              <a:buChar char="§"/>
            </a:pPr>
            <a:r>
              <a:rPr lang="en-US" sz="2400" dirty="0">
                <a:solidFill>
                  <a:schemeClr val="dk1"/>
                </a:solidFill>
                <a:ea typeface="Calibri"/>
                <a:cs typeface="Calibri"/>
                <a:sym typeface="Calibri"/>
              </a:rPr>
              <a:t>Marketers provide physical cues</a:t>
            </a:r>
            <a:endParaRPr lang="en-US" sz="2400" dirty="0" smtClean="0">
              <a:solidFill>
                <a:schemeClr val="dk1"/>
              </a:solidFill>
              <a:ea typeface="Calibri"/>
              <a:cs typeface="Calibri"/>
              <a:sym typeface="Calibri"/>
            </a:endParaRPr>
          </a:p>
          <a:p>
            <a:pPr marL="255600" indent="-255600">
              <a:buSzPct val="100000"/>
            </a:pPr>
            <a:r>
              <a:rPr lang="en-US" sz="2600" dirty="0">
                <a:solidFill>
                  <a:schemeClr val="dk1"/>
                </a:solidFill>
                <a:ea typeface="Calibri"/>
                <a:cs typeface="Calibri"/>
                <a:sym typeface="Calibri"/>
              </a:rPr>
              <a:t>Perishability</a:t>
            </a:r>
          </a:p>
          <a:p>
            <a:pPr marL="798750" lvl="1" indent="-342900">
              <a:buFont typeface="Wingdings" panose="05000000000000000000" pitchFamily="2" charset="2"/>
              <a:buChar char="§"/>
            </a:pPr>
            <a:r>
              <a:rPr lang="en-US" sz="2400" dirty="0">
                <a:solidFill>
                  <a:schemeClr val="dk1"/>
                </a:solidFill>
                <a:ea typeface="Calibri"/>
                <a:cs typeface="Calibri"/>
                <a:sym typeface="Calibri"/>
              </a:rPr>
              <a:t>Impossible to store for later sale or </a:t>
            </a:r>
            <a:r>
              <a:rPr lang="en-US" sz="2400" dirty="0" smtClean="0">
                <a:solidFill>
                  <a:schemeClr val="dk1"/>
                </a:solidFill>
                <a:ea typeface="Calibri"/>
                <a:cs typeface="Calibri"/>
                <a:sym typeface="Calibri"/>
              </a:rPr>
              <a:t>consumption</a:t>
            </a:r>
          </a:p>
          <a:p>
            <a:pPr marL="798750" lvl="1" indent="-342900">
              <a:buFont typeface="Wingdings" panose="05000000000000000000" pitchFamily="2" charset="2"/>
              <a:buChar char="§"/>
            </a:pPr>
            <a:r>
              <a:rPr lang="en-US" sz="2400" dirty="0"/>
              <a:t>Capacity management</a:t>
            </a:r>
            <a:endParaRPr lang="en-US" sz="2400" dirty="0" smtClean="0">
              <a:ea typeface="Calibri"/>
              <a:cs typeface="Calibri"/>
              <a:sym typeface="Calibri"/>
            </a:endParaRPr>
          </a:p>
        </p:txBody>
      </p:sp>
    </p:spTree>
    <p:extLst>
      <p:ext uri="{BB962C8B-B14F-4D97-AF65-F5344CB8AC3E}">
        <p14:creationId xmlns:p14="http://schemas.microsoft.com/office/powerpoint/2010/main" val="731162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sz="3600" dirty="0">
                <a:latin typeface="+mj-lt"/>
                <a:sym typeface="Calibri"/>
              </a:rPr>
              <a:t>Characteristics of </a:t>
            </a:r>
            <a:r>
              <a:rPr lang="en-US" sz="3600" dirty="0" smtClean="0">
                <a:latin typeface="+mj-lt"/>
                <a:sym typeface="Calibri"/>
              </a:rPr>
              <a:t>Services </a:t>
            </a:r>
            <a:r>
              <a:rPr lang="en-US" sz="2200" b="0" dirty="0" smtClean="0">
                <a:latin typeface="+mj-lt"/>
                <a:sym typeface="Calibri"/>
              </a:rPr>
              <a:t>(2 of 2)</a:t>
            </a:r>
            <a:endParaRPr lang="en-IN" sz="2200" b="0" dirty="0">
              <a:latin typeface="+mj-lt"/>
            </a:endParaRPr>
          </a:p>
        </p:txBody>
      </p:sp>
      <p:sp>
        <p:nvSpPr>
          <p:cNvPr id="5" name="Content Placeholder 2"/>
          <p:cNvSpPr>
            <a:spLocks noGrp="1"/>
          </p:cNvSpPr>
          <p:nvPr>
            <p:ph idx="1"/>
          </p:nvPr>
        </p:nvSpPr>
        <p:spPr>
          <a:xfrm>
            <a:off x="457200" y="1600201"/>
            <a:ext cx="8153400" cy="3657600"/>
          </a:xfrm>
        </p:spPr>
        <p:txBody>
          <a:bodyPr/>
          <a:lstStyle/>
          <a:p>
            <a:pPr marL="255600" indent="-255600">
              <a:buSzPct val="100000"/>
            </a:pPr>
            <a:r>
              <a:rPr lang="en-US" sz="2600" dirty="0" smtClean="0">
                <a:solidFill>
                  <a:schemeClr val="dk1"/>
                </a:solidFill>
                <a:ea typeface="Calibri"/>
                <a:cs typeface="Calibri"/>
                <a:sym typeface="Calibri"/>
              </a:rPr>
              <a:t>Variability</a:t>
            </a:r>
          </a:p>
          <a:p>
            <a:pPr marL="798750" lvl="1" indent="-342900">
              <a:buFont typeface="Wingdings" panose="05000000000000000000" pitchFamily="2" charset="2"/>
              <a:buChar char="§"/>
            </a:pPr>
            <a:r>
              <a:rPr lang="en-US" sz="2400" dirty="0">
                <a:solidFill>
                  <a:schemeClr val="dk1"/>
                </a:solidFill>
                <a:ea typeface="Calibri"/>
                <a:cs typeface="Calibri"/>
                <a:sym typeface="Calibri"/>
              </a:rPr>
              <a:t>Service can </a:t>
            </a:r>
            <a:r>
              <a:rPr lang="en-US" sz="2400" dirty="0" smtClean="0">
                <a:solidFill>
                  <a:schemeClr val="dk1"/>
                </a:solidFill>
                <a:ea typeface="Calibri"/>
                <a:cs typeface="Calibri"/>
                <a:sym typeface="Calibri"/>
              </a:rPr>
              <a:t>vary</a:t>
            </a:r>
          </a:p>
          <a:p>
            <a:pPr marL="798750" lvl="1" indent="-342900">
              <a:buFont typeface="Wingdings" panose="05000000000000000000" pitchFamily="2" charset="2"/>
              <a:buChar char="§"/>
            </a:pPr>
            <a:r>
              <a:rPr lang="en-US" sz="2400" dirty="0">
                <a:solidFill>
                  <a:schemeClr val="dk1"/>
                </a:solidFill>
                <a:ea typeface="Calibri"/>
                <a:cs typeface="Calibri"/>
                <a:sym typeface="Calibri"/>
              </a:rPr>
              <a:t>Difficult to standardize </a:t>
            </a:r>
            <a:r>
              <a:rPr lang="en-US" sz="2400" dirty="0" smtClean="0">
                <a:solidFill>
                  <a:schemeClr val="dk1"/>
                </a:solidFill>
                <a:ea typeface="Calibri"/>
                <a:cs typeface="Calibri"/>
                <a:sym typeface="Calibri"/>
              </a:rPr>
              <a:t>services</a:t>
            </a:r>
          </a:p>
          <a:p>
            <a:pPr marL="255600" indent="-255600">
              <a:buSzPct val="100000"/>
            </a:pPr>
            <a:r>
              <a:rPr lang="en-US" sz="2600" dirty="0">
                <a:solidFill>
                  <a:schemeClr val="dk1"/>
                </a:solidFill>
                <a:ea typeface="Calibri"/>
                <a:cs typeface="Calibri"/>
                <a:sym typeface="Calibri"/>
              </a:rPr>
              <a:t>Inseparability</a:t>
            </a:r>
          </a:p>
          <a:p>
            <a:pPr marL="798750" lvl="1" indent="-342900">
              <a:buFont typeface="Wingdings" panose="05000000000000000000" pitchFamily="2" charset="2"/>
              <a:buChar char="§"/>
            </a:pPr>
            <a:r>
              <a:rPr lang="en-US" sz="2400" dirty="0">
                <a:solidFill>
                  <a:schemeClr val="dk1"/>
                </a:solidFill>
                <a:ea typeface="Calibri"/>
                <a:cs typeface="Calibri"/>
                <a:sym typeface="Calibri"/>
              </a:rPr>
              <a:t>Impossible to </a:t>
            </a:r>
            <a:r>
              <a:rPr lang="en-US" sz="2400" dirty="0" smtClean="0">
                <a:solidFill>
                  <a:schemeClr val="dk1"/>
                </a:solidFill>
                <a:ea typeface="Calibri"/>
                <a:cs typeface="Calibri"/>
                <a:sym typeface="Calibri"/>
              </a:rPr>
              <a:t>separate </a:t>
            </a:r>
            <a:r>
              <a:rPr lang="en-US" sz="2400" dirty="0">
                <a:solidFill>
                  <a:schemeClr val="dk1"/>
                </a:solidFill>
                <a:ea typeface="Calibri"/>
                <a:cs typeface="Calibri"/>
                <a:sym typeface="Calibri"/>
              </a:rPr>
              <a:t>the production and consumption of a </a:t>
            </a:r>
            <a:r>
              <a:rPr lang="en-US" sz="2400" dirty="0" smtClean="0">
                <a:solidFill>
                  <a:schemeClr val="dk1"/>
                </a:solidFill>
                <a:ea typeface="Calibri"/>
                <a:cs typeface="Calibri"/>
                <a:sym typeface="Calibri"/>
              </a:rPr>
              <a:t>service</a:t>
            </a:r>
          </a:p>
          <a:p>
            <a:pPr marL="798750" lvl="1" indent="-342900">
              <a:buFont typeface="Wingdings" panose="05000000000000000000" pitchFamily="2" charset="2"/>
              <a:buChar char="§"/>
            </a:pPr>
            <a:r>
              <a:rPr lang="en-US" sz="2400" dirty="0"/>
              <a:t>Disintermediation</a:t>
            </a:r>
            <a:endParaRPr lang="en-US" sz="2400" dirty="0" smtClean="0">
              <a:solidFill>
                <a:schemeClr val="dk1"/>
              </a:solidFill>
              <a:ea typeface="Calibri"/>
              <a:cs typeface="Calibri"/>
              <a:sym typeface="Calibri"/>
            </a:endParaRPr>
          </a:p>
        </p:txBody>
      </p:sp>
    </p:spTree>
    <p:extLst>
      <p:ext uri="{BB962C8B-B14F-4D97-AF65-F5344CB8AC3E}">
        <p14:creationId xmlns:p14="http://schemas.microsoft.com/office/powerpoint/2010/main" val="20910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15372"/>
            <a:ext cx="8229600" cy="1097280"/>
          </a:xfrm>
        </p:spPr>
        <p:txBody>
          <a:bodyPr/>
          <a:lstStyle/>
          <a:p>
            <a:r>
              <a:rPr lang="en-US" sz="3600" dirty="0">
                <a:latin typeface="+mj-lt"/>
                <a:sym typeface="Calibri"/>
              </a:rPr>
              <a:t>The Service Encounter</a:t>
            </a:r>
            <a:endParaRPr lang="en-IN" sz="3600" dirty="0">
              <a:latin typeface="+mj-lt"/>
            </a:endParaRPr>
          </a:p>
        </p:txBody>
      </p:sp>
      <p:sp>
        <p:nvSpPr>
          <p:cNvPr id="6" name="Content Placeholder 2"/>
          <p:cNvSpPr>
            <a:spLocks noGrp="1"/>
          </p:cNvSpPr>
          <p:nvPr>
            <p:ph idx="1"/>
          </p:nvPr>
        </p:nvSpPr>
        <p:spPr>
          <a:xfrm>
            <a:off x="457200" y="1600201"/>
            <a:ext cx="8153400" cy="3657600"/>
          </a:xfrm>
        </p:spPr>
        <p:txBody>
          <a:bodyPr/>
          <a:lstStyle/>
          <a:p>
            <a:pPr marL="255600" indent="-255600">
              <a:buSzPct val="100000"/>
            </a:pPr>
            <a:r>
              <a:rPr lang="en-US" sz="2600" dirty="0">
                <a:solidFill>
                  <a:schemeClr val="dk1"/>
                </a:solidFill>
                <a:ea typeface="Calibri"/>
                <a:cs typeface="Calibri"/>
                <a:sym typeface="Calibri"/>
              </a:rPr>
              <a:t>A </a:t>
            </a:r>
            <a:r>
              <a:rPr lang="en-US" sz="2600" b="1" dirty="0">
                <a:solidFill>
                  <a:schemeClr val="dk1"/>
                </a:solidFill>
                <a:ea typeface="Calibri"/>
                <a:cs typeface="Calibri"/>
                <a:sym typeface="Calibri"/>
              </a:rPr>
              <a:t>service encounter </a:t>
            </a:r>
            <a:r>
              <a:rPr lang="en-US" sz="2600" dirty="0">
                <a:solidFill>
                  <a:schemeClr val="dk1"/>
                </a:solidFill>
                <a:ea typeface="Calibri"/>
                <a:cs typeface="Calibri"/>
                <a:sym typeface="Calibri"/>
              </a:rPr>
              <a:t>occurs when the customer comes into contact with the organization.</a:t>
            </a:r>
            <a:endParaRPr lang="en-US" sz="2600" dirty="0" smtClean="0">
              <a:solidFill>
                <a:schemeClr val="dk1"/>
              </a:solidFill>
              <a:ea typeface="Calibri"/>
              <a:cs typeface="Calibri"/>
              <a:sym typeface="Calibri"/>
            </a:endParaRPr>
          </a:p>
          <a:p>
            <a:pPr marL="798750" lvl="1" indent="-342900">
              <a:buFont typeface="Wingdings" panose="05000000000000000000" pitchFamily="2" charset="2"/>
              <a:buChar char="§"/>
            </a:pPr>
            <a:r>
              <a:rPr lang="en-US" sz="2400" dirty="0">
                <a:solidFill>
                  <a:schemeClr val="dk1"/>
                </a:solidFill>
                <a:ea typeface="Calibri"/>
                <a:cs typeface="Calibri"/>
                <a:sym typeface="Calibri"/>
              </a:rPr>
              <a:t>Social contact </a:t>
            </a:r>
            <a:r>
              <a:rPr lang="en-US" sz="2400" dirty="0" smtClean="0">
                <a:solidFill>
                  <a:schemeClr val="dk1"/>
                </a:solidFill>
                <a:ea typeface="Calibri"/>
                <a:cs typeface="Calibri"/>
                <a:sym typeface="Calibri"/>
              </a:rPr>
              <a:t>dimension</a:t>
            </a:r>
          </a:p>
          <a:p>
            <a:pPr marL="798750" lvl="1" indent="-342900">
              <a:buFont typeface="Wingdings" panose="05000000000000000000" pitchFamily="2" charset="2"/>
              <a:buChar char="§"/>
            </a:pPr>
            <a:r>
              <a:rPr lang="en-US" sz="2400" dirty="0">
                <a:solidFill>
                  <a:schemeClr val="dk1"/>
                </a:solidFill>
                <a:ea typeface="Calibri"/>
                <a:cs typeface="Calibri"/>
                <a:sym typeface="Calibri"/>
              </a:rPr>
              <a:t>Physical dimension</a:t>
            </a:r>
            <a:endParaRPr lang="en-US" sz="2400" dirty="0" smtClean="0">
              <a:solidFill>
                <a:schemeClr val="dk1"/>
              </a:solidFill>
              <a:ea typeface="Calibri"/>
              <a:cs typeface="Calibri"/>
              <a:sym typeface="Calibri"/>
            </a:endParaRPr>
          </a:p>
          <a:p>
            <a:pPr marL="255600" indent="-255600">
              <a:buSzPct val="100000"/>
            </a:pPr>
            <a:r>
              <a:rPr lang="en-US" sz="2600" dirty="0">
                <a:solidFill>
                  <a:schemeClr val="dk1"/>
                </a:solidFill>
                <a:ea typeface="Calibri"/>
                <a:cs typeface="Calibri"/>
                <a:sym typeface="Calibri"/>
              </a:rPr>
              <a:t>Quality of the service encounter exerts a big impact on service quality evaluations</a:t>
            </a:r>
            <a:r>
              <a:rPr lang="en-US" sz="2600" dirty="0" smtClean="0">
                <a:solidFill>
                  <a:schemeClr val="dk1"/>
                </a:solidFill>
                <a:ea typeface="Calibri"/>
                <a:cs typeface="Calibri"/>
                <a:sym typeface="Calibri"/>
              </a:rPr>
              <a:t>.</a:t>
            </a:r>
          </a:p>
          <a:p>
            <a:pPr marL="798750" lvl="1" indent="-342900">
              <a:buFont typeface="Wingdings" panose="05000000000000000000" pitchFamily="2" charset="2"/>
              <a:buChar char="§"/>
            </a:pPr>
            <a:r>
              <a:rPr lang="en-US" sz="2400" dirty="0">
                <a:solidFill>
                  <a:schemeClr val="dk1"/>
                </a:solidFill>
                <a:ea typeface="Calibri"/>
                <a:cs typeface="Calibri"/>
                <a:sym typeface="Calibri"/>
              </a:rPr>
              <a:t>Customer also plays a role in service experiences.</a:t>
            </a:r>
            <a:endParaRPr lang="en-US" sz="2400" dirty="0" smtClean="0">
              <a:solidFill>
                <a:schemeClr val="dk1"/>
              </a:solidFill>
              <a:ea typeface="Calibri"/>
              <a:cs typeface="Calibri"/>
              <a:sym typeface="Calibri"/>
            </a:endParaRPr>
          </a:p>
        </p:txBody>
      </p:sp>
    </p:spTree>
    <p:extLst>
      <p:ext uri="{BB962C8B-B14F-4D97-AF65-F5344CB8AC3E}">
        <p14:creationId xmlns:p14="http://schemas.microsoft.com/office/powerpoint/2010/main" val="4211117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15372"/>
            <a:ext cx="8229600" cy="1097280"/>
          </a:xfrm>
        </p:spPr>
        <p:txBody>
          <a:bodyPr/>
          <a:lstStyle/>
          <a:p>
            <a:r>
              <a:rPr lang="en-US" sz="3600" dirty="0">
                <a:latin typeface="+mj-lt"/>
                <a:sym typeface="Calibri"/>
              </a:rPr>
              <a:t>Physical Elements of </a:t>
            </a:r>
            <a:br>
              <a:rPr lang="en-US" sz="3600" dirty="0">
                <a:latin typeface="+mj-lt"/>
                <a:sym typeface="Calibri"/>
              </a:rPr>
            </a:br>
            <a:r>
              <a:rPr lang="en-US" sz="3600" dirty="0">
                <a:latin typeface="+mj-lt"/>
                <a:sym typeface="Calibri"/>
              </a:rPr>
              <a:t>the Service Encounter</a:t>
            </a:r>
            <a:endParaRPr lang="en-IN" sz="3600" dirty="0">
              <a:latin typeface="+mj-lt"/>
            </a:endParaRPr>
          </a:p>
        </p:txBody>
      </p:sp>
      <p:sp>
        <p:nvSpPr>
          <p:cNvPr id="5" name="Content Placeholder 2"/>
          <p:cNvSpPr>
            <a:spLocks noGrp="1"/>
          </p:cNvSpPr>
          <p:nvPr>
            <p:ph idx="1"/>
          </p:nvPr>
        </p:nvSpPr>
        <p:spPr>
          <a:xfrm>
            <a:off x="457200" y="1600201"/>
            <a:ext cx="8153400" cy="3657600"/>
          </a:xfrm>
        </p:spPr>
        <p:txBody>
          <a:bodyPr/>
          <a:lstStyle/>
          <a:p>
            <a:pPr marL="255600" indent="-255600">
              <a:buSzPct val="100000"/>
            </a:pPr>
            <a:r>
              <a:rPr lang="en-US" sz="2600" b="1" dirty="0" err="1">
                <a:solidFill>
                  <a:schemeClr val="dk1"/>
                </a:solidFill>
                <a:ea typeface="Calibri"/>
                <a:cs typeface="Calibri"/>
                <a:sym typeface="Calibri"/>
              </a:rPr>
              <a:t>Servicescapes</a:t>
            </a:r>
            <a:r>
              <a:rPr lang="en-US" sz="2600" b="1" dirty="0">
                <a:solidFill>
                  <a:schemeClr val="dk1"/>
                </a:solidFill>
                <a:ea typeface="Calibri"/>
                <a:cs typeface="Calibri"/>
                <a:sym typeface="Calibri"/>
              </a:rPr>
              <a:t> </a:t>
            </a:r>
            <a:r>
              <a:rPr lang="en-US" sz="2600" dirty="0">
                <a:solidFill>
                  <a:schemeClr val="dk1"/>
                </a:solidFill>
                <a:ea typeface="Calibri"/>
                <a:cs typeface="Calibri"/>
                <a:sym typeface="Calibri"/>
              </a:rPr>
              <a:t>are the actual physical facility where the service is performed, delivered, and consumed.</a:t>
            </a:r>
            <a:endParaRPr lang="en-US" sz="2600" dirty="0" smtClean="0">
              <a:solidFill>
                <a:schemeClr val="dk1"/>
              </a:solidFill>
              <a:ea typeface="Calibri"/>
              <a:cs typeface="Calibri"/>
              <a:sym typeface="Calibri"/>
            </a:endParaRPr>
          </a:p>
          <a:p>
            <a:pPr marL="798750" lvl="1" indent="-342900">
              <a:buFont typeface="Wingdings" panose="05000000000000000000" pitchFamily="2" charset="2"/>
              <a:buChar char="§"/>
            </a:pPr>
            <a:r>
              <a:rPr lang="en-US" sz="2400" dirty="0">
                <a:solidFill>
                  <a:schemeClr val="dk1"/>
                </a:solidFill>
                <a:ea typeface="Calibri"/>
                <a:cs typeface="Calibri"/>
                <a:sym typeface="Calibri"/>
              </a:rPr>
              <a:t>Includes exterior and interior elements of the service </a:t>
            </a:r>
            <a:r>
              <a:rPr lang="en-US" sz="2400" dirty="0" smtClean="0">
                <a:solidFill>
                  <a:schemeClr val="dk1"/>
                </a:solidFill>
                <a:ea typeface="Calibri"/>
                <a:cs typeface="Calibri"/>
                <a:sym typeface="Calibri"/>
              </a:rPr>
              <a:t>facility</a:t>
            </a:r>
          </a:p>
          <a:p>
            <a:pPr marL="798750" lvl="1" indent="-342900">
              <a:buFont typeface="Wingdings" panose="05000000000000000000" pitchFamily="2" charset="2"/>
              <a:buChar char="§"/>
            </a:pPr>
            <a:r>
              <a:rPr lang="en-US" sz="2400" dirty="0" err="1">
                <a:solidFill>
                  <a:schemeClr val="dk1"/>
                </a:solidFill>
                <a:ea typeface="Calibri"/>
                <a:cs typeface="Calibri"/>
                <a:sym typeface="Calibri"/>
              </a:rPr>
              <a:t>Servicescapes</a:t>
            </a:r>
            <a:r>
              <a:rPr lang="en-US" sz="2400" dirty="0">
                <a:solidFill>
                  <a:schemeClr val="dk1"/>
                </a:solidFill>
                <a:ea typeface="Calibri"/>
                <a:cs typeface="Calibri"/>
                <a:sym typeface="Calibri"/>
              </a:rPr>
              <a:t> can influence customer perceptions</a:t>
            </a:r>
            <a:r>
              <a:rPr lang="en-US" sz="2400" dirty="0" smtClean="0">
                <a:solidFill>
                  <a:schemeClr val="dk1"/>
                </a:solidFill>
                <a:ea typeface="Calibri"/>
                <a:cs typeface="Calibri"/>
                <a:sym typeface="Calibri"/>
              </a:rPr>
              <a:t>.</a:t>
            </a:r>
          </a:p>
          <a:p>
            <a:pPr marL="798750" lvl="1" indent="-342900">
              <a:buFont typeface="Wingdings" panose="05000000000000000000" pitchFamily="2" charset="2"/>
              <a:buChar char="§"/>
            </a:pPr>
            <a:r>
              <a:rPr lang="en-US" sz="2400" dirty="0">
                <a:solidFill>
                  <a:schemeClr val="dk1"/>
                </a:solidFill>
                <a:ea typeface="Calibri"/>
                <a:cs typeface="Calibri"/>
                <a:sym typeface="Calibri"/>
              </a:rPr>
              <a:t>Not as important if customer does not have to visit a designated location</a:t>
            </a:r>
            <a:endParaRPr lang="en-US" sz="2400" dirty="0" smtClean="0">
              <a:solidFill>
                <a:schemeClr val="dk1"/>
              </a:solidFill>
              <a:ea typeface="Calibri"/>
              <a:cs typeface="Calibri"/>
              <a:sym typeface="Calibri"/>
            </a:endParaRPr>
          </a:p>
        </p:txBody>
      </p:sp>
    </p:spTree>
    <p:extLst>
      <p:ext uri="{BB962C8B-B14F-4D97-AF65-F5344CB8AC3E}">
        <p14:creationId xmlns:p14="http://schemas.microsoft.com/office/powerpoint/2010/main" val="3526731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15372"/>
            <a:ext cx="8229600" cy="1097280"/>
          </a:xfrm>
        </p:spPr>
        <p:txBody>
          <a:bodyPr/>
          <a:lstStyle/>
          <a:p>
            <a:r>
              <a:rPr lang="en-US" sz="3600" dirty="0">
                <a:latin typeface="+mj-lt"/>
                <a:sym typeface="Calibri"/>
              </a:rPr>
              <a:t>How We Provide Quality Service</a:t>
            </a:r>
            <a:endParaRPr lang="en-IN" sz="3600" dirty="0">
              <a:latin typeface="+mj-lt"/>
            </a:endParaRPr>
          </a:p>
        </p:txBody>
      </p:sp>
      <p:sp>
        <p:nvSpPr>
          <p:cNvPr id="5" name="Content Placeholder 2"/>
          <p:cNvSpPr>
            <a:spLocks noGrp="1"/>
          </p:cNvSpPr>
          <p:nvPr>
            <p:ph idx="1"/>
          </p:nvPr>
        </p:nvSpPr>
        <p:spPr>
          <a:xfrm>
            <a:off x="457200" y="1600201"/>
            <a:ext cx="8153400" cy="3657600"/>
          </a:xfrm>
        </p:spPr>
        <p:txBody>
          <a:bodyPr/>
          <a:lstStyle/>
          <a:p>
            <a:pPr marL="255600" indent="-255600">
              <a:buSzPct val="100000"/>
            </a:pPr>
            <a:r>
              <a:rPr lang="en-US" sz="2600" dirty="0">
                <a:solidFill>
                  <a:schemeClr val="dk1"/>
                </a:solidFill>
                <a:ea typeface="Calibri"/>
                <a:cs typeface="Calibri"/>
                <a:sym typeface="Calibri"/>
              </a:rPr>
              <a:t>Quality service ensures that customers are satisfied with what they have paid for</a:t>
            </a:r>
            <a:r>
              <a:rPr lang="en-US" sz="2600" dirty="0" smtClean="0">
                <a:solidFill>
                  <a:schemeClr val="dk1"/>
                </a:solidFill>
                <a:ea typeface="Calibri"/>
                <a:cs typeface="Calibri"/>
                <a:sym typeface="Calibri"/>
              </a:rPr>
              <a:t>.</a:t>
            </a:r>
          </a:p>
          <a:p>
            <a:pPr marL="255600" indent="-255600">
              <a:buSzPct val="100000"/>
            </a:pPr>
            <a:r>
              <a:rPr lang="en-US" sz="2600" dirty="0">
                <a:solidFill>
                  <a:schemeClr val="dk1"/>
                </a:solidFill>
                <a:ea typeface="Calibri"/>
                <a:cs typeface="Calibri"/>
                <a:sym typeface="Calibri"/>
              </a:rPr>
              <a:t>Satisfaction is based on customer expectations.</a:t>
            </a:r>
            <a:endParaRPr lang="en-US" sz="2600" dirty="0" smtClean="0">
              <a:solidFill>
                <a:schemeClr val="dk1"/>
              </a:solidFill>
              <a:ea typeface="Calibri"/>
              <a:cs typeface="Calibri"/>
              <a:sym typeface="Calibri"/>
            </a:endParaRPr>
          </a:p>
          <a:p>
            <a:pPr marL="798750" lvl="1" indent="-342900">
              <a:buFont typeface="Wingdings" panose="05000000000000000000" pitchFamily="2" charset="2"/>
              <a:buChar char="§"/>
            </a:pPr>
            <a:r>
              <a:rPr lang="en-US" sz="2400" dirty="0">
                <a:solidFill>
                  <a:schemeClr val="dk1"/>
                </a:solidFill>
                <a:ea typeface="Calibri"/>
                <a:cs typeface="Calibri"/>
                <a:sym typeface="Calibri"/>
              </a:rPr>
              <a:t>Not all customers expect the same level of service</a:t>
            </a:r>
            <a:r>
              <a:rPr lang="en-US" sz="2400" dirty="0" smtClean="0">
                <a:solidFill>
                  <a:schemeClr val="dk1"/>
                </a:solidFill>
                <a:ea typeface="Calibri"/>
                <a:cs typeface="Calibri"/>
                <a:sym typeface="Calibri"/>
              </a:rPr>
              <a:t>.</a:t>
            </a:r>
          </a:p>
          <a:p>
            <a:pPr marL="798750" lvl="1" indent="-342900">
              <a:buFont typeface="Wingdings" panose="05000000000000000000" pitchFamily="2" charset="2"/>
              <a:buChar char="§"/>
            </a:pPr>
            <a:r>
              <a:rPr lang="en-US" sz="2400" dirty="0">
                <a:solidFill>
                  <a:schemeClr val="dk1"/>
                </a:solidFill>
                <a:ea typeface="Calibri"/>
                <a:cs typeface="Calibri"/>
                <a:sym typeface="Calibri"/>
              </a:rPr>
              <a:t>Not all customers can be satisfied.</a:t>
            </a:r>
            <a:endParaRPr lang="en-US" sz="2400" dirty="0" smtClean="0">
              <a:solidFill>
                <a:schemeClr val="dk1"/>
              </a:solidFill>
              <a:ea typeface="Calibri"/>
              <a:cs typeface="Calibri"/>
              <a:sym typeface="Calibri"/>
            </a:endParaRPr>
          </a:p>
        </p:txBody>
      </p:sp>
    </p:spTree>
    <p:extLst>
      <p:ext uri="{BB962C8B-B14F-4D97-AF65-F5344CB8AC3E}">
        <p14:creationId xmlns:p14="http://schemas.microsoft.com/office/powerpoint/2010/main" val="1017946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15372"/>
            <a:ext cx="8229600" cy="1097280"/>
          </a:xfrm>
        </p:spPr>
        <p:txBody>
          <a:bodyPr/>
          <a:lstStyle/>
          <a:p>
            <a:r>
              <a:rPr lang="en-US" sz="3600" dirty="0">
                <a:latin typeface="+mj-lt"/>
                <a:sym typeface="Calibri"/>
              </a:rPr>
              <a:t>Strategic Issues When We Deliver Service Quality</a:t>
            </a:r>
            <a:endParaRPr lang="en-IN" sz="3600" dirty="0">
              <a:latin typeface="+mj-lt"/>
            </a:endParaRPr>
          </a:p>
        </p:txBody>
      </p:sp>
      <p:sp>
        <p:nvSpPr>
          <p:cNvPr id="4" name="Content Placeholder 2"/>
          <p:cNvSpPr>
            <a:spLocks noGrp="1"/>
          </p:cNvSpPr>
          <p:nvPr>
            <p:ph idx="1"/>
          </p:nvPr>
        </p:nvSpPr>
        <p:spPr>
          <a:xfrm>
            <a:off x="457200" y="1600200"/>
            <a:ext cx="8153400" cy="4419599"/>
          </a:xfrm>
        </p:spPr>
        <p:txBody>
          <a:bodyPr/>
          <a:lstStyle/>
          <a:p>
            <a:pPr marL="255600" indent="-255600">
              <a:buSzPct val="100000"/>
            </a:pPr>
            <a:r>
              <a:rPr lang="en-US" sz="2600" dirty="0">
                <a:solidFill>
                  <a:schemeClr val="dk1"/>
                </a:solidFill>
                <a:ea typeface="Calibri"/>
                <a:cs typeface="Calibri"/>
                <a:sym typeface="Calibri"/>
              </a:rPr>
              <a:t>The </a:t>
            </a:r>
            <a:r>
              <a:rPr lang="en-US" sz="2600" b="1" dirty="0">
                <a:solidFill>
                  <a:schemeClr val="dk1"/>
                </a:solidFill>
                <a:ea typeface="Calibri"/>
                <a:cs typeface="Calibri"/>
                <a:sym typeface="Calibri"/>
              </a:rPr>
              <a:t>SERVQUAL </a:t>
            </a:r>
            <a:r>
              <a:rPr lang="en-US" sz="2600" dirty="0">
                <a:solidFill>
                  <a:schemeClr val="dk1"/>
                </a:solidFill>
                <a:ea typeface="Calibri"/>
                <a:cs typeface="Calibri"/>
                <a:sym typeface="Calibri"/>
              </a:rPr>
              <a:t>scale is a popular instrument to measure customer service quality.</a:t>
            </a:r>
            <a:endParaRPr lang="en-US" sz="2600" dirty="0" smtClean="0">
              <a:solidFill>
                <a:schemeClr val="dk1"/>
              </a:solidFill>
              <a:ea typeface="Calibri"/>
              <a:cs typeface="Calibri"/>
              <a:sym typeface="Calibri"/>
            </a:endParaRPr>
          </a:p>
          <a:p>
            <a:pPr marL="255600" indent="-255600">
              <a:buSzPct val="100000"/>
            </a:pPr>
            <a:r>
              <a:rPr lang="en-US" sz="2600" dirty="0">
                <a:solidFill>
                  <a:schemeClr val="dk1"/>
                </a:solidFill>
                <a:ea typeface="Calibri"/>
                <a:cs typeface="Calibri"/>
                <a:sym typeface="Calibri"/>
              </a:rPr>
              <a:t>SERVQUAL identifies consumer perceptions of service quality on five components:</a:t>
            </a:r>
            <a:endParaRPr lang="en-US" sz="2600" dirty="0" smtClean="0">
              <a:solidFill>
                <a:schemeClr val="dk1"/>
              </a:solidFill>
              <a:ea typeface="Calibri"/>
              <a:cs typeface="Calibri"/>
              <a:sym typeface="Calibri"/>
            </a:endParaRPr>
          </a:p>
          <a:p>
            <a:pPr marL="798750" lvl="1" indent="-342900">
              <a:buFont typeface="Wingdings" panose="05000000000000000000" pitchFamily="2" charset="2"/>
              <a:buChar char="§"/>
            </a:pPr>
            <a:r>
              <a:rPr lang="en-US" sz="2400" dirty="0" smtClean="0">
                <a:solidFill>
                  <a:schemeClr val="dk1"/>
                </a:solidFill>
                <a:ea typeface="Calibri"/>
                <a:cs typeface="Calibri"/>
                <a:sym typeface="Calibri"/>
              </a:rPr>
              <a:t>Tangibles</a:t>
            </a:r>
          </a:p>
          <a:p>
            <a:pPr marL="798750" lvl="1" indent="-342900">
              <a:buFont typeface="Wingdings" panose="05000000000000000000" pitchFamily="2" charset="2"/>
              <a:buChar char="§"/>
            </a:pPr>
            <a:r>
              <a:rPr lang="en-US" sz="2400" dirty="0" smtClean="0">
                <a:solidFill>
                  <a:schemeClr val="dk1"/>
                </a:solidFill>
                <a:ea typeface="Calibri"/>
                <a:cs typeface="Calibri"/>
                <a:sym typeface="Calibri"/>
              </a:rPr>
              <a:t>Reliability</a:t>
            </a:r>
          </a:p>
          <a:p>
            <a:pPr marL="798750" lvl="1" indent="-342900">
              <a:buFont typeface="Wingdings" panose="05000000000000000000" pitchFamily="2" charset="2"/>
              <a:buChar char="§"/>
            </a:pPr>
            <a:r>
              <a:rPr lang="en-US" sz="2400" dirty="0" smtClean="0">
                <a:solidFill>
                  <a:schemeClr val="dk1"/>
                </a:solidFill>
                <a:ea typeface="Calibri"/>
                <a:cs typeface="Calibri"/>
                <a:sym typeface="Calibri"/>
              </a:rPr>
              <a:t>Responsiveness</a:t>
            </a:r>
          </a:p>
          <a:p>
            <a:pPr marL="798750" lvl="1" indent="-342900">
              <a:buFont typeface="Wingdings" panose="05000000000000000000" pitchFamily="2" charset="2"/>
              <a:buChar char="§"/>
            </a:pPr>
            <a:r>
              <a:rPr lang="en-US" sz="2400" dirty="0" smtClean="0">
                <a:solidFill>
                  <a:schemeClr val="dk1"/>
                </a:solidFill>
                <a:ea typeface="Calibri"/>
                <a:cs typeface="Calibri"/>
                <a:sym typeface="Calibri"/>
              </a:rPr>
              <a:t>Empathy</a:t>
            </a:r>
          </a:p>
          <a:p>
            <a:pPr marL="798750" lvl="1" indent="-342900">
              <a:buFont typeface="Wingdings" panose="05000000000000000000" pitchFamily="2" charset="2"/>
              <a:buChar char="§"/>
            </a:pPr>
            <a:r>
              <a:rPr lang="en-US" sz="2400" dirty="0" smtClean="0">
                <a:solidFill>
                  <a:schemeClr val="dk1"/>
                </a:solidFill>
                <a:ea typeface="Calibri"/>
                <a:cs typeface="Calibri"/>
                <a:sym typeface="Calibri"/>
              </a:rPr>
              <a:t>Assurance</a:t>
            </a:r>
          </a:p>
        </p:txBody>
      </p:sp>
    </p:spTree>
    <p:extLst>
      <p:ext uri="{BB962C8B-B14F-4D97-AF65-F5344CB8AC3E}">
        <p14:creationId xmlns:p14="http://schemas.microsoft.com/office/powerpoint/2010/main" val="720895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15372"/>
            <a:ext cx="8229600" cy="787928"/>
          </a:xfrm>
        </p:spPr>
        <p:txBody>
          <a:bodyPr/>
          <a:lstStyle/>
          <a:p>
            <a:r>
              <a:rPr lang="en-US" sz="3600" dirty="0">
                <a:latin typeface="+mj-lt"/>
                <a:sym typeface="Calibri"/>
              </a:rPr>
              <a:t>Marketing People, </a:t>
            </a:r>
            <a:r>
              <a:rPr lang="en-US" sz="3600" dirty="0" smtClean="0">
                <a:latin typeface="+mj-lt"/>
                <a:sym typeface="Calibri"/>
              </a:rPr>
              <a:t>Places</a:t>
            </a:r>
            <a:r>
              <a:rPr lang="en-US" sz="3600" dirty="0">
                <a:latin typeface="+mj-lt"/>
                <a:sym typeface="Calibri"/>
              </a:rPr>
              <a:t>, and Ideas</a:t>
            </a:r>
            <a:endParaRPr lang="en-IN" sz="3600" dirty="0">
              <a:latin typeface="+mj-lt"/>
            </a:endParaRPr>
          </a:p>
        </p:txBody>
      </p:sp>
      <p:sp>
        <p:nvSpPr>
          <p:cNvPr id="4" name="Content Placeholder 2"/>
          <p:cNvSpPr>
            <a:spLocks noGrp="1"/>
          </p:cNvSpPr>
          <p:nvPr>
            <p:ph idx="1"/>
          </p:nvPr>
        </p:nvSpPr>
        <p:spPr>
          <a:xfrm>
            <a:off x="457200" y="1600200"/>
            <a:ext cx="8153400" cy="4419599"/>
          </a:xfrm>
        </p:spPr>
        <p:txBody>
          <a:bodyPr/>
          <a:lstStyle/>
          <a:p>
            <a:pPr marL="255600" indent="-255600">
              <a:buSzPct val="100000"/>
            </a:pPr>
            <a:r>
              <a:rPr lang="en-US" sz="2600" dirty="0">
                <a:solidFill>
                  <a:schemeClr val="dk1"/>
                </a:solidFill>
                <a:ea typeface="Calibri"/>
                <a:cs typeface="Calibri"/>
                <a:sym typeface="Calibri"/>
              </a:rPr>
              <a:t>Services are not the only intangibles that organizations need to market.</a:t>
            </a:r>
            <a:endParaRPr lang="en-US" sz="2600" dirty="0" smtClean="0">
              <a:solidFill>
                <a:schemeClr val="dk1"/>
              </a:solidFill>
              <a:ea typeface="Calibri"/>
              <a:cs typeface="Calibri"/>
              <a:sym typeface="Calibri"/>
            </a:endParaRPr>
          </a:p>
          <a:p>
            <a:pPr marL="798750" lvl="1" indent="-342900">
              <a:buFont typeface="Wingdings" panose="05000000000000000000" pitchFamily="2" charset="2"/>
              <a:buChar char="§"/>
            </a:pPr>
            <a:r>
              <a:rPr lang="en-US" sz="2400" dirty="0">
                <a:solidFill>
                  <a:schemeClr val="dk1"/>
                </a:solidFill>
                <a:ea typeface="Calibri"/>
                <a:cs typeface="Calibri"/>
                <a:sym typeface="Calibri"/>
              </a:rPr>
              <a:t>Intangibles such as people, places, and ideas must also be marketed</a:t>
            </a:r>
            <a:r>
              <a:rPr lang="en-US" sz="2400" dirty="0" smtClean="0">
                <a:solidFill>
                  <a:schemeClr val="dk1"/>
                </a:solidFill>
                <a:ea typeface="Calibri"/>
                <a:cs typeface="Calibri"/>
                <a:sym typeface="Calibri"/>
              </a:rPr>
              <a:t>.</a:t>
            </a:r>
          </a:p>
        </p:txBody>
      </p:sp>
    </p:spTree>
    <p:extLst>
      <p:ext uri="{BB962C8B-B14F-4D97-AF65-F5344CB8AC3E}">
        <p14:creationId xmlns:p14="http://schemas.microsoft.com/office/powerpoint/2010/main" val="1326318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15372"/>
            <a:ext cx="8229600" cy="787928"/>
          </a:xfrm>
        </p:spPr>
        <p:txBody>
          <a:bodyPr/>
          <a:lstStyle/>
          <a:p>
            <a:r>
              <a:rPr lang="en-US" sz="3600" dirty="0">
                <a:latin typeface="+mj-lt"/>
                <a:sym typeface="Calibri"/>
              </a:rPr>
              <a:t>Marketing People</a:t>
            </a:r>
            <a:endParaRPr lang="en-IN" sz="3600" dirty="0">
              <a:latin typeface="+mj-lt"/>
            </a:endParaRPr>
          </a:p>
        </p:txBody>
      </p:sp>
      <p:sp>
        <p:nvSpPr>
          <p:cNvPr id="5" name="Content Placeholder 2"/>
          <p:cNvSpPr>
            <a:spLocks noGrp="1"/>
          </p:cNvSpPr>
          <p:nvPr>
            <p:ph idx="1"/>
          </p:nvPr>
        </p:nvSpPr>
        <p:spPr>
          <a:xfrm>
            <a:off x="457200" y="1600200"/>
            <a:ext cx="8153400" cy="4419599"/>
          </a:xfrm>
        </p:spPr>
        <p:txBody>
          <a:bodyPr/>
          <a:lstStyle/>
          <a:p>
            <a:pPr marL="255600" indent="-255600">
              <a:buSzPct val="100000"/>
            </a:pPr>
            <a:r>
              <a:rPr lang="en-US" sz="2600" dirty="0">
                <a:solidFill>
                  <a:schemeClr val="dk1"/>
                </a:solidFill>
                <a:ea typeface="Calibri"/>
                <a:cs typeface="Calibri"/>
                <a:sym typeface="Calibri"/>
              </a:rPr>
              <a:t>Politicians, athletes, and celebrities are commonly marketed.</a:t>
            </a:r>
            <a:endParaRPr lang="en-US" sz="2600" dirty="0" smtClean="0">
              <a:solidFill>
                <a:schemeClr val="dk1"/>
              </a:solidFill>
              <a:ea typeface="Calibri"/>
              <a:cs typeface="Calibri"/>
              <a:sym typeface="Calibri"/>
            </a:endParaRPr>
          </a:p>
          <a:p>
            <a:pPr marL="798750" lvl="1" indent="-342900">
              <a:buFont typeface="Wingdings" panose="05000000000000000000" pitchFamily="2" charset="2"/>
              <a:buChar char="§"/>
            </a:pPr>
            <a:r>
              <a:rPr lang="en-US" sz="2400" dirty="0">
                <a:solidFill>
                  <a:schemeClr val="dk1"/>
                </a:solidFill>
                <a:ea typeface="Calibri"/>
                <a:cs typeface="Calibri"/>
                <a:sym typeface="Calibri"/>
              </a:rPr>
              <a:t>Consultants “package” </a:t>
            </a:r>
            <a:r>
              <a:rPr lang="en-US" sz="2400" dirty="0" smtClean="0">
                <a:solidFill>
                  <a:schemeClr val="dk1"/>
                </a:solidFill>
                <a:ea typeface="Calibri"/>
                <a:cs typeface="Calibri"/>
                <a:sym typeface="Calibri"/>
              </a:rPr>
              <a:t>celebrities</a:t>
            </a:r>
          </a:p>
          <a:p>
            <a:pPr marL="798750" lvl="1" indent="-342900">
              <a:buFont typeface="Wingdings" panose="05000000000000000000" pitchFamily="2" charset="2"/>
              <a:buChar char="§"/>
            </a:pPr>
            <a:r>
              <a:rPr lang="en-US" sz="2400" dirty="0">
                <a:solidFill>
                  <a:schemeClr val="dk1"/>
                </a:solidFill>
                <a:ea typeface="Calibri"/>
                <a:cs typeface="Calibri"/>
                <a:sym typeface="Calibri"/>
              </a:rPr>
              <a:t>Name changes and rebranding are common</a:t>
            </a:r>
            <a:endParaRPr lang="en-US" sz="2400" dirty="0" smtClean="0">
              <a:solidFill>
                <a:schemeClr val="dk1"/>
              </a:solidFill>
              <a:ea typeface="Calibri"/>
              <a:cs typeface="Calibri"/>
              <a:sym typeface="Calibri"/>
            </a:endParaRPr>
          </a:p>
        </p:txBody>
      </p:sp>
    </p:spTree>
    <p:extLst>
      <p:ext uri="{BB962C8B-B14F-4D97-AF65-F5344CB8AC3E}">
        <p14:creationId xmlns:p14="http://schemas.microsoft.com/office/powerpoint/2010/main" val="1454045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812100"/>
          </a:xfrm>
        </p:spPr>
        <p:txBody>
          <a:bodyPr/>
          <a:lstStyle/>
          <a:p>
            <a:r>
              <a:rPr lang="en-US" sz="3600" dirty="0">
                <a:latin typeface="+mj-lt"/>
                <a:sym typeface="Calibri"/>
              </a:rPr>
              <a:t>The Evolution of Retailing</a:t>
            </a:r>
            <a:endParaRPr lang="en-IN" sz="3600" dirty="0">
              <a:latin typeface="+mj-lt"/>
            </a:endParaRPr>
          </a:p>
        </p:txBody>
      </p:sp>
      <p:sp>
        <p:nvSpPr>
          <p:cNvPr id="5" name="Content Placeholder 2"/>
          <p:cNvSpPr>
            <a:spLocks noGrp="1"/>
          </p:cNvSpPr>
          <p:nvPr>
            <p:ph idx="1"/>
          </p:nvPr>
        </p:nvSpPr>
        <p:spPr>
          <a:xfrm>
            <a:off x="457200" y="1447800"/>
            <a:ext cx="8305800" cy="4648200"/>
          </a:xfrm>
        </p:spPr>
        <p:txBody>
          <a:bodyPr/>
          <a:lstStyle/>
          <a:p>
            <a:pPr marL="255600" indent="-255600">
              <a:buSzPct val="100000"/>
            </a:pPr>
            <a:r>
              <a:rPr lang="en-US" sz="2600" dirty="0">
                <a:solidFill>
                  <a:schemeClr val="dk1"/>
                </a:solidFill>
                <a:ea typeface="Calibri"/>
                <a:cs typeface="Calibri"/>
                <a:sym typeface="Calibri"/>
              </a:rPr>
              <a:t>Retailing has taken many forms over time –</a:t>
            </a:r>
            <a:endParaRPr lang="en-US" sz="2600" dirty="0" smtClean="0">
              <a:solidFill>
                <a:schemeClr val="dk1"/>
              </a:solidFill>
              <a:ea typeface="Calibri"/>
              <a:cs typeface="Calibri"/>
              <a:sym typeface="Calibri"/>
            </a:endParaRPr>
          </a:p>
          <a:p>
            <a:pPr marL="741600" indent="-284400">
              <a:spcBef>
                <a:spcPts val="600"/>
              </a:spcBef>
              <a:buSzPct val="100000"/>
              <a:buFont typeface="Wingdings" panose="05000000000000000000" pitchFamily="2" charset="2"/>
              <a:buChar char="§"/>
            </a:pPr>
            <a:r>
              <a:rPr lang="en-US" sz="2400" dirty="0">
                <a:solidFill>
                  <a:schemeClr val="dk1"/>
                </a:solidFill>
                <a:ea typeface="Calibri"/>
                <a:cs typeface="Calibri"/>
                <a:sym typeface="Calibri"/>
              </a:rPr>
              <a:t>From the peddler hawking wares from a horse-drawn cart to a majestic urban department store</a:t>
            </a:r>
            <a:endParaRPr lang="en-US" sz="2400" dirty="0" smtClean="0">
              <a:solidFill>
                <a:schemeClr val="dk1"/>
              </a:solidFill>
              <a:ea typeface="Calibri"/>
              <a:cs typeface="Calibri"/>
              <a:sym typeface="Calibri"/>
            </a:endParaRPr>
          </a:p>
          <a:p>
            <a:pPr marL="255600" indent="-255600">
              <a:buSzPct val="100000"/>
            </a:pPr>
            <a:r>
              <a:rPr lang="en-US" sz="2600" dirty="0">
                <a:solidFill>
                  <a:schemeClr val="dk1"/>
                </a:solidFill>
                <a:ea typeface="Calibri"/>
                <a:cs typeface="Calibri"/>
                <a:sym typeface="Calibri"/>
              </a:rPr>
              <a:t>As the economic, social, and cultural climates change, different retail types emerge …</a:t>
            </a:r>
          </a:p>
          <a:p>
            <a:pPr marL="741600" indent="-284400">
              <a:spcBef>
                <a:spcPts val="600"/>
              </a:spcBef>
              <a:buSzPct val="100000"/>
              <a:buFont typeface="Wingdings" panose="05000000000000000000" pitchFamily="2" charset="2"/>
              <a:buChar char="§"/>
            </a:pPr>
            <a:r>
              <a:rPr lang="en-US" sz="2400" dirty="0">
                <a:solidFill>
                  <a:schemeClr val="dk1"/>
                </a:solidFill>
                <a:ea typeface="Calibri"/>
                <a:cs typeface="Calibri"/>
                <a:sym typeface="Calibri"/>
              </a:rPr>
              <a:t>Often squeezing out older, outdated models</a:t>
            </a:r>
            <a:endParaRPr lang="en-US" sz="2400" dirty="0" smtClean="0">
              <a:solidFill>
                <a:schemeClr val="dk1"/>
              </a:solidFill>
              <a:ea typeface="Calibri"/>
              <a:cs typeface="Calibri"/>
              <a:sym typeface="Calibri"/>
            </a:endParaRPr>
          </a:p>
          <a:p>
            <a:pPr marL="741600" indent="-284400">
              <a:spcBef>
                <a:spcPts val="600"/>
              </a:spcBef>
              <a:buSzPct val="100000"/>
              <a:buFont typeface="Wingdings" panose="05000000000000000000" pitchFamily="2" charset="2"/>
              <a:buChar char="§"/>
            </a:pPr>
            <a:r>
              <a:rPr lang="en-US" sz="2400" i="1" dirty="0">
                <a:solidFill>
                  <a:schemeClr val="dk1"/>
                </a:solidFill>
                <a:ea typeface="Calibri"/>
                <a:cs typeface="Calibri"/>
                <a:sym typeface="Calibri"/>
              </a:rPr>
              <a:t>Wheel-of-retailing </a:t>
            </a:r>
            <a:r>
              <a:rPr lang="en-US" sz="2400" dirty="0">
                <a:solidFill>
                  <a:schemeClr val="dk1"/>
                </a:solidFill>
                <a:ea typeface="Calibri"/>
                <a:cs typeface="Calibri"/>
                <a:sym typeface="Calibri"/>
              </a:rPr>
              <a:t>hypothesis</a:t>
            </a:r>
            <a:endParaRPr lang="en-US" sz="2400" dirty="0" smtClean="0">
              <a:solidFill>
                <a:schemeClr val="dk1"/>
              </a:solidFill>
              <a:ea typeface="Calibri"/>
              <a:cs typeface="Calibri"/>
              <a:sym typeface="Calibri"/>
            </a:endParaRPr>
          </a:p>
        </p:txBody>
      </p:sp>
    </p:spTree>
    <p:extLst>
      <p:ext uri="{BB962C8B-B14F-4D97-AF65-F5344CB8AC3E}">
        <p14:creationId xmlns:p14="http://schemas.microsoft.com/office/powerpoint/2010/main" val="2360209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15372"/>
            <a:ext cx="8229600" cy="1080028"/>
          </a:xfrm>
        </p:spPr>
        <p:txBody>
          <a:bodyPr/>
          <a:lstStyle/>
          <a:p>
            <a:r>
              <a:rPr lang="en-US" sz="3600" dirty="0">
                <a:latin typeface="+mj-lt"/>
                <a:sym typeface="Calibri"/>
              </a:rPr>
              <a:t>Table </a:t>
            </a:r>
            <a:r>
              <a:rPr lang="en-US" sz="3600" dirty="0" smtClean="0">
                <a:latin typeface="+mj-lt"/>
                <a:sym typeface="Calibri"/>
              </a:rPr>
              <a:t>12.4 </a:t>
            </a:r>
            <a:r>
              <a:rPr lang="en-US" sz="3600" dirty="0">
                <a:latin typeface="+mj-lt"/>
                <a:sym typeface="Calibri"/>
              </a:rPr>
              <a:t>Strategies to </a:t>
            </a:r>
            <a:r>
              <a:rPr lang="en-US" sz="3600" dirty="0" smtClean="0">
                <a:latin typeface="+mj-lt"/>
                <a:sym typeface="Calibri"/>
              </a:rPr>
              <a:t>Sell </a:t>
            </a:r>
            <a:r>
              <a:rPr lang="en-US" sz="3600" dirty="0">
                <a:latin typeface="+mj-lt"/>
                <a:sym typeface="Calibri"/>
              </a:rPr>
              <a:t>a Celebrity</a:t>
            </a:r>
            <a:endParaRPr lang="en-IN" sz="3600" dirty="0">
              <a:latin typeface="+mj-lt"/>
            </a:endParaRPr>
          </a:p>
        </p:txBody>
      </p:sp>
      <p:graphicFrame>
        <p:nvGraphicFramePr>
          <p:cNvPr id="5" name="Table 4"/>
          <p:cNvGraphicFramePr>
            <a:graphicFrameLocks noGrp="1"/>
          </p:cNvGraphicFramePr>
          <p:nvPr>
            <p:extLst>
              <p:ext uri="{D42A27DB-BD31-4B8C-83A1-F6EECF244321}">
                <p14:modId xmlns:p14="http://schemas.microsoft.com/office/powerpoint/2010/main" val="2710086985"/>
              </p:ext>
            </p:extLst>
          </p:nvPr>
        </p:nvGraphicFramePr>
        <p:xfrm>
          <a:off x="762000" y="1447798"/>
          <a:ext cx="7899400" cy="4773678"/>
        </p:xfrm>
        <a:graphic>
          <a:graphicData uri="http://schemas.openxmlformats.org/drawingml/2006/table">
            <a:tbl>
              <a:tblPr firstRow="1">
                <a:tableStyleId>{3B4B98B0-60AC-42C2-AFA5-B58CD77FA1E5}</a:tableStyleId>
              </a:tblPr>
              <a:tblGrid>
                <a:gridCol w="3287517"/>
                <a:gridCol w="4611883"/>
              </a:tblGrid>
              <a:tr h="222185">
                <a:tc>
                  <a:txBody>
                    <a:bodyPr/>
                    <a:lstStyle/>
                    <a:p>
                      <a:pPr marL="0" marR="0">
                        <a:lnSpc>
                          <a:spcPct val="115000"/>
                        </a:lnSpc>
                        <a:spcBef>
                          <a:spcPts val="0"/>
                        </a:spcBef>
                        <a:spcAft>
                          <a:spcPts val="0"/>
                        </a:spcAft>
                      </a:pPr>
                      <a:r>
                        <a:rPr lang="en-IN" sz="1300" b="1" dirty="0">
                          <a:effectLst/>
                        </a:rPr>
                        <a:t>Marketing Approach </a:t>
                      </a:r>
                      <a:endParaRPr lang="en-IN" sz="1300" b="1" dirty="0">
                        <a:solidFill>
                          <a:srgbClr val="000000"/>
                        </a:solidFill>
                        <a:effectLst/>
                        <a:latin typeface="Frutiger LT Com 45 Light"/>
                        <a:ea typeface="Calibri"/>
                        <a:cs typeface="Frutiger LT Com 45 Ligh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IN" sz="1300" b="1" dirty="0">
                          <a:effectLst/>
                        </a:rPr>
                        <a:t>Implementation </a:t>
                      </a:r>
                      <a:endParaRPr lang="en-IN" sz="1300" b="1" dirty="0">
                        <a:solidFill>
                          <a:srgbClr val="000000"/>
                        </a:solidFill>
                        <a:effectLst/>
                        <a:latin typeface="Frutiger LT Com 45 Light"/>
                        <a:ea typeface="Calibri"/>
                        <a:cs typeface="Frutiger LT Com 45 Ligh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7781">
                <a:tc>
                  <a:txBody>
                    <a:bodyPr/>
                    <a:lstStyle/>
                    <a:p>
                      <a:pPr marL="0" marR="0">
                        <a:lnSpc>
                          <a:spcPct val="115000"/>
                        </a:lnSpc>
                        <a:spcBef>
                          <a:spcPts val="0"/>
                        </a:spcBef>
                        <a:spcAft>
                          <a:spcPts val="0"/>
                        </a:spcAft>
                      </a:pPr>
                      <a:r>
                        <a:rPr lang="en-IN" sz="1300">
                          <a:effectLst/>
                        </a:rPr>
                        <a:t>Pure selling approach </a:t>
                      </a:r>
                      <a:endParaRPr lang="en-IN" sz="1300">
                        <a:solidFill>
                          <a:srgbClr val="000000"/>
                        </a:solidFill>
                        <a:effectLst/>
                        <a:latin typeface="Frutiger LT Com 45 Light"/>
                        <a:ea typeface="Calibri"/>
                        <a:cs typeface="Frutiger LT Com 45 Ligh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IN" sz="1300">
                          <a:effectLst/>
                        </a:rPr>
                        <a:t>Agent presents a client to the following: </a:t>
                      </a:r>
                      <a:endParaRPr lang="en-IN" sz="1300">
                        <a:solidFill>
                          <a:srgbClr val="000000"/>
                        </a:solidFill>
                        <a:effectLst/>
                        <a:latin typeface="Frutiger LT Com 45 Light"/>
                        <a:ea typeface="Calibri"/>
                        <a:cs typeface="Frutiger LT Com 45 Ligh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4761">
                <a:tc>
                  <a:txBody>
                    <a:bodyPr/>
                    <a:lstStyle/>
                    <a:p>
                      <a:pPr marL="0" marR="0">
                        <a:lnSpc>
                          <a:spcPct val="115000"/>
                        </a:lnSpc>
                        <a:spcBef>
                          <a:spcPts val="0"/>
                        </a:spcBef>
                        <a:spcAft>
                          <a:spcPts val="0"/>
                        </a:spcAft>
                      </a:pPr>
                      <a:r>
                        <a:rPr lang="en-IN" sz="1300" smtClean="0">
                          <a:solidFill>
                            <a:schemeClr val="bg1"/>
                          </a:solidFill>
                          <a:effectLst/>
                        </a:rPr>
                        <a:t>Blank</a:t>
                      </a:r>
                      <a:endParaRPr lang="en-IN" sz="1300" dirty="0">
                        <a:solidFill>
                          <a:schemeClr val="bg1"/>
                        </a:solidFill>
                        <a:effectLst/>
                        <a:latin typeface="Frutiger LT Com 45 Light"/>
                        <a:ea typeface="Calibri"/>
                        <a:cs typeface="Frutiger LT Com 45 Ligh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IN" sz="1300">
                          <a:effectLst/>
                        </a:rPr>
                        <a:t>Record companies </a:t>
                      </a:r>
                      <a:endParaRPr lang="en-IN" sz="1300">
                        <a:solidFill>
                          <a:srgbClr val="000000"/>
                        </a:solidFill>
                        <a:effectLst/>
                        <a:latin typeface="Frutiger LT Com 45 Light"/>
                        <a:ea typeface="Calibri"/>
                        <a:cs typeface="Frutiger LT Com 45 Ligh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4761">
                <a:tc>
                  <a:txBody>
                    <a:bodyPr/>
                    <a:lstStyle/>
                    <a:p>
                      <a:pPr marL="0" marR="0">
                        <a:lnSpc>
                          <a:spcPct val="115000"/>
                        </a:lnSpc>
                        <a:spcBef>
                          <a:spcPts val="0"/>
                        </a:spcBef>
                        <a:spcAft>
                          <a:spcPts val="0"/>
                        </a:spcAft>
                      </a:pPr>
                      <a:r>
                        <a:rPr lang="en-IN" sz="1300" smtClean="0">
                          <a:solidFill>
                            <a:schemeClr val="bg1"/>
                          </a:solidFill>
                          <a:effectLst/>
                        </a:rPr>
                        <a:t>Blank</a:t>
                      </a:r>
                      <a:endParaRPr lang="en-IN" sz="1300">
                        <a:solidFill>
                          <a:schemeClr val="bg1"/>
                        </a:solidFill>
                        <a:effectLst/>
                        <a:latin typeface="Frutiger LT Com 45 Light"/>
                        <a:ea typeface="Calibri"/>
                        <a:cs typeface="Frutiger LT Com 45 Ligh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IN" sz="1300">
                          <a:effectLst/>
                        </a:rPr>
                        <a:t>Movie studios </a:t>
                      </a:r>
                      <a:endParaRPr lang="en-IN" sz="1300">
                        <a:solidFill>
                          <a:srgbClr val="000000"/>
                        </a:solidFill>
                        <a:effectLst/>
                        <a:latin typeface="Frutiger LT Com 45 Light"/>
                        <a:ea typeface="Calibri"/>
                        <a:cs typeface="Frutiger LT Com 45 Ligh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4761">
                <a:tc>
                  <a:txBody>
                    <a:bodyPr/>
                    <a:lstStyle/>
                    <a:p>
                      <a:pPr marL="0" marR="0">
                        <a:lnSpc>
                          <a:spcPct val="115000"/>
                        </a:lnSpc>
                        <a:spcBef>
                          <a:spcPts val="0"/>
                        </a:spcBef>
                        <a:spcAft>
                          <a:spcPts val="0"/>
                        </a:spcAft>
                      </a:pPr>
                      <a:r>
                        <a:rPr lang="en-IN" sz="1300" smtClean="0">
                          <a:solidFill>
                            <a:schemeClr val="bg1"/>
                          </a:solidFill>
                          <a:effectLst/>
                        </a:rPr>
                        <a:t>Blank</a:t>
                      </a:r>
                      <a:endParaRPr lang="en-IN" sz="1300">
                        <a:solidFill>
                          <a:schemeClr val="bg1"/>
                        </a:solidFill>
                        <a:effectLst/>
                        <a:latin typeface="Frutiger LT Com 45 Light"/>
                        <a:ea typeface="Calibri"/>
                        <a:cs typeface="Frutiger LT Com 45 Ligh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IN" sz="1300">
                          <a:effectLst/>
                        </a:rPr>
                        <a:t>TV production companies </a:t>
                      </a:r>
                      <a:endParaRPr lang="en-IN" sz="1300">
                        <a:solidFill>
                          <a:srgbClr val="000000"/>
                        </a:solidFill>
                        <a:effectLst/>
                        <a:latin typeface="Frutiger LT Com 45 Light"/>
                        <a:ea typeface="Calibri"/>
                        <a:cs typeface="Frutiger LT Com 45 Ligh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4761">
                <a:tc>
                  <a:txBody>
                    <a:bodyPr/>
                    <a:lstStyle/>
                    <a:p>
                      <a:pPr marL="0" marR="0">
                        <a:lnSpc>
                          <a:spcPct val="115000"/>
                        </a:lnSpc>
                        <a:spcBef>
                          <a:spcPts val="0"/>
                        </a:spcBef>
                        <a:spcAft>
                          <a:spcPts val="0"/>
                        </a:spcAft>
                      </a:pPr>
                      <a:r>
                        <a:rPr lang="en-IN" sz="1300" smtClean="0">
                          <a:solidFill>
                            <a:schemeClr val="bg1"/>
                          </a:solidFill>
                          <a:effectLst/>
                        </a:rPr>
                        <a:t>Blank</a:t>
                      </a:r>
                      <a:endParaRPr lang="en-IN" sz="1300">
                        <a:solidFill>
                          <a:schemeClr val="bg1"/>
                        </a:solidFill>
                        <a:effectLst/>
                        <a:latin typeface="Frutiger LT Com 45 Light"/>
                        <a:ea typeface="Calibri"/>
                        <a:cs typeface="Frutiger LT Com 45 Ligh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IN" sz="1300" dirty="0">
                          <a:effectLst/>
                        </a:rPr>
                        <a:t>Talk show hosts </a:t>
                      </a:r>
                      <a:endParaRPr lang="en-IN" sz="1300" dirty="0">
                        <a:solidFill>
                          <a:srgbClr val="000000"/>
                        </a:solidFill>
                        <a:effectLst/>
                        <a:latin typeface="Frutiger LT Com 45 Light"/>
                        <a:ea typeface="Calibri"/>
                        <a:cs typeface="Frutiger LT Com 45 Ligh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4761">
                <a:tc>
                  <a:txBody>
                    <a:bodyPr/>
                    <a:lstStyle/>
                    <a:p>
                      <a:pPr marL="0" marR="0">
                        <a:lnSpc>
                          <a:spcPct val="115000"/>
                        </a:lnSpc>
                        <a:spcBef>
                          <a:spcPts val="0"/>
                        </a:spcBef>
                        <a:spcAft>
                          <a:spcPts val="0"/>
                        </a:spcAft>
                      </a:pPr>
                      <a:r>
                        <a:rPr lang="en-IN" sz="1300" smtClean="0">
                          <a:solidFill>
                            <a:schemeClr val="bg1"/>
                          </a:solidFill>
                          <a:effectLst/>
                        </a:rPr>
                        <a:t>Blank</a:t>
                      </a:r>
                      <a:endParaRPr lang="en-IN" sz="1300">
                        <a:solidFill>
                          <a:schemeClr val="bg1"/>
                        </a:solidFill>
                        <a:effectLst/>
                        <a:latin typeface="Frutiger LT Com 45 Light"/>
                        <a:ea typeface="Calibri"/>
                        <a:cs typeface="Frutiger LT Com 45 Ligh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IN" sz="1300">
                          <a:effectLst/>
                        </a:rPr>
                        <a:t>Advertising agencies </a:t>
                      </a:r>
                      <a:endParaRPr lang="en-IN" sz="1300">
                        <a:solidFill>
                          <a:srgbClr val="000000"/>
                        </a:solidFill>
                        <a:effectLst/>
                        <a:latin typeface="Frutiger LT Com 45 Light"/>
                        <a:ea typeface="Calibri"/>
                        <a:cs typeface="Frutiger LT Com 45 Ligh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4761">
                <a:tc>
                  <a:txBody>
                    <a:bodyPr/>
                    <a:lstStyle/>
                    <a:p>
                      <a:pPr marL="0" marR="0">
                        <a:lnSpc>
                          <a:spcPct val="115000"/>
                        </a:lnSpc>
                        <a:spcBef>
                          <a:spcPts val="0"/>
                        </a:spcBef>
                        <a:spcAft>
                          <a:spcPts val="0"/>
                        </a:spcAft>
                      </a:pPr>
                      <a:r>
                        <a:rPr lang="en-IN" sz="1300" dirty="0" smtClean="0">
                          <a:solidFill>
                            <a:schemeClr val="bg1"/>
                          </a:solidFill>
                          <a:effectLst/>
                        </a:rPr>
                        <a:t>Blank</a:t>
                      </a:r>
                      <a:endParaRPr lang="en-IN" sz="1300" dirty="0">
                        <a:solidFill>
                          <a:schemeClr val="bg1"/>
                        </a:solidFill>
                        <a:effectLst/>
                        <a:latin typeface="Frutiger LT Com 45 Light"/>
                        <a:ea typeface="Calibri"/>
                        <a:cs typeface="Frutiger LT Com 45 Ligh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IN" sz="1300">
                          <a:effectLst/>
                        </a:rPr>
                        <a:t>Talent scouts </a:t>
                      </a:r>
                      <a:endParaRPr lang="en-IN" sz="1300">
                        <a:solidFill>
                          <a:srgbClr val="000000"/>
                        </a:solidFill>
                        <a:effectLst/>
                        <a:latin typeface="Frutiger LT Com 45 Light"/>
                        <a:ea typeface="Calibri"/>
                        <a:cs typeface="Frutiger LT Com 45 Ligh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8762">
                <a:tc>
                  <a:txBody>
                    <a:bodyPr/>
                    <a:lstStyle/>
                    <a:p>
                      <a:pPr marL="0" marR="0">
                        <a:lnSpc>
                          <a:spcPct val="115000"/>
                        </a:lnSpc>
                        <a:spcBef>
                          <a:spcPts val="0"/>
                        </a:spcBef>
                        <a:spcAft>
                          <a:spcPts val="0"/>
                        </a:spcAft>
                      </a:pPr>
                      <a:r>
                        <a:rPr lang="en-IN" sz="1300">
                          <a:effectLst/>
                        </a:rPr>
                        <a:t>Product improvement approach </a:t>
                      </a:r>
                      <a:endParaRPr lang="en-IN" sz="1300">
                        <a:solidFill>
                          <a:srgbClr val="000000"/>
                        </a:solidFill>
                        <a:effectLst/>
                        <a:latin typeface="Frutiger LT Com 45 Light"/>
                        <a:ea typeface="Calibri"/>
                        <a:cs typeface="Frutiger LT Com 45 Ligh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IN" sz="1300">
                          <a:effectLst/>
                        </a:rPr>
                        <a:t>Client is modified: </a:t>
                      </a:r>
                      <a:endParaRPr lang="en-IN" sz="1300">
                        <a:solidFill>
                          <a:srgbClr val="000000"/>
                        </a:solidFill>
                        <a:effectLst/>
                        <a:latin typeface="Frutiger LT Com 45 Light"/>
                        <a:ea typeface="Calibri"/>
                        <a:cs typeface="Frutiger LT Com 45 Ligh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4761">
                <a:tc>
                  <a:txBody>
                    <a:bodyPr/>
                    <a:lstStyle/>
                    <a:p>
                      <a:pPr marL="0" marR="0">
                        <a:lnSpc>
                          <a:spcPct val="115000"/>
                        </a:lnSpc>
                        <a:spcBef>
                          <a:spcPts val="0"/>
                        </a:spcBef>
                        <a:spcAft>
                          <a:spcPts val="0"/>
                        </a:spcAft>
                      </a:pPr>
                      <a:r>
                        <a:rPr lang="en-IN" sz="1300" smtClean="0">
                          <a:solidFill>
                            <a:schemeClr val="bg1"/>
                          </a:solidFill>
                          <a:effectLst/>
                        </a:rPr>
                        <a:t>Blank</a:t>
                      </a:r>
                      <a:endParaRPr lang="en-IN" sz="1300" dirty="0">
                        <a:solidFill>
                          <a:schemeClr val="bg1"/>
                        </a:solidFill>
                        <a:effectLst/>
                        <a:latin typeface="Frutiger LT Com 45 Light"/>
                        <a:ea typeface="Calibri"/>
                        <a:cs typeface="Frutiger LT Com 45 Ligh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IN" sz="1300">
                          <a:effectLst/>
                        </a:rPr>
                        <a:t>New name </a:t>
                      </a:r>
                      <a:endParaRPr lang="en-IN" sz="1300">
                        <a:solidFill>
                          <a:srgbClr val="000000"/>
                        </a:solidFill>
                        <a:effectLst/>
                        <a:latin typeface="Frutiger LT Com 45 Light"/>
                        <a:ea typeface="Calibri"/>
                        <a:cs typeface="Frutiger LT Com 45 Ligh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4761">
                <a:tc>
                  <a:txBody>
                    <a:bodyPr/>
                    <a:lstStyle/>
                    <a:p>
                      <a:pPr marL="0" marR="0">
                        <a:lnSpc>
                          <a:spcPct val="115000"/>
                        </a:lnSpc>
                        <a:spcBef>
                          <a:spcPts val="0"/>
                        </a:spcBef>
                        <a:spcAft>
                          <a:spcPts val="0"/>
                        </a:spcAft>
                      </a:pPr>
                      <a:r>
                        <a:rPr lang="en-IN" sz="1300" smtClean="0">
                          <a:solidFill>
                            <a:schemeClr val="bg1"/>
                          </a:solidFill>
                          <a:effectLst/>
                        </a:rPr>
                        <a:t>Blank</a:t>
                      </a:r>
                      <a:endParaRPr lang="en-IN" sz="1300">
                        <a:solidFill>
                          <a:schemeClr val="bg1"/>
                        </a:solidFill>
                        <a:effectLst/>
                        <a:latin typeface="Frutiger LT Com 45 Light"/>
                        <a:ea typeface="Calibri"/>
                        <a:cs typeface="Frutiger LT Com 45 Ligh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IN" sz="1300">
                          <a:effectLst/>
                        </a:rPr>
                        <a:t>New image </a:t>
                      </a:r>
                      <a:endParaRPr lang="en-IN" sz="1300">
                        <a:solidFill>
                          <a:srgbClr val="000000"/>
                        </a:solidFill>
                        <a:effectLst/>
                        <a:latin typeface="Frutiger LT Com 45 Light"/>
                        <a:ea typeface="Calibri"/>
                        <a:cs typeface="Frutiger LT Com 45 Ligh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4761">
                <a:tc>
                  <a:txBody>
                    <a:bodyPr/>
                    <a:lstStyle/>
                    <a:p>
                      <a:pPr marL="0" marR="0">
                        <a:lnSpc>
                          <a:spcPct val="115000"/>
                        </a:lnSpc>
                        <a:spcBef>
                          <a:spcPts val="0"/>
                        </a:spcBef>
                        <a:spcAft>
                          <a:spcPts val="0"/>
                        </a:spcAft>
                      </a:pPr>
                      <a:r>
                        <a:rPr lang="en-IN" sz="1300" smtClean="0">
                          <a:solidFill>
                            <a:schemeClr val="bg1"/>
                          </a:solidFill>
                          <a:effectLst/>
                        </a:rPr>
                        <a:t>Blank</a:t>
                      </a:r>
                      <a:endParaRPr lang="en-IN" sz="1300">
                        <a:solidFill>
                          <a:schemeClr val="bg1"/>
                        </a:solidFill>
                        <a:effectLst/>
                        <a:latin typeface="Frutiger LT Com 45 Light"/>
                        <a:ea typeface="Calibri"/>
                        <a:cs typeface="Frutiger LT Com 45 Ligh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IN" sz="1300">
                          <a:effectLst/>
                        </a:rPr>
                        <a:t>Voice lessons </a:t>
                      </a:r>
                      <a:endParaRPr lang="en-IN" sz="1300">
                        <a:solidFill>
                          <a:srgbClr val="000000"/>
                        </a:solidFill>
                        <a:effectLst/>
                        <a:latin typeface="Frutiger LT Com 45 Light"/>
                        <a:ea typeface="Calibri"/>
                        <a:cs typeface="Frutiger LT Com 45 Ligh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4761">
                <a:tc>
                  <a:txBody>
                    <a:bodyPr/>
                    <a:lstStyle/>
                    <a:p>
                      <a:pPr marL="0" marR="0">
                        <a:lnSpc>
                          <a:spcPct val="115000"/>
                        </a:lnSpc>
                        <a:spcBef>
                          <a:spcPts val="0"/>
                        </a:spcBef>
                        <a:spcAft>
                          <a:spcPts val="0"/>
                        </a:spcAft>
                      </a:pPr>
                      <a:r>
                        <a:rPr lang="en-IN" sz="1300" smtClean="0">
                          <a:solidFill>
                            <a:schemeClr val="bg1"/>
                          </a:solidFill>
                          <a:effectLst/>
                        </a:rPr>
                        <a:t>Blank</a:t>
                      </a:r>
                      <a:endParaRPr lang="en-IN" sz="1300">
                        <a:solidFill>
                          <a:schemeClr val="bg1"/>
                        </a:solidFill>
                        <a:effectLst/>
                        <a:latin typeface="Frutiger LT Com 45 Light"/>
                        <a:ea typeface="Calibri"/>
                        <a:cs typeface="Frutiger LT Com 45 Ligh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IN" sz="1300">
                          <a:effectLst/>
                        </a:rPr>
                        <a:t>Dancing lessons </a:t>
                      </a:r>
                      <a:endParaRPr lang="en-IN" sz="1300">
                        <a:solidFill>
                          <a:srgbClr val="000000"/>
                        </a:solidFill>
                        <a:effectLst/>
                        <a:latin typeface="Frutiger LT Com 45 Light"/>
                        <a:ea typeface="Calibri"/>
                        <a:cs typeface="Frutiger LT Com 45 Ligh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4761">
                <a:tc>
                  <a:txBody>
                    <a:bodyPr/>
                    <a:lstStyle/>
                    <a:p>
                      <a:pPr marL="0" marR="0">
                        <a:lnSpc>
                          <a:spcPct val="115000"/>
                        </a:lnSpc>
                        <a:spcBef>
                          <a:spcPts val="0"/>
                        </a:spcBef>
                        <a:spcAft>
                          <a:spcPts val="0"/>
                        </a:spcAft>
                      </a:pPr>
                      <a:r>
                        <a:rPr lang="en-IN" sz="1300" smtClean="0">
                          <a:solidFill>
                            <a:schemeClr val="bg1"/>
                          </a:solidFill>
                          <a:effectLst/>
                        </a:rPr>
                        <a:t>Blank</a:t>
                      </a:r>
                      <a:endParaRPr lang="en-IN" sz="1300">
                        <a:solidFill>
                          <a:schemeClr val="bg1"/>
                        </a:solidFill>
                        <a:effectLst/>
                        <a:latin typeface="Frutiger LT Com 45 Light"/>
                        <a:ea typeface="Calibri"/>
                        <a:cs typeface="Frutiger LT Com 45 Ligh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IN" sz="1300">
                          <a:effectLst/>
                        </a:rPr>
                        <a:t>Plastic surgery </a:t>
                      </a:r>
                      <a:endParaRPr lang="en-IN" sz="1300">
                        <a:solidFill>
                          <a:srgbClr val="000000"/>
                        </a:solidFill>
                        <a:effectLst/>
                        <a:latin typeface="Frutiger LT Com 45 Light"/>
                        <a:ea typeface="Calibri"/>
                        <a:cs typeface="Frutiger LT Com 45 Ligh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4761">
                <a:tc>
                  <a:txBody>
                    <a:bodyPr/>
                    <a:lstStyle/>
                    <a:p>
                      <a:pPr marL="0" marR="0">
                        <a:lnSpc>
                          <a:spcPct val="115000"/>
                        </a:lnSpc>
                        <a:spcBef>
                          <a:spcPts val="0"/>
                        </a:spcBef>
                        <a:spcAft>
                          <a:spcPts val="0"/>
                        </a:spcAft>
                      </a:pPr>
                      <a:r>
                        <a:rPr lang="en-IN" sz="1300" smtClean="0">
                          <a:solidFill>
                            <a:schemeClr val="bg1"/>
                          </a:solidFill>
                          <a:effectLst/>
                        </a:rPr>
                        <a:t>Blank</a:t>
                      </a:r>
                      <a:endParaRPr lang="en-IN" sz="1300">
                        <a:solidFill>
                          <a:schemeClr val="bg1"/>
                        </a:solidFill>
                        <a:effectLst/>
                        <a:latin typeface="Frutiger LT Com 45 Light"/>
                        <a:ea typeface="Calibri"/>
                        <a:cs typeface="Frutiger LT Com 45 Ligh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IN" sz="1300">
                          <a:effectLst/>
                        </a:rPr>
                        <a:t>New backup band </a:t>
                      </a:r>
                      <a:endParaRPr lang="en-IN" sz="1300">
                        <a:solidFill>
                          <a:srgbClr val="000000"/>
                        </a:solidFill>
                        <a:effectLst/>
                        <a:latin typeface="Frutiger LT Com 45 Light"/>
                        <a:ea typeface="Calibri"/>
                        <a:cs typeface="Frutiger LT Com 45 Ligh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6231">
                <a:tc>
                  <a:txBody>
                    <a:bodyPr/>
                    <a:lstStyle/>
                    <a:p>
                      <a:pPr marL="0" marR="0">
                        <a:lnSpc>
                          <a:spcPct val="115000"/>
                        </a:lnSpc>
                        <a:spcBef>
                          <a:spcPts val="0"/>
                        </a:spcBef>
                        <a:spcAft>
                          <a:spcPts val="0"/>
                        </a:spcAft>
                      </a:pPr>
                      <a:r>
                        <a:rPr lang="en-IN" sz="1300" dirty="0" smtClean="0">
                          <a:solidFill>
                            <a:schemeClr val="bg1"/>
                          </a:solidFill>
                          <a:effectLst/>
                        </a:rPr>
                        <a:t>Blank</a:t>
                      </a:r>
                      <a:endParaRPr lang="en-IN" sz="1300" dirty="0">
                        <a:solidFill>
                          <a:schemeClr val="bg1"/>
                        </a:solidFill>
                        <a:effectLst/>
                        <a:latin typeface="Frutiger LT Com 45 Light"/>
                        <a:ea typeface="Calibri"/>
                        <a:cs typeface="Frutiger LT Com 45 Ligh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IN" sz="1300">
                          <a:effectLst/>
                        </a:rPr>
                        <a:t>New music genre </a:t>
                      </a:r>
                      <a:endParaRPr lang="en-IN" sz="1300">
                        <a:solidFill>
                          <a:srgbClr val="000000"/>
                        </a:solidFill>
                        <a:effectLst/>
                        <a:latin typeface="Frutiger LT Com 45 Light"/>
                        <a:ea typeface="Calibri"/>
                        <a:cs typeface="Frutiger LT Com 45 Ligh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7781">
                <a:tc>
                  <a:txBody>
                    <a:bodyPr/>
                    <a:lstStyle/>
                    <a:p>
                      <a:pPr marL="0" marR="0">
                        <a:lnSpc>
                          <a:spcPct val="115000"/>
                        </a:lnSpc>
                        <a:spcBef>
                          <a:spcPts val="0"/>
                        </a:spcBef>
                        <a:spcAft>
                          <a:spcPts val="0"/>
                        </a:spcAft>
                      </a:pPr>
                      <a:r>
                        <a:rPr lang="en-IN" sz="1300">
                          <a:effectLst/>
                        </a:rPr>
                        <a:t>Market Fulfillment approach </a:t>
                      </a:r>
                      <a:endParaRPr lang="en-IN" sz="1300">
                        <a:solidFill>
                          <a:srgbClr val="000000"/>
                        </a:solidFill>
                        <a:effectLst/>
                        <a:latin typeface="Frutiger LT Com 45 Light"/>
                        <a:ea typeface="Calibri"/>
                        <a:cs typeface="Frutiger LT Com 45 Ligh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IN" sz="1300">
                          <a:effectLst/>
                        </a:rPr>
                        <a:t>Agent looks for market opening: </a:t>
                      </a:r>
                      <a:endParaRPr lang="en-IN" sz="1300">
                        <a:solidFill>
                          <a:srgbClr val="000000"/>
                        </a:solidFill>
                        <a:effectLst/>
                        <a:latin typeface="Frutiger LT Com 45 Light"/>
                        <a:ea typeface="Calibri"/>
                        <a:cs typeface="Frutiger LT Com 45 Ligh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2477">
                <a:tc>
                  <a:txBody>
                    <a:bodyPr/>
                    <a:lstStyle/>
                    <a:p>
                      <a:pPr marL="0" marR="0">
                        <a:lnSpc>
                          <a:spcPct val="115000"/>
                        </a:lnSpc>
                        <a:spcBef>
                          <a:spcPts val="0"/>
                        </a:spcBef>
                        <a:spcAft>
                          <a:spcPts val="0"/>
                        </a:spcAft>
                      </a:pPr>
                      <a:r>
                        <a:rPr lang="en-IN" sz="1300" smtClean="0">
                          <a:solidFill>
                            <a:schemeClr val="bg1"/>
                          </a:solidFill>
                          <a:effectLst/>
                        </a:rPr>
                        <a:t>Blank</a:t>
                      </a:r>
                      <a:endParaRPr lang="en-IN" sz="1300" dirty="0">
                        <a:solidFill>
                          <a:schemeClr val="bg1"/>
                        </a:solidFill>
                        <a:effectLst/>
                        <a:latin typeface="Frutiger LT Com 45 Light"/>
                        <a:ea typeface="Calibri"/>
                        <a:cs typeface="Frutiger LT Com 45 Ligh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IN" sz="1300">
                          <a:effectLst/>
                        </a:rPr>
                        <a:t>Identify unmet need </a:t>
                      </a:r>
                      <a:endParaRPr lang="en-IN" sz="1300">
                        <a:solidFill>
                          <a:srgbClr val="000000"/>
                        </a:solidFill>
                        <a:effectLst/>
                        <a:latin typeface="Frutiger LT Com 45 Light"/>
                        <a:ea typeface="Calibri"/>
                        <a:cs typeface="Frutiger LT Com 45 Ligh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4370">
                <a:tc>
                  <a:txBody>
                    <a:bodyPr/>
                    <a:lstStyle/>
                    <a:p>
                      <a:pPr marL="0" marR="0">
                        <a:lnSpc>
                          <a:spcPct val="115000"/>
                        </a:lnSpc>
                        <a:spcBef>
                          <a:spcPts val="0"/>
                        </a:spcBef>
                        <a:spcAft>
                          <a:spcPts val="0"/>
                        </a:spcAft>
                      </a:pPr>
                      <a:r>
                        <a:rPr lang="en-IN" sz="1300" dirty="0" smtClean="0">
                          <a:solidFill>
                            <a:schemeClr val="bg1"/>
                          </a:solidFill>
                          <a:effectLst/>
                        </a:rPr>
                        <a:t>Blank</a:t>
                      </a:r>
                      <a:endParaRPr lang="en-IN" sz="1300" dirty="0">
                        <a:solidFill>
                          <a:schemeClr val="bg1"/>
                        </a:solidFill>
                        <a:effectLst/>
                        <a:latin typeface="Frutiger LT Com 45 Light"/>
                        <a:ea typeface="Calibri"/>
                        <a:cs typeface="Frutiger LT Com 45 Ligh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IN" sz="1300" dirty="0">
                          <a:effectLst/>
                        </a:rPr>
                        <a:t>Develop a new product (band or singer) to the specifications of consumer wants </a:t>
                      </a:r>
                      <a:endParaRPr lang="en-IN" sz="1300" dirty="0">
                        <a:solidFill>
                          <a:srgbClr val="000000"/>
                        </a:solidFill>
                        <a:effectLst/>
                        <a:latin typeface="Frutiger LT Com 45 Light"/>
                        <a:ea typeface="Calibri"/>
                        <a:cs typeface="Frutiger LT Com 45 Ligh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40537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sz="3600" dirty="0">
                <a:latin typeface="+mj-lt"/>
                <a:sym typeface="Calibri"/>
              </a:rPr>
              <a:t>Marketing Places</a:t>
            </a:r>
            <a:endParaRPr lang="en-IN" sz="3600" dirty="0">
              <a:latin typeface="+mj-lt"/>
            </a:endParaRPr>
          </a:p>
        </p:txBody>
      </p:sp>
      <p:sp>
        <p:nvSpPr>
          <p:cNvPr id="2" name="Content Placeholder 1"/>
          <p:cNvSpPr>
            <a:spLocks noGrp="1"/>
          </p:cNvSpPr>
          <p:nvPr>
            <p:ph idx="1"/>
          </p:nvPr>
        </p:nvSpPr>
        <p:spPr/>
        <p:txBody>
          <a:bodyPr/>
          <a:lstStyle/>
          <a:p>
            <a:pPr marL="255600" indent="-255600"/>
            <a:r>
              <a:rPr lang="en-US" dirty="0" smtClean="0">
                <a:solidFill>
                  <a:schemeClr val="dk1"/>
                </a:solidFill>
                <a:ea typeface="Calibri"/>
                <a:cs typeface="Calibri"/>
                <a:sym typeface="Calibri"/>
              </a:rPr>
              <a:t>Place marketing strategies treat a city, state, country, or other locale as a brand.</a:t>
            </a:r>
          </a:p>
          <a:p>
            <a:pPr marL="798750" lvl="1" indent="-342900"/>
            <a:r>
              <a:rPr lang="en-US" u="sng" dirty="0" smtClean="0">
                <a:solidFill>
                  <a:schemeClr val="hlink"/>
                </a:solidFill>
                <a:ea typeface="Calibri"/>
                <a:cs typeface="Calibri"/>
                <a:sym typeface="Calibri"/>
                <a:hlinkClick r:id="rId3"/>
              </a:rPr>
              <a:t>Michigan Travel and Tourism Site</a:t>
            </a:r>
            <a:endParaRPr lang="en-US" dirty="0"/>
          </a:p>
        </p:txBody>
      </p:sp>
    </p:spTree>
    <p:extLst>
      <p:ext uri="{BB962C8B-B14F-4D97-AF65-F5344CB8AC3E}">
        <p14:creationId xmlns:p14="http://schemas.microsoft.com/office/powerpoint/2010/main" val="3940635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sz="3600" dirty="0">
                <a:latin typeface="+mj-lt"/>
                <a:sym typeface="Calibri"/>
              </a:rPr>
              <a:t>Marketing Ideas</a:t>
            </a:r>
            <a:endParaRPr lang="en-IN" sz="3600" dirty="0">
              <a:latin typeface="+mj-lt"/>
            </a:endParaRPr>
          </a:p>
        </p:txBody>
      </p:sp>
      <p:sp>
        <p:nvSpPr>
          <p:cNvPr id="3" name="Content Placeholder 2"/>
          <p:cNvSpPr>
            <a:spLocks noGrp="1"/>
          </p:cNvSpPr>
          <p:nvPr>
            <p:ph idx="1"/>
          </p:nvPr>
        </p:nvSpPr>
        <p:spPr/>
        <p:txBody>
          <a:bodyPr/>
          <a:lstStyle/>
          <a:p>
            <a:pPr marL="255600" indent="-255600"/>
            <a:r>
              <a:rPr lang="en-US" dirty="0">
                <a:solidFill>
                  <a:schemeClr val="dk1"/>
                </a:solidFill>
                <a:ea typeface="Calibri"/>
                <a:cs typeface="Calibri"/>
                <a:sym typeface="Calibri"/>
              </a:rPr>
              <a:t>Idea marketing</a:t>
            </a:r>
          </a:p>
          <a:p>
            <a:pPr marL="798750" lvl="1" indent="-342900"/>
            <a:r>
              <a:rPr lang="en-US" dirty="0">
                <a:solidFill>
                  <a:schemeClr val="dk1"/>
                </a:solidFill>
                <a:ea typeface="Calibri"/>
                <a:cs typeface="Calibri"/>
                <a:sym typeface="Calibri"/>
              </a:rPr>
              <a:t>Gaining market share for a concept, philosophy, belief, or issue (e.g., religious institutions market ideas about faith)</a:t>
            </a:r>
          </a:p>
          <a:p>
            <a:pPr marL="798750" lvl="1" indent="-342900"/>
            <a:r>
              <a:rPr lang="en-US" dirty="0">
                <a:solidFill>
                  <a:schemeClr val="dk1"/>
                </a:solidFill>
                <a:ea typeface="Calibri"/>
                <a:cs typeface="Calibri"/>
                <a:sym typeface="Calibri"/>
              </a:rPr>
              <a:t>Consumers often do not perceive the value they receive when they conform with an idea or fail to believe an idea is worth its ultimate cost.</a:t>
            </a:r>
            <a:endParaRPr lang="en-US" dirty="0"/>
          </a:p>
        </p:txBody>
      </p:sp>
    </p:spTree>
    <p:extLst>
      <p:ext uri="{BB962C8B-B14F-4D97-AF65-F5344CB8AC3E}">
        <p14:creationId xmlns:p14="http://schemas.microsoft.com/office/powerpoint/2010/main" val="2677847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15372"/>
            <a:ext cx="8229600" cy="1080028"/>
          </a:xfrm>
        </p:spPr>
        <p:txBody>
          <a:bodyPr/>
          <a:lstStyle/>
          <a:p>
            <a:r>
              <a:rPr lang="en-US" sz="3600">
                <a:latin typeface="+mj-lt"/>
                <a:sym typeface="Calibri"/>
              </a:rPr>
              <a:t>Figure </a:t>
            </a:r>
            <a:r>
              <a:rPr lang="en-US" sz="3600" smtClean="0">
                <a:latin typeface="+mj-lt"/>
                <a:sym typeface="Calibri"/>
              </a:rPr>
              <a:t>12.5 </a:t>
            </a:r>
            <a:r>
              <a:rPr lang="en-US" sz="3600" dirty="0">
                <a:latin typeface="+mj-lt"/>
                <a:sym typeface="Calibri"/>
              </a:rPr>
              <a:t>Factors that Shape </a:t>
            </a:r>
            <a:br>
              <a:rPr lang="en-US" sz="3600" dirty="0">
                <a:latin typeface="+mj-lt"/>
                <a:sym typeface="Calibri"/>
              </a:rPr>
            </a:br>
            <a:r>
              <a:rPr lang="en-US" sz="3600" dirty="0">
                <a:latin typeface="+mj-lt"/>
                <a:sym typeface="Calibri"/>
              </a:rPr>
              <a:t>the Future of Services</a:t>
            </a:r>
            <a:endParaRPr lang="en-IN" sz="3600" dirty="0">
              <a:latin typeface="+mj-lt"/>
            </a:endParaRPr>
          </a:p>
        </p:txBody>
      </p:sp>
      <p:pic>
        <p:nvPicPr>
          <p:cNvPr id="5" name="Picture 577" descr="Text boxes show the factors shaping the “Future of Services” as Changing Demographics, Globalization, Technological Advances, and Proliferation of Information."/>
          <p:cNvPicPr preferRelativeResize="0"/>
          <p:nvPr/>
        </p:nvPicPr>
        <p:blipFill rotWithShape="1">
          <a:blip r:embed="rId3">
            <a:alphaModFix/>
          </a:blip>
          <a:srcRect/>
          <a:stretch/>
        </p:blipFill>
        <p:spPr>
          <a:xfrm>
            <a:off x="647700" y="2052728"/>
            <a:ext cx="7696199" cy="3333750"/>
          </a:xfrm>
          <a:prstGeom prst="rect">
            <a:avLst/>
          </a:prstGeom>
          <a:noFill/>
          <a:ln>
            <a:noFill/>
          </a:ln>
        </p:spPr>
      </p:pic>
    </p:spTree>
    <p:extLst>
      <p:ext uri="{BB962C8B-B14F-4D97-AF65-F5344CB8AC3E}">
        <p14:creationId xmlns:p14="http://schemas.microsoft.com/office/powerpoint/2010/main" val="2231546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54700"/>
            <a:ext cx="8382000" cy="1097280"/>
          </a:xfrm>
        </p:spPr>
        <p:txBody>
          <a:bodyPr/>
          <a:lstStyle/>
          <a:p>
            <a:r>
              <a:rPr lang="en-US" sz="3600" dirty="0" smtClean="0">
                <a:latin typeface="+mj-lt"/>
              </a:rPr>
              <a:t>Copyright</a:t>
            </a:r>
            <a:endParaRPr lang="en-IN" sz="2000" b="0" dirty="0">
              <a:latin typeface="+mj-lt"/>
            </a:endParaRPr>
          </a:p>
        </p:txBody>
      </p:sp>
      <p:pic>
        <p:nvPicPr>
          <p:cNvPr id="7" name="Picture 2" descr="This work is protected by United States copyright laws and is provided solely for the use of instructors in teaching their courses and assessing student learning. Dissemination or sale of any part of this work left parenthesis including on the world wide web right parenthesis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title="Copyright"/>
          <p:cNvPicPr preferRelativeResize="0"/>
          <p:nvPr/>
        </p:nvPicPr>
        <p:blipFill rotWithShape="1">
          <a:blip r:embed="rId3">
            <a:alphaModFix/>
          </a:blip>
          <a:srcRect/>
          <a:stretch/>
        </p:blipFill>
        <p:spPr>
          <a:xfrm>
            <a:off x="304800" y="1981200"/>
            <a:ext cx="8047038" cy="2514599"/>
          </a:xfrm>
          <a:prstGeom prst="rect">
            <a:avLst/>
          </a:prstGeom>
          <a:noFill/>
          <a:ln>
            <a:noFill/>
          </a:ln>
        </p:spPr>
      </p:pic>
    </p:spTree>
    <p:extLst>
      <p:ext uri="{BB962C8B-B14F-4D97-AF65-F5344CB8AC3E}">
        <p14:creationId xmlns:p14="http://schemas.microsoft.com/office/powerpoint/2010/main" val="1751628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0208"/>
            <a:ext cx="8229600" cy="1097280"/>
          </a:xfrm>
        </p:spPr>
        <p:txBody>
          <a:bodyPr/>
          <a:lstStyle/>
          <a:p>
            <a:r>
              <a:rPr lang="en-US" sz="3600" dirty="0">
                <a:latin typeface="+mj-lt"/>
                <a:sym typeface="Calibri"/>
              </a:rPr>
              <a:t>Figure </a:t>
            </a:r>
            <a:r>
              <a:rPr lang="en-US" sz="3600" dirty="0" smtClean="0">
                <a:latin typeface="+mj-lt"/>
                <a:sym typeface="Calibri"/>
              </a:rPr>
              <a:t>12.1 </a:t>
            </a:r>
            <a:r>
              <a:rPr lang="en-US" sz="3600" dirty="0">
                <a:latin typeface="+mj-lt"/>
                <a:sym typeface="Calibri"/>
              </a:rPr>
              <a:t>The Wheel of Retailing</a:t>
            </a:r>
            <a:endParaRPr lang="en-IN" sz="3600" dirty="0">
              <a:latin typeface="+mj-lt"/>
            </a:endParaRPr>
          </a:p>
        </p:txBody>
      </p:sp>
      <p:pic>
        <p:nvPicPr>
          <p:cNvPr id="5" name="Picture 215" descr="An illustration shows a circular retailing process as follows: &#10;Entry Phase&#10;Low margin&#10;Low prices&#10;Limited or no services&#10;Low-end facilities&#10;Trading-up Phase&#10;Moderate prices&#10;Better facilities&#10;Some services&#10;Increased quality merchandise &#10;&#10;Vulnerability Phase&#10;High prices&#10;Luxurious facilities&#10;Excellent services and amenities"/>
          <p:cNvPicPr preferRelativeResize="0"/>
          <p:nvPr/>
        </p:nvPicPr>
        <p:blipFill rotWithShape="1">
          <a:blip r:embed="rId3">
            <a:alphaModFix/>
          </a:blip>
          <a:srcRect/>
          <a:stretch/>
        </p:blipFill>
        <p:spPr>
          <a:xfrm>
            <a:off x="457200" y="1676400"/>
            <a:ext cx="7781925" cy="4133849"/>
          </a:xfrm>
          <a:prstGeom prst="rect">
            <a:avLst/>
          </a:prstGeom>
          <a:noFill/>
          <a:ln>
            <a:noFill/>
          </a:ln>
        </p:spPr>
      </p:pic>
    </p:spTree>
    <p:extLst>
      <p:ext uri="{BB962C8B-B14F-4D97-AF65-F5344CB8AC3E}">
        <p14:creationId xmlns:p14="http://schemas.microsoft.com/office/powerpoint/2010/main" val="3959377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r>
              <a:rPr lang="en-US" sz="3600" dirty="0">
                <a:latin typeface="+mj-lt"/>
                <a:sym typeface="Calibri"/>
              </a:rPr>
              <a:t>The Evolution Continues: What’s </a:t>
            </a:r>
            <a:r>
              <a:rPr lang="en-US" sz="3600" dirty="0" smtClean="0">
                <a:latin typeface="+mj-lt"/>
                <a:sym typeface="Calibri"/>
              </a:rPr>
              <a:t>  “</a:t>
            </a:r>
            <a:r>
              <a:rPr lang="en-US" sz="3600" dirty="0">
                <a:latin typeface="+mj-lt"/>
                <a:sym typeface="Calibri"/>
              </a:rPr>
              <a:t>In-Store” for the Future?</a:t>
            </a:r>
            <a:endParaRPr lang="en-IN" sz="3600" dirty="0">
              <a:latin typeface="+mj-lt"/>
            </a:endParaRPr>
          </a:p>
        </p:txBody>
      </p:sp>
      <p:sp>
        <p:nvSpPr>
          <p:cNvPr id="4" name="Content Placeholder 2"/>
          <p:cNvSpPr>
            <a:spLocks noGrp="1"/>
          </p:cNvSpPr>
          <p:nvPr>
            <p:ph idx="1"/>
          </p:nvPr>
        </p:nvSpPr>
        <p:spPr>
          <a:xfrm>
            <a:off x="457200" y="1676400"/>
            <a:ext cx="8305800" cy="4419600"/>
          </a:xfrm>
        </p:spPr>
        <p:txBody>
          <a:bodyPr/>
          <a:lstStyle/>
          <a:p>
            <a:pPr marL="255600" indent="-255600">
              <a:buSzPct val="100000"/>
            </a:pPr>
            <a:r>
              <a:rPr lang="en-US" sz="2600" dirty="0">
                <a:solidFill>
                  <a:schemeClr val="dk1"/>
                </a:solidFill>
                <a:ea typeface="Calibri"/>
                <a:cs typeface="Calibri"/>
                <a:sym typeface="Calibri"/>
              </a:rPr>
              <a:t>Four factors motivate innovative merchants to reinvent the way they do business:</a:t>
            </a:r>
            <a:endParaRPr lang="en-US" sz="2600" dirty="0" smtClean="0">
              <a:solidFill>
                <a:schemeClr val="dk1"/>
              </a:solidFill>
              <a:ea typeface="Calibri"/>
              <a:cs typeface="Calibri"/>
              <a:sym typeface="Calibri"/>
            </a:endParaRPr>
          </a:p>
          <a:p>
            <a:pPr marL="741600" indent="-284400">
              <a:spcBef>
                <a:spcPts val="600"/>
              </a:spcBef>
              <a:buSzPct val="100000"/>
              <a:buFont typeface="Wingdings" panose="05000000000000000000" pitchFamily="2" charset="2"/>
              <a:buChar char="§"/>
            </a:pPr>
            <a:r>
              <a:rPr lang="en-US" sz="2400" dirty="0">
                <a:solidFill>
                  <a:schemeClr val="dk1"/>
                </a:solidFill>
                <a:ea typeface="Calibri"/>
                <a:cs typeface="Calibri"/>
                <a:sym typeface="Calibri"/>
              </a:rPr>
              <a:t>Changes in economic </a:t>
            </a:r>
            <a:r>
              <a:rPr lang="en-US" sz="2400" dirty="0" smtClean="0">
                <a:solidFill>
                  <a:schemeClr val="dk1"/>
                </a:solidFill>
                <a:ea typeface="Calibri"/>
                <a:cs typeface="Calibri"/>
                <a:sym typeface="Calibri"/>
              </a:rPr>
              <a:t>conditions</a:t>
            </a:r>
          </a:p>
          <a:p>
            <a:pPr marL="741600" indent="-284400">
              <a:spcBef>
                <a:spcPts val="600"/>
              </a:spcBef>
              <a:buSzPct val="100000"/>
              <a:buFont typeface="Wingdings" panose="05000000000000000000" pitchFamily="2" charset="2"/>
              <a:buChar char="§"/>
            </a:pPr>
            <a:r>
              <a:rPr lang="en-US" sz="2400" dirty="0">
                <a:solidFill>
                  <a:schemeClr val="dk1"/>
                </a:solidFill>
                <a:ea typeface="Calibri"/>
                <a:cs typeface="Calibri"/>
                <a:sym typeface="Calibri"/>
              </a:rPr>
              <a:t>Demographic and consumer preference </a:t>
            </a:r>
            <a:r>
              <a:rPr lang="en-US" sz="2400" dirty="0" smtClean="0">
                <a:solidFill>
                  <a:schemeClr val="dk1"/>
                </a:solidFill>
                <a:ea typeface="Calibri"/>
                <a:cs typeface="Calibri"/>
                <a:sym typeface="Calibri"/>
              </a:rPr>
              <a:t>change</a:t>
            </a:r>
          </a:p>
          <a:p>
            <a:pPr marL="741600" indent="-284400">
              <a:spcBef>
                <a:spcPts val="600"/>
              </a:spcBef>
              <a:buSzPct val="100000"/>
              <a:buFont typeface="Wingdings" panose="05000000000000000000" pitchFamily="2" charset="2"/>
              <a:buChar char="§"/>
            </a:pPr>
            <a:r>
              <a:rPr lang="en-US" sz="2400" dirty="0" smtClean="0">
                <a:solidFill>
                  <a:schemeClr val="dk1"/>
                </a:solidFill>
                <a:ea typeface="Calibri"/>
                <a:cs typeface="Calibri"/>
                <a:sym typeface="Calibri"/>
              </a:rPr>
              <a:t>Technology</a:t>
            </a:r>
          </a:p>
          <a:p>
            <a:pPr marL="741600" indent="-284400">
              <a:spcBef>
                <a:spcPts val="600"/>
              </a:spcBef>
              <a:buSzPct val="100000"/>
              <a:buFont typeface="Wingdings" panose="05000000000000000000" pitchFamily="2" charset="2"/>
              <a:buChar char="§"/>
            </a:pPr>
            <a:r>
              <a:rPr lang="en-US" sz="2400" dirty="0">
                <a:solidFill>
                  <a:schemeClr val="dk1"/>
                </a:solidFill>
                <a:ea typeface="Calibri"/>
                <a:cs typeface="Calibri"/>
                <a:sym typeface="Calibri"/>
              </a:rPr>
              <a:t>Globalization</a:t>
            </a:r>
            <a:endParaRPr lang="en-US" sz="2400" dirty="0" smtClean="0">
              <a:solidFill>
                <a:schemeClr val="dk1"/>
              </a:solidFill>
              <a:ea typeface="Calibri"/>
              <a:cs typeface="Calibri"/>
              <a:sym typeface="Calibri"/>
            </a:endParaRPr>
          </a:p>
        </p:txBody>
      </p:sp>
    </p:spTree>
    <p:extLst>
      <p:ext uri="{BB962C8B-B14F-4D97-AF65-F5344CB8AC3E}">
        <p14:creationId xmlns:p14="http://schemas.microsoft.com/office/powerpoint/2010/main" val="2750095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659700"/>
          </a:xfrm>
        </p:spPr>
        <p:txBody>
          <a:bodyPr/>
          <a:lstStyle/>
          <a:p>
            <a:r>
              <a:rPr lang="en-US" sz="3600" dirty="0">
                <a:latin typeface="+mj-lt"/>
                <a:sym typeface="Calibri"/>
              </a:rPr>
              <a:t>The Changing Economy</a:t>
            </a:r>
            <a:endParaRPr lang="en-IN" sz="3600" dirty="0">
              <a:latin typeface="+mj-lt"/>
            </a:endParaRPr>
          </a:p>
        </p:txBody>
      </p:sp>
      <p:sp>
        <p:nvSpPr>
          <p:cNvPr id="3" name="Content Placeholder 2"/>
          <p:cNvSpPr>
            <a:spLocks noGrp="1"/>
          </p:cNvSpPr>
          <p:nvPr>
            <p:ph idx="1"/>
          </p:nvPr>
        </p:nvSpPr>
        <p:spPr>
          <a:xfrm>
            <a:off x="457200" y="1066800"/>
            <a:ext cx="5321300" cy="5156200"/>
          </a:xfrm>
        </p:spPr>
        <p:txBody>
          <a:bodyPr/>
          <a:lstStyle/>
          <a:p>
            <a:pPr marL="255600" indent="-255600">
              <a:buSzPct val="100000"/>
            </a:pPr>
            <a:r>
              <a:rPr lang="en-US" sz="2600" dirty="0">
                <a:solidFill>
                  <a:schemeClr val="dk1"/>
                </a:solidFill>
                <a:ea typeface="Calibri"/>
                <a:cs typeface="Calibri"/>
                <a:sym typeface="Calibri"/>
              </a:rPr>
              <a:t>Economic downturn that began in 2008 had great impact on retailers</a:t>
            </a:r>
            <a:endParaRPr lang="en-US" sz="2600" dirty="0"/>
          </a:p>
          <a:p>
            <a:pPr marL="798750" lvl="1" indent="-342900">
              <a:buFont typeface="Wingdings" panose="05000000000000000000" pitchFamily="2" charset="2"/>
              <a:buChar char="§"/>
            </a:pPr>
            <a:r>
              <a:rPr lang="en-US" sz="2400" dirty="0">
                <a:solidFill>
                  <a:schemeClr val="dk1"/>
                </a:solidFill>
                <a:ea typeface="Calibri"/>
                <a:cs typeface="Calibri"/>
                <a:sym typeface="Calibri"/>
              </a:rPr>
              <a:t>Lowered consumer confidence resulted in less discretionary spending</a:t>
            </a:r>
            <a:r>
              <a:rPr lang="en-US" sz="2400" dirty="0" smtClean="0">
                <a:solidFill>
                  <a:schemeClr val="dk1"/>
                </a:solidFill>
                <a:ea typeface="Calibri"/>
                <a:cs typeface="Calibri"/>
                <a:sym typeface="Calibri"/>
              </a:rPr>
              <a:t>.</a:t>
            </a:r>
          </a:p>
          <a:p>
            <a:pPr marL="255600" indent="-255600">
              <a:buSzPct val="100000"/>
            </a:pPr>
            <a:r>
              <a:rPr lang="en-US" sz="2600" dirty="0">
                <a:solidFill>
                  <a:schemeClr val="dk1"/>
                </a:solidFill>
                <a:ea typeface="Calibri"/>
                <a:cs typeface="Calibri"/>
                <a:sym typeface="Calibri"/>
              </a:rPr>
              <a:t>Sales for upscale stores especially vulnerable</a:t>
            </a:r>
            <a:endParaRPr lang="en-US" sz="2600" dirty="0"/>
          </a:p>
          <a:p>
            <a:pPr marL="798750" lvl="1" indent="-342900">
              <a:buFont typeface="Wingdings" panose="05000000000000000000" pitchFamily="2" charset="2"/>
              <a:buChar char="§"/>
            </a:pPr>
            <a:r>
              <a:rPr lang="en-US" sz="2400" dirty="0"/>
              <a:t>S</a:t>
            </a:r>
            <a:r>
              <a:rPr lang="en-US" sz="2400" dirty="0">
                <a:solidFill>
                  <a:schemeClr val="dk1"/>
                </a:solidFill>
                <a:ea typeface="Calibri"/>
                <a:cs typeface="Calibri"/>
                <a:sym typeface="Calibri"/>
              </a:rPr>
              <a:t>tores like </a:t>
            </a:r>
            <a:r>
              <a:rPr lang="en-US" sz="2400" dirty="0" smtClean="0">
                <a:solidFill>
                  <a:schemeClr val="dk1"/>
                </a:solidFill>
                <a:ea typeface="Calibri"/>
                <a:cs typeface="Calibri"/>
                <a:sym typeface="Calibri"/>
              </a:rPr>
              <a:t>T.J. </a:t>
            </a:r>
            <a:r>
              <a:rPr lang="en-US" sz="2400" dirty="0">
                <a:solidFill>
                  <a:schemeClr val="dk1"/>
                </a:solidFill>
                <a:ea typeface="Calibri"/>
                <a:cs typeface="Calibri"/>
                <a:sym typeface="Calibri"/>
              </a:rPr>
              <a:t>Maxx, Marshall’s, and Amazon.com thrived</a:t>
            </a:r>
            <a:r>
              <a:rPr lang="en-US" sz="2400" dirty="0" smtClean="0">
                <a:solidFill>
                  <a:schemeClr val="dk1"/>
                </a:solidFill>
                <a:ea typeface="Calibri"/>
                <a:cs typeface="Calibri"/>
                <a:sym typeface="Calibri"/>
              </a:rPr>
              <a:t>.</a:t>
            </a:r>
          </a:p>
          <a:p>
            <a:pPr marL="798750" lvl="1" indent="-342900">
              <a:buFont typeface="Wingdings" panose="05000000000000000000" pitchFamily="2" charset="2"/>
              <a:buChar char="§"/>
            </a:pPr>
            <a:r>
              <a:rPr lang="en-US" sz="2400" dirty="0">
                <a:solidFill>
                  <a:schemeClr val="dk1"/>
                </a:solidFill>
                <a:ea typeface="Calibri"/>
                <a:cs typeface="Calibri"/>
                <a:sym typeface="Calibri"/>
              </a:rPr>
              <a:t>Some retailers responded by allocating more shelf space to private label brands.</a:t>
            </a:r>
            <a:endParaRPr lang="en-US" sz="2400" dirty="0"/>
          </a:p>
        </p:txBody>
      </p:sp>
      <p:pic>
        <p:nvPicPr>
          <p:cNvPr id="4" name="Picture 234" descr="Wine bottles are kept in store on the shelf with price tag."/>
          <p:cNvPicPr preferRelativeResize="0"/>
          <p:nvPr/>
        </p:nvPicPr>
        <p:blipFill rotWithShape="1">
          <a:blip r:embed="rId3">
            <a:alphaModFix/>
          </a:blip>
          <a:srcRect l="4293"/>
          <a:stretch/>
        </p:blipFill>
        <p:spPr>
          <a:xfrm>
            <a:off x="6111240" y="2095500"/>
            <a:ext cx="2887475" cy="2253653"/>
          </a:xfrm>
          <a:prstGeom prst="rect">
            <a:avLst/>
          </a:prstGeom>
          <a:noFill/>
          <a:ln>
            <a:noFill/>
          </a:ln>
        </p:spPr>
      </p:pic>
    </p:spTree>
    <p:extLst>
      <p:ext uri="{BB962C8B-B14F-4D97-AF65-F5344CB8AC3E}">
        <p14:creationId xmlns:p14="http://schemas.microsoft.com/office/powerpoint/2010/main" val="942116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r>
              <a:rPr lang="en-US" sz="3600" dirty="0">
                <a:latin typeface="+mj-lt"/>
                <a:sym typeface="Calibri"/>
              </a:rPr>
              <a:t>Changing Demographics </a:t>
            </a:r>
            <a:r>
              <a:rPr lang="en-US" sz="3600" dirty="0" smtClean="0">
                <a:latin typeface="+mj-lt"/>
                <a:sym typeface="Calibri"/>
              </a:rPr>
              <a:t>and </a:t>
            </a:r>
            <a:r>
              <a:rPr lang="en-US" sz="3600" dirty="0">
                <a:latin typeface="+mj-lt"/>
                <a:sym typeface="Calibri"/>
              </a:rPr>
              <a:t>Consumer </a:t>
            </a:r>
            <a:r>
              <a:rPr lang="en-US" sz="3600" dirty="0" smtClean="0">
                <a:latin typeface="+mj-lt"/>
                <a:sym typeface="Calibri"/>
              </a:rPr>
              <a:t>Preferences </a:t>
            </a:r>
            <a:r>
              <a:rPr lang="en-US" sz="2200" b="0" dirty="0" smtClean="0">
                <a:latin typeface="+mj-lt"/>
                <a:sym typeface="Calibri"/>
              </a:rPr>
              <a:t>(1 of 2)</a:t>
            </a:r>
            <a:endParaRPr lang="en-IN" sz="2200" b="0" dirty="0">
              <a:latin typeface="+mj-lt"/>
            </a:endParaRPr>
          </a:p>
        </p:txBody>
      </p:sp>
      <p:sp>
        <p:nvSpPr>
          <p:cNvPr id="3" name="Content Placeholder 2"/>
          <p:cNvSpPr>
            <a:spLocks noGrp="1"/>
          </p:cNvSpPr>
          <p:nvPr>
            <p:ph idx="1"/>
          </p:nvPr>
        </p:nvSpPr>
        <p:spPr>
          <a:xfrm>
            <a:off x="457200" y="1600201"/>
            <a:ext cx="8305800" cy="4191000"/>
          </a:xfrm>
        </p:spPr>
        <p:txBody>
          <a:bodyPr/>
          <a:lstStyle/>
          <a:p>
            <a:pPr marL="255600" indent="-255600">
              <a:buSzPct val="100000"/>
            </a:pPr>
            <a:r>
              <a:rPr lang="en-US" sz="2600" dirty="0">
                <a:solidFill>
                  <a:schemeClr val="dk1"/>
                </a:solidFill>
                <a:ea typeface="Calibri"/>
                <a:cs typeface="Calibri"/>
                <a:sym typeface="Calibri"/>
              </a:rPr>
              <a:t>More dual-career families places greater emphasis on convenience</a:t>
            </a:r>
            <a:endParaRPr lang="en-US" sz="2600" dirty="0" smtClean="0"/>
          </a:p>
          <a:p>
            <a:pPr marL="798750" lvl="1" indent="-342900">
              <a:buFont typeface="Wingdings" panose="05000000000000000000" pitchFamily="2" charset="2"/>
              <a:buChar char="§"/>
            </a:pPr>
            <a:r>
              <a:rPr lang="en-US" sz="2400" dirty="0">
                <a:solidFill>
                  <a:schemeClr val="dk1"/>
                </a:solidFill>
                <a:ea typeface="Calibri"/>
                <a:cs typeface="Calibri"/>
                <a:sym typeface="Calibri"/>
              </a:rPr>
              <a:t>Increased number of locations and </a:t>
            </a:r>
            <a:r>
              <a:rPr lang="en-US" sz="2400" dirty="0" smtClean="0">
                <a:solidFill>
                  <a:schemeClr val="dk1"/>
                </a:solidFill>
                <a:ea typeface="Calibri"/>
                <a:cs typeface="Calibri"/>
                <a:sym typeface="Calibri"/>
              </a:rPr>
              <a:t>format</a:t>
            </a:r>
          </a:p>
          <a:p>
            <a:pPr marL="798750" lvl="1" indent="-342900">
              <a:buFont typeface="Wingdings" panose="05000000000000000000" pitchFamily="2" charset="2"/>
              <a:buChar char="§"/>
            </a:pPr>
            <a:r>
              <a:rPr lang="en-US" sz="2400" dirty="0">
                <a:solidFill>
                  <a:schemeClr val="dk1"/>
                </a:solidFill>
                <a:ea typeface="Calibri"/>
                <a:cs typeface="Calibri"/>
                <a:sym typeface="Calibri"/>
              </a:rPr>
              <a:t>Extended </a:t>
            </a:r>
            <a:r>
              <a:rPr lang="en-US" sz="2400" dirty="0" smtClean="0">
                <a:solidFill>
                  <a:schemeClr val="dk1"/>
                </a:solidFill>
                <a:ea typeface="Calibri"/>
                <a:cs typeface="Calibri"/>
                <a:sym typeface="Calibri"/>
              </a:rPr>
              <a:t>hours</a:t>
            </a:r>
          </a:p>
          <a:p>
            <a:pPr marL="255600" indent="-255600">
              <a:buSzPct val="100000"/>
            </a:pPr>
            <a:r>
              <a:rPr lang="en-US" sz="2600" dirty="0">
                <a:solidFill>
                  <a:schemeClr val="dk1"/>
                </a:solidFill>
                <a:ea typeface="Calibri"/>
                <a:cs typeface="Calibri"/>
                <a:sym typeface="Calibri"/>
              </a:rPr>
              <a:t>Ethnic diversity</a:t>
            </a:r>
            <a:endParaRPr lang="en-US" sz="2600" dirty="0"/>
          </a:p>
          <a:p>
            <a:pPr marL="798750" lvl="1" indent="-342900">
              <a:buFont typeface="Wingdings" panose="05000000000000000000" pitchFamily="2" charset="2"/>
              <a:buChar char="§"/>
            </a:pPr>
            <a:r>
              <a:rPr lang="en-US" sz="2400" dirty="0">
                <a:solidFill>
                  <a:schemeClr val="dk1"/>
                </a:solidFill>
                <a:ea typeface="Calibri"/>
                <a:cs typeface="Calibri"/>
                <a:sym typeface="Calibri"/>
              </a:rPr>
              <a:t>Need to adjust retail mix to attract consumers in areas with high concentration of ethnic </a:t>
            </a:r>
            <a:r>
              <a:rPr lang="en-US" sz="2400" dirty="0" smtClean="0">
                <a:solidFill>
                  <a:schemeClr val="dk1"/>
                </a:solidFill>
                <a:ea typeface="Calibri"/>
                <a:cs typeface="Calibri"/>
                <a:sym typeface="Calibri"/>
              </a:rPr>
              <a:t>population</a:t>
            </a:r>
          </a:p>
        </p:txBody>
      </p:sp>
    </p:spTree>
    <p:extLst>
      <p:ext uri="{BB962C8B-B14F-4D97-AF65-F5344CB8AC3E}">
        <p14:creationId xmlns:p14="http://schemas.microsoft.com/office/powerpoint/2010/main" val="205845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508 Lecture">
  <a:themeElements>
    <a:clrScheme name="Custom 2">
      <a:dk1>
        <a:srgbClr val="292934"/>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7764</TotalTime>
  <Words>10281</Words>
  <Application>Microsoft Office PowerPoint</Application>
  <PresentationFormat>On-screen Show (4:3)</PresentationFormat>
  <Paragraphs>672</Paragraphs>
  <Slides>54</Slides>
  <Notes>54</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508 Lecture</vt:lpstr>
      <vt:lpstr>Marketing: Real People, Real Choices</vt:lpstr>
      <vt:lpstr>Learning Objectives</vt:lpstr>
      <vt:lpstr>Real People, Real Choices:  Eskimo Joe’s</vt:lpstr>
      <vt:lpstr>Retailing, Twenty-First-Century Style</vt:lpstr>
      <vt:lpstr>The Evolution of Retailing</vt:lpstr>
      <vt:lpstr>Figure 12.1 The Wheel of Retailing</vt:lpstr>
      <vt:lpstr>The Evolution Continues: What’s   “In-Store” for the Future?</vt:lpstr>
      <vt:lpstr>The Changing Economy</vt:lpstr>
      <vt:lpstr>Changing Demographics and Consumer Preferences (1 of 2)</vt:lpstr>
      <vt:lpstr>Changing Demographics and Consumer Preferences (2 of 2)</vt:lpstr>
      <vt:lpstr>Technology (1 of 2)</vt:lpstr>
      <vt:lpstr>Technology (2 of 2)</vt:lpstr>
      <vt:lpstr>Globalization</vt:lpstr>
      <vt:lpstr>Retailtainment to Satisfy  Experiential Shoppers</vt:lpstr>
      <vt:lpstr>Ethical Problems in Retailing</vt:lpstr>
      <vt:lpstr>Ethical/Sustainable Decisions in the Real World</vt:lpstr>
      <vt:lpstr>Retailing is Big Business – All Around the World!</vt:lpstr>
      <vt:lpstr>Classify Retailers by What They Sell</vt:lpstr>
      <vt:lpstr>Figure 12.2 Classification of Book Retailers by Merchandise Selection</vt:lpstr>
      <vt:lpstr>Classify Retailers by Level of Service</vt:lpstr>
      <vt:lpstr>Table 12.1 Different Retailers Offer Varying Product Assortments, Levels of Service, Store Sizes, and Prices (1 of 3)</vt:lpstr>
      <vt:lpstr>Category Killer</vt:lpstr>
      <vt:lpstr>Table 12.1 Different Retailers Offer Varying Product Assortments, Levels of Service, Store Sizes, and Prices (2 of 3)</vt:lpstr>
      <vt:lpstr>Department Stores</vt:lpstr>
      <vt:lpstr>Table 12.1 Different Retailers Offer Varying Product Assortments, Levels of Service, Store Sizes, and Prices (3 of 3)</vt:lpstr>
      <vt:lpstr>Popup Stores</vt:lpstr>
      <vt:lpstr>Types of Retail Stores</vt:lpstr>
      <vt:lpstr>E-Commerce and Other Types  of Nonstore Retailing</vt:lpstr>
      <vt:lpstr>B2C E-Commerce</vt:lpstr>
      <vt:lpstr>Table 12.2 Benefits and Limitations of E-Commerce (1 of 4)</vt:lpstr>
      <vt:lpstr>Table 12.2 Benefits and Limitations of E-Commerce (2 of 4)</vt:lpstr>
      <vt:lpstr>Benefits of B2C E-Commerce</vt:lpstr>
      <vt:lpstr>Table 12.2 Benefits and Limitations of E-Commerce (3 of 4)</vt:lpstr>
      <vt:lpstr>Table 12.2 Benefits and Limitations of E-Commerce (4 of 4)</vt:lpstr>
      <vt:lpstr>Limitations of B2C E-Commerce</vt:lpstr>
      <vt:lpstr>B2C’s Effect on the Future of Retailing</vt:lpstr>
      <vt:lpstr>Direct Selling</vt:lpstr>
      <vt:lpstr>Automatic Vending</vt:lpstr>
      <vt:lpstr>Nonstore Retailing</vt:lpstr>
      <vt:lpstr>Marketing What isn’t There</vt:lpstr>
      <vt:lpstr>Figure12.4 Characteristics of Services</vt:lpstr>
      <vt:lpstr>Characteristics of Services (1 of 2)</vt:lpstr>
      <vt:lpstr>Characteristics of Services (2 of 2)</vt:lpstr>
      <vt:lpstr>The Service Encounter</vt:lpstr>
      <vt:lpstr>Physical Elements of  the Service Encounter</vt:lpstr>
      <vt:lpstr>How We Provide Quality Service</vt:lpstr>
      <vt:lpstr>Strategic Issues When We Deliver Service Quality</vt:lpstr>
      <vt:lpstr>Marketing People, Places, and Ideas</vt:lpstr>
      <vt:lpstr>Marketing People</vt:lpstr>
      <vt:lpstr>Table 12.4 Strategies to Sell a Celebrity</vt:lpstr>
      <vt:lpstr>Marketing Places</vt:lpstr>
      <vt:lpstr>Marketing Ideas</vt:lpstr>
      <vt:lpstr>Figure 12.5 Factors that Shape  the Future of Services</vt:lpstr>
      <vt:lpstr>Copyright</vt:lpstr>
    </vt:vector>
  </TitlesOfParts>
  <Company>Integra Software Servces Pvt.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Real People, Real Choices_Ninth Edition</dc:title>
  <dc:subject>Marketing</dc:subject>
  <dc:creator>Solomon, Marshall, and Stuart</dc:creator>
  <cp:lastModifiedBy>Ranjith Rajaram, Integra-PDY, IN</cp:lastModifiedBy>
  <cp:revision>2084</cp:revision>
  <dcterms:created xsi:type="dcterms:W3CDTF">2014-07-14T20:04:21Z</dcterms:created>
  <dcterms:modified xsi:type="dcterms:W3CDTF">2017-06-21T12:01:08Z</dcterms:modified>
</cp:coreProperties>
</file>