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429" r:id="rId2"/>
    <p:sldId id="378" r:id="rId3"/>
    <p:sldId id="434" r:id="rId4"/>
    <p:sldId id="435" r:id="rId5"/>
    <p:sldId id="438" r:id="rId6"/>
    <p:sldId id="445" r:id="rId7"/>
    <p:sldId id="508" r:id="rId8"/>
    <p:sldId id="447" r:id="rId9"/>
    <p:sldId id="449" r:id="rId10"/>
    <p:sldId id="450" r:id="rId11"/>
    <p:sldId id="451" r:id="rId12"/>
    <p:sldId id="453" r:id="rId13"/>
    <p:sldId id="455" r:id="rId14"/>
    <p:sldId id="466" r:id="rId15"/>
    <p:sldId id="509" r:id="rId16"/>
    <p:sldId id="510" r:id="rId17"/>
    <p:sldId id="511" r:id="rId18"/>
    <p:sldId id="512" r:id="rId19"/>
    <p:sldId id="467" r:id="rId20"/>
    <p:sldId id="468" r:id="rId21"/>
    <p:sldId id="474" r:id="rId22"/>
    <p:sldId id="475" r:id="rId23"/>
    <p:sldId id="476" r:id="rId24"/>
    <p:sldId id="477" r:id="rId25"/>
    <p:sldId id="481" r:id="rId26"/>
    <p:sldId id="482" r:id="rId27"/>
    <p:sldId id="483" r:id="rId28"/>
    <p:sldId id="484" r:id="rId29"/>
    <p:sldId id="485" r:id="rId30"/>
    <p:sldId id="514" r:id="rId31"/>
    <p:sldId id="486"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0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3C1581"/>
    <a:srgbClr val="7474FC"/>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86447" autoAdjust="0"/>
  </p:normalViewPr>
  <p:slideViewPr>
    <p:cSldViewPr>
      <p:cViewPr varScale="1">
        <p:scale>
          <a:sx n="97" d="100"/>
          <a:sy n="97" d="100"/>
        </p:scale>
        <p:origin x="-114" y="-3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latin typeface="+mj-lt"/>
                <a:ea typeface="Calibri"/>
                <a:cs typeface="Calibri"/>
                <a:sym typeface="Calibri"/>
              </a:rPr>
              <a:t>DISCUSSION NOTE:</a:t>
            </a:r>
          </a:p>
          <a:p>
            <a:pPr lvl="0">
              <a:buSzPct val="25000"/>
            </a:pPr>
            <a:endParaRPr lang="en-IN" b="1" dirty="0">
              <a:solidFill>
                <a:schemeClr val="dk1"/>
              </a:solidFill>
              <a:latin typeface="+mj-lt"/>
              <a:ea typeface="Calibri"/>
              <a:cs typeface="Calibri"/>
              <a:sym typeface="Calibri"/>
            </a:endParaRPr>
          </a:p>
          <a:p>
            <a:pPr lvl="0">
              <a:buSzPct val="25000"/>
            </a:pPr>
            <a:r>
              <a:rPr lang="en-IN" dirty="0">
                <a:solidFill>
                  <a:schemeClr val="dk1"/>
                </a:solidFill>
                <a:latin typeface="+mj-lt"/>
                <a:ea typeface="Calibri"/>
                <a:cs typeface="Calibri"/>
                <a:sym typeface="Calibri"/>
              </a:rPr>
              <a:t>Instructor may ask students to contrast tuition and corresponding pricing objectives across different types of higher education institutions/models.</a:t>
            </a:r>
          </a:p>
          <a:p>
            <a:pPr marL="171450" lvl="0" indent="-171450">
              <a:buClr>
                <a:schemeClr val="dk1"/>
              </a:buClr>
              <a:buSzPct val="100000"/>
              <a:buFont typeface="Arial"/>
              <a:buChar char="•"/>
            </a:pPr>
            <a:r>
              <a:rPr lang="en-IN" dirty="0">
                <a:solidFill>
                  <a:schemeClr val="dk1"/>
                </a:solidFill>
                <a:latin typeface="+mj-lt"/>
                <a:ea typeface="Calibri"/>
                <a:cs typeface="Calibri"/>
                <a:sym typeface="Calibri"/>
              </a:rPr>
              <a:t>Public universities</a:t>
            </a:r>
          </a:p>
          <a:p>
            <a:pPr marL="171450" lvl="0" indent="-171450">
              <a:buClr>
                <a:schemeClr val="dk1"/>
              </a:buClr>
              <a:buSzPct val="100000"/>
              <a:buFont typeface="Arial"/>
              <a:buChar char="•"/>
            </a:pPr>
            <a:r>
              <a:rPr lang="en-IN" dirty="0">
                <a:solidFill>
                  <a:schemeClr val="dk1"/>
                </a:solidFill>
                <a:latin typeface="+mj-lt"/>
                <a:ea typeface="Calibri"/>
                <a:cs typeface="Calibri"/>
                <a:sym typeface="Calibri"/>
              </a:rPr>
              <a:t>Small private colleges</a:t>
            </a:r>
          </a:p>
          <a:p>
            <a:pPr marL="171450" lvl="0" indent="-171450">
              <a:buClr>
                <a:schemeClr val="dk1"/>
              </a:buClr>
              <a:buSzPct val="100000"/>
              <a:buFont typeface="Arial"/>
              <a:buChar char="•"/>
            </a:pPr>
            <a:r>
              <a:rPr lang="en-IN" dirty="0">
                <a:solidFill>
                  <a:schemeClr val="dk1"/>
                </a:solidFill>
                <a:latin typeface="+mj-lt"/>
                <a:ea typeface="Calibri"/>
                <a:cs typeface="Calibri"/>
                <a:sym typeface="Calibri"/>
              </a:rPr>
              <a:t>Community colleges and technical schools</a:t>
            </a:r>
          </a:p>
          <a:p>
            <a:pPr marL="171450" lvl="0" indent="-171450">
              <a:buClr>
                <a:schemeClr val="dk1"/>
              </a:buClr>
              <a:buSzPct val="100000"/>
              <a:buFont typeface="Arial"/>
              <a:buChar char="•"/>
            </a:pPr>
            <a:r>
              <a:rPr lang="en-IN" dirty="0">
                <a:solidFill>
                  <a:schemeClr val="dk1"/>
                </a:solidFill>
                <a:latin typeface="+mj-lt"/>
                <a:ea typeface="Calibri"/>
                <a:cs typeface="Calibri"/>
                <a:sym typeface="Calibri"/>
              </a:rPr>
              <a:t>“Ivy League” colleges and universities (e.g., Harvard)</a:t>
            </a:r>
          </a:p>
          <a:p>
            <a:pPr marL="171450" lvl="0" indent="-171450">
              <a:buClr>
                <a:schemeClr val="dk1"/>
              </a:buClr>
              <a:buSzPct val="100000"/>
              <a:buFont typeface="Arial"/>
              <a:buChar char="•"/>
            </a:pPr>
            <a:r>
              <a:rPr lang="en-IN" dirty="0">
                <a:solidFill>
                  <a:schemeClr val="dk1"/>
                </a:solidFill>
                <a:latin typeface="+mj-lt"/>
                <a:ea typeface="Calibri"/>
                <a:cs typeface="Calibri"/>
                <a:sym typeface="Calibri"/>
              </a:rPr>
              <a:t>For-Profit Online Universities (e.g., University of Phoenix)</a:t>
            </a:r>
          </a:p>
          <a:p>
            <a:pPr marL="171450" lvl="0" indent="-171450">
              <a:buClr>
                <a:schemeClr val="dk1"/>
              </a:buClr>
              <a:buSzPct val="100000"/>
              <a:buFont typeface="Arial"/>
              <a:buChar char="•"/>
            </a:pPr>
            <a:r>
              <a:rPr lang="en-IN" dirty="0">
                <a:solidFill>
                  <a:schemeClr val="dk1"/>
                </a:solidFill>
                <a:latin typeface="+mj-lt"/>
                <a:ea typeface="Calibri"/>
                <a:cs typeface="Calibri"/>
                <a:sym typeface="Calibri"/>
              </a:rPr>
              <a:t>MOOCS</a:t>
            </a:r>
            <a:endParaRPr lang="en-US" dirty="0">
              <a:latin typeface="+mj-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52506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ea typeface="Calibri"/>
                <a:cs typeface="Calibri"/>
                <a:sym typeface="Calibri"/>
              </a:rPr>
              <a:t>Once objectives are set, marketers begin the actual process of setting the price of a brand. This requires estimations of demand, costs, revenues, and an understanding of the pricing environment.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3641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r>
              <a:rPr lang="en-IN" dirty="0">
                <a:solidFill>
                  <a:schemeClr val="dk1"/>
                </a:solidFill>
                <a:ea typeface="Calibri"/>
                <a:cs typeface="Calibri"/>
                <a:sym typeface="Calibri"/>
              </a:rPr>
              <a:t>The next step is to estimate demand</a:t>
            </a:r>
            <a:r>
              <a:rPr lang="en-IN" u="sng" dirty="0">
                <a:solidFill>
                  <a:schemeClr val="dk1"/>
                </a:solidFill>
                <a:ea typeface="Calibri"/>
                <a:cs typeface="Calibri"/>
                <a:sym typeface="Calibri"/>
              </a:rPr>
              <a:t>.</a:t>
            </a:r>
          </a:p>
          <a:p>
            <a:pPr marL="171450" lvl="0" indent="-171450">
              <a:buClr>
                <a:schemeClr val="dk1"/>
              </a:buClr>
              <a:buSzPct val="100000"/>
              <a:buFont typeface="Arial"/>
              <a:buChar char="•"/>
            </a:pPr>
            <a:r>
              <a:rPr lang="en-IN" dirty="0">
                <a:solidFill>
                  <a:schemeClr val="dk1"/>
                </a:solidFill>
                <a:ea typeface="Calibri"/>
                <a:cs typeface="Calibri"/>
                <a:sym typeface="Calibri"/>
              </a:rPr>
              <a:t>Demand refers to customers’ collective desire for a particular product.</a:t>
            </a:r>
          </a:p>
          <a:p>
            <a:pPr marL="171450" lvl="0" indent="-171450">
              <a:buClr>
                <a:schemeClr val="dk1"/>
              </a:buClr>
              <a:buSzPct val="100000"/>
              <a:buFont typeface="Arial"/>
              <a:buChar char="•"/>
            </a:pPr>
            <a:r>
              <a:rPr lang="en-IN" dirty="0">
                <a:solidFill>
                  <a:schemeClr val="dk1"/>
                </a:solidFill>
                <a:ea typeface="Calibri"/>
                <a:cs typeface="Calibri"/>
                <a:sym typeface="Calibri"/>
              </a:rPr>
              <a:t>A key question is how much does this desire fluctuate with changes in pricing levels, a concept known as a demand curve.</a:t>
            </a:r>
          </a:p>
          <a:p>
            <a:pPr marL="171450" lvl="0" indent="-171450">
              <a:buClr>
                <a:schemeClr val="dk1"/>
              </a:buClr>
              <a:buSzPct val="100000"/>
              <a:buFont typeface="Arial"/>
              <a:buChar char="•"/>
            </a:pPr>
            <a:r>
              <a:rPr lang="en-IN" dirty="0">
                <a:solidFill>
                  <a:schemeClr val="dk1"/>
                </a:solidFill>
                <a:ea typeface="Calibri"/>
                <a:cs typeface="Calibri"/>
                <a:sym typeface="Calibri"/>
              </a:rPr>
              <a:t>Economists use a graph of a </a:t>
            </a:r>
            <a:r>
              <a:rPr lang="en-IN" i="1" dirty="0">
                <a:solidFill>
                  <a:schemeClr val="dk1"/>
                </a:solidFill>
                <a:ea typeface="Calibri"/>
                <a:cs typeface="Calibri"/>
                <a:sym typeface="Calibri"/>
              </a:rPr>
              <a:t>demand curve </a:t>
            </a:r>
            <a:r>
              <a:rPr lang="en-IN" dirty="0">
                <a:solidFill>
                  <a:schemeClr val="dk1"/>
                </a:solidFill>
                <a:ea typeface="Calibri"/>
                <a:cs typeface="Calibri"/>
                <a:sym typeface="Calibri"/>
              </a:rPr>
              <a:t>to illustrate the effect of price on the quantity demanded of a product. </a:t>
            </a:r>
          </a:p>
          <a:p>
            <a:pPr marL="171450" lvl="0" indent="-171450">
              <a:buClr>
                <a:schemeClr val="dk1"/>
              </a:buClr>
              <a:buSzPct val="100000"/>
              <a:buFont typeface="Arial"/>
              <a:buChar char="•"/>
            </a:pPr>
            <a:r>
              <a:rPr lang="en-IN" dirty="0">
                <a:solidFill>
                  <a:schemeClr val="dk1"/>
                </a:solidFill>
                <a:ea typeface="Calibri"/>
                <a:cs typeface="Calibri"/>
                <a:sym typeface="Calibri"/>
              </a:rPr>
              <a:t>The demand curve, which can be a curved or straight line, shows the quantity of a product that customers will buy in a market during a period of time at various prices </a:t>
            </a:r>
            <a:r>
              <a:rPr lang="en-IN" b="1" i="1" dirty="0">
                <a:solidFill>
                  <a:schemeClr val="dk1"/>
                </a:solidFill>
                <a:ea typeface="Calibri"/>
                <a:cs typeface="Calibri"/>
                <a:sym typeface="Calibri"/>
              </a:rPr>
              <a:t>if all other factors remain the same</a:t>
            </a:r>
            <a:r>
              <a:rPr lang="en-IN" i="1" dirty="0">
                <a:solidFill>
                  <a:schemeClr val="dk1"/>
                </a:solidFill>
                <a:ea typeface="Calibri"/>
                <a:cs typeface="Calibri"/>
                <a:sym typeface="Calibri"/>
              </a:rPr>
              <a:t>.</a:t>
            </a:r>
          </a:p>
          <a:p>
            <a:pPr lvl="0">
              <a:buClr>
                <a:schemeClr val="dk1"/>
              </a:buClr>
              <a:buSzPct val="25000"/>
            </a:pPr>
            <a:endParaRPr lang="en-IN" i="1" dirty="0">
              <a:solidFill>
                <a:schemeClr val="dk1"/>
              </a:solidFill>
              <a:ea typeface="Calibri"/>
              <a:cs typeface="Calibri"/>
              <a:sym typeface="Calibri"/>
            </a:endParaRPr>
          </a:p>
          <a:p>
            <a:pPr lvl="0">
              <a:buClr>
                <a:schemeClr val="dk1"/>
              </a:buClr>
              <a:buSzPct val="25000"/>
            </a:pPr>
            <a:r>
              <a:rPr lang="en-IN" b="1" dirty="0">
                <a:solidFill>
                  <a:schemeClr val="dk1"/>
                </a:solidFill>
                <a:ea typeface="Calibri"/>
                <a:cs typeface="Calibri"/>
                <a:sym typeface="Calibri"/>
              </a:rPr>
              <a:t>DISCUSSION NOTE:</a:t>
            </a:r>
          </a:p>
          <a:p>
            <a:pPr lvl="0">
              <a:buClr>
                <a:schemeClr val="dk1"/>
              </a:buClr>
              <a:buSzPct val="25000"/>
            </a:pPr>
            <a:endParaRPr lang="en-IN" i="1"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In the real world, factors other than the price and marketing activities influence demand. </a:t>
            </a:r>
          </a:p>
          <a:p>
            <a:pPr marL="171450" lvl="0" indent="-171450">
              <a:buClr>
                <a:schemeClr val="dk1"/>
              </a:buClr>
              <a:buSzPct val="100000"/>
              <a:buFont typeface="Arial"/>
              <a:buChar char="•"/>
            </a:pPr>
            <a:r>
              <a:rPr lang="en-IN" dirty="0">
                <a:solidFill>
                  <a:schemeClr val="dk1"/>
                </a:solidFill>
                <a:ea typeface="Calibri"/>
                <a:cs typeface="Calibri"/>
                <a:sym typeface="Calibri"/>
              </a:rPr>
              <a:t>If it rains, the demand for umbrellas increases and the demand for tee times on a golf course is a wash. </a:t>
            </a:r>
          </a:p>
          <a:p>
            <a:pPr marL="171450" lvl="0" indent="-171450">
              <a:buClr>
                <a:schemeClr val="dk1"/>
              </a:buClr>
              <a:buSzPct val="100000"/>
              <a:buFont typeface="Arial"/>
              <a:buChar char="•"/>
            </a:pPr>
            <a:r>
              <a:rPr lang="en-IN" dirty="0">
                <a:solidFill>
                  <a:schemeClr val="dk1"/>
                </a:solidFill>
                <a:ea typeface="Calibri"/>
                <a:cs typeface="Calibri"/>
                <a:sym typeface="Calibri"/>
              </a:rPr>
              <a:t>The development of new products may also influence demand for old ones. For instance, even though a few firms may still produce phonographs, the introduction of cassette tapes and then CDs and iPods has all but eliminated the demand for new vinyl records and turntables on which to play them.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07987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sz="1000" dirty="0">
                <a:solidFill>
                  <a:schemeClr val="dk1"/>
                </a:solidFill>
                <a:ea typeface="Calibri"/>
                <a:cs typeface="Calibri"/>
                <a:sym typeface="Calibri"/>
              </a:rPr>
              <a:t>Demand curves illustrate the effect of price on quantity demanded. </a:t>
            </a:r>
            <a:r>
              <a:rPr lang="en-US" sz="1000" strike="sngStrike" dirty="0">
                <a:solidFill>
                  <a:srgbClr val="FF0000"/>
                </a:solidFill>
                <a:ea typeface="Calibri"/>
                <a:cs typeface="Calibri"/>
                <a:sym typeface="Calibri"/>
              </a:rPr>
              <a:t> </a:t>
            </a:r>
            <a:r>
              <a:rPr lang="en-US" sz="1000" dirty="0">
                <a:solidFill>
                  <a:schemeClr val="dk1"/>
                </a:solidFill>
                <a:ea typeface="Calibri"/>
                <a:cs typeface="Calibri"/>
                <a:sym typeface="Calibri"/>
              </a:rPr>
              <a:t>For normal products, the demand curve isn’t a curve at all, but rather is just a straight line, as shown here for normal products. </a:t>
            </a:r>
            <a:r>
              <a:rPr lang="en-US" sz="1000" strike="sngStrike" dirty="0">
                <a:solidFill>
                  <a:srgbClr val="FF0000"/>
                </a:solidFill>
                <a:ea typeface="Calibri"/>
                <a:cs typeface="Calibri"/>
                <a:sym typeface="Calibri"/>
              </a:rPr>
              <a:t> </a:t>
            </a:r>
            <a:r>
              <a:rPr lang="en-US" sz="1000" dirty="0">
                <a:solidFill>
                  <a:schemeClr val="dk1"/>
                </a:solidFill>
                <a:ea typeface="Calibri"/>
                <a:cs typeface="Calibri"/>
                <a:sym typeface="Calibri"/>
              </a:rPr>
              <a:t>In this situation, the law of demand dictates that as price goes up, quantity demanded declines.</a:t>
            </a:r>
          </a:p>
          <a:p>
            <a:pPr marL="685800" lvl="1" indent="-228600">
              <a:buClr>
                <a:schemeClr val="dk1"/>
              </a:buClr>
              <a:buSzPct val="100000"/>
              <a:buFont typeface="Calibri"/>
              <a:buChar char="•"/>
            </a:pPr>
            <a:r>
              <a:rPr lang="en-US" sz="1000" dirty="0">
                <a:solidFill>
                  <a:schemeClr val="dk1"/>
                </a:solidFill>
                <a:ea typeface="Calibri"/>
                <a:cs typeface="Calibri"/>
                <a:sym typeface="Calibri"/>
              </a:rPr>
              <a:t>The vertical axis of demand curves shows the various prices that a firm might be willing to charge for a product. Demand is portrayed as the number of units that consumers are willing to purchase at a given price. Thus when price is set at $30 (P1), the quantity demanded is forecast to be 100 units (Q1) while a price increase to $50 (P2) results in a drop of demand to 60 unit (Q2).</a:t>
            </a:r>
          </a:p>
          <a:p>
            <a:pPr marL="228600" lvl="0" indent="-228600">
              <a:buClr>
                <a:schemeClr val="dk1"/>
              </a:buClr>
              <a:buSzPct val="100000"/>
              <a:buFont typeface="Calibri"/>
              <a:buChar char="•"/>
            </a:pPr>
            <a:r>
              <a:rPr lang="en-US" sz="1000" dirty="0">
                <a:solidFill>
                  <a:schemeClr val="dk1"/>
                </a:solidFill>
                <a:ea typeface="Calibri"/>
                <a:cs typeface="Calibri"/>
                <a:sym typeface="Calibri"/>
              </a:rPr>
              <a:t>However, the law of demand does not always accurately reflect how price and demand interact.  For example, brands that are marketed on the basis of prestige, status</a:t>
            </a:r>
            <a:r>
              <a:rPr lang="en-US" sz="1000" u="sng" dirty="0">
                <a:solidFill>
                  <a:schemeClr val="dk1"/>
                </a:solidFill>
                <a:ea typeface="Calibri"/>
                <a:cs typeface="Calibri"/>
                <a:sym typeface="Calibri"/>
              </a:rPr>
              <a:t>,</a:t>
            </a:r>
            <a:r>
              <a:rPr lang="en-US" sz="1000" dirty="0">
                <a:solidFill>
                  <a:schemeClr val="dk1"/>
                </a:solidFill>
                <a:ea typeface="Calibri"/>
                <a:cs typeface="Calibri"/>
                <a:sym typeface="Calibri"/>
              </a:rPr>
              <a:t> or simple snob appeal are characterized by a very different sort of demand curve, as shown on the right-hand side of Figure 10.4. </a:t>
            </a:r>
          </a:p>
          <a:p>
            <a:pPr marL="685800" lvl="1" indent="-228600">
              <a:buClr>
                <a:schemeClr val="dk1"/>
              </a:buClr>
              <a:buSzPct val="100000"/>
              <a:buFont typeface="Calibri"/>
              <a:buChar char="•"/>
            </a:pPr>
            <a:r>
              <a:rPr lang="en-US" sz="1000" dirty="0">
                <a:solidFill>
                  <a:schemeClr val="dk1"/>
                </a:solidFill>
                <a:ea typeface="Calibri"/>
                <a:cs typeface="Calibri"/>
                <a:sym typeface="Calibri"/>
              </a:rPr>
              <a:t>In this situation, low prices makes the product undesirable as consumers simply can’t reconcile a low cost with a prestigious product. </a:t>
            </a:r>
            <a:r>
              <a:rPr lang="en-US" sz="1000" strike="sngStrike" dirty="0">
                <a:solidFill>
                  <a:srgbClr val="FF0000"/>
                </a:solidFill>
                <a:ea typeface="Calibri"/>
                <a:cs typeface="Calibri"/>
                <a:sym typeface="Calibri"/>
              </a:rPr>
              <a:t> </a:t>
            </a:r>
            <a:r>
              <a:rPr lang="en-US" sz="1000" dirty="0">
                <a:solidFill>
                  <a:schemeClr val="dk1"/>
                </a:solidFill>
                <a:ea typeface="Calibri"/>
                <a:cs typeface="Calibri"/>
                <a:sym typeface="Calibri"/>
              </a:rPr>
              <a:t>They may suspect the brand is a counterfeit, for example. As price increases, so does demand, to a certain point. Some consumers feel that a product becomes more desirable as the price increases simply because not everyone can afford to buy it.</a:t>
            </a:r>
          </a:p>
          <a:p>
            <a:pPr marL="685800" lvl="1" indent="-228600">
              <a:buClr>
                <a:schemeClr val="dk1"/>
              </a:buClr>
              <a:buSzPct val="100000"/>
              <a:buFont typeface="Calibri"/>
              <a:buChar char="•"/>
            </a:pPr>
            <a:r>
              <a:rPr lang="en-US" sz="1000" dirty="0">
                <a:solidFill>
                  <a:schemeClr val="dk1"/>
                </a:solidFill>
                <a:ea typeface="Calibri"/>
                <a:cs typeface="Calibri"/>
                <a:sym typeface="Calibri"/>
              </a:rPr>
              <a:t>However, as price continues to increase, some buyers will drop out of the market.  </a:t>
            </a:r>
          </a:p>
          <a:p>
            <a:pPr marL="685800" lvl="1" indent="-228600">
              <a:buClr>
                <a:schemeClr val="dk1"/>
              </a:buClr>
              <a:buSzPct val="100000"/>
              <a:buFont typeface="Calibri"/>
              <a:buChar char="•"/>
            </a:pPr>
            <a:r>
              <a:rPr lang="en-US" sz="1000" dirty="0">
                <a:solidFill>
                  <a:schemeClr val="dk1"/>
                </a:solidFill>
                <a:ea typeface="Calibri"/>
                <a:cs typeface="Calibri"/>
                <a:sym typeface="Calibri"/>
              </a:rPr>
              <a:t>The combination of these factors creates the backward facing demand curve shown for Prestige Products in Figure 10.4</a:t>
            </a:r>
            <a:r>
              <a:rPr lang="en-US" sz="1000" u="sng" dirty="0">
                <a:solidFill>
                  <a:srgbClr val="0070C0"/>
                </a:solidFill>
                <a:ea typeface="Calibri"/>
                <a:cs typeface="Calibri"/>
                <a:sym typeface="Calibri"/>
              </a:rPr>
              <a:t>.</a:t>
            </a:r>
          </a:p>
          <a:p>
            <a:pPr marL="685800" lvl="1" indent="-228600">
              <a:buClr>
                <a:schemeClr val="dk1"/>
              </a:buClr>
              <a:buSzPct val="100000"/>
              <a:buFont typeface="Calibri"/>
              <a:buChar char="•"/>
            </a:pPr>
            <a:r>
              <a:rPr lang="en-US" sz="1000" dirty="0">
                <a:solidFill>
                  <a:schemeClr val="dk1"/>
                </a:solidFill>
                <a:ea typeface="Calibri"/>
                <a:cs typeface="Calibri"/>
                <a:sym typeface="Calibri"/>
              </a:rPr>
              <a:t>For prestige products, a price increase may actually increase the quantity demanded</a:t>
            </a:r>
            <a:r>
              <a:rPr lang="en-US" sz="1000" dirty="0">
                <a:solidFill>
                  <a:srgbClr val="0070C0"/>
                </a:solidFill>
                <a:ea typeface="Calibri"/>
                <a:cs typeface="Calibri"/>
                <a:sym typeface="Calibri"/>
              </a:rPr>
              <a:t>.</a:t>
            </a:r>
            <a:r>
              <a:rPr lang="en-US" sz="1000" baseline="0" dirty="0" smtClean="0"/>
              <a:t> </a:t>
            </a:r>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21140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pPr marL="171450" indent="-171450">
              <a:buFont typeface="Arial" charset="0"/>
              <a:buChar char="•"/>
            </a:pPr>
            <a:r>
              <a:rPr lang="en-US" dirty="0"/>
              <a:t>Shifts can occur naturally, such as when the paparazzi catch a celebrity using a company’s products.</a:t>
            </a:r>
          </a:p>
          <a:p>
            <a:pPr marL="171450" indent="-171450">
              <a:buFont typeface="Arial" charset="0"/>
              <a:buChar char="•"/>
            </a:pPr>
            <a:r>
              <a:rPr lang="en-US" dirty="0"/>
              <a:t>Sometimes “viral” social media postings can cause upward or downward shifts in products, depending if the posts are positive or negative.</a:t>
            </a:r>
          </a:p>
          <a:p>
            <a:pPr marL="171450" indent="-171450">
              <a:buFont typeface="Arial" charset="0"/>
              <a:buChar char="•"/>
            </a:pPr>
            <a:r>
              <a:rPr lang="en-US" dirty="0"/>
              <a:t>What shift would occur in demand if your favorite movie star was photographed drinking a Starbucks beverage?  Why?</a:t>
            </a:r>
          </a:p>
          <a:p>
            <a:pPr marL="171450" indent="-171450">
              <a:buFont typeface="Arial" charset="0"/>
              <a:buChar char="•"/>
            </a:pPr>
            <a:r>
              <a:rPr lang="en-US" dirty="0"/>
              <a:t>What shift would occur in demand if a YouTube video showed a particular brand of cellphone catching fire all by itself?  Why?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ea typeface="Calibri"/>
                <a:cs typeface="Calibri"/>
                <a:sym typeface="Calibri"/>
              </a:rPr>
              <a:t>Typical demand curves assume that only price changes, but in reality, other factors can change and shift demand upward or downward.</a:t>
            </a:r>
          </a:p>
          <a:p>
            <a:pPr marL="685800" lvl="1" indent="-228600">
              <a:buClr>
                <a:schemeClr val="dk1"/>
              </a:buClr>
              <a:buSzPct val="100000"/>
              <a:buFont typeface="Calibri"/>
              <a:buChar char="•"/>
            </a:pPr>
            <a:r>
              <a:rPr lang="en-US" dirty="0">
                <a:solidFill>
                  <a:schemeClr val="dk1"/>
                </a:solidFill>
                <a:ea typeface="Calibri"/>
                <a:cs typeface="Calibri"/>
                <a:sym typeface="Calibri"/>
              </a:rPr>
              <a:t>For example, changes in marketing strategy such as the addition of new, highly desired product feature or the launch of a fantastic new advertising campaign can shift the demand curve upward (to the right), meaning that more</a:t>
            </a:r>
            <a:r>
              <a:rPr lang="en-US" strike="sngStrike" dirty="0">
                <a:solidFill>
                  <a:schemeClr val="dk1"/>
                </a:solidFill>
                <a:ea typeface="Calibri"/>
                <a:cs typeface="Calibri"/>
                <a:sym typeface="Calibri"/>
              </a:rPr>
              <a:t> </a:t>
            </a:r>
            <a:r>
              <a:rPr lang="en-US" dirty="0">
                <a:solidFill>
                  <a:schemeClr val="dk1"/>
                </a:solidFill>
                <a:ea typeface="Calibri"/>
                <a:cs typeface="Calibri"/>
                <a:sym typeface="Calibri"/>
              </a:rPr>
              <a:t>units are now demanded at a given price compared to before the change in marketing strategy was implemented.</a:t>
            </a:r>
          </a:p>
          <a:p>
            <a:pPr marL="685800" lvl="1" indent="-228600">
              <a:buClr>
                <a:schemeClr val="dk1"/>
              </a:buClr>
              <a:buSzPct val="100000"/>
              <a:buFont typeface="Calibri"/>
              <a:buChar char="•"/>
            </a:pPr>
            <a:r>
              <a:rPr lang="en-US" dirty="0">
                <a:solidFill>
                  <a:schemeClr val="dk1"/>
                </a:solidFill>
                <a:ea typeface="Calibri"/>
                <a:cs typeface="Calibri"/>
                <a:sym typeface="Calibri"/>
              </a:rPr>
              <a:t>Correspondingly, a variety of things can cause a downward shift in demand.  Product recalls can stifle demand, development of new technologies can make a product’s existing technology obsolete and thus less desirable, a scandal in the parent company may stir up negative sentiment against the firm and brand, etc.</a:t>
            </a:r>
          </a:p>
          <a:p>
            <a:pPr marL="685800" lvl="1" indent="-228600">
              <a:buClr>
                <a:schemeClr val="dk1"/>
              </a:buClr>
              <a:buSzPct val="100000"/>
              <a:buFont typeface="Calibri"/>
              <a:buChar char="•"/>
            </a:pPr>
            <a:r>
              <a:rPr lang="en-US" dirty="0">
                <a:solidFill>
                  <a:schemeClr val="dk1"/>
                </a:solidFill>
                <a:ea typeface="Calibri"/>
                <a:cs typeface="Calibri"/>
                <a:sym typeface="Calibri"/>
              </a:rPr>
              <a:t>Weather can even influence demand for everything from umbrellas and sweatshirts to hotel accommodations and movie tickets.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pPr marL="228600" lvl="0" indent="-228600">
              <a:lnSpc>
                <a:spcPct val="80000"/>
              </a:lnSpc>
              <a:buSzPct val="25000"/>
            </a:pPr>
            <a:r>
              <a:rPr lang="en-IN" sz="1000" b="1" dirty="0">
                <a:solidFill>
                  <a:schemeClr val="dk1"/>
                </a:solidFill>
                <a:ea typeface="Calibri"/>
                <a:cs typeface="Calibri"/>
                <a:sym typeface="Calibri"/>
              </a:rPr>
              <a:t>LECTURE NOTES:</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Estimating demand accurately is critical as demand estimates influence production scheduling, marketing planning, budgeting</a:t>
            </a:r>
            <a:r>
              <a:rPr lang="en-IN" sz="1000" u="sng" dirty="0">
                <a:solidFill>
                  <a:schemeClr val="dk1"/>
                </a:solidFill>
                <a:ea typeface="Calibri"/>
                <a:cs typeface="Calibri"/>
                <a:sym typeface="Calibri"/>
              </a:rPr>
              <a:t>,</a:t>
            </a:r>
            <a:r>
              <a:rPr lang="en-IN" sz="1000" dirty="0">
                <a:solidFill>
                  <a:schemeClr val="dk1"/>
                </a:solidFill>
                <a:ea typeface="Calibri"/>
                <a:cs typeface="Calibri"/>
                <a:sym typeface="Calibri"/>
              </a:rPr>
              <a:t> and more.</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Table 10.1 illustrates the demand estimation process in the context of how a new business such as a pizza </a:t>
            </a:r>
            <a:r>
              <a:rPr lang="en-IN" sz="1000" dirty="0" err="1">
                <a:solidFill>
                  <a:schemeClr val="dk1"/>
                </a:solidFill>
                <a:ea typeface="Calibri"/>
                <a:cs typeface="Calibri"/>
                <a:sym typeface="Calibri"/>
              </a:rPr>
              <a:t>parlor</a:t>
            </a:r>
            <a:r>
              <a:rPr lang="en-IN" sz="1000" dirty="0">
                <a:solidFill>
                  <a:schemeClr val="dk1"/>
                </a:solidFill>
                <a:ea typeface="Calibri"/>
                <a:cs typeface="Calibri"/>
                <a:sym typeface="Calibri"/>
              </a:rPr>
              <a:t> might estimate demand for the market it expects to serve.</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The process begins by identifying the number of potential buyers of the product, and multiplying that number by the average number of purchases each is likely to make over a particular time period.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In this example, the geographic area being served by the pizza firm contained 180,000 pizza eating families who on averaged ordered out or dined in at pizza </a:t>
            </a:r>
            <a:r>
              <a:rPr lang="en-IN" sz="1000" dirty="0" err="1">
                <a:solidFill>
                  <a:schemeClr val="dk1"/>
                </a:solidFill>
                <a:ea typeface="Calibri"/>
                <a:cs typeface="Calibri"/>
                <a:sym typeface="Calibri"/>
              </a:rPr>
              <a:t>parlors</a:t>
            </a:r>
            <a:r>
              <a:rPr lang="en-IN" sz="1000" dirty="0">
                <a:solidFill>
                  <a:schemeClr val="dk1"/>
                </a:solidFill>
                <a:ea typeface="Calibri"/>
                <a:cs typeface="Calibri"/>
                <a:sym typeface="Calibri"/>
              </a:rPr>
              <a:t> six times a year.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Multiplying these two factors yielded a total annual market demand of 1,080,000 pizzas.</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The next step to estimating company demand is to multiply the total annual demand by the firm or brand’s forecast market share.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Thus 3% of the total market yields an estimated annual company demand of 32,400 pizzas, which divided by 12 and 52, yields monthly and weekly pizza demands of 2</a:t>
            </a:r>
            <a:r>
              <a:rPr lang="en-IN" sz="1000" u="sng" dirty="0">
                <a:solidFill>
                  <a:srgbClr val="0070C0"/>
                </a:solidFill>
                <a:ea typeface="Calibri"/>
                <a:cs typeface="Calibri"/>
                <a:sym typeface="Calibri"/>
              </a:rPr>
              <a:t>,</a:t>
            </a:r>
            <a:r>
              <a:rPr lang="en-IN" sz="1000" dirty="0">
                <a:solidFill>
                  <a:schemeClr val="dk1"/>
                </a:solidFill>
                <a:ea typeface="Calibri"/>
                <a:cs typeface="Calibri"/>
                <a:sym typeface="Calibri"/>
              </a:rPr>
              <a:t>700 and 675, respectively.</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While this process may sound simple, marketers must be realistic at each phase of the demand estimation process.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For example, using census data to project the number of families in the market would overestimate demand, as not all families eat pizza.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Similarly, failing to take into account current economic conditions could cause inaccurate projections.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When the economy is in a recession, fewer families may go out for pizza, instead choosing to buy a grocery store pizza.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Or, families may eat out less frequently.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Furthermore, the level of competition and consumer trends can also influence the accuracy of demand estimates.</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What other factors might cause monthly or weekly demand levels to vary?</a:t>
            </a:r>
          </a:p>
          <a:p>
            <a:pPr marL="228600" lvl="0" indent="-228600">
              <a:lnSpc>
                <a:spcPct val="80000"/>
              </a:lnSpc>
              <a:buSzPct val="25000"/>
            </a:pPr>
            <a:endParaRPr lang="en-IN" sz="1000" dirty="0">
              <a:solidFill>
                <a:schemeClr val="dk1"/>
              </a:solidFill>
              <a:ea typeface="Calibri"/>
              <a:cs typeface="Calibri"/>
              <a:sym typeface="Calibri"/>
            </a:endParaRPr>
          </a:p>
          <a:p>
            <a:pPr marL="228600" lvl="0" indent="-228600">
              <a:lnSpc>
                <a:spcPct val="80000"/>
              </a:lnSpc>
              <a:buSzPct val="25000"/>
            </a:pPr>
            <a:r>
              <a:rPr lang="en-IN" sz="1000" b="1" dirty="0">
                <a:solidFill>
                  <a:schemeClr val="dk1"/>
                </a:solidFill>
                <a:ea typeface="Calibri"/>
                <a:cs typeface="Calibri"/>
                <a:sym typeface="Calibri"/>
              </a:rPr>
              <a:t>DISCUSSION NOTE:</a:t>
            </a:r>
          </a:p>
          <a:p>
            <a:pPr marL="228600" lvl="0" indent="-228600">
              <a:lnSpc>
                <a:spcPct val="80000"/>
              </a:lnSpc>
              <a:buClr>
                <a:schemeClr val="dk1"/>
              </a:buClr>
              <a:buSzPct val="95454"/>
              <a:buFont typeface="Calibri"/>
              <a:buChar char="•"/>
            </a:pPr>
            <a:r>
              <a:rPr lang="en-IN" sz="1000" dirty="0">
                <a:solidFill>
                  <a:schemeClr val="dk1"/>
                </a:solidFill>
                <a:ea typeface="Calibri"/>
                <a:cs typeface="Calibri"/>
                <a:sym typeface="Calibri"/>
              </a:rPr>
              <a:t>Marketers may need to adjust monthly or weekly demand levels when certain factors have a direct or indirect influence on demand levels. Some factors to consider include the impact of special events (e.g., “back to school”; “Black Friday”, the day after Thanksgiving; January inventory clearance sales), and holidays (Christmas, Fourth of July). But many other factors can complicate demand calculations, including seasonal influences, whether the product in question is a durable good (such as a lawn mower), or a non-durable consumer (such as pizza), and the region of the country for which the forecast is being </a:t>
            </a:r>
            <a:r>
              <a:rPr lang="en-IN" dirty="0">
                <a:solidFill>
                  <a:schemeClr val="dk1"/>
                </a:solidFill>
                <a:latin typeface="Calibri"/>
                <a:ea typeface="Calibri"/>
                <a:cs typeface="Calibri"/>
                <a:sym typeface="Calibri"/>
              </a:rPr>
              <a:t>made.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171450" indent="-171450">
              <a:buFont typeface="Arial" charset="0"/>
              <a:buChar char="•"/>
            </a:pPr>
            <a:r>
              <a:rPr lang="en-US" dirty="0"/>
              <a:t>Price elasticity is important because marketers need to know how customers are likely to react to a price change.</a:t>
            </a:r>
          </a:p>
          <a:p>
            <a:pPr marL="171450" indent="-171450">
              <a:buFont typeface="Arial" charset="0"/>
              <a:buChar char="•"/>
            </a:pPr>
            <a:r>
              <a:rPr lang="en-US" dirty="0"/>
              <a:t>Elastic demand means that customers are sensitive to changes in price, while inelastic demand indicates that likely customers are not sensitive to changes in price.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507436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ea typeface="Calibri"/>
                <a:cs typeface="Calibri"/>
                <a:sym typeface="Calibri"/>
              </a:rPr>
              <a:t>Elasticity of demand is defined as t</a:t>
            </a:r>
            <a:r>
              <a:rPr lang="en-US" dirty="0">
                <a:solidFill>
                  <a:srgbClr val="000066"/>
                </a:solidFill>
                <a:ea typeface="Calibri"/>
                <a:cs typeface="Calibri"/>
                <a:sym typeface="Calibri"/>
              </a:rPr>
              <a:t>he percentage change in unit sales that results from a percentage change in price</a:t>
            </a:r>
            <a:r>
              <a:rPr lang="en-US" u="sng" dirty="0">
                <a:solidFill>
                  <a:srgbClr val="000066"/>
                </a:solidFill>
                <a:ea typeface="Calibri"/>
                <a:cs typeface="Calibri"/>
                <a:sym typeface="Calibri"/>
              </a:rPr>
              <a:t>.</a:t>
            </a:r>
          </a:p>
          <a:p>
            <a:pPr marL="228600" lvl="0" indent="-228600">
              <a:buClr>
                <a:schemeClr val="dk1"/>
              </a:buClr>
              <a:buSzPct val="100000"/>
              <a:buFont typeface="Calibri"/>
              <a:buChar char="•"/>
            </a:pPr>
            <a:r>
              <a:rPr lang="en-US" dirty="0">
                <a:solidFill>
                  <a:schemeClr val="dk1"/>
                </a:solidFill>
                <a:ea typeface="Calibri"/>
                <a:cs typeface="Calibri"/>
                <a:sym typeface="Calibri"/>
              </a:rPr>
              <a:t>When changes in price have large effects on the amount demanded, demand is </a:t>
            </a:r>
            <a:r>
              <a:rPr lang="en-US" b="1" i="1" dirty="0">
                <a:solidFill>
                  <a:srgbClr val="000066"/>
                </a:solidFill>
                <a:ea typeface="Calibri"/>
                <a:cs typeface="Calibri"/>
                <a:sym typeface="Calibri"/>
              </a:rPr>
              <a:t>elastic. </a:t>
            </a:r>
            <a:r>
              <a:rPr lang="en-US" dirty="0">
                <a:solidFill>
                  <a:srgbClr val="000066"/>
                </a:solidFill>
                <a:ea typeface="Calibri"/>
                <a:cs typeface="Calibri"/>
                <a:sym typeface="Calibri"/>
              </a:rPr>
              <a:t>Thus an increase in price can negatively impact revenues when the percentage increase in price cannot compensate for the revenue lost through lower unit sales.</a:t>
            </a:r>
          </a:p>
          <a:p>
            <a:pPr marL="228600" lvl="0" indent="-228600">
              <a:buClr>
                <a:schemeClr val="dk1"/>
              </a:buClr>
              <a:buSzPct val="100000"/>
              <a:buFont typeface="Calibri"/>
              <a:buChar char="•"/>
            </a:pPr>
            <a:r>
              <a:rPr lang="en-US" dirty="0">
                <a:solidFill>
                  <a:schemeClr val="dk1"/>
                </a:solidFill>
                <a:ea typeface="Calibri"/>
                <a:cs typeface="Calibri"/>
                <a:sym typeface="Calibri"/>
              </a:rPr>
              <a:t>When changes in price have little or no effect on the amount demanded, demand is </a:t>
            </a:r>
            <a:r>
              <a:rPr lang="en-US" b="1" i="1" dirty="0">
                <a:solidFill>
                  <a:srgbClr val="000066"/>
                </a:solidFill>
                <a:ea typeface="Calibri"/>
                <a:cs typeface="Calibri"/>
                <a:sym typeface="Calibri"/>
              </a:rPr>
              <a:t>inelastic. </a:t>
            </a:r>
            <a:r>
              <a:rPr lang="en-US" dirty="0">
                <a:solidFill>
                  <a:srgbClr val="000066"/>
                </a:solidFill>
                <a:ea typeface="Calibri"/>
                <a:cs typeface="Calibri"/>
                <a:sym typeface="Calibri"/>
              </a:rPr>
              <a:t>Such situations make it much easier for marketers to change price without negatively impacting the volume of sales.</a:t>
            </a:r>
            <a:r>
              <a:rPr lang="en-US"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386798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lnSpc>
                <a:spcPct val="90000"/>
              </a:lnSpc>
              <a:spcBef>
                <a:spcPts val="180"/>
              </a:spcBef>
              <a:buClr>
                <a:schemeClr val="dk1"/>
              </a:buClr>
              <a:buSzPct val="100000"/>
              <a:buFont typeface="Calibri"/>
              <a:buChar char="•"/>
            </a:pPr>
            <a:r>
              <a:rPr lang="en-US" dirty="0">
                <a:solidFill>
                  <a:schemeClr val="dk1"/>
                </a:solidFill>
                <a:ea typeface="Calibri"/>
                <a:cs typeface="Calibri"/>
                <a:sym typeface="Calibri"/>
              </a:rPr>
              <a:t>Slide presents an example of elastic demand and how the price elasticity of demand can be calculated.</a:t>
            </a:r>
          </a:p>
          <a:p>
            <a:pPr marL="228600" lvl="0" indent="-228600">
              <a:lnSpc>
                <a:spcPct val="90000"/>
              </a:lnSpc>
              <a:spcBef>
                <a:spcPts val="180"/>
              </a:spcBef>
              <a:buClr>
                <a:schemeClr val="dk1"/>
              </a:buClr>
              <a:buSzPct val="100000"/>
              <a:buFont typeface="Calibri"/>
              <a:buChar char="•"/>
            </a:pPr>
            <a:r>
              <a:rPr lang="en-US" dirty="0">
                <a:solidFill>
                  <a:schemeClr val="dk1"/>
                </a:solidFill>
                <a:ea typeface="Calibri"/>
                <a:cs typeface="Calibri"/>
                <a:sym typeface="Calibri"/>
              </a:rPr>
              <a:t>In this example, a price decrease in the cost of pizza is being considered.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A dollar drop in price, a 10% decrease, results in a 15% increase in unit sales. </a:t>
            </a:r>
          </a:p>
          <a:p>
            <a:pPr marL="228600" lvl="0" indent="-228600">
              <a:lnSpc>
                <a:spcPct val="90000"/>
              </a:lnSpc>
              <a:spcBef>
                <a:spcPts val="180"/>
              </a:spcBef>
              <a:buClr>
                <a:schemeClr val="dk1"/>
              </a:buClr>
              <a:buSzPct val="100000"/>
              <a:buFont typeface="Calibri"/>
              <a:buChar char="•"/>
            </a:pPr>
            <a:r>
              <a:rPr lang="en-US" dirty="0">
                <a:solidFill>
                  <a:schemeClr val="dk1"/>
                </a:solidFill>
                <a:ea typeface="Calibri"/>
                <a:cs typeface="Calibri"/>
                <a:sym typeface="Calibri"/>
              </a:rPr>
              <a:t>The price elasticity of demand is calculated by dividing the percentage of change in the quantity demanded by the percentage change in price.  If the resulting number is greater than one, price is ELASTIC.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If the resulting figure is equal to or less than one, price is INELASTIC.</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3523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Learning objectives for Chapter 10 (Price).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smtClean="0">
                <a:solidFill>
                  <a:schemeClr val="dk1"/>
                </a:solidFill>
                <a:ea typeface="Calibri"/>
                <a:cs typeface="Calibri"/>
                <a:sym typeface="Calibri"/>
              </a:rPr>
              <a:t>LECTURE NOTES:</a:t>
            </a:r>
          </a:p>
          <a:p>
            <a:pPr marL="228600" lvl="0" indent="-228600">
              <a:lnSpc>
                <a:spcPct val="90000"/>
              </a:lnSpc>
              <a:spcBef>
                <a:spcPts val="180"/>
              </a:spcBef>
              <a:buClr>
                <a:schemeClr val="dk1"/>
              </a:buClr>
              <a:buSzPct val="100000"/>
              <a:buFont typeface="Calibri"/>
              <a:buChar char="•"/>
            </a:pPr>
            <a:r>
              <a:rPr lang="en-US" dirty="0" smtClean="0">
                <a:solidFill>
                  <a:schemeClr val="dk1"/>
                </a:solidFill>
                <a:ea typeface="Calibri"/>
                <a:cs typeface="Calibri"/>
                <a:sym typeface="Calibri"/>
              </a:rPr>
              <a:t>Slide presents an example of inelastic demand and how the price elasticity of demand can be calculated.</a:t>
            </a:r>
          </a:p>
          <a:p>
            <a:pPr marL="685800" lvl="1" indent="-228600">
              <a:lnSpc>
                <a:spcPct val="90000"/>
              </a:lnSpc>
              <a:spcBef>
                <a:spcPts val="180"/>
              </a:spcBef>
              <a:buClr>
                <a:schemeClr val="dk1"/>
              </a:buClr>
              <a:buSzPct val="100000"/>
              <a:buFont typeface="Calibri"/>
              <a:buChar char="•"/>
            </a:pPr>
            <a:r>
              <a:rPr lang="en-US" dirty="0" smtClean="0">
                <a:solidFill>
                  <a:schemeClr val="dk1"/>
                </a:solidFill>
                <a:ea typeface="Calibri"/>
                <a:cs typeface="Calibri"/>
                <a:sym typeface="Calibri"/>
              </a:rPr>
              <a:t>A price decrease is also being considered. </a:t>
            </a:r>
            <a:r>
              <a:rPr lang="en-US" strike="sngStrike" dirty="0" smtClean="0">
                <a:solidFill>
                  <a:srgbClr val="FF0000"/>
                </a:solidFill>
                <a:ea typeface="Calibri"/>
                <a:cs typeface="Calibri"/>
                <a:sym typeface="Calibri"/>
              </a:rPr>
              <a:t> </a:t>
            </a:r>
            <a:r>
              <a:rPr lang="en-US" dirty="0" smtClean="0">
                <a:solidFill>
                  <a:schemeClr val="dk1"/>
                </a:solidFill>
                <a:ea typeface="Calibri"/>
                <a:cs typeface="Calibri"/>
                <a:sym typeface="Calibri"/>
              </a:rPr>
              <a:t>This 10% decrease in price resulted in a 5% increase in unit sales.  </a:t>
            </a:r>
          </a:p>
          <a:p>
            <a:pPr marL="685800" lvl="1" indent="-228600">
              <a:lnSpc>
                <a:spcPct val="90000"/>
              </a:lnSpc>
              <a:spcBef>
                <a:spcPts val="180"/>
              </a:spcBef>
              <a:buClr>
                <a:schemeClr val="dk1"/>
              </a:buClr>
              <a:buSzPct val="100000"/>
              <a:buFont typeface="Calibri"/>
              <a:buChar char="•"/>
            </a:pPr>
            <a:r>
              <a:rPr lang="en-US" dirty="0" smtClean="0">
                <a:solidFill>
                  <a:schemeClr val="dk1"/>
                </a:solidFill>
                <a:ea typeface="Calibri"/>
                <a:cs typeface="Calibri"/>
                <a:sym typeface="Calibri"/>
              </a:rPr>
              <a:t>The price elasticity of demand is calculated by dividing the two percentages as shown, and since the resulting calculation of </a:t>
            </a:r>
            <a:r>
              <a:rPr lang="en-US" u="sng" dirty="0" smtClean="0">
                <a:solidFill>
                  <a:schemeClr val="dk1"/>
                </a:solidFill>
                <a:ea typeface="Calibri"/>
                <a:cs typeface="Calibri"/>
                <a:sym typeface="Calibri"/>
              </a:rPr>
              <a:t>0</a:t>
            </a:r>
            <a:r>
              <a:rPr lang="en-US" dirty="0" smtClean="0">
                <a:solidFill>
                  <a:schemeClr val="dk1"/>
                </a:solidFill>
                <a:ea typeface="Calibri"/>
                <a:cs typeface="Calibri"/>
                <a:sym typeface="Calibri"/>
              </a:rPr>
              <a:t>.5 is less than one, it means that demand is inelastic.</a:t>
            </a:r>
          </a:p>
          <a:p>
            <a:pPr marL="228600" lvl="0" indent="-228600">
              <a:lnSpc>
                <a:spcPct val="90000"/>
              </a:lnSpc>
              <a:spcBef>
                <a:spcPts val="180"/>
              </a:spcBef>
              <a:buClr>
                <a:schemeClr val="dk1"/>
              </a:buClr>
              <a:buSzPct val="100000"/>
              <a:buFont typeface="Calibri"/>
              <a:buChar char="•"/>
            </a:pPr>
            <a:r>
              <a:rPr lang="en-US" dirty="0" smtClean="0">
                <a:solidFill>
                  <a:schemeClr val="dk1"/>
                </a:solidFill>
                <a:ea typeface="Calibri"/>
                <a:cs typeface="Calibri"/>
                <a:sym typeface="Calibri"/>
              </a:rPr>
              <a:t>The example shown here and on the previous slide show the elasticity of demand at a given price point. It is important to remember that the elasticity for the </a:t>
            </a:r>
            <a:r>
              <a:rPr lang="en-US" i="1" dirty="0" smtClean="0">
                <a:solidFill>
                  <a:schemeClr val="dk1"/>
                </a:solidFill>
                <a:ea typeface="Calibri"/>
                <a:cs typeface="Calibri"/>
                <a:sym typeface="Calibri"/>
              </a:rPr>
              <a:t>same</a:t>
            </a:r>
            <a:r>
              <a:rPr lang="en-US" dirty="0" smtClean="0">
                <a:solidFill>
                  <a:schemeClr val="dk1"/>
                </a:solidFill>
                <a:ea typeface="Calibri"/>
                <a:cs typeface="Calibri"/>
                <a:sym typeface="Calibri"/>
              </a:rPr>
              <a:t> product often differs at different price levels.  Thus before considering any type of pricing change, marketers must test the elasticity of demand for the specific price points being considered.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6572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Clr>
                <a:schemeClr val="dk1"/>
              </a:buClr>
              <a:buSzPct val="25000"/>
            </a:pPr>
            <a:endParaRPr lang="en-IN" dirty="0">
              <a:solidFill>
                <a:schemeClr val="dk1"/>
              </a:solidFill>
              <a:ea typeface="Calibri"/>
              <a:cs typeface="Calibri"/>
              <a:sym typeface="Calibri"/>
            </a:endParaRPr>
          </a:p>
          <a:p>
            <a:pPr marL="228600" lvl="0" indent="-228600">
              <a:buClr>
                <a:schemeClr val="dk1"/>
              </a:buClr>
              <a:buSzPct val="100000"/>
              <a:buFont typeface="Arial"/>
              <a:buChar char="•"/>
            </a:pPr>
            <a:r>
              <a:rPr lang="en-IN" dirty="0">
                <a:solidFill>
                  <a:schemeClr val="dk1"/>
                </a:solidFill>
                <a:ea typeface="Calibri"/>
                <a:cs typeface="Calibri"/>
                <a:sym typeface="Calibri"/>
              </a:rPr>
              <a:t>The essence of cross-elasticity of demand is that when products are substitutes for one another, a price increase in one will be reflected as an increase in price for the other.</a:t>
            </a:r>
          </a:p>
          <a:p>
            <a:pPr marL="228600" lvl="0" indent="-228600">
              <a:buClr>
                <a:schemeClr val="dk1"/>
              </a:buClr>
              <a:buSzPct val="100000"/>
              <a:buFont typeface="Arial"/>
              <a:buChar char="•"/>
            </a:pPr>
            <a:r>
              <a:rPr lang="en-IN" dirty="0">
                <a:solidFill>
                  <a:schemeClr val="dk1"/>
                </a:solidFill>
                <a:ea typeface="Calibri"/>
                <a:cs typeface="Calibri"/>
                <a:sym typeface="Calibri"/>
              </a:rPr>
              <a:t>However</a:t>
            </a:r>
            <a:r>
              <a:rPr lang="en-IN" u="sng" dirty="0">
                <a:solidFill>
                  <a:schemeClr val="dk1"/>
                </a:solidFill>
                <a:ea typeface="Calibri"/>
                <a:cs typeface="Calibri"/>
                <a:sym typeface="Calibri"/>
              </a:rPr>
              <a:t>,</a:t>
            </a:r>
            <a:r>
              <a:rPr lang="en-IN" dirty="0">
                <a:solidFill>
                  <a:schemeClr val="dk1"/>
                </a:solidFill>
                <a:ea typeface="Calibri"/>
                <a:cs typeface="Calibri"/>
                <a:sym typeface="Calibri"/>
              </a:rPr>
              <a:t> when products are complements, meaning that one product is essential to the use of the first, an increase in the price of one will decrease demand for another.</a:t>
            </a:r>
          </a:p>
          <a:p>
            <a:pPr marL="228600" lvl="0" indent="-228600">
              <a:buClr>
                <a:schemeClr val="dk1"/>
              </a:buClr>
              <a:buSzPct val="100000"/>
              <a:buFont typeface="Arial"/>
              <a:buChar char="•"/>
            </a:pPr>
            <a:r>
              <a:rPr lang="en-IN" dirty="0">
                <a:solidFill>
                  <a:schemeClr val="dk1"/>
                </a:solidFill>
                <a:ea typeface="Calibri"/>
                <a:cs typeface="Calibri"/>
                <a:sym typeface="Calibri"/>
              </a:rPr>
              <a:t>A couple of specific examples are shown below:</a:t>
            </a:r>
          </a:p>
          <a:p>
            <a:pPr marL="228600" lvl="0" indent="-228600">
              <a:buClr>
                <a:schemeClr val="dk1"/>
              </a:buClr>
              <a:buSzPct val="100000"/>
            </a:pPr>
            <a:endParaRPr lang="en-IN" b="1" dirty="0">
              <a:solidFill>
                <a:schemeClr val="dk1"/>
              </a:solidFill>
              <a:ea typeface="Calibri"/>
              <a:cs typeface="Calibri"/>
              <a:sym typeface="Calibri"/>
            </a:endParaRPr>
          </a:p>
          <a:p>
            <a:pPr lvl="0">
              <a:buClr>
                <a:schemeClr val="dk1"/>
              </a:buClr>
              <a:buSzPct val="25000"/>
            </a:pPr>
            <a:r>
              <a:rPr lang="en-IN" b="1" dirty="0">
                <a:solidFill>
                  <a:schemeClr val="dk1"/>
                </a:solidFill>
                <a:ea typeface="Calibri"/>
                <a:cs typeface="Calibri"/>
                <a:sym typeface="Calibri"/>
              </a:rPr>
              <a:t>Brand Name vs. Store Brand</a:t>
            </a:r>
            <a:r>
              <a:rPr lang="en-IN" dirty="0">
                <a:solidFill>
                  <a:schemeClr val="dk1"/>
                </a:solidFill>
                <a:ea typeface="Calibri"/>
                <a:cs typeface="Calibri"/>
                <a:sym typeface="Calibri"/>
              </a:rPr>
              <a:t> </a:t>
            </a:r>
          </a:p>
          <a:p>
            <a:pPr marL="228600" lvl="0" indent="-228600">
              <a:buClr>
                <a:schemeClr val="dk1"/>
              </a:buClr>
              <a:buSzPct val="100000"/>
              <a:buFont typeface="Arial"/>
              <a:buChar char="•"/>
            </a:pPr>
            <a:r>
              <a:rPr lang="en-IN" dirty="0">
                <a:solidFill>
                  <a:schemeClr val="dk1"/>
                </a:solidFill>
                <a:ea typeface="Calibri"/>
                <a:cs typeface="Calibri"/>
                <a:sym typeface="Calibri"/>
              </a:rPr>
              <a:t>Increasing the price of Diet </a:t>
            </a:r>
            <a:r>
              <a:rPr lang="en-IN" dirty="0" err="1">
                <a:solidFill>
                  <a:schemeClr val="dk1"/>
                </a:solidFill>
                <a:ea typeface="Calibri"/>
                <a:cs typeface="Calibri"/>
                <a:sym typeface="Calibri"/>
              </a:rPr>
              <a:t>Dr</a:t>
            </a:r>
            <a:r>
              <a:rPr lang="en-IN" strike="sngStrike" dirty="0" err="1">
                <a:solidFill>
                  <a:srgbClr val="FF0000"/>
                </a:solidFill>
                <a:ea typeface="Calibri"/>
                <a:cs typeface="Calibri"/>
                <a:sym typeface="Calibri"/>
              </a:rPr>
              <a:t>.</a:t>
            </a:r>
            <a:r>
              <a:rPr lang="en-IN" dirty="0">
                <a:solidFill>
                  <a:schemeClr val="dk1"/>
                </a:solidFill>
                <a:ea typeface="Calibri"/>
                <a:cs typeface="Calibri"/>
                <a:sym typeface="Calibri"/>
              </a:rPr>
              <a:t> Pepper to $5.99 a 12-pack from $4.99 could easily increase demand for Diet </a:t>
            </a:r>
            <a:r>
              <a:rPr lang="en-IN" dirty="0" err="1">
                <a:solidFill>
                  <a:schemeClr val="dk1"/>
                </a:solidFill>
                <a:ea typeface="Calibri"/>
                <a:cs typeface="Calibri"/>
                <a:sym typeface="Calibri"/>
              </a:rPr>
              <a:t>Dr</a:t>
            </a:r>
            <a:r>
              <a:rPr lang="en-IN" strike="sngStrike" dirty="0" err="1">
                <a:solidFill>
                  <a:srgbClr val="FF0000"/>
                </a:solidFill>
                <a:ea typeface="Calibri"/>
                <a:cs typeface="Calibri"/>
                <a:sym typeface="Calibri"/>
              </a:rPr>
              <a:t>.</a:t>
            </a:r>
            <a:r>
              <a:rPr lang="en-IN" dirty="0">
                <a:solidFill>
                  <a:schemeClr val="dk1"/>
                </a:solidFill>
                <a:ea typeface="Calibri"/>
                <a:cs typeface="Calibri"/>
                <a:sym typeface="Calibri"/>
              </a:rPr>
              <a:t> Thunder (currently selling for over $2.00</a:t>
            </a:r>
            <a:r>
              <a:rPr lang="en-IN" i="1" dirty="0">
                <a:solidFill>
                  <a:schemeClr val="dk1"/>
                </a:solidFill>
                <a:ea typeface="Calibri"/>
                <a:cs typeface="Calibri"/>
                <a:sym typeface="Calibri"/>
              </a:rPr>
              <a:t> less</a:t>
            </a:r>
            <a:r>
              <a:rPr lang="en-IN" dirty="0">
                <a:solidFill>
                  <a:schemeClr val="dk1"/>
                </a:solidFill>
                <a:ea typeface="Calibri"/>
                <a:cs typeface="Calibri"/>
                <a:sym typeface="Calibri"/>
              </a:rPr>
              <a:t> per 12-pack in the PPT author’s market).</a:t>
            </a:r>
          </a:p>
          <a:p>
            <a:pPr lvl="0">
              <a:buClr>
                <a:schemeClr val="dk1"/>
              </a:buClr>
              <a:buSzPct val="25000"/>
            </a:pPr>
            <a:endParaRPr lang="en-IN" dirty="0">
              <a:solidFill>
                <a:schemeClr val="dk1"/>
              </a:solidFill>
              <a:ea typeface="Calibri"/>
              <a:cs typeface="Calibri"/>
              <a:sym typeface="Calibri"/>
            </a:endParaRPr>
          </a:p>
          <a:p>
            <a:pPr lvl="0">
              <a:buClr>
                <a:schemeClr val="dk1"/>
              </a:buClr>
              <a:buSzPct val="25000"/>
            </a:pPr>
            <a:r>
              <a:rPr lang="en-IN" b="1" dirty="0">
                <a:solidFill>
                  <a:schemeClr val="dk1"/>
                </a:solidFill>
                <a:ea typeface="Calibri"/>
                <a:cs typeface="Calibri"/>
                <a:sym typeface="Calibri"/>
              </a:rPr>
              <a:t>Delivery methods</a:t>
            </a:r>
          </a:p>
          <a:p>
            <a:pPr marL="228600" lvl="0" indent="-228600">
              <a:buClr>
                <a:schemeClr val="dk1"/>
              </a:buClr>
              <a:buSzPct val="100000"/>
              <a:buFont typeface="Arial"/>
              <a:buChar char="•"/>
            </a:pPr>
            <a:r>
              <a:rPr lang="en-IN" dirty="0">
                <a:solidFill>
                  <a:schemeClr val="dk1"/>
                </a:solidFill>
                <a:ea typeface="Calibri"/>
                <a:cs typeface="Calibri"/>
                <a:sym typeface="Calibri"/>
              </a:rPr>
              <a:t>Increasing the price of pay-per-view movies available via cable could increase demand for Netflix (movie rental by mail or download).</a:t>
            </a:r>
            <a:r>
              <a:rPr lang="en-US"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91195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IN" b="1" dirty="0">
                <a:solidFill>
                  <a:schemeClr val="dk1"/>
                </a:solidFill>
                <a:ea typeface="Calibri"/>
                <a:cs typeface="Calibri"/>
                <a:sym typeface="Calibri"/>
              </a:rPr>
              <a:t>LECTURE NOTES:</a:t>
            </a:r>
          </a:p>
          <a:p>
            <a:pPr lvl="0">
              <a:buClr>
                <a:schemeClr val="dk1"/>
              </a:buClr>
              <a:buSzPct val="25000"/>
            </a:pPr>
            <a:endParaRPr lang="en-IN" dirty="0">
              <a:solidFill>
                <a:schemeClr val="dk1"/>
              </a:solidFill>
              <a:ea typeface="Calibri"/>
              <a:cs typeface="Calibri"/>
              <a:sym typeface="Calibri"/>
            </a:endParaRPr>
          </a:p>
          <a:p>
            <a:pPr lvl="0">
              <a:buClr>
                <a:schemeClr val="dk1"/>
              </a:buClr>
              <a:buSzPct val="25000"/>
            </a:pPr>
            <a:r>
              <a:rPr lang="en-IN" dirty="0">
                <a:solidFill>
                  <a:schemeClr val="dk1"/>
                </a:solidFill>
                <a:ea typeface="Calibri"/>
                <a:cs typeface="Calibri"/>
                <a:sym typeface="Calibri"/>
              </a:rPr>
              <a:t>The third step of the pricing process requires that the marketer be certain that the products price will cover costs.  </a:t>
            </a:r>
          </a:p>
          <a:p>
            <a:pPr lvl="0">
              <a:buClr>
                <a:schemeClr val="dk1"/>
              </a:buClr>
              <a:buSzPct val="25000"/>
            </a:pPr>
            <a:r>
              <a:rPr lang="en-IN" dirty="0">
                <a:solidFill>
                  <a:schemeClr val="dk1"/>
                </a:solidFill>
                <a:ea typeface="Calibri"/>
                <a:cs typeface="Calibri"/>
                <a:sym typeface="Calibri"/>
              </a:rPr>
              <a:t>For this to happen, marketers must estimate</a:t>
            </a:r>
            <a:r>
              <a:rPr lang="en-IN" strike="sngStrike" dirty="0">
                <a:solidFill>
                  <a:schemeClr val="dk1"/>
                </a:solidFill>
                <a:ea typeface="Calibri"/>
                <a:cs typeface="Calibri"/>
                <a:sym typeface="Calibri"/>
              </a:rPr>
              <a:t>d</a:t>
            </a:r>
            <a:r>
              <a:rPr lang="en-IN" dirty="0">
                <a:solidFill>
                  <a:schemeClr val="dk1"/>
                </a:solidFill>
                <a:ea typeface="Calibri"/>
                <a:cs typeface="Calibri"/>
                <a:sym typeface="Calibri"/>
              </a:rPr>
              <a:t> variable and fixed costs.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82931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100"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sz="1100" b="1" dirty="0">
                <a:solidFill>
                  <a:schemeClr val="dk1"/>
                </a:solidFill>
                <a:ea typeface="Calibri"/>
                <a:cs typeface="Calibri"/>
                <a:sym typeface="Calibri"/>
              </a:rPr>
              <a:t>Variable costs </a:t>
            </a:r>
            <a:r>
              <a:rPr lang="en-US" sz="1100" dirty="0">
                <a:solidFill>
                  <a:schemeClr val="dk1"/>
                </a:solidFill>
                <a:ea typeface="Calibri"/>
                <a:cs typeface="Calibri"/>
                <a:sym typeface="Calibri"/>
              </a:rPr>
              <a:t>are those </a:t>
            </a:r>
            <a:r>
              <a:rPr lang="en-US" sz="1100" dirty="0">
                <a:solidFill>
                  <a:srgbClr val="000066"/>
                </a:solidFill>
                <a:ea typeface="Calibri"/>
                <a:cs typeface="Calibri"/>
                <a:sym typeface="Calibri"/>
              </a:rPr>
              <a:t>production costs that are tied to the number of units produced and thus vary depending on volume. </a:t>
            </a:r>
            <a:r>
              <a:rPr lang="en-US" sz="1100" strike="sngStrike" dirty="0">
                <a:solidFill>
                  <a:srgbClr val="FF0000"/>
                </a:solidFill>
                <a:ea typeface="Calibri"/>
                <a:cs typeface="Calibri"/>
                <a:sym typeface="Calibri"/>
              </a:rPr>
              <a:t> </a:t>
            </a:r>
            <a:r>
              <a:rPr lang="en-US" sz="1100" dirty="0">
                <a:solidFill>
                  <a:srgbClr val="000066"/>
                </a:solidFill>
                <a:ea typeface="Calibri"/>
                <a:cs typeface="Calibri"/>
                <a:sym typeface="Calibri"/>
              </a:rPr>
              <a:t>As the example  shown here illustrates, materials such as wood, nail, and paint that are used to produce a product are considered variable costs, as are the hourly labor costs associated with the production process.  </a:t>
            </a:r>
          </a:p>
          <a:p>
            <a:pPr marL="685800" lvl="1" indent="-228600">
              <a:buClr>
                <a:srgbClr val="000066"/>
              </a:buClr>
              <a:buSzPct val="100000"/>
              <a:buFont typeface="Calibri"/>
              <a:buChar char="•"/>
            </a:pPr>
            <a:r>
              <a:rPr lang="en-US" sz="1100" dirty="0">
                <a:solidFill>
                  <a:srgbClr val="000066"/>
                </a:solidFill>
                <a:ea typeface="Calibri"/>
                <a:cs typeface="Calibri"/>
                <a:sym typeface="Calibri"/>
              </a:rPr>
              <a:t>Figure 10.8 shows how the average </a:t>
            </a:r>
            <a:r>
              <a:rPr lang="en-US" sz="1100" dirty="0">
                <a:solidFill>
                  <a:schemeClr val="dk1"/>
                </a:solidFill>
                <a:ea typeface="Calibri"/>
                <a:cs typeface="Calibri"/>
                <a:sym typeface="Calibri"/>
              </a:rPr>
              <a:t>variable costs per unit may change as the number of products produced changes. </a:t>
            </a:r>
            <a:r>
              <a:rPr lang="en-US" sz="1100" strike="sngStrike" dirty="0">
                <a:solidFill>
                  <a:srgbClr val="FF0000"/>
                </a:solidFill>
                <a:ea typeface="Calibri"/>
                <a:cs typeface="Calibri"/>
                <a:sym typeface="Calibri"/>
              </a:rPr>
              <a:t> </a:t>
            </a:r>
            <a:r>
              <a:rPr lang="en-US" sz="1100" dirty="0">
                <a:solidFill>
                  <a:schemeClr val="dk1"/>
                </a:solidFill>
                <a:ea typeface="Calibri"/>
                <a:cs typeface="Calibri"/>
                <a:sym typeface="Calibri"/>
              </a:rPr>
              <a:t>The higher the production level, the more likely it is that the manufacturer will be able to negotiate a better deal for materials due to the larger quantities being purchased.</a:t>
            </a:r>
          </a:p>
          <a:p>
            <a:pPr marL="228600" lvl="0" indent="-228600">
              <a:buClr>
                <a:schemeClr val="dk1"/>
              </a:buClr>
              <a:buSzPct val="100000"/>
              <a:buFont typeface="Calibri"/>
              <a:buChar char="•"/>
            </a:pPr>
            <a:r>
              <a:rPr lang="en-US" sz="1100" b="1" dirty="0">
                <a:solidFill>
                  <a:schemeClr val="dk1"/>
                </a:solidFill>
                <a:ea typeface="Calibri"/>
                <a:cs typeface="Calibri"/>
                <a:sym typeface="Calibri"/>
              </a:rPr>
              <a:t>Fixed costs</a:t>
            </a:r>
            <a:r>
              <a:rPr lang="en-US" sz="1100" dirty="0">
                <a:solidFill>
                  <a:srgbClr val="000066"/>
                </a:solidFill>
                <a:ea typeface="Calibri"/>
                <a:cs typeface="Calibri"/>
                <a:sym typeface="Calibri"/>
              </a:rPr>
              <a:t> don’t change with the number of units produced, whether it’s 100 or 10,000.  Thus the </a:t>
            </a:r>
            <a:r>
              <a:rPr lang="en-US" sz="1100" dirty="0">
                <a:solidFill>
                  <a:schemeClr val="dk1"/>
                </a:solidFill>
                <a:ea typeface="Calibri"/>
                <a:cs typeface="Calibri"/>
                <a:sym typeface="Calibri"/>
              </a:rPr>
              <a:t>average fixed cost per unit will </a:t>
            </a:r>
            <a:r>
              <a:rPr lang="en-US" sz="1100" b="1" i="1" dirty="0">
                <a:solidFill>
                  <a:schemeClr val="dk1"/>
                </a:solidFill>
                <a:ea typeface="Calibri"/>
                <a:cs typeface="Calibri"/>
                <a:sym typeface="Calibri"/>
              </a:rPr>
              <a:t>always</a:t>
            </a:r>
            <a:r>
              <a:rPr lang="en-US" sz="1100" dirty="0">
                <a:solidFill>
                  <a:schemeClr val="dk1"/>
                </a:solidFill>
                <a:ea typeface="Calibri"/>
                <a:cs typeface="Calibri"/>
                <a:sym typeface="Calibri"/>
              </a:rPr>
              <a:t> decrease as the number of units produced increases.</a:t>
            </a:r>
          </a:p>
          <a:p>
            <a:pPr marL="685800" lvl="1" indent="-228600">
              <a:buClr>
                <a:schemeClr val="dk1"/>
              </a:buClr>
              <a:buSzPct val="100000"/>
              <a:buFont typeface="Calibri"/>
              <a:buChar char="•"/>
            </a:pPr>
            <a:r>
              <a:rPr lang="en-US" sz="1100" dirty="0">
                <a:solidFill>
                  <a:schemeClr val="dk1"/>
                </a:solidFill>
                <a:ea typeface="Calibri"/>
                <a:cs typeface="Calibri"/>
                <a:sym typeface="Calibri"/>
              </a:rPr>
              <a:t>Fixed costs include the costs of renting or owning production facilities, the cost of utilities to heat or cool the factor, the cost of equipment used in the production process, etc. Other fixed costs include salaries of administrative personnel (basically anyone who is not directly involved in manufacturing the product). Short-term advertising and marketing expenses are also considered to be fixed costs as well.</a:t>
            </a:r>
          </a:p>
          <a:p>
            <a:pPr marL="228600" lvl="0" indent="-228600">
              <a:buClr>
                <a:schemeClr val="dk1"/>
              </a:buClr>
              <a:buSzPct val="100000"/>
              <a:buFont typeface="Calibri"/>
              <a:buChar char="•"/>
            </a:pPr>
            <a:r>
              <a:rPr lang="en-US" sz="1100" b="1" dirty="0">
                <a:solidFill>
                  <a:schemeClr val="dk1"/>
                </a:solidFill>
                <a:ea typeface="Calibri"/>
                <a:cs typeface="Calibri"/>
                <a:sym typeface="Calibri"/>
              </a:rPr>
              <a:t>Total costs </a:t>
            </a:r>
            <a:r>
              <a:rPr lang="en-US" sz="1100" dirty="0">
                <a:solidFill>
                  <a:schemeClr val="dk1"/>
                </a:solidFill>
                <a:ea typeface="Calibri"/>
                <a:cs typeface="Calibri"/>
                <a:sym typeface="Calibri"/>
              </a:rPr>
              <a:t>are simply the combined</a:t>
            </a:r>
            <a:r>
              <a:rPr lang="en-US" sz="1100" dirty="0">
                <a:solidFill>
                  <a:srgbClr val="000066"/>
                </a:solidFill>
                <a:ea typeface="Calibri"/>
                <a:cs typeface="Calibri"/>
                <a:sym typeface="Calibri"/>
              </a:rPr>
              <a:t> fixed and variable costs at a given production level.</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674303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171450" indent="-171450">
              <a:buFont typeface="Arial" charset="0"/>
              <a:buChar char="•"/>
            </a:pPr>
            <a:r>
              <a:rPr lang="en-US" dirty="0"/>
              <a:t>The break-even point is the point at which the total revenue and total costs are equal and beyond which the company makes a profit; below that point, the company will suffer a loss.</a:t>
            </a:r>
          </a:p>
          <a:p>
            <a:pPr marL="171450" indent="-171450">
              <a:buFont typeface="Arial" charset="0"/>
              <a:buChar char="•"/>
            </a:pPr>
            <a:r>
              <a:rPr lang="en-US" dirty="0"/>
              <a:t>Contribution per unit is the difference between the price the firm charges for a product and the variable costs.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80406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Break-even analysis is a critical technique used by marketers to determine the number of units which must be sold at a given price to cover total costs.</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As Figure 10.9 demonstrates, total revenue and total cost are equal at the </a:t>
            </a:r>
            <a:r>
              <a:rPr lang="en-US" b="1" dirty="0">
                <a:solidFill>
                  <a:schemeClr val="dk1"/>
                </a:solidFill>
                <a:ea typeface="Calibri"/>
                <a:cs typeface="Calibri"/>
                <a:sym typeface="Calibri"/>
              </a:rPr>
              <a:t>break-even point.  </a:t>
            </a:r>
            <a:r>
              <a:rPr lang="en-US" dirty="0">
                <a:solidFill>
                  <a:schemeClr val="dk1"/>
                </a:solidFill>
                <a:ea typeface="Calibri"/>
                <a:cs typeface="Calibri"/>
                <a:sym typeface="Calibri"/>
              </a:rPr>
              <a:t>Assuming a price of $100, the manufacturer will reach the break-even point (in units) at 4,000, which, when multiplied by the $100 unit price, indicates a break-even point (in dollars) of  $400,000.</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Sales of more than 4,000 units will yield profits, but sales below the break-even point will lead to financial losses.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984006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171450" indent="-171450">
              <a:buFont typeface="Arial" charset="0"/>
              <a:buChar char="•"/>
            </a:pPr>
            <a:r>
              <a:rPr lang="en-US" dirty="0"/>
              <a:t>In this formula, the numerator is the total fixed costs (utilities, salaries, advertising, etc.) and the denominator is the contribution per unit to fixed costs (amount the firm charges for one unit of the product less the variable costs of making that one unit).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98119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pPr lvl="0">
              <a:buSzPct val="25000"/>
            </a:pPr>
            <a:r>
              <a:rPr lang="en-US" sz="1000" b="1" dirty="0">
                <a:solidFill>
                  <a:schemeClr val="dk1"/>
                </a:solidFill>
                <a:ea typeface="Calibri"/>
                <a:cs typeface="Calibri"/>
                <a:sym typeface="Calibri"/>
              </a:rPr>
              <a:t>LECTURE NOTES:</a:t>
            </a:r>
          </a:p>
          <a:p>
            <a:pPr marL="228600" lvl="0" indent="-228600">
              <a:buClr>
                <a:schemeClr val="dk1"/>
              </a:buClr>
              <a:buSzPct val="95454"/>
              <a:buFont typeface="Arial"/>
              <a:buChar char="•"/>
            </a:pPr>
            <a:r>
              <a:rPr lang="en-US" sz="1000" dirty="0">
                <a:solidFill>
                  <a:schemeClr val="dk1"/>
                </a:solidFill>
                <a:ea typeface="Calibri"/>
                <a:cs typeface="Calibri"/>
                <a:sym typeface="Calibri"/>
              </a:rPr>
              <a:t>Most products are not sold directly from the manufacturer to the consumer; thus channel pricing considerations are often part of the marketer’s job. Marketers must make certain that they price the product in a way that will allow each member of the distribution channel to earn a profit before selling the product in turn to the next member of the distribution channel, or to the ultimate consumer.  Of course, the final price to the ultimate consumer cannot be so high that will refuse to purchase the product.</a:t>
            </a:r>
          </a:p>
          <a:p>
            <a:pPr marL="228600" lvl="0" indent="-228600">
              <a:buClr>
                <a:schemeClr val="dk1"/>
              </a:buClr>
              <a:buSzPct val="95454"/>
              <a:buFont typeface="Arial"/>
              <a:buChar char="•"/>
            </a:pPr>
            <a:r>
              <a:rPr lang="en-US" sz="1000" dirty="0">
                <a:solidFill>
                  <a:schemeClr val="dk1"/>
                </a:solidFill>
                <a:ea typeface="Calibri"/>
                <a:cs typeface="Calibri"/>
                <a:sym typeface="Calibri"/>
              </a:rPr>
              <a:t>Several terms must be understood as each has a place in pricing the product.  Markup is defined on the slide.</a:t>
            </a:r>
          </a:p>
          <a:p>
            <a:pPr marL="228600" lvl="0" indent="-228600">
              <a:buClr>
                <a:schemeClr val="dk1"/>
              </a:buClr>
              <a:buSzPct val="95454"/>
              <a:buFont typeface="Arial"/>
              <a:buChar char="•"/>
            </a:pPr>
            <a:r>
              <a:rPr lang="en-US" sz="1000" dirty="0">
                <a:solidFill>
                  <a:schemeClr val="dk1"/>
                </a:solidFill>
                <a:ea typeface="Calibri"/>
                <a:cs typeface="Calibri"/>
                <a:sym typeface="Calibri"/>
              </a:rPr>
              <a:t>The markup amount is often called the </a:t>
            </a:r>
            <a:r>
              <a:rPr lang="en-US" sz="1000" b="1" dirty="0">
                <a:solidFill>
                  <a:schemeClr val="dk1"/>
                </a:solidFill>
                <a:ea typeface="Calibri"/>
                <a:cs typeface="Calibri"/>
                <a:sym typeface="Calibri"/>
              </a:rPr>
              <a:t>gross margin</a:t>
            </a:r>
            <a:r>
              <a:rPr lang="en-US" sz="1000" dirty="0">
                <a:solidFill>
                  <a:schemeClr val="dk1"/>
                </a:solidFill>
                <a:ea typeface="Calibri"/>
                <a:cs typeface="Calibri"/>
                <a:sym typeface="Calibri"/>
              </a:rPr>
              <a:t>, which not only covers the profit expected by the channel member, but also the fixed costs of the retailer or wholesaler.  </a:t>
            </a:r>
            <a:r>
              <a:rPr lang="en-US" sz="1000" b="1" dirty="0">
                <a:solidFill>
                  <a:schemeClr val="dk1"/>
                </a:solidFill>
                <a:ea typeface="Calibri"/>
                <a:cs typeface="Calibri"/>
                <a:sym typeface="Calibri"/>
              </a:rPr>
              <a:t>Retailer margin </a:t>
            </a:r>
            <a:r>
              <a:rPr lang="en-US" sz="1000" dirty="0">
                <a:solidFill>
                  <a:schemeClr val="dk1"/>
                </a:solidFill>
                <a:ea typeface="Calibri"/>
                <a:cs typeface="Calibri"/>
                <a:sym typeface="Calibri"/>
              </a:rPr>
              <a:t>and </a:t>
            </a:r>
            <a:r>
              <a:rPr lang="en-US" sz="1000" b="1" dirty="0">
                <a:solidFill>
                  <a:schemeClr val="dk1"/>
                </a:solidFill>
                <a:ea typeface="Calibri"/>
                <a:cs typeface="Calibri"/>
                <a:sym typeface="Calibri"/>
              </a:rPr>
              <a:t>wholesaler margin </a:t>
            </a:r>
            <a:r>
              <a:rPr lang="en-US" sz="1000" dirty="0">
                <a:solidFill>
                  <a:schemeClr val="dk1"/>
                </a:solidFill>
                <a:ea typeface="Calibri"/>
                <a:cs typeface="Calibri"/>
                <a:sym typeface="Calibri"/>
              </a:rPr>
              <a:t>are just two different names for gross margin, but specific, as the names imply, to either retailers or wholesalers.</a:t>
            </a:r>
          </a:p>
          <a:p>
            <a:pPr marL="228600" lvl="0" indent="-228600">
              <a:buClr>
                <a:schemeClr val="dk1"/>
              </a:buClr>
              <a:buSzPct val="95454"/>
              <a:buFont typeface="Arial"/>
              <a:buChar char="•"/>
            </a:pPr>
            <a:r>
              <a:rPr lang="en-US" sz="1000" dirty="0">
                <a:solidFill>
                  <a:schemeClr val="dk1"/>
                </a:solidFill>
                <a:ea typeface="Calibri"/>
                <a:cs typeface="Calibri"/>
                <a:sym typeface="Calibri"/>
              </a:rPr>
              <a:t>The markup should never exceed the </a:t>
            </a:r>
            <a:r>
              <a:rPr lang="en-US" sz="1000" b="1" dirty="0">
                <a:solidFill>
                  <a:schemeClr val="dk1"/>
                </a:solidFill>
                <a:ea typeface="Calibri"/>
                <a:cs typeface="Calibri"/>
                <a:sym typeface="Calibri"/>
              </a:rPr>
              <a:t>list price</a:t>
            </a:r>
            <a:r>
              <a:rPr lang="en-US" sz="1000" dirty="0">
                <a:solidFill>
                  <a:schemeClr val="dk1"/>
                </a:solidFill>
                <a:ea typeface="Calibri"/>
                <a:cs typeface="Calibri"/>
                <a:sym typeface="Calibri"/>
              </a:rPr>
              <a:t>, or </a:t>
            </a:r>
            <a:r>
              <a:rPr lang="en-US" sz="1000" b="1" dirty="0">
                <a:solidFill>
                  <a:schemeClr val="dk1"/>
                </a:solidFill>
                <a:ea typeface="Calibri"/>
                <a:cs typeface="Calibri"/>
                <a:sym typeface="Calibri"/>
              </a:rPr>
              <a:t>manufacturer’s suggested retail price </a:t>
            </a:r>
            <a:r>
              <a:rPr lang="en-US" sz="1000" dirty="0">
                <a:solidFill>
                  <a:schemeClr val="dk1"/>
                </a:solidFill>
                <a:ea typeface="Calibri"/>
                <a:cs typeface="Calibri"/>
                <a:sym typeface="Calibri"/>
              </a:rPr>
              <a:t>(MSRP), as this is the price the manufacturer has estimated that the end customer should be willing to pay.</a:t>
            </a:r>
          </a:p>
          <a:p>
            <a:pPr marL="228600" lvl="0" indent="-228600">
              <a:buClr>
                <a:schemeClr val="dk1"/>
              </a:buClr>
              <a:buSzPct val="95454"/>
              <a:buFont typeface="Arial"/>
              <a:buChar char="•"/>
            </a:pPr>
            <a:r>
              <a:rPr lang="en-US" sz="1000" dirty="0">
                <a:solidFill>
                  <a:schemeClr val="dk1"/>
                </a:solidFill>
                <a:ea typeface="Calibri"/>
                <a:cs typeface="Calibri"/>
                <a:sym typeface="Calibri"/>
              </a:rPr>
              <a:t>This means that even if the customer is willing to pay $10 for a product, the manufacturer must sell the product for less than this amount to the retailer.  If a distributor or wholesaler is also used, the price charged by the manufacturer will be lower still to ensure that both the distributor and retailer can add adequate markups to make handling the product viable.</a:t>
            </a:r>
          </a:p>
          <a:p>
            <a:pPr marL="228600" lvl="0" indent="-228600">
              <a:buClr>
                <a:schemeClr val="dk1"/>
              </a:buClr>
              <a:buSzPct val="95454"/>
              <a:buFont typeface="Arial"/>
              <a:buChar char="•"/>
            </a:pPr>
            <a:r>
              <a:rPr lang="en-US" sz="1000" dirty="0">
                <a:solidFill>
                  <a:schemeClr val="dk1"/>
                </a:solidFill>
                <a:ea typeface="Calibri"/>
                <a:cs typeface="Calibri"/>
                <a:sym typeface="Calibri"/>
              </a:rPr>
              <a:t>Markup can be calculated as a percentage of the final selling price, or as a percentage of the price paid for the product.  For simplicity sake, let’s assume markup is calculated on the basis of final price</a:t>
            </a:r>
            <a:r>
              <a:rPr lang="en-US" sz="1000" u="sng" dirty="0">
                <a:solidFill>
                  <a:srgbClr val="0070C0"/>
                </a:solidFill>
                <a:ea typeface="Calibri"/>
                <a:cs typeface="Calibri"/>
                <a:sym typeface="Calibri"/>
              </a:rPr>
              <a:t>.</a:t>
            </a:r>
          </a:p>
          <a:p>
            <a:pPr marL="685800" lvl="1" indent="-228600">
              <a:buClr>
                <a:schemeClr val="dk1"/>
              </a:buClr>
              <a:buSzPct val="95454"/>
              <a:buFont typeface="Arial"/>
              <a:buChar char="•"/>
            </a:pPr>
            <a:r>
              <a:rPr lang="en-US" sz="1000" dirty="0">
                <a:solidFill>
                  <a:schemeClr val="dk1"/>
                </a:solidFill>
                <a:ea typeface="Calibri"/>
                <a:cs typeface="Calibri"/>
                <a:sym typeface="Calibri"/>
              </a:rPr>
              <a:t>$10 – final price to consumer. Retailer margin = 30%.   1 – 0.3 = 0.7   $10 x 0.7 = $7 price to retailer if manufacturer sells directly to them.</a:t>
            </a:r>
          </a:p>
          <a:p>
            <a:pPr marL="685800" lvl="1" indent="-228600">
              <a:buClr>
                <a:schemeClr val="dk1"/>
              </a:buClr>
              <a:buSzPct val="95454"/>
              <a:buFont typeface="Arial"/>
              <a:buChar char="•"/>
            </a:pPr>
            <a:r>
              <a:rPr lang="en-US" sz="1000" dirty="0">
                <a:solidFill>
                  <a:schemeClr val="dk1"/>
                </a:solidFill>
                <a:ea typeface="Calibri"/>
                <a:cs typeface="Calibri"/>
                <a:sym typeface="Calibri"/>
              </a:rPr>
              <a:t>Assuming that a wholesaler is also in the picture, and that the wholesaler’s margin is 20%,  1 – 0.2 = 0.8   $7 x 0.8 = $5.40.  Thus the manufacturer would price the product at $5.40 to the wholesaler.</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149762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171450" indent="-171450">
              <a:buFont typeface="Arial" charset="0"/>
              <a:buChar char="•"/>
            </a:pPr>
            <a:r>
              <a:rPr lang="en-US" dirty="0"/>
              <a:t>This figure illustrates channel pricing.  It shows how the each facet of the channel (manufacturer, wholesaler, and retailer) must price the good in order to make a profit for that particular organization.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330459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lvl="0">
              <a:buSzPct val="25000"/>
            </a:pPr>
            <a:r>
              <a:rPr lang="en-IN" sz="900" b="1" dirty="0">
                <a:solidFill>
                  <a:schemeClr val="dk1"/>
                </a:solidFill>
                <a:ea typeface="Calibri"/>
                <a:cs typeface="Calibri"/>
                <a:sym typeface="Calibri"/>
              </a:rPr>
              <a:t>LECTURE NOTES:</a:t>
            </a:r>
          </a:p>
          <a:p>
            <a:pPr lvl="0">
              <a:buSzPct val="25000"/>
            </a:pPr>
            <a:r>
              <a:rPr lang="en-IN" sz="900" dirty="0">
                <a:solidFill>
                  <a:schemeClr val="dk1"/>
                </a:solidFill>
                <a:ea typeface="Calibri"/>
                <a:cs typeface="Calibri"/>
                <a:sym typeface="Calibri"/>
              </a:rPr>
              <a:t>The fourth step is to examine the pricing environment</a:t>
            </a:r>
            <a:r>
              <a:rPr lang="en-IN" sz="900" u="sng" dirty="0">
                <a:solidFill>
                  <a:srgbClr val="0070C0"/>
                </a:solidFill>
                <a:ea typeface="Calibri"/>
                <a:cs typeface="Calibri"/>
                <a:sym typeface="Calibri"/>
              </a:rPr>
              <a:t>.</a:t>
            </a:r>
          </a:p>
          <a:p>
            <a:pPr lvl="0">
              <a:buClr>
                <a:schemeClr val="dk1"/>
              </a:buClr>
              <a:buSzPct val="100000"/>
              <a:buFont typeface="Calibri"/>
              <a:buChar char="•"/>
            </a:pPr>
            <a:r>
              <a:rPr lang="en-IN" sz="900" dirty="0">
                <a:solidFill>
                  <a:schemeClr val="dk1"/>
                </a:solidFill>
                <a:ea typeface="Calibri"/>
                <a:cs typeface="Calibri"/>
                <a:sym typeface="Calibri"/>
              </a:rPr>
              <a:t> Marketers also try to anticipate how the competition will react to pricing changes.</a:t>
            </a:r>
          </a:p>
          <a:p>
            <a:pPr lvl="0">
              <a:buClr>
                <a:schemeClr val="dk1"/>
              </a:buClr>
              <a:buSzPct val="100000"/>
              <a:buFont typeface="Calibri"/>
              <a:buChar char="•"/>
            </a:pPr>
            <a:r>
              <a:rPr lang="en-IN" sz="900" dirty="0">
                <a:solidFill>
                  <a:schemeClr val="dk1"/>
                </a:solidFill>
                <a:ea typeface="Calibri"/>
                <a:cs typeface="Calibri"/>
                <a:sym typeface="Calibri"/>
              </a:rPr>
              <a:t> Pricing wars can be disastrous, so it’s not always smart to continually lower prices.  During price wars, consumers’ perceptions of a “fair price” may change, leaving a target market who is unwilling to pay “normal” prices once the war is over.</a:t>
            </a:r>
          </a:p>
          <a:p>
            <a:pPr lvl="0">
              <a:buClr>
                <a:schemeClr val="dk1"/>
              </a:buClr>
              <a:buSzPct val="100000"/>
              <a:buFont typeface="Calibri"/>
              <a:buChar char="•"/>
            </a:pPr>
            <a:r>
              <a:rPr lang="en-IN" sz="900" dirty="0">
                <a:solidFill>
                  <a:schemeClr val="dk1"/>
                </a:solidFill>
                <a:ea typeface="Calibri"/>
                <a:cs typeface="Calibri"/>
                <a:sym typeface="Calibri"/>
              </a:rPr>
              <a:t> The industry structure can influence pricing a great deal.  Oligopolies, such as the airline industry, typically attempt to avoid price competition and are more likely to price similarly in order to remain profitable. Restaurants and other industries characterized by monopolistic competition -vary their prices, and focus on non</a:t>
            </a:r>
            <a:r>
              <a:rPr lang="en-IN" sz="900" strike="sngStrike" dirty="0">
                <a:solidFill>
                  <a:schemeClr val="dk1"/>
                </a:solidFill>
                <a:ea typeface="Calibri"/>
                <a:cs typeface="Calibri"/>
                <a:sym typeface="Calibri"/>
              </a:rPr>
              <a:t> </a:t>
            </a:r>
            <a:r>
              <a:rPr lang="en-IN" sz="900" dirty="0">
                <a:solidFill>
                  <a:schemeClr val="dk1"/>
                </a:solidFill>
                <a:ea typeface="Calibri"/>
                <a:cs typeface="Calibri"/>
                <a:sym typeface="Calibri"/>
              </a:rPr>
              <a:t>price competition as each sells at least a somewhat different product.  This type of pricing strategy is aided by the fact that consumers are less likely to comparison shop as they offerings between different firms within an industry are usually different enough to make comparisons difficult.  And of course, there is typically little opportunity to alter price in a purely competitive market such as is found with most agricultural products and commodities.</a:t>
            </a:r>
          </a:p>
          <a:p>
            <a:pPr lvl="0">
              <a:buClr>
                <a:schemeClr val="dk1"/>
              </a:buClr>
              <a:buSzPct val="100000"/>
            </a:pPr>
            <a:endParaRPr lang="en-IN" sz="900" dirty="0">
              <a:solidFill>
                <a:schemeClr val="dk1"/>
              </a:solidFill>
              <a:ea typeface="Calibri"/>
              <a:cs typeface="Calibri"/>
              <a:sym typeface="Calibri"/>
            </a:endParaRPr>
          </a:p>
          <a:p>
            <a:pPr lvl="0">
              <a:buClr>
                <a:schemeClr val="dk1"/>
              </a:buClr>
              <a:buSzPct val="100000"/>
              <a:buFont typeface="Calibri"/>
              <a:buChar char="•"/>
            </a:pPr>
            <a:r>
              <a:rPr lang="en-IN" sz="900" dirty="0">
                <a:solidFill>
                  <a:schemeClr val="dk1"/>
                </a:solidFill>
                <a:ea typeface="Calibri"/>
                <a:cs typeface="Calibri"/>
                <a:sym typeface="Calibri"/>
              </a:rPr>
              <a:t> Government regulation impacts pricing in two ways:  First of all, the various regulations enforced at the federal and state levels increase the costs of production.  Secondly, the President and government has the ability to freeze or regulate prices, including credit card fees, interest rate charges, etc.</a:t>
            </a:r>
          </a:p>
          <a:p>
            <a:pPr lvl="0">
              <a:buClr>
                <a:schemeClr val="dk1"/>
              </a:buClr>
              <a:buSzPct val="100000"/>
              <a:buFont typeface="Calibri"/>
              <a:buChar char="•"/>
            </a:pPr>
            <a:r>
              <a:rPr lang="en-IN" sz="900" dirty="0">
                <a:solidFill>
                  <a:schemeClr val="dk1"/>
                </a:solidFill>
                <a:ea typeface="Calibri"/>
                <a:cs typeface="Calibri"/>
                <a:sym typeface="Calibri"/>
              </a:rPr>
              <a:t> Consumer cultural and demographic trends can strongly influence prices. One example is that even consumers who are well-off see nothing wrong with bargain-hunting, particularly in tough economic times.  </a:t>
            </a:r>
          </a:p>
          <a:p>
            <a:pPr lvl="0">
              <a:buClr>
                <a:schemeClr val="dk1"/>
              </a:buClr>
              <a:buSzPct val="100000"/>
            </a:pPr>
            <a:endParaRPr lang="en-IN" sz="900" dirty="0">
              <a:solidFill>
                <a:schemeClr val="dk1"/>
              </a:solidFill>
              <a:ea typeface="Calibri"/>
              <a:cs typeface="Calibri"/>
              <a:sym typeface="Calibri"/>
            </a:endParaRPr>
          </a:p>
          <a:p>
            <a:pPr lvl="0">
              <a:buClr>
                <a:schemeClr val="dk1"/>
              </a:buClr>
              <a:buSzPct val="100000"/>
              <a:buFont typeface="Calibri"/>
              <a:buChar char="•"/>
            </a:pPr>
            <a:r>
              <a:rPr lang="en-IN" sz="900" dirty="0">
                <a:solidFill>
                  <a:schemeClr val="dk1"/>
                </a:solidFill>
                <a:ea typeface="Calibri"/>
                <a:cs typeface="Calibri"/>
                <a:sym typeface="Calibri"/>
              </a:rPr>
              <a:t>A special economic consideration in </a:t>
            </a:r>
            <a:r>
              <a:rPr lang="en-IN" sz="900" u="sng" dirty="0">
                <a:solidFill>
                  <a:schemeClr val="dk1"/>
                </a:solidFill>
                <a:ea typeface="Calibri"/>
                <a:cs typeface="Calibri"/>
                <a:sym typeface="Calibri"/>
              </a:rPr>
              <a:t>i</a:t>
            </a:r>
            <a:r>
              <a:rPr lang="en-IN" sz="900" dirty="0">
                <a:solidFill>
                  <a:schemeClr val="dk1"/>
                </a:solidFill>
                <a:ea typeface="Calibri"/>
                <a:cs typeface="Calibri"/>
                <a:sym typeface="Calibri"/>
              </a:rPr>
              <a:t>nternational </a:t>
            </a:r>
            <a:r>
              <a:rPr lang="en-IN" sz="900" u="sng" dirty="0">
                <a:solidFill>
                  <a:schemeClr val="dk1"/>
                </a:solidFill>
                <a:ea typeface="Calibri"/>
                <a:cs typeface="Calibri"/>
                <a:sym typeface="Calibri"/>
              </a:rPr>
              <a:t>p</a:t>
            </a:r>
            <a:r>
              <a:rPr lang="en-IN" sz="900" dirty="0">
                <a:solidFill>
                  <a:schemeClr val="dk1"/>
                </a:solidFill>
                <a:ea typeface="Calibri"/>
                <a:cs typeface="Calibri"/>
                <a:sym typeface="Calibri"/>
              </a:rPr>
              <a:t>rice setting is the exchange rate and exchange rate volatility.  </a:t>
            </a:r>
            <a:r>
              <a:rPr lang="en-IN" sz="900" strike="sngStrike" dirty="0">
                <a:solidFill>
                  <a:srgbClr val="FF0000"/>
                </a:solidFill>
                <a:ea typeface="Calibri"/>
                <a:cs typeface="Calibri"/>
                <a:sym typeface="Calibri"/>
              </a:rPr>
              <a:t> </a:t>
            </a:r>
            <a:r>
              <a:rPr lang="en-IN" sz="900" dirty="0">
                <a:solidFill>
                  <a:schemeClr val="dk1"/>
                </a:solidFill>
                <a:ea typeface="Calibri"/>
                <a:cs typeface="Calibri"/>
                <a:sym typeface="Calibri"/>
              </a:rPr>
              <a:t>Changes in the exchange rate can substantially influence the profitability of a brand sold in a foreign market. </a:t>
            </a:r>
            <a:r>
              <a:rPr lang="en-IN" sz="900" strike="sngStrike" dirty="0">
                <a:solidFill>
                  <a:srgbClr val="FF0000"/>
                </a:solidFill>
                <a:ea typeface="Calibri"/>
                <a:cs typeface="Calibri"/>
                <a:sym typeface="Calibri"/>
              </a:rPr>
              <a:t> </a:t>
            </a:r>
            <a:r>
              <a:rPr lang="en-IN" sz="900" dirty="0">
                <a:solidFill>
                  <a:schemeClr val="dk1"/>
                </a:solidFill>
                <a:ea typeface="Calibri"/>
                <a:cs typeface="Calibri"/>
                <a:sym typeface="Calibri"/>
              </a:rPr>
              <a:t>Furthermore, the marketing environment varies widely between countries. </a:t>
            </a:r>
            <a:r>
              <a:rPr lang="en-IN" sz="900" strike="sngStrike" dirty="0">
                <a:solidFill>
                  <a:srgbClr val="FF0000"/>
                </a:solidFill>
                <a:ea typeface="Calibri"/>
                <a:cs typeface="Calibri"/>
                <a:sym typeface="Calibri"/>
              </a:rPr>
              <a:t> </a:t>
            </a:r>
            <a:r>
              <a:rPr lang="en-IN" sz="900" dirty="0">
                <a:solidFill>
                  <a:schemeClr val="dk1"/>
                </a:solidFill>
                <a:ea typeface="Calibri"/>
                <a:cs typeface="Calibri"/>
                <a:sym typeface="Calibri"/>
              </a:rPr>
              <a:t>Very often unique environmental factors force marketers to adapt their pricing strategies.  For example, in developing countries, consumers often cannot afford the cost of a bottle of detergent or shampoo. </a:t>
            </a:r>
            <a:r>
              <a:rPr lang="en-IN" sz="900" strike="sngStrike" dirty="0">
                <a:solidFill>
                  <a:srgbClr val="FF0000"/>
                </a:solidFill>
                <a:ea typeface="Calibri"/>
                <a:cs typeface="Calibri"/>
                <a:sym typeface="Calibri"/>
              </a:rPr>
              <a:t> </a:t>
            </a:r>
            <a:r>
              <a:rPr lang="en-IN" sz="900" dirty="0">
                <a:solidFill>
                  <a:schemeClr val="dk1"/>
                </a:solidFill>
                <a:ea typeface="Calibri"/>
                <a:cs typeface="Calibri"/>
                <a:sym typeface="Calibri"/>
              </a:rPr>
              <a:t>Instead, marketers create one-use packages called sachets that sell for just a few cents, and make the product affordable to consumers of that country. </a:t>
            </a:r>
            <a:r>
              <a:rPr lang="en-IN" sz="900" strike="sngStrike" dirty="0">
                <a:solidFill>
                  <a:srgbClr val="FF0000"/>
                </a:solidFill>
                <a:ea typeface="Calibri"/>
                <a:cs typeface="Calibri"/>
                <a:sym typeface="Calibri"/>
              </a:rPr>
              <a:t> </a:t>
            </a:r>
            <a:r>
              <a:rPr lang="en-IN" sz="900" dirty="0">
                <a:solidFill>
                  <a:schemeClr val="dk1"/>
                </a:solidFill>
                <a:ea typeface="Calibri"/>
                <a:cs typeface="Calibri"/>
                <a:sym typeface="Calibri"/>
              </a:rPr>
              <a:t>The competitive environment and government regulation also impact international prices.</a:t>
            </a:r>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7024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buSzPct val="25000"/>
            </a:pPr>
            <a:r>
              <a:rPr lang="en-IN" b="1" dirty="0">
                <a:solidFill>
                  <a:schemeClr val="dk1"/>
                </a:solidFill>
                <a:ea typeface="Calibri"/>
                <a:cs typeface="Calibri"/>
                <a:sym typeface="Calibri"/>
              </a:rPr>
              <a:t>DISCUSSION NOTE:</a:t>
            </a:r>
          </a:p>
          <a:p>
            <a:pPr lvl="0">
              <a:lnSpc>
                <a:spcPct val="80000"/>
              </a:lnSpc>
              <a:buSzPct val="25000"/>
            </a:pPr>
            <a:endParaRPr lang="en-IN" dirty="0">
              <a:solidFill>
                <a:schemeClr val="dk1"/>
              </a:solidFill>
              <a:ea typeface="Calibri"/>
              <a:cs typeface="Calibri"/>
              <a:sym typeface="Calibri"/>
            </a:endParaRPr>
          </a:p>
          <a:p>
            <a:pPr lvl="0">
              <a:lnSpc>
                <a:spcPct val="80000"/>
              </a:lnSpc>
              <a:buSzPct val="25000"/>
            </a:pPr>
            <a:r>
              <a:rPr lang="en-IN" dirty="0">
                <a:solidFill>
                  <a:schemeClr val="dk1"/>
                </a:solidFill>
                <a:ea typeface="Calibri"/>
                <a:cs typeface="Calibri"/>
                <a:sym typeface="Calibri"/>
              </a:rPr>
              <a:t>Explain to students that you want them to think about each option, and that you will return to this question at the end of the chapter.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03085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lvl="0">
              <a:buSzPct val="25000"/>
            </a:pPr>
            <a:r>
              <a:rPr lang="en-IN" sz="900" b="1" dirty="0">
                <a:solidFill>
                  <a:schemeClr val="dk1"/>
                </a:solidFill>
                <a:ea typeface="Calibri"/>
                <a:cs typeface="Calibri"/>
                <a:sym typeface="Calibri"/>
              </a:rPr>
              <a:t>LECTURE NOTES:</a:t>
            </a:r>
          </a:p>
          <a:p>
            <a:pPr lvl="0">
              <a:buSzPct val="25000"/>
            </a:pPr>
            <a:endParaRPr lang="en-IN" sz="900" b="1" dirty="0">
              <a:solidFill>
                <a:schemeClr val="dk1"/>
              </a:solidFill>
              <a:ea typeface="Calibri"/>
              <a:cs typeface="Calibri"/>
              <a:sym typeface="Calibri"/>
            </a:endParaRPr>
          </a:p>
          <a:p>
            <a:pPr marL="228600" lvl="0" indent="-228600">
              <a:buClr>
                <a:schemeClr val="dk1"/>
              </a:buClr>
              <a:buSzPct val="100000"/>
              <a:buFont typeface="Arial"/>
              <a:buChar char="•"/>
            </a:pPr>
            <a:r>
              <a:rPr lang="en-IN" sz="900" dirty="0">
                <a:solidFill>
                  <a:schemeClr val="dk1"/>
                </a:solidFill>
                <a:ea typeface="Calibri"/>
                <a:cs typeface="Calibri"/>
                <a:sym typeface="Calibri"/>
              </a:rPr>
              <a:t>It’s essential that marketers also consider the firm’s external environment when they set prices.</a:t>
            </a:r>
          </a:p>
          <a:p>
            <a:pPr marL="228600" lvl="0" indent="-228600">
              <a:buClr>
                <a:schemeClr val="dk1"/>
              </a:buClr>
              <a:buSzPct val="100000"/>
              <a:buFont typeface="Arial"/>
              <a:buChar char="•"/>
            </a:pPr>
            <a:r>
              <a:rPr lang="en-IN" sz="900" dirty="0">
                <a:solidFill>
                  <a:schemeClr val="dk1"/>
                </a:solidFill>
                <a:ea typeface="Calibri"/>
                <a:cs typeface="Calibri"/>
                <a:sym typeface="Calibri"/>
              </a:rPr>
              <a:t>Broad economic trends such as the business cycle, economic growth, inflation, and consumer confidence may help a firm determine which pricing strategy is most appropriate</a:t>
            </a:r>
            <a:r>
              <a:rPr lang="en-IN" sz="900" u="sng" dirty="0">
                <a:solidFill>
                  <a:srgbClr val="0070C0"/>
                </a:solidFill>
                <a:ea typeface="Calibri"/>
                <a:cs typeface="Calibri"/>
                <a:sym typeface="Calibri"/>
              </a:rPr>
              <a:t>.</a:t>
            </a:r>
          </a:p>
          <a:p>
            <a:pPr marL="228600" lvl="0" indent="-228600">
              <a:buClr>
                <a:schemeClr val="dk1"/>
              </a:buClr>
              <a:buSzPct val="100000"/>
              <a:buFont typeface="Arial"/>
              <a:buChar char="•"/>
            </a:pPr>
            <a:r>
              <a:rPr lang="en-IN" sz="900" dirty="0">
                <a:solidFill>
                  <a:schemeClr val="dk1"/>
                </a:solidFill>
                <a:ea typeface="Calibri"/>
                <a:cs typeface="Calibri"/>
                <a:sym typeface="Calibri"/>
              </a:rPr>
              <a:t>In particular though, marketers need to understand how price impacts consumers during a recession.  Consumers’ tend to become very price</a:t>
            </a:r>
            <a:r>
              <a:rPr lang="en-IN" sz="900" strike="sngStrike" dirty="0">
                <a:solidFill>
                  <a:schemeClr val="dk1"/>
                </a:solidFill>
                <a:ea typeface="Calibri"/>
                <a:cs typeface="Calibri"/>
                <a:sym typeface="Calibri"/>
              </a:rPr>
              <a:t>-</a:t>
            </a:r>
            <a:r>
              <a:rPr lang="en-IN" sz="900" u="sng" dirty="0">
                <a:solidFill>
                  <a:schemeClr val="dk1"/>
                </a:solidFill>
                <a:ea typeface="Calibri"/>
                <a:cs typeface="Calibri"/>
                <a:sym typeface="Calibri"/>
              </a:rPr>
              <a:t> </a:t>
            </a:r>
            <a:r>
              <a:rPr lang="en-IN" sz="900" dirty="0">
                <a:solidFill>
                  <a:schemeClr val="dk1"/>
                </a:solidFill>
                <a:ea typeface="Calibri"/>
                <a:cs typeface="Calibri"/>
                <a:sym typeface="Calibri"/>
              </a:rPr>
              <a:t>sensitive when economic conditions are bleak. </a:t>
            </a:r>
          </a:p>
          <a:p>
            <a:pPr marL="171450" lvl="0" indent="-171450">
              <a:buClr>
                <a:schemeClr val="dk1"/>
              </a:buClr>
              <a:buSzPct val="100000"/>
              <a:buFont typeface="Arial"/>
              <a:buChar char="•"/>
            </a:pPr>
            <a:r>
              <a:rPr lang="en-IN" sz="900" dirty="0">
                <a:solidFill>
                  <a:schemeClr val="dk1"/>
                </a:solidFill>
                <a:ea typeface="Calibri"/>
                <a:cs typeface="Calibri"/>
                <a:sym typeface="Calibri"/>
              </a:rPr>
              <a:t>For example, Procter &amp; Gamble </a:t>
            </a:r>
            <a:r>
              <a:rPr lang="en-IN" sz="900" u="sng" dirty="0">
                <a:solidFill>
                  <a:schemeClr val="dk1"/>
                </a:solidFill>
                <a:ea typeface="Calibri"/>
                <a:cs typeface="Calibri"/>
                <a:sym typeface="Calibri"/>
              </a:rPr>
              <a:t>(</a:t>
            </a:r>
            <a:r>
              <a:rPr lang="en-IN" sz="900" dirty="0">
                <a:solidFill>
                  <a:schemeClr val="dk1"/>
                </a:solidFill>
                <a:ea typeface="Calibri"/>
                <a:cs typeface="Calibri"/>
                <a:sym typeface="Calibri"/>
              </a:rPr>
              <a:t>P&amp;G</a:t>
            </a:r>
            <a:r>
              <a:rPr lang="en-IN" sz="900" u="sng" dirty="0">
                <a:solidFill>
                  <a:schemeClr val="dk1"/>
                </a:solidFill>
                <a:ea typeface="Calibri"/>
                <a:cs typeface="Calibri"/>
                <a:sym typeface="Calibri"/>
              </a:rPr>
              <a:t>)</a:t>
            </a:r>
            <a:r>
              <a:rPr lang="en-IN" sz="900" dirty="0">
                <a:solidFill>
                  <a:schemeClr val="dk1"/>
                </a:solidFill>
                <a:ea typeface="Calibri"/>
                <a:cs typeface="Calibri"/>
                <a:sym typeface="Calibri"/>
              </a:rPr>
              <a:t> suffered market share, sales, and profit declines in 2008 as consumers switched away from P&amp;G’s premium priced brands to cheaper alternatives.  P&amp;G chose both price cutting and product enhancement strategies as a means of combating the recession. For example, they created a more absorbent Pampers diaper without increasing price.</a:t>
            </a:r>
          </a:p>
          <a:p>
            <a:pPr marL="171450" lvl="0" indent="-171450">
              <a:buClr>
                <a:schemeClr val="dk1"/>
              </a:buClr>
              <a:buSzPct val="100000"/>
              <a:buFont typeface="Arial"/>
              <a:buChar char="•"/>
            </a:pPr>
            <a:r>
              <a:rPr lang="en-IN" sz="900" dirty="0">
                <a:solidFill>
                  <a:schemeClr val="dk1"/>
                </a:solidFill>
                <a:ea typeface="Calibri"/>
                <a:cs typeface="Calibri"/>
                <a:sym typeface="Calibri"/>
              </a:rPr>
              <a:t>On the other hand, Starbucks chose to keep its premium image intact by raising prices of its multi-ingredient sugary coffees by between 10 and 30 cents. Popular beverages such as lattes and brewed coffee from 5 to 15 cents.</a:t>
            </a:r>
          </a:p>
          <a:p>
            <a:pPr marL="228600" lvl="0" indent="-228600">
              <a:buClr>
                <a:schemeClr val="dk1"/>
              </a:buClr>
              <a:buSzPct val="100000"/>
              <a:buFont typeface="Arial"/>
              <a:buChar char="•"/>
            </a:pPr>
            <a:r>
              <a:rPr lang="en-IN" sz="900" dirty="0">
                <a:solidFill>
                  <a:schemeClr val="dk1"/>
                </a:solidFill>
                <a:ea typeface="Calibri"/>
                <a:cs typeface="Calibri"/>
                <a:sym typeface="Calibri"/>
              </a:rPr>
              <a:t>Inflation, on the other hand, often allows marketers to increase prices because consumers have become accustomed to price increases.  Unfortunately, during inflationary periods, consumers may also grow fearful about the future and cut back on purchases.  If this happens, the marketers may actually lower prices and temporarily sacrifice profits to maintain sales.</a:t>
            </a:r>
          </a:p>
          <a:p>
            <a:pPr lvl="0">
              <a:buClr>
                <a:schemeClr val="dk1"/>
              </a:buClr>
              <a:buSzPct val="25000"/>
            </a:pPr>
            <a:endParaRPr lang="en-IN" sz="900" b="1" dirty="0">
              <a:solidFill>
                <a:schemeClr val="dk1"/>
              </a:solidFill>
              <a:ea typeface="Calibri"/>
              <a:cs typeface="Calibri"/>
              <a:sym typeface="Calibri"/>
            </a:endParaRPr>
          </a:p>
          <a:p>
            <a:pPr lvl="0">
              <a:buClr>
                <a:schemeClr val="dk1"/>
              </a:buClr>
              <a:buSzPct val="25000"/>
            </a:pPr>
            <a:r>
              <a:rPr lang="en-IN" sz="900" b="1" dirty="0">
                <a:solidFill>
                  <a:schemeClr val="dk1"/>
                </a:solidFill>
                <a:ea typeface="Calibri"/>
                <a:cs typeface="Calibri"/>
                <a:sym typeface="Calibri"/>
              </a:rPr>
              <a:t>DISCUSSION NOTE:</a:t>
            </a:r>
          </a:p>
          <a:p>
            <a:pPr lvl="0">
              <a:buClr>
                <a:schemeClr val="dk1"/>
              </a:buClr>
              <a:buSzPct val="25000"/>
            </a:pPr>
            <a:endParaRPr lang="en-IN" sz="900" b="1" dirty="0">
              <a:solidFill>
                <a:schemeClr val="dk1"/>
              </a:solidFill>
              <a:ea typeface="Calibri"/>
              <a:cs typeface="Calibri"/>
              <a:sym typeface="Calibri"/>
            </a:endParaRPr>
          </a:p>
          <a:p>
            <a:pPr lvl="0">
              <a:buSzPct val="25000"/>
            </a:pPr>
            <a:r>
              <a:rPr lang="en-IN" sz="900" dirty="0">
                <a:solidFill>
                  <a:schemeClr val="dk1"/>
                </a:solidFill>
                <a:ea typeface="Calibri"/>
                <a:cs typeface="Calibri"/>
                <a:sym typeface="Calibri"/>
              </a:rPr>
              <a:t>P&amp;G is the world’s biggest consumer-product maker, producing many premium-priced brands, some at prices twice the category average. But during the 2008 recession, P&amp;G found sales, market share, and profits declining as consumers switched to store brands and other cheaper options. P&amp;G responded with a number of price-cutting and product enhancement strategies. For example, P&amp;G began offering larger packs of Duracell batteries and more absorbent Pampers diapers without increasing prices. The company has also repositioned both Era and Cheer detergent as bargain brands. But will customers return to premium brands after the recession? Many believe that the recession of 2008, the worst since the Great Depression, will probably have a permanent effect on the American consumer. Consumers, even those whose income has not declined, are spending less and saving more.</a:t>
            </a:r>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96246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smtClean="0">
                <a:solidFill>
                  <a:schemeClr val="dk1"/>
                </a:solidFill>
                <a:ea typeface="Calibri"/>
                <a:cs typeface="Calibri"/>
                <a:sym typeface="Calibri"/>
              </a:rPr>
              <a:t>LECTURE NOTES:</a:t>
            </a:r>
          </a:p>
          <a:p>
            <a:pPr lvl="0">
              <a:buClr>
                <a:schemeClr val="dk1"/>
              </a:buClr>
              <a:buSzPct val="100000"/>
              <a:buFont typeface="Calibri"/>
              <a:buChar char="•"/>
            </a:pPr>
            <a:r>
              <a:rPr lang="en-US" smtClean="0">
                <a:solidFill>
                  <a:schemeClr val="dk1"/>
                </a:solidFill>
                <a:ea typeface="Calibri"/>
                <a:cs typeface="Calibri"/>
                <a:sym typeface="Calibri"/>
              </a:rPr>
              <a:t> Marketers also try to anticipate how the competition will react to pricing changes.</a:t>
            </a:r>
          </a:p>
          <a:p>
            <a:pPr lvl="0">
              <a:buClr>
                <a:schemeClr val="dk1"/>
              </a:buClr>
              <a:buSzPct val="100000"/>
              <a:buFont typeface="Calibri"/>
              <a:buChar char="•"/>
            </a:pPr>
            <a:r>
              <a:rPr lang="en-US" smtClean="0">
                <a:solidFill>
                  <a:schemeClr val="dk1"/>
                </a:solidFill>
                <a:ea typeface="Calibri"/>
                <a:cs typeface="Calibri"/>
                <a:sym typeface="Calibri"/>
              </a:rPr>
              <a:t> Pricing wars can be disastrous, so it’s not always smart to continually lower prices.  During price wars, consumers’ perceptions of a “fair price” may change, leaving a target market who is unwilling to pay “normal” prices once the war is over.</a:t>
            </a:r>
          </a:p>
          <a:p>
            <a:pPr lvl="0">
              <a:buClr>
                <a:schemeClr val="dk1"/>
              </a:buClr>
              <a:buSzPct val="100000"/>
              <a:buFont typeface="Calibri"/>
              <a:buChar char="•"/>
            </a:pPr>
            <a:r>
              <a:rPr lang="en-US" smtClean="0">
                <a:solidFill>
                  <a:schemeClr val="dk1"/>
                </a:solidFill>
                <a:ea typeface="Calibri"/>
                <a:cs typeface="Calibri"/>
                <a:sym typeface="Calibri"/>
              </a:rPr>
              <a:t> The industry structure can influence pricing a great deal.  Oligopolies, such as the airline industry, typically attempt to avoid price competition and are more likely to price similarly in order to remain profitable. Restaurants and other industries characterized by monopolistic competition </a:t>
            </a:r>
            <a:r>
              <a:rPr lang="en-US" strike="sngStrike" smtClean="0">
                <a:solidFill>
                  <a:schemeClr val="dk1"/>
                </a:solidFill>
                <a:ea typeface="Calibri"/>
                <a:cs typeface="Calibri"/>
                <a:sym typeface="Calibri"/>
              </a:rPr>
              <a:t> </a:t>
            </a:r>
            <a:r>
              <a:rPr lang="en-US" smtClean="0">
                <a:solidFill>
                  <a:schemeClr val="dk1"/>
                </a:solidFill>
                <a:ea typeface="Calibri"/>
                <a:cs typeface="Calibri"/>
                <a:sym typeface="Calibri"/>
              </a:rPr>
              <a:t>vary their prices, and focus on non</a:t>
            </a:r>
            <a:r>
              <a:rPr lang="en-US" u="sng" strike="sngStrike" smtClean="0">
                <a:solidFill>
                  <a:schemeClr val="dk1"/>
                </a:solidFill>
                <a:ea typeface="Calibri"/>
                <a:cs typeface="Calibri"/>
                <a:sym typeface="Calibri"/>
              </a:rPr>
              <a:t> </a:t>
            </a:r>
            <a:r>
              <a:rPr lang="en-US" smtClean="0">
                <a:solidFill>
                  <a:schemeClr val="dk1"/>
                </a:solidFill>
                <a:ea typeface="Calibri"/>
                <a:cs typeface="Calibri"/>
                <a:sym typeface="Calibri"/>
              </a:rPr>
              <a:t>price competition as each sells at least a somewhat different product. This type of pricing strategy is aided by the fact that consumers are less likely to comparison shop as they offerings between different firms within an industry are usually different enough to make comparisons difficult.  And of course, there is typically little opportunity to alter price in a purely competitive market such as is found with most agricultural products and commodities.</a:t>
            </a:r>
          </a:p>
          <a:p>
            <a:pPr lvl="0">
              <a:buClr>
                <a:schemeClr val="dk1"/>
              </a:buClr>
              <a:buSzPct val="100000"/>
              <a:buFont typeface="Calibri"/>
              <a:buChar char="•"/>
            </a:pPr>
            <a:r>
              <a:rPr lang="en-US" smtClean="0">
                <a:solidFill>
                  <a:schemeClr val="dk1"/>
                </a:solidFill>
                <a:ea typeface="Calibri"/>
                <a:cs typeface="Calibri"/>
                <a:sym typeface="Calibri"/>
              </a:rPr>
              <a:t> Government regulation impacts pricing in two ways:  First of all, the various regulations enforced at the federal and state levels increase the costs of production. Secondly, the President and government has the ability to freeze or regulate prices, including credit card fees, interest rate charges, etc.</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53520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Clr>
                <a:schemeClr val="dk1"/>
              </a:buClr>
              <a:buSzPct val="100000"/>
              <a:buFont typeface="Calibri"/>
              <a:buChar char="•"/>
            </a:pPr>
            <a:r>
              <a:rPr lang="en-US" dirty="0">
                <a:solidFill>
                  <a:schemeClr val="dk1"/>
                </a:solidFill>
                <a:ea typeface="Calibri"/>
                <a:cs typeface="Calibri"/>
                <a:sym typeface="Calibri"/>
              </a:rPr>
              <a:t> Consumer cultural and demographic trends can strongly influence prices. One example is that even consumers who are well-off see nothing wrong with bargain-hunting, particularly in tough economic times.  </a:t>
            </a:r>
          </a:p>
          <a:p>
            <a:pPr lvl="0">
              <a:buClr>
                <a:schemeClr val="dk1"/>
              </a:buClr>
              <a:buSzPct val="100000"/>
              <a:buFont typeface="Calibri"/>
              <a:buChar char="•"/>
            </a:pPr>
            <a:r>
              <a:rPr lang="en-US" dirty="0">
                <a:solidFill>
                  <a:schemeClr val="dk1"/>
                </a:solidFill>
                <a:ea typeface="Calibri"/>
                <a:cs typeface="Calibri"/>
                <a:sym typeface="Calibri"/>
              </a:rPr>
              <a:t> A special economic consideration in </a:t>
            </a:r>
            <a:r>
              <a:rPr lang="en-US" u="sng" dirty="0">
                <a:solidFill>
                  <a:schemeClr val="dk1"/>
                </a:solidFill>
                <a:ea typeface="Calibri"/>
                <a:cs typeface="Calibri"/>
                <a:sym typeface="Calibri"/>
              </a:rPr>
              <a:t>i</a:t>
            </a:r>
            <a:r>
              <a:rPr lang="en-US" dirty="0">
                <a:solidFill>
                  <a:schemeClr val="dk1"/>
                </a:solidFill>
                <a:ea typeface="Calibri"/>
                <a:cs typeface="Calibri"/>
                <a:sym typeface="Calibri"/>
              </a:rPr>
              <a:t>nternational </a:t>
            </a:r>
            <a:r>
              <a:rPr lang="en-US" u="sng" dirty="0">
                <a:solidFill>
                  <a:schemeClr val="dk1"/>
                </a:solidFill>
                <a:ea typeface="Calibri"/>
                <a:cs typeface="Calibri"/>
                <a:sym typeface="Calibri"/>
              </a:rPr>
              <a:t>p</a:t>
            </a:r>
            <a:r>
              <a:rPr lang="en-US" dirty="0">
                <a:solidFill>
                  <a:schemeClr val="dk1"/>
                </a:solidFill>
                <a:ea typeface="Calibri"/>
                <a:cs typeface="Calibri"/>
                <a:sym typeface="Calibri"/>
              </a:rPr>
              <a:t>rice setting is the exchange rate and exchange rate volatility.  Changes in the exchange rate can substantially influence the profitability of a brand sold in a foreign market. Furthermore, the marketing environment varies widely between countries.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Very often unique environmental factors force marketers to adapt their pricing strategies.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For example, in developing countries, consumers often cannot afford the cost of a bottle of detergent or shampoo.  Instead, marketers create one-use packages called sachets that sell for just a few cents, and make the product affordable to consumers of that country. The competitive environment and government regulation also impact international prices.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660684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DISCUSSION NOTE:</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The chapter discusses the rising trend of strategic shopping, in which affluent shoppers are increasingly seeking bargains on high-quality goods.</a:t>
            </a:r>
          </a:p>
          <a:p>
            <a:pPr lvl="0">
              <a:buSzPct val="25000"/>
            </a:pPr>
            <a:r>
              <a:rPr lang="en-IN" dirty="0">
                <a:solidFill>
                  <a:schemeClr val="dk1"/>
                </a:solidFill>
                <a:ea typeface="Calibri"/>
                <a:cs typeface="Calibri"/>
                <a:sym typeface="Calibri"/>
              </a:rPr>
              <a:t>How does this cultural trend impact upscale department store retailers, such as Nordstrom’s? What opportunities does this create for online and brick-and-click retailers?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1500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DISCUSSION NOTES:</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Why are these two questions important for pricing a product? </a:t>
            </a:r>
            <a:r>
              <a:rPr lang="en-US" sz="1200" b="0" i="0" u="none" strike="sngStrike" cap="none" dirty="0" smtClean="0">
                <a:solidFill>
                  <a:srgbClr val="FF0000"/>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Under what circumstances is pricing to undercut the competition best? Meeting competition’s prices?  </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890026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ea typeface="Calibri"/>
                <a:cs typeface="Calibri"/>
                <a:sym typeface="Calibri"/>
              </a:rPr>
              <a:t>The fifth step of the pricing process requires choosing a pricing strategy.</a:t>
            </a:r>
          </a:p>
          <a:p>
            <a:pPr marL="228600" lvl="0" indent="-228600">
              <a:buClr>
                <a:schemeClr val="dk1"/>
              </a:buClr>
              <a:buSzPct val="100000"/>
              <a:buFont typeface="Calibri"/>
              <a:buChar char="•"/>
            </a:pPr>
            <a:r>
              <a:rPr lang="en-US" dirty="0">
                <a:solidFill>
                  <a:schemeClr val="dk1"/>
                </a:solidFill>
                <a:ea typeface="Calibri"/>
                <a:cs typeface="Calibri"/>
                <a:sym typeface="Calibri"/>
              </a:rPr>
              <a:t>Slide illustrates the variety of pricing strategies and tactics from which marketers can choose.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655457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dirty="0">
                <a:solidFill>
                  <a:schemeClr val="dk1"/>
                </a:solidFill>
                <a:ea typeface="Calibri"/>
                <a:cs typeface="Calibri"/>
                <a:sym typeface="Calibri"/>
              </a:rPr>
              <a:t>Marketers often choose cost-based strategies because they are simple to calculate and relatively risk free in that they promise a price which will at least cover the costs of producing and marketing the product</a:t>
            </a:r>
            <a:r>
              <a:rPr lang="en-US" u="sng" dirty="0">
                <a:solidFill>
                  <a:schemeClr val="dk1"/>
                </a:solidFill>
                <a:ea typeface="Calibri"/>
                <a:cs typeface="Calibri"/>
                <a:sym typeface="Calibri"/>
              </a:rPr>
              <a:t>.</a:t>
            </a:r>
          </a:p>
          <a:p>
            <a:pPr marL="171450" lvl="0" indent="-171450">
              <a:buClr>
                <a:schemeClr val="dk1"/>
              </a:buClr>
              <a:buSzPct val="100000"/>
              <a:buFont typeface="Arial"/>
              <a:buChar char="•"/>
            </a:pPr>
            <a:r>
              <a:rPr lang="en-US" dirty="0">
                <a:solidFill>
                  <a:schemeClr val="dk1"/>
                </a:solidFill>
                <a:ea typeface="Calibri"/>
                <a:cs typeface="Calibri"/>
                <a:sym typeface="Calibri"/>
              </a:rPr>
              <a:t>However, cost-based pricing strategies are limited, in that demand, competition, and the nature of the target market are not considered as part of the pricing process. Furthermore, it is often surprisingly difficult to accurately estimate costs.</a:t>
            </a:r>
          </a:p>
          <a:p>
            <a:pPr marL="171450" lvl="0" indent="-171450">
              <a:buClr>
                <a:srgbClr val="000066"/>
              </a:buClr>
              <a:buSzPct val="100000"/>
              <a:buFont typeface="Arial"/>
              <a:buChar char="•"/>
            </a:pPr>
            <a:r>
              <a:rPr lang="en-US" dirty="0">
                <a:solidFill>
                  <a:srgbClr val="000066"/>
                </a:solidFill>
                <a:ea typeface="Calibri"/>
                <a:cs typeface="Calibri"/>
                <a:sym typeface="Calibri"/>
              </a:rPr>
              <a:t>Still, the most common cost-based approach to price the product using the cost-plus pricing strategy</a:t>
            </a:r>
            <a:r>
              <a:rPr lang="en-US" u="sng" dirty="0">
                <a:solidFill>
                  <a:srgbClr val="000066"/>
                </a:solidFill>
                <a:ea typeface="Calibri"/>
                <a:cs typeface="Calibri"/>
                <a:sym typeface="Calibri"/>
              </a:rPr>
              <a:t> </a:t>
            </a:r>
            <a:r>
              <a:rPr lang="en-US" dirty="0">
                <a:solidFill>
                  <a:srgbClr val="000066"/>
                </a:solidFill>
                <a:ea typeface="Calibri"/>
                <a:cs typeface="Calibri"/>
                <a:sym typeface="Calibri"/>
              </a:rPr>
              <a:t>is one in which</a:t>
            </a:r>
            <a:r>
              <a:rPr lang="en-US" dirty="0">
                <a:solidFill>
                  <a:schemeClr val="dk1"/>
                </a:solidFill>
                <a:ea typeface="Calibri"/>
                <a:cs typeface="Calibri"/>
                <a:sym typeface="Calibri"/>
              </a:rPr>
              <a:t> product per unit costs are totaled and markup is added to arrive at the final price.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Retailers and wholesalers are fond of this pricing strategy due to its simplicity.</a:t>
            </a:r>
          </a:p>
          <a:p>
            <a:pPr marL="171450" lvl="0" indent="-171450">
              <a:buClr>
                <a:schemeClr val="dk1"/>
              </a:buClr>
              <a:buSzPct val="100000"/>
              <a:buFont typeface="Arial"/>
              <a:buChar char="•"/>
            </a:pPr>
            <a:r>
              <a:rPr lang="en-US" dirty="0">
                <a:solidFill>
                  <a:schemeClr val="dk1"/>
                </a:solidFill>
                <a:ea typeface="Calibri"/>
                <a:cs typeface="Calibri"/>
                <a:sym typeface="Calibri"/>
              </a:rPr>
              <a:t>Dell.com allows consumers, business people, and government buyers to build their own computer using a cost-oriented model. Buyers customize their computers by selecting the model, processor speed, RAM configuration, hard drive capacity, sound card, speed, and number of CD or DVD drives, monitor size, etc. Because each component is treated as an individual element in the building process, Dell can easily change component prices to meet changes in their own cost structure, ensuring that Dell’s costs will be covered and the desired profit-level achieved.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870122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lvl="0">
              <a:buSzPct val="25000"/>
            </a:pPr>
            <a:r>
              <a:rPr lang="en-IN" sz="1000" b="1" dirty="0">
                <a:solidFill>
                  <a:schemeClr val="dk1"/>
                </a:solidFill>
                <a:ea typeface="Calibri"/>
                <a:cs typeface="Calibri"/>
                <a:sym typeface="Calibri"/>
              </a:rPr>
              <a:t>LECTURE NOTES:</a:t>
            </a:r>
          </a:p>
          <a:p>
            <a:pPr lvl="0">
              <a:buSzPct val="25000"/>
            </a:pPr>
            <a:endParaRPr lang="en-IN" sz="1000" b="1" dirty="0">
              <a:solidFill>
                <a:schemeClr val="dk1"/>
              </a:solidFill>
              <a:ea typeface="Calibri"/>
              <a:cs typeface="Calibri"/>
              <a:sym typeface="Calibri"/>
            </a:endParaRPr>
          </a:p>
          <a:p>
            <a:pPr marL="171450" lvl="0" indent="-171450">
              <a:buClr>
                <a:schemeClr val="dk1"/>
              </a:buClr>
              <a:buSzPct val="95454"/>
              <a:buFont typeface="Arial"/>
              <a:buChar char="•"/>
            </a:pPr>
            <a:r>
              <a:rPr lang="en-IN" sz="1000" b="1" dirty="0">
                <a:solidFill>
                  <a:schemeClr val="dk1"/>
                </a:solidFill>
                <a:ea typeface="Calibri"/>
                <a:cs typeface="Calibri"/>
                <a:sym typeface="Calibri"/>
              </a:rPr>
              <a:t>Demand-based pricing </a:t>
            </a:r>
            <a:r>
              <a:rPr lang="en-IN" sz="1000" dirty="0">
                <a:solidFill>
                  <a:schemeClr val="dk1"/>
                </a:solidFill>
                <a:ea typeface="Calibri"/>
                <a:cs typeface="Calibri"/>
                <a:sym typeface="Calibri"/>
              </a:rPr>
              <a:t>means that the firm bases the selling price on an estimate of the quantity that it can sell in different markets at different times. Target costing and yield management are two examples of demand-based pricing strategies.</a:t>
            </a:r>
          </a:p>
          <a:p>
            <a:pPr marL="171450" lvl="0" indent="-171450">
              <a:buClr>
                <a:srgbClr val="000066"/>
              </a:buClr>
              <a:buSzPct val="95454"/>
              <a:buFont typeface="Arial"/>
              <a:buChar char="•"/>
            </a:pPr>
            <a:r>
              <a:rPr lang="en-IN" sz="1000" b="1" dirty="0">
                <a:solidFill>
                  <a:srgbClr val="000066"/>
                </a:solidFill>
                <a:ea typeface="Calibri"/>
                <a:cs typeface="Calibri"/>
                <a:sym typeface="Calibri"/>
              </a:rPr>
              <a:t>Target costing </a:t>
            </a:r>
            <a:r>
              <a:rPr lang="en-IN" sz="1000" dirty="0">
                <a:solidFill>
                  <a:srgbClr val="000066"/>
                </a:solidFill>
                <a:ea typeface="Calibri"/>
                <a:cs typeface="Calibri"/>
                <a:sym typeface="Calibri"/>
              </a:rPr>
              <a:t>allows marketers to match price with demand, by first i</a:t>
            </a:r>
            <a:r>
              <a:rPr lang="en-IN" sz="1000" dirty="0">
                <a:solidFill>
                  <a:schemeClr val="dk1"/>
                </a:solidFill>
                <a:ea typeface="Calibri"/>
                <a:cs typeface="Calibri"/>
                <a:sym typeface="Calibri"/>
              </a:rPr>
              <a:t>dentifying the level of quality and functionality customers need and the price they’re willing to pay before designing product.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Then they work backwards to design a product that meets the targeted level of cost.  </a:t>
            </a:r>
          </a:p>
          <a:p>
            <a:pPr marL="171450" lvl="0" indent="-171450">
              <a:buClr>
                <a:srgbClr val="000066"/>
              </a:buClr>
              <a:buSzPct val="95454"/>
              <a:buFont typeface="Arial"/>
              <a:buChar char="•"/>
            </a:pPr>
            <a:r>
              <a:rPr lang="en-IN" sz="1000" b="1" dirty="0">
                <a:solidFill>
                  <a:srgbClr val="000066"/>
                </a:solidFill>
                <a:ea typeface="Calibri"/>
                <a:cs typeface="Calibri"/>
                <a:sym typeface="Calibri"/>
              </a:rPr>
              <a:t>Yield management </a:t>
            </a:r>
            <a:r>
              <a:rPr lang="en-IN" sz="1000" dirty="0">
                <a:solidFill>
                  <a:srgbClr val="000066"/>
                </a:solidFill>
                <a:ea typeface="Calibri"/>
                <a:cs typeface="Calibri"/>
                <a:sym typeface="Calibri"/>
              </a:rPr>
              <a:t>pricing is very popular in the service industry to the perishable nature of services.  The essence of yield management is that capacity is managed </a:t>
            </a:r>
            <a:r>
              <a:rPr lang="en-IN" sz="1000" dirty="0">
                <a:solidFill>
                  <a:schemeClr val="dk1"/>
                </a:solidFill>
                <a:ea typeface="Calibri"/>
                <a:cs typeface="Calibri"/>
                <a:sym typeface="Calibri"/>
              </a:rPr>
              <a:t>by charging different prices to different customers. A simple example is the “early bird special” pricing offered by many restaurants for those who are willing to dine during the early or mid afternoon.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Another example would be how movie theatres price the early show cheaper than those that begin after 5 pm.</a:t>
            </a:r>
          </a:p>
          <a:p>
            <a:pPr marL="171450" lvl="0" indent="-171450">
              <a:buClr>
                <a:schemeClr val="dk1"/>
              </a:buClr>
              <a:buSzPct val="95454"/>
              <a:buFont typeface="Arial"/>
              <a:buChar char="•"/>
            </a:pPr>
            <a:r>
              <a:rPr lang="en-IN" sz="1000" dirty="0">
                <a:solidFill>
                  <a:schemeClr val="dk1"/>
                </a:solidFill>
                <a:ea typeface="Calibri"/>
                <a:cs typeface="Calibri"/>
                <a:sym typeface="Calibri"/>
              </a:rPr>
              <a:t>Technology has only enhanced service providers ability to maximize profit using yield management pricing techniques. Most airlines have e-mail notification systems that alert customers who have subscribed to their service about the availability of low-priced travel alternatives a few days (to several hours) prior to flight departure. Interested </a:t>
            </a:r>
            <a:r>
              <a:rPr lang="en-IN" sz="1000" dirty="0" err="1">
                <a:solidFill>
                  <a:schemeClr val="dk1"/>
                </a:solidFill>
                <a:ea typeface="Calibri"/>
                <a:cs typeface="Calibri"/>
                <a:sym typeface="Calibri"/>
              </a:rPr>
              <a:t>travelers</a:t>
            </a:r>
            <a:r>
              <a:rPr lang="en-IN" sz="1000" dirty="0">
                <a:solidFill>
                  <a:schemeClr val="dk1"/>
                </a:solidFill>
                <a:ea typeface="Calibri"/>
                <a:cs typeface="Calibri"/>
                <a:sym typeface="Calibri"/>
              </a:rPr>
              <a:t> typically book their flight directly through the airlines’ web</a:t>
            </a:r>
            <a:r>
              <a:rPr lang="en-IN" sz="1000" strike="sngStrike" dirty="0">
                <a:solidFill>
                  <a:schemeClr val="dk1"/>
                </a:solidFill>
                <a:ea typeface="Calibri"/>
                <a:cs typeface="Calibri"/>
                <a:sym typeface="Calibri"/>
              </a:rPr>
              <a:t> </a:t>
            </a:r>
            <a:r>
              <a:rPr lang="en-IN" sz="1000" dirty="0">
                <a:solidFill>
                  <a:schemeClr val="dk1"/>
                </a:solidFill>
                <a:ea typeface="Calibri"/>
                <a:cs typeface="Calibri"/>
                <a:sym typeface="Calibri"/>
              </a:rPr>
              <a:t>site at a rate below any published fares. Web</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sites such as Priceline.com allow consumers to submit their own bid for airfare, which may or may not be accepted by the airline. Either of these systems is more efficient than the “standby” method of yield management, which was commonly used prior to the growth in popularity of the Internet. (Airlines used to sell standby tickets at a huge discount to people who just showed up at the airport the same day they wished to fly. Tickets were </a:t>
            </a:r>
            <a:r>
              <a:rPr lang="en-IN" sz="1000" dirty="0" err="1">
                <a:solidFill>
                  <a:schemeClr val="dk1"/>
                </a:solidFill>
                <a:ea typeface="Calibri"/>
                <a:cs typeface="Calibri"/>
                <a:sym typeface="Calibri"/>
              </a:rPr>
              <a:t>honored</a:t>
            </a:r>
            <a:r>
              <a:rPr lang="en-IN" sz="1000" dirty="0">
                <a:solidFill>
                  <a:schemeClr val="dk1"/>
                </a:solidFill>
                <a:ea typeface="Calibri"/>
                <a:cs typeface="Calibri"/>
                <a:sym typeface="Calibri"/>
              </a:rPr>
              <a:t> only </a:t>
            </a:r>
            <a:r>
              <a:rPr lang="en-IN" sz="1000" i="1" dirty="0">
                <a:solidFill>
                  <a:schemeClr val="dk1"/>
                </a:solidFill>
                <a:ea typeface="Calibri"/>
                <a:cs typeface="Calibri"/>
                <a:sym typeface="Calibri"/>
              </a:rPr>
              <a:t>if</a:t>
            </a:r>
            <a:r>
              <a:rPr lang="en-IN" sz="1000" dirty="0">
                <a:solidFill>
                  <a:schemeClr val="dk1"/>
                </a:solidFill>
                <a:ea typeface="Calibri"/>
                <a:cs typeface="Calibri"/>
                <a:sym typeface="Calibri"/>
              </a:rPr>
              <a:t> there were empty seats on a plane, otherwise, the consumer was bumped to the next flight, and so on, until a flight operating under capacity was encountered.)</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898616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IN" b="1" dirty="0">
                <a:solidFill>
                  <a:schemeClr val="dk1"/>
                </a:solidFill>
                <a:ea typeface="Calibri"/>
                <a:cs typeface="Calibri"/>
                <a:sym typeface="Calibri"/>
              </a:rPr>
              <a:t>LECTURE NOTES:</a:t>
            </a:r>
          </a:p>
          <a:p>
            <a:pPr marL="228600" lvl="0" indent="-228600">
              <a:buClr>
                <a:schemeClr val="dk1"/>
              </a:buClr>
              <a:buSzPct val="100000"/>
            </a:pPr>
            <a:endParaRPr lang="en-IN" dirty="0">
              <a:solidFill>
                <a:schemeClr val="dk1"/>
              </a:solidFill>
              <a:ea typeface="Calibri"/>
              <a:cs typeface="Calibri"/>
              <a:sym typeface="Calibri"/>
            </a:endParaRPr>
          </a:p>
          <a:p>
            <a:pPr marL="228600" lvl="0" indent="-228600">
              <a:buClr>
                <a:schemeClr val="dk1"/>
              </a:buClr>
              <a:buSzPct val="100000"/>
              <a:buFont typeface="Calibri"/>
              <a:buChar char="•"/>
            </a:pPr>
            <a:r>
              <a:rPr lang="en-IN" dirty="0">
                <a:solidFill>
                  <a:schemeClr val="dk1"/>
                </a:solidFill>
                <a:ea typeface="Calibri"/>
                <a:cs typeface="Calibri"/>
                <a:sym typeface="Calibri"/>
              </a:rPr>
              <a:t>Figure 10.12 provides an example of target costing in the context of blue jeans.  Using surveys and marketing research, the manufacturer learned that consumers were willing to pay $79.99 for blue jeans of a certain quality level. </a:t>
            </a:r>
            <a:r>
              <a:rPr lang="en-IN" strike="sngStrike" dirty="0">
                <a:solidFill>
                  <a:srgbClr val="FF0000"/>
                </a:solidFill>
                <a:ea typeface="Calibri"/>
                <a:cs typeface="Calibri"/>
                <a:sym typeface="Calibri"/>
              </a:rPr>
              <a:t> </a:t>
            </a:r>
            <a:r>
              <a:rPr lang="en-IN" dirty="0">
                <a:solidFill>
                  <a:schemeClr val="dk1"/>
                </a:solidFill>
                <a:ea typeface="Calibri"/>
                <a:cs typeface="Calibri"/>
                <a:sym typeface="Calibri"/>
              </a:rPr>
              <a:t>Working backwards includes the process of determining retailer </a:t>
            </a:r>
            <a:r>
              <a:rPr lang="en-IN" dirty="0" err="1">
                <a:solidFill>
                  <a:schemeClr val="dk1"/>
                </a:solidFill>
                <a:ea typeface="Calibri"/>
                <a:cs typeface="Calibri"/>
                <a:sym typeface="Calibri"/>
              </a:rPr>
              <a:t>markup</a:t>
            </a:r>
            <a:r>
              <a:rPr lang="en-IN" dirty="0">
                <a:solidFill>
                  <a:schemeClr val="dk1"/>
                </a:solidFill>
                <a:ea typeface="Calibri"/>
                <a:cs typeface="Calibri"/>
                <a:sym typeface="Calibri"/>
              </a:rPr>
              <a:t> and price to the retailer, the profit required by the manufacturer, and finally, the target cost to manufacture the product.  If this target cost cannot be met given the quality and functionality demands of the consumer, the firm abandons the project because it cannot be undertaken successfully.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652027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US" dirty="0">
                <a:solidFill>
                  <a:schemeClr val="dk1"/>
                </a:solidFill>
                <a:ea typeface="Calibri"/>
                <a:cs typeface="Calibri"/>
                <a:sym typeface="Calibri"/>
              </a:rPr>
              <a:t>Pricing near, at, above, or below the competition may form the basis of a firm’s pricing strategy.</a:t>
            </a:r>
          </a:p>
          <a:p>
            <a:pPr marL="228600" lvl="0" indent="-228600">
              <a:buClr>
                <a:srgbClr val="000066"/>
              </a:buClr>
              <a:buSzPct val="100000"/>
              <a:buFont typeface="Arial"/>
              <a:buChar char="•"/>
            </a:pPr>
            <a:r>
              <a:rPr lang="en-US" dirty="0">
                <a:solidFill>
                  <a:srgbClr val="000066"/>
                </a:solidFill>
                <a:ea typeface="Calibri"/>
                <a:cs typeface="Calibri"/>
                <a:sym typeface="Calibri"/>
              </a:rPr>
              <a:t>For example, a </a:t>
            </a:r>
            <a:r>
              <a:rPr lang="en-US" b="1" dirty="0">
                <a:solidFill>
                  <a:srgbClr val="000066"/>
                </a:solidFill>
                <a:ea typeface="Calibri"/>
                <a:cs typeface="Calibri"/>
                <a:sym typeface="Calibri"/>
              </a:rPr>
              <a:t>price leadership strategy</a:t>
            </a:r>
            <a:r>
              <a:rPr lang="en-US" dirty="0">
                <a:solidFill>
                  <a:schemeClr val="dk1"/>
                </a:solidFill>
                <a:ea typeface="Calibri"/>
                <a:cs typeface="Calibri"/>
                <a:sym typeface="Calibri"/>
              </a:rPr>
              <a:t> is often used in oligopolistic industries when a dominant firm announces its new price, and competitors get in line or drop out, in order to minimize competition.  </a:t>
            </a:r>
          </a:p>
          <a:p>
            <a:pPr marL="228600" lvl="0" indent="-228600">
              <a:buClr>
                <a:schemeClr val="dk1"/>
              </a:buClr>
              <a:buSzPct val="100000"/>
              <a:buFont typeface="Arial"/>
              <a:buChar char="•"/>
            </a:pPr>
            <a:r>
              <a:rPr lang="en-US" dirty="0">
                <a:solidFill>
                  <a:schemeClr val="dk1"/>
                </a:solidFill>
                <a:ea typeface="Calibri"/>
                <a:cs typeface="Calibri"/>
                <a:sym typeface="Calibri"/>
              </a:rPr>
              <a:t>Pricing strategies based on customers’ needs tend to take the form of </a:t>
            </a:r>
            <a:r>
              <a:rPr lang="en-US" dirty="0">
                <a:solidFill>
                  <a:srgbClr val="000066"/>
                </a:solidFill>
                <a:ea typeface="Calibri"/>
                <a:cs typeface="Calibri"/>
                <a:sym typeface="Calibri"/>
              </a:rPr>
              <a:t>value pricing or everyday low pricing (EDLP) popularized by Wal</a:t>
            </a:r>
            <a:r>
              <a:rPr lang="en-US" dirty="0">
                <a:solidFill>
                  <a:schemeClr val="dk1"/>
                </a:solidFill>
                <a:ea typeface="Calibri"/>
                <a:cs typeface="Calibri"/>
                <a:sym typeface="Calibri"/>
              </a:rPr>
              <a:t>-M</a:t>
            </a:r>
            <a:r>
              <a:rPr lang="en-US" dirty="0">
                <a:solidFill>
                  <a:srgbClr val="000066"/>
                </a:solidFill>
                <a:ea typeface="Calibri"/>
                <a:cs typeface="Calibri"/>
                <a:sym typeface="Calibri"/>
              </a:rPr>
              <a:t>art.  </a:t>
            </a:r>
          </a:p>
          <a:p>
            <a:pPr marL="228600" lvl="0" indent="-228600">
              <a:buClr>
                <a:srgbClr val="000066"/>
              </a:buClr>
              <a:buSzPct val="100000"/>
              <a:buFont typeface="Arial"/>
              <a:buChar char="•"/>
            </a:pPr>
            <a:r>
              <a:rPr lang="en-US" dirty="0">
                <a:solidFill>
                  <a:srgbClr val="000066"/>
                </a:solidFill>
                <a:ea typeface="Calibri"/>
                <a:cs typeface="Calibri"/>
                <a:sym typeface="Calibri"/>
              </a:rPr>
              <a:t>The purpose of an EDLP or value pricings strategy is to retain customers</a:t>
            </a:r>
            <a:r>
              <a:rPr lang="en-US" u="sng" dirty="0">
                <a:solidFill>
                  <a:srgbClr val="000066"/>
                </a:solidFill>
                <a:ea typeface="Calibri"/>
                <a:cs typeface="Calibri"/>
                <a:sym typeface="Calibri"/>
              </a:rPr>
              <a:t>,</a:t>
            </a:r>
            <a:r>
              <a:rPr lang="en-US" dirty="0">
                <a:solidFill>
                  <a:srgbClr val="000066"/>
                </a:solidFill>
                <a:ea typeface="Calibri"/>
                <a:cs typeface="Calibri"/>
                <a:sym typeface="Calibri"/>
              </a:rPr>
              <a:t> and thus rather than focusing on costs, value pricing begins with a consideration of the customer and what prices are justified in their eyes.  But, it doesn’t stop there.  The competition is also considered in determining the best price</a:t>
            </a:r>
            <a:r>
              <a:rPr lang="en-US" dirty="0">
                <a:solidFill>
                  <a:schemeClr val="dk1"/>
                </a:solidFill>
                <a:ea typeface="Calibri"/>
                <a:cs typeface="Calibri"/>
                <a:sym typeface="Calibri"/>
              </a:rPr>
              <a:t> the firm should set that will provide ultimate value to customers.</a:t>
            </a:r>
          </a:p>
          <a:p>
            <a:pPr marL="228600" lvl="0" indent="-228600">
              <a:buClr>
                <a:schemeClr val="dk1"/>
              </a:buClr>
              <a:buSzPct val="100000"/>
              <a:buFont typeface="Arial"/>
              <a:buChar char="•"/>
            </a:pPr>
            <a:r>
              <a:rPr lang="en-US" dirty="0">
                <a:solidFill>
                  <a:schemeClr val="dk1"/>
                </a:solidFill>
                <a:ea typeface="Calibri"/>
                <a:cs typeface="Calibri"/>
                <a:sym typeface="Calibri"/>
              </a:rPr>
              <a:t>Some firms use hybrid EDLP to compete with low-price retailers such as Wal-Mart.  Hybrid EDLPs offer consumers lower prices on thousands of items as well as additional value in the form of a more fun shopping experience.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13113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lvl="0">
              <a:lnSpc>
                <a:spcPct val="90000"/>
              </a:lnSpc>
              <a:buSzPct val="25000"/>
            </a:pPr>
            <a:r>
              <a:rPr lang="en-US" sz="1800" b="1" dirty="0">
                <a:solidFill>
                  <a:schemeClr val="dk1"/>
                </a:solidFill>
                <a:latin typeface="Calibri"/>
                <a:ea typeface="Calibri"/>
                <a:cs typeface="Calibri"/>
                <a:sym typeface="Calibri"/>
              </a:rPr>
              <a:t>LECTURE NOTES:</a:t>
            </a:r>
          </a:p>
          <a:p>
            <a:pPr marL="228600" lvl="0" indent="-228600">
              <a:lnSpc>
                <a:spcPct val="90000"/>
              </a:lnSpc>
              <a:buClr>
                <a:schemeClr val="dk1"/>
              </a:buClr>
              <a:buSzPct val="95454"/>
              <a:buFont typeface="Arial"/>
              <a:buChar char="•"/>
            </a:pPr>
            <a:r>
              <a:rPr lang="en-US" sz="1000" dirty="0">
                <a:solidFill>
                  <a:schemeClr val="dk1"/>
                </a:solidFill>
                <a:ea typeface="Calibri"/>
                <a:cs typeface="Calibri"/>
                <a:sym typeface="Calibri"/>
              </a:rPr>
              <a:t>When you think of price, you probably think of the amount of money you have to pay to purchase a product, or enjoy a service. Price certainly includes the cost of an item, but it also includes other things that must be exchanged as part of a transaction as well. For example, many international business transactions are characterized by various forms of barter or countertrade that don’t involve an exchange of money at all. </a:t>
            </a:r>
            <a:r>
              <a:rPr lang="en-US" sz="1000" strike="sngStrike" dirty="0">
                <a:solidFill>
                  <a:srgbClr val="FF0000"/>
                </a:solidFill>
                <a:ea typeface="Calibri"/>
                <a:cs typeface="Calibri"/>
                <a:sym typeface="Calibri"/>
              </a:rPr>
              <a:t> </a:t>
            </a:r>
            <a:r>
              <a:rPr lang="en-US" sz="1000" dirty="0">
                <a:solidFill>
                  <a:schemeClr val="dk1"/>
                </a:solidFill>
                <a:ea typeface="Calibri"/>
                <a:cs typeface="Calibri"/>
                <a:sym typeface="Calibri"/>
              </a:rPr>
              <a:t>Even in the United States, the purchase of a car may include trade-in of your existing vehicle along with a cash payment.</a:t>
            </a:r>
          </a:p>
          <a:p>
            <a:pPr marL="228600" lvl="0" indent="-228600">
              <a:lnSpc>
                <a:spcPct val="90000"/>
              </a:lnSpc>
              <a:buClr>
                <a:schemeClr val="dk1"/>
              </a:buClr>
              <a:buSzPct val="95454"/>
              <a:buFont typeface="Arial"/>
              <a:buChar char="•"/>
            </a:pPr>
            <a:r>
              <a:rPr lang="en-US" sz="1000" dirty="0">
                <a:solidFill>
                  <a:schemeClr val="dk1"/>
                </a:solidFill>
                <a:ea typeface="Calibri"/>
                <a:cs typeface="Calibri"/>
                <a:sym typeface="Calibri"/>
              </a:rPr>
              <a:t>Opportunity costs refer to the something that we have to give up in order to obtain something else. For example, think about the “price” that must be paid by an individual for a two</a:t>
            </a:r>
            <a:r>
              <a:rPr lang="en-US" sz="1000" u="sng" dirty="0">
                <a:solidFill>
                  <a:schemeClr val="dk1"/>
                </a:solidFill>
                <a:ea typeface="Calibri"/>
                <a:cs typeface="Calibri"/>
                <a:sym typeface="Calibri"/>
              </a:rPr>
              <a:t>-</a:t>
            </a:r>
            <a:r>
              <a:rPr lang="en-US" sz="1000" dirty="0">
                <a:solidFill>
                  <a:schemeClr val="dk1"/>
                </a:solidFill>
                <a:ea typeface="Calibri"/>
                <a:cs typeface="Calibri"/>
                <a:sym typeface="Calibri"/>
              </a:rPr>
              <a:t>week-long vacation at an all-inclusive resort. What else must be given up the individual besides the monetary cost of the vacation?</a:t>
            </a:r>
            <a:br>
              <a:rPr lang="en-US" sz="1000" dirty="0">
                <a:solidFill>
                  <a:schemeClr val="dk1"/>
                </a:solidFill>
                <a:ea typeface="Calibri"/>
                <a:cs typeface="Calibri"/>
                <a:sym typeface="Calibri"/>
              </a:rPr>
            </a:br>
            <a:endParaRPr lang="en-US" sz="1000" dirty="0">
              <a:solidFill>
                <a:schemeClr val="dk1"/>
              </a:solidFill>
              <a:ea typeface="Calibri"/>
              <a:cs typeface="Calibri"/>
              <a:sym typeface="Calibri"/>
            </a:endParaRPr>
          </a:p>
          <a:p>
            <a:pPr marL="228600" lvl="0" indent="-228600">
              <a:lnSpc>
                <a:spcPct val="90000"/>
              </a:lnSpc>
              <a:buClr>
                <a:schemeClr val="dk1"/>
              </a:buClr>
              <a:buSzPct val="25000"/>
            </a:pPr>
            <a:r>
              <a:rPr lang="en-US" sz="1000" b="1" dirty="0">
                <a:solidFill>
                  <a:schemeClr val="dk1"/>
                </a:solidFill>
                <a:ea typeface="Calibri"/>
                <a:cs typeface="Calibri"/>
                <a:sym typeface="Calibri"/>
              </a:rPr>
              <a:t>DISCUSSION NOTE:</a:t>
            </a:r>
          </a:p>
          <a:p>
            <a:pPr marL="228600" lvl="0" indent="-228600">
              <a:lnSpc>
                <a:spcPct val="90000"/>
              </a:lnSpc>
              <a:buClr>
                <a:schemeClr val="dk1"/>
              </a:buClr>
              <a:buSzPct val="95454"/>
              <a:buFont typeface="Arial"/>
              <a:buChar char="•"/>
            </a:pPr>
            <a:r>
              <a:rPr lang="en-US" sz="1000" dirty="0">
                <a:solidFill>
                  <a:schemeClr val="dk1"/>
                </a:solidFill>
                <a:ea typeface="Calibri"/>
                <a:cs typeface="Calibri"/>
                <a:sym typeface="Calibri"/>
              </a:rPr>
              <a:t>Students may need some prompting to realize that there could also be a substantial opportunity cost. For part-time employees who are paid by the hour, the income they lose by not working during the vacation period represents an opportunity cost. The situation with full-time employees is a little different. While one can assume that the employee is paid for their vacation time, there is still an opportunity cost in that they can’t “return” the vacation and get their days “back” to use again, if they don’t like the resort, or if the weather is bad. </a:t>
            </a:r>
          </a:p>
          <a:p>
            <a:pPr marL="228600" lvl="0" indent="-228600">
              <a:lnSpc>
                <a:spcPct val="90000"/>
              </a:lnSpc>
              <a:buClr>
                <a:schemeClr val="dk1"/>
              </a:buClr>
              <a:buSzPct val="95454"/>
              <a:buFont typeface="Arial"/>
              <a:buChar char="•"/>
            </a:pPr>
            <a:r>
              <a:rPr lang="en-US" sz="1000" dirty="0">
                <a:solidFill>
                  <a:schemeClr val="dk1"/>
                </a:solidFill>
                <a:ea typeface="Calibri"/>
                <a:cs typeface="Calibri"/>
                <a:sym typeface="Calibri"/>
              </a:rPr>
              <a:t>You might also pose the question about the price paid by children who participate in a family vacation. In this example, a substantial monetary cost is very unlikely as children aren’t expected to contribute to the cost of the resort room or travel. However, children may spend some of their allowance or gift money on souvenirs or special activities during the course of the vacation, which could be considered a monetary cost. The opportunity cost for children may include missed learning opportunities (if the parents take the children out of school for the trip), or missed opportunities for other recreational activities that may be occurring at home during the same time span (football games, parties with friends, etc.).</a:t>
            </a:r>
            <a:r>
              <a:rPr lang="en-US" sz="1800"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016017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lvl="0">
              <a:buClr>
                <a:schemeClr val="dk1"/>
              </a:buClr>
              <a:buSzPct val="25000"/>
            </a:pPr>
            <a:r>
              <a:rPr lang="en-IN" sz="1000" b="1" dirty="0">
                <a:solidFill>
                  <a:schemeClr val="dk1"/>
                </a:solidFill>
                <a:ea typeface="Calibri"/>
                <a:cs typeface="Calibri"/>
                <a:sym typeface="Calibri"/>
              </a:rPr>
              <a:t>LECTURE NOTES:</a:t>
            </a:r>
          </a:p>
          <a:p>
            <a:pPr lvl="0">
              <a:buClr>
                <a:schemeClr val="dk1"/>
              </a:buClr>
              <a:buSzPct val="25000"/>
            </a:pPr>
            <a:endParaRPr lang="en-IN" sz="1000" dirty="0">
              <a:solidFill>
                <a:schemeClr val="dk1"/>
              </a:solidFill>
              <a:ea typeface="Calibri"/>
              <a:cs typeface="Calibri"/>
              <a:sym typeface="Calibri"/>
            </a:endParaRPr>
          </a:p>
          <a:p>
            <a:pPr marL="228600" lvl="0" indent="-228600">
              <a:buClr>
                <a:schemeClr val="dk1"/>
              </a:buClr>
              <a:buSzPct val="95454"/>
              <a:buFont typeface="Arial"/>
              <a:buChar char="•"/>
            </a:pPr>
            <a:r>
              <a:rPr lang="en-IN" sz="1000" dirty="0">
                <a:solidFill>
                  <a:schemeClr val="dk1"/>
                </a:solidFill>
                <a:ea typeface="Calibri"/>
                <a:cs typeface="Calibri"/>
                <a:sym typeface="Calibri"/>
              </a:rPr>
              <a:t>New product pricing represents a unique challenge.  Skimming, penetration, or trial pricing strategies may be followed</a:t>
            </a:r>
            <a:r>
              <a:rPr lang="en-IN" sz="1000" u="sng" dirty="0">
                <a:solidFill>
                  <a:schemeClr val="dk1"/>
                </a:solidFill>
                <a:ea typeface="Calibri"/>
                <a:cs typeface="Calibri"/>
                <a:sym typeface="Calibri"/>
              </a:rPr>
              <a:t>.</a:t>
            </a:r>
          </a:p>
          <a:p>
            <a:pPr marL="228600" lvl="0" indent="-228600">
              <a:buClr>
                <a:srgbClr val="000066"/>
              </a:buClr>
              <a:buSzPct val="95454"/>
              <a:buFont typeface="Arial"/>
              <a:buChar char="•"/>
            </a:pPr>
            <a:r>
              <a:rPr lang="en-IN" sz="1000" dirty="0">
                <a:solidFill>
                  <a:srgbClr val="000066"/>
                </a:solidFill>
                <a:ea typeface="Calibri"/>
                <a:cs typeface="Calibri"/>
                <a:sym typeface="Calibri"/>
              </a:rPr>
              <a:t>Under a </a:t>
            </a:r>
            <a:r>
              <a:rPr lang="en-IN" sz="1000" b="1" dirty="0">
                <a:solidFill>
                  <a:srgbClr val="000066"/>
                </a:solidFill>
                <a:ea typeface="Calibri"/>
                <a:cs typeface="Calibri"/>
                <a:sym typeface="Calibri"/>
              </a:rPr>
              <a:t>skimming</a:t>
            </a:r>
            <a:r>
              <a:rPr lang="en-IN" sz="1000" dirty="0">
                <a:solidFill>
                  <a:srgbClr val="000066"/>
                </a:solidFill>
                <a:ea typeface="Calibri"/>
                <a:cs typeface="Calibri"/>
                <a:sym typeface="Calibri"/>
              </a:rPr>
              <a:t> pricing strategy</a:t>
            </a:r>
            <a:r>
              <a:rPr lang="en-IN" sz="1000" dirty="0">
                <a:solidFill>
                  <a:schemeClr val="dk1"/>
                </a:solidFill>
                <a:ea typeface="Calibri"/>
                <a:cs typeface="Calibri"/>
                <a:sym typeface="Calibri"/>
              </a:rPr>
              <a:t>, a very high premium price is charged by the manufacturer when the product first hits the market, with the intention of reducing price in the future.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Thus each unit sold incurs a huge profit, though initially, fewer units are sol</a:t>
            </a:r>
            <a:r>
              <a:rPr lang="en-IN" sz="1000" u="sng" dirty="0">
                <a:solidFill>
                  <a:schemeClr val="dk1"/>
                </a:solidFill>
                <a:ea typeface="Calibri"/>
                <a:cs typeface="Calibri"/>
                <a:sym typeface="Calibri"/>
              </a:rPr>
              <a:t>d</a:t>
            </a:r>
            <a:r>
              <a:rPr lang="en-IN" sz="1000" dirty="0">
                <a:solidFill>
                  <a:schemeClr val="dk1"/>
                </a:solidFill>
                <a:ea typeface="Calibri"/>
                <a:cs typeface="Calibri"/>
                <a:sym typeface="Calibri"/>
              </a:rPr>
              <a:t>.  As demand at a given price level disappears, the price is dropped, bringing new buyers to the market.</a:t>
            </a:r>
          </a:p>
          <a:p>
            <a:pPr marL="228600" lvl="0" indent="-228600">
              <a:buClr>
                <a:schemeClr val="dk1"/>
              </a:buClr>
              <a:buSzPct val="95454"/>
              <a:buFont typeface="Arial"/>
              <a:buChar char="•"/>
            </a:pPr>
            <a:r>
              <a:rPr lang="en-IN" sz="1000" dirty="0">
                <a:solidFill>
                  <a:schemeClr val="dk1"/>
                </a:solidFill>
                <a:ea typeface="Calibri"/>
                <a:cs typeface="Calibri"/>
                <a:sym typeface="Calibri"/>
              </a:rPr>
              <a:t>Skimming is often used with new, highly desirable products with unique benefits, particularly if the item in question creates a new product category. For skimming to work, there should be little chance that competitors can get their products to market quickly. Past examples include the VCR (once priced as high as $1200),  high-definition TVs (one-time as high as $32,000), and even the iPhone (priced initially at $599 in 2007). However, price drops can enrage those who paid higher prices, as Apple found to its detriment when it dropped the price $200 only months after the initial product introduction.</a:t>
            </a:r>
          </a:p>
          <a:p>
            <a:pPr marL="228600" lvl="0" indent="-228600">
              <a:buClr>
                <a:schemeClr val="dk1"/>
              </a:buClr>
              <a:buSzPct val="95454"/>
            </a:pPr>
            <a:endParaRPr lang="en-IN" sz="1000" dirty="0">
              <a:solidFill>
                <a:schemeClr val="dk1"/>
              </a:solidFill>
              <a:ea typeface="Calibri"/>
              <a:cs typeface="Calibri"/>
              <a:sym typeface="Calibri"/>
            </a:endParaRPr>
          </a:p>
          <a:p>
            <a:pPr marL="228600" lvl="0" indent="-228600">
              <a:buClr>
                <a:schemeClr val="dk1"/>
              </a:buClr>
              <a:buSzPct val="95454"/>
              <a:buFont typeface="Arial"/>
              <a:buChar char="•"/>
            </a:pPr>
            <a:r>
              <a:rPr lang="en-IN" sz="1000" dirty="0">
                <a:solidFill>
                  <a:schemeClr val="dk1"/>
                </a:solidFill>
                <a:ea typeface="Calibri"/>
                <a:cs typeface="Calibri"/>
                <a:sym typeface="Calibri"/>
              </a:rPr>
              <a:t>A </a:t>
            </a:r>
            <a:r>
              <a:rPr lang="en-IN" sz="1000" b="1" dirty="0">
                <a:solidFill>
                  <a:schemeClr val="dk1"/>
                </a:solidFill>
                <a:ea typeface="Calibri"/>
                <a:cs typeface="Calibri"/>
                <a:sym typeface="Calibri"/>
              </a:rPr>
              <a:t>penetration pricing </a:t>
            </a:r>
            <a:r>
              <a:rPr lang="en-IN" sz="1000" dirty="0">
                <a:solidFill>
                  <a:schemeClr val="dk1"/>
                </a:solidFill>
                <a:ea typeface="Calibri"/>
                <a:cs typeface="Calibri"/>
                <a:sym typeface="Calibri"/>
              </a:rPr>
              <a:t>strategy is just the opposite.  The marketer prices the product very low in order to build unit sales very quickly.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By building a large market share quickly, the manufacturer hopes to discourage competitors from entering the market as the profit margin per unit is very small</a:t>
            </a:r>
            <a:r>
              <a:rPr lang="en-IN" sz="1000" u="sng" dirty="0">
                <a:solidFill>
                  <a:srgbClr val="0070C0"/>
                </a:solidFill>
                <a:ea typeface="Calibri"/>
                <a:cs typeface="Calibri"/>
                <a:sym typeface="Calibri"/>
              </a:rPr>
              <a:t>.</a:t>
            </a:r>
          </a:p>
          <a:p>
            <a:pPr marL="228600" lvl="0" indent="-228600">
              <a:buClr>
                <a:schemeClr val="dk1"/>
              </a:buClr>
              <a:buSzPct val="95454"/>
            </a:pPr>
            <a:endParaRPr lang="en-IN" sz="1000" b="1" dirty="0">
              <a:solidFill>
                <a:srgbClr val="000066"/>
              </a:solidFill>
              <a:ea typeface="Calibri"/>
              <a:cs typeface="Calibri"/>
              <a:sym typeface="Calibri"/>
            </a:endParaRPr>
          </a:p>
          <a:p>
            <a:pPr marL="228600" lvl="0" indent="-228600">
              <a:buClr>
                <a:srgbClr val="000066"/>
              </a:buClr>
              <a:buSzPct val="95454"/>
              <a:buFont typeface="Arial"/>
              <a:buChar char="•"/>
            </a:pPr>
            <a:r>
              <a:rPr lang="en-IN" sz="1000" b="1" dirty="0">
                <a:solidFill>
                  <a:srgbClr val="000066"/>
                </a:solidFill>
                <a:ea typeface="Calibri"/>
                <a:cs typeface="Calibri"/>
                <a:sym typeface="Calibri"/>
              </a:rPr>
              <a:t>Trial pricing </a:t>
            </a:r>
            <a:r>
              <a:rPr lang="en-IN" sz="1000" dirty="0">
                <a:solidFill>
                  <a:srgbClr val="000066"/>
                </a:solidFill>
                <a:ea typeface="Calibri"/>
                <a:cs typeface="Calibri"/>
                <a:sym typeface="Calibri"/>
              </a:rPr>
              <a:t>sets a </a:t>
            </a:r>
            <a:r>
              <a:rPr lang="en-IN" sz="1000" dirty="0">
                <a:solidFill>
                  <a:schemeClr val="dk1"/>
                </a:solidFill>
                <a:ea typeface="Calibri"/>
                <a:cs typeface="Calibri"/>
                <a:sym typeface="Calibri"/>
              </a:rPr>
              <a:t>low price initially, but only for a limited period of time, after which the price is raised to “normal” levels.  The purpose of trial pricing is gain consumer acceptance firm, and defer profits until later.  Microsoft used such a strategy when it first introduced Access for $99, although the suggested retail price was $499. </a:t>
            </a:r>
            <a:r>
              <a:rPr lang="en-IN" sz="1000" strike="sngStrike" dirty="0">
                <a:solidFill>
                  <a:srgbClr val="FF0000"/>
                </a:solidFill>
                <a:ea typeface="Calibri"/>
                <a:cs typeface="Calibri"/>
                <a:sym typeface="Calibri"/>
              </a:rPr>
              <a:t> </a:t>
            </a:r>
            <a:r>
              <a:rPr lang="en-IN" sz="1000" dirty="0">
                <a:solidFill>
                  <a:schemeClr val="dk1"/>
                </a:solidFill>
                <a:ea typeface="Calibri"/>
                <a:cs typeface="Calibri"/>
                <a:sym typeface="Calibri"/>
              </a:rPr>
              <a:t>Once the short introductory period passed, Microsoft raised the price of the product.</a:t>
            </a:r>
            <a:endParaRPr lang="en-IN"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659643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800" b="1" dirty="0">
                <a:solidFill>
                  <a:schemeClr val="dk1"/>
                </a:solidFill>
                <a:ea typeface="Calibri"/>
                <a:cs typeface="Calibri"/>
                <a:sym typeface="Calibri"/>
              </a:rPr>
              <a:t>LECTURE NOTES:</a:t>
            </a:r>
          </a:p>
          <a:p>
            <a:pPr lvl="0">
              <a:buSzPct val="25000"/>
            </a:pPr>
            <a:r>
              <a:rPr lang="en-IN" sz="800" dirty="0">
                <a:solidFill>
                  <a:schemeClr val="dk1"/>
                </a:solidFill>
                <a:ea typeface="Calibri"/>
                <a:cs typeface="Calibri"/>
                <a:sym typeface="Calibri"/>
              </a:rPr>
              <a:t>The sixth and last step in the price planning process is to develop pricing tactics.</a:t>
            </a:r>
          </a:p>
          <a:p>
            <a:pPr lvl="0">
              <a:buClr>
                <a:schemeClr val="dk1"/>
              </a:buClr>
              <a:buSzPct val="25000"/>
            </a:pPr>
            <a:r>
              <a:rPr lang="en-IN" sz="800" dirty="0">
                <a:solidFill>
                  <a:schemeClr val="dk1"/>
                </a:solidFill>
                <a:ea typeface="Calibri"/>
                <a:cs typeface="Calibri"/>
                <a:sym typeface="Calibri"/>
              </a:rPr>
              <a:t>Once a marketer has chosen a pricing strategy, the last step in the process is to implement the strategy by means of a pricing tactic.  How marketers present a price to the targeted consumers can make a difference.  First, we’ll consider two pricing tactics for individual products.</a:t>
            </a:r>
          </a:p>
          <a:p>
            <a:pPr lvl="0">
              <a:buClr>
                <a:schemeClr val="dk1"/>
              </a:buClr>
              <a:buSzPct val="25000"/>
            </a:pPr>
            <a:endParaRPr lang="en-IN" sz="800" b="1" dirty="0">
              <a:solidFill>
                <a:schemeClr val="dk1"/>
              </a:solidFill>
              <a:ea typeface="Calibri"/>
              <a:cs typeface="Calibri"/>
              <a:sym typeface="Calibri"/>
            </a:endParaRPr>
          </a:p>
          <a:p>
            <a:pPr marL="171450" lvl="0" indent="-171450">
              <a:buClr>
                <a:schemeClr val="dk1"/>
              </a:buClr>
              <a:buSzPct val="100000"/>
              <a:buFont typeface="Arial"/>
              <a:buChar char="•"/>
            </a:pPr>
            <a:r>
              <a:rPr lang="en-IN" sz="800" b="1" dirty="0">
                <a:solidFill>
                  <a:schemeClr val="dk1"/>
                </a:solidFill>
                <a:ea typeface="Calibri"/>
                <a:cs typeface="Calibri"/>
                <a:sym typeface="Calibri"/>
              </a:rPr>
              <a:t>Two-part pricing </a:t>
            </a:r>
            <a:r>
              <a:rPr lang="en-IN" sz="800" dirty="0">
                <a:solidFill>
                  <a:schemeClr val="dk1"/>
                </a:solidFill>
                <a:ea typeface="Calibri"/>
                <a:cs typeface="Calibri"/>
                <a:sym typeface="Calibri"/>
              </a:rPr>
              <a:t>is appropriate for services or products that require separate payments to purchase the product. For example, a country club requires an annual membership fee plus separate fees related to usage which might be based on the number of rounds of golf played, pool usage, or the number of meals eaten at the country club restaurant.</a:t>
            </a:r>
          </a:p>
          <a:p>
            <a:pPr marL="171450" lvl="0" indent="-171450">
              <a:buClr>
                <a:schemeClr val="dk1"/>
              </a:buClr>
              <a:buSzPct val="100000"/>
              <a:buFont typeface="Arial"/>
              <a:buChar char="•"/>
            </a:pPr>
            <a:r>
              <a:rPr lang="en-IN" sz="800" dirty="0">
                <a:solidFill>
                  <a:schemeClr val="dk1"/>
                </a:solidFill>
                <a:ea typeface="Calibri"/>
                <a:cs typeface="Calibri"/>
                <a:sym typeface="Calibri"/>
              </a:rPr>
              <a:t>Can you think of some other examples of two-part pricing plans?</a:t>
            </a:r>
          </a:p>
          <a:p>
            <a:pPr lvl="0">
              <a:buClr>
                <a:schemeClr val="dk1"/>
              </a:buClr>
              <a:buSzPct val="25000"/>
            </a:pPr>
            <a:endParaRPr lang="en-IN" sz="800" b="1" dirty="0">
              <a:solidFill>
                <a:schemeClr val="dk1"/>
              </a:solidFill>
              <a:ea typeface="Calibri"/>
              <a:cs typeface="Calibri"/>
              <a:sym typeface="Calibri"/>
            </a:endParaRPr>
          </a:p>
          <a:p>
            <a:pPr marL="171450" lvl="0" indent="-171450">
              <a:buClr>
                <a:schemeClr val="dk1"/>
              </a:buClr>
              <a:buSzPct val="100000"/>
              <a:buFont typeface="Arial"/>
              <a:buChar char="•"/>
            </a:pPr>
            <a:r>
              <a:rPr lang="en-IN" sz="800" b="1" dirty="0">
                <a:solidFill>
                  <a:schemeClr val="dk1"/>
                </a:solidFill>
                <a:ea typeface="Calibri"/>
                <a:cs typeface="Calibri"/>
                <a:sym typeface="Calibri"/>
              </a:rPr>
              <a:t>Payment pricing </a:t>
            </a:r>
            <a:r>
              <a:rPr lang="en-IN" sz="800" dirty="0">
                <a:solidFill>
                  <a:schemeClr val="dk1"/>
                </a:solidFill>
                <a:ea typeface="Calibri"/>
                <a:cs typeface="Calibri"/>
                <a:sym typeface="Calibri"/>
              </a:rPr>
              <a:t>simply allows consumers to break up the cost of a purchase over time.  One example would be any retail store that allows consumers to put items on “lay-away</a:t>
            </a:r>
            <a:r>
              <a:rPr lang="en-IN" sz="800" u="sng" dirty="0">
                <a:solidFill>
                  <a:schemeClr val="dk1"/>
                </a:solidFill>
                <a:ea typeface="Calibri"/>
                <a:cs typeface="Calibri"/>
                <a:sym typeface="Calibri"/>
              </a:rPr>
              <a:t>.</a:t>
            </a:r>
            <a:r>
              <a:rPr lang="en-IN" sz="800" dirty="0">
                <a:solidFill>
                  <a:schemeClr val="dk1"/>
                </a:solidFill>
                <a:ea typeface="Calibri"/>
                <a:cs typeface="Calibri"/>
                <a:sym typeface="Calibri"/>
              </a:rPr>
              <a:t>”  Another example would be a mortgage, which allows consumers to buy their home. Few people can afford to pay cash for home, but spreading the cost out over 30 years makes the purchase affordable.	</a:t>
            </a:r>
          </a:p>
          <a:p>
            <a:pPr lvl="0">
              <a:buClr>
                <a:schemeClr val="dk1"/>
              </a:buClr>
              <a:buSzPct val="25000"/>
            </a:pPr>
            <a:endParaRPr lang="en-IN" sz="800" dirty="0">
              <a:solidFill>
                <a:schemeClr val="dk1"/>
              </a:solidFill>
              <a:ea typeface="Calibri"/>
              <a:cs typeface="Calibri"/>
              <a:sym typeface="Calibri"/>
            </a:endParaRPr>
          </a:p>
          <a:p>
            <a:pPr lvl="0">
              <a:buClr>
                <a:schemeClr val="dk1"/>
              </a:buClr>
              <a:buSzPct val="25000"/>
            </a:pPr>
            <a:r>
              <a:rPr lang="en-IN" sz="800" dirty="0">
                <a:solidFill>
                  <a:schemeClr val="dk1"/>
                </a:solidFill>
                <a:ea typeface="Calibri"/>
                <a:cs typeface="Calibri"/>
                <a:sym typeface="Calibri"/>
              </a:rPr>
              <a:t>Pricing for multiple products is best thought of in situations when consumers typically buy multiple items at one time.  A classic example is the fast food industry, where consumers may purchase a drink along with a sandwich and chips (burgers and fries, etc.).  </a:t>
            </a:r>
          </a:p>
          <a:p>
            <a:pPr lvl="0">
              <a:buClr>
                <a:schemeClr val="dk1"/>
              </a:buClr>
              <a:buSzPct val="25000"/>
            </a:pPr>
            <a:endParaRPr lang="en-IN" sz="800" dirty="0">
              <a:solidFill>
                <a:schemeClr val="dk1"/>
              </a:solidFill>
              <a:ea typeface="Calibri"/>
              <a:cs typeface="Calibri"/>
              <a:sym typeface="Calibri"/>
            </a:endParaRPr>
          </a:p>
          <a:p>
            <a:pPr marL="171450" lvl="0" indent="-171450">
              <a:buClr>
                <a:schemeClr val="dk1"/>
              </a:buClr>
              <a:buSzPct val="100000"/>
              <a:buFont typeface="Arial"/>
              <a:buChar char="•"/>
            </a:pPr>
            <a:r>
              <a:rPr lang="en-IN" sz="800" dirty="0">
                <a:solidFill>
                  <a:schemeClr val="dk1"/>
                </a:solidFill>
                <a:ea typeface="Calibri"/>
                <a:cs typeface="Calibri"/>
                <a:sym typeface="Calibri"/>
              </a:rPr>
              <a:t>These situations are wonderful opportunities for </a:t>
            </a:r>
            <a:r>
              <a:rPr lang="en-IN" sz="800" b="1" dirty="0">
                <a:solidFill>
                  <a:schemeClr val="dk1"/>
                </a:solidFill>
                <a:ea typeface="Calibri"/>
                <a:cs typeface="Calibri"/>
                <a:sym typeface="Calibri"/>
              </a:rPr>
              <a:t>price bundling</a:t>
            </a:r>
            <a:r>
              <a:rPr lang="en-IN" sz="800" dirty="0">
                <a:solidFill>
                  <a:schemeClr val="dk1"/>
                </a:solidFill>
                <a:ea typeface="Calibri"/>
                <a:cs typeface="Calibri"/>
                <a:sym typeface="Calibri"/>
              </a:rPr>
              <a:t>, in which the cost of the combined items is less than if each item were purchased individually.  Thus new PCs include the computer, keyboard, mouse, software and sometimes other items such as monitors.</a:t>
            </a:r>
          </a:p>
          <a:p>
            <a:pPr marL="171450" lvl="0" indent="-171450">
              <a:buClr>
                <a:schemeClr val="dk1"/>
              </a:buClr>
              <a:buSzPct val="100000"/>
              <a:buFont typeface="Arial"/>
              <a:buChar char="•"/>
            </a:pPr>
            <a:r>
              <a:rPr lang="en-IN" sz="800" dirty="0">
                <a:solidFill>
                  <a:schemeClr val="dk1"/>
                </a:solidFill>
                <a:ea typeface="Calibri"/>
                <a:cs typeface="Calibri"/>
                <a:sym typeface="Calibri"/>
              </a:rPr>
              <a:t>Price bundling does have its downside though. Cable and satellite providers include a variety of channels that consumers don’t want and never watch, while other, more desirable channels can only be purchased as part of a higher cost package.  Separately pricing each channel means that consumers would buy some, but not all, and the firm would most likely lose more revenue than is justified by the reduced price for the bundled package.</a:t>
            </a:r>
          </a:p>
          <a:p>
            <a:pPr lvl="0">
              <a:buClr>
                <a:schemeClr val="dk1"/>
              </a:buClr>
              <a:buSzPct val="25000"/>
            </a:pPr>
            <a:endParaRPr lang="en-IN" sz="800" b="1" dirty="0">
              <a:solidFill>
                <a:schemeClr val="dk1"/>
              </a:solidFill>
              <a:ea typeface="Calibri"/>
              <a:cs typeface="Calibri"/>
              <a:sym typeface="Calibri"/>
            </a:endParaRPr>
          </a:p>
          <a:p>
            <a:pPr marL="171450" lvl="0" indent="-171450">
              <a:buClr>
                <a:schemeClr val="dk1"/>
              </a:buClr>
              <a:buSzPct val="100000"/>
              <a:buFont typeface="Arial"/>
              <a:buChar char="•"/>
            </a:pPr>
            <a:r>
              <a:rPr lang="en-IN" sz="800" b="1" dirty="0">
                <a:solidFill>
                  <a:schemeClr val="dk1"/>
                </a:solidFill>
                <a:ea typeface="Calibri"/>
                <a:cs typeface="Calibri"/>
                <a:sym typeface="Calibri"/>
              </a:rPr>
              <a:t>Captive pricing </a:t>
            </a:r>
            <a:r>
              <a:rPr lang="en-IN" sz="800" dirty="0">
                <a:solidFill>
                  <a:schemeClr val="dk1"/>
                </a:solidFill>
                <a:ea typeface="Calibri"/>
                <a:cs typeface="Calibri"/>
                <a:sym typeface="Calibri"/>
              </a:rPr>
              <a:t>is appropriate when two products can only work when used together.  A classic example is the desktop printer and ink cartridge.  The manufacturer typically will price the printer itself low, knowing that the cartridges  needed to make the printer work will be priced with a hefty profit margin that will earn greater profits over time.</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896234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pPr marL="171450" indent="-171450">
              <a:buFont typeface="Arial" charset="0"/>
              <a:buChar char="•"/>
            </a:pPr>
            <a:r>
              <a:rPr lang="en-US" dirty="0"/>
              <a:t>Examples of price segmentation include 10% off for senior citizens or buying one item for $9 or two for $15.</a:t>
            </a:r>
          </a:p>
          <a:p>
            <a:pPr marL="171450" indent="-171450">
              <a:buFont typeface="Arial" charset="0"/>
              <a:buChar char="•"/>
            </a:pPr>
            <a:r>
              <a:rPr lang="en-US" dirty="0"/>
              <a:t>Peak load pricing is a pricing plan that sets prices higher during periods with higher demand.</a:t>
            </a:r>
          </a:p>
          <a:p>
            <a:pPr marL="171450" indent="-171450">
              <a:buFont typeface="Arial" charset="0"/>
              <a:buChar char="•"/>
            </a:pPr>
            <a:r>
              <a:rPr lang="en-US" dirty="0"/>
              <a:t>Surge pricing is a pricing plan that raises prices of products as demand goes up and lowers it as demand slides.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3032476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a:t>
            </a:r>
          </a:p>
          <a:p>
            <a:r>
              <a:rPr lang="en-US" dirty="0"/>
              <a:t>*  Examples of bottom of the pyramid pricing and marketing include selling nondurable products in smaller packages for just a few cents and encouraging a village to share one cell phone, refrigerator, or computer.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894205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800" b="1" dirty="0">
                <a:solidFill>
                  <a:schemeClr val="dk1"/>
                </a:solidFill>
                <a:ea typeface="Calibri"/>
                <a:cs typeface="Calibri"/>
                <a:sym typeface="Calibri"/>
              </a:rPr>
              <a:t>LECTURE NOTES:</a:t>
            </a:r>
          </a:p>
          <a:p>
            <a:pPr marL="228600" lvl="0" indent="-228600">
              <a:buClr>
                <a:schemeClr val="dk1"/>
              </a:buClr>
              <a:buSzPct val="100000"/>
              <a:buFont typeface="Arial"/>
              <a:buChar char="•"/>
            </a:pPr>
            <a:r>
              <a:rPr lang="en-IN" sz="800" dirty="0">
                <a:solidFill>
                  <a:schemeClr val="dk1"/>
                </a:solidFill>
                <a:ea typeface="Calibri"/>
                <a:cs typeface="Calibri"/>
                <a:sym typeface="Calibri"/>
              </a:rPr>
              <a:t>Shipping fees can be hefty.  Distribution-based pricing helps firms determine how they will handle the cost of shipping products to their customers.  A number of factors influence which distribution pricing tactic is chosen, including characteristics of the product, the customer, and the competition.</a:t>
            </a:r>
          </a:p>
          <a:p>
            <a:pPr marL="685800" lvl="1" indent="-228600">
              <a:buClr>
                <a:schemeClr val="dk1"/>
              </a:buClr>
              <a:buSzPct val="100000"/>
              <a:buFont typeface="Arial"/>
              <a:buChar char="•"/>
            </a:pPr>
            <a:r>
              <a:rPr lang="en-IN" sz="800" dirty="0">
                <a:solidFill>
                  <a:schemeClr val="dk1"/>
                </a:solidFill>
                <a:ea typeface="Calibri"/>
                <a:cs typeface="Calibri"/>
                <a:sym typeface="Calibri"/>
              </a:rPr>
              <a:t>Business-to-business firms often use one of the F.O.B. pricing strategies.   </a:t>
            </a:r>
            <a:r>
              <a:rPr lang="en-IN" sz="800" b="1" dirty="0">
                <a:solidFill>
                  <a:schemeClr val="dk1"/>
                </a:solidFill>
                <a:ea typeface="Calibri"/>
                <a:cs typeface="Calibri"/>
                <a:sym typeface="Calibri"/>
              </a:rPr>
              <a:t>F.O.B. origin pricing </a:t>
            </a:r>
            <a:r>
              <a:rPr lang="en-IN" sz="800" dirty="0">
                <a:solidFill>
                  <a:schemeClr val="dk1"/>
                </a:solidFill>
                <a:ea typeface="Calibri"/>
                <a:cs typeface="Calibri"/>
                <a:sym typeface="Calibri"/>
              </a:rPr>
              <a:t>means the customer must pay the cost of shipping the items from the factory to the customer’s location. </a:t>
            </a:r>
            <a:r>
              <a:rPr lang="en-IN" sz="800" strike="sngStrike" dirty="0">
                <a:solidFill>
                  <a:srgbClr val="FF0000"/>
                </a:solidFill>
                <a:ea typeface="Calibri"/>
                <a:cs typeface="Calibri"/>
                <a:sym typeface="Calibri"/>
              </a:rPr>
              <a:t> </a:t>
            </a:r>
            <a:r>
              <a:rPr lang="en-IN" sz="800" dirty="0">
                <a:solidFill>
                  <a:schemeClr val="dk1"/>
                </a:solidFill>
                <a:ea typeface="Calibri"/>
                <a:cs typeface="Calibri"/>
                <a:sym typeface="Calibri"/>
              </a:rPr>
              <a:t>The customer takes title of the merchandise once it is loaded on the truck, rail, or whatever conveyance is being used to ship the product. </a:t>
            </a:r>
            <a:r>
              <a:rPr lang="en-IN" sz="800" b="1" dirty="0">
                <a:solidFill>
                  <a:schemeClr val="dk1"/>
                </a:solidFill>
                <a:ea typeface="Calibri"/>
                <a:cs typeface="Calibri"/>
                <a:sym typeface="Calibri"/>
              </a:rPr>
              <a:t>F.O.B. delivered pricing </a:t>
            </a:r>
            <a:r>
              <a:rPr lang="en-IN" sz="800" dirty="0">
                <a:solidFill>
                  <a:schemeClr val="dk1"/>
                </a:solidFill>
                <a:ea typeface="Calibri"/>
                <a:cs typeface="Calibri"/>
                <a:sym typeface="Calibri"/>
              </a:rPr>
              <a:t>means the seller pays both the cost of the loading and the cost of transporting the goods to the customer.</a:t>
            </a:r>
          </a:p>
          <a:p>
            <a:pPr marL="685800" lvl="1" indent="-228600">
              <a:buClr>
                <a:schemeClr val="dk1"/>
              </a:buClr>
              <a:buSzPct val="100000"/>
              <a:buFont typeface="Arial"/>
              <a:buChar char="•"/>
            </a:pPr>
            <a:r>
              <a:rPr lang="en-IN" sz="800" dirty="0">
                <a:solidFill>
                  <a:schemeClr val="dk1"/>
                </a:solidFill>
                <a:ea typeface="Calibri"/>
                <a:cs typeface="Calibri"/>
                <a:sym typeface="Calibri"/>
              </a:rPr>
              <a:t>By contrast, </a:t>
            </a:r>
            <a:r>
              <a:rPr lang="en-IN" sz="800" b="1" dirty="0">
                <a:solidFill>
                  <a:schemeClr val="dk1"/>
                </a:solidFill>
                <a:ea typeface="Calibri"/>
                <a:cs typeface="Calibri"/>
                <a:sym typeface="Calibri"/>
              </a:rPr>
              <a:t>basing-point pricing</a:t>
            </a:r>
            <a:r>
              <a:rPr lang="en-IN" sz="800" u="sng" dirty="0">
                <a:solidFill>
                  <a:schemeClr val="dk1"/>
                </a:solidFill>
                <a:ea typeface="Calibri"/>
                <a:cs typeface="Calibri"/>
                <a:sym typeface="Calibri"/>
              </a:rPr>
              <a:t>,</a:t>
            </a:r>
            <a:r>
              <a:rPr lang="en-IN" sz="800" b="1" dirty="0">
                <a:solidFill>
                  <a:schemeClr val="dk1"/>
                </a:solidFill>
                <a:ea typeface="Calibri"/>
                <a:cs typeface="Calibri"/>
                <a:sym typeface="Calibri"/>
              </a:rPr>
              <a:t> </a:t>
            </a:r>
            <a:r>
              <a:rPr lang="en-IN" sz="800" dirty="0">
                <a:solidFill>
                  <a:schemeClr val="dk1"/>
                </a:solidFill>
                <a:ea typeface="Calibri"/>
                <a:cs typeface="Calibri"/>
                <a:sym typeface="Calibri"/>
              </a:rPr>
              <a:t>which is also used in B2B transactions, means marketers choose one or more locations to serve as intermediate delivery locations (such as plants, warehouses, or some arbitrarily selected city). Customers must pay the cost of shipping from the basing points to their final destination.</a:t>
            </a:r>
          </a:p>
          <a:p>
            <a:pPr marL="685800" lvl="1" indent="-228600">
              <a:buClr>
                <a:schemeClr val="dk1"/>
              </a:buClr>
              <a:buSzPct val="100000"/>
              <a:buFont typeface="Arial"/>
              <a:buChar char="•"/>
            </a:pPr>
            <a:r>
              <a:rPr lang="en-IN" sz="800" b="1" dirty="0">
                <a:solidFill>
                  <a:schemeClr val="dk1"/>
                </a:solidFill>
                <a:ea typeface="Calibri"/>
                <a:cs typeface="Calibri"/>
                <a:sym typeface="Calibri"/>
              </a:rPr>
              <a:t>Uniform delivered pricing </a:t>
            </a:r>
            <a:r>
              <a:rPr lang="en-IN" sz="800" dirty="0">
                <a:solidFill>
                  <a:schemeClr val="dk1"/>
                </a:solidFill>
                <a:ea typeface="Calibri"/>
                <a:cs typeface="Calibri"/>
                <a:sym typeface="Calibri"/>
              </a:rPr>
              <a:t>adds an average shipping cost to the price, no matter what the distance is from the manufacturer’s plant.  </a:t>
            </a:r>
          </a:p>
          <a:p>
            <a:pPr marL="685800" lvl="1" indent="-228600">
              <a:buClr>
                <a:schemeClr val="dk1"/>
              </a:buClr>
              <a:buSzPct val="100000"/>
              <a:buFont typeface="Arial"/>
              <a:buChar char="•"/>
            </a:pPr>
            <a:r>
              <a:rPr lang="en-IN" sz="800" b="1" dirty="0">
                <a:solidFill>
                  <a:schemeClr val="dk1"/>
                </a:solidFill>
                <a:ea typeface="Calibri"/>
                <a:cs typeface="Calibri"/>
                <a:sym typeface="Calibri"/>
              </a:rPr>
              <a:t>Freight absorption pricing </a:t>
            </a:r>
            <a:r>
              <a:rPr lang="en-IN" sz="800" dirty="0">
                <a:solidFill>
                  <a:schemeClr val="dk1"/>
                </a:solidFill>
                <a:ea typeface="Calibri"/>
                <a:cs typeface="Calibri"/>
                <a:sym typeface="Calibri"/>
              </a:rPr>
              <a:t>means the seller takes on part or all of the cost of shipping—usually used for high-ticket items, and in markets  that are highly competitive. For example, Amazon.com has learned that offers of free super saver shipping substantially increase their business. </a:t>
            </a:r>
          </a:p>
          <a:p>
            <a:pPr marL="228600" lvl="0" indent="-228600">
              <a:buClr>
                <a:schemeClr val="dk1"/>
              </a:buClr>
              <a:buSzPct val="100000"/>
            </a:pPr>
            <a:endParaRPr lang="en-IN" sz="800" dirty="0">
              <a:solidFill>
                <a:schemeClr val="dk1"/>
              </a:solidFill>
              <a:ea typeface="Calibri"/>
              <a:cs typeface="Calibri"/>
              <a:sym typeface="Calibri"/>
            </a:endParaRPr>
          </a:p>
          <a:p>
            <a:pPr marL="228600" lvl="0" indent="-228600">
              <a:buClr>
                <a:schemeClr val="dk1"/>
              </a:buClr>
              <a:buSzPct val="100000"/>
              <a:buFont typeface="Arial"/>
              <a:buChar char="•"/>
            </a:pPr>
            <a:r>
              <a:rPr lang="en-IN" sz="800" dirty="0">
                <a:solidFill>
                  <a:schemeClr val="dk1"/>
                </a:solidFill>
                <a:ea typeface="Calibri"/>
                <a:cs typeface="Calibri"/>
                <a:sym typeface="Calibri"/>
              </a:rPr>
              <a:t>Zone pricing is similar in nature to the basing-point pricing tactic, but does differ. Ask students to imagine an archery target composed of several concentric circles. The “bulls eye” in the </a:t>
            </a:r>
            <a:r>
              <a:rPr lang="en-IN" sz="800" dirty="0" err="1">
                <a:solidFill>
                  <a:schemeClr val="dk1"/>
                </a:solidFill>
                <a:ea typeface="Calibri"/>
                <a:cs typeface="Calibri"/>
                <a:sym typeface="Calibri"/>
              </a:rPr>
              <a:t>center</a:t>
            </a:r>
            <a:r>
              <a:rPr lang="en-IN" sz="800" dirty="0">
                <a:solidFill>
                  <a:schemeClr val="dk1"/>
                </a:solidFill>
                <a:ea typeface="Calibri"/>
                <a:cs typeface="Calibri"/>
                <a:sym typeface="Calibri"/>
              </a:rPr>
              <a:t> of the target can be thought of as the distribution point, most likely either a manufacturing plant or warehouse/distribution </a:t>
            </a:r>
            <a:r>
              <a:rPr lang="en-IN" sz="800" dirty="0" err="1">
                <a:solidFill>
                  <a:schemeClr val="dk1"/>
                </a:solidFill>
                <a:ea typeface="Calibri"/>
                <a:cs typeface="Calibri"/>
                <a:sym typeface="Calibri"/>
              </a:rPr>
              <a:t>center</a:t>
            </a:r>
            <a:r>
              <a:rPr lang="en-IN" sz="800" dirty="0">
                <a:solidFill>
                  <a:schemeClr val="dk1"/>
                </a:solidFill>
                <a:ea typeface="Calibri"/>
                <a:cs typeface="Calibri"/>
                <a:sym typeface="Calibri"/>
              </a:rPr>
              <a:t>. Each ring surrounding the bulls eye represents a geographic zone some distance away from the distribution point. For example, the ring nearest to the distribution point may include delivery points within 50 miles of the facility; the next ring may cover destinations between 51and 100 miles from the facility, and so on. Different prices are charged for different zones, with the points furthest away from the distribution </a:t>
            </a:r>
            <a:r>
              <a:rPr lang="en-IN" sz="800" dirty="0" err="1">
                <a:solidFill>
                  <a:schemeClr val="dk1"/>
                </a:solidFill>
                <a:ea typeface="Calibri"/>
                <a:cs typeface="Calibri"/>
                <a:sym typeface="Calibri"/>
              </a:rPr>
              <a:t>center</a:t>
            </a:r>
            <a:r>
              <a:rPr lang="en-IN" sz="800" dirty="0">
                <a:solidFill>
                  <a:schemeClr val="dk1"/>
                </a:solidFill>
                <a:ea typeface="Calibri"/>
                <a:cs typeface="Calibri"/>
                <a:sym typeface="Calibri"/>
              </a:rPr>
              <a:t> paying the highest price. More complex variations of zone pricing draw irregular borders rather than simple concentric circles. The borders between price zones may be altered to account for geographic features or aspects of the transportation infrastructure. For example, perhaps a river spans the delivery area—if the nearest bridge is 10 miles downriver, the area on the other side of the river might well be assigned to a different zone because the actual travel distance to cross the river and reach that location is much further away than the simplistic concentric circle method would suggest.</a:t>
            </a:r>
            <a:endParaRPr lang="en-IN" sz="800"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732222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sz="1100" b="1" dirty="0">
                <a:solidFill>
                  <a:schemeClr val="dk1"/>
                </a:solidFill>
                <a:ea typeface="Calibri"/>
                <a:cs typeface="Calibri"/>
                <a:sym typeface="Calibri"/>
              </a:rPr>
              <a:t>LECTURE NOTES:</a:t>
            </a:r>
          </a:p>
          <a:p>
            <a:pPr marL="228600" lvl="0" indent="-228600">
              <a:lnSpc>
                <a:spcPct val="90000"/>
              </a:lnSpc>
              <a:buClr>
                <a:schemeClr val="dk1"/>
              </a:buClr>
              <a:buSzPct val="100000"/>
              <a:buFont typeface="Arial"/>
              <a:buChar char="•"/>
            </a:pPr>
            <a:r>
              <a:rPr lang="en-US" sz="1100" dirty="0">
                <a:solidFill>
                  <a:schemeClr val="dk1"/>
                </a:solidFill>
                <a:ea typeface="Calibri"/>
                <a:cs typeface="Calibri"/>
                <a:sym typeface="Calibri"/>
              </a:rPr>
              <a:t>The previous pricing tactics are appropriate when selling to end customers.  However, the following pricing tactics are appropriate when pricing for channel members</a:t>
            </a:r>
            <a:r>
              <a:rPr lang="en-US" sz="1100" u="sng" dirty="0">
                <a:solidFill>
                  <a:schemeClr val="dk1"/>
                </a:solidFill>
                <a:ea typeface="Calibri"/>
                <a:cs typeface="Calibri"/>
                <a:sym typeface="Calibri"/>
              </a:rPr>
              <a:t>:</a:t>
            </a:r>
          </a:p>
          <a:p>
            <a:pPr marL="685800" lvl="1" indent="-228600">
              <a:lnSpc>
                <a:spcPct val="90000"/>
              </a:lnSpc>
              <a:buClr>
                <a:schemeClr val="dk1"/>
              </a:buClr>
              <a:buSzPct val="100000"/>
              <a:buFont typeface="Arial"/>
              <a:buChar char="•"/>
            </a:pPr>
            <a:r>
              <a:rPr lang="en-US" sz="1100" b="1" dirty="0">
                <a:solidFill>
                  <a:schemeClr val="dk1"/>
                </a:solidFill>
                <a:ea typeface="Calibri"/>
                <a:cs typeface="Calibri"/>
                <a:sym typeface="Calibri"/>
              </a:rPr>
              <a:t>Trade or functional discounts </a:t>
            </a:r>
            <a:r>
              <a:rPr lang="en-US" sz="1100" dirty="0">
                <a:solidFill>
                  <a:schemeClr val="dk1"/>
                </a:solidFill>
                <a:ea typeface="Calibri"/>
                <a:cs typeface="Calibri"/>
                <a:sym typeface="Calibri"/>
              </a:rPr>
              <a:t>usually set a percentage discount off of the suggested retail or list price for each channel level.  The percentage discounts typically relate to the margins needed by the various channel members.</a:t>
            </a:r>
          </a:p>
          <a:p>
            <a:pPr marL="685800" lvl="1" indent="-228600">
              <a:lnSpc>
                <a:spcPct val="90000"/>
              </a:lnSpc>
              <a:buClr>
                <a:schemeClr val="dk1"/>
              </a:buClr>
              <a:buSzPct val="100000"/>
              <a:buFont typeface="Arial"/>
              <a:buChar char="•"/>
            </a:pPr>
            <a:r>
              <a:rPr lang="en-US" sz="1100" b="1" dirty="0">
                <a:solidFill>
                  <a:schemeClr val="dk1"/>
                </a:solidFill>
                <a:ea typeface="Calibri"/>
                <a:cs typeface="Calibri"/>
                <a:sym typeface="Calibri"/>
              </a:rPr>
              <a:t>Quantity discounts </a:t>
            </a:r>
            <a:r>
              <a:rPr lang="en-US" sz="1100" dirty="0">
                <a:solidFill>
                  <a:schemeClr val="dk1"/>
                </a:solidFill>
                <a:ea typeface="Calibri"/>
                <a:cs typeface="Calibri"/>
                <a:sym typeface="Calibri"/>
              </a:rPr>
              <a:t>are useful for encouraging larger purchases, as the amount of the discount varies according to the quantity purchased.  These discounts can be figured on a </a:t>
            </a:r>
            <a:r>
              <a:rPr lang="en-US" sz="1100" b="1" i="1" dirty="0">
                <a:solidFill>
                  <a:schemeClr val="dk1"/>
                </a:solidFill>
                <a:ea typeface="Calibri"/>
                <a:cs typeface="Calibri"/>
                <a:sym typeface="Calibri"/>
              </a:rPr>
              <a:t>cumulative</a:t>
            </a:r>
            <a:r>
              <a:rPr lang="en-US" sz="1100" dirty="0">
                <a:solidFill>
                  <a:schemeClr val="dk1"/>
                </a:solidFill>
                <a:ea typeface="Calibri"/>
                <a:cs typeface="Calibri"/>
                <a:sym typeface="Calibri"/>
              </a:rPr>
              <a:t> basis at the end of a specified time period such as a quarter or year, or they can be </a:t>
            </a:r>
            <a:r>
              <a:rPr lang="en-US" sz="1100" b="1" i="1" dirty="0">
                <a:solidFill>
                  <a:schemeClr val="dk1"/>
                </a:solidFill>
                <a:ea typeface="Calibri"/>
                <a:cs typeface="Calibri"/>
                <a:sym typeface="Calibri"/>
              </a:rPr>
              <a:t>noncumulative</a:t>
            </a:r>
            <a:r>
              <a:rPr lang="en-US" sz="1100" dirty="0">
                <a:solidFill>
                  <a:schemeClr val="dk1"/>
                </a:solidFill>
                <a:ea typeface="Calibri"/>
                <a:cs typeface="Calibri"/>
                <a:sym typeface="Calibri"/>
              </a:rPr>
              <a:t> and apply to items purchased on each individual order.</a:t>
            </a:r>
          </a:p>
          <a:p>
            <a:pPr marL="685800" lvl="1" indent="-228600">
              <a:lnSpc>
                <a:spcPct val="90000"/>
              </a:lnSpc>
              <a:buClr>
                <a:schemeClr val="dk1"/>
              </a:buClr>
              <a:buSzPct val="100000"/>
              <a:buFont typeface="Arial"/>
              <a:buChar char="•"/>
            </a:pPr>
            <a:r>
              <a:rPr lang="en-US" sz="1100" b="1" dirty="0">
                <a:solidFill>
                  <a:schemeClr val="dk1"/>
                </a:solidFill>
                <a:ea typeface="Calibri"/>
                <a:cs typeface="Calibri"/>
                <a:sym typeface="Calibri"/>
              </a:rPr>
              <a:t>Cash discounts </a:t>
            </a:r>
            <a:r>
              <a:rPr lang="en-US" sz="1100" dirty="0">
                <a:solidFill>
                  <a:schemeClr val="dk1"/>
                </a:solidFill>
                <a:ea typeface="Calibri"/>
                <a:cs typeface="Calibri"/>
                <a:sym typeface="Calibri"/>
              </a:rPr>
              <a:t>are used to encourage customers to pay their bills promptly, and may be expressed in a fashion similar to “2 percent 10 days net 30”, meaning that the customer would receive a 2% discount if the bill is paid within 10 days.  Otherwise the full amount is due within 30 days.</a:t>
            </a:r>
          </a:p>
          <a:p>
            <a:pPr marL="685800" lvl="1" indent="-228600">
              <a:lnSpc>
                <a:spcPct val="90000"/>
              </a:lnSpc>
              <a:buClr>
                <a:schemeClr val="dk1"/>
              </a:buClr>
              <a:buSzPct val="100000"/>
              <a:buFont typeface="Arial"/>
              <a:buChar char="•"/>
            </a:pPr>
            <a:r>
              <a:rPr lang="en-US" sz="1100" b="1" dirty="0">
                <a:solidFill>
                  <a:schemeClr val="dk1"/>
                </a:solidFill>
                <a:ea typeface="Calibri"/>
                <a:cs typeface="Calibri"/>
                <a:sym typeface="Calibri"/>
              </a:rPr>
              <a:t>Seasonal discounts</a:t>
            </a:r>
            <a:r>
              <a:rPr lang="en-US" sz="1100" dirty="0">
                <a:solidFill>
                  <a:schemeClr val="dk1"/>
                </a:solidFill>
                <a:ea typeface="Calibri"/>
                <a:cs typeface="Calibri"/>
                <a:sym typeface="Calibri"/>
              </a:rPr>
              <a:t>, as the name implies, are price reductions that are available only at certain times of the year.  Normally such discounts are offered at times of the year when the product is not in high demand.  For example, a Christmas card manufacturer may offer retailers a 50% seasonal discount for cards ordered January 1–March 31.  Another example would be the lower prices charged by Disney World resorts in the off season, compared to holiday and summertime.  Some firms choose to implement a seasonal discount during the height of the season to create a competitive advantage when people are buying.</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334756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Summary slide for Chapter 10, learning objective 3.</a:t>
            </a:r>
          </a:p>
          <a:p>
            <a:pPr lvl="0">
              <a:buSzPct val="25000"/>
            </a:pPr>
            <a:endParaRPr lang="en-IN" dirty="0">
              <a:solidFill>
                <a:schemeClr val="dk1"/>
              </a:solidFill>
              <a:ea typeface="Calibri"/>
              <a:cs typeface="Calibri"/>
              <a:sym typeface="Calibri"/>
            </a:endParaRPr>
          </a:p>
          <a:p>
            <a:pPr lvl="0">
              <a:buSzPct val="25000"/>
            </a:pPr>
            <a:r>
              <a:rPr lang="en-IN" b="1" dirty="0">
                <a:solidFill>
                  <a:schemeClr val="dk1"/>
                </a:solidFill>
                <a:ea typeface="Calibri"/>
                <a:cs typeface="Calibri"/>
                <a:sym typeface="Calibri"/>
              </a:rPr>
              <a:t>DISCUSSION NOTE:</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Based on a review of the chapter, students should be able to find examples of various pricing strategies and tactics in place at their university.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379622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marL="228600" marR="0" lvl="0" indent="-228600" algn="l" rtl="0">
              <a:spcBef>
                <a:spcPts val="0"/>
              </a:spcBef>
              <a:buSzPct val="25000"/>
              <a:buNone/>
            </a:pPr>
            <a:r>
              <a:rPr lang="en-US" sz="1050" b="1" i="0" u="none" strike="noStrike" cap="none" dirty="0" smtClean="0">
                <a:solidFill>
                  <a:schemeClr val="dk1"/>
                </a:solidFill>
                <a:latin typeface="Calibri"/>
                <a:ea typeface="Calibri"/>
                <a:cs typeface="Calibri"/>
                <a:sym typeface="Calibri"/>
              </a:rPr>
              <a:t>LECTURE NOTES:</a:t>
            </a:r>
          </a:p>
          <a:p>
            <a:pPr marL="228600" marR="0" lvl="0" indent="-228600" algn="l" rtl="0">
              <a:spcBef>
                <a:spcPts val="0"/>
              </a:spcBef>
              <a:buSzPct val="25000"/>
              <a:buNone/>
            </a:pPr>
            <a:r>
              <a:rPr lang="en-US" sz="1050" b="0" i="0" u="none" strike="noStrike" cap="none" dirty="0" smtClean="0">
                <a:solidFill>
                  <a:schemeClr val="dk1"/>
                </a:solidFill>
                <a:latin typeface="Calibri"/>
                <a:ea typeface="Calibri"/>
                <a:cs typeface="Calibri"/>
                <a:sym typeface="Calibri"/>
              </a:rPr>
              <a:t>Technology available via e</a:t>
            </a:r>
            <a:r>
              <a:rPr lang="en-US" sz="1050" b="0" i="0" u="sng" strike="noStrike" cap="none" dirty="0" smtClean="0">
                <a:solidFill>
                  <a:schemeClr val="dk1"/>
                </a:solidFill>
                <a:latin typeface="Calibri"/>
                <a:ea typeface="Calibri"/>
                <a:cs typeface="Calibri"/>
                <a:sym typeface="Calibri"/>
              </a:rPr>
              <a:t>-</a:t>
            </a:r>
            <a:r>
              <a:rPr lang="en-US" sz="1050" b="0" i="0" u="none" strike="noStrike" cap="none" dirty="0" smtClean="0">
                <a:solidFill>
                  <a:schemeClr val="dk1"/>
                </a:solidFill>
                <a:latin typeface="Calibri"/>
                <a:ea typeface="Calibri"/>
                <a:cs typeface="Calibri"/>
                <a:sym typeface="Calibri"/>
              </a:rPr>
              <a:t>commerce and the Internet in particular makes it easy for pricing to change quickly.</a:t>
            </a:r>
          </a:p>
          <a:p>
            <a:pPr marL="228600" marR="0" lvl="0" indent="-228600" algn="l" rtl="0">
              <a:spcBef>
                <a:spcPts val="0"/>
              </a:spcBef>
              <a:buClr>
                <a:schemeClr val="dk1"/>
              </a:buClr>
              <a:buSzPct val="95454"/>
              <a:buFont typeface="Arial"/>
              <a:buChar char="•"/>
            </a:pPr>
            <a:r>
              <a:rPr lang="en-US" sz="1050" b="1" i="0" u="none" strike="noStrike" cap="none" dirty="0" smtClean="0">
                <a:solidFill>
                  <a:schemeClr val="dk1"/>
                </a:solidFill>
                <a:latin typeface="Calibri"/>
                <a:ea typeface="Calibri"/>
                <a:cs typeface="Calibri"/>
                <a:sym typeface="Calibri"/>
              </a:rPr>
              <a:t>Dynamic pricing strategies </a:t>
            </a:r>
            <a:r>
              <a:rPr lang="en-US" sz="1050" b="0" i="0" u="none" strike="noStrike" cap="none" dirty="0" smtClean="0">
                <a:solidFill>
                  <a:schemeClr val="dk1"/>
                </a:solidFill>
                <a:latin typeface="Calibri"/>
                <a:ea typeface="Calibri"/>
                <a:cs typeface="Calibri"/>
                <a:sym typeface="Calibri"/>
              </a:rPr>
              <a:t>are those in which the Internet seller can easily adjust the price to meet changes in the marketplace. The cost of changing prices on the Internet is practically zero, and firms can respond quickly and frequently to changes in costs, supply, and/or demand.</a:t>
            </a:r>
          </a:p>
          <a:p>
            <a:pPr marL="685800" marR="0" lvl="1" indent="-228600" algn="l" rtl="0">
              <a:spcBef>
                <a:spcPts val="0"/>
              </a:spcBef>
              <a:buClr>
                <a:schemeClr val="dk1"/>
              </a:buClr>
              <a:buSzPct val="95454"/>
              <a:buFont typeface="Arial"/>
              <a:buChar char="•"/>
            </a:pPr>
            <a:r>
              <a:rPr lang="en-US" sz="1050" b="0" i="0" u="none" strike="noStrike" cap="none" dirty="0" smtClean="0">
                <a:solidFill>
                  <a:schemeClr val="dk1"/>
                </a:solidFill>
                <a:latin typeface="Calibri"/>
                <a:ea typeface="Calibri"/>
                <a:cs typeface="Calibri"/>
                <a:sym typeface="Calibri"/>
              </a:rPr>
              <a:t>Some people refer to dynamic pricing as “real-time pricing”. For example, electricity prices might change as often as hourly and occasionally even more often based on the time of day and time of year.  Another example of dynamic pricing can be found in the mortgage industry, where mortgage interest rates also vary to meet changes in the marketplace. </a:t>
            </a:r>
          </a:p>
          <a:p>
            <a:pPr marL="685800" marR="0" lvl="1" indent="-228600" algn="l" rtl="0">
              <a:spcBef>
                <a:spcPts val="0"/>
              </a:spcBef>
              <a:buClr>
                <a:schemeClr val="dk1"/>
              </a:buClr>
              <a:buSzPct val="95454"/>
              <a:buFont typeface="Arial"/>
              <a:buChar char="•"/>
            </a:pPr>
            <a:r>
              <a:rPr lang="en-US" sz="1050" b="0" i="0" u="none" strike="noStrike" cap="none" dirty="0" smtClean="0">
                <a:solidFill>
                  <a:schemeClr val="dk1"/>
                </a:solidFill>
                <a:latin typeface="Calibri"/>
                <a:ea typeface="Calibri"/>
                <a:cs typeface="Calibri"/>
                <a:sym typeface="Calibri"/>
              </a:rPr>
              <a:t>The link provided leads to a recent article discussing Ticketmaster’s plans to implement dynamic pricing in an effort to thwart scalpers.</a:t>
            </a:r>
          </a:p>
          <a:p>
            <a:pPr marL="228600" marR="0" lvl="1" indent="-228600" algn="l" rtl="0">
              <a:spcBef>
                <a:spcPts val="0"/>
              </a:spcBef>
              <a:spcAft>
                <a:spcPts val="0"/>
              </a:spcAft>
              <a:buClr>
                <a:schemeClr val="dk1"/>
              </a:buClr>
              <a:buSzPct val="95454"/>
              <a:buFont typeface="Arial"/>
              <a:buChar char="•"/>
            </a:pPr>
            <a:r>
              <a:rPr lang="en-US" sz="1050" b="1" i="0" u="none" strike="noStrike" cap="none" dirty="0" smtClean="0">
                <a:solidFill>
                  <a:schemeClr val="dk1"/>
                </a:solidFill>
                <a:latin typeface="Calibri"/>
                <a:ea typeface="Calibri"/>
                <a:cs typeface="Calibri"/>
                <a:sym typeface="Calibri"/>
              </a:rPr>
              <a:t>Online auctions </a:t>
            </a:r>
            <a:r>
              <a:rPr lang="en-US" sz="1050" b="0" i="0" u="none" strike="noStrike" cap="none" dirty="0" smtClean="0">
                <a:solidFill>
                  <a:schemeClr val="dk1"/>
                </a:solidFill>
                <a:latin typeface="Calibri"/>
                <a:ea typeface="Calibri"/>
                <a:cs typeface="Calibri"/>
                <a:sym typeface="Calibri"/>
              </a:rPr>
              <a:t>are familiar to most consumers and allow shoppers to purchase products through online bidding. B2B auction sites also exist.  Skoreit.com is one of the newer bid sites targeting consumers.  While the site is promoted as making it possible to purchase items for as much as 99% off of retail, the site itself requires users to purchase “</a:t>
            </a:r>
            <a:r>
              <a:rPr lang="en-US" sz="1050" b="0" i="0" u="none" strike="noStrike" cap="none" dirty="0" err="1" smtClean="0">
                <a:solidFill>
                  <a:schemeClr val="dk1"/>
                </a:solidFill>
                <a:latin typeface="Calibri"/>
                <a:ea typeface="Calibri"/>
                <a:cs typeface="Calibri"/>
                <a:sym typeface="Calibri"/>
              </a:rPr>
              <a:t>bidpacks</a:t>
            </a:r>
            <a:r>
              <a:rPr lang="en-US" sz="1050" b="0" i="0" u="sng" strike="noStrike" cap="none" dirty="0" smtClean="0">
                <a:solidFill>
                  <a:schemeClr val="dk1"/>
                </a:solidFill>
                <a:latin typeface="Calibri"/>
                <a:ea typeface="Calibri"/>
                <a:cs typeface="Calibri"/>
                <a:sym typeface="Calibri"/>
              </a:rPr>
              <a:t>,</a:t>
            </a:r>
            <a:r>
              <a:rPr lang="en-US" sz="1050" b="0" i="0" u="none" strike="noStrike" cap="none" dirty="0" smtClean="0">
                <a:solidFill>
                  <a:schemeClr val="dk1"/>
                </a:solidFill>
                <a:latin typeface="Calibri"/>
                <a:ea typeface="Calibri"/>
                <a:cs typeface="Calibri"/>
                <a:sym typeface="Calibri"/>
              </a:rPr>
              <a:t>” beginning as low as $9.90  Each </a:t>
            </a:r>
            <a:r>
              <a:rPr lang="en-US" sz="1050" b="0" i="0" u="none" strike="noStrike" cap="none" dirty="0" err="1" smtClean="0">
                <a:solidFill>
                  <a:schemeClr val="dk1"/>
                </a:solidFill>
                <a:latin typeface="Calibri"/>
                <a:ea typeface="Calibri"/>
                <a:cs typeface="Calibri"/>
                <a:sym typeface="Calibri"/>
              </a:rPr>
              <a:t>bidpack</a:t>
            </a:r>
            <a:r>
              <a:rPr lang="en-US" sz="1050" b="0" i="0" u="none" strike="noStrike" cap="none" dirty="0" smtClean="0">
                <a:solidFill>
                  <a:schemeClr val="dk1"/>
                </a:solidFill>
                <a:latin typeface="Calibri"/>
                <a:ea typeface="Calibri"/>
                <a:cs typeface="Calibri"/>
                <a:sym typeface="Calibri"/>
              </a:rPr>
              <a:t> contains a limited number of bids which can be used during auctions.  The cost of each bid in early 2011 was around 60 cents a piece.</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dirty="0" smtClean="0">
                <a:solidFill>
                  <a:schemeClr val="dk1"/>
                </a:solidFill>
                <a:latin typeface="Calibri"/>
                <a:ea typeface="Calibri"/>
                <a:cs typeface="Calibri"/>
                <a:sym typeface="Calibri"/>
              </a:rPr>
              <a:t>The</a:t>
            </a:r>
            <a:r>
              <a:rPr lang="en-US" sz="1050" b="1" i="0" u="none" strike="noStrike" cap="none" dirty="0" smtClean="0">
                <a:solidFill>
                  <a:schemeClr val="dk1"/>
                </a:solidFill>
                <a:latin typeface="Calibri"/>
                <a:ea typeface="Calibri"/>
                <a:cs typeface="Calibri"/>
                <a:sym typeface="Calibri"/>
              </a:rPr>
              <a:t> </a:t>
            </a:r>
            <a:r>
              <a:rPr lang="en-US" sz="1050" b="1" i="0" u="none" strike="noStrike" cap="none" dirty="0" err="1" smtClean="0">
                <a:solidFill>
                  <a:schemeClr val="dk1"/>
                </a:solidFill>
                <a:latin typeface="Calibri"/>
                <a:ea typeface="Calibri"/>
                <a:cs typeface="Calibri"/>
                <a:sym typeface="Calibri"/>
              </a:rPr>
              <a:t>freemium</a:t>
            </a:r>
            <a:r>
              <a:rPr lang="en-US" sz="1050" b="1" i="0" u="none" strike="noStrike" cap="none" dirty="0" smtClean="0">
                <a:solidFill>
                  <a:schemeClr val="dk1"/>
                </a:solidFill>
                <a:latin typeface="Calibri"/>
                <a:ea typeface="Calibri"/>
                <a:cs typeface="Calibri"/>
                <a:sym typeface="Calibri"/>
              </a:rPr>
              <a:t> </a:t>
            </a:r>
            <a:r>
              <a:rPr lang="en-US" sz="1050" b="0" i="0" u="none" strike="noStrike" cap="none" dirty="0" smtClean="0">
                <a:solidFill>
                  <a:schemeClr val="dk1"/>
                </a:solidFill>
                <a:latin typeface="Calibri"/>
                <a:ea typeface="Calibri"/>
                <a:cs typeface="Calibri"/>
                <a:sym typeface="Calibri"/>
              </a:rPr>
              <a:t>((a mix of “free” and “premium”) </a:t>
            </a:r>
            <a:r>
              <a:rPr lang="en-US" sz="1050" b="1" i="0" u="none" strike="noStrike" cap="none" dirty="0" smtClean="0">
                <a:solidFill>
                  <a:schemeClr val="dk1"/>
                </a:solidFill>
                <a:latin typeface="Calibri"/>
                <a:ea typeface="Calibri"/>
                <a:cs typeface="Calibri"/>
                <a:sym typeface="Calibri"/>
              </a:rPr>
              <a:t>pricing model </a:t>
            </a:r>
            <a:r>
              <a:rPr lang="en-US" sz="1050" b="0" i="0" u="none" strike="noStrike" cap="none" dirty="0" smtClean="0">
                <a:solidFill>
                  <a:schemeClr val="dk1"/>
                </a:solidFill>
                <a:latin typeface="Calibri"/>
                <a:ea typeface="Calibri"/>
                <a:cs typeface="Calibri"/>
                <a:sym typeface="Calibri"/>
              </a:rPr>
              <a:t>is a business strategy in which a product in its most basic version is provided free of charge but the company charges money (the premium) for upgraded versions of the product with more features, greater functionality, or greater capacity. The </a:t>
            </a:r>
            <a:r>
              <a:rPr lang="en-US" sz="1050" b="0" i="0" u="none" strike="noStrike" cap="none" dirty="0" err="1" smtClean="0">
                <a:solidFill>
                  <a:schemeClr val="dk1"/>
                </a:solidFill>
                <a:latin typeface="Calibri"/>
                <a:ea typeface="Calibri"/>
                <a:cs typeface="Calibri"/>
                <a:sym typeface="Calibri"/>
              </a:rPr>
              <a:t>freemium</a:t>
            </a:r>
            <a:r>
              <a:rPr lang="en-US" sz="1050" b="0" i="0" u="none" strike="noStrike" cap="none" dirty="0" smtClean="0">
                <a:solidFill>
                  <a:schemeClr val="dk1"/>
                </a:solidFill>
                <a:latin typeface="Calibri"/>
                <a:ea typeface="Calibri"/>
                <a:cs typeface="Calibri"/>
                <a:sym typeface="Calibri"/>
              </a:rPr>
              <a:t> pricing strategy has been most popular in digital offerings such as software media, games, or web services where the cost of one additional copy of the product is negligible. The idea is that if you give your product away, you will build a customer base of consumers willing to pay for the added benefits. </a:t>
            </a:r>
          </a:p>
          <a:p>
            <a:pPr marL="0" marR="0" lvl="0" indent="0" algn="l" rtl="0">
              <a:lnSpc>
                <a:spcPct val="100000"/>
              </a:lnSpc>
              <a:spcBef>
                <a:spcPts val="0"/>
              </a:spcBef>
              <a:spcAft>
                <a:spcPts val="0"/>
              </a:spcAft>
              <a:buClr>
                <a:schemeClr val="dk1"/>
              </a:buClr>
              <a:buSzPct val="25000"/>
              <a:buFont typeface="Arial"/>
              <a:buNone/>
            </a:pPr>
            <a:endParaRPr lang="en-US" sz="105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lang="en-US" sz="1050" b="0" i="0" u="none" strike="noStrike" cap="none" dirty="0" smtClean="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95454"/>
              <a:buFont typeface="Arial"/>
              <a:buNone/>
            </a:pPr>
            <a:endParaRPr lang="en-US" sz="105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1050" b="1" i="0" u="none" strike="noStrike" cap="none" dirty="0" smtClean="0">
                <a:solidFill>
                  <a:schemeClr val="dk1"/>
                </a:solidFill>
                <a:latin typeface="Calibri"/>
                <a:ea typeface="Calibri"/>
                <a:cs typeface="Calibri"/>
                <a:sym typeface="Calibri"/>
              </a:rPr>
              <a:t>DISCUSSION NOTE:</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dirty="0" smtClean="0">
                <a:solidFill>
                  <a:schemeClr val="dk1"/>
                </a:solidFill>
                <a:latin typeface="Calibri"/>
                <a:ea typeface="Calibri"/>
                <a:cs typeface="Calibri"/>
                <a:sym typeface="Calibri"/>
              </a:rPr>
              <a:t>Ask students whether they use or are familiar with companies that use a “</a:t>
            </a:r>
            <a:r>
              <a:rPr lang="en-US" sz="1050" b="0" i="0" u="none" strike="noStrike" cap="none" dirty="0" err="1" smtClean="0">
                <a:solidFill>
                  <a:schemeClr val="dk1"/>
                </a:solidFill>
                <a:latin typeface="Calibri"/>
                <a:ea typeface="Calibri"/>
                <a:cs typeface="Calibri"/>
                <a:sym typeface="Calibri"/>
              </a:rPr>
              <a:t>freemium</a:t>
            </a:r>
            <a:r>
              <a:rPr lang="en-US" sz="1050" b="0" i="0" u="none" strike="noStrike" cap="none" dirty="0" smtClean="0">
                <a:solidFill>
                  <a:schemeClr val="dk1"/>
                </a:solidFill>
                <a:latin typeface="Calibri"/>
                <a:ea typeface="Calibri"/>
                <a:cs typeface="Calibri"/>
                <a:sym typeface="Calibri"/>
              </a:rPr>
              <a:t>” model. Companies that have followed this pricing model include </a:t>
            </a:r>
            <a:r>
              <a:rPr lang="en-US" sz="1050" b="0" i="0" u="none" strike="noStrike" cap="none" dirty="0" err="1" smtClean="0">
                <a:solidFill>
                  <a:schemeClr val="dk1"/>
                </a:solidFill>
                <a:latin typeface="Calibri"/>
                <a:ea typeface="Calibri"/>
                <a:cs typeface="Calibri"/>
                <a:sym typeface="Calibri"/>
              </a:rPr>
              <a:t>Dropbox</a:t>
            </a:r>
            <a:r>
              <a:rPr lang="en-US" sz="1050" b="0" i="0" u="none" strike="noStrike" cap="none" dirty="0" smtClean="0">
                <a:solidFill>
                  <a:schemeClr val="dk1"/>
                </a:solidFill>
                <a:latin typeface="Calibri"/>
                <a:ea typeface="Calibri"/>
                <a:cs typeface="Calibri"/>
                <a:sym typeface="Calibri"/>
              </a:rPr>
              <a:t>, Inc., </a:t>
            </a:r>
            <a:r>
              <a:rPr lang="en-US" sz="1050" b="0" i="0" u="none" strike="noStrike" cap="none" dirty="0" err="1" smtClean="0">
                <a:solidFill>
                  <a:schemeClr val="dk1"/>
                </a:solidFill>
                <a:latin typeface="Calibri"/>
                <a:ea typeface="Calibri"/>
                <a:cs typeface="Calibri"/>
                <a:sym typeface="Calibri"/>
              </a:rPr>
              <a:t>SurveyMonkey</a:t>
            </a:r>
            <a:r>
              <a:rPr lang="en-US" sz="1050" b="0" i="0" u="none" strike="noStrike" cap="none" dirty="0" smtClean="0">
                <a:solidFill>
                  <a:schemeClr val="dk1"/>
                </a:solidFill>
                <a:latin typeface="Calibri"/>
                <a:ea typeface="Calibri"/>
                <a:cs typeface="Calibri"/>
                <a:sym typeface="Calibri"/>
              </a:rPr>
              <a:t>, </a:t>
            </a:r>
            <a:r>
              <a:rPr lang="en-US" sz="1050" b="0" i="0" u="none" strike="noStrike" cap="none" dirty="0" err="1" smtClean="0">
                <a:solidFill>
                  <a:schemeClr val="dk1"/>
                </a:solidFill>
                <a:latin typeface="Calibri"/>
                <a:ea typeface="Calibri"/>
                <a:cs typeface="Calibri"/>
                <a:sym typeface="Calibri"/>
              </a:rPr>
              <a:t>Spotify</a:t>
            </a:r>
            <a:r>
              <a:rPr lang="en-US" sz="1050" b="0" i="0" u="none" strike="noStrike" cap="none" dirty="0" smtClean="0">
                <a:solidFill>
                  <a:schemeClr val="dk1"/>
                </a:solidFill>
                <a:latin typeface="Calibri"/>
                <a:ea typeface="Calibri"/>
                <a:cs typeface="Calibri"/>
                <a:sym typeface="Calibri"/>
              </a:rPr>
              <a:t>, and Skype. </a:t>
            </a:r>
          </a:p>
          <a:p>
            <a:pPr marL="0" marR="0" lvl="0" indent="0" algn="l" rtl="0">
              <a:lnSpc>
                <a:spcPct val="100000"/>
              </a:lnSpc>
              <a:spcBef>
                <a:spcPts val="0"/>
              </a:spcBef>
              <a:spcAft>
                <a:spcPts val="0"/>
              </a:spcAft>
              <a:buClr>
                <a:schemeClr val="dk1"/>
              </a:buClr>
              <a:buSzPct val="25000"/>
              <a:buFont typeface="Arial"/>
              <a:buNone/>
            </a:pPr>
            <a:endParaRPr lang="en-US" sz="105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dirty="0" smtClean="0">
                <a:solidFill>
                  <a:schemeClr val="dk1"/>
                </a:solidFill>
                <a:latin typeface="Calibri"/>
                <a:ea typeface="Calibri"/>
                <a:cs typeface="Calibri"/>
                <a:sym typeface="Calibri"/>
              </a:rPr>
              <a:t>Ask students who have experience with “</a:t>
            </a:r>
            <a:r>
              <a:rPr lang="en-US" sz="1050" b="0" i="0" u="none" strike="noStrike" cap="none" dirty="0" err="1" smtClean="0">
                <a:solidFill>
                  <a:schemeClr val="dk1"/>
                </a:solidFill>
                <a:latin typeface="Calibri"/>
                <a:ea typeface="Calibri"/>
                <a:cs typeface="Calibri"/>
                <a:sym typeface="Calibri"/>
              </a:rPr>
              <a:t>freemium</a:t>
            </a:r>
            <a:r>
              <a:rPr lang="en-US" sz="1050" b="0" i="0" u="none" strike="noStrike" cap="none" dirty="0" smtClean="0">
                <a:solidFill>
                  <a:schemeClr val="dk1"/>
                </a:solidFill>
                <a:latin typeface="Calibri"/>
                <a:ea typeface="Calibri"/>
                <a:cs typeface="Calibri"/>
                <a:sym typeface="Calibri"/>
              </a:rPr>
              <a:t>” service whether they have or would consider upgrading to the premium service. If not, why not?</a:t>
            </a:r>
          </a:p>
          <a:p>
            <a:pPr marL="0" marR="0" lvl="0" indent="0" algn="l" rtl="0">
              <a:lnSpc>
                <a:spcPct val="100000"/>
              </a:lnSpc>
              <a:spcBef>
                <a:spcPts val="0"/>
              </a:spcBef>
              <a:spcAft>
                <a:spcPts val="0"/>
              </a:spcAft>
              <a:buClr>
                <a:schemeClr val="dk1"/>
              </a:buClr>
              <a:buSzPct val="25000"/>
              <a:buFont typeface="Arial"/>
              <a:buNone/>
            </a:pPr>
            <a:endParaRPr lang="en-US" sz="105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dirty="0" smtClean="0">
                <a:solidFill>
                  <a:schemeClr val="dk1"/>
                </a:solidFill>
                <a:latin typeface="Calibri"/>
                <a:ea typeface="Calibri"/>
                <a:cs typeface="Calibri"/>
                <a:sym typeface="Calibri"/>
              </a:rPr>
              <a:t>Use this discussion to illustrate that while some products such as Skype have been highly successful, others have found that customers never upgrade to the premium version of the product. For example, Pandora, the firm we met in Chapter 1, has found that many consumers were unwilling to pay for their service. As a result, they changed their business model to include a free service supported by paid advertising plus their Pandora One paid service without the ads.</a:t>
            </a:r>
          </a:p>
          <a:p>
            <a:pPr marL="228600" marR="0" lvl="0" indent="-228600" algn="l" rtl="0">
              <a:spcBef>
                <a:spcPts val="0"/>
              </a:spcBef>
              <a:buClr>
                <a:schemeClr val="dk1"/>
              </a:buClr>
              <a:buSzPct val="95454"/>
              <a:buFont typeface="Calibri"/>
              <a:buNone/>
            </a:pPr>
            <a:endParaRPr lang="en-US" sz="105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05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3682898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DISCUSSION NOTE:</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With increased price transparency, there will be fewer opportunities for business to take advantage of consumers lacking complete information.</a:t>
            </a:r>
          </a:p>
          <a:p>
            <a:pPr lvl="0">
              <a:buSzPct val="25000"/>
            </a:pPr>
            <a:r>
              <a:rPr lang="en-IN" dirty="0">
                <a:solidFill>
                  <a:schemeClr val="dk1"/>
                </a:solidFill>
                <a:ea typeface="Calibri"/>
                <a:cs typeface="Calibri"/>
                <a:sym typeface="Calibri"/>
              </a:rPr>
              <a:t>Potential implications for marketers include:</a:t>
            </a:r>
          </a:p>
          <a:p>
            <a:pPr marL="171450" lvl="0" indent="-171450">
              <a:buClr>
                <a:schemeClr val="dk1"/>
              </a:buClr>
              <a:buSzPct val="100000"/>
              <a:buFont typeface="Arial"/>
              <a:buChar char="•"/>
            </a:pPr>
            <a:r>
              <a:rPr lang="en-IN" dirty="0">
                <a:solidFill>
                  <a:schemeClr val="dk1"/>
                </a:solidFill>
                <a:ea typeface="Calibri"/>
                <a:cs typeface="Calibri"/>
                <a:sym typeface="Calibri"/>
              </a:rPr>
              <a:t>More adaptive pricing models (e.g., dynamic pricing, price-matching).</a:t>
            </a:r>
          </a:p>
          <a:p>
            <a:pPr marL="171450" lvl="0" indent="-171450">
              <a:buClr>
                <a:schemeClr val="dk1"/>
              </a:buClr>
              <a:buSzPct val="100000"/>
              <a:buFont typeface="Arial"/>
              <a:buChar char="•"/>
            </a:pPr>
            <a:r>
              <a:rPr lang="en-IN" dirty="0">
                <a:solidFill>
                  <a:schemeClr val="dk1"/>
                </a:solidFill>
                <a:ea typeface="Calibri"/>
                <a:cs typeface="Calibri"/>
                <a:sym typeface="Calibri"/>
              </a:rPr>
              <a:t>More innovative pricing models (e.g., pay as you wish).</a:t>
            </a:r>
          </a:p>
          <a:p>
            <a:pPr marL="171450" lvl="0" indent="-171450">
              <a:buClr>
                <a:schemeClr val="dk1"/>
              </a:buClr>
              <a:buSzPct val="100000"/>
              <a:buFont typeface="Arial"/>
              <a:buChar char="•"/>
            </a:pPr>
            <a:r>
              <a:rPr lang="en-IN" dirty="0">
                <a:solidFill>
                  <a:schemeClr val="dk1"/>
                </a:solidFill>
                <a:ea typeface="Calibri"/>
                <a:cs typeface="Calibri"/>
                <a:sym typeface="Calibri"/>
              </a:rPr>
              <a:t>Firms findings way to differentiate and compete more strongly on non-price factors.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3742318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ea typeface="Calibri"/>
                <a:cs typeface="Calibri"/>
                <a:sym typeface="Calibri"/>
              </a:rPr>
              <a:t>Marketers must also understand and deal with psychological, legal, and ethical issues when attempting to maximize the effectiveness of their pricing plans.  We’ll begin with a discussion of psychological issues in pricing, and the psychological pricing strategies which often result.</a:t>
            </a:r>
          </a:p>
          <a:p>
            <a:pPr marL="228600" lvl="0" indent="-228600">
              <a:buClr>
                <a:schemeClr val="dk1"/>
              </a:buClr>
              <a:buSzPct val="100000"/>
              <a:buFont typeface="Calibri"/>
              <a:buChar char="•"/>
            </a:pPr>
            <a:r>
              <a:rPr lang="en-US" dirty="0">
                <a:solidFill>
                  <a:schemeClr val="dk1"/>
                </a:solidFill>
                <a:ea typeface="Calibri"/>
                <a:cs typeface="Calibri"/>
                <a:sym typeface="Calibri"/>
              </a:rPr>
              <a:t>Prior to this point, pricing has been discussed primarily from the standpoint of economics, which assumes that consumers make logical, rational evaluations of price.  Of course it doesn’t always work that way, as certain psychological factors play havoc with “rational” evaluations.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380664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dirty="0">
                <a:solidFill>
                  <a:schemeClr val="dk1"/>
                </a:solidFill>
                <a:ea typeface="Calibri"/>
                <a:cs typeface="Calibri"/>
                <a:sym typeface="Calibri"/>
              </a:rPr>
              <a:t>Firms undertake price planning in six steps, as shown in Figure 10.1.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The process begins by setting objectives.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This is followed by estimating demand and determining relevant costs. </a:t>
            </a:r>
            <a:r>
              <a:rPr lang="en-US" strike="sngStrike" dirty="0">
                <a:solidFill>
                  <a:srgbClr val="FF0000"/>
                </a:solidFill>
                <a:ea typeface="Calibri"/>
                <a:cs typeface="Calibri"/>
                <a:sym typeface="Calibri"/>
              </a:rPr>
              <a:t> </a:t>
            </a:r>
            <a:r>
              <a:rPr lang="en-US" dirty="0">
                <a:solidFill>
                  <a:schemeClr val="dk1"/>
                </a:solidFill>
                <a:ea typeface="Calibri"/>
                <a:cs typeface="Calibri"/>
                <a:sym typeface="Calibri"/>
              </a:rPr>
              <a:t>Examination of the pricing environment precedes the choice of a pricing strategy and the implementation of pricing tactics. </a:t>
            </a:r>
            <a:r>
              <a:rPr lang="en-US" dirty="0">
                <a:solidFill>
                  <a:srgbClr val="FF0000"/>
                </a:solidFill>
                <a:ea typeface="Calibri"/>
                <a:cs typeface="Calibri"/>
                <a:sym typeface="Calibri"/>
              </a:rPr>
              <a:t> </a:t>
            </a:r>
            <a:r>
              <a:rPr lang="en-US" dirty="0">
                <a:solidFill>
                  <a:schemeClr val="dk1"/>
                </a:solidFill>
                <a:ea typeface="Calibri"/>
                <a:cs typeface="Calibri"/>
                <a:sym typeface="Calibri"/>
              </a:rPr>
              <a:t>Each of these steps will be discussed in more detail as we work through the chapter material.</a:t>
            </a:r>
            <a:r>
              <a:rPr lang="en-US" dirty="0" smtClean="0"/>
              <a:t> </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95298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900"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sz="900" b="1" dirty="0">
                <a:solidFill>
                  <a:schemeClr val="dk1"/>
                </a:solidFill>
                <a:ea typeface="Calibri"/>
                <a:cs typeface="Calibri"/>
                <a:sym typeface="Calibri"/>
              </a:rPr>
              <a:t>Buyers form expectations of the fair or customary price </a:t>
            </a:r>
            <a:r>
              <a:rPr lang="en-US" sz="900" dirty="0">
                <a:solidFill>
                  <a:schemeClr val="dk1"/>
                </a:solidFill>
                <a:ea typeface="Calibri"/>
                <a:cs typeface="Calibri"/>
                <a:sym typeface="Calibri"/>
              </a:rPr>
              <a:t>that should be charged for a given product or service.  When a product or service is priced above what the buyer believes to be fair, he or she may refuse to buy, believing the product to be a bad deal.  Conversely, while some buyers may gleefully purchase items priced below the fair or customary price, a price too low may send a negative signal to the buyer, raising suspicions that product quality is not up to par.  </a:t>
            </a:r>
          </a:p>
          <a:p>
            <a:pPr marL="228600" lvl="0" indent="-228600">
              <a:buClr>
                <a:schemeClr val="dk1"/>
              </a:buClr>
              <a:buSzPct val="100000"/>
              <a:buFont typeface="Calibri"/>
              <a:buChar char="•"/>
            </a:pPr>
            <a:r>
              <a:rPr lang="en-US" sz="900" dirty="0">
                <a:solidFill>
                  <a:schemeClr val="dk1"/>
                </a:solidFill>
                <a:ea typeface="Calibri"/>
                <a:cs typeface="Calibri"/>
                <a:sym typeface="Calibri"/>
              </a:rPr>
              <a:t>Therefore, it is important that the marketer understand</a:t>
            </a:r>
            <a:r>
              <a:rPr lang="en-US" sz="900" u="sng" dirty="0">
                <a:solidFill>
                  <a:schemeClr val="dk1"/>
                </a:solidFill>
                <a:ea typeface="Calibri"/>
                <a:cs typeface="Calibri"/>
                <a:sym typeface="Calibri"/>
              </a:rPr>
              <a:t>s</a:t>
            </a:r>
            <a:r>
              <a:rPr lang="en-US" sz="900" dirty="0">
                <a:solidFill>
                  <a:schemeClr val="dk1"/>
                </a:solidFill>
                <a:ea typeface="Calibri"/>
                <a:cs typeface="Calibri"/>
                <a:sym typeface="Calibri"/>
              </a:rPr>
              <a:t> consumers’ expectations in setting price.  It’s also important to recognize that price expectations can vary by country, culture, or even zip code.  Victoria’s Secret has learned to send catalogs featuring the same merchandise, but with different prices, to those residing in different zip codes.  Those in higher income areas often expect to pay more, and thus receive a catalog that fulfills that expectation.</a:t>
            </a:r>
          </a:p>
          <a:p>
            <a:pPr marL="228600" lvl="0" indent="-228600">
              <a:buClr>
                <a:schemeClr val="dk1"/>
              </a:buClr>
              <a:buSzPct val="100000"/>
              <a:buFont typeface="Calibri"/>
              <a:buChar char="•"/>
            </a:pPr>
            <a:r>
              <a:rPr lang="en-US" sz="900" b="1" dirty="0">
                <a:solidFill>
                  <a:schemeClr val="dk1"/>
                </a:solidFill>
                <a:ea typeface="Calibri"/>
                <a:cs typeface="Calibri"/>
                <a:sym typeface="Calibri"/>
              </a:rPr>
              <a:t>Internal reference prices </a:t>
            </a:r>
            <a:r>
              <a:rPr lang="en-US" sz="900" dirty="0">
                <a:solidFill>
                  <a:schemeClr val="dk1"/>
                </a:solidFill>
                <a:ea typeface="Calibri"/>
                <a:cs typeface="Calibri"/>
                <a:sym typeface="Calibri"/>
              </a:rPr>
              <a:t>sometimes influence consumers’ perceptions of the customary price of a product.  Internal reference prices are a set price, or price range</a:t>
            </a:r>
            <a:r>
              <a:rPr lang="en-US" sz="900" u="sng" dirty="0">
                <a:solidFill>
                  <a:schemeClr val="dk1"/>
                </a:solidFill>
                <a:ea typeface="Calibri"/>
                <a:cs typeface="Calibri"/>
                <a:sym typeface="Calibri"/>
              </a:rPr>
              <a:t>,</a:t>
            </a:r>
            <a:r>
              <a:rPr lang="en-US" sz="900" dirty="0">
                <a:solidFill>
                  <a:schemeClr val="dk1"/>
                </a:solidFill>
                <a:ea typeface="Calibri"/>
                <a:cs typeface="Calibri"/>
                <a:sym typeface="Calibri"/>
              </a:rPr>
              <a:t> that consumers have in mind when evaluating a product’s price.  Marketers often try to influence consumers’ internal reference prices by comparing their price to the competition’s in marketing communications, while retailers may stock a product, such as a store brand, next to higher priced versions of the same or different product.  When this occurs, consumers may react in one of two ways.  If the price is similar (not too far apart), many consumers experience an assimilation effect in that they come to believe the quality of the two items must also be similar, and with this in mind, ultimately choose the item that is lower priced.  On the other hand, a contrast effect occurs when the price gap is too large, and the consumer comes to believe that a true difference in quality between brands exists.</a:t>
            </a:r>
          </a:p>
          <a:p>
            <a:pPr marL="228600" lvl="0" indent="-228600">
              <a:buClr>
                <a:schemeClr val="dk1"/>
              </a:buClr>
              <a:buSzPct val="100000"/>
              <a:buFont typeface="Calibri"/>
              <a:buChar char="•"/>
            </a:pPr>
            <a:r>
              <a:rPr lang="en-US" sz="900" b="1" dirty="0">
                <a:solidFill>
                  <a:schemeClr val="dk1"/>
                </a:solidFill>
                <a:ea typeface="Calibri"/>
                <a:cs typeface="Calibri"/>
                <a:sym typeface="Calibri"/>
              </a:rPr>
              <a:t>Price–quality inferences </a:t>
            </a:r>
            <a:r>
              <a:rPr lang="en-US" sz="900" dirty="0">
                <a:solidFill>
                  <a:schemeClr val="dk1"/>
                </a:solidFill>
                <a:ea typeface="Calibri"/>
                <a:cs typeface="Calibri"/>
                <a:sym typeface="Calibri"/>
              </a:rPr>
              <a:t>are made by consumers about a product when they use price as a cue or indicator of quality.  If consumers are unable to judge the product quality by direct examination or experience, they usually assume the higher priced item is of greater quality.  This is particularly true for items that are bought infrequently.  Furthermore, price becomes an even greater indicator of quality when brand names are unknown.  Carpet is an example of a high</a:t>
            </a:r>
            <a:r>
              <a:rPr lang="en-US" sz="900" u="sng" dirty="0">
                <a:solidFill>
                  <a:schemeClr val="dk1"/>
                </a:solidFill>
                <a:ea typeface="Calibri"/>
                <a:cs typeface="Calibri"/>
                <a:sym typeface="Calibri"/>
              </a:rPr>
              <a:t>-</a:t>
            </a:r>
            <a:r>
              <a:rPr lang="en-US" sz="900" dirty="0">
                <a:solidFill>
                  <a:schemeClr val="dk1"/>
                </a:solidFill>
                <a:ea typeface="Calibri"/>
                <a:cs typeface="Calibri"/>
                <a:sym typeface="Calibri"/>
              </a:rPr>
              <a:t>cost purchase that most consumers make rarely.  Brand names are likely to be relatively unknown.  Left with a choice between two similar products, the consumer may very well choose the higher priced option believing it to be of higher quality than the alternative.</a:t>
            </a:r>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1515729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950" b="1" dirty="0">
                <a:solidFill>
                  <a:schemeClr val="dk1"/>
                </a:solidFill>
                <a:ea typeface="Calibri"/>
                <a:cs typeface="Calibri"/>
                <a:sym typeface="Calibri"/>
              </a:rPr>
              <a:t>LECTURE NOTES:</a:t>
            </a:r>
          </a:p>
          <a:p>
            <a:pPr marL="228600" lvl="0" indent="-228600">
              <a:buClr>
                <a:schemeClr val="dk1"/>
              </a:buClr>
              <a:buSzPct val="95454"/>
              <a:buFont typeface="Calibri"/>
              <a:buChar char="•"/>
            </a:pPr>
            <a:r>
              <a:rPr lang="en-US" sz="950" dirty="0">
                <a:solidFill>
                  <a:schemeClr val="dk1"/>
                </a:solidFill>
                <a:ea typeface="Calibri"/>
                <a:cs typeface="Calibri"/>
                <a:sym typeface="Calibri"/>
              </a:rPr>
              <a:t>How do marketers deal with these psychological issues?  Odd</a:t>
            </a:r>
            <a:r>
              <a:rPr lang="en-US" sz="950" b="1" dirty="0">
                <a:solidFill>
                  <a:schemeClr val="dk1"/>
                </a:solidFill>
                <a:ea typeface="Calibri"/>
                <a:cs typeface="Calibri"/>
                <a:sym typeface="Calibri"/>
              </a:rPr>
              <a:t>–</a:t>
            </a:r>
            <a:r>
              <a:rPr lang="en-US" sz="950" dirty="0">
                <a:solidFill>
                  <a:schemeClr val="dk1"/>
                </a:solidFill>
                <a:ea typeface="Calibri"/>
                <a:cs typeface="Calibri"/>
                <a:sym typeface="Calibri"/>
              </a:rPr>
              <a:t>even pricing, price lining, and prestige pricings are some of the more common psychological pricing strategies that are used.</a:t>
            </a:r>
          </a:p>
          <a:p>
            <a:pPr marL="685800" lvl="1" indent="-228600">
              <a:buClr>
                <a:schemeClr val="dk1"/>
              </a:buClr>
              <a:buSzPct val="95454"/>
              <a:buFont typeface="Calibri"/>
              <a:buChar char="•"/>
            </a:pPr>
            <a:r>
              <a:rPr lang="en-US" sz="950" b="1" dirty="0">
                <a:solidFill>
                  <a:schemeClr val="dk1"/>
                </a:solidFill>
                <a:ea typeface="Calibri"/>
                <a:cs typeface="Calibri"/>
                <a:sym typeface="Calibri"/>
              </a:rPr>
              <a:t>Odd–even pricing </a:t>
            </a:r>
            <a:r>
              <a:rPr lang="en-US" sz="950" dirty="0">
                <a:solidFill>
                  <a:schemeClr val="dk1"/>
                </a:solidFill>
                <a:ea typeface="Calibri"/>
                <a:cs typeface="Calibri"/>
                <a:sym typeface="Calibri"/>
              </a:rPr>
              <a:t>is common throughout the United States where prices usually include both dollars and cents rather than even dollar amounts.  Is $199.99 really “less” than $200.00?  Logically, a penny separates these prices, but psychologically the two prices are worlds apart.  Prices ending in 99 lead to increased sales.</a:t>
            </a:r>
          </a:p>
          <a:p>
            <a:pPr marL="685800" lvl="1" indent="-228600">
              <a:buClr>
                <a:schemeClr val="dk1"/>
              </a:buClr>
              <a:buSzPct val="95454"/>
              <a:buFont typeface="Calibri"/>
              <a:buChar char="•"/>
            </a:pPr>
            <a:r>
              <a:rPr lang="en-US" sz="950" dirty="0">
                <a:solidFill>
                  <a:schemeClr val="dk1"/>
                </a:solidFill>
                <a:ea typeface="Calibri"/>
                <a:cs typeface="Calibri"/>
                <a:sym typeface="Calibri"/>
              </a:rPr>
              <a:t>However, in some instances having a price end in 99 can be detrimental.  Professional service providers such as lawyers, dentists, or doctors who priced their service in this fashion may suffer from the perception that their quality of care is inferior.  High-end restaurants have found that prices ending in 9 ($19.99) are more indicative of value than quality.</a:t>
            </a:r>
          </a:p>
          <a:p>
            <a:pPr marL="685800" lvl="1" indent="-228600">
              <a:buClr>
                <a:schemeClr val="dk1"/>
              </a:buClr>
              <a:buSzPct val="95454"/>
              <a:buFont typeface="Calibri"/>
              <a:buChar char="•"/>
            </a:pPr>
            <a:r>
              <a:rPr lang="en-US" sz="950" b="1" dirty="0">
                <a:solidFill>
                  <a:schemeClr val="dk1"/>
                </a:solidFill>
                <a:ea typeface="Calibri"/>
                <a:cs typeface="Calibri"/>
                <a:sym typeface="Calibri"/>
              </a:rPr>
              <a:t>Price lining </a:t>
            </a:r>
            <a:r>
              <a:rPr lang="en-US" sz="950" dirty="0">
                <a:solidFill>
                  <a:schemeClr val="dk1"/>
                </a:solidFill>
                <a:ea typeface="Calibri"/>
                <a:cs typeface="Calibri"/>
                <a:sym typeface="Calibri"/>
              </a:rPr>
              <a:t>is</a:t>
            </a:r>
            <a:r>
              <a:rPr lang="en-US" sz="950" b="1" dirty="0">
                <a:solidFill>
                  <a:schemeClr val="dk1"/>
                </a:solidFill>
                <a:ea typeface="Calibri"/>
                <a:cs typeface="Calibri"/>
                <a:sym typeface="Calibri"/>
              </a:rPr>
              <a:t> </a:t>
            </a:r>
            <a:r>
              <a:rPr lang="en-US" sz="950" dirty="0">
                <a:solidFill>
                  <a:schemeClr val="dk1"/>
                </a:solidFill>
                <a:ea typeface="Calibri"/>
                <a:cs typeface="Calibri"/>
                <a:sym typeface="Calibri"/>
              </a:rPr>
              <a:t>a practice in which a limited number of price points (different specific prices) are set for items in a product line. From a marketer’s viewpoint, price lining maximizes profits by allowing the firm the opportunity to charge the highest price most customers would be willing to pay at each level. Price lining can also be applied to services. For example, many car washes offer different “packages” from which patrons may choose. The low-priced alternative may include a vacuum and quick run through the automatic car wash. A higher-end package might add window cleaning, air fresheners, tire scrubbing, waxing, etc.   Price lining is also present in the hospitality industry. Walt Disney World maintains a number of different properties on-site, each having a different price point.  As would be expected, the different price points appeal to different segments of the target market.</a:t>
            </a:r>
          </a:p>
          <a:p>
            <a:pPr marL="685800" lvl="1" indent="-228600">
              <a:buClr>
                <a:schemeClr val="dk1"/>
              </a:buClr>
              <a:buSzPct val="95454"/>
              <a:buFont typeface="Calibri"/>
              <a:buChar char="•"/>
            </a:pPr>
            <a:r>
              <a:rPr lang="en-US" sz="950" b="1" dirty="0">
                <a:solidFill>
                  <a:schemeClr val="dk1"/>
                </a:solidFill>
                <a:ea typeface="Calibri"/>
                <a:cs typeface="Calibri"/>
                <a:sym typeface="Calibri"/>
              </a:rPr>
              <a:t>Prestige pricing </a:t>
            </a:r>
            <a:r>
              <a:rPr lang="en-US" sz="950" dirty="0">
                <a:solidFill>
                  <a:schemeClr val="dk1"/>
                </a:solidFill>
                <a:ea typeface="Calibri"/>
                <a:cs typeface="Calibri"/>
                <a:sym typeface="Calibri"/>
              </a:rPr>
              <a:t>turns the relationship between price and demand upside down.  Under this scenario, status conscious consumers buying luxury goods become more likely to purchase an item as price increases.  The fact that not everyone can afford to purchase an item is exactly what makes it desirable—the more exclusive, the better in many cases.</a:t>
            </a:r>
            <a:endParaRPr lang="en-IN" sz="950"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832825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marL="228600" marR="0" lvl="0" indent="-228600" algn="l" rtl="0">
              <a:spcBef>
                <a:spcPts val="0"/>
              </a:spcBef>
              <a:buSzPct val="25000"/>
              <a:buNone/>
            </a:pPr>
            <a:r>
              <a:rPr lang="en-US" sz="1000" b="1" i="0" u="none" strike="noStrike" cap="none" dirty="0" smtClean="0">
                <a:solidFill>
                  <a:schemeClr val="dk1"/>
                </a:solidFill>
                <a:latin typeface="Calibri"/>
                <a:ea typeface="Calibri"/>
                <a:cs typeface="Calibri"/>
                <a:sym typeface="Calibri"/>
              </a:rPr>
              <a:t>LECTURE NOTES:</a:t>
            </a:r>
          </a:p>
          <a:p>
            <a:pPr marL="228600" marR="0" lvl="0"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While the free enterprise system should ideally regulate itself, the fact remains that some businesses are greedy and unscrupulous.  As a result, government has found it necessary to enact legislation to protect consumers and businesses from these types of business practices.</a:t>
            </a:r>
          </a:p>
          <a:p>
            <a:pPr marL="685800" marR="0" lvl="1"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Both the FTC (Federal Trade Commission) and the Better Business Bureau have developed pricing rules and guidelines to help protect consumers from unscrupulous businesses.  For example, “going out of business” sales must indeed be reserved for the final sale held by a store before it goes out of business.  “Fire sale” can only be used following an actual fire and retailers cannot falsely claim to offer lower prices than the competition.</a:t>
            </a:r>
          </a:p>
          <a:p>
            <a:pPr marL="685800" marR="0" lvl="1"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A common form of deceptive pricing and advertising practice that often occurs at the local level is called the </a:t>
            </a:r>
            <a:r>
              <a:rPr lang="en-US" sz="1000" b="1" i="0" u="none" strike="noStrike" cap="none" dirty="0" smtClean="0">
                <a:solidFill>
                  <a:schemeClr val="dk1"/>
                </a:solidFill>
                <a:latin typeface="Calibri"/>
                <a:ea typeface="Calibri"/>
                <a:cs typeface="Calibri"/>
                <a:sym typeface="Calibri"/>
              </a:rPr>
              <a:t>bait-and-switch </a:t>
            </a:r>
            <a:r>
              <a:rPr lang="en-US" sz="1000" b="0" i="0" u="none" strike="noStrike" cap="none" dirty="0" smtClean="0">
                <a:solidFill>
                  <a:schemeClr val="dk1"/>
                </a:solidFill>
                <a:latin typeface="Calibri"/>
                <a:ea typeface="Calibri"/>
                <a:cs typeface="Calibri"/>
                <a:sym typeface="Calibri"/>
              </a:rPr>
              <a:t>tactic.   This occurs when a retailer will advertise an item at a very low price to lure consumers to the store (the bait), who then find it virtually impossible to buy the advertised product that is mysteriously out-of-stock.  The sales people then try their utmost to get the consumer to buy a different, more expensive item (the switch).  Sometimes salespeople lie and tell customers that the item is of poor quality.  If a firm refuses to show, demonstrate, or sell the advertised product, if they disparage it or penalize salespeople who do sell the advertised brand, the FTC is likely to find the ad and pricing to be a bait-and-switch scheme.  </a:t>
            </a:r>
          </a:p>
          <a:p>
            <a:pPr marL="685800" marR="0" lvl="1"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Ethical retailers should always offer a rain check for advertised items that are out-of-stock, and should also attempt to order sufficient quantities to meet demand.</a:t>
            </a:r>
          </a:p>
          <a:p>
            <a:pPr marL="685800" marR="0" lvl="1" indent="-228600" algn="l" rtl="0">
              <a:spcBef>
                <a:spcPts val="0"/>
              </a:spcBef>
              <a:buClr>
                <a:schemeClr val="dk1"/>
              </a:buClr>
              <a:buSzPct val="100000"/>
              <a:buFont typeface="Calibri"/>
              <a:buChar char="•"/>
            </a:pPr>
            <a:r>
              <a:rPr lang="en-US" sz="1000" b="1" i="0" u="none" strike="noStrike" cap="none" dirty="0" smtClean="0">
                <a:solidFill>
                  <a:schemeClr val="dk1"/>
                </a:solidFill>
                <a:latin typeface="Calibri"/>
                <a:ea typeface="Calibri"/>
                <a:cs typeface="Calibri"/>
                <a:sym typeface="Calibri"/>
              </a:rPr>
              <a:t>Loss-leader pricing </a:t>
            </a:r>
            <a:r>
              <a:rPr lang="en-US" sz="1000" b="0" i="0" u="none" strike="noStrike" cap="none" dirty="0" smtClean="0">
                <a:solidFill>
                  <a:schemeClr val="dk1"/>
                </a:solidFill>
                <a:latin typeface="Calibri"/>
                <a:ea typeface="Calibri"/>
                <a:cs typeface="Calibri"/>
                <a:sym typeface="Calibri"/>
              </a:rPr>
              <a:t>is commonly used in the grocery industry when retailers advertise items at very low prices (sometimes even below cost), knowing that consumers who come to buy the item will likely shop for many items which will more than make-up for the money lost on the loss-leader item.  Sometimes loss leaders are specific to the season or holiday.  The text mentions an example in which an office supply store might sell eight pencils for a penny.  </a:t>
            </a:r>
          </a:p>
          <a:p>
            <a:pPr marL="685800" marR="0" lvl="1"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However, some states frown on this practice and have passed legislation which prevents wholesalers and retailers from selling items below cost.  The purpose is to protect smaller retailers from the larger competition, as they know small stores can match the bargain prices.</a:t>
            </a:r>
          </a:p>
          <a:p>
            <a:pPr marL="685800" marR="0" lvl="1" indent="-228600" algn="l" rtl="0">
              <a:spcBef>
                <a:spcPts val="0"/>
              </a:spcBef>
              <a:buSzPct val="25000"/>
              <a:buNone/>
            </a:pPr>
            <a:endParaRPr lang="en-US" sz="10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SzPct val="25000"/>
              <a:buNone/>
            </a:pPr>
            <a:r>
              <a:rPr lang="en-US" sz="1000" b="1" i="0" u="none" strike="noStrike" cap="none" dirty="0" smtClean="0">
                <a:solidFill>
                  <a:schemeClr val="dk1"/>
                </a:solidFill>
                <a:latin typeface="Calibri"/>
                <a:ea typeface="Calibri"/>
                <a:cs typeface="Calibri"/>
                <a:sym typeface="Calibri"/>
              </a:rPr>
              <a:t>Supplemental discussion:</a:t>
            </a:r>
          </a:p>
          <a:p>
            <a:pPr marL="228600" marR="0" lvl="0"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An interesting question that could add a little spice to class discussion relates to pricing ethics. You might begin this portion of lecture by asking whether students think it’s illegal for mail-order marketers to send catalogs with higher prices to more affluent zip codes, while less economically advantaged areas receive catalogs promoting the exact same item at a lower price. </a:t>
            </a:r>
          </a:p>
          <a:p>
            <a:pPr marL="228600" marR="0" lvl="0" indent="-228600" algn="l" rtl="0">
              <a:spcBef>
                <a:spcPts val="0"/>
              </a:spcBef>
              <a:buClr>
                <a:schemeClr val="dk1"/>
              </a:buClr>
              <a:buSzPct val="100000"/>
              <a:buFont typeface="Calibri"/>
              <a:buNone/>
            </a:pPr>
            <a:endParaRPr lang="en-US" sz="10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Char char="•"/>
            </a:pPr>
            <a:r>
              <a:rPr lang="en-US" sz="1000" b="0" i="0" u="none" strike="noStrike" cap="none" dirty="0" smtClean="0">
                <a:solidFill>
                  <a:schemeClr val="dk1"/>
                </a:solidFill>
                <a:latin typeface="Calibri"/>
                <a:ea typeface="Calibri"/>
                <a:cs typeface="Calibri"/>
                <a:sym typeface="Calibri"/>
              </a:rPr>
              <a:t>Although this tactic is </a:t>
            </a:r>
            <a:r>
              <a:rPr lang="en-US" sz="1000" b="0" i="1" u="none" strike="noStrike" cap="none" dirty="0" smtClean="0">
                <a:solidFill>
                  <a:schemeClr val="dk1"/>
                </a:solidFill>
                <a:latin typeface="Calibri"/>
                <a:ea typeface="Calibri"/>
                <a:cs typeface="Calibri"/>
                <a:sym typeface="Calibri"/>
              </a:rPr>
              <a:t>not</a:t>
            </a:r>
            <a:r>
              <a:rPr lang="en-US" sz="1000" b="0" i="0" u="none" strike="noStrike" cap="none" dirty="0" smtClean="0">
                <a:solidFill>
                  <a:schemeClr val="dk1"/>
                </a:solidFill>
                <a:latin typeface="Calibri"/>
                <a:ea typeface="Calibri"/>
                <a:cs typeface="Calibri"/>
                <a:sym typeface="Calibri"/>
              </a:rPr>
              <a:t> illegal (price discrimination only operates in B2B commerce), some students will invariably argue that it is unethical, while others will claim that it’s just good business.</a:t>
            </a:r>
          </a:p>
          <a:p>
            <a:pPr marL="0" marR="0" lvl="0" indent="0" algn="l" rtl="0">
              <a:spcBef>
                <a:spcPts val="0"/>
              </a:spcBef>
              <a:buSzPct val="25000"/>
              <a:buNone/>
            </a:pPr>
            <a:endParaRPr lang="en-US" sz="10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3609672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marL="228600" lvl="0" indent="-228600">
              <a:buSzPct val="25000"/>
            </a:pPr>
            <a:r>
              <a:rPr lang="en-IN" sz="850" b="1" dirty="0">
                <a:solidFill>
                  <a:schemeClr val="dk1"/>
                </a:solidFill>
                <a:ea typeface="Calibri"/>
                <a:cs typeface="Calibri"/>
                <a:sym typeface="Calibri"/>
              </a:rPr>
              <a:t>LECTURE NOTES:</a:t>
            </a:r>
          </a:p>
          <a:p>
            <a:pPr lvl="0">
              <a:lnSpc>
                <a:spcPct val="90000"/>
              </a:lnSpc>
              <a:buClr>
                <a:schemeClr val="dk1"/>
              </a:buClr>
              <a:buSzPct val="25000"/>
            </a:pPr>
            <a:endParaRPr lang="en-IN" sz="850" dirty="0">
              <a:solidFill>
                <a:schemeClr val="dk1"/>
              </a:solidFill>
              <a:ea typeface="Calibri"/>
              <a:cs typeface="Calibri"/>
              <a:sym typeface="Calibri"/>
            </a:endParaRPr>
          </a:p>
          <a:p>
            <a:pPr lvl="0">
              <a:lnSpc>
                <a:spcPct val="90000"/>
              </a:lnSpc>
              <a:buClr>
                <a:schemeClr val="dk1"/>
              </a:buClr>
              <a:buSzPct val="25000"/>
            </a:pPr>
            <a:r>
              <a:rPr lang="en-IN" sz="850" dirty="0">
                <a:solidFill>
                  <a:schemeClr val="dk1"/>
                </a:solidFill>
                <a:ea typeface="Calibri"/>
                <a:cs typeface="Calibri"/>
                <a:sym typeface="Calibri"/>
              </a:rPr>
              <a:t>Three of the more significant illegal pricing practices in the B2B world include price discrimination, price-fixing, and predatory pricing.</a:t>
            </a:r>
          </a:p>
          <a:p>
            <a:pPr marL="228600" lvl="0" indent="-228600">
              <a:lnSpc>
                <a:spcPct val="90000"/>
              </a:lnSpc>
              <a:buClr>
                <a:schemeClr val="dk1"/>
              </a:buClr>
              <a:buSzPct val="100000"/>
            </a:pPr>
            <a:endParaRPr lang="en-IN" sz="850" b="1" dirty="0">
              <a:solidFill>
                <a:schemeClr val="dk1"/>
              </a:solidFill>
              <a:ea typeface="Calibri"/>
              <a:cs typeface="Calibri"/>
              <a:sym typeface="Calibri"/>
            </a:endParaRPr>
          </a:p>
          <a:p>
            <a:pPr marL="228600" lvl="0" indent="-228600">
              <a:lnSpc>
                <a:spcPct val="90000"/>
              </a:lnSpc>
              <a:buClr>
                <a:schemeClr val="dk1"/>
              </a:buClr>
              <a:buSzPct val="100000"/>
              <a:buFont typeface="Arial"/>
              <a:buChar char="•"/>
            </a:pPr>
            <a:r>
              <a:rPr lang="en-IN" sz="850" b="1" dirty="0">
                <a:solidFill>
                  <a:schemeClr val="dk1"/>
                </a:solidFill>
                <a:ea typeface="Calibri"/>
                <a:cs typeface="Calibri"/>
                <a:sym typeface="Calibri"/>
              </a:rPr>
              <a:t>Price discrimination </a:t>
            </a:r>
            <a:r>
              <a:rPr lang="en-IN" sz="850" dirty="0">
                <a:solidFill>
                  <a:schemeClr val="dk1"/>
                </a:solidFill>
                <a:ea typeface="Calibri"/>
                <a:cs typeface="Calibri"/>
                <a:sym typeface="Calibri"/>
              </a:rPr>
              <a:t>is regulated by the Robinson</a:t>
            </a:r>
            <a:r>
              <a:rPr lang="en-IN" sz="850" strike="sngStrike" dirty="0">
                <a:solidFill>
                  <a:srgbClr val="FF0000"/>
                </a:solidFill>
                <a:ea typeface="Calibri"/>
                <a:cs typeface="Calibri"/>
                <a:sym typeface="Calibri"/>
              </a:rPr>
              <a:t>-</a:t>
            </a:r>
            <a:r>
              <a:rPr lang="en-IN" sz="850" dirty="0">
                <a:solidFill>
                  <a:srgbClr val="0070C0"/>
                </a:solidFill>
                <a:ea typeface="Calibri"/>
                <a:cs typeface="Calibri"/>
                <a:sym typeface="Calibri"/>
              </a:rPr>
              <a:t>–</a:t>
            </a:r>
            <a:r>
              <a:rPr lang="en-IN" sz="850" dirty="0" err="1">
                <a:solidFill>
                  <a:schemeClr val="dk1"/>
                </a:solidFill>
                <a:ea typeface="Calibri"/>
                <a:cs typeface="Calibri"/>
                <a:sym typeface="Calibri"/>
              </a:rPr>
              <a:t>Patman</a:t>
            </a:r>
            <a:r>
              <a:rPr lang="en-IN" sz="850" dirty="0">
                <a:solidFill>
                  <a:schemeClr val="dk1"/>
                </a:solidFill>
                <a:ea typeface="Calibri"/>
                <a:cs typeface="Calibri"/>
                <a:sym typeface="Calibri"/>
              </a:rPr>
              <a:t> Act.  The purpose is to prevent firms from selling the same product to different retailers and wholesalers at differ prices, IF such practices “lessen competition.”  This act also prohibits offering “extras” some retailers and note others, such as discounts, allowances, etc. However, there are few exceptions to this rule.  If marketers could prove that price differences resulted from differences based on order quantity and economies of scale (perhaps in relationship to shipping charges), then price discrimination would not have occurred.  Also, differences in the product itself (new model year, “second” quality vs. prime quality, etc.) would warrant charging different prices. Finally, it should be noted that price discrimination is only applicable in B2B pricing—consumers may very well pay different prices for identical items based on their negotiating skills, zip code, or a host of other factors.</a:t>
            </a:r>
          </a:p>
          <a:p>
            <a:pPr marL="228600" lvl="0" indent="-228600">
              <a:lnSpc>
                <a:spcPct val="90000"/>
              </a:lnSpc>
              <a:buClr>
                <a:schemeClr val="dk1"/>
              </a:buClr>
              <a:buSzPct val="100000"/>
            </a:pPr>
            <a:endParaRPr lang="en-IN" sz="850" b="1" dirty="0">
              <a:solidFill>
                <a:schemeClr val="dk1"/>
              </a:solidFill>
              <a:ea typeface="Calibri"/>
              <a:cs typeface="Calibri"/>
              <a:sym typeface="Calibri"/>
            </a:endParaRPr>
          </a:p>
          <a:p>
            <a:pPr marL="228600" lvl="0" indent="-228600">
              <a:lnSpc>
                <a:spcPct val="90000"/>
              </a:lnSpc>
              <a:buClr>
                <a:schemeClr val="dk1"/>
              </a:buClr>
              <a:buSzPct val="100000"/>
              <a:buFont typeface="Arial"/>
              <a:buChar char="•"/>
            </a:pPr>
            <a:r>
              <a:rPr lang="en-IN" sz="850" b="1" dirty="0">
                <a:solidFill>
                  <a:schemeClr val="dk1"/>
                </a:solidFill>
                <a:ea typeface="Calibri"/>
                <a:cs typeface="Calibri"/>
                <a:sym typeface="Calibri"/>
              </a:rPr>
              <a:t>Price fixing </a:t>
            </a:r>
            <a:r>
              <a:rPr lang="en-IN" sz="850" dirty="0">
                <a:solidFill>
                  <a:schemeClr val="dk1"/>
                </a:solidFill>
                <a:ea typeface="Calibri"/>
                <a:cs typeface="Calibri"/>
                <a:sym typeface="Calibri"/>
              </a:rPr>
              <a:t>occurs when t</a:t>
            </a:r>
            <a:r>
              <a:rPr lang="en-IN" sz="850" dirty="0">
                <a:solidFill>
                  <a:srgbClr val="000066"/>
                </a:solidFill>
                <a:ea typeface="Calibri"/>
                <a:cs typeface="Calibri"/>
                <a:sym typeface="Calibri"/>
              </a:rPr>
              <a:t>wo or more companies conspire to keep prices at a certain level.  This level of collaboration is entirely different from the situation previously discussed in which a dominant firm within an oligopoly may take a price leadership role.  True price fixing can take two forms:  horizontal or vertical.</a:t>
            </a:r>
          </a:p>
          <a:p>
            <a:pPr marL="228600" lvl="0" indent="-228600">
              <a:lnSpc>
                <a:spcPct val="90000"/>
              </a:lnSpc>
              <a:buClr>
                <a:schemeClr val="dk1"/>
              </a:buClr>
              <a:buSzPct val="100000"/>
              <a:buFont typeface="Arial"/>
              <a:buChar char="•"/>
            </a:pPr>
            <a:r>
              <a:rPr lang="en-IN" sz="850" b="1" dirty="0">
                <a:solidFill>
                  <a:schemeClr val="dk1"/>
                </a:solidFill>
                <a:ea typeface="Calibri"/>
                <a:cs typeface="Calibri"/>
                <a:sym typeface="Calibri"/>
              </a:rPr>
              <a:t>Horizontal price fixing </a:t>
            </a:r>
            <a:r>
              <a:rPr lang="en-IN" sz="850" dirty="0">
                <a:solidFill>
                  <a:schemeClr val="dk1"/>
                </a:solidFill>
                <a:ea typeface="Calibri"/>
                <a:cs typeface="Calibri"/>
                <a:sym typeface="Calibri"/>
              </a:rPr>
              <a:t>occurs when competitors making the same product collude by sharing price information and jointly  determine what they will charge for the product.  If all of the gas stations within a given town all charged the exact same price for unleaded and diesel gasoline, one might suspect that price fixing had occurred (though proving it may be difficult with evidence that all of the sellers had exchanged information and agreed to charge the prices set). In industries with  few sellers, there may not be a formal agreement to charge a given price; rather, each firm may independently agree to price to meet the competition.  Still, without the exchange of pricing information between sellers, this action would not be consider price fixing.</a:t>
            </a:r>
          </a:p>
          <a:p>
            <a:pPr marL="228600" lvl="0" indent="-228600">
              <a:lnSpc>
                <a:spcPct val="90000"/>
              </a:lnSpc>
              <a:buClr>
                <a:schemeClr val="dk1"/>
              </a:buClr>
              <a:buSzPct val="100000"/>
              <a:buFont typeface="Arial"/>
              <a:buChar char="•"/>
            </a:pPr>
            <a:r>
              <a:rPr lang="en-IN" sz="850" b="1" dirty="0">
                <a:solidFill>
                  <a:schemeClr val="dk1"/>
                </a:solidFill>
                <a:ea typeface="Calibri"/>
                <a:cs typeface="Calibri"/>
                <a:sym typeface="Calibri"/>
              </a:rPr>
              <a:t>Vertical price fixing </a:t>
            </a:r>
            <a:r>
              <a:rPr lang="en-IN" sz="850" dirty="0">
                <a:solidFill>
                  <a:schemeClr val="dk1"/>
                </a:solidFill>
                <a:ea typeface="Calibri"/>
                <a:cs typeface="Calibri"/>
                <a:sym typeface="Calibri"/>
              </a:rPr>
              <a:t>occurs when a manufacturer or wholesaler attempts to force retailers to charge a certain price for their product, usually the “suggested retail price</a:t>
            </a:r>
            <a:r>
              <a:rPr lang="en-IN" sz="850" u="sng" dirty="0">
                <a:solidFill>
                  <a:schemeClr val="dk1"/>
                </a:solidFill>
                <a:ea typeface="Calibri"/>
                <a:cs typeface="Calibri"/>
                <a:sym typeface="Calibri"/>
              </a:rPr>
              <a:t>.</a:t>
            </a:r>
            <a:r>
              <a:rPr lang="en-IN" sz="850" dirty="0">
                <a:solidFill>
                  <a:schemeClr val="dk1"/>
                </a:solidFill>
                <a:ea typeface="Calibri"/>
                <a:cs typeface="Calibri"/>
                <a:sym typeface="Calibri"/>
              </a:rPr>
              <a:t>”</a:t>
            </a:r>
            <a:r>
              <a:rPr lang="en-IN" sz="850" strike="sngStrike" dirty="0">
                <a:solidFill>
                  <a:schemeClr val="dk1"/>
                </a:solidFill>
                <a:ea typeface="Calibri"/>
                <a:cs typeface="Calibri"/>
                <a:sym typeface="Calibri"/>
              </a:rPr>
              <a:t>.</a:t>
            </a:r>
            <a:r>
              <a:rPr lang="en-IN" sz="850" dirty="0">
                <a:solidFill>
                  <a:schemeClr val="dk1"/>
                </a:solidFill>
                <a:ea typeface="Calibri"/>
                <a:cs typeface="Calibri"/>
                <a:sym typeface="Calibri"/>
              </a:rPr>
              <a:t>  This is illegal, as the Consumer Goods Pricing Act of 1976 leaves retailers free to set whatever price they choose without interference by the manufacturer or wholesaler.</a:t>
            </a:r>
          </a:p>
          <a:p>
            <a:pPr marL="228600" lvl="0" indent="-228600">
              <a:lnSpc>
                <a:spcPct val="90000"/>
              </a:lnSpc>
              <a:buClr>
                <a:schemeClr val="dk1"/>
              </a:buClr>
              <a:buSzPct val="100000"/>
            </a:pPr>
            <a:endParaRPr lang="en-IN" sz="850" b="1" dirty="0">
              <a:solidFill>
                <a:schemeClr val="dk1"/>
              </a:solidFill>
              <a:ea typeface="Calibri"/>
              <a:cs typeface="Calibri"/>
              <a:sym typeface="Calibri"/>
            </a:endParaRPr>
          </a:p>
          <a:p>
            <a:pPr marL="228600" lvl="0" indent="-228600">
              <a:lnSpc>
                <a:spcPct val="90000"/>
              </a:lnSpc>
              <a:buClr>
                <a:schemeClr val="dk1"/>
              </a:buClr>
              <a:buSzPct val="100000"/>
              <a:buFont typeface="Arial"/>
              <a:buChar char="•"/>
            </a:pPr>
            <a:r>
              <a:rPr lang="en-IN" sz="850" b="1" dirty="0">
                <a:solidFill>
                  <a:schemeClr val="dk1"/>
                </a:solidFill>
                <a:ea typeface="Calibri"/>
                <a:cs typeface="Calibri"/>
                <a:sym typeface="Calibri"/>
              </a:rPr>
              <a:t>Predatory pricing </a:t>
            </a:r>
            <a:r>
              <a:rPr lang="en-IN" sz="850" dirty="0">
                <a:solidFill>
                  <a:schemeClr val="dk1"/>
                </a:solidFill>
                <a:ea typeface="Calibri"/>
                <a:cs typeface="Calibri"/>
                <a:sym typeface="Calibri"/>
              </a:rPr>
              <a:t>occurs when a f</a:t>
            </a:r>
            <a:r>
              <a:rPr lang="en-IN" sz="850" dirty="0">
                <a:solidFill>
                  <a:srgbClr val="000066"/>
                </a:solidFill>
                <a:ea typeface="Calibri"/>
                <a:cs typeface="Calibri"/>
                <a:sym typeface="Calibri"/>
              </a:rPr>
              <a:t>irm sets a very low price for purpose of driving competitors out of business, then later raise prices once the competitor is gone and they have a monopoly again.  Both the Robinson</a:t>
            </a:r>
            <a:r>
              <a:rPr lang="en-IN" sz="850" dirty="0">
                <a:solidFill>
                  <a:srgbClr val="0070C0"/>
                </a:solidFill>
                <a:ea typeface="Calibri"/>
                <a:cs typeface="Calibri"/>
                <a:sym typeface="Calibri"/>
              </a:rPr>
              <a:t>–</a:t>
            </a:r>
            <a:r>
              <a:rPr lang="en-IN" sz="850" dirty="0" err="1">
                <a:solidFill>
                  <a:srgbClr val="000066"/>
                </a:solidFill>
                <a:ea typeface="Calibri"/>
                <a:cs typeface="Calibri"/>
                <a:sym typeface="Calibri"/>
              </a:rPr>
              <a:t>Patman</a:t>
            </a:r>
            <a:r>
              <a:rPr lang="en-IN" sz="850" dirty="0">
                <a:solidFill>
                  <a:srgbClr val="000066"/>
                </a:solidFill>
                <a:ea typeface="Calibri"/>
                <a:cs typeface="Calibri"/>
                <a:sym typeface="Calibri"/>
              </a:rPr>
              <a:t> Act and the Sherman Act prohibit predatory pricing.</a:t>
            </a:r>
            <a:endParaRPr lang="en-IN" sz="850"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4080131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DISCUSSION NOTES:</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Instructor can re-introduce material from the book on odd</a:t>
            </a:r>
            <a:r>
              <a:rPr lang="en-IN" b="1" dirty="0">
                <a:solidFill>
                  <a:srgbClr val="0070C0"/>
                </a:solidFill>
                <a:ea typeface="Calibri"/>
                <a:cs typeface="Calibri"/>
                <a:sym typeface="Calibri"/>
              </a:rPr>
              <a:t>–</a:t>
            </a:r>
            <a:r>
              <a:rPr lang="en-IN" dirty="0">
                <a:solidFill>
                  <a:schemeClr val="dk1"/>
                </a:solidFill>
                <a:ea typeface="Calibri"/>
                <a:cs typeface="Calibri"/>
                <a:sym typeface="Calibri"/>
              </a:rPr>
              <a:t>even pricing (page 307).</a:t>
            </a:r>
          </a:p>
          <a:p>
            <a:pPr marL="171450" lvl="0" indent="-171450">
              <a:buClr>
                <a:schemeClr val="dk1"/>
              </a:buClr>
              <a:buSzPct val="100000"/>
              <a:buFont typeface="Arial"/>
              <a:buChar char="•"/>
            </a:pPr>
            <a:r>
              <a:rPr lang="en-IN" dirty="0">
                <a:solidFill>
                  <a:schemeClr val="dk1"/>
                </a:solidFill>
                <a:ea typeface="Calibri"/>
                <a:cs typeface="Calibri"/>
                <a:sym typeface="Calibri"/>
              </a:rPr>
              <a:t>Restaurants (and the menu engineers who work with them) have discovered that how prices for menu items are presented has a major influence on what customers order—and how much they pay. </a:t>
            </a:r>
          </a:p>
          <a:p>
            <a:pPr marL="171450" lvl="0" indent="-171450">
              <a:buClr>
                <a:schemeClr val="dk1"/>
              </a:buClr>
              <a:buSzPct val="100000"/>
              <a:buFont typeface="Arial"/>
              <a:buChar char="•"/>
            </a:pPr>
            <a:r>
              <a:rPr lang="en-IN" dirty="0">
                <a:solidFill>
                  <a:schemeClr val="dk1"/>
                </a:solidFill>
                <a:ea typeface="Calibri"/>
                <a:cs typeface="Calibri"/>
                <a:sym typeface="Calibri"/>
              </a:rPr>
              <a:t>When prices are given with dollar signs or even the word dollar, customers spend less. Thus, a simple 9 is better on a menu than $9. </a:t>
            </a:r>
          </a:p>
          <a:p>
            <a:pPr marL="171450" lvl="0" indent="-171450">
              <a:buClr>
                <a:schemeClr val="dk1"/>
              </a:buClr>
              <a:buSzPct val="100000"/>
              <a:buFont typeface="Arial"/>
              <a:buChar char="•"/>
            </a:pPr>
            <a:r>
              <a:rPr lang="en-IN" dirty="0">
                <a:solidFill>
                  <a:schemeClr val="dk1"/>
                </a:solidFill>
                <a:ea typeface="Calibri"/>
                <a:cs typeface="Calibri"/>
                <a:sym typeface="Calibri"/>
              </a:rPr>
              <a:t>For high-end restaurants, the formats that end in 9, such as $9.99, indicate value but not quality.</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Have students seen evidence of odd</a:t>
            </a:r>
            <a:r>
              <a:rPr lang="en-IN" b="1" dirty="0">
                <a:solidFill>
                  <a:srgbClr val="0070C0"/>
                </a:solidFill>
                <a:ea typeface="Calibri"/>
                <a:cs typeface="Calibri"/>
                <a:sym typeface="Calibri"/>
              </a:rPr>
              <a:t>–</a:t>
            </a:r>
            <a:r>
              <a:rPr lang="en-IN" dirty="0">
                <a:solidFill>
                  <a:schemeClr val="dk1"/>
                </a:solidFill>
                <a:ea typeface="Calibri"/>
                <a:cs typeface="Calibri"/>
                <a:sym typeface="Calibri"/>
              </a:rPr>
              <a:t>even pricing and other types of psychologically rooted pricing practices (e.g., price lining, prestige pricing) in place at local restaurants and fast-food dining establishments they go to?</a:t>
            </a:r>
          </a:p>
          <a:p>
            <a:pPr lvl="0">
              <a:buSzPct val="25000"/>
            </a:pPr>
            <a:r>
              <a:rPr lang="en-IN" dirty="0">
                <a:solidFill>
                  <a:schemeClr val="dk1"/>
                </a:solidFill>
                <a:ea typeface="Calibri"/>
                <a:cs typeface="Calibri"/>
                <a:sym typeface="Calibri"/>
              </a:rPr>
              <a:t>Do they feel like they are being manipulated or taken advantage of when this happens? In other words, does use of odd</a:t>
            </a:r>
            <a:r>
              <a:rPr lang="en-IN" b="1" dirty="0">
                <a:solidFill>
                  <a:srgbClr val="0070C0"/>
                </a:solidFill>
                <a:ea typeface="Calibri"/>
                <a:cs typeface="Calibri"/>
                <a:sym typeface="Calibri"/>
              </a:rPr>
              <a:t>–</a:t>
            </a:r>
            <a:r>
              <a:rPr lang="en-IN" dirty="0">
                <a:solidFill>
                  <a:schemeClr val="dk1"/>
                </a:solidFill>
                <a:ea typeface="Calibri"/>
                <a:cs typeface="Calibri"/>
                <a:sym typeface="Calibri"/>
              </a:rPr>
              <a:t>even pricing by the restaurant create an ethical issue?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3538557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DISCUSSION NOTES:</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Ask students if they or someone they know bought a </a:t>
            </a:r>
            <a:r>
              <a:rPr lang="en-IN" dirty="0" err="1">
                <a:solidFill>
                  <a:schemeClr val="dk1"/>
                </a:solidFill>
                <a:ea typeface="Calibri"/>
                <a:cs typeface="Calibri"/>
                <a:sym typeface="Calibri"/>
              </a:rPr>
              <a:t>Snuggie</a:t>
            </a:r>
            <a:r>
              <a:rPr lang="en-IN" dirty="0">
                <a:solidFill>
                  <a:schemeClr val="dk1"/>
                </a:solidFill>
                <a:ea typeface="Calibri"/>
                <a:cs typeface="Calibri"/>
                <a:sym typeface="Calibri"/>
              </a:rPr>
              <a:t>.  Were they surprised that the second “free” </a:t>
            </a:r>
            <a:r>
              <a:rPr lang="en-IN" dirty="0" err="1">
                <a:solidFill>
                  <a:schemeClr val="dk1"/>
                </a:solidFill>
                <a:ea typeface="Calibri"/>
                <a:cs typeface="Calibri"/>
                <a:sym typeface="Calibri"/>
              </a:rPr>
              <a:t>Snuggie</a:t>
            </a:r>
            <a:r>
              <a:rPr lang="en-IN" dirty="0">
                <a:solidFill>
                  <a:schemeClr val="dk1"/>
                </a:solidFill>
                <a:ea typeface="Calibri"/>
                <a:cs typeface="Calibri"/>
                <a:sym typeface="Calibri"/>
              </a:rPr>
              <a:t> ended up (with shipping and handling charges) costing as much as the first one?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558892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33700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When setting pricing objectives, marketers should consider profit, sales, market share, competitive effect, customer satisfaction, and image enhancement.</a:t>
            </a:r>
          </a:p>
          <a:p>
            <a:pPr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3867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latin typeface="Calibri"/>
                <a:ea typeface="Calibri"/>
                <a:cs typeface="Calibri"/>
                <a:sym typeface="Calibri"/>
              </a:rPr>
              <a:t>LECTURE NOTE:</a:t>
            </a:r>
          </a:p>
          <a:p>
            <a:pPr lvl="0">
              <a:buSzPct val="25000"/>
            </a:pPr>
            <a:endParaRPr lang="en-US" dirty="0">
              <a:solidFill>
                <a:schemeClr val="dk1"/>
              </a:solidFill>
              <a:latin typeface="Calibri"/>
              <a:ea typeface="Calibri"/>
              <a:cs typeface="Calibri"/>
              <a:sym typeface="Calibri"/>
            </a:endParaRPr>
          </a:p>
          <a:p>
            <a:pPr marL="171450" lvl="0" indent="-171450">
              <a:buSzPct val="25000"/>
              <a:buFont typeface="Arial" charset="0"/>
              <a:buChar char="•"/>
            </a:pPr>
            <a:r>
              <a:rPr lang="en-US" dirty="0">
                <a:solidFill>
                  <a:schemeClr val="dk1"/>
                </a:solidFill>
                <a:latin typeface="Calibri"/>
                <a:ea typeface="Calibri"/>
                <a:cs typeface="Calibri"/>
                <a:sym typeface="Calibri"/>
              </a:rPr>
              <a:t>Profit objectives focus on a level of profit growth or a target net profit margin.</a:t>
            </a:r>
          </a:p>
          <a:p>
            <a:pPr marL="171450" lvl="0" indent="-171450">
              <a:buSzPct val="25000"/>
              <a:buFont typeface="Arial" charset="0"/>
              <a:buChar char="•"/>
            </a:pPr>
            <a:r>
              <a:rPr lang="en-US" dirty="0">
                <a:solidFill>
                  <a:schemeClr val="dk1"/>
                </a:solidFill>
                <a:latin typeface="Calibri"/>
                <a:ea typeface="Calibri"/>
                <a:cs typeface="Calibri"/>
                <a:sym typeface="Calibri"/>
              </a:rPr>
              <a:t>Sales objectives focus on the dollar or units sold while market share objectives attempt to increase market share.</a:t>
            </a:r>
          </a:p>
          <a:p>
            <a:pPr marL="171450" lvl="0" indent="-171450">
              <a:buSzPct val="25000"/>
              <a:buFont typeface="Arial" charset="0"/>
              <a:buChar char="•"/>
            </a:pPr>
            <a:r>
              <a:rPr lang="en-US" dirty="0">
                <a:solidFill>
                  <a:schemeClr val="dk1"/>
                </a:solidFill>
                <a:latin typeface="Calibri"/>
                <a:ea typeface="Calibri"/>
                <a:cs typeface="Calibri"/>
                <a:sym typeface="Calibri"/>
              </a:rPr>
              <a:t>Competitive effect objectives with the pricing plan attempt to dilute the competition’s marketing efforts.</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9529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a:t>
            </a:r>
          </a:p>
          <a:p>
            <a:pPr lvl="0">
              <a:buSzPct val="25000"/>
            </a:pPr>
            <a:endParaRPr lang="en-IN" dirty="0">
              <a:solidFill>
                <a:schemeClr val="dk1"/>
              </a:solidFill>
              <a:ea typeface="Calibri"/>
              <a:cs typeface="Calibri"/>
              <a:sym typeface="Calibri"/>
            </a:endParaRPr>
          </a:p>
          <a:p>
            <a:pPr marL="171450" lvl="0" indent="-171450">
              <a:buSzPct val="25000"/>
              <a:buFont typeface="Arial" charset="0"/>
              <a:buChar char="•"/>
            </a:pPr>
            <a:r>
              <a:rPr lang="en-IN" dirty="0">
                <a:solidFill>
                  <a:schemeClr val="dk1"/>
                </a:solidFill>
                <a:ea typeface="Calibri"/>
                <a:cs typeface="Calibri"/>
                <a:sym typeface="Calibri"/>
              </a:rPr>
              <a:t>Customer satisfaction objectives focus on keeping customers for the long term.</a:t>
            </a:r>
          </a:p>
          <a:p>
            <a:pPr marL="171450" lvl="0" indent="-171450">
              <a:buSzPct val="25000"/>
              <a:buFont typeface="Arial" charset="0"/>
              <a:buChar char="•"/>
            </a:pPr>
            <a:r>
              <a:rPr lang="en-IN" dirty="0">
                <a:solidFill>
                  <a:schemeClr val="dk1"/>
                </a:solidFill>
                <a:ea typeface="Calibri"/>
                <a:cs typeface="Calibri"/>
                <a:sym typeface="Calibri"/>
              </a:rPr>
              <a:t>Image enhancement objectives attempt to get customers to relate a high price to potentially better quality.  Prestige products such as Rolls-Royce or Rolex have a high price tag, but appeal to customers’ thoughts about “status</a:t>
            </a:r>
            <a:r>
              <a:rPr lang="en-IN" dirty="0" smtClean="0">
                <a:solidFill>
                  <a:schemeClr val="dk1"/>
                </a:solidFill>
                <a:ea typeface="Calibri"/>
                <a:cs typeface="Calibri"/>
                <a:sym typeface="Calibri"/>
              </a:rPr>
              <a: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965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80000"/>
              </a:lnSpc>
              <a:buSzPct val="25000"/>
            </a:pPr>
            <a:r>
              <a:rPr lang="en-US" sz="800" b="1" dirty="0">
                <a:solidFill>
                  <a:schemeClr val="dk1"/>
                </a:solidFill>
                <a:ea typeface="Calibri"/>
                <a:cs typeface="Calibri"/>
                <a:sym typeface="Calibri"/>
              </a:rPr>
              <a:t>LECTURE NOTES:</a:t>
            </a:r>
          </a:p>
          <a:p>
            <a:pPr marL="228600" lvl="0" indent="-228600">
              <a:lnSpc>
                <a:spcPct val="80000"/>
              </a:lnSpc>
              <a:buClr>
                <a:schemeClr val="dk1"/>
              </a:buClr>
              <a:buSzPct val="100000"/>
              <a:buFont typeface="Calibri"/>
              <a:buChar char="•"/>
            </a:pPr>
            <a:r>
              <a:rPr lang="en-US" sz="800" dirty="0">
                <a:solidFill>
                  <a:schemeClr val="dk1"/>
                </a:solidFill>
                <a:ea typeface="Calibri"/>
                <a:cs typeface="Calibri"/>
                <a:sym typeface="Calibri"/>
              </a:rPr>
              <a:t>Pricing objectives take five major forms: sales or market share, profit, image enhancement, competitive effect, or customer satisfaction. Examples of each strategy are summarized in Figure 10.2</a:t>
            </a:r>
            <a:r>
              <a:rPr lang="en-US" sz="800" u="sng" dirty="0">
                <a:solidFill>
                  <a:srgbClr val="0070C0"/>
                </a:solidFill>
                <a:ea typeface="Calibri"/>
                <a:cs typeface="Calibri"/>
                <a:sym typeface="Calibri"/>
              </a:rPr>
              <a:t>.</a:t>
            </a:r>
          </a:p>
          <a:p>
            <a:pPr marL="685800" lvl="1" indent="-228600">
              <a:lnSpc>
                <a:spcPct val="80000"/>
              </a:lnSpc>
              <a:buClr>
                <a:schemeClr val="dk1"/>
              </a:buClr>
              <a:buSzPct val="100000"/>
              <a:buFont typeface="Calibri"/>
              <a:buChar char="•"/>
            </a:pPr>
            <a:r>
              <a:rPr lang="en-US" sz="800" b="1" dirty="0">
                <a:solidFill>
                  <a:schemeClr val="dk1"/>
                </a:solidFill>
                <a:ea typeface="Calibri"/>
                <a:cs typeface="Calibri"/>
                <a:sym typeface="Calibri"/>
              </a:rPr>
              <a:t>Profit objectives</a:t>
            </a:r>
            <a:r>
              <a:rPr lang="en-US" sz="800" dirty="0">
                <a:solidFill>
                  <a:schemeClr val="dk1"/>
                </a:solidFill>
                <a:ea typeface="Calibri"/>
                <a:cs typeface="Calibri"/>
                <a:sym typeface="Calibri"/>
              </a:rPr>
              <a:t> are typically used in the pricing of B2B goods. For consumer goods firms, profit objectives may focus on a product line or portfolio of products.</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The text mentions that profit objectives are crucial for fad products, because fads tend to be short-lived. But sometimes sales objectives are set for fad products instead.  </a:t>
            </a:r>
            <a:r>
              <a:rPr lang="en-US" sz="800" strike="sngStrike" dirty="0">
                <a:solidFill>
                  <a:srgbClr val="FF0000"/>
                </a:solidFill>
                <a:ea typeface="Calibri"/>
                <a:cs typeface="Calibri"/>
                <a:sym typeface="Calibri"/>
              </a:rPr>
              <a:t> </a:t>
            </a:r>
            <a:r>
              <a:rPr lang="en-US" sz="800" dirty="0">
                <a:solidFill>
                  <a:schemeClr val="dk1"/>
                </a:solidFill>
                <a:ea typeface="Calibri"/>
                <a:cs typeface="Calibri"/>
                <a:sym typeface="Calibri"/>
              </a:rPr>
              <a:t>For example, who knew that Pepsi marketed a drink called Ice Cucumber soda? The drink wasn’t available in the United States, but 4.8 million bottles were sold within a two-week time span in Japan. Once the existing inventory was depleted, the product was killed—on purpose—</a:t>
            </a:r>
            <a:r>
              <a:rPr lang="en-US" sz="800" strike="sngStrike" dirty="0">
                <a:solidFill>
                  <a:srgbClr val="FF0000"/>
                </a:solidFill>
                <a:ea typeface="Calibri"/>
                <a:cs typeface="Calibri"/>
                <a:sym typeface="Calibri"/>
              </a:rPr>
              <a:t> </a:t>
            </a:r>
            <a:r>
              <a:rPr lang="en-US" sz="800" dirty="0">
                <a:solidFill>
                  <a:schemeClr val="dk1"/>
                </a:solidFill>
                <a:ea typeface="Calibri"/>
                <a:cs typeface="Calibri"/>
                <a:sym typeface="Calibri"/>
              </a:rPr>
              <a:t>having met it sales objectives. Most students will be surprised to hear this, especially because product development took over two years to complete. Yet this is but one example of a systematic strategy on Pepsi’s part to raise their overall share of the market by playing to cultural differences related to a love of fads. In particular, the Japanese are intrigued by limited edition or fad items, and flock to the stores when new limited edition items become available. Pepsi’s strategy has paid off. According to </a:t>
            </a:r>
            <a:r>
              <a:rPr lang="en-US" sz="800" i="1" dirty="0">
                <a:solidFill>
                  <a:schemeClr val="dk1"/>
                </a:solidFill>
                <a:ea typeface="Calibri"/>
                <a:cs typeface="Calibri"/>
                <a:sym typeface="Calibri"/>
              </a:rPr>
              <a:t>Business Week</a:t>
            </a:r>
            <a:r>
              <a:rPr lang="en-US" sz="800" dirty="0">
                <a:solidFill>
                  <a:schemeClr val="dk1"/>
                </a:solidFill>
                <a:ea typeface="Calibri"/>
                <a:cs typeface="Calibri"/>
                <a:sym typeface="Calibri"/>
              </a:rPr>
              <a:t>, their share of the Japanese beverage market increased from 10% in the late 1990</a:t>
            </a:r>
            <a:r>
              <a:rPr lang="en-US" sz="800" strike="sngStrike" dirty="0">
                <a:solidFill>
                  <a:schemeClr val="dk1"/>
                </a:solidFill>
                <a:ea typeface="Calibri"/>
                <a:cs typeface="Calibri"/>
                <a:sym typeface="Calibri"/>
              </a:rPr>
              <a:t>’</a:t>
            </a:r>
            <a:r>
              <a:rPr lang="en-US" sz="800" dirty="0">
                <a:solidFill>
                  <a:schemeClr val="dk1"/>
                </a:solidFill>
                <a:ea typeface="Calibri"/>
                <a:cs typeface="Calibri"/>
                <a:sym typeface="Calibri"/>
              </a:rPr>
              <a:t>s to around 20% in August 2007, while chief rival Coca-Cola’s market share has been declining over the same time period. </a:t>
            </a:r>
            <a:br>
              <a:rPr lang="en-US" sz="800" dirty="0">
                <a:solidFill>
                  <a:schemeClr val="dk1"/>
                </a:solidFill>
                <a:ea typeface="Calibri"/>
                <a:cs typeface="Calibri"/>
                <a:sym typeface="Calibri"/>
              </a:rPr>
            </a:br>
            <a:r>
              <a:rPr lang="en-US" sz="800" strike="sngStrike" dirty="0">
                <a:solidFill>
                  <a:schemeClr val="dk1"/>
                </a:solidFill>
                <a:ea typeface="Calibri"/>
                <a:cs typeface="Calibri"/>
                <a:sym typeface="Calibri"/>
              </a:rPr>
              <a:t>{</a:t>
            </a:r>
            <a:r>
              <a:rPr lang="en-US" sz="800" u="sng" dirty="0">
                <a:solidFill>
                  <a:schemeClr val="dk1"/>
                </a:solidFill>
                <a:ea typeface="Calibri"/>
                <a:cs typeface="Calibri"/>
                <a:sym typeface="Calibri"/>
              </a:rPr>
              <a:t>(</a:t>
            </a:r>
            <a:r>
              <a:rPr lang="en-US" sz="800" dirty="0">
                <a:solidFill>
                  <a:schemeClr val="dk1"/>
                </a:solidFill>
                <a:ea typeface="Calibri"/>
                <a:cs typeface="Calibri"/>
                <a:sym typeface="Calibri"/>
              </a:rPr>
              <a:t>SOURCE: “Fad Marketing’s Balancing Act,” </a:t>
            </a:r>
            <a:r>
              <a:rPr lang="en-US" sz="800" i="1" dirty="0">
                <a:solidFill>
                  <a:schemeClr val="dk1"/>
                </a:solidFill>
                <a:ea typeface="Calibri"/>
                <a:cs typeface="Calibri"/>
                <a:sym typeface="Calibri"/>
              </a:rPr>
              <a:t>Business Week Online</a:t>
            </a:r>
            <a:r>
              <a:rPr lang="en-US" sz="800" dirty="0">
                <a:solidFill>
                  <a:schemeClr val="dk1"/>
                </a:solidFill>
                <a:ea typeface="Calibri"/>
                <a:cs typeface="Calibri"/>
                <a:sym typeface="Calibri"/>
              </a:rPr>
              <a:t>, August 6, 2007. Retrieved from http://www.businessweek.com/magazine/content/07_32/b4045055.htm on October 30, 2008.</a:t>
            </a:r>
            <a:r>
              <a:rPr lang="en-US" sz="800" u="sng" dirty="0">
                <a:solidFill>
                  <a:schemeClr val="dk1"/>
                </a:solidFill>
                <a:ea typeface="Calibri"/>
                <a:cs typeface="Calibri"/>
                <a:sym typeface="Calibri"/>
              </a:rPr>
              <a:t>)</a:t>
            </a:r>
            <a:r>
              <a:rPr lang="en-US" sz="800" strike="sngStrike" dirty="0">
                <a:solidFill>
                  <a:schemeClr val="dk1"/>
                </a:solidFill>
                <a:ea typeface="Calibri"/>
                <a:cs typeface="Calibri"/>
                <a:sym typeface="Calibri"/>
              </a:rPr>
              <a:t>}</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When pricing objectives feature </a:t>
            </a:r>
            <a:r>
              <a:rPr lang="en-US" sz="800" b="1" dirty="0">
                <a:solidFill>
                  <a:schemeClr val="dk1"/>
                </a:solidFill>
                <a:ea typeface="Calibri"/>
                <a:cs typeface="Calibri"/>
                <a:sym typeface="Calibri"/>
              </a:rPr>
              <a:t>sales or market share</a:t>
            </a:r>
            <a:r>
              <a:rPr lang="en-US" sz="800" dirty="0">
                <a:solidFill>
                  <a:schemeClr val="dk1"/>
                </a:solidFill>
                <a:ea typeface="Calibri"/>
                <a:cs typeface="Calibri"/>
                <a:sym typeface="Calibri"/>
              </a:rPr>
              <a:t>, marketers often use sales promotions or pricing discounts to meet these objectives.  Such strategies must be approached with caution however, as the case of the U.S. airline industry illustrates.</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However, if a product has a competitive advantage, it may well be able to accomplish market share or sales objectives without resorting to the use of discounts or sales promotions.  </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Sometimes the firm consciously prices its products in a way that negatively impacts competitors marketing efforts. </a:t>
            </a:r>
            <a:r>
              <a:rPr lang="en-US" sz="800" strike="sngStrike" dirty="0">
                <a:solidFill>
                  <a:srgbClr val="FF0000"/>
                </a:solidFill>
                <a:ea typeface="Calibri"/>
                <a:cs typeface="Calibri"/>
                <a:sym typeface="Calibri"/>
              </a:rPr>
              <a:t> </a:t>
            </a:r>
            <a:r>
              <a:rPr lang="en-US" sz="800" dirty="0">
                <a:solidFill>
                  <a:schemeClr val="dk1"/>
                </a:solidFill>
                <a:ea typeface="Calibri"/>
                <a:cs typeface="Calibri"/>
                <a:sym typeface="Calibri"/>
              </a:rPr>
              <a:t>Established brands often react to new market entrants by cutting prices (sometimes even below the cost of the product or service) in an attempt to drive the newcomer out of business or out of the geographic market. </a:t>
            </a:r>
            <a:r>
              <a:rPr lang="en-US" sz="800" strike="sngStrike" dirty="0">
                <a:solidFill>
                  <a:srgbClr val="FF0000"/>
                </a:solidFill>
                <a:ea typeface="Calibri"/>
                <a:cs typeface="Calibri"/>
                <a:sym typeface="Calibri"/>
              </a:rPr>
              <a:t> </a:t>
            </a:r>
            <a:r>
              <a:rPr lang="en-US" sz="800" dirty="0">
                <a:solidFill>
                  <a:schemeClr val="dk1"/>
                </a:solidFill>
                <a:ea typeface="Calibri"/>
                <a:cs typeface="Calibri"/>
                <a:sym typeface="Calibri"/>
              </a:rPr>
              <a:t>Small business marketers often do the same thing.  </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But marketers must be cautious when implementing such a strategy as predatory pricing practices may be viewed by a given country as anti-competitive, and thus illegal. </a:t>
            </a:r>
            <a:r>
              <a:rPr lang="en-US" sz="800" strike="sngStrike" dirty="0">
                <a:solidFill>
                  <a:srgbClr val="FF0000"/>
                </a:solidFill>
                <a:ea typeface="Calibri"/>
                <a:cs typeface="Calibri"/>
                <a:sym typeface="Calibri"/>
              </a:rPr>
              <a:t> </a:t>
            </a:r>
            <a:r>
              <a:rPr lang="en-US" sz="800" dirty="0">
                <a:solidFill>
                  <a:schemeClr val="dk1"/>
                </a:solidFill>
                <a:ea typeface="Calibri"/>
                <a:cs typeface="Calibri"/>
                <a:sym typeface="Calibri"/>
              </a:rPr>
              <a:t>We’ll discuss predatory pricing in more detail later on in the chapter.</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Quality</a:t>
            </a:r>
            <a:r>
              <a:rPr lang="en-US" sz="800" u="sng" dirty="0">
                <a:solidFill>
                  <a:schemeClr val="dk1"/>
                </a:solidFill>
                <a:ea typeface="Calibri"/>
                <a:cs typeface="Calibri"/>
                <a:sym typeface="Calibri"/>
              </a:rPr>
              <a:t>-</a:t>
            </a:r>
            <a:r>
              <a:rPr lang="en-US" sz="800" dirty="0">
                <a:solidFill>
                  <a:schemeClr val="dk1"/>
                </a:solidFill>
                <a:ea typeface="Calibri"/>
                <a:cs typeface="Calibri"/>
                <a:sym typeface="Calibri"/>
              </a:rPr>
              <a:t>focused firms believe that profit stems from customer satisfaction, and some firms price their products in a manner that satisfied customers. </a:t>
            </a:r>
            <a:r>
              <a:rPr lang="en-US" sz="800" strike="sngStrike" dirty="0">
                <a:solidFill>
                  <a:srgbClr val="FF0000"/>
                </a:solidFill>
                <a:ea typeface="Calibri"/>
                <a:cs typeface="Calibri"/>
                <a:sym typeface="Calibri"/>
              </a:rPr>
              <a:t> </a:t>
            </a:r>
            <a:r>
              <a:rPr lang="en-US" sz="800" dirty="0">
                <a:solidFill>
                  <a:schemeClr val="dk1"/>
                </a:solidFill>
                <a:ea typeface="Calibri"/>
                <a:cs typeface="Calibri"/>
                <a:sym typeface="Calibri"/>
              </a:rPr>
              <a:t>This philosophy was behind Saturn’s no haggle pricing strategy, as then parent company GM recognized that many car buyers are dissatisfied or even intimidated by the negotiation process that accompanies car buying.</a:t>
            </a:r>
          </a:p>
          <a:p>
            <a:pPr marL="685800" lvl="1" indent="-228600">
              <a:lnSpc>
                <a:spcPct val="80000"/>
              </a:lnSpc>
              <a:buClr>
                <a:schemeClr val="dk1"/>
              </a:buClr>
              <a:buSzPct val="100000"/>
              <a:buFont typeface="Calibri"/>
              <a:buChar char="•"/>
            </a:pPr>
            <a:r>
              <a:rPr lang="en-US" sz="800" dirty="0">
                <a:solidFill>
                  <a:schemeClr val="dk1"/>
                </a:solidFill>
                <a:ea typeface="Calibri"/>
                <a:cs typeface="Calibri"/>
                <a:sym typeface="Calibri"/>
              </a:rPr>
              <a:t>Consumers who lack experience in buying a certain type of product (such as carpet</a:t>
            </a:r>
            <a:r>
              <a:rPr lang="en-US" sz="800" u="sng" dirty="0">
                <a:solidFill>
                  <a:schemeClr val="dk1"/>
                </a:solidFill>
                <a:ea typeface="Calibri"/>
                <a:cs typeface="Calibri"/>
                <a:sym typeface="Calibri"/>
              </a:rPr>
              <a:t>,</a:t>
            </a:r>
            <a:r>
              <a:rPr lang="en-US" sz="800" dirty="0">
                <a:solidFill>
                  <a:schemeClr val="dk1"/>
                </a:solidFill>
                <a:ea typeface="Calibri"/>
                <a:cs typeface="Calibri"/>
                <a:sym typeface="Calibri"/>
              </a:rPr>
              <a:t> for example) and who are unfamiliar with brand names within a product category will often rely on price as a cue to product quality.  Brands that are marketed on the basis of status or prestige should correspondingly charge higher prices to reflect that image to consumers.</a:t>
            </a:r>
            <a:endParaRPr lang="en-US" sz="800"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383997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8/11/2017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2600"/>
            </a:lvl1pPr>
            <a:lvl2pPr marL="742950" indent="-285750">
              <a:buClr>
                <a:srgbClr val="007FA3"/>
              </a:buClr>
              <a:buFont typeface="Wingdings" panose="05000000000000000000" pitchFamily="2" charset="2"/>
              <a:buChar char="§"/>
              <a:defRPr sz="24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8/11/2017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18872" indent="-228600">
              <a:buClr>
                <a:srgbClr val="007FA3"/>
              </a:buClr>
              <a:buSzPct val="100000"/>
              <a:defRPr sz="2600"/>
            </a:lvl1pPr>
            <a:lvl2pPr marL="569913" indent="-285750">
              <a:buClr>
                <a:srgbClr val="007FA3"/>
              </a:buClr>
              <a:buFont typeface="Wingdings" panose="05000000000000000000" pitchFamily="2" charset="2"/>
              <a:buChar char="§"/>
              <a:defRPr sz="24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2" name="Title 1"/>
          <p:cNvSpPr>
            <a:spLocks noGrp="1"/>
          </p:cNvSpPr>
          <p:nvPr>
            <p:ph type="title"/>
          </p:nvPr>
        </p:nvSpPr>
        <p:spPr>
          <a:xfrm>
            <a:off x="457200" y="215372"/>
            <a:ext cx="8229600" cy="622828"/>
          </a:xfrm>
        </p:spPr>
        <p:txBody>
          <a:bodyPr anchor="t"/>
          <a:lstStyle>
            <a:lvl1pPr>
              <a:defRPr sz="3600">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8/11/2017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8/11/2017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latin typeface="+mj-lt"/>
                <a:sym typeface="Calibri"/>
              </a:rPr>
              <a:t>Marketing</a:t>
            </a:r>
            <a:r>
              <a:rPr lang="en-US" dirty="0" smtClean="0">
                <a:latin typeface="+mn-lt"/>
                <a:sym typeface="Calibri"/>
              </a:rPr>
              <a:t>: Real People, Real Choices</a:t>
            </a:r>
            <a:endParaRPr lang="en-IN" sz="3600" dirty="0">
              <a:latin typeface="+mj-lt"/>
            </a:endParaRPr>
          </a:p>
        </p:txBody>
      </p:sp>
      <p:sp>
        <p:nvSpPr>
          <p:cNvPr id="3" name="Text Placeholder 2"/>
          <p:cNvSpPr>
            <a:spLocks noGrp="1"/>
          </p:cNvSpPr>
          <p:nvPr>
            <p:ph type="body" sz="quarter" idx="13"/>
          </p:nvPr>
        </p:nvSpPr>
        <p:spPr>
          <a:xfrm>
            <a:off x="457200" y="968830"/>
            <a:ext cx="8229600" cy="478970"/>
          </a:xfrm>
        </p:spPr>
        <p:txBody>
          <a:bodyPr/>
          <a:lstStyle/>
          <a:p>
            <a:r>
              <a:rPr lang="en-US" altLang="en-US" sz="2400" b="1" dirty="0" smtClean="0"/>
              <a:t>Ninth </a:t>
            </a:r>
            <a:r>
              <a:rPr lang="en-US" altLang="en-US" sz="2400" b="1" dirty="0"/>
              <a:t>Edition</a:t>
            </a:r>
            <a:endParaRPr lang="en-IN" sz="2400" b="1" dirty="0" smtClean="0">
              <a:latin typeface="+mj-lt"/>
            </a:endParaRPr>
          </a:p>
        </p:txBody>
      </p:sp>
      <p:pic>
        <p:nvPicPr>
          <p:cNvPr id="10"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4"/>
          </p:nvPr>
        </p:nvSpPr>
        <p:spPr/>
        <p:txBody>
          <a:bodyPr/>
          <a:lstStyle/>
          <a:p>
            <a:pPr algn="ctr"/>
            <a:r>
              <a:rPr lang="en-IN" sz="4000" b="1" dirty="0">
                <a:latin typeface="+mj-lt"/>
              </a:rPr>
              <a:t>Chapter</a:t>
            </a:r>
            <a:r>
              <a:rPr lang="en-IN" sz="4000" b="1" dirty="0"/>
              <a:t> </a:t>
            </a:r>
            <a:r>
              <a:rPr lang="en-IN" sz="4000" b="1" dirty="0" smtClean="0"/>
              <a:t>10</a:t>
            </a:r>
            <a:endParaRPr lang="en-IN" sz="4000" dirty="0"/>
          </a:p>
        </p:txBody>
      </p:sp>
      <p:sp>
        <p:nvSpPr>
          <p:cNvPr id="12" name="Text Placeholder 3"/>
          <p:cNvSpPr>
            <a:spLocks noGrp="1"/>
          </p:cNvSpPr>
          <p:nvPr>
            <p:ph type="body" sz="quarter" idx="15"/>
          </p:nvPr>
        </p:nvSpPr>
        <p:spPr/>
        <p:txBody>
          <a:bodyPr/>
          <a:lstStyle/>
          <a:p>
            <a:pPr algn="ctr">
              <a:buClrTx/>
              <a:defRPr/>
            </a:pPr>
            <a:r>
              <a:rPr lang="en-US" sz="3600" dirty="0" smtClean="0">
                <a:solidFill>
                  <a:schemeClr val="dk1"/>
                </a:solidFill>
                <a:latin typeface="Calibri"/>
                <a:ea typeface="Calibri"/>
                <a:cs typeface="Calibri"/>
                <a:sym typeface="Calibri"/>
              </a:rPr>
              <a:t>Price</a:t>
            </a:r>
            <a:endParaRPr lang="en-US" sz="3600" dirty="0"/>
          </a:p>
        </p:txBody>
      </p:sp>
      <p:sp>
        <p:nvSpPr>
          <p:cNvPr id="5" name="Text Placeholder 4"/>
          <p:cNvSpPr>
            <a:spLocks noGrp="1"/>
          </p:cNvSpPr>
          <p:nvPr>
            <p:ph type="body" sz="quarter" idx="16"/>
          </p:nvPr>
        </p:nvSpPr>
        <p:spPr/>
        <p:txBody>
          <a:bodyPr/>
          <a:lstStyle/>
          <a:p>
            <a:pPr algn="ct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US" alt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217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Getting to the Right Price</a:t>
            </a:r>
            <a:endParaRPr lang="en-IN" sz="3600" dirty="0">
              <a:latin typeface="+mj-lt"/>
            </a:endParaRPr>
          </a:p>
        </p:txBody>
      </p:sp>
      <p:sp>
        <p:nvSpPr>
          <p:cNvPr id="3" name="Content Placeholder 2"/>
          <p:cNvSpPr>
            <a:spLocks noGrp="1"/>
          </p:cNvSpPr>
          <p:nvPr>
            <p:ph idx="1"/>
          </p:nvPr>
        </p:nvSpPr>
        <p:spPr>
          <a:xfrm>
            <a:off x="457200" y="1600200"/>
            <a:ext cx="8382000" cy="4343400"/>
          </a:xfrm>
        </p:spPr>
        <p:txBody>
          <a:bodyPr/>
          <a:lstStyle/>
          <a:p>
            <a:pPr marL="255600" indent="-255600">
              <a:buSzPct val="100000"/>
            </a:pPr>
            <a:r>
              <a:rPr lang="en-US" sz="2600" dirty="0">
                <a:solidFill>
                  <a:schemeClr val="dk1"/>
                </a:solidFill>
                <a:ea typeface="Calibri"/>
                <a:cs typeface="Calibri"/>
                <a:sym typeface="Calibri"/>
              </a:rPr>
              <a:t>It is very rare for someone to agree to buy something without knowing the price</a:t>
            </a:r>
            <a:r>
              <a:rPr lang="en-US" sz="26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Non-monetary costs are also of great significance for marketers.</a:t>
            </a:r>
          </a:p>
          <a:p>
            <a:pPr marL="255600" indent="-255600">
              <a:buSzPct val="100000"/>
            </a:pPr>
            <a:r>
              <a:rPr lang="en-US" sz="2600" dirty="0">
                <a:solidFill>
                  <a:schemeClr val="dk1"/>
                </a:solidFill>
                <a:ea typeface="Calibri"/>
                <a:cs typeface="Calibri"/>
                <a:sym typeface="Calibri"/>
              </a:rPr>
              <a:t>Price planning follows a sequence of steps that begins with setting pricing objectives</a:t>
            </a:r>
            <a:r>
              <a:rPr lang="en-US" sz="2600" dirty="0" smtClean="0">
                <a:solidFill>
                  <a:schemeClr val="dk1"/>
                </a:solidFill>
                <a:ea typeface="Calibri"/>
                <a:cs typeface="Calibri"/>
                <a:sym typeface="Calibri"/>
              </a:rPr>
              <a:t>.</a:t>
            </a:r>
            <a:endParaRPr lang="en-US" sz="2400" dirty="0" smtClean="0"/>
          </a:p>
          <a:p>
            <a:pPr marL="0" lvl="1" indent="0">
              <a:buNone/>
            </a:pPr>
            <a:r>
              <a:rPr lang="en-US" sz="2400" b="1" dirty="0">
                <a:solidFill>
                  <a:schemeClr val="dk2"/>
                </a:solidFill>
                <a:ea typeface="Calibri"/>
                <a:cs typeface="Calibri"/>
                <a:sym typeface="Calibri"/>
              </a:rPr>
              <a:t>Consider tuition at your college or university. What type of pricing objective do you believe is being used by the administration?</a:t>
            </a:r>
            <a:endParaRPr lang="en-US" sz="2400" dirty="0"/>
          </a:p>
        </p:txBody>
      </p:sp>
    </p:spTree>
    <p:extLst>
      <p:ext uri="{BB962C8B-B14F-4D97-AF65-F5344CB8AC3E}">
        <p14:creationId xmlns:p14="http://schemas.microsoft.com/office/powerpoint/2010/main" val="231975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Costs, Demand, Revenue, and </a:t>
            </a:r>
            <a:br>
              <a:rPr lang="en-US" sz="3600" dirty="0">
                <a:latin typeface="+mj-lt"/>
                <a:sym typeface="Calibri"/>
              </a:rPr>
            </a:br>
            <a:r>
              <a:rPr lang="en-US" sz="3600" dirty="0">
                <a:latin typeface="+mj-lt"/>
                <a:sym typeface="Calibri"/>
              </a:rPr>
              <a:t>the Pricing Environment</a:t>
            </a:r>
            <a:endParaRPr lang="en-IN" sz="3600" dirty="0">
              <a:latin typeface="+mj-lt"/>
            </a:endParaRPr>
          </a:p>
        </p:txBody>
      </p:sp>
      <p:sp>
        <p:nvSpPr>
          <p:cNvPr id="3" name="Content Placeholder 2"/>
          <p:cNvSpPr>
            <a:spLocks noGrp="1"/>
          </p:cNvSpPr>
          <p:nvPr>
            <p:ph idx="1"/>
          </p:nvPr>
        </p:nvSpPr>
        <p:spPr>
          <a:xfrm>
            <a:off x="457200" y="1905000"/>
            <a:ext cx="4343400" cy="3047999"/>
          </a:xfrm>
        </p:spPr>
        <p:txBody>
          <a:bodyPr/>
          <a:lstStyle/>
          <a:p>
            <a:pPr marL="255600" indent="-255600">
              <a:buSzPct val="100000"/>
            </a:pPr>
            <a:r>
              <a:rPr lang="en-US" sz="2400" dirty="0">
                <a:solidFill>
                  <a:schemeClr val="dk1"/>
                </a:solidFill>
                <a:ea typeface="Calibri"/>
                <a:cs typeface="Calibri"/>
                <a:sym typeface="Calibri"/>
              </a:rPr>
              <a:t>In order to set the right price, marketers must understand quantitative and qualitative factors that can influence pricing strategy success.</a:t>
            </a:r>
            <a:r>
              <a:rPr lang="en-US" sz="2400" dirty="0" smtClean="0"/>
              <a:t> </a:t>
            </a:r>
            <a:endParaRPr lang="en-US" sz="2400" b="1" dirty="0"/>
          </a:p>
        </p:txBody>
      </p:sp>
      <p:pic>
        <p:nvPicPr>
          <p:cNvPr id="6" name="Picture 255" descr="Text shows the factors in price setting are Costs, Demand, Revenue, and Pricing Environment."/>
          <p:cNvPicPr preferRelativeResize="0"/>
          <p:nvPr/>
        </p:nvPicPr>
        <p:blipFill rotWithShape="1">
          <a:blip r:embed="rId3">
            <a:alphaModFix/>
          </a:blip>
          <a:srcRect/>
          <a:stretch/>
        </p:blipFill>
        <p:spPr>
          <a:xfrm>
            <a:off x="4965700" y="1981200"/>
            <a:ext cx="3918012" cy="2935277"/>
          </a:xfrm>
          <a:prstGeom prst="rect">
            <a:avLst/>
          </a:prstGeom>
          <a:noFill/>
          <a:ln>
            <a:noFill/>
          </a:ln>
        </p:spPr>
      </p:pic>
    </p:spTree>
    <p:extLst>
      <p:ext uri="{BB962C8B-B14F-4D97-AF65-F5344CB8AC3E}">
        <p14:creationId xmlns:p14="http://schemas.microsoft.com/office/powerpoint/2010/main" val="3090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Step 2: Estimate Demand</a:t>
            </a:r>
            <a:endParaRPr lang="en-IN" sz="3600" dirty="0">
              <a:latin typeface="+mj-lt"/>
            </a:endParaRPr>
          </a:p>
        </p:txBody>
      </p:sp>
      <p:sp>
        <p:nvSpPr>
          <p:cNvPr id="6" name="Content Placeholder 2"/>
          <p:cNvSpPr>
            <a:spLocks noGrp="1"/>
          </p:cNvSpPr>
          <p:nvPr>
            <p:ph idx="1"/>
          </p:nvPr>
        </p:nvSpPr>
        <p:spPr>
          <a:xfrm>
            <a:off x="457200" y="1600201"/>
            <a:ext cx="8305800" cy="4267200"/>
          </a:xfrm>
        </p:spPr>
        <p:txBody>
          <a:bodyPr/>
          <a:lstStyle/>
          <a:p>
            <a:pPr marL="255600" indent="-255600">
              <a:buSzPct val="100000"/>
            </a:pPr>
            <a:r>
              <a:rPr lang="en-US" sz="2600" b="1" dirty="0">
                <a:solidFill>
                  <a:schemeClr val="dk1"/>
                </a:solidFill>
                <a:ea typeface="Calibri"/>
                <a:cs typeface="Calibri"/>
                <a:sym typeface="Calibri"/>
              </a:rPr>
              <a:t>Demand</a:t>
            </a:r>
            <a:r>
              <a:rPr lang="en-US" sz="2600" dirty="0">
                <a:solidFill>
                  <a:schemeClr val="dk1"/>
                </a:solidFill>
                <a:ea typeface="Calibri"/>
                <a:cs typeface="Calibri"/>
                <a:sym typeface="Calibri"/>
              </a:rPr>
              <a:t> refers to customers’ desire for a product.</a:t>
            </a:r>
            <a:endParaRPr lang="en-US" sz="2600" dirty="0" smtClean="0"/>
          </a:p>
          <a:p>
            <a:pPr marL="798750" lvl="1" indent="-342900">
              <a:buFont typeface="Wingdings" panose="05000000000000000000" pitchFamily="2" charset="2"/>
              <a:buChar char="§"/>
            </a:pPr>
            <a:r>
              <a:rPr lang="en-US" sz="2400" dirty="0"/>
              <a:t>How much are customers willing to pay as the price of the product goes up or down</a:t>
            </a:r>
            <a:r>
              <a:rPr lang="en-US" sz="2400" dirty="0" smtClean="0"/>
              <a:t>?</a:t>
            </a:r>
            <a:endParaRPr lang="en-US" sz="2400" dirty="0" smtClean="0">
              <a:solidFill>
                <a:schemeClr val="dk1"/>
              </a:solidFill>
              <a:ea typeface="Calibri"/>
              <a:cs typeface="Calibri"/>
              <a:sym typeface="Calibri"/>
            </a:endParaRPr>
          </a:p>
          <a:p>
            <a:pPr marL="255600" indent="-255600">
              <a:buSzPct val="100000"/>
            </a:pPr>
            <a:r>
              <a:rPr lang="en-US" sz="2600" dirty="0"/>
              <a:t>Economists use demand curves to illustrate the effect of price on quantity of a product demanded</a:t>
            </a:r>
            <a:r>
              <a:rPr lang="en-US" sz="2600" dirty="0" smtClean="0"/>
              <a:t>.</a:t>
            </a:r>
          </a:p>
          <a:p>
            <a:pPr marL="255600" indent="-255600">
              <a:buSzPct val="100000"/>
            </a:pPr>
            <a:r>
              <a:rPr lang="en-US" sz="2600" dirty="0"/>
              <a:t>The </a:t>
            </a:r>
            <a:r>
              <a:rPr lang="en-US" sz="2600" i="1" dirty="0"/>
              <a:t>law of demand: </a:t>
            </a:r>
            <a:r>
              <a:rPr lang="en-US" sz="2600" dirty="0"/>
              <a:t>As price goes up, quantity demanded goes down.</a:t>
            </a:r>
          </a:p>
        </p:txBody>
      </p:sp>
    </p:spTree>
    <p:extLst>
      <p:ext uri="{BB962C8B-B14F-4D97-AF65-F5344CB8AC3E}">
        <p14:creationId xmlns:p14="http://schemas.microsoft.com/office/powerpoint/2010/main" val="234336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610600" cy="1097280"/>
          </a:xfrm>
        </p:spPr>
        <p:txBody>
          <a:bodyPr/>
          <a:lstStyle/>
          <a:p>
            <a:r>
              <a:rPr lang="en-US" sz="3600" dirty="0">
                <a:latin typeface="+mj-lt"/>
                <a:sym typeface="Calibri"/>
              </a:rPr>
              <a:t>Figure </a:t>
            </a:r>
            <a:r>
              <a:rPr lang="en-US" sz="3600" dirty="0" smtClean="0">
                <a:latin typeface="+mj-lt"/>
                <a:sym typeface="Calibri"/>
              </a:rPr>
              <a:t>10.4 </a:t>
            </a:r>
            <a:r>
              <a:rPr lang="en-US" sz="3600" dirty="0">
                <a:latin typeface="+mj-lt"/>
                <a:sym typeface="Calibri"/>
              </a:rPr>
              <a:t>Demand Curves for Normal and Prestige Products</a:t>
            </a:r>
            <a:endParaRPr lang="en-IN" sz="3600" dirty="0">
              <a:latin typeface="+mj-lt"/>
            </a:endParaRPr>
          </a:p>
        </p:txBody>
      </p:sp>
      <p:pic>
        <p:nvPicPr>
          <p:cNvPr id="4" name="Picture 273" descr="Two graphs show the demand curves for Normal Products and Prestige Products.&#10;Both graphs show the price in dollars on the vertical axis and quantity demanded on the horizontal axis. &#10;The Normal Products graph depicts P1 at $30, which will cause a quantity demanded of Q1 at 100. At a P2 of $50, Q2 will be at 60. The demand curve is thus a downward sloping linear line, showing that “Demand increases as price decreases.”&#10;The Prestige Products graph depicts P1 at 700 and Q1 at 60, P2 at 500 and Q2 at 80 (text states, “Demand increases as price decreases”), and P3 at 300 and demand to be the same (as Q1) at 60 (text states, “Demand decreases as price decreases”). The demand curve is thus end-parenthesis shaped."/>
          <p:cNvPicPr preferRelativeResize="0"/>
          <p:nvPr/>
        </p:nvPicPr>
        <p:blipFill rotWithShape="1">
          <a:blip r:embed="rId3">
            <a:alphaModFix/>
          </a:blip>
          <a:srcRect/>
          <a:stretch/>
        </p:blipFill>
        <p:spPr>
          <a:xfrm>
            <a:off x="533400" y="1600200"/>
            <a:ext cx="7980997" cy="4431905"/>
          </a:xfrm>
          <a:prstGeom prst="rect">
            <a:avLst/>
          </a:prstGeom>
          <a:noFill/>
          <a:ln>
            <a:noFill/>
          </a:ln>
        </p:spPr>
      </p:pic>
    </p:spTree>
    <p:extLst>
      <p:ext uri="{BB962C8B-B14F-4D97-AF65-F5344CB8AC3E}">
        <p14:creationId xmlns:p14="http://schemas.microsoft.com/office/powerpoint/2010/main" val="320827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rPr>
              <a:t>Shifts in Demand</a:t>
            </a:r>
            <a:endParaRPr lang="en-IN" sz="3600" dirty="0">
              <a:latin typeface="+mj-lt"/>
            </a:endParaRPr>
          </a:p>
        </p:txBody>
      </p:sp>
      <p:sp>
        <p:nvSpPr>
          <p:cNvPr id="3" name="Content Placeholder 2"/>
          <p:cNvSpPr>
            <a:spLocks noGrp="1"/>
          </p:cNvSpPr>
          <p:nvPr>
            <p:ph idx="1"/>
          </p:nvPr>
        </p:nvSpPr>
        <p:spPr>
          <a:xfrm>
            <a:off x="457200" y="1600200"/>
            <a:ext cx="8077200" cy="4419599"/>
          </a:xfrm>
        </p:spPr>
        <p:txBody>
          <a:bodyPr/>
          <a:lstStyle/>
          <a:p>
            <a:pPr marL="255600" indent="-255600">
              <a:buSzPct val="100000"/>
            </a:pPr>
            <a:r>
              <a:rPr lang="en-US" sz="2600" dirty="0"/>
              <a:t>A shift is a change in direction or position</a:t>
            </a:r>
            <a:r>
              <a:rPr lang="en-US" sz="2600" dirty="0" smtClean="0"/>
              <a:t>.</a:t>
            </a:r>
          </a:p>
          <a:p>
            <a:pPr marL="255600" indent="-255600">
              <a:buSzPct val="100000"/>
            </a:pPr>
            <a:r>
              <a:rPr lang="en-US" sz="2600" dirty="0"/>
              <a:t>Marketers can stimulate shifts through effective marketing</a:t>
            </a:r>
            <a:r>
              <a:rPr lang="en-US" sz="2600" dirty="0" smtClean="0"/>
              <a:t>.</a:t>
            </a:r>
          </a:p>
          <a:p>
            <a:pPr marL="255600" indent="-255600">
              <a:buSzPct val="100000"/>
            </a:pPr>
            <a:r>
              <a:rPr lang="en-US" sz="2600" dirty="0"/>
              <a:t>An upward shift is when a greater demand for a product occurs</a:t>
            </a:r>
            <a:r>
              <a:rPr lang="en-US" sz="2600" dirty="0" smtClean="0"/>
              <a:t>.</a:t>
            </a:r>
          </a:p>
          <a:p>
            <a:pPr marL="255600" indent="-255600">
              <a:buSzPct val="100000"/>
            </a:pPr>
            <a:r>
              <a:rPr lang="en-US" sz="2600" dirty="0"/>
              <a:t>A downward shift is when demand suddenly drops.</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56241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Figure </a:t>
            </a:r>
            <a:r>
              <a:rPr lang="en-US" sz="3600" dirty="0" smtClean="0">
                <a:latin typeface="+mj-lt"/>
                <a:sym typeface="Calibri"/>
              </a:rPr>
              <a:t>10.5 </a:t>
            </a:r>
            <a:r>
              <a:rPr lang="en-US" sz="3600" dirty="0">
                <a:latin typeface="+mj-lt"/>
                <a:sym typeface="Calibri"/>
              </a:rPr>
              <a:t>Shift in </a:t>
            </a:r>
            <a:r>
              <a:rPr lang="en-US" sz="3600" dirty="0" smtClean="0">
                <a:latin typeface="+mj-lt"/>
                <a:sym typeface="Calibri"/>
              </a:rPr>
              <a:t>Demand </a:t>
            </a:r>
            <a:r>
              <a:rPr lang="en-US" sz="3600" dirty="0">
                <a:latin typeface="+mj-lt"/>
                <a:sym typeface="Calibri"/>
              </a:rPr>
              <a:t>Curve</a:t>
            </a:r>
            <a:endParaRPr lang="en-IN" sz="3600" dirty="0">
              <a:latin typeface="+mj-lt"/>
            </a:endParaRPr>
          </a:p>
        </p:txBody>
      </p:sp>
      <p:pic>
        <p:nvPicPr>
          <p:cNvPr id="8" name="Picture 282" descr="Graph shows shift in the demand curve as per quantity demanded and price.&#10;&#10;X-axis shows quantity demanded ranging from 0 to 200 and Y-axis shows price in dollars ranging from 0 to 60. Demand curve D1 passes through (80, 60) downward and demand curve D2 showing upward shift and passes through (200, 60) in downward direction. "/>
          <p:cNvPicPr preferRelativeResize="0"/>
          <p:nvPr/>
        </p:nvPicPr>
        <p:blipFill rotWithShape="1">
          <a:blip r:embed="rId3">
            <a:alphaModFix/>
          </a:blip>
          <a:srcRect/>
          <a:stretch/>
        </p:blipFill>
        <p:spPr>
          <a:xfrm>
            <a:off x="2057400" y="1600200"/>
            <a:ext cx="4429124" cy="4267199"/>
          </a:xfrm>
          <a:prstGeom prst="rect">
            <a:avLst/>
          </a:prstGeom>
          <a:noFill/>
          <a:ln>
            <a:noFill/>
          </a:ln>
        </p:spPr>
      </p:pic>
    </p:spTree>
    <p:extLst>
      <p:ext uri="{BB962C8B-B14F-4D97-AF65-F5344CB8AC3E}">
        <p14:creationId xmlns:p14="http://schemas.microsoft.com/office/powerpoint/2010/main" val="371841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Table </a:t>
            </a:r>
            <a:r>
              <a:rPr lang="en-US" sz="3600" dirty="0" smtClean="0">
                <a:latin typeface="+mj-lt"/>
                <a:sym typeface="Calibri"/>
              </a:rPr>
              <a:t>10.1 </a:t>
            </a:r>
            <a:r>
              <a:rPr lang="en-US" sz="3600" dirty="0">
                <a:latin typeface="+mj-lt"/>
                <a:sym typeface="Calibri"/>
              </a:rPr>
              <a:t>Estimating </a:t>
            </a:r>
            <a:r>
              <a:rPr lang="en-US" sz="3600" dirty="0" smtClean="0">
                <a:latin typeface="+mj-lt"/>
                <a:sym typeface="Calibri"/>
              </a:rPr>
              <a:t>Demand </a:t>
            </a:r>
            <a:r>
              <a:rPr lang="en-US" sz="3600" dirty="0">
                <a:latin typeface="+mj-lt"/>
                <a:sym typeface="Calibri"/>
              </a:rPr>
              <a:t>for Pizza</a:t>
            </a:r>
            <a:endParaRPr lang="en-IN" sz="36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346440484"/>
              </p:ext>
            </p:extLst>
          </p:nvPr>
        </p:nvGraphicFramePr>
        <p:xfrm>
          <a:off x="609600" y="1676403"/>
          <a:ext cx="7924800" cy="4190996"/>
        </p:xfrm>
        <a:graphic>
          <a:graphicData uri="http://schemas.openxmlformats.org/drawingml/2006/table">
            <a:tbl>
              <a:tblPr firstRow="1">
                <a:tableStyleId>{3B4B98B0-60AC-42C2-AFA5-B58CD77FA1E5}</a:tableStyleId>
              </a:tblPr>
              <a:tblGrid>
                <a:gridCol w="5727177"/>
                <a:gridCol w="2197623"/>
              </a:tblGrid>
              <a:tr h="827639">
                <a:tc>
                  <a:txBody>
                    <a:bodyPr/>
                    <a:lstStyle/>
                    <a:p>
                      <a:pPr marL="0" marR="0">
                        <a:lnSpc>
                          <a:spcPct val="115000"/>
                        </a:lnSpc>
                        <a:spcBef>
                          <a:spcPts val="0"/>
                        </a:spcBef>
                        <a:spcAft>
                          <a:spcPts val="0"/>
                        </a:spcAft>
                      </a:pPr>
                      <a:r>
                        <a:rPr lang="en-IN" sz="1600" dirty="0">
                          <a:effectLst/>
                          <a:latin typeface="+mn-lt"/>
                        </a:rPr>
                        <a:t>Number of families in market </a:t>
                      </a:r>
                      <a:endParaRPr lang="en-IN" sz="1600" dirty="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dirty="0">
                          <a:effectLst/>
                          <a:latin typeface="+mn-lt"/>
                        </a:rPr>
                        <a:t>180,000 </a:t>
                      </a:r>
                      <a:endParaRPr lang="en-IN" sz="1600" dirty="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871">
                <a:tc>
                  <a:txBody>
                    <a:bodyPr/>
                    <a:lstStyle/>
                    <a:p>
                      <a:pPr marL="0" marR="0">
                        <a:lnSpc>
                          <a:spcPct val="115000"/>
                        </a:lnSpc>
                        <a:spcBef>
                          <a:spcPts val="0"/>
                        </a:spcBef>
                        <a:spcAft>
                          <a:spcPts val="0"/>
                        </a:spcAft>
                      </a:pPr>
                      <a:r>
                        <a:rPr lang="en-IN" sz="1600">
                          <a:effectLst/>
                          <a:latin typeface="+mn-lt"/>
                        </a:rPr>
                        <a:t>Average number of pizzas per family per year </a:t>
                      </a:r>
                      <a:endParaRPr lang="en-IN" sz="160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a:effectLst/>
                          <a:latin typeface="+mn-lt"/>
                        </a:rPr>
                        <a:t>6 </a:t>
                      </a:r>
                      <a:endParaRPr lang="en-IN" sz="160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442">
                <a:tc>
                  <a:txBody>
                    <a:bodyPr/>
                    <a:lstStyle/>
                    <a:p>
                      <a:pPr marL="0" marR="0">
                        <a:lnSpc>
                          <a:spcPct val="115000"/>
                        </a:lnSpc>
                        <a:spcBef>
                          <a:spcPts val="0"/>
                        </a:spcBef>
                        <a:spcAft>
                          <a:spcPts val="0"/>
                        </a:spcAft>
                      </a:pPr>
                      <a:r>
                        <a:rPr lang="en-IN" sz="1600" dirty="0">
                          <a:effectLst/>
                          <a:latin typeface="+mn-lt"/>
                        </a:rPr>
                        <a:t>Total annual market demand </a:t>
                      </a:r>
                      <a:endParaRPr lang="en-IN" sz="1600" dirty="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a:effectLst/>
                          <a:latin typeface="+mn-lt"/>
                        </a:rPr>
                        <a:t>1,080,000 </a:t>
                      </a:r>
                      <a:endParaRPr lang="en-IN" sz="160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871">
                <a:tc>
                  <a:txBody>
                    <a:bodyPr/>
                    <a:lstStyle/>
                    <a:p>
                      <a:pPr marL="0" marR="0">
                        <a:lnSpc>
                          <a:spcPct val="115000"/>
                        </a:lnSpc>
                        <a:spcBef>
                          <a:spcPts val="0"/>
                        </a:spcBef>
                        <a:spcAft>
                          <a:spcPts val="0"/>
                        </a:spcAft>
                      </a:pPr>
                      <a:r>
                        <a:rPr lang="en-IN" sz="1600">
                          <a:effectLst/>
                          <a:latin typeface="+mn-lt"/>
                        </a:rPr>
                        <a:t>Company’s predicted share of the total market </a:t>
                      </a:r>
                      <a:endParaRPr lang="en-IN" sz="160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a:effectLst/>
                          <a:latin typeface="+mn-lt"/>
                        </a:rPr>
                        <a:t>3 percent </a:t>
                      </a:r>
                      <a:endParaRPr lang="en-IN" sz="160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919">
                <a:tc>
                  <a:txBody>
                    <a:bodyPr/>
                    <a:lstStyle/>
                    <a:p>
                      <a:pPr marL="0" marR="0">
                        <a:lnSpc>
                          <a:spcPct val="115000"/>
                        </a:lnSpc>
                        <a:spcBef>
                          <a:spcPts val="0"/>
                        </a:spcBef>
                        <a:spcAft>
                          <a:spcPts val="0"/>
                        </a:spcAft>
                      </a:pPr>
                      <a:r>
                        <a:rPr lang="en-IN" sz="1600" dirty="0" smtClean="0">
                          <a:effectLst/>
                          <a:latin typeface="+mn-lt"/>
                        </a:rPr>
                        <a:t>Estimated </a:t>
                      </a:r>
                      <a:r>
                        <a:rPr lang="en-IN" sz="1600" dirty="0">
                          <a:effectLst/>
                          <a:latin typeface="+mn-lt"/>
                        </a:rPr>
                        <a:t>annual company demand </a:t>
                      </a:r>
                      <a:endParaRPr lang="en-IN" sz="1600" dirty="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a:effectLst/>
                          <a:latin typeface="+mn-lt"/>
                        </a:rPr>
                        <a:t>32,400 pizzas </a:t>
                      </a:r>
                      <a:endParaRPr lang="en-IN" sz="160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204">
                <a:tc>
                  <a:txBody>
                    <a:bodyPr/>
                    <a:lstStyle/>
                    <a:p>
                      <a:pPr marL="0" marR="0">
                        <a:lnSpc>
                          <a:spcPct val="115000"/>
                        </a:lnSpc>
                        <a:spcBef>
                          <a:spcPts val="0"/>
                        </a:spcBef>
                        <a:spcAft>
                          <a:spcPts val="0"/>
                        </a:spcAft>
                      </a:pPr>
                      <a:r>
                        <a:rPr lang="en-IN" sz="1600" dirty="0" smtClean="0">
                          <a:effectLst/>
                          <a:latin typeface="+mn-lt"/>
                        </a:rPr>
                        <a:t>Estimated </a:t>
                      </a:r>
                      <a:r>
                        <a:rPr lang="en-IN" sz="1600" dirty="0">
                          <a:effectLst/>
                          <a:latin typeface="+mn-lt"/>
                        </a:rPr>
                        <a:t>monthly company demand </a:t>
                      </a:r>
                      <a:endParaRPr lang="en-IN" sz="1600" dirty="0">
                        <a:solidFill>
                          <a:srgbClr val="000000"/>
                        </a:solidFill>
                        <a:effectLst/>
                        <a:latin typeface="+mn-lt"/>
                        <a:ea typeface="Calibri"/>
                        <a:cs typeface="ITC Avant Garde W1G Md"/>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dirty="0">
                          <a:effectLst/>
                          <a:latin typeface="+mn-lt"/>
                        </a:rPr>
                        <a:t>2,700 pizzas </a:t>
                      </a:r>
                      <a:endParaRPr lang="en-IN" sz="1600" dirty="0">
                        <a:solidFill>
                          <a:srgbClr val="000000"/>
                        </a:solidFill>
                        <a:effectLst/>
                        <a:latin typeface="+mn-lt"/>
                        <a:ea typeface="Calibri"/>
                        <a:cs typeface="ITC Avant Garde W1G Md"/>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050">
                <a:tc>
                  <a:txBody>
                    <a:bodyPr/>
                    <a:lstStyle/>
                    <a:p>
                      <a:pPr marL="0" marR="0">
                        <a:lnSpc>
                          <a:spcPct val="115000"/>
                        </a:lnSpc>
                        <a:spcBef>
                          <a:spcPts val="0"/>
                        </a:spcBef>
                        <a:spcAft>
                          <a:spcPts val="0"/>
                        </a:spcAft>
                      </a:pPr>
                      <a:r>
                        <a:rPr lang="en-IN" sz="1600" dirty="0" smtClean="0">
                          <a:effectLst/>
                          <a:latin typeface="+mn-lt"/>
                        </a:rPr>
                        <a:t>Estimated </a:t>
                      </a:r>
                      <a:r>
                        <a:rPr lang="en-IN" sz="1600" dirty="0">
                          <a:effectLst/>
                          <a:latin typeface="+mn-lt"/>
                        </a:rPr>
                        <a:t>weekly company demand </a:t>
                      </a:r>
                      <a:endParaRPr lang="en-IN" sz="1600" dirty="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600" dirty="0">
                          <a:effectLst/>
                          <a:latin typeface="+mn-lt"/>
                        </a:rPr>
                        <a:t>675 pizzas </a:t>
                      </a:r>
                      <a:endParaRPr lang="en-IN" sz="1600" dirty="0">
                        <a:solidFill>
                          <a:srgbClr val="000000"/>
                        </a:solidFill>
                        <a:effectLst/>
                        <a:latin typeface="+mn-lt"/>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278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rPr>
              <a:t>Price Elasticity of Demand</a:t>
            </a:r>
            <a:endParaRPr lang="en-IN" sz="3600" dirty="0">
              <a:latin typeface="+mj-lt"/>
            </a:endParaRPr>
          </a:p>
        </p:txBody>
      </p:sp>
      <p:sp>
        <p:nvSpPr>
          <p:cNvPr id="3" name="Content Placeholder 2"/>
          <p:cNvSpPr>
            <a:spLocks noGrp="1"/>
          </p:cNvSpPr>
          <p:nvPr>
            <p:ph idx="1"/>
          </p:nvPr>
        </p:nvSpPr>
        <p:spPr>
          <a:xfrm>
            <a:off x="304800" y="1676401"/>
            <a:ext cx="8458200" cy="3581400"/>
          </a:xfrm>
        </p:spPr>
        <p:txBody>
          <a:bodyPr/>
          <a:lstStyle/>
          <a:p>
            <a:pPr marL="255600" lvl="1" indent="-255600">
              <a:spcBef>
                <a:spcPts val="1500"/>
              </a:spcBef>
              <a:buSzPct val="98666"/>
              <a:buFont typeface="Arial"/>
              <a:buChar char="•"/>
            </a:pPr>
            <a:r>
              <a:rPr lang="en-US" sz="2600" dirty="0">
                <a:solidFill>
                  <a:schemeClr val="dk1"/>
                </a:solidFill>
                <a:ea typeface="Calibri"/>
                <a:cs typeface="Calibri"/>
                <a:sym typeface="Calibri"/>
              </a:rPr>
              <a:t>Price elasticity is the percentage change in unit sales that results from a percentage change in price</a:t>
            </a:r>
            <a:r>
              <a:rPr lang="en-US" sz="2600" dirty="0" smtClean="0">
                <a:solidFill>
                  <a:schemeClr val="dk1"/>
                </a:solidFill>
                <a:ea typeface="Calibri"/>
                <a:cs typeface="Calibri"/>
                <a:sym typeface="Calibri"/>
              </a:rPr>
              <a:t>.</a:t>
            </a:r>
          </a:p>
          <a:p>
            <a:pPr marL="255600" lvl="1" indent="-255600">
              <a:spcBef>
                <a:spcPts val="1500"/>
              </a:spcBef>
              <a:buSzPct val="98666"/>
              <a:buFont typeface="Arial"/>
              <a:buChar char="•"/>
            </a:pPr>
            <a:r>
              <a:rPr lang="en-US" sz="2600" dirty="0">
                <a:solidFill>
                  <a:schemeClr val="dk1"/>
                </a:solidFill>
                <a:ea typeface="Calibri"/>
                <a:cs typeface="Calibri"/>
                <a:sym typeface="Calibri"/>
              </a:rPr>
              <a:t>Elastic demand is when changes in price have large effects on the amount demanded</a:t>
            </a:r>
            <a:r>
              <a:rPr lang="en-US" sz="2600" dirty="0" smtClean="0">
                <a:solidFill>
                  <a:schemeClr val="dk1"/>
                </a:solidFill>
                <a:ea typeface="Calibri"/>
                <a:cs typeface="Calibri"/>
                <a:sym typeface="Calibri"/>
              </a:rPr>
              <a:t>.</a:t>
            </a:r>
          </a:p>
          <a:p>
            <a:pPr marL="255600" lvl="1" indent="-255600">
              <a:spcBef>
                <a:spcPts val="1500"/>
              </a:spcBef>
              <a:buSzPct val="98666"/>
              <a:buFont typeface="Arial"/>
              <a:buChar char="•"/>
            </a:pPr>
            <a:r>
              <a:rPr lang="en-US" sz="2600" dirty="0">
                <a:solidFill>
                  <a:schemeClr val="dk1"/>
                </a:solidFill>
                <a:ea typeface="Calibri"/>
                <a:cs typeface="Calibri"/>
                <a:sym typeface="Calibri"/>
              </a:rPr>
              <a:t>Inelastic demand is when changes in price have little or no effect on the amount demanded.</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185590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sz="3600" dirty="0">
                <a:latin typeface="+mj-lt"/>
                <a:sym typeface="Calibri"/>
              </a:rPr>
              <a:t>Figure </a:t>
            </a:r>
            <a:r>
              <a:rPr lang="en-US" sz="3600" dirty="0" smtClean="0">
                <a:latin typeface="+mj-lt"/>
                <a:sym typeface="Calibri"/>
              </a:rPr>
              <a:t>10.7 </a:t>
            </a:r>
            <a:r>
              <a:rPr lang="en-US" sz="3600" dirty="0">
                <a:latin typeface="+mj-lt"/>
                <a:sym typeface="Calibri"/>
              </a:rPr>
              <a:t>Price-Elastic and </a:t>
            </a:r>
            <a:br>
              <a:rPr lang="en-US" sz="3600" dirty="0">
                <a:latin typeface="+mj-lt"/>
                <a:sym typeface="Calibri"/>
              </a:rPr>
            </a:br>
            <a:r>
              <a:rPr lang="en-US" sz="3600" dirty="0">
                <a:latin typeface="+mj-lt"/>
                <a:sym typeface="Calibri"/>
              </a:rPr>
              <a:t>Price-Inelastic Demand</a:t>
            </a:r>
            <a:endParaRPr lang="en-IN" sz="3600" dirty="0">
              <a:latin typeface="+mj-lt"/>
            </a:endParaRPr>
          </a:p>
        </p:txBody>
      </p:sp>
      <p:pic>
        <p:nvPicPr>
          <p:cNvPr id="4" name="Picture 318" descr="Two line graphs show elastic demand and inelastic demand.&#10;Both graphs show the price in dollars on the vertical axis and quantity demanded on the horizontal axis. &#10;The Elastic Demand graph shows Quantity demanded (Q1) for Price P1, and when price decreases to P2, the quantity demanded (Q2) increases substantially. The demand line is downward sloping but closer to horizontal than vertical. Text states, “Price change causes great change in demand.”&#10;The Inelastic Demand graph shows Quantity demanded (Q1) for Price P1, and when price decreases to P2, the quantity demanded (Q2) increases only slightly. The demand line is downward sloping but closer to vertical than horizontal. Text states, “Price change causes little change in demand.”"/>
          <p:cNvPicPr preferRelativeResize="0"/>
          <p:nvPr/>
        </p:nvPicPr>
        <p:blipFill rotWithShape="1">
          <a:blip r:embed="rId3">
            <a:alphaModFix/>
          </a:blip>
          <a:srcRect/>
          <a:stretch/>
        </p:blipFill>
        <p:spPr>
          <a:xfrm>
            <a:off x="533400" y="1600199"/>
            <a:ext cx="7829549" cy="4419599"/>
          </a:xfrm>
          <a:prstGeom prst="rect">
            <a:avLst/>
          </a:prstGeom>
          <a:noFill/>
          <a:ln>
            <a:noFill/>
          </a:ln>
        </p:spPr>
      </p:pic>
    </p:spTree>
    <p:extLst>
      <p:ext uri="{BB962C8B-B14F-4D97-AF65-F5344CB8AC3E}">
        <p14:creationId xmlns:p14="http://schemas.microsoft.com/office/powerpoint/2010/main" val="127823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sym typeface="Calibri"/>
              </a:rPr>
              <a:t>Price Elasticity of Demand: </a:t>
            </a:r>
            <a:r>
              <a:rPr lang="en-US" sz="3600" dirty="0" smtClean="0">
                <a:latin typeface="+mj-lt"/>
                <a:sym typeface="Calibri"/>
              </a:rPr>
              <a:t>Elastic </a:t>
            </a:r>
            <a:r>
              <a:rPr lang="en-US" sz="3600" dirty="0">
                <a:latin typeface="+mj-lt"/>
                <a:sym typeface="Calibri"/>
              </a:rPr>
              <a:t>Demand</a:t>
            </a:r>
            <a:endParaRPr lang="en-IN" sz="3600" dirty="0">
              <a:latin typeface="+mj-lt"/>
            </a:endParaRPr>
          </a:p>
        </p:txBody>
      </p:sp>
      <p:pic>
        <p:nvPicPr>
          <p:cNvPr id="5" name="Picture 300" descr="Calculation shows Price Elasticity of Demand.&#10;Text box illustrate Price Elasticity of Demand, as follows: &#10;Elastic demand&#10;Price changes from $10 to $9.&#10;$10 minus 9 equals $1&#10;1 divided by10 equals 10% change in price&#10;Demand changes from 2,700 per month to 3,100 per month, so 3,100 minus 2,700 equals an increase of 400 pizzas.  &#10;Percentage increase:  400 divided by 2,700 equals .148 equals approximately a 15% change in demand&#10;Price elasticity of demand equals percentage change in quantity demanded divided by percentage change in price&#10;Price elasticity of demand equals 15% divided by 10% equals 1.5&#10;"/>
          <p:cNvPicPr preferRelativeResize="0"/>
          <p:nvPr/>
        </p:nvPicPr>
        <p:blipFill rotWithShape="1">
          <a:blip r:embed="rId3">
            <a:alphaModFix/>
          </a:blip>
          <a:srcRect/>
          <a:stretch/>
        </p:blipFill>
        <p:spPr>
          <a:xfrm>
            <a:off x="609600" y="1600200"/>
            <a:ext cx="7969144" cy="3761920"/>
          </a:xfrm>
          <a:prstGeom prst="rect">
            <a:avLst/>
          </a:prstGeom>
          <a:noFill/>
          <a:ln>
            <a:noFill/>
          </a:ln>
        </p:spPr>
      </p:pic>
    </p:spTree>
    <p:extLst>
      <p:ext uri="{BB962C8B-B14F-4D97-AF65-F5344CB8AC3E}">
        <p14:creationId xmlns:p14="http://schemas.microsoft.com/office/powerpoint/2010/main" val="71334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22828"/>
          </a:xfrm>
        </p:spPr>
        <p:txBody>
          <a:bodyPr/>
          <a:lstStyle/>
          <a:p>
            <a:r>
              <a:rPr lang="en-US" sz="3600" dirty="0" smtClean="0">
                <a:solidFill>
                  <a:srgbClr val="31859C"/>
                </a:solidFill>
                <a:latin typeface="+mj-lt"/>
                <a:ea typeface="Calibri"/>
                <a:cs typeface="Calibri"/>
                <a:sym typeface="Calibri"/>
              </a:rPr>
              <a:t>Learning</a:t>
            </a:r>
            <a:r>
              <a:rPr lang="en-US" sz="3600" dirty="0" smtClean="0">
                <a:solidFill>
                  <a:srgbClr val="31859C"/>
                </a:solidFill>
                <a:latin typeface="+mn-lt"/>
                <a:ea typeface="Calibri"/>
                <a:cs typeface="Calibri"/>
                <a:sym typeface="Calibri"/>
              </a:rPr>
              <a:t> </a:t>
            </a:r>
            <a:r>
              <a:rPr lang="en-US" sz="3600" dirty="0" smtClean="0">
                <a:solidFill>
                  <a:srgbClr val="31859C"/>
                </a:solidFill>
                <a:latin typeface="+mj-lt"/>
                <a:ea typeface="Calibri"/>
                <a:cs typeface="Calibri"/>
                <a:sym typeface="Calibri"/>
              </a:rPr>
              <a:t>Objectives</a:t>
            </a:r>
            <a:endParaRPr lang="en-IN" sz="2000" dirty="0">
              <a:latin typeface="+mj-lt"/>
            </a:endParaRPr>
          </a:p>
        </p:txBody>
      </p:sp>
      <p:sp>
        <p:nvSpPr>
          <p:cNvPr id="3" name="Content Placeholder 2"/>
          <p:cNvSpPr>
            <a:spLocks noGrp="1"/>
          </p:cNvSpPr>
          <p:nvPr>
            <p:ph idx="1"/>
          </p:nvPr>
        </p:nvSpPr>
        <p:spPr>
          <a:xfrm>
            <a:off x="457200" y="1219200"/>
            <a:ext cx="8229600" cy="4906963"/>
          </a:xfrm>
        </p:spPr>
        <p:txBody>
          <a:bodyPr/>
          <a:lstStyle/>
          <a:p>
            <a:pPr marL="0" lvl="0" indent="0">
              <a:spcBef>
                <a:spcPts val="0"/>
              </a:spcBef>
              <a:buNone/>
            </a:pPr>
            <a:r>
              <a:rPr lang="en-US" sz="2800" b="1" dirty="0" smtClean="0">
                <a:solidFill>
                  <a:srgbClr val="007FA3"/>
                </a:solidFill>
                <a:ea typeface="Calibri"/>
                <a:cs typeface="Calibri"/>
                <a:sym typeface="Calibri"/>
              </a:rPr>
              <a:t>10.1</a:t>
            </a:r>
            <a:r>
              <a:rPr lang="en-US" sz="2800" dirty="0" smtClean="0">
                <a:solidFill>
                  <a:schemeClr val="dk1"/>
                </a:solidFill>
                <a:ea typeface="Calibri"/>
                <a:cs typeface="Calibri"/>
                <a:sym typeface="Calibri"/>
              </a:rPr>
              <a:t> Explain </a:t>
            </a:r>
            <a:r>
              <a:rPr lang="en-US" sz="2800" dirty="0">
                <a:solidFill>
                  <a:schemeClr val="dk1"/>
                </a:solidFill>
                <a:ea typeface="Calibri"/>
                <a:cs typeface="Calibri"/>
                <a:sym typeface="Calibri"/>
              </a:rPr>
              <a:t>the importance of pricing and how </a:t>
            </a:r>
            <a:endParaRPr lang="en-US" sz="2800" dirty="0" smtClean="0">
              <a:solidFill>
                <a:schemeClr val="dk1"/>
              </a:solidFill>
              <a:ea typeface="Calibri"/>
              <a:cs typeface="Calibri"/>
              <a:sym typeface="Calibri"/>
            </a:endParaRPr>
          </a:p>
          <a:p>
            <a:pPr marL="0" lvl="0" indent="0">
              <a:spcBef>
                <a:spcPts val="0"/>
              </a:spcBef>
              <a:buNone/>
            </a:pPr>
            <a:r>
              <a:rPr lang="en-US" sz="2800" dirty="0">
                <a:solidFill>
                  <a:schemeClr val="dk1"/>
                </a:solidFill>
                <a:ea typeface="Calibri"/>
                <a:cs typeface="Calibri"/>
                <a:sym typeface="Calibri"/>
              </a:rPr>
              <a:t> </a:t>
            </a:r>
            <a:r>
              <a:rPr lang="en-US" sz="2800" dirty="0" smtClean="0">
                <a:solidFill>
                  <a:schemeClr val="dk1"/>
                </a:solidFill>
                <a:ea typeface="Calibri"/>
                <a:cs typeface="Calibri"/>
                <a:sym typeface="Calibri"/>
              </a:rPr>
              <a:t>       marketers </a:t>
            </a:r>
            <a:r>
              <a:rPr lang="en-US" sz="2800" dirty="0">
                <a:solidFill>
                  <a:schemeClr val="dk1"/>
                </a:solidFill>
                <a:ea typeface="Calibri"/>
                <a:cs typeface="Calibri"/>
                <a:sym typeface="Calibri"/>
              </a:rPr>
              <a:t>set objectives for their pricing </a:t>
            </a:r>
            <a:endParaRPr lang="en-US" sz="2800" dirty="0" smtClean="0">
              <a:solidFill>
                <a:schemeClr val="dk1"/>
              </a:solidFill>
              <a:ea typeface="Calibri"/>
              <a:cs typeface="Calibri"/>
              <a:sym typeface="Calibri"/>
            </a:endParaRPr>
          </a:p>
          <a:p>
            <a:pPr marL="0" lvl="0" indent="0">
              <a:spcBef>
                <a:spcPts val="0"/>
              </a:spcBef>
              <a:buNone/>
            </a:pPr>
            <a:r>
              <a:rPr lang="en-US" sz="2800" dirty="0">
                <a:solidFill>
                  <a:schemeClr val="dk1"/>
                </a:solidFill>
                <a:ea typeface="Calibri"/>
                <a:cs typeface="Calibri"/>
                <a:sym typeface="Calibri"/>
              </a:rPr>
              <a:t> </a:t>
            </a:r>
            <a:r>
              <a:rPr lang="en-US" sz="2800" dirty="0" smtClean="0">
                <a:solidFill>
                  <a:schemeClr val="dk1"/>
                </a:solidFill>
                <a:ea typeface="Calibri"/>
                <a:cs typeface="Calibri"/>
                <a:sym typeface="Calibri"/>
              </a:rPr>
              <a:t>       strategies</a:t>
            </a:r>
            <a:r>
              <a:rPr lang="en-US" sz="2800" dirty="0">
                <a:solidFill>
                  <a:schemeClr val="dk1"/>
                </a:solidFill>
                <a:ea typeface="Calibri"/>
                <a:cs typeface="Calibri"/>
                <a:sym typeface="Calibri"/>
              </a:rPr>
              <a:t>.</a:t>
            </a:r>
          </a:p>
          <a:p>
            <a:pPr marL="0" lvl="0" indent="0">
              <a:spcBef>
                <a:spcPts val="0"/>
              </a:spcBef>
              <a:buNone/>
            </a:pPr>
            <a:r>
              <a:rPr lang="en-US" sz="2800" b="1" dirty="0" smtClean="0">
                <a:solidFill>
                  <a:srgbClr val="007FA3"/>
                </a:solidFill>
                <a:ea typeface="Calibri"/>
                <a:cs typeface="Calibri"/>
                <a:sym typeface="Calibri"/>
              </a:rPr>
              <a:t>10.2</a:t>
            </a:r>
            <a:r>
              <a:rPr lang="en-US" sz="2800" b="1" dirty="0" smtClean="0">
                <a:solidFill>
                  <a:schemeClr val="dk1"/>
                </a:solidFill>
                <a:ea typeface="Calibri"/>
                <a:cs typeface="Calibri"/>
                <a:sym typeface="Calibri"/>
              </a:rPr>
              <a:t> </a:t>
            </a:r>
            <a:r>
              <a:rPr lang="en-US" sz="2800" dirty="0" smtClean="0">
                <a:solidFill>
                  <a:schemeClr val="dk1"/>
                </a:solidFill>
                <a:ea typeface="Calibri"/>
                <a:cs typeface="Calibri"/>
                <a:sym typeface="Calibri"/>
              </a:rPr>
              <a:t>Describe </a:t>
            </a:r>
            <a:r>
              <a:rPr lang="en-US" sz="2800" dirty="0">
                <a:solidFill>
                  <a:schemeClr val="dk1"/>
                </a:solidFill>
                <a:ea typeface="Calibri"/>
                <a:cs typeface="Calibri"/>
                <a:sym typeface="Calibri"/>
              </a:rPr>
              <a:t>how marketers use costs, demand, </a:t>
            </a:r>
            <a:endParaRPr lang="en-US" sz="2800" dirty="0" smtClean="0">
              <a:solidFill>
                <a:schemeClr val="dk1"/>
              </a:solidFill>
              <a:ea typeface="Calibri"/>
              <a:cs typeface="Calibri"/>
              <a:sym typeface="Calibri"/>
            </a:endParaRPr>
          </a:p>
          <a:p>
            <a:pPr marL="0" lvl="0" indent="0">
              <a:spcBef>
                <a:spcPts val="0"/>
              </a:spcBef>
              <a:buNone/>
            </a:pPr>
            <a:r>
              <a:rPr lang="en-US" sz="2800" dirty="0">
                <a:solidFill>
                  <a:schemeClr val="dk1"/>
                </a:solidFill>
                <a:ea typeface="Calibri"/>
                <a:cs typeface="Calibri"/>
                <a:sym typeface="Calibri"/>
              </a:rPr>
              <a:t> </a:t>
            </a:r>
            <a:r>
              <a:rPr lang="en-US" sz="2800" dirty="0" smtClean="0">
                <a:solidFill>
                  <a:schemeClr val="dk1"/>
                </a:solidFill>
                <a:ea typeface="Calibri"/>
                <a:cs typeface="Calibri"/>
                <a:sym typeface="Calibri"/>
              </a:rPr>
              <a:t>       revenue</a:t>
            </a:r>
            <a:r>
              <a:rPr lang="en-US" sz="2800" dirty="0">
                <a:solidFill>
                  <a:schemeClr val="dk1"/>
                </a:solidFill>
                <a:ea typeface="Calibri"/>
                <a:cs typeface="Calibri"/>
                <a:sym typeface="Calibri"/>
              </a:rPr>
              <a:t>, and the pricing environment to make </a:t>
            </a:r>
            <a:endParaRPr lang="en-US" sz="2800" dirty="0" smtClean="0">
              <a:solidFill>
                <a:schemeClr val="dk1"/>
              </a:solidFill>
              <a:ea typeface="Calibri"/>
              <a:cs typeface="Calibri"/>
              <a:sym typeface="Calibri"/>
            </a:endParaRPr>
          </a:p>
          <a:p>
            <a:pPr marL="0" lvl="0" indent="0">
              <a:spcBef>
                <a:spcPts val="0"/>
              </a:spcBef>
              <a:buNone/>
            </a:pPr>
            <a:r>
              <a:rPr lang="en-US" sz="2800" dirty="0">
                <a:solidFill>
                  <a:schemeClr val="dk1"/>
                </a:solidFill>
                <a:ea typeface="Calibri"/>
                <a:cs typeface="Calibri"/>
                <a:sym typeface="Calibri"/>
              </a:rPr>
              <a:t> </a:t>
            </a:r>
            <a:r>
              <a:rPr lang="en-US" sz="2800" dirty="0" smtClean="0">
                <a:solidFill>
                  <a:schemeClr val="dk1"/>
                </a:solidFill>
                <a:ea typeface="Calibri"/>
                <a:cs typeface="Calibri"/>
                <a:sym typeface="Calibri"/>
              </a:rPr>
              <a:t>       pricing </a:t>
            </a:r>
            <a:r>
              <a:rPr lang="en-US" sz="2800" dirty="0">
                <a:solidFill>
                  <a:schemeClr val="dk1"/>
                </a:solidFill>
                <a:ea typeface="Calibri"/>
                <a:cs typeface="Calibri"/>
                <a:sym typeface="Calibri"/>
              </a:rPr>
              <a:t>decisions.</a:t>
            </a:r>
          </a:p>
          <a:p>
            <a:pPr marL="0" lvl="0" indent="0">
              <a:spcBef>
                <a:spcPts val="600"/>
              </a:spcBef>
              <a:buNone/>
            </a:pPr>
            <a:r>
              <a:rPr lang="en-US" sz="2800" b="1" dirty="0" smtClean="0">
                <a:solidFill>
                  <a:srgbClr val="007FA3"/>
                </a:solidFill>
                <a:ea typeface="Calibri"/>
                <a:cs typeface="Calibri"/>
                <a:sym typeface="Calibri"/>
              </a:rPr>
              <a:t>10.3</a:t>
            </a:r>
            <a:r>
              <a:rPr lang="en-US" sz="2800" b="1" dirty="0" smtClean="0">
                <a:solidFill>
                  <a:schemeClr val="dk1"/>
                </a:solidFill>
                <a:ea typeface="Calibri"/>
                <a:cs typeface="Calibri"/>
                <a:sym typeface="Calibri"/>
              </a:rPr>
              <a:t> </a:t>
            </a:r>
            <a:r>
              <a:rPr lang="en-US" sz="2800" dirty="0" smtClean="0">
                <a:solidFill>
                  <a:schemeClr val="dk1"/>
                </a:solidFill>
                <a:ea typeface="Calibri"/>
                <a:cs typeface="Calibri"/>
                <a:sym typeface="Calibri"/>
              </a:rPr>
              <a:t>Understand </a:t>
            </a:r>
            <a:r>
              <a:rPr lang="en-US" sz="2800" dirty="0">
                <a:solidFill>
                  <a:schemeClr val="dk1"/>
                </a:solidFill>
                <a:ea typeface="Calibri"/>
                <a:cs typeface="Calibri"/>
                <a:sym typeface="Calibri"/>
              </a:rPr>
              <a:t>key pricing strategies and tactics.</a:t>
            </a:r>
          </a:p>
          <a:p>
            <a:pPr marL="0" lvl="0" indent="0">
              <a:spcBef>
                <a:spcPts val="0"/>
              </a:spcBef>
              <a:buNone/>
            </a:pPr>
            <a:r>
              <a:rPr lang="en-US" sz="2800" b="1" dirty="0" smtClean="0">
                <a:solidFill>
                  <a:srgbClr val="007FA3"/>
                </a:solidFill>
                <a:ea typeface="Calibri"/>
                <a:cs typeface="Calibri"/>
                <a:sym typeface="Calibri"/>
              </a:rPr>
              <a:t>10.4</a:t>
            </a:r>
            <a:r>
              <a:rPr lang="en-US" sz="2800" b="1" dirty="0" smtClean="0">
                <a:solidFill>
                  <a:schemeClr val="dk1"/>
                </a:solidFill>
                <a:ea typeface="Calibri"/>
                <a:cs typeface="Calibri"/>
                <a:sym typeface="Calibri"/>
              </a:rPr>
              <a:t> </a:t>
            </a:r>
            <a:r>
              <a:rPr lang="en-US" sz="2800" dirty="0" smtClean="0">
                <a:solidFill>
                  <a:schemeClr val="dk1"/>
                </a:solidFill>
                <a:ea typeface="Calibri"/>
                <a:cs typeface="Calibri"/>
                <a:sym typeface="Calibri"/>
              </a:rPr>
              <a:t>Understand </a:t>
            </a:r>
            <a:r>
              <a:rPr lang="en-US" sz="2800" dirty="0">
                <a:solidFill>
                  <a:schemeClr val="dk1"/>
                </a:solidFill>
                <a:ea typeface="Calibri"/>
                <a:cs typeface="Calibri"/>
                <a:sym typeface="Calibri"/>
              </a:rPr>
              <a:t>the opportunities for Internet </a:t>
            </a:r>
            <a:endParaRPr lang="en-US" sz="2800" dirty="0" smtClean="0">
              <a:solidFill>
                <a:schemeClr val="dk1"/>
              </a:solidFill>
              <a:ea typeface="Calibri"/>
              <a:cs typeface="Calibri"/>
              <a:sym typeface="Calibri"/>
            </a:endParaRPr>
          </a:p>
          <a:p>
            <a:pPr marL="0" lvl="0" indent="0">
              <a:spcBef>
                <a:spcPts val="0"/>
              </a:spcBef>
              <a:buNone/>
            </a:pPr>
            <a:r>
              <a:rPr lang="en-US" sz="2800" dirty="0">
                <a:solidFill>
                  <a:schemeClr val="dk1"/>
                </a:solidFill>
                <a:ea typeface="Calibri"/>
                <a:cs typeface="Calibri"/>
                <a:sym typeface="Calibri"/>
              </a:rPr>
              <a:t> </a:t>
            </a:r>
            <a:r>
              <a:rPr lang="en-US" sz="2800" dirty="0" smtClean="0">
                <a:solidFill>
                  <a:schemeClr val="dk1"/>
                </a:solidFill>
                <a:ea typeface="Calibri"/>
                <a:cs typeface="Calibri"/>
                <a:sym typeface="Calibri"/>
              </a:rPr>
              <a:t>       pricing </a:t>
            </a:r>
            <a:r>
              <a:rPr lang="en-US" sz="2800" dirty="0">
                <a:solidFill>
                  <a:schemeClr val="dk1"/>
                </a:solidFill>
                <a:ea typeface="Calibri"/>
                <a:cs typeface="Calibri"/>
                <a:sym typeface="Calibri"/>
              </a:rPr>
              <a:t>strategies.</a:t>
            </a:r>
          </a:p>
          <a:p>
            <a:pPr marL="0" lvl="0" indent="0">
              <a:spcBef>
                <a:spcPts val="0"/>
              </a:spcBef>
              <a:buNone/>
            </a:pPr>
            <a:r>
              <a:rPr lang="en-US" sz="2800" b="1" dirty="0" smtClean="0">
                <a:solidFill>
                  <a:srgbClr val="007FA3"/>
                </a:solidFill>
                <a:ea typeface="Calibri"/>
                <a:cs typeface="Calibri"/>
                <a:sym typeface="Calibri"/>
              </a:rPr>
              <a:t>10.5 </a:t>
            </a:r>
            <a:r>
              <a:rPr lang="en-US" sz="2800" dirty="0" smtClean="0">
                <a:solidFill>
                  <a:schemeClr val="dk1"/>
                </a:solidFill>
                <a:ea typeface="Calibri"/>
                <a:cs typeface="Calibri"/>
                <a:sym typeface="Calibri"/>
              </a:rPr>
              <a:t>Describe </a:t>
            </a:r>
            <a:r>
              <a:rPr lang="en-US" sz="2800" dirty="0">
                <a:solidFill>
                  <a:schemeClr val="dk1"/>
                </a:solidFill>
                <a:ea typeface="Calibri"/>
                <a:cs typeface="Calibri"/>
                <a:sym typeface="Calibri"/>
              </a:rPr>
              <a:t>the psychological, legal, and ethical </a:t>
            </a:r>
            <a:endParaRPr lang="en-US" sz="2800" dirty="0" smtClean="0">
              <a:solidFill>
                <a:schemeClr val="dk1"/>
              </a:solidFill>
              <a:ea typeface="Calibri"/>
              <a:cs typeface="Calibri"/>
              <a:sym typeface="Calibri"/>
            </a:endParaRPr>
          </a:p>
          <a:p>
            <a:pPr marL="0" lvl="0" indent="0">
              <a:spcBef>
                <a:spcPts val="0"/>
              </a:spcBef>
              <a:buNone/>
            </a:pPr>
            <a:r>
              <a:rPr lang="en-US" sz="2800" dirty="0">
                <a:solidFill>
                  <a:schemeClr val="dk1"/>
                </a:solidFill>
                <a:ea typeface="Calibri"/>
                <a:cs typeface="Calibri"/>
                <a:sym typeface="Calibri"/>
              </a:rPr>
              <a:t> </a:t>
            </a:r>
            <a:r>
              <a:rPr lang="en-US" sz="2800" dirty="0" smtClean="0">
                <a:solidFill>
                  <a:schemeClr val="dk1"/>
                </a:solidFill>
                <a:ea typeface="Calibri"/>
                <a:cs typeface="Calibri"/>
                <a:sym typeface="Calibri"/>
              </a:rPr>
              <a:t>       aspects </a:t>
            </a:r>
            <a:r>
              <a:rPr lang="en-US" sz="2800" dirty="0">
                <a:solidFill>
                  <a:schemeClr val="dk1"/>
                </a:solidFill>
                <a:ea typeface="Calibri"/>
                <a:cs typeface="Calibri"/>
                <a:sym typeface="Calibri"/>
              </a:rPr>
              <a:t>of pricing.</a:t>
            </a:r>
            <a:endParaRPr lang="en-US" dirty="0"/>
          </a:p>
        </p:txBody>
      </p:sp>
    </p:spTree>
    <p:extLst>
      <p:ext uri="{BB962C8B-B14F-4D97-AF65-F5344CB8AC3E}">
        <p14:creationId xmlns:p14="http://schemas.microsoft.com/office/powerpoint/2010/main" val="78003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Price Elasticity of </a:t>
            </a:r>
            <a:r>
              <a:rPr lang="en-US" sz="3600" dirty="0" smtClean="0">
                <a:latin typeface="+mj-lt"/>
                <a:sym typeface="Calibri"/>
              </a:rPr>
              <a:t>Demand: Inelastic </a:t>
            </a:r>
            <a:r>
              <a:rPr lang="en-US" sz="3600" dirty="0">
                <a:latin typeface="+mj-lt"/>
                <a:sym typeface="Calibri"/>
              </a:rPr>
              <a:t>Demand</a:t>
            </a:r>
            <a:endParaRPr lang="en-IN" sz="3600" dirty="0">
              <a:latin typeface="+mj-lt"/>
            </a:endParaRPr>
          </a:p>
        </p:txBody>
      </p:sp>
      <p:pic>
        <p:nvPicPr>
          <p:cNvPr id="6" name="Picture 309" descr="Calculation shows Price Inelastic of Demand.&#10;Text box illustrate Price Inelastic of Demand, as follows: &#10;Inelastic demand&#10;Price changes from $10 to $9.&#10;$10 minus 9 equals $1&#10;1 divided by 10 equals 10% change in price&#10;Demand changes from 2,700 per month to 2,835 per month, so 2,835 minus 2,700 equals an increase of 135 pizzas &#10;Percentage increase:  135 divided by 2,700 equals 0.05 equals approximately a 5% change in demand&#10;Price elasticity of demand equals percentage change in quantity demanded divided by percentage change in price&#10;Price elasticity of demand equals 5% divided by 10% equals 0.5.          &#10;"/>
          <p:cNvPicPr preferRelativeResize="0"/>
          <p:nvPr/>
        </p:nvPicPr>
        <p:blipFill rotWithShape="1">
          <a:blip r:embed="rId3">
            <a:alphaModFix/>
          </a:blip>
          <a:srcRect/>
          <a:stretch/>
        </p:blipFill>
        <p:spPr>
          <a:xfrm>
            <a:off x="457200" y="1600200"/>
            <a:ext cx="8023860" cy="4030082"/>
          </a:xfrm>
          <a:prstGeom prst="rect">
            <a:avLst/>
          </a:prstGeom>
          <a:noFill/>
          <a:ln>
            <a:noFill/>
          </a:ln>
        </p:spPr>
      </p:pic>
    </p:spTree>
    <p:extLst>
      <p:ext uri="{BB962C8B-B14F-4D97-AF65-F5344CB8AC3E}">
        <p14:creationId xmlns:p14="http://schemas.microsoft.com/office/powerpoint/2010/main" val="45049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82000" cy="1097280"/>
          </a:xfrm>
        </p:spPr>
        <p:txBody>
          <a:bodyPr/>
          <a:lstStyle/>
          <a:p>
            <a:r>
              <a:rPr lang="en-US" sz="3600" dirty="0">
                <a:latin typeface="+mj-lt"/>
                <a:sym typeface="Calibri"/>
              </a:rPr>
              <a:t>Cross-Elasticity of Demand</a:t>
            </a:r>
            <a:endParaRPr lang="en-IN" sz="3600" dirty="0">
              <a:latin typeface="+mj-lt"/>
            </a:endParaRPr>
          </a:p>
        </p:txBody>
      </p:sp>
      <p:sp>
        <p:nvSpPr>
          <p:cNvPr id="5" name="Content Placeholder 2"/>
          <p:cNvSpPr>
            <a:spLocks noGrp="1"/>
          </p:cNvSpPr>
          <p:nvPr>
            <p:ph idx="1"/>
          </p:nvPr>
        </p:nvSpPr>
        <p:spPr>
          <a:xfrm>
            <a:off x="457200" y="1600200"/>
            <a:ext cx="8305800" cy="3962400"/>
          </a:xfrm>
        </p:spPr>
        <p:txBody>
          <a:bodyPr/>
          <a:lstStyle/>
          <a:p>
            <a:pPr marL="255600" indent="-255600" fontAlgn="auto">
              <a:spcAft>
                <a:spcPts val="0"/>
              </a:spcAft>
              <a:buSzPct val="100000"/>
            </a:pPr>
            <a:r>
              <a:rPr lang="en-US" sz="2600" dirty="0">
                <a:solidFill>
                  <a:schemeClr val="dk1"/>
                </a:solidFill>
                <a:ea typeface="Calibri"/>
                <a:cs typeface="Calibri"/>
                <a:sym typeface="Calibri"/>
              </a:rPr>
              <a:t>Changes in the prices of other products may affect a product’s demand.</a:t>
            </a:r>
            <a:endParaRPr lang="en-US" sz="2600" dirty="0"/>
          </a:p>
          <a:p>
            <a:pPr marL="793941" lvl="1" indent="-342900">
              <a:buSzPct val="100000"/>
              <a:buFont typeface="Wingdings" panose="05000000000000000000" pitchFamily="2" charset="2"/>
              <a:buChar char="§"/>
            </a:pPr>
            <a:r>
              <a:rPr lang="en-US" sz="2400" dirty="0">
                <a:solidFill>
                  <a:schemeClr val="dk1"/>
                </a:solidFill>
                <a:ea typeface="Calibri"/>
                <a:cs typeface="Calibri"/>
                <a:sym typeface="Calibri"/>
              </a:rPr>
              <a:t>If products are substitutes, an increase in the price of one will increase demand for the other</a:t>
            </a:r>
            <a:r>
              <a:rPr lang="en-US" sz="2400" dirty="0" smtClean="0">
                <a:solidFill>
                  <a:schemeClr val="dk1"/>
                </a:solidFill>
                <a:ea typeface="Calibri"/>
                <a:cs typeface="Calibri"/>
                <a:sym typeface="Calibri"/>
              </a:rPr>
              <a:t>.</a:t>
            </a:r>
          </a:p>
          <a:p>
            <a:pPr marL="793941" lvl="1" indent="-342900">
              <a:buSzPct val="100000"/>
              <a:buFont typeface="Wingdings" panose="05000000000000000000" pitchFamily="2" charset="2"/>
              <a:buChar char="§"/>
            </a:pPr>
            <a:r>
              <a:rPr lang="en-US" sz="2400" dirty="0">
                <a:solidFill>
                  <a:schemeClr val="dk1"/>
                </a:solidFill>
                <a:ea typeface="Calibri"/>
                <a:cs typeface="Calibri"/>
                <a:sym typeface="Calibri"/>
              </a:rPr>
              <a:t>If one product is essential for use of second, an increase in the price of one decreases demand for another</a:t>
            </a:r>
            <a:r>
              <a:rPr lang="en-US" sz="2400" dirty="0" smtClean="0">
                <a:solidFill>
                  <a:schemeClr val="dk1"/>
                </a:solidFill>
                <a:ea typeface="Calibri"/>
                <a:cs typeface="Calibri"/>
                <a:sym typeface="Calibri"/>
              </a:rPr>
              <a:t>.</a:t>
            </a:r>
            <a:endParaRPr lang="en-US" sz="2400" b="1" dirty="0" smtClean="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25523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82000" cy="1097280"/>
          </a:xfrm>
        </p:spPr>
        <p:txBody>
          <a:bodyPr/>
          <a:lstStyle/>
          <a:p>
            <a:r>
              <a:rPr lang="en-US" sz="3600" dirty="0">
                <a:latin typeface="+mj-lt"/>
                <a:sym typeface="Calibri"/>
              </a:rPr>
              <a:t>Determine Costs</a:t>
            </a:r>
            <a:endParaRPr lang="en-IN" sz="3600" dirty="0">
              <a:latin typeface="+mj-lt"/>
            </a:endParaRPr>
          </a:p>
        </p:txBody>
      </p:sp>
      <p:sp>
        <p:nvSpPr>
          <p:cNvPr id="4" name="Content Placeholder 2"/>
          <p:cNvSpPr>
            <a:spLocks noGrp="1"/>
          </p:cNvSpPr>
          <p:nvPr>
            <p:ph idx="1"/>
          </p:nvPr>
        </p:nvSpPr>
        <p:spPr>
          <a:xfrm>
            <a:off x="457200" y="1600200"/>
            <a:ext cx="8077200" cy="4114800"/>
          </a:xfrm>
        </p:spPr>
        <p:txBody>
          <a:bodyPr/>
          <a:lstStyle/>
          <a:p>
            <a:pPr marL="255600" indent="-255600">
              <a:buSzPct val="100000"/>
            </a:pPr>
            <a:r>
              <a:rPr lang="en-US" sz="2600" dirty="0">
                <a:solidFill>
                  <a:schemeClr val="dk1"/>
                </a:solidFill>
                <a:ea typeface="Calibri"/>
                <a:cs typeface="Calibri"/>
                <a:sym typeface="Calibri"/>
              </a:rPr>
              <a:t>In order to ensure that product price will cover costs, marketers must determine</a:t>
            </a:r>
            <a:endParaRPr lang="en-US" sz="2600" dirty="0"/>
          </a:p>
          <a:p>
            <a:pPr lvl="1">
              <a:buFont typeface="Wingdings" panose="05000000000000000000" pitchFamily="2" charset="2"/>
              <a:buChar char="§"/>
            </a:pPr>
            <a:r>
              <a:rPr lang="en-US" sz="2400" b="1" dirty="0">
                <a:solidFill>
                  <a:schemeClr val="dk1"/>
                </a:solidFill>
                <a:ea typeface="Calibri"/>
                <a:cs typeface="Calibri"/>
                <a:sym typeface="Calibri"/>
              </a:rPr>
              <a:t>Variable Costs: </a:t>
            </a:r>
            <a:r>
              <a:rPr lang="en-US" sz="2400" dirty="0">
                <a:solidFill>
                  <a:schemeClr val="dk1"/>
                </a:solidFill>
                <a:ea typeface="Calibri"/>
                <a:cs typeface="Calibri"/>
                <a:sym typeface="Calibri"/>
              </a:rPr>
              <a:t>Per-unit costs of production that will fluctuate depending on how many units a firm produces (such as the costs to make a pizza, labor costs of cooks, and boxes for the pizza</a:t>
            </a:r>
            <a:r>
              <a:rPr lang="en-US" sz="2400" dirty="0" smtClean="0">
                <a:solidFill>
                  <a:schemeClr val="dk1"/>
                </a:solidFill>
                <a:ea typeface="Calibri"/>
                <a:cs typeface="Calibri"/>
                <a:sym typeface="Calibri"/>
              </a:rPr>
              <a:t>)</a:t>
            </a:r>
          </a:p>
          <a:p>
            <a:pPr lvl="1">
              <a:buFont typeface="Wingdings" panose="05000000000000000000" pitchFamily="2" charset="2"/>
              <a:buChar char="§"/>
            </a:pPr>
            <a:r>
              <a:rPr lang="en-US" sz="2400" b="1" dirty="0">
                <a:solidFill>
                  <a:schemeClr val="dk1"/>
                </a:solidFill>
                <a:ea typeface="Calibri"/>
                <a:cs typeface="Calibri"/>
                <a:sym typeface="Calibri"/>
              </a:rPr>
              <a:t>Fixed Costs: </a:t>
            </a:r>
            <a:r>
              <a:rPr lang="en-US" sz="2400" dirty="0">
                <a:solidFill>
                  <a:schemeClr val="dk1"/>
                </a:solidFill>
                <a:ea typeface="Calibri"/>
                <a:cs typeface="Calibri"/>
                <a:sym typeface="Calibri"/>
              </a:rPr>
              <a:t>Costs that do not vary with the number of units produced (such as rent on the building, electricity, water, and insurance</a:t>
            </a:r>
            <a:r>
              <a:rPr lang="en-US" sz="2400" dirty="0" smtClean="0">
                <a:solidFill>
                  <a:schemeClr val="dk1"/>
                </a:solidFill>
                <a:ea typeface="Calibri"/>
                <a:cs typeface="Calibri"/>
                <a:sym typeface="Calibri"/>
              </a:rPr>
              <a:t>)</a:t>
            </a:r>
            <a:endParaRPr lang="en-US" sz="2400" dirty="0"/>
          </a:p>
        </p:txBody>
      </p:sp>
    </p:spTree>
    <p:extLst>
      <p:ext uri="{BB962C8B-B14F-4D97-AF65-F5344CB8AC3E}">
        <p14:creationId xmlns:p14="http://schemas.microsoft.com/office/powerpoint/2010/main" val="380670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sym typeface="Calibri"/>
              </a:rPr>
              <a:t>Figure </a:t>
            </a:r>
            <a:r>
              <a:rPr lang="en-US" sz="3600" dirty="0" smtClean="0">
                <a:latin typeface="+mj-lt"/>
                <a:sym typeface="Calibri"/>
              </a:rPr>
              <a:t>10.8 </a:t>
            </a:r>
            <a:r>
              <a:rPr lang="en-US" sz="3600" dirty="0">
                <a:latin typeface="+mj-lt"/>
                <a:sym typeface="Calibri"/>
              </a:rPr>
              <a:t>Variable Costs at Different Levels of Production</a:t>
            </a:r>
            <a:endParaRPr lang="en-IN" sz="3600" dirty="0">
              <a:latin typeface="+mj-lt"/>
            </a:endParaRPr>
          </a:p>
        </p:txBody>
      </p:sp>
      <p:pic>
        <p:nvPicPr>
          <p:cNvPr id="5" name="Picture 354" descr="A table shows variable costs at different levels of production of bookcases.&#10;Variable Costs to Produce 100 Bookcases&#10;Wood $13.25&#10;Nails 0.25&#10;Paint 0.50&#10;Labor (3 hours multiplied by $12.00 per hour) $36.00&#10;Cost per unit (Total) $50.00&#10;Multiply by number of units: 100 &#10;Cost for 100 units $5,000 &#10;Variable Costs to Produce 200 Bookcases&#10;Wood $13.25&#10;Nails 0.25&#10;Paint 0.50&#10;Labor (3 hours multiplied by $12.00 per hour) $36.00&#10;Cost per unit (Total) $50.00&#10;Multiply by number of units: 200 &#10;Cost for 100 units $10,000&#10;Variable Costs to Produce 500 Bookcases&#10;Wood $9.40&#10;Nails 0.20&#10;Paint 0.40&#10;Labor (2.5 hours multiplied by $12.00 per hour) $30.00&#10;Cost per unit (Total) $40.00&#10;Multiply by number of units: 500 &#10;Cost for 500 units $20,000"/>
          <p:cNvPicPr preferRelativeResize="0"/>
          <p:nvPr/>
        </p:nvPicPr>
        <p:blipFill rotWithShape="1">
          <a:blip r:embed="rId3">
            <a:alphaModFix/>
          </a:blip>
          <a:srcRect/>
          <a:stretch/>
        </p:blipFill>
        <p:spPr>
          <a:xfrm>
            <a:off x="457200" y="1600200"/>
            <a:ext cx="8109585" cy="3557588"/>
          </a:xfrm>
          <a:prstGeom prst="rect">
            <a:avLst/>
          </a:prstGeom>
          <a:noFill/>
          <a:ln>
            <a:noFill/>
          </a:ln>
        </p:spPr>
      </p:pic>
    </p:spTree>
    <p:extLst>
      <p:ext uri="{BB962C8B-B14F-4D97-AF65-F5344CB8AC3E}">
        <p14:creationId xmlns:p14="http://schemas.microsoft.com/office/powerpoint/2010/main" val="17941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Break-Even </a:t>
            </a:r>
            <a:r>
              <a:rPr lang="en-US" sz="3600" dirty="0" smtClean="0">
                <a:latin typeface="+mj-lt"/>
              </a:rPr>
              <a:t>Analysis</a:t>
            </a:r>
            <a:endParaRPr lang="en-IN" sz="3600" dirty="0">
              <a:latin typeface="+mj-lt"/>
            </a:endParaRPr>
          </a:p>
        </p:txBody>
      </p:sp>
      <p:sp>
        <p:nvSpPr>
          <p:cNvPr id="4" name="Content Placeholder 3"/>
          <p:cNvSpPr>
            <a:spLocks noGrp="1"/>
          </p:cNvSpPr>
          <p:nvPr>
            <p:ph idx="1"/>
          </p:nvPr>
        </p:nvSpPr>
        <p:spPr/>
        <p:txBody>
          <a:bodyPr/>
          <a:lstStyle/>
          <a:p>
            <a:pPr marL="255600" indent="-255600">
              <a:defRPr/>
            </a:pPr>
            <a:r>
              <a:rPr lang="en-US" dirty="0">
                <a:solidFill>
                  <a:schemeClr val="dk1"/>
                </a:solidFill>
                <a:ea typeface="Calibri"/>
                <a:cs typeface="Calibri"/>
                <a:sym typeface="Calibri"/>
              </a:rPr>
              <a:t>Break-even analysis tells marketers how many units must be sold in order to cover all costs.</a:t>
            </a:r>
          </a:p>
          <a:p>
            <a:pPr marL="255600" indent="-255600">
              <a:defRPr/>
            </a:pPr>
            <a:r>
              <a:rPr lang="en-US" dirty="0">
                <a:solidFill>
                  <a:schemeClr val="dk1"/>
                </a:solidFill>
                <a:ea typeface="Calibri"/>
                <a:cs typeface="Calibri"/>
                <a:sym typeface="Calibri"/>
              </a:rPr>
              <a:t>Break-even analysis is important because it helps marketers understand the relationship between costs and price.</a:t>
            </a:r>
          </a:p>
          <a:p>
            <a:pPr marL="255600" indent="-255600">
              <a:defRPr/>
            </a:pPr>
            <a:r>
              <a:rPr lang="en-US" dirty="0">
                <a:solidFill>
                  <a:schemeClr val="dk1"/>
                </a:solidFill>
                <a:ea typeface="Calibri"/>
                <a:cs typeface="Calibri"/>
                <a:sym typeface="Calibri"/>
              </a:rPr>
              <a:t>Knowing the break-even point will tell you at what point the firm will start making a profit</a:t>
            </a:r>
            <a:r>
              <a:rPr lang="en-US" dirty="0" smtClean="0">
                <a:solidFill>
                  <a:schemeClr val="dk1"/>
                </a:solidFill>
                <a:ea typeface="Calibri"/>
                <a:cs typeface="Calibri"/>
                <a:sym typeface="Calibri"/>
              </a:rPr>
              <a:t>.</a:t>
            </a:r>
            <a:endParaRPr lang="en-US" dirty="0"/>
          </a:p>
        </p:txBody>
      </p:sp>
    </p:spTree>
    <p:extLst>
      <p:ext uri="{BB962C8B-B14F-4D97-AF65-F5344CB8AC3E}">
        <p14:creationId xmlns:p14="http://schemas.microsoft.com/office/powerpoint/2010/main" val="77761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sym typeface="Calibri"/>
              </a:rPr>
              <a:t>Figure </a:t>
            </a:r>
            <a:r>
              <a:rPr lang="en-US" sz="3600" dirty="0" smtClean="0">
                <a:latin typeface="+mj-lt"/>
                <a:sym typeface="Calibri"/>
              </a:rPr>
              <a:t>10.9 </a:t>
            </a:r>
            <a:r>
              <a:rPr lang="en-US" sz="3600" dirty="0">
                <a:latin typeface="+mj-lt"/>
                <a:sym typeface="Calibri"/>
              </a:rPr>
              <a:t>Break-Even Analysis Assuming a Price of $100</a:t>
            </a:r>
            <a:endParaRPr lang="en-IN" sz="3600" dirty="0">
              <a:latin typeface="+mj-lt"/>
            </a:endParaRPr>
          </a:p>
        </p:txBody>
      </p:sp>
      <p:pic>
        <p:nvPicPr>
          <p:cNvPr id="5" name="Picture 363" descr="A curve shows break-even analysis."/>
          <p:cNvPicPr preferRelativeResize="0"/>
          <p:nvPr/>
        </p:nvPicPr>
        <p:blipFill rotWithShape="1">
          <a:blip r:embed="rId3">
            <a:alphaModFix/>
          </a:blip>
          <a:srcRect/>
          <a:stretch/>
        </p:blipFill>
        <p:spPr>
          <a:xfrm>
            <a:off x="1524000" y="1600200"/>
            <a:ext cx="5524500" cy="4257674"/>
          </a:xfrm>
          <a:prstGeom prst="rect">
            <a:avLst/>
          </a:prstGeom>
          <a:noFill/>
          <a:ln>
            <a:noFill/>
          </a:ln>
        </p:spPr>
      </p:pic>
    </p:spTree>
    <p:extLst>
      <p:ext uri="{BB962C8B-B14F-4D97-AF65-F5344CB8AC3E}">
        <p14:creationId xmlns:p14="http://schemas.microsoft.com/office/powerpoint/2010/main" val="251434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smtClean="0">
                <a:latin typeface="+mj-lt"/>
              </a:rPr>
              <a:t>Break-Even Calculation</a:t>
            </a:r>
            <a:endParaRPr lang="en-IN" sz="36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86576493"/>
              </p:ext>
            </p:extLst>
          </p:nvPr>
        </p:nvGraphicFramePr>
        <p:xfrm>
          <a:off x="632418" y="2727290"/>
          <a:ext cx="7658100" cy="733425"/>
        </p:xfrm>
        <a:graphic>
          <a:graphicData uri="http://schemas.openxmlformats.org/presentationml/2006/ole">
            <mc:AlternateContent xmlns:mc="http://schemas.openxmlformats.org/markup-compatibility/2006">
              <mc:Choice xmlns:v="urn:schemas-microsoft-com:vml" Requires="v">
                <p:oleObj spid="_x0000_s1040" name="Equation" r:id="rId4" imgW="7658100" imgH="736600" progId="Equation.DSMT4">
                  <p:embed/>
                </p:oleObj>
              </mc:Choice>
              <mc:Fallback>
                <p:oleObj name="Equation" r:id="rId4" imgW="7658100" imgH="736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18" y="2727290"/>
                        <a:ext cx="76581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960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54700"/>
            <a:ext cx="8229600" cy="1097280"/>
          </a:xfrm>
        </p:spPr>
        <p:txBody>
          <a:bodyPr/>
          <a:lstStyle/>
          <a:p>
            <a:r>
              <a:rPr lang="en-US" sz="3600" dirty="0">
                <a:latin typeface="+mj-lt"/>
                <a:sym typeface="Calibri"/>
              </a:rPr>
              <a:t>Markups and Margins: </a:t>
            </a:r>
            <a:r>
              <a:rPr lang="en-US" sz="3600" dirty="0" smtClean="0">
                <a:latin typeface="+mj-lt"/>
                <a:sym typeface="Calibri"/>
              </a:rPr>
              <a:t>Pricing </a:t>
            </a:r>
            <a:r>
              <a:rPr lang="en-US" sz="3600" dirty="0">
                <a:latin typeface="+mj-lt"/>
                <a:sym typeface="Calibri"/>
              </a:rPr>
              <a:t>through the Channel</a:t>
            </a:r>
            <a:endParaRPr lang="en-IN" sz="3600" dirty="0">
              <a:latin typeface="+mj-lt"/>
            </a:endParaRPr>
          </a:p>
        </p:txBody>
      </p:sp>
      <p:sp>
        <p:nvSpPr>
          <p:cNvPr id="4" name="Content Placeholder 2"/>
          <p:cNvSpPr>
            <a:spLocks noGrp="1"/>
          </p:cNvSpPr>
          <p:nvPr>
            <p:ph idx="1"/>
          </p:nvPr>
        </p:nvSpPr>
        <p:spPr>
          <a:xfrm>
            <a:off x="457200" y="1600200"/>
            <a:ext cx="8077200" cy="4114800"/>
          </a:xfrm>
        </p:spPr>
        <p:txBody>
          <a:bodyPr/>
          <a:lstStyle/>
          <a:p>
            <a:pPr marL="255600" indent="-255600">
              <a:buSzPct val="100000"/>
            </a:pPr>
            <a:r>
              <a:rPr lang="en-US" sz="2600" b="1" dirty="0">
                <a:solidFill>
                  <a:schemeClr val="dk1"/>
                </a:solidFill>
                <a:ea typeface="Calibri"/>
                <a:cs typeface="Calibri"/>
                <a:sym typeface="Calibri"/>
              </a:rPr>
              <a:t>Markup </a:t>
            </a:r>
            <a:r>
              <a:rPr lang="en-US" sz="2600" dirty="0">
                <a:solidFill>
                  <a:schemeClr val="dk1"/>
                </a:solidFill>
                <a:ea typeface="Calibri"/>
                <a:cs typeface="Calibri"/>
                <a:sym typeface="Calibri"/>
              </a:rPr>
              <a:t>is an amount added to the cost of the product to create a price at which the channel member will sell the product.</a:t>
            </a:r>
            <a:endParaRPr lang="en-US" sz="2600" dirty="0"/>
          </a:p>
          <a:p>
            <a:pPr lvl="1">
              <a:buFont typeface="Wingdings" panose="05000000000000000000" pitchFamily="2" charset="2"/>
              <a:buChar char="§"/>
            </a:pPr>
            <a:r>
              <a:rPr lang="en-US" sz="2400" dirty="0">
                <a:solidFill>
                  <a:schemeClr val="dk1"/>
                </a:solidFill>
                <a:ea typeface="Calibri"/>
                <a:cs typeface="Calibri"/>
                <a:sym typeface="Calibri"/>
              </a:rPr>
              <a:t>Gross </a:t>
            </a:r>
            <a:r>
              <a:rPr lang="en-US" sz="2400" dirty="0" smtClean="0">
                <a:solidFill>
                  <a:schemeClr val="dk1"/>
                </a:solidFill>
                <a:ea typeface="Calibri"/>
                <a:cs typeface="Calibri"/>
                <a:sym typeface="Calibri"/>
              </a:rPr>
              <a:t>margin</a:t>
            </a:r>
          </a:p>
          <a:p>
            <a:pPr lvl="1">
              <a:buFont typeface="Wingdings" panose="05000000000000000000" pitchFamily="2" charset="2"/>
              <a:buChar char="§"/>
            </a:pPr>
            <a:r>
              <a:rPr lang="en-US" sz="2400" dirty="0">
                <a:solidFill>
                  <a:schemeClr val="dk1"/>
                </a:solidFill>
                <a:ea typeface="Calibri"/>
                <a:cs typeface="Calibri"/>
                <a:sym typeface="Calibri"/>
              </a:rPr>
              <a:t>Retailer </a:t>
            </a:r>
            <a:r>
              <a:rPr lang="en-US" sz="2400" dirty="0" smtClean="0">
                <a:solidFill>
                  <a:schemeClr val="dk1"/>
                </a:solidFill>
                <a:ea typeface="Calibri"/>
                <a:cs typeface="Calibri"/>
                <a:sym typeface="Calibri"/>
              </a:rPr>
              <a:t>margin</a:t>
            </a:r>
          </a:p>
          <a:p>
            <a:pPr lvl="1">
              <a:buFont typeface="Wingdings" panose="05000000000000000000" pitchFamily="2" charset="2"/>
              <a:buChar char="§"/>
            </a:pPr>
            <a:r>
              <a:rPr lang="en-US" sz="2400" dirty="0">
                <a:solidFill>
                  <a:schemeClr val="dk1"/>
                </a:solidFill>
                <a:ea typeface="Calibri"/>
                <a:cs typeface="Calibri"/>
                <a:sym typeface="Calibri"/>
              </a:rPr>
              <a:t>Wholesaler </a:t>
            </a:r>
            <a:r>
              <a:rPr lang="en-US" sz="2400" dirty="0" smtClean="0">
                <a:solidFill>
                  <a:schemeClr val="dk1"/>
                </a:solidFill>
                <a:ea typeface="Calibri"/>
                <a:cs typeface="Calibri"/>
                <a:sym typeface="Calibri"/>
              </a:rPr>
              <a:t>margin</a:t>
            </a:r>
          </a:p>
          <a:p>
            <a:pPr lvl="1">
              <a:buFont typeface="Wingdings" panose="05000000000000000000" pitchFamily="2" charset="2"/>
              <a:buChar char="§"/>
            </a:pPr>
            <a:r>
              <a:rPr lang="en-US" sz="2400" dirty="0">
                <a:solidFill>
                  <a:schemeClr val="dk1"/>
                </a:solidFill>
                <a:ea typeface="Calibri"/>
                <a:cs typeface="Calibri"/>
                <a:sym typeface="Calibri"/>
              </a:rPr>
              <a:t>List price or manufacturer’s suggested retail price (MSRP</a:t>
            </a:r>
            <a:r>
              <a:rPr lang="en-US" sz="2400" dirty="0" smtClean="0">
                <a:solidFill>
                  <a:schemeClr val="dk1"/>
                </a:solidFill>
                <a:ea typeface="Calibri"/>
                <a:cs typeface="Calibri"/>
                <a:sym typeface="Calibri"/>
              </a:rPr>
              <a:t>)</a:t>
            </a:r>
            <a:endParaRPr lang="en-US" sz="2400" dirty="0"/>
          </a:p>
        </p:txBody>
      </p:sp>
    </p:spTree>
    <p:extLst>
      <p:ext uri="{BB962C8B-B14F-4D97-AF65-F5344CB8AC3E}">
        <p14:creationId xmlns:p14="http://schemas.microsoft.com/office/powerpoint/2010/main" val="19664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rPr>
              <a:t>Figure </a:t>
            </a:r>
            <a:r>
              <a:rPr lang="en-US" sz="3600" dirty="0" smtClean="0">
                <a:latin typeface="+mj-lt"/>
              </a:rPr>
              <a:t>10.10 </a:t>
            </a:r>
            <a:r>
              <a:rPr lang="en-US" sz="3600" dirty="0">
                <a:latin typeface="+mj-lt"/>
              </a:rPr>
              <a:t>Markups Through the Channel</a:t>
            </a:r>
            <a:endParaRPr lang="en-IN" sz="3600" dirty="0">
              <a:latin typeface="+mj-lt"/>
            </a:endParaRPr>
          </a:p>
        </p:txBody>
      </p:sp>
      <p:pic>
        <p:nvPicPr>
          <p:cNvPr id="5" name="Picture 2" descr="A chart shows markups through various channels.&#10;Retailer&#10;Manufacturer’s suggested retail price (MSRP) or list price: $20&#10;Retailer’s required margin to cover fixed costs and make a profit::negative 30% = $ 6.00 gives $ 14&#10;Price to the retailer must be $14.00 or less&#10;Wholesaler&#10;Price the retailer pays for the product: $ 14&#10;Wholesaler’s required margin to cover fixed costs and make a profit::negative 20% = $ 2.80 gives $ 11.20&#10;Price the manufacturer charges the Wholesaler must be $11.20 or less.&#10;Manufacturer&#10;Manufacturer’s revenue from sale of Item to the wholesaler: $11.20&#10;Manufacturer’s variable costs per unit: negative $7.85&#10;Manufacturer’s contribution margin: $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555" y="1371600"/>
            <a:ext cx="4471973" cy="467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16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45" y="152400"/>
            <a:ext cx="8229600" cy="851428"/>
          </a:xfrm>
        </p:spPr>
        <p:txBody>
          <a:bodyPr/>
          <a:lstStyle/>
          <a:p>
            <a:r>
              <a:rPr lang="en-US" sz="3600" dirty="0">
                <a:latin typeface="+mj-lt"/>
                <a:sym typeface="Calibri"/>
              </a:rPr>
              <a:t>Examine the Pricing Environment</a:t>
            </a:r>
            <a:endParaRPr lang="en-IN" sz="3600" dirty="0">
              <a:latin typeface="+mj-lt"/>
            </a:endParaRPr>
          </a:p>
        </p:txBody>
      </p:sp>
      <p:sp>
        <p:nvSpPr>
          <p:cNvPr id="4" name="Content Placeholder 2"/>
          <p:cNvSpPr>
            <a:spLocks noGrp="1"/>
          </p:cNvSpPr>
          <p:nvPr>
            <p:ph idx="1"/>
          </p:nvPr>
        </p:nvSpPr>
        <p:spPr>
          <a:xfrm>
            <a:off x="457200" y="1600200"/>
            <a:ext cx="4267200" cy="4114800"/>
          </a:xfrm>
        </p:spPr>
        <p:txBody>
          <a:bodyPr/>
          <a:lstStyle/>
          <a:p>
            <a:pPr marL="255600" indent="-255600">
              <a:buSzPct val="100000"/>
            </a:pPr>
            <a:r>
              <a:rPr lang="en-US" sz="2600" dirty="0">
                <a:solidFill>
                  <a:schemeClr val="dk1"/>
                </a:solidFill>
                <a:ea typeface="Calibri"/>
                <a:cs typeface="Calibri"/>
                <a:sym typeface="Calibri"/>
              </a:rPr>
              <a:t>Firm must also consider external influences upon pricing decisions.</a:t>
            </a:r>
            <a:endParaRPr lang="en-US" sz="2600" dirty="0"/>
          </a:p>
          <a:p>
            <a:pPr lvl="1">
              <a:buFont typeface="Wingdings" panose="05000000000000000000" pitchFamily="2" charset="2"/>
              <a:buChar char="§"/>
            </a:pPr>
            <a:r>
              <a:rPr lang="en-US" sz="2400" dirty="0">
                <a:solidFill>
                  <a:schemeClr val="dk1"/>
                </a:solidFill>
                <a:ea typeface="Calibri"/>
                <a:cs typeface="Calibri"/>
                <a:sym typeface="Calibri"/>
              </a:rPr>
              <a:t>Economy</a:t>
            </a:r>
            <a:endParaRPr lang="en-US" sz="2400" dirty="0" smtClean="0">
              <a:solidFill>
                <a:schemeClr val="dk1"/>
              </a:solidFill>
              <a:ea typeface="Calibri"/>
              <a:cs typeface="Calibri"/>
              <a:sym typeface="Calibri"/>
            </a:endParaRPr>
          </a:p>
          <a:p>
            <a:pPr lvl="1">
              <a:buFont typeface="Wingdings" panose="05000000000000000000" pitchFamily="2" charset="2"/>
              <a:buChar char="§"/>
            </a:pPr>
            <a:r>
              <a:rPr lang="en-US" sz="2400" dirty="0" smtClean="0">
                <a:solidFill>
                  <a:schemeClr val="dk1"/>
                </a:solidFill>
                <a:ea typeface="Calibri"/>
                <a:cs typeface="Calibri"/>
                <a:sym typeface="Calibri"/>
              </a:rPr>
              <a:t>Competition</a:t>
            </a:r>
          </a:p>
          <a:p>
            <a:pPr lvl="1">
              <a:buFont typeface="Wingdings" panose="05000000000000000000" pitchFamily="2" charset="2"/>
              <a:buChar char="§"/>
            </a:pPr>
            <a:r>
              <a:rPr lang="en-US" sz="2400" dirty="0">
                <a:solidFill>
                  <a:schemeClr val="dk1"/>
                </a:solidFill>
                <a:ea typeface="Calibri"/>
                <a:cs typeface="Calibri"/>
                <a:sym typeface="Calibri"/>
              </a:rPr>
              <a:t>Government </a:t>
            </a:r>
            <a:r>
              <a:rPr lang="en-US" sz="2400" dirty="0" smtClean="0">
                <a:solidFill>
                  <a:schemeClr val="dk1"/>
                </a:solidFill>
                <a:ea typeface="Calibri"/>
                <a:cs typeface="Calibri"/>
                <a:sym typeface="Calibri"/>
              </a:rPr>
              <a:t>regulation</a:t>
            </a:r>
          </a:p>
          <a:p>
            <a:pPr lvl="1">
              <a:buFont typeface="Wingdings" panose="05000000000000000000" pitchFamily="2" charset="2"/>
              <a:buChar char="§"/>
            </a:pPr>
            <a:r>
              <a:rPr lang="en-US" sz="2400" dirty="0">
                <a:solidFill>
                  <a:schemeClr val="dk1"/>
                </a:solidFill>
                <a:ea typeface="Calibri"/>
                <a:cs typeface="Calibri"/>
                <a:sym typeface="Calibri"/>
              </a:rPr>
              <a:t>Consumer </a:t>
            </a:r>
            <a:r>
              <a:rPr lang="en-US" sz="2400" dirty="0" smtClean="0">
                <a:solidFill>
                  <a:schemeClr val="dk1"/>
                </a:solidFill>
                <a:ea typeface="Calibri"/>
                <a:cs typeface="Calibri"/>
                <a:sym typeface="Calibri"/>
              </a:rPr>
              <a:t>trends</a:t>
            </a:r>
          </a:p>
          <a:p>
            <a:pPr lvl="1">
              <a:buFont typeface="Wingdings" panose="05000000000000000000" pitchFamily="2" charset="2"/>
              <a:buChar char="§"/>
            </a:pPr>
            <a:r>
              <a:rPr lang="en-US" sz="2400" dirty="0">
                <a:solidFill>
                  <a:schemeClr val="dk1"/>
                </a:solidFill>
                <a:ea typeface="Calibri"/>
                <a:cs typeface="Calibri"/>
                <a:sym typeface="Calibri"/>
              </a:rPr>
              <a:t>International environment</a:t>
            </a:r>
            <a:endParaRPr lang="en-US" sz="2400" dirty="0"/>
          </a:p>
        </p:txBody>
      </p:sp>
      <p:pic>
        <p:nvPicPr>
          <p:cNvPr id="6" name="Picture 382" descr="A print ad for ForceFlex shows a photo of hands placing an empty egg carton into a full trash bag, which is labeled “ForceFlex Stretchable strength.” Copy includes, “When you’re stretching your dollars, get the bag that returns the favor.”&#10;"/>
          <p:cNvPicPr preferRelativeResize="0"/>
          <p:nvPr/>
        </p:nvPicPr>
        <p:blipFill rotWithShape="1">
          <a:blip r:embed="rId3">
            <a:alphaModFix/>
          </a:blip>
          <a:srcRect l="6649"/>
          <a:stretch/>
        </p:blipFill>
        <p:spPr>
          <a:xfrm>
            <a:off x="5151120" y="1295400"/>
            <a:ext cx="3642825" cy="4518368"/>
          </a:xfrm>
          <a:prstGeom prst="rect">
            <a:avLst/>
          </a:prstGeom>
          <a:noFill/>
          <a:ln>
            <a:noFill/>
          </a:ln>
        </p:spPr>
      </p:pic>
    </p:spTree>
    <p:extLst>
      <p:ext uri="{BB962C8B-B14F-4D97-AF65-F5344CB8AC3E}">
        <p14:creationId xmlns:p14="http://schemas.microsoft.com/office/powerpoint/2010/main" val="9448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dirty="0">
                <a:latin typeface="+mj-lt"/>
                <a:sym typeface="Calibri"/>
              </a:rPr>
              <a:t>Real People, Real Choices: </a:t>
            </a:r>
            <a:br>
              <a:rPr lang="en-US" dirty="0">
                <a:latin typeface="+mj-lt"/>
                <a:sym typeface="Calibri"/>
              </a:rPr>
            </a:br>
            <a:r>
              <a:rPr lang="en-US" dirty="0">
                <a:latin typeface="+mj-lt"/>
                <a:sym typeface="Calibri"/>
              </a:rPr>
              <a:t>Converse College</a:t>
            </a:r>
            <a:endParaRPr lang="en-IN" dirty="0">
              <a:latin typeface="+mj-lt"/>
            </a:endParaRPr>
          </a:p>
        </p:txBody>
      </p:sp>
      <p:sp>
        <p:nvSpPr>
          <p:cNvPr id="3" name="Content Placeholder 2"/>
          <p:cNvSpPr>
            <a:spLocks noGrp="1"/>
          </p:cNvSpPr>
          <p:nvPr>
            <p:ph idx="1"/>
          </p:nvPr>
        </p:nvSpPr>
        <p:spPr>
          <a:xfrm>
            <a:off x="457200" y="1600200"/>
            <a:ext cx="8305800" cy="3809999"/>
          </a:xfrm>
        </p:spPr>
        <p:txBody>
          <a:bodyPr/>
          <a:lstStyle/>
          <a:p>
            <a:pPr marL="255600" indent="-255600">
              <a:buSzPct val="100000"/>
            </a:pPr>
            <a:r>
              <a:rPr lang="en-US" sz="2600" dirty="0">
                <a:solidFill>
                  <a:srgbClr val="007FA3"/>
                </a:solidFill>
                <a:sym typeface="Calibri"/>
              </a:rPr>
              <a:t>Which option should Betsy pursue?</a:t>
            </a:r>
            <a:endParaRPr lang="en-US" sz="2600" dirty="0">
              <a:solidFill>
                <a:srgbClr val="007FA3"/>
              </a:solidFill>
            </a:endParaRP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1:</a:t>
            </a:r>
            <a:r>
              <a:rPr lang="en-US" sz="2400" dirty="0">
                <a:solidFill>
                  <a:schemeClr val="dk1"/>
                </a:solidFill>
                <a:ea typeface="Calibri"/>
                <a:cs typeface="Calibri"/>
                <a:sym typeface="Calibri"/>
              </a:rPr>
              <a:t>  Reset tuition to a significantly lower price for traditional undergraduate students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2:</a:t>
            </a:r>
            <a:r>
              <a:rPr lang="en-US" sz="2400" dirty="0">
                <a:solidFill>
                  <a:schemeClr val="dk1"/>
                </a:solidFill>
                <a:ea typeface="Calibri"/>
                <a:cs typeface="Calibri"/>
                <a:sym typeface="Calibri"/>
              </a:rPr>
              <a:t>  Freeze tuition for each incoming student from the time she matriculated until she graduated</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3:</a:t>
            </a:r>
            <a:r>
              <a:rPr lang="en-US" sz="2400" dirty="0">
                <a:solidFill>
                  <a:schemeClr val="dk1"/>
                </a:solidFill>
                <a:ea typeface="Calibri"/>
                <a:cs typeface="Calibri"/>
                <a:sym typeface="Calibri"/>
              </a:rPr>
              <a:t>  Provide students with a Loan Repayment Program (LRP), which guarantees that any student without employment after college would have her loans covered by an insurance policy</a:t>
            </a:r>
            <a:r>
              <a:rPr lang="en-US" sz="2400" dirty="0" smtClean="0">
                <a:solidFill>
                  <a:schemeClr val="dk1"/>
                </a:solidFill>
                <a:ea typeface="Calibri"/>
                <a:cs typeface="Calibri"/>
                <a:sym typeface="Calibri"/>
              </a:rPr>
              <a:t>.</a:t>
            </a:r>
          </a:p>
        </p:txBody>
      </p:sp>
    </p:spTree>
    <p:extLst>
      <p:ext uri="{BB962C8B-B14F-4D97-AF65-F5344CB8AC3E}">
        <p14:creationId xmlns:p14="http://schemas.microsoft.com/office/powerpoint/2010/main" val="260172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sym typeface="Calibri"/>
              </a:rPr>
              <a:t>The Economy</a:t>
            </a:r>
            <a:endParaRPr lang="en-IN" sz="3600" dirty="0">
              <a:latin typeface="+mj-lt"/>
            </a:endParaRPr>
          </a:p>
        </p:txBody>
      </p:sp>
      <p:sp>
        <p:nvSpPr>
          <p:cNvPr id="8" name="Content Placeholder 2"/>
          <p:cNvSpPr>
            <a:spLocks noGrp="1"/>
          </p:cNvSpPr>
          <p:nvPr>
            <p:ph idx="1"/>
          </p:nvPr>
        </p:nvSpPr>
        <p:spPr>
          <a:xfrm>
            <a:off x="457200" y="1600200"/>
            <a:ext cx="4800600" cy="4495800"/>
          </a:xfrm>
        </p:spPr>
        <p:txBody>
          <a:bodyPr/>
          <a:lstStyle/>
          <a:p>
            <a:pPr marL="255600" indent="-255600">
              <a:buSzPct val="100000"/>
            </a:pPr>
            <a:r>
              <a:rPr lang="en-US" sz="2600" dirty="0" smtClean="0">
                <a:solidFill>
                  <a:schemeClr val="dk1"/>
                </a:solidFill>
                <a:ea typeface="Calibri"/>
                <a:cs typeface="Calibri"/>
                <a:sym typeface="Calibri"/>
              </a:rPr>
              <a:t>Consumers become very price</a:t>
            </a:r>
            <a:r>
              <a:rPr lang="en-US" sz="2600" dirty="0" smtClean="0">
                <a:solidFill>
                  <a:srgbClr val="0070C0"/>
                </a:solidFill>
                <a:ea typeface="Calibri"/>
                <a:cs typeface="Calibri"/>
                <a:sym typeface="Calibri"/>
              </a:rPr>
              <a:t> </a:t>
            </a:r>
            <a:r>
              <a:rPr lang="en-US" sz="2600" dirty="0" smtClean="0">
                <a:solidFill>
                  <a:schemeClr val="dk1"/>
                </a:solidFill>
                <a:ea typeface="Calibri"/>
                <a:cs typeface="Calibri"/>
                <a:sym typeface="Calibri"/>
              </a:rPr>
              <a:t>sensitive when economic conditions appear bleak.</a:t>
            </a:r>
          </a:p>
          <a:p>
            <a:pPr marL="255600" indent="-255600">
              <a:buSzPct val="100000"/>
            </a:pPr>
            <a:r>
              <a:rPr lang="en-US" sz="2600" dirty="0" smtClean="0">
                <a:solidFill>
                  <a:schemeClr val="dk1"/>
                </a:solidFill>
                <a:ea typeface="Calibri"/>
                <a:cs typeface="Calibri"/>
                <a:sym typeface="Calibri"/>
              </a:rPr>
              <a:t>Marketers must factor broad macroeconomic trends into pricing decisions.</a:t>
            </a:r>
            <a:endParaRPr lang="en-US" sz="2600" dirty="0" smtClean="0"/>
          </a:p>
          <a:p>
            <a:pPr lvl="1">
              <a:buFont typeface="Wingdings" panose="05000000000000000000" pitchFamily="2" charset="2"/>
              <a:buChar char="§"/>
            </a:pPr>
            <a:r>
              <a:rPr lang="en-US" sz="2400" dirty="0" smtClean="0">
                <a:solidFill>
                  <a:schemeClr val="dk1"/>
                </a:solidFill>
                <a:latin typeface="Calibri"/>
                <a:ea typeface="Calibri"/>
                <a:cs typeface="Calibri"/>
                <a:sym typeface="Calibri"/>
              </a:rPr>
              <a:t> </a:t>
            </a:r>
            <a:r>
              <a:rPr lang="en-US" sz="2400" dirty="0" smtClean="0">
                <a:solidFill>
                  <a:schemeClr val="dk1"/>
                </a:solidFill>
                <a:ea typeface="Calibri"/>
                <a:cs typeface="Calibri"/>
                <a:sym typeface="Calibri"/>
              </a:rPr>
              <a:t>Economic growth</a:t>
            </a:r>
          </a:p>
          <a:p>
            <a:pPr lvl="1">
              <a:buFont typeface="Wingdings" panose="05000000000000000000" pitchFamily="2" charset="2"/>
              <a:buChar char="§"/>
            </a:pPr>
            <a:r>
              <a:rPr lang="en-US" sz="2400" dirty="0" smtClean="0">
                <a:solidFill>
                  <a:schemeClr val="dk1"/>
                </a:solidFill>
                <a:ea typeface="Calibri"/>
                <a:cs typeface="Calibri"/>
                <a:sym typeface="Calibri"/>
              </a:rPr>
              <a:t>Consumer confidence</a:t>
            </a:r>
          </a:p>
          <a:p>
            <a:pPr lvl="1">
              <a:buFont typeface="Wingdings" panose="05000000000000000000" pitchFamily="2" charset="2"/>
              <a:buChar char="§"/>
            </a:pPr>
            <a:r>
              <a:rPr lang="en-US" sz="2400" dirty="0" smtClean="0">
                <a:solidFill>
                  <a:schemeClr val="dk1"/>
                </a:solidFill>
                <a:ea typeface="Calibri"/>
                <a:cs typeface="Calibri"/>
                <a:sym typeface="Calibri"/>
              </a:rPr>
              <a:t>Recession</a:t>
            </a:r>
          </a:p>
          <a:p>
            <a:pPr lvl="1">
              <a:buFont typeface="Wingdings" panose="05000000000000000000" pitchFamily="2" charset="2"/>
              <a:buChar char="§"/>
            </a:pPr>
            <a:r>
              <a:rPr lang="en-US" sz="2400" dirty="0">
                <a:solidFill>
                  <a:schemeClr val="dk1"/>
                </a:solidFill>
                <a:ea typeface="Calibri"/>
                <a:cs typeface="Calibri"/>
                <a:sym typeface="Calibri"/>
              </a:rPr>
              <a:t>Inflation</a:t>
            </a:r>
            <a:endParaRPr lang="en-US" sz="2400" dirty="0"/>
          </a:p>
        </p:txBody>
      </p:sp>
      <p:pic>
        <p:nvPicPr>
          <p:cNvPr id="9" name="Picture 393" descr="Packets of Pampers baby-diaper."/>
          <p:cNvPicPr preferRelativeResize="0"/>
          <p:nvPr/>
        </p:nvPicPr>
        <p:blipFill rotWithShape="1">
          <a:blip r:embed="rId3">
            <a:alphaModFix/>
          </a:blip>
          <a:srcRect l="3594"/>
          <a:stretch/>
        </p:blipFill>
        <p:spPr>
          <a:xfrm>
            <a:off x="5684520" y="2362200"/>
            <a:ext cx="3270031" cy="2285014"/>
          </a:xfrm>
          <a:prstGeom prst="rect">
            <a:avLst/>
          </a:prstGeom>
          <a:noFill/>
          <a:ln>
            <a:noFill/>
          </a:ln>
        </p:spPr>
      </p:pic>
    </p:spTree>
    <p:extLst>
      <p:ext uri="{BB962C8B-B14F-4D97-AF65-F5344CB8AC3E}">
        <p14:creationId xmlns:p14="http://schemas.microsoft.com/office/powerpoint/2010/main" val="105201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sym typeface="Calibri"/>
              </a:rPr>
              <a:t>The Pricing Environment:</a:t>
            </a:r>
            <a:br>
              <a:rPr lang="en-US" sz="3600" dirty="0">
                <a:latin typeface="+mj-lt"/>
                <a:sym typeface="Calibri"/>
              </a:rPr>
            </a:br>
            <a:r>
              <a:rPr lang="en-US" sz="3600" dirty="0">
                <a:latin typeface="+mj-lt"/>
                <a:sym typeface="Calibri"/>
              </a:rPr>
              <a:t>Non-Economic </a:t>
            </a:r>
            <a:r>
              <a:rPr lang="en-US" sz="3600" dirty="0" smtClean="0">
                <a:latin typeface="+mj-lt"/>
                <a:sym typeface="Calibri"/>
              </a:rPr>
              <a:t>Influences </a:t>
            </a:r>
            <a:r>
              <a:rPr lang="en-US" sz="2200" b="0" dirty="0" smtClean="0">
                <a:latin typeface="+mj-lt"/>
              </a:rPr>
              <a:t>(1 </a:t>
            </a:r>
            <a:r>
              <a:rPr lang="en-US" sz="2200" b="0" dirty="0">
                <a:latin typeface="+mj-lt"/>
              </a:rPr>
              <a:t>of 2)</a:t>
            </a:r>
            <a:endParaRPr lang="en-IN" sz="2200" dirty="0">
              <a:latin typeface="+mj-lt"/>
            </a:endParaRPr>
          </a:p>
        </p:txBody>
      </p:sp>
      <p:sp>
        <p:nvSpPr>
          <p:cNvPr id="4" name="Content Placeholder 2"/>
          <p:cNvSpPr>
            <a:spLocks noGrp="1"/>
          </p:cNvSpPr>
          <p:nvPr>
            <p:ph idx="1"/>
          </p:nvPr>
        </p:nvSpPr>
        <p:spPr>
          <a:xfrm>
            <a:off x="457200" y="1600200"/>
            <a:ext cx="8305800" cy="4267199"/>
          </a:xfrm>
        </p:spPr>
        <p:txBody>
          <a:bodyPr/>
          <a:lstStyle/>
          <a:p>
            <a:pPr marL="255600" indent="-255600">
              <a:buSzPct val="100000"/>
            </a:pPr>
            <a:r>
              <a:rPr lang="en-US" sz="2600" dirty="0">
                <a:solidFill>
                  <a:schemeClr val="dk1"/>
                </a:solidFill>
                <a:ea typeface="Calibri"/>
                <a:cs typeface="Calibri"/>
                <a:sym typeface="Calibri"/>
              </a:rPr>
              <a:t>Competition</a:t>
            </a:r>
            <a:endParaRPr lang="en-US" sz="2600" dirty="0"/>
          </a:p>
          <a:p>
            <a:pPr marL="798750" lvl="1" indent="-342900">
              <a:buFont typeface="Wingdings" panose="05000000000000000000" pitchFamily="2" charset="2"/>
              <a:buChar char="§"/>
            </a:pPr>
            <a:r>
              <a:rPr lang="en-US" sz="2400" dirty="0"/>
              <a:t>The type of industry structure (oligopoly, monopolistic competition, or pure competition) can influence pricing</a:t>
            </a:r>
            <a:r>
              <a:rPr lang="en-US" sz="2400" dirty="0" smtClean="0"/>
              <a:t>.</a:t>
            </a:r>
          </a:p>
          <a:p>
            <a:pPr marL="255600" indent="-255600">
              <a:buSzPct val="100000"/>
            </a:pPr>
            <a:r>
              <a:rPr lang="en-US" sz="2600" dirty="0">
                <a:solidFill>
                  <a:schemeClr val="dk1"/>
                </a:solidFill>
                <a:ea typeface="Calibri"/>
                <a:cs typeface="Calibri"/>
                <a:sym typeface="Calibri"/>
              </a:rPr>
              <a:t>Government </a:t>
            </a:r>
            <a:r>
              <a:rPr lang="en-US" sz="2600" dirty="0" smtClean="0">
                <a:solidFill>
                  <a:schemeClr val="dk1"/>
                </a:solidFill>
                <a:ea typeface="Calibri"/>
                <a:cs typeface="Calibri"/>
                <a:sym typeface="Calibri"/>
              </a:rPr>
              <a:t>regulation </a:t>
            </a:r>
            <a:endParaRPr lang="en-US" sz="2600" dirty="0"/>
          </a:p>
          <a:p>
            <a:pPr marL="798750" lvl="1" indent="-342900">
              <a:buFont typeface="Wingdings" panose="05000000000000000000" pitchFamily="2" charset="2"/>
              <a:buChar char="§"/>
            </a:pPr>
            <a:r>
              <a:rPr lang="en-US" sz="2400" dirty="0"/>
              <a:t>Laws and government agencies impact pricing decisions</a:t>
            </a:r>
            <a:r>
              <a:rPr lang="en-US" sz="2400" dirty="0" smtClean="0"/>
              <a:t>.</a:t>
            </a:r>
            <a:endParaRPr lang="en-US" sz="2600" dirty="0"/>
          </a:p>
        </p:txBody>
      </p:sp>
    </p:spTree>
    <p:extLst>
      <p:ext uri="{BB962C8B-B14F-4D97-AF65-F5344CB8AC3E}">
        <p14:creationId xmlns:p14="http://schemas.microsoft.com/office/powerpoint/2010/main" val="139945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The Pricing Environment:</a:t>
            </a:r>
            <a:br>
              <a:rPr lang="en-US" sz="3600" dirty="0">
                <a:latin typeface="+mj-lt"/>
                <a:sym typeface="Calibri"/>
              </a:rPr>
            </a:br>
            <a:r>
              <a:rPr lang="en-US" sz="3600" dirty="0">
                <a:latin typeface="+mj-lt"/>
                <a:sym typeface="Calibri"/>
              </a:rPr>
              <a:t>Non-Economic </a:t>
            </a:r>
            <a:r>
              <a:rPr lang="en-US" sz="3600" dirty="0" smtClean="0">
                <a:latin typeface="+mj-lt"/>
                <a:sym typeface="Calibri"/>
              </a:rPr>
              <a:t>Influences </a:t>
            </a:r>
            <a:r>
              <a:rPr lang="en-US" sz="2200" b="0" dirty="0" smtClean="0">
                <a:latin typeface="+mj-lt"/>
              </a:rPr>
              <a:t>(2 </a:t>
            </a:r>
            <a:r>
              <a:rPr lang="en-US" sz="2200" b="0" dirty="0">
                <a:latin typeface="+mj-lt"/>
              </a:rPr>
              <a:t>of 2)</a:t>
            </a:r>
            <a:endParaRPr lang="en-IN" sz="2200" dirty="0">
              <a:latin typeface="+mj-lt"/>
            </a:endParaRPr>
          </a:p>
        </p:txBody>
      </p:sp>
      <p:sp>
        <p:nvSpPr>
          <p:cNvPr id="5" name="Content Placeholder 2"/>
          <p:cNvSpPr>
            <a:spLocks noGrp="1"/>
          </p:cNvSpPr>
          <p:nvPr>
            <p:ph idx="1"/>
          </p:nvPr>
        </p:nvSpPr>
        <p:spPr>
          <a:xfrm>
            <a:off x="457200" y="1600201"/>
            <a:ext cx="8305800" cy="3657600"/>
          </a:xfrm>
        </p:spPr>
        <p:txBody>
          <a:bodyPr/>
          <a:lstStyle/>
          <a:p>
            <a:pPr marL="255600" indent="-255600">
              <a:buSzPct val="100000"/>
            </a:pPr>
            <a:r>
              <a:rPr lang="en-US" sz="2600" dirty="0">
                <a:solidFill>
                  <a:schemeClr val="dk1"/>
                </a:solidFill>
                <a:ea typeface="Calibri"/>
                <a:cs typeface="Calibri"/>
                <a:sym typeface="Calibri"/>
              </a:rPr>
              <a:t>Consumer trends</a:t>
            </a:r>
            <a:endParaRPr lang="en-US" sz="2600" dirty="0"/>
          </a:p>
          <a:p>
            <a:pPr marL="798750" lvl="1" indent="-342900">
              <a:buFont typeface="Wingdings" panose="05000000000000000000" pitchFamily="2" charset="2"/>
              <a:buChar char="§"/>
            </a:pPr>
            <a:r>
              <a:rPr lang="en-US" sz="2400" dirty="0"/>
              <a:t>Culture and demographics influence pricing.</a:t>
            </a:r>
            <a:endParaRPr lang="en-US" sz="24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International environment</a:t>
            </a:r>
            <a:endParaRPr lang="en-US" sz="2600" dirty="0"/>
          </a:p>
          <a:p>
            <a:pPr marL="798750" lvl="1" indent="-342900">
              <a:buFont typeface="Wingdings" panose="05000000000000000000" pitchFamily="2" charset="2"/>
              <a:buChar char="§"/>
            </a:pPr>
            <a:r>
              <a:rPr lang="en-US" sz="2400" dirty="0"/>
              <a:t>Companies may vary their pricing depending upon the country in which their product is sold</a:t>
            </a:r>
            <a:r>
              <a:rPr lang="en-US" sz="2400" dirty="0" smtClean="0"/>
              <a:t>.</a:t>
            </a:r>
            <a:endParaRPr lang="en-US" sz="2600" dirty="0"/>
          </a:p>
        </p:txBody>
      </p:sp>
    </p:spTree>
    <p:extLst>
      <p:ext uri="{BB962C8B-B14F-4D97-AF65-F5344CB8AC3E}">
        <p14:creationId xmlns:p14="http://schemas.microsoft.com/office/powerpoint/2010/main" val="32523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Understanding Demand</a:t>
            </a:r>
            <a:endParaRPr lang="en-IN" sz="3600" dirty="0">
              <a:latin typeface="+mj-lt"/>
            </a:endParaRPr>
          </a:p>
        </p:txBody>
      </p:sp>
      <p:sp>
        <p:nvSpPr>
          <p:cNvPr id="6" name="Content Placeholder 2"/>
          <p:cNvSpPr>
            <a:spLocks noGrp="1"/>
          </p:cNvSpPr>
          <p:nvPr>
            <p:ph idx="1"/>
          </p:nvPr>
        </p:nvSpPr>
        <p:spPr>
          <a:xfrm>
            <a:off x="457200" y="1600200"/>
            <a:ext cx="8305800" cy="4267200"/>
          </a:xfrm>
        </p:spPr>
        <p:txBody>
          <a:bodyPr/>
          <a:lstStyle/>
          <a:p>
            <a:pPr marL="255600" indent="-255600">
              <a:buSzPct val="100000"/>
            </a:pPr>
            <a:r>
              <a:rPr lang="en-US" sz="2600" dirty="0">
                <a:solidFill>
                  <a:schemeClr val="dk1"/>
                </a:solidFill>
                <a:ea typeface="Calibri"/>
                <a:cs typeface="Calibri"/>
                <a:sym typeface="Calibri"/>
              </a:rPr>
              <a:t>In order to set price, marketers must have an understanding of product demand</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This includes considerations, such as: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Price </a:t>
            </a:r>
            <a:r>
              <a:rPr lang="en-US" sz="2400" dirty="0" smtClean="0">
                <a:solidFill>
                  <a:schemeClr val="dk1"/>
                </a:solidFill>
                <a:ea typeface="Calibri"/>
                <a:cs typeface="Calibri"/>
                <a:sym typeface="Calibri"/>
              </a:rPr>
              <a:t>elasticity</a:t>
            </a:r>
          </a:p>
          <a:p>
            <a:pPr marL="798750" lvl="1" indent="-342900">
              <a:buFont typeface="Wingdings" panose="05000000000000000000" pitchFamily="2" charset="2"/>
              <a:buChar char="§"/>
            </a:pPr>
            <a:r>
              <a:rPr lang="en-US" sz="2400" dirty="0">
                <a:solidFill>
                  <a:schemeClr val="dk1"/>
                </a:solidFill>
                <a:ea typeface="Calibri"/>
                <a:cs typeface="Calibri"/>
                <a:sym typeface="Calibri"/>
              </a:rPr>
              <a:t>Variable and fixed </a:t>
            </a:r>
            <a:r>
              <a:rPr lang="en-US" sz="2400" dirty="0" smtClean="0">
                <a:solidFill>
                  <a:schemeClr val="dk1"/>
                </a:solidFill>
                <a:ea typeface="Calibri"/>
                <a:cs typeface="Calibri"/>
                <a:sym typeface="Calibri"/>
              </a:rPr>
              <a:t>costs</a:t>
            </a:r>
          </a:p>
          <a:p>
            <a:pPr marL="798750" lvl="1" indent="-342900">
              <a:buFont typeface="Wingdings" panose="05000000000000000000" pitchFamily="2" charset="2"/>
              <a:buChar char="§"/>
            </a:pPr>
            <a:r>
              <a:rPr lang="en-US" sz="2400" dirty="0">
                <a:solidFill>
                  <a:schemeClr val="dk1"/>
                </a:solidFill>
                <a:ea typeface="Calibri"/>
                <a:cs typeface="Calibri"/>
                <a:sym typeface="Calibri"/>
              </a:rPr>
              <a:t>Impact of external environment on </a:t>
            </a:r>
            <a:r>
              <a:rPr lang="en-US" sz="2400" dirty="0" smtClean="0">
                <a:solidFill>
                  <a:schemeClr val="dk1"/>
                </a:solidFill>
                <a:ea typeface="Calibri"/>
                <a:cs typeface="Calibri"/>
                <a:sym typeface="Calibri"/>
              </a:rPr>
              <a:t>pricing</a:t>
            </a:r>
            <a:endParaRPr lang="en-US" sz="2400" b="1" dirty="0" smtClean="0">
              <a:solidFill>
                <a:schemeClr val="dk2"/>
              </a:solidFill>
              <a:latin typeface="Calibri"/>
              <a:ea typeface="Calibri"/>
              <a:cs typeface="Calibri"/>
              <a:sym typeface="Calibri"/>
            </a:endParaRPr>
          </a:p>
          <a:p>
            <a:pPr marL="0" lvl="1" indent="0">
              <a:buNone/>
            </a:pPr>
            <a:r>
              <a:rPr lang="en-US" sz="2400" b="1" dirty="0" smtClean="0">
                <a:solidFill>
                  <a:schemeClr val="dk2"/>
                </a:solidFill>
                <a:ea typeface="Calibri"/>
                <a:cs typeface="Calibri"/>
                <a:sym typeface="Calibri"/>
              </a:rPr>
              <a:t>What </a:t>
            </a:r>
            <a:r>
              <a:rPr lang="en-US" sz="2400" b="1" dirty="0">
                <a:solidFill>
                  <a:schemeClr val="dk2"/>
                </a:solidFill>
                <a:ea typeface="Calibri"/>
                <a:cs typeface="Calibri"/>
                <a:sym typeface="Calibri"/>
              </a:rPr>
              <a:t>are the implications for upscale retailers of “strategic shopping” by affluent U.S. shoppers</a:t>
            </a:r>
            <a:r>
              <a:rPr lang="en-US" sz="2400" b="1" dirty="0" smtClean="0">
                <a:solidFill>
                  <a:schemeClr val="dk2"/>
                </a:solidFill>
                <a:ea typeface="Calibri"/>
                <a:cs typeface="Calibri"/>
                <a:sym typeface="Calibri"/>
              </a:rPr>
              <a:t>?</a:t>
            </a:r>
            <a:endParaRPr lang="en-US" sz="2600" dirty="0"/>
          </a:p>
        </p:txBody>
      </p:sp>
    </p:spTree>
    <p:extLst>
      <p:ext uri="{BB962C8B-B14F-4D97-AF65-F5344CB8AC3E}">
        <p14:creationId xmlns:p14="http://schemas.microsoft.com/office/powerpoint/2010/main" val="387325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Identify Strategies and Tactics to Price the Product</a:t>
            </a:r>
            <a:endParaRPr lang="en-IN" sz="3600" dirty="0">
              <a:latin typeface="+mj-lt"/>
            </a:endParaRPr>
          </a:p>
        </p:txBody>
      </p:sp>
      <p:sp>
        <p:nvSpPr>
          <p:cNvPr id="5" name="Content Placeholder 2"/>
          <p:cNvSpPr>
            <a:spLocks noGrp="1"/>
          </p:cNvSpPr>
          <p:nvPr>
            <p:ph idx="1"/>
          </p:nvPr>
        </p:nvSpPr>
        <p:spPr>
          <a:xfrm>
            <a:off x="457200" y="1600200"/>
            <a:ext cx="8153400" cy="4190999"/>
          </a:xfrm>
        </p:spPr>
        <p:txBody>
          <a:bodyPr/>
          <a:lstStyle/>
          <a:p>
            <a:pPr marL="255600" indent="-255600">
              <a:buSzPct val="100000"/>
            </a:pPr>
            <a:r>
              <a:rPr lang="en-US" sz="2600" dirty="0">
                <a:solidFill>
                  <a:schemeClr val="dk1"/>
                </a:solidFill>
                <a:ea typeface="Calibri"/>
                <a:cs typeface="Calibri"/>
                <a:sym typeface="Calibri"/>
              </a:rPr>
              <a:t>Choose a pricing strategy</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When is it best for the firm to undercut the competition </a:t>
            </a:r>
            <a:r>
              <a:rPr lang="en-US" sz="2600" dirty="0"/>
              <a:t>and when best to</a:t>
            </a:r>
            <a:r>
              <a:rPr lang="en-US" sz="2600" dirty="0">
                <a:solidFill>
                  <a:schemeClr val="dk1"/>
                </a:solidFill>
                <a:ea typeface="Calibri"/>
                <a:cs typeface="Calibri"/>
                <a:sym typeface="Calibri"/>
              </a:rPr>
              <a:t> just meet the competition’s prices?</a:t>
            </a:r>
            <a:endParaRPr lang="en-US" sz="26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When is the best pricing strategy one that considers costs only? When is it best to use a strategy based on demand</a:t>
            </a:r>
            <a:r>
              <a:rPr lang="en-US" sz="2600" dirty="0" smtClean="0">
                <a:solidFill>
                  <a:schemeClr val="dk1"/>
                </a:solidFill>
                <a:ea typeface="Calibri"/>
                <a:cs typeface="Calibri"/>
                <a:sym typeface="Calibri"/>
              </a:rPr>
              <a:t>?</a:t>
            </a:r>
            <a:endParaRPr lang="en-US" sz="2600" dirty="0"/>
          </a:p>
        </p:txBody>
      </p:sp>
    </p:spTree>
    <p:extLst>
      <p:ext uri="{BB962C8B-B14F-4D97-AF65-F5344CB8AC3E}">
        <p14:creationId xmlns:p14="http://schemas.microsoft.com/office/powerpoint/2010/main" val="336210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Figure </a:t>
            </a:r>
            <a:r>
              <a:rPr lang="en-US" sz="3600" dirty="0" smtClean="0">
                <a:latin typeface="+mj-lt"/>
                <a:sym typeface="Calibri"/>
              </a:rPr>
              <a:t>10.11 </a:t>
            </a:r>
            <a:r>
              <a:rPr lang="en-US" sz="3600" dirty="0">
                <a:latin typeface="+mj-lt"/>
                <a:sym typeface="Calibri"/>
              </a:rPr>
              <a:t>Pricing Strategies and Tactics</a:t>
            </a:r>
            <a:endParaRPr lang="en-IN" sz="3600" dirty="0">
              <a:latin typeface="+mj-lt"/>
            </a:endParaRPr>
          </a:p>
        </p:txBody>
      </p:sp>
      <p:pic>
        <p:nvPicPr>
          <p:cNvPr id="6" name="Picture 430" descr="A text box details “Pricing Strategies” and “Pricing Tactics.”&#10;Pricing Strategies&#10;• Based on cost&#10;Cost plus&#10;• Based on demand&#10;Target costing&#10;Yield management&#10;• Based on the competition&#10;Price leadership&#10;• Based on customers’ needs&#10;Value (EDLP) pricing&#10;• New product pricing&#10;Skimming pricing&#10;Penetration pricing&#10;Trial pricing&#10;&#10;Pricing Tactics&#10;• Pricing for individual products&#10;Two-part pricing&#10;Payment pricing&#10;• Pricing for multiple products&#10;Price bundling&#10;Captive pricing&#10;• Distribution-based pricing&#10;• Discounting for channel members"/>
          <p:cNvPicPr preferRelativeResize="0"/>
          <p:nvPr/>
        </p:nvPicPr>
        <p:blipFill rotWithShape="1">
          <a:blip r:embed="rId3">
            <a:alphaModFix/>
          </a:blip>
          <a:srcRect/>
          <a:stretch/>
        </p:blipFill>
        <p:spPr>
          <a:xfrm>
            <a:off x="1248917" y="1752600"/>
            <a:ext cx="6743700" cy="3876675"/>
          </a:xfrm>
          <a:prstGeom prst="rect">
            <a:avLst/>
          </a:prstGeom>
          <a:noFill/>
          <a:ln>
            <a:noFill/>
          </a:ln>
        </p:spPr>
      </p:pic>
    </p:spTree>
    <p:extLst>
      <p:ext uri="{BB962C8B-B14F-4D97-AF65-F5344CB8AC3E}">
        <p14:creationId xmlns:p14="http://schemas.microsoft.com/office/powerpoint/2010/main" val="55012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latin typeface="+mj-lt"/>
                <a:sym typeface="Calibri"/>
              </a:rPr>
              <a:t>Pricing Strategies Based on Cost</a:t>
            </a:r>
            <a:endParaRPr lang="en-IN" sz="3600" dirty="0">
              <a:latin typeface="+mj-lt"/>
            </a:endParaRPr>
          </a:p>
        </p:txBody>
      </p:sp>
      <p:sp>
        <p:nvSpPr>
          <p:cNvPr id="5" name="Content Placeholder 2"/>
          <p:cNvSpPr>
            <a:spLocks noGrp="1"/>
          </p:cNvSpPr>
          <p:nvPr>
            <p:ph idx="1"/>
          </p:nvPr>
        </p:nvSpPr>
        <p:spPr>
          <a:xfrm>
            <a:off x="457200" y="1600200"/>
            <a:ext cx="8305800" cy="4267200"/>
          </a:xfrm>
        </p:spPr>
        <p:txBody>
          <a:bodyPr/>
          <a:lstStyle/>
          <a:p>
            <a:pPr marL="255600" indent="-255600">
              <a:buSzPct val="100000"/>
            </a:pPr>
            <a:r>
              <a:rPr lang="en-US" sz="2600" dirty="0">
                <a:solidFill>
                  <a:schemeClr val="dk1"/>
                </a:solidFill>
                <a:ea typeface="Calibri"/>
                <a:cs typeface="Calibri"/>
                <a:sym typeface="Calibri"/>
              </a:rPr>
              <a:t>Cost-based pricing is very common.</a:t>
            </a:r>
            <a:endParaRPr lang="en-US" sz="2600" dirty="0" smtClean="0">
              <a:solidFill>
                <a:schemeClr val="dk1"/>
              </a:solidFill>
              <a:ea typeface="Calibri"/>
              <a:cs typeface="Calibri"/>
              <a:sym typeface="Calibri"/>
            </a:endParaRPr>
          </a:p>
          <a:p>
            <a:pPr marL="255600" indent="-255600">
              <a:buSzPct val="100000"/>
            </a:pPr>
            <a:r>
              <a:rPr lang="en-US" sz="2600" dirty="0"/>
              <a:t>Most frequently used cost-based is cost-plus 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Easy to calculate</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 Relatively risk</a:t>
            </a:r>
            <a:r>
              <a:rPr lang="en-US" sz="2400" dirty="0">
                <a:solidFill>
                  <a:srgbClr val="0070C0"/>
                </a:solidFill>
                <a:ea typeface="Calibri"/>
                <a:cs typeface="Calibri"/>
                <a:sym typeface="Calibri"/>
              </a:rPr>
              <a:t> </a:t>
            </a:r>
            <a:r>
              <a:rPr lang="en-US" sz="2400" dirty="0" smtClean="0">
                <a:solidFill>
                  <a:schemeClr val="dk1"/>
                </a:solidFill>
                <a:ea typeface="Calibri"/>
                <a:cs typeface="Calibri"/>
                <a:sym typeface="Calibri"/>
              </a:rPr>
              <a:t>free</a:t>
            </a:r>
          </a:p>
          <a:p>
            <a:pPr marL="255600" indent="-255600">
              <a:buSzPct val="100000"/>
            </a:pPr>
            <a:r>
              <a:rPr lang="en-US" sz="2600" dirty="0">
                <a:solidFill>
                  <a:schemeClr val="dk1"/>
                </a:solidFill>
                <a:ea typeface="Calibri"/>
                <a:cs typeface="Calibri"/>
                <a:sym typeface="Calibri"/>
              </a:rPr>
              <a:t>But not without drawbacks …</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 Cost-based approaches do not factor in key considerations, such as nature of target market and  competitors</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77288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Price Strategies Based on Demand</a:t>
            </a:r>
            <a:endParaRPr lang="en-IN" sz="3600" dirty="0">
              <a:latin typeface="+mj-lt"/>
            </a:endParaRPr>
          </a:p>
        </p:txBody>
      </p:sp>
      <p:sp>
        <p:nvSpPr>
          <p:cNvPr id="4" name="Content Placeholder 2"/>
          <p:cNvSpPr>
            <a:spLocks noGrp="1"/>
          </p:cNvSpPr>
          <p:nvPr>
            <p:ph idx="1"/>
          </p:nvPr>
        </p:nvSpPr>
        <p:spPr>
          <a:xfrm>
            <a:off x="457200" y="1600201"/>
            <a:ext cx="8153400" cy="3657600"/>
          </a:xfrm>
        </p:spPr>
        <p:txBody>
          <a:bodyPr/>
          <a:lstStyle/>
          <a:p>
            <a:pPr marL="255600" indent="-255600">
              <a:buSzPct val="100000"/>
            </a:pPr>
            <a:r>
              <a:rPr lang="en-US" sz="2600" b="1" dirty="0" smtClean="0">
                <a:solidFill>
                  <a:schemeClr val="dk1"/>
                </a:solidFill>
                <a:ea typeface="Calibri"/>
                <a:cs typeface="Calibri"/>
                <a:sym typeface="Calibri"/>
              </a:rPr>
              <a:t>Demand</a:t>
            </a:r>
            <a:r>
              <a:rPr lang="en-US" b="1" dirty="0">
                <a:ea typeface="Calibri"/>
                <a:cs typeface="Calibri"/>
                <a:sym typeface="Calibri"/>
              </a:rPr>
              <a:t>-</a:t>
            </a:r>
            <a:r>
              <a:rPr lang="en-US" sz="2600" b="1" dirty="0" smtClean="0">
                <a:solidFill>
                  <a:schemeClr val="dk1"/>
                </a:solidFill>
                <a:ea typeface="Calibri"/>
                <a:cs typeface="Calibri"/>
                <a:sym typeface="Calibri"/>
              </a:rPr>
              <a:t>based </a:t>
            </a:r>
            <a:r>
              <a:rPr lang="en-US" sz="2600" b="1" dirty="0">
                <a:solidFill>
                  <a:schemeClr val="dk1"/>
                </a:solidFill>
                <a:ea typeface="Calibri"/>
                <a:cs typeface="Calibri"/>
                <a:sym typeface="Calibri"/>
              </a:rPr>
              <a:t>pricing: </a:t>
            </a:r>
            <a:r>
              <a:rPr lang="en-US" sz="2600" dirty="0">
                <a:solidFill>
                  <a:schemeClr val="dk1"/>
                </a:solidFill>
                <a:ea typeface="Calibri"/>
                <a:cs typeface="Calibri"/>
                <a:sym typeface="Calibri"/>
              </a:rPr>
              <a:t>firm bases selling price on an estimate of volume it can sell in different markets at different prices.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 Target </a:t>
            </a:r>
            <a:r>
              <a:rPr lang="en-US" sz="2400" dirty="0" smtClean="0">
                <a:solidFill>
                  <a:schemeClr val="dk1"/>
                </a:solidFill>
                <a:ea typeface="Calibri"/>
                <a:cs typeface="Calibri"/>
                <a:sym typeface="Calibri"/>
              </a:rPr>
              <a:t>costing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 Yield </a:t>
            </a:r>
            <a:r>
              <a:rPr lang="en-US" sz="2400" dirty="0" smtClean="0">
                <a:solidFill>
                  <a:schemeClr val="dk1"/>
                </a:solidFill>
                <a:ea typeface="Calibri"/>
                <a:cs typeface="Calibri"/>
                <a:sym typeface="Calibri"/>
              </a:rPr>
              <a:t>management</a:t>
            </a:r>
            <a:endParaRPr lang="en-US" sz="2600" dirty="0"/>
          </a:p>
        </p:txBody>
      </p:sp>
    </p:spTree>
    <p:extLst>
      <p:ext uri="{BB962C8B-B14F-4D97-AF65-F5344CB8AC3E}">
        <p14:creationId xmlns:p14="http://schemas.microsoft.com/office/powerpoint/2010/main" val="178713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smtClean="0">
                <a:latin typeface="+mj-lt"/>
                <a:sym typeface="Calibri"/>
              </a:rPr>
              <a:t>Figure 10.12 Target Costing </a:t>
            </a:r>
            <a:br>
              <a:rPr lang="en-US" sz="3600" dirty="0" smtClean="0">
                <a:latin typeface="+mj-lt"/>
                <a:sym typeface="Calibri"/>
              </a:rPr>
            </a:br>
            <a:r>
              <a:rPr lang="en-US" sz="3600" dirty="0" smtClean="0">
                <a:latin typeface="+mj-lt"/>
                <a:sym typeface="Calibri"/>
              </a:rPr>
              <a:t>Using a Jeans Example</a:t>
            </a:r>
            <a:endParaRPr lang="en-IN" sz="3600" dirty="0">
              <a:latin typeface="+mj-lt"/>
            </a:endParaRPr>
          </a:p>
        </p:txBody>
      </p:sp>
      <p:pic>
        <p:nvPicPr>
          <p:cNvPr id="6" name="Picture 457" descr="A text box shows an example of Target Costing.&#10;Step 1: Determine the price customers are willing to pay for the jeans: $79.99&#10;Step 2: Determine the markup required by the retailer: 40% (.40)&#10;Step 3: Calculate the maximum price the retailer will pay, the price customers are willing to pay minus the markup amount&#10;Formula: Price to the retailer equals Selling price multiplied by (1.00 minus markup percentage)&#10;Price to the retailer equals $79.99 multiplied by (1.00 minus .40)&#10;                                 Equals $79.99 multiplied by 0.60, equals $47.99&#10;¬&#10;Step 4: Determine the profit required by the firm: 15% (.15)&#10;Step 5: Calculate the target cost, the maximum cost of producing the jeans&#10;Formula: Target cost equals Price to the retailer multiplied by (1.00 minus profit percentage)&#10;Target cost equals $47.99 multiplied by 0.85 equals $40.79"/>
          <p:cNvPicPr preferRelativeResize="0"/>
          <p:nvPr/>
        </p:nvPicPr>
        <p:blipFill rotWithShape="1">
          <a:blip r:embed="rId3">
            <a:alphaModFix/>
          </a:blip>
          <a:srcRect/>
          <a:stretch/>
        </p:blipFill>
        <p:spPr>
          <a:xfrm>
            <a:off x="685800" y="1676400"/>
            <a:ext cx="6978015" cy="4380547"/>
          </a:xfrm>
          <a:prstGeom prst="rect">
            <a:avLst/>
          </a:prstGeom>
          <a:noFill/>
          <a:ln>
            <a:noFill/>
          </a:ln>
        </p:spPr>
      </p:pic>
    </p:spTree>
    <p:extLst>
      <p:ext uri="{BB962C8B-B14F-4D97-AF65-F5344CB8AC3E}">
        <p14:creationId xmlns:p14="http://schemas.microsoft.com/office/powerpoint/2010/main" val="186242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smtClean="0">
                <a:latin typeface="+mj-lt"/>
                <a:sym typeface="Calibri"/>
              </a:rPr>
              <a:t>Price Strategies Based on Competition and Customer Needs</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Pricing based on competition</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 Price leadership strategy</a:t>
            </a:r>
            <a:endParaRPr lang="en-US" sz="2400" dirty="0" smtClean="0">
              <a:solidFill>
                <a:schemeClr val="dk1"/>
              </a:solidFill>
              <a:ea typeface="Calibri"/>
              <a:cs typeface="Calibri"/>
              <a:sym typeface="Calibri"/>
            </a:endParaRPr>
          </a:p>
          <a:p>
            <a:pPr marL="255600" indent="-255600">
              <a:buSzPct val="100000"/>
            </a:pPr>
            <a:r>
              <a:rPr lang="en-US" sz="2600" dirty="0" smtClean="0">
                <a:solidFill>
                  <a:schemeClr val="dk1"/>
                </a:solidFill>
                <a:ea typeface="Calibri"/>
                <a:cs typeface="Calibri"/>
                <a:sym typeface="Calibri"/>
              </a:rPr>
              <a:t>Pricing based on customer needs</a:t>
            </a:r>
            <a:endParaRPr lang="en-US" sz="2600" dirty="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 Value or every</a:t>
            </a:r>
            <a:r>
              <a:rPr lang="en-US" sz="2400" strike="sngStrike" dirty="0">
                <a:solidFill>
                  <a:schemeClr val="dk1"/>
                </a:solidFill>
                <a:ea typeface="Calibri"/>
                <a:cs typeface="Calibri"/>
                <a:sym typeface="Calibri"/>
              </a:rPr>
              <a:t> </a:t>
            </a:r>
            <a:r>
              <a:rPr lang="en-US" sz="2400" dirty="0">
                <a:solidFill>
                  <a:schemeClr val="dk1"/>
                </a:solidFill>
                <a:ea typeface="Calibri"/>
                <a:cs typeface="Calibri"/>
                <a:sym typeface="Calibri"/>
              </a:rPr>
              <a:t>day low pricing (EDLP</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 Hybrid EDLP approaches</a:t>
            </a:r>
            <a:endParaRPr lang="en-US" sz="2600" dirty="0"/>
          </a:p>
        </p:txBody>
      </p:sp>
    </p:spTree>
    <p:extLst>
      <p:ext uri="{BB962C8B-B14F-4D97-AF65-F5344CB8AC3E}">
        <p14:creationId xmlns:p14="http://schemas.microsoft.com/office/powerpoint/2010/main" val="55214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“Yes, but What Does It Cost?”</a:t>
            </a:r>
            <a:endParaRPr lang="en-IN" sz="3600" dirty="0">
              <a:latin typeface="+mj-lt"/>
            </a:endParaRPr>
          </a:p>
        </p:txBody>
      </p:sp>
      <p:sp>
        <p:nvSpPr>
          <p:cNvPr id="7" name="Content Placeholder 6"/>
          <p:cNvSpPr>
            <a:spLocks noGrp="1"/>
          </p:cNvSpPr>
          <p:nvPr>
            <p:ph idx="1"/>
          </p:nvPr>
        </p:nvSpPr>
        <p:spPr>
          <a:xfrm>
            <a:off x="457200" y="1143000"/>
            <a:ext cx="4724400" cy="5181600"/>
          </a:xfrm>
        </p:spPr>
        <p:txBody>
          <a:bodyPr/>
          <a:lstStyle/>
          <a:p>
            <a:pPr marL="255600" indent="-255600"/>
            <a:r>
              <a:rPr lang="en-US" sz="3200" b="1" dirty="0">
                <a:solidFill>
                  <a:schemeClr val="dk1"/>
                </a:solidFill>
                <a:ea typeface="Calibri"/>
                <a:cs typeface="Calibri"/>
                <a:sym typeface="Calibri"/>
              </a:rPr>
              <a:t>Price</a:t>
            </a:r>
            <a:r>
              <a:rPr lang="en-US" sz="3200" dirty="0">
                <a:solidFill>
                  <a:schemeClr val="dk1"/>
                </a:solidFill>
                <a:ea typeface="Calibri"/>
                <a:cs typeface="Calibri"/>
                <a:sym typeface="Calibri"/>
              </a:rPr>
              <a:t> is the assignment of value, or the amount the consumer must exchange to receive the offering.</a:t>
            </a:r>
          </a:p>
          <a:p>
            <a:pPr marL="741600" indent="-284400">
              <a:spcBef>
                <a:spcPts val="600"/>
              </a:spcBef>
              <a:buFont typeface="Wingdings" panose="05000000000000000000" pitchFamily="2" charset="2"/>
              <a:buChar char="§"/>
            </a:pPr>
            <a:r>
              <a:rPr lang="en-US" sz="2800" dirty="0">
                <a:solidFill>
                  <a:schemeClr val="dk1"/>
                </a:solidFill>
                <a:ea typeface="Calibri"/>
                <a:cs typeface="Calibri"/>
                <a:sym typeface="Calibri"/>
              </a:rPr>
              <a:t>Includes money, goods, services, favors, votes, or anything else that has value to the other party</a:t>
            </a:r>
          </a:p>
          <a:p>
            <a:pPr marL="741600" indent="-284400">
              <a:spcBef>
                <a:spcPts val="600"/>
              </a:spcBef>
              <a:buFont typeface="Wingdings" panose="05000000000000000000" pitchFamily="2" charset="2"/>
              <a:buChar char="§"/>
            </a:pPr>
            <a:r>
              <a:rPr lang="en-US" sz="2800" dirty="0">
                <a:solidFill>
                  <a:schemeClr val="dk1"/>
                </a:solidFill>
                <a:ea typeface="Calibri"/>
                <a:cs typeface="Calibri"/>
                <a:sym typeface="Calibri"/>
              </a:rPr>
              <a:t>Opportunity costs must also be considered</a:t>
            </a:r>
            <a:r>
              <a:rPr lang="en-US" sz="2800" dirty="0" smtClean="0">
                <a:solidFill>
                  <a:schemeClr val="dk1"/>
                </a:solidFill>
                <a:ea typeface="Calibri"/>
                <a:cs typeface="Calibri"/>
                <a:sym typeface="Calibri"/>
              </a:rPr>
              <a:t>.</a:t>
            </a:r>
          </a:p>
        </p:txBody>
      </p:sp>
      <p:pic>
        <p:nvPicPr>
          <p:cNvPr id="4" name="Picture 196" descr="Digital currency systems such Bitcoin is kept in a super market."/>
          <p:cNvPicPr preferRelativeResize="0"/>
          <p:nvPr/>
        </p:nvPicPr>
        <p:blipFill rotWithShape="1">
          <a:blip r:embed="rId3">
            <a:alphaModFix/>
          </a:blip>
          <a:srcRect/>
          <a:stretch/>
        </p:blipFill>
        <p:spPr>
          <a:xfrm>
            <a:off x="5460642" y="1706878"/>
            <a:ext cx="3348505" cy="4203407"/>
          </a:xfrm>
          <a:prstGeom prst="rect">
            <a:avLst/>
          </a:prstGeom>
          <a:noFill/>
          <a:ln>
            <a:noFill/>
          </a:ln>
        </p:spPr>
      </p:pic>
    </p:spTree>
    <p:extLst>
      <p:ext uri="{BB962C8B-B14F-4D97-AF65-F5344CB8AC3E}">
        <p14:creationId xmlns:p14="http://schemas.microsoft.com/office/powerpoint/2010/main" val="12536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New Product Pricing</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New products present unique pricing challenges</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In absence of reliable demand estimates and pricing norms, common pricing tactics include:</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Skimming </a:t>
            </a:r>
            <a:r>
              <a:rPr lang="en-US" sz="2400" dirty="0" smtClean="0">
                <a:solidFill>
                  <a:schemeClr val="dk1"/>
                </a:solidFill>
                <a:ea typeface="Calibri"/>
                <a:cs typeface="Calibri"/>
                <a:sym typeface="Calibri"/>
              </a:rPr>
              <a:t>price</a:t>
            </a:r>
          </a:p>
          <a:p>
            <a:pPr marL="798750" lvl="1" indent="-342900">
              <a:buFont typeface="Wingdings" panose="05000000000000000000" pitchFamily="2" charset="2"/>
              <a:buChar char="§"/>
            </a:pPr>
            <a:r>
              <a:rPr lang="en-US" sz="2400" dirty="0">
                <a:solidFill>
                  <a:schemeClr val="dk1"/>
                </a:solidFill>
                <a:ea typeface="Calibri"/>
                <a:cs typeface="Calibri"/>
                <a:sym typeface="Calibri"/>
              </a:rPr>
              <a:t>Penetration </a:t>
            </a:r>
            <a:r>
              <a:rPr lang="en-US" sz="2400" dirty="0" smtClean="0">
                <a:solidFill>
                  <a:schemeClr val="dk1"/>
                </a:solidFill>
                <a:ea typeface="Calibri"/>
                <a:cs typeface="Calibri"/>
                <a:sym typeface="Calibri"/>
              </a:rPr>
              <a:t>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Trial </a:t>
            </a:r>
            <a:r>
              <a:rPr lang="en-US" sz="2400" dirty="0" smtClean="0">
                <a:solidFill>
                  <a:schemeClr val="dk1"/>
                </a:solidFill>
                <a:ea typeface="Calibri"/>
                <a:cs typeface="Calibri"/>
                <a:sym typeface="Calibri"/>
              </a:rPr>
              <a:t>pricing</a:t>
            </a:r>
          </a:p>
        </p:txBody>
      </p:sp>
    </p:spTree>
    <p:extLst>
      <p:ext uri="{BB962C8B-B14F-4D97-AF65-F5344CB8AC3E}">
        <p14:creationId xmlns:p14="http://schemas.microsoft.com/office/powerpoint/2010/main" val="73116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Develop Pricing Tactics: Pricing for Individual vs. Multiple Products</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Pricing for individual products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 Two-part pricing</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 Payment </a:t>
            </a:r>
            <a:r>
              <a:rPr lang="en-US" sz="2400" dirty="0" smtClean="0">
                <a:solidFill>
                  <a:schemeClr val="dk1"/>
                </a:solidFill>
                <a:ea typeface="Calibri"/>
                <a:cs typeface="Calibri"/>
                <a:sym typeface="Calibri"/>
              </a:rPr>
              <a:t>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 Decoy </a:t>
            </a:r>
            <a:r>
              <a:rPr lang="en-US" sz="2400" dirty="0" smtClean="0">
                <a:solidFill>
                  <a:schemeClr val="dk1"/>
                </a:solidFill>
                <a:ea typeface="Calibri"/>
                <a:cs typeface="Calibri"/>
                <a:sym typeface="Calibri"/>
              </a:rPr>
              <a:t>pricing</a:t>
            </a:r>
          </a:p>
          <a:p>
            <a:pPr marL="255600" indent="-255600">
              <a:buSzPct val="100000"/>
            </a:pPr>
            <a:r>
              <a:rPr lang="en-US" sz="2600" dirty="0">
                <a:solidFill>
                  <a:schemeClr val="dk1"/>
                </a:solidFill>
                <a:ea typeface="Calibri"/>
                <a:cs typeface="Calibri"/>
                <a:sym typeface="Calibri"/>
              </a:rPr>
              <a:t>Pricing for multiple products</a:t>
            </a:r>
          </a:p>
          <a:p>
            <a:pPr marL="798750" lvl="1" indent="-342900">
              <a:buFont typeface="Wingdings" panose="05000000000000000000" pitchFamily="2" charset="2"/>
              <a:buChar char="§"/>
            </a:pPr>
            <a:r>
              <a:rPr lang="en-US" sz="2400" dirty="0">
                <a:solidFill>
                  <a:schemeClr val="dk1"/>
                </a:solidFill>
                <a:ea typeface="Calibri"/>
                <a:cs typeface="Calibri"/>
                <a:sym typeface="Calibri"/>
              </a:rPr>
              <a:t> Price </a:t>
            </a:r>
            <a:r>
              <a:rPr lang="en-US" sz="2400" dirty="0" smtClean="0">
                <a:solidFill>
                  <a:schemeClr val="dk1"/>
                </a:solidFill>
                <a:ea typeface="Calibri"/>
                <a:cs typeface="Calibri"/>
                <a:sym typeface="Calibri"/>
              </a:rPr>
              <a:t>bundling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 Captive pricing</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20910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rPr>
              <a:t>Price Segmentation</a:t>
            </a:r>
            <a:endParaRPr lang="en-IN" sz="3600" dirty="0">
              <a:latin typeface="+mj-lt"/>
            </a:endParaRPr>
          </a:p>
        </p:txBody>
      </p:sp>
      <p:sp>
        <p:nvSpPr>
          <p:cNvPr id="6"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Practice of charging different prices to different market segments for the same </a:t>
            </a:r>
            <a:r>
              <a:rPr lang="en-US" sz="2600" dirty="0" smtClean="0">
                <a:solidFill>
                  <a:schemeClr val="dk1"/>
                </a:solidFill>
                <a:ea typeface="Calibri"/>
                <a:cs typeface="Calibri"/>
                <a:sym typeface="Calibri"/>
              </a:rPr>
              <a:t>product</a:t>
            </a:r>
          </a:p>
          <a:p>
            <a:pPr marL="255600" indent="-255600">
              <a:buSzPct val="100000"/>
            </a:pPr>
            <a:r>
              <a:rPr lang="en-US" sz="2600" dirty="0">
                <a:solidFill>
                  <a:schemeClr val="dk1"/>
                </a:solidFill>
                <a:ea typeface="Calibri"/>
                <a:cs typeface="Calibri"/>
                <a:sym typeface="Calibri"/>
              </a:rPr>
              <a:t>Peak load </a:t>
            </a:r>
            <a:r>
              <a:rPr lang="en-US" sz="2600" dirty="0" smtClean="0">
                <a:solidFill>
                  <a:schemeClr val="dk1"/>
                </a:solidFill>
                <a:ea typeface="Calibri"/>
                <a:cs typeface="Calibri"/>
                <a:sym typeface="Calibri"/>
              </a:rPr>
              <a:t>pricing</a:t>
            </a:r>
          </a:p>
          <a:p>
            <a:pPr marL="255600" indent="-255600">
              <a:buSzPct val="100000"/>
            </a:pPr>
            <a:r>
              <a:rPr lang="en-US" sz="2600" dirty="0">
                <a:solidFill>
                  <a:schemeClr val="dk1"/>
                </a:solidFill>
                <a:ea typeface="Calibri"/>
                <a:cs typeface="Calibri"/>
                <a:sym typeface="Calibri"/>
              </a:rPr>
              <a:t>Surge pricing</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421111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n-lt"/>
              </a:rPr>
              <a:t>Bottom of the Pyramid Pricing</a:t>
            </a:r>
            <a:endParaRPr lang="en-IN" sz="3600" dirty="0">
              <a:latin typeface="+mn-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Innovative pricing that will appeal to consumers with the lowest incomes by brands that wish to get a foothold in bottom of the pyramid </a:t>
            </a:r>
            <a:r>
              <a:rPr lang="en-US" sz="2600" dirty="0" smtClean="0">
                <a:solidFill>
                  <a:schemeClr val="dk1"/>
                </a:solidFill>
                <a:ea typeface="Calibri"/>
                <a:cs typeface="Calibri"/>
                <a:sym typeface="Calibri"/>
              </a:rPr>
              <a:t>countries</a:t>
            </a:r>
          </a:p>
        </p:txBody>
      </p:sp>
    </p:spTree>
    <p:extLst>
      <p:ext uri="{BB962C8B-B14F-4D97-AF65-F5344CB8AC3E}">
        <p14:creationId xmlns:p14="http://schemas.microsoft.com/office/powerpoint/2010/main" val="352673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Develop Pricing Tactics: Distribution-Based Pricing</a:t>
            </a:r>
            <a:endParaRPr lang="en-IN" sz="3600" dirty="0">
              <a:latin typeface="+mj-lt"/>
            </a:endParaRPr>
          </a:p>
        </p:txBody>
      </p:sp>
      <p:sp>
        <p:nvSpPr>
          <p:cNvPr id="4"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Distribution-based pricing for end-users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F.O.B. (free on board) origin </a:t>
            </a:r>
            <a:r>
              <a:rPr lang="en-US" sz="2400" dirty="0" smtClean="0">
                <a:solidFill>
                  <a:schemeClr val="dk1"/>
                </a:solidFill>
                <a:ea typeface="Calibri"/>
                <a:cs typeface="Calibri"/>
                <a:sym typeface="Calibri"/>
              </a:rPr>
              <a:t>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F.O.B delivered </a:t>
            </a:r>
            <a:r>
              <a:rPr lang="en-US" sz="2400" dirty="0" smtClean="0">
                <a:solidFill>
                  <a:schemeClr val="dk1"/>
                </a:solidFill>
                <a:ea typeface="Calibri"/>
                <a:cs typeface="Calibri"/>
                <a:sym typeface="Calibri"/>
              </a:rPr>
              <a:t>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Uniform delivered </a:t>
            </a:r>
            <a:r>
              <a:rPr lang="en-US" sz="2400" dirty="0" smtClean="0">
                <a:solidFill>
                  <a:schemeClr val="dk1"/>
                </a:solidFill>
                <a:ea typeface="Calibri"/>
                <a:cs typeface="Calibri"/>
                <a:sym typeface="Calibri"/>
              </a:rPr>
              <a:t>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Freight absorption pricing</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148428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Develop Pricing Tactics: Discounting for Channel Members</a:t>
            </a:r>
            <a:endParaRPr lang="en-IN" sz="3600" dirty="0">
              <a:latin typeface="+mj-lt"/>
            </a:endParaRPr>
          </a:p>
        </p:txBody>
      </p:sp>
      <p:sp>
        <p:nvSpPr>
          <p:cNvPr id="5" name="Content Placeholder 2"/>
          <p:cNvSpPr>
            <a:spLocks noGrp="1"/>
          </p:cNvSpPr>
          <p:nvPr>
            <p:ph idx="1"/>
          </p:nvPr>
        </p:nvSpPr>
        <p:spPr>
          <a:xfrm>
            <a:off x="457200" y="1600201"/>
            <a:ext cx="8153400" cy="3657600"/>
          </a:xfrm>
        </p:spPr>
        <p:txBody>
          <a:bodyPr/>
          <a:lstStyle/>
          <a:p>
            <a:pPr marL="255600" indent="-255600">
              <a:buSzPct val="100000"/>
            </a:pPr>
            <a:r>
              <a:rPr lang="en-US" sz="2600" dirty="0">
                <a:solidFill>
                  <a:schemeClr val="dk1"/>
                </a:solidFill>
                <a:ea typeface="Calibri"/>
                <a:cs typeface="Calibri"/>
                <a:sym typeface="Calibri"/>
              </a:rPr>
              <a:t>When setting prices for channel members, marketers may also apply tactics such as:</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Trade or functional </a:t>
            </a:r>
            <a:r>
              <a:rPr lang="en-US" sz="2400" dirty="0" smtClean="0">
                <a:solidFill>
                  <a:schemeClr val="dk1"/>
                </a:solidFill>
                <a:ea typeface="Calibri"/>
                <a:cs typeface="Calibri"/>
                <a:sym typeface="Calibri"/>
              </a:rPr>
              <a:t>discounts</a:t>
            </a:r>
          </a:p>
          <a:p>
            <a:pPr marL="798750" lvl="1" indent="-342900">
              <a:buFont typeface="Wingdings" panose="05000000000000000000" pitchFamily="2" charset="2"/>
              <a:buChar char="§"/>
            </a:pPr>
            <a:r>
              <a:rPr lang="en-US" sz="2400" dirty="0">
                <a:solidFill>
                  <a:schemeClr val="dk1"/>
                </a:solidFill>
                <a:ea typeface="Calibri"/>
                <a:cs typeface="Calibri"/>
                <a:sym typeface="Calibri"/>
              </a:rPr>
              <a:t>Quantity </a:t>
            </a:r>
            <a:r>
              <a:rPr lang="en-US" sz="2400" dirty="0" smtClean="0">
                <a:solidFill>
                  <a:schemeClr val="dk1"/>
                </a:solidFill>
                <a:ea typeface="Calibri"/>
                <a:cs typeface="Calibri"/>
                <a:sym typeface="Calibri"/>
              </a:rPr>
              <a:t>discounts</a:t>
            </a:r>
          </a:p>
          <a:p>
            <a:pPr marL="798750" lvl="1" indent="-342900">
              <a:buFont typeface="Wingdings" panose="05000000000000000000" pitchFamily="2" charset="2"/>
              <a:buChar char="§"/>
            </a:pPr>
            <a:r>
              <a:rPr lang="en-US" sz="2400" dirty="0">
                <a:solidFill>
                  <a:schemeClr val="dk1"/>
                </a:solidFill>
                <a:ea typeface="Calibri"/>
                <a:cs typeface="Calibri"/>
                <a:sym typeface="Calibri"/>
              </a:rPr>
              <a:t>Cash </a:t>
            </a:r>
            <a:r>
              <a:rPr lang="en-US" sz="2400" dirty="0" smtClean="0">
                <a:solidFill>
                  <a:schemeClr val="dk1"/>
                </a:solidFill>
                <a:ea typeface="Calibri"/>
                <a:cs typeface="Calibri"/>
                <a:sym typeface="Calibri"/>
              </a:rPr>
              <a:t>discounts</a:t>
            </a:r>
          </a:p>
          <a:p>
            <a:pPr marL="798750" lvl="1" indent="-342900">
              <a:buFont typeface="Wingdings" panose="05000000000000000000" pitchFamily="2" charset="2"/>
              <a:buChar char="§"/>
            </a:pPr>
            <a:r>
              <a:rPr lang="en-US" sz="2400" dirty="0">
                <a:solidFill>
                  <a:schemeClr val="dk1"/>
                </a:solidFill>
                <a:ea typeface="Calibri"/>
                <a:cs typeface="Calibri"/>
                <a:sym typeface="Calibri"/>
              </a:rPr>
              <a:t>Seasonal discounts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327046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Pricing Strategies and Tactics</a:t>
            </a:r>
            <a:endParaRPr lang="en-IN" sz="3600" dirty="0">
              <a:latin typeface="+mj-lt"/>
            </a:endParaRPr>
          </a:p>
        </p:txBody>
      </p:sp>
      <p:sp>
        <p:nvSpPr>
          <p:cNvPr id="5"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How do you know whether you’ve charged too much or not enough?</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Pricing moves and countermoves require ongoing planning</a:t>
            </a:r>
            <a:r>
              <a:rPr lang="en-US" sz="24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Appropriateness of pricing strategy and tactics may vary based upon:</a:t>
            </a:r>
          </a:p>
          <a:p>
            <a:pPr marL="798750" lvl="1" indent="-342900">
              <a:buFont typeface="Wingdings" panose="05000000000000000000" pitchFamily="2" charset="2"/>
              <a:buChar char="§"/>
            </a:pPr>
            <a:r>
              <a:rPr lang="en-US" sz="2400" dirty="0"/>
              <a:t>n</a:t>
            </a:r>
            <a:r>
              <a:rPr lang="en-US" sz="2400" dirty="0">
                <a:solidFill>
                  <a:schemeClr val="dk1"/>
                </a:solidFill>
                <a:ea typeface="Calibri"/>
                <a:cs typeface="Calibri"/>
                <a:sym typeface="Calibri"/>
              </a:rPr>
              <a:t>umber of products, product newness, B2C/B2B</a:t>
            </a:r>
            <a:r>
              <a:rPr lang="en-US" sz="2400" dirty="0" smtClean="0">
                <a:solidFill>
                  <a:schemeClr val="dk1"/>
                </a:solidFill>
                <a:ea typeface="Calibri"/>
                <a:cs typeface="Calibri"/>
                <a:sym typeface="Calibri"/>
              </a:rPr>
              <a:t>.</a:t>
            </a:r>
            <a:endParaRPr lang="en-US" sz="2400" b="1" dirty="0" smtClean="0">
              <a:solidFill>
                <a:schemeClr val="dk2"/>
              </a:solidFill>
              <a:latin typeface="Calibri"/>
              <a:ea typeface="Calibri"/>
              <a:cs typeface="Calibri"/>
              <a:sym typeface="Calibri"/>
            </a:endParaRPr>
          </a:p>
          <a:p>
            <a:pPr marL="0" lvl="1" indent="0">
              <a:buNone/>
            </a:pPr>
            <a:r>
              <a:rPr lang="en-US" sz="2400" b="1" dirty="0" smtClean="0">
                <a:solidFill>
                  <a:schemeClr val="dk2"/>
                </a:solidFill>
                <a:ea typeface="Calibri"/>
                <a:cs typeface="Calibri"/>
                <a:sym typeface="Calibri"/>
              </a:rPr>
              <a:t>What </a:t>
            </a:r>
            <a:r>
              <a:rPr lang="en-US" sz="2400" b="1" dirty="0">
                <a:solidFill>
                  <a:schemeClr val="dk2"/>
                </a:solidFill>
                <a:ea typeface="Calibri"/>
                <a:cs typeface="Calibri"/>
                <a:sym typeface="Calibri"/>
              </a:rPr>
              <a:t>types of pricing strategies and tactics are used by your college or university?</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335391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Pricing and Electronic Commerce</a:t>
            </a:r>
            <a:endParaRPr lang="en-IN" sz="3600" dirty="0">
              <a:latin typeface="+mj-lt"/>
            </a:endParaRPr>
          </a:p>
        </p:txBody>
      </p:sp>
      <p:sp>
        <p:nvSpPr>
          <p:cNvPr id="5"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Online environment provides even more pricing options.</a:t>
            </a:r>
            <a:endParaRPr lang="en-US" sz="26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Technology and market efficiency</a:t>
            </a:r>
          </a:p>
          <a:p>
            <a:pPr marL="798750" lvl="1" indent="-342900">
              <a:buFont typeface="Wingdings" panose="05000000000000000000" pitchFamily="2" charset="2"/>
              <a:buChar char="§"/>
            </a:pPr>
            <a:r>
              <a:rPr lang="en-US" sz="2400" dirty="0">
                <a:solidFill>
                  <a:schemeClr val="dk1"/>
                </a:solidFill>
                <a:ea typeface="Calibri"/>
                <a:cs typeface="Calibri"/>
                <a:sym typeface="Calibri"/>
              </a:rPr>
              <a:t>Dynamic </a:t>
            </a:r>
            <a:r>
              <a:rPr lang="en-US" sz="2400" dirty="0" smtClean="0">
                <a:solidFill>
                  <a:schemeClr val="dk1"/>
                </a:solidFill>
                <a:ea typeface="Calibri"/>
                <a:cs typeface="Calibri"/>
                <a:sym typeface="Calibri"/>
              </a:rPr>
              <a:t>pricing</a:t>
            </a:r>
          </a:p>
          <a:p>
            <a:pPr marL="798750" lvl="1" indent="-342900">
              <a:buFont typeface="Wingdings" panose="05000000000000000000" pitchFamily="2" charset="2"/>
              <a:buChar char="§"/>
            </a:pPr>
            <a:r>
              <a:rPr lang="en-US" sz="2400" dirty="0"/>
              <a:t>Internet price </a:t>
            </a:r>
            <a:r>
              <a:rPr lang="en-US" sz="2400" dirty="0" smtClean="0"/>
              <a:t>discrimination</a:t>
            </a:r>
          </a:p>
          <a:p>
            <a:pPr marL="798750" lvl="1" indent="-342900">
              <a:buFont typeface="Wingdings" panose="05000000000000000000" pitchFamily="2" charset="2"/>
              <a:buChar char="§"/>
            </a:pPr>
            <a:r>
              <a:rPr lang="en-US" sz="2400" dirty="0">
                <a:solidFill>
                  <a:schemeClr val="dk1"/>
                </a:solidFill>
                <a:ea typeface="Calibri"/>
                <a:cs typeface="Calibri"/>
                <a:sym typeface="Calibri"/>
              </a:rPr>
              <a:t>Online </a:t>
            </a:r>
            <a:r>
              <a:rPr lang="en-US" sz="2400" dirty="0" smtClean="0">
                <a:solidFill>
                  <a:schemeClr val="dk1"/>
                </a:solidFill>
                <a:ea typeface="Calibri"/>
                <a:cs typeface="Calibri"/>
                <a:sym typeface="Calibri"/>
              </a:rPr>
              <a:t>auctions</a:t>
            </a:r>
          </a:p>
          <a:p>
            <a:pPr marL="798750" lvl="1" indent="-342900">
              <a:buFont typeface="Wingdings" panose="05000000000000000000" pitchFamily="2" charset="2"/>
              <a:buChar char="§"/>
            </a:pPr>
            <a:r>
              <a:rPr lang="en-US" sz="2400" dirty="0">
                <a:solidFill>
                  <a:schemeClr val="dk1"/>
                </a:solidFill>
                <a:ea typeface="Calibri"/>
                <a:cs typeface="Calibri"/>
                <a:sym typeface="Calibri"/>
              </a:rPr>
              <a:t>“</a:t>
            </a:r>
            <a:r>
              <a:rPr lang="en-US" sz="2400" dirty="0" err="1">
                <a:solidFill>
                  <a:schemeClr val="dk1"/>
                </a:solidFill>
                <a:ea typeface="Calibri"/>
                <a:cs typeface="Calibri"/>
                <a:sym typeface="Calibri"/>
              </a:rPr>
              <a:t>Freemium</a:t>
            </a:r>
            <a:r>
              <a:rPr lang="en-US" sz="2400" dirty="0">
                <a:solidFill>
                  <a:schemeClr val="dk1"/>
                </a:solidFill>
                <a:ea typeface="Calibri"/>
                <a:cs typeface="Calibri"/>
                <a:sym typeface="Calibri"/>
              </a:rPr>
              <a:t>” pricing </a:t>
            </a:r>
            <a:r>
              <a:rPr lang="en-US" sz="2400" dirty="0" smtClean="0">
                <a:solidFill>
                  <a:schemeClr val="dk1"/>
                </a:solidFill>
                <a:ea typeface="Calibri"/>
                <a:cs typeface="Calibri"/>
                <a:sym typeface="Calibri"/>
              </a:rPr>
              <a:t>models</a:t>
            </a:r>
            <a:endParaRPr lang="en-US" sz="2400" b="1" dirty="0" smtClean="0">
              <a:solidFill>
                <a:schemeClr val="dk2"/>
              </a:solidFill>
              <a:ea typeface="Calibri"/>
              <a:cs typeface="Calibri"/>
              <a:sym typeface="Calibri"/>
            </a:endParaRPr>
          </a:p>
        </p:txBody>
      </p:sp>
    </p:spTree>
    <p:extLst>
      <p:ext uri="{BB962C8B-B14F-4D97-AF65-F5344CB8AC3E}">
        <p14:creationId xmlns:p14="http://schemas.microsoft.com/office/powerpoint/2010/main" val="428120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Pricing Advantages for </a:t>
            </a:r>
            <a:r>
              <a:rPr lang="en-US" sz="3600" dirty="0" smtClean="0">
                <a:latin typeface="+mj-lt"/>
                <a:sym typeface="Calibri"/>
              </a:rPr>
              <a:t>Online </a:t>
            </a:r>
            <a:r>
              <a:rPr lang="en-US" sz="3600" dirty="0">
                <a:latin typeface="+mj-lt"/>
                <a:sym typeface="Calibri"/>
              </a:rPr>
              <a:t>Shoppers</a:t>
            </a:r>
            <a:endParaRPr lang="en-IN" sz="3600" dirty="0">
              <a:latin typeface="+mj-lt"/>
            </a:endParaRPr>
          </a:p>
        </p:txBody>
      </p:sp>
      <p:sp>
        <p:nvSpPr>
          <p:cNvPr id="5" name="Content Placeholder 2"/>
          <p:cNvSpPr>
            <a:spLocks noGrp="1"/>
          </p:cNvSpPr>
          <p:nvPr>
            <p:ph idx="1"/>
          </p:nvPr>
        </p:nvSpPr>
        <p:spPr>
          <a:xfrm>
            <a:off x="457200" y="1600200"/>
            <a:ext cx="8153400" cy="4343400"/>
          </a:xfrm>
        </p:spPr>
        <p:txBody>
          <a:bodyPr/>
          <a:lstStyle/>
          <a:p>
            <a:pPr marL="255600" indent="-255600">
              <a:buSzPct val="100000"/>
            </a:pPr>
            <a:r>
              <a:rPr lang="en-US" dirty="0">
                <a:solidFill>
                  <a:schemeClr val="dk1"/>
                </a:solidFill>
                <a:ea typeface="Calibri"/>
                <a:cs typeface="Calibri"/>
                <a:sym typeface="Calibri"/>
              </a:rPr>
              <a:t>The Internet provides consumers and business buyers more control over the purchase process.</a:t>
            </a:r>
          </a:p>
          <a:p>
            <a:pPr marL="798750" lvl="1" indent="-342900">
              <a:buFont typeface="Wingdings" panose="05000000000000000000" pitchFamily="2" charset="2"/>
              <a:buChar char="§"/>
            </a:pPr>
            <a:r>
              <a:rPr lang="en-US" dirty="0">
                <a:solidFill>
                  <a:schemeClr val="dk1"/>
                </a:solidFill>
                <a:ea typeface="Calibri"/>
                <a:cs typeface="Calibri"/>
                <a:sym typeface="Calibri"/>
              </a:rPr>
              <a:t>Increased consumer price sensitivity and negotiating power</a:t>
            </a:r>
          </a:p>
          <a:p>
            <a:pPr marL="0" lvl="1" indent="0">
              <a:buNone/>
            </a:pPr>
            <a:r>
              <a:rPr lang="en-US" sz="2600" b="1" dirty="0">
                <a:solidFill>
                  <a:schemeClr val="dk1"/>
                </a:solidFill>
                <a:ea typeface="Calibri"/>
                <a:cs typeface="Calibri"/>
                <a:sym typeface="Calibri"/>
              </a:rPr>
              <a:t>What do you think are the implications of increased price transparency for marketers (and marketing)?</a:t>
            </a:r>
          </a:p>
        </p:txBody>
      </p:sp>
    </p:spTree>
    <p:extLst>
      <p:ext uri="{BB962C8B-B14F-4D97-AF65-F5344CB8AC3E}">
        <p14:creationId xmlns:p14="http://schemas.microsoft.com/office/powerpoint/2010/main" val="55336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Figure </a:t>
            </a:r>
            <a:r>
              <a:rPr lang="en-US" sz="3600" dirty="0" smtClean="0">
                <a:latin typeface="+mj-lt"/>
                <a:sym typeface="Calibri"/>
              </a:rPr>
              <a:t>10.13 Psychological</a:t>
            </a:r>
            <a:r>
              <a:rPr lang="en-US" sz="3600" dirty="0">
                <a:latin typeface="+mj-lt"/>
                <a:sym typeface="Calibri"/>
              </a:rPr>
              <a:t>, Legal, and </a:t>
            </a:r>
            <a:r>
              <a:rPr lang="en-US" sz="3600" dirty="0" smtClean="0">
                <a:latin typeface="+mj-lt"/>
                <a:sym typeface="Calibri"/>
              </a:rPr>
              <a:t>Ethical </a:t>
            </a:r>
            <a:r>
              <a:rPr lang="en-US" sz="3600" dirty="0">
                <a:latin typeface="+mj-lt"/>
                <a:sym typeface="Calibri"/>
              </a:rPr>
              <a:t>Aspects of Pricing</a:t>
            </a:r>
            <a:endParaRPr lang="en-IN" sz="3600" dirty="0">
              <a:latin typeface="+mj-lt"/>
            </a:endParaRPr>
          </a:p>
        </p:txBody>
      </p:sp>
      <p:pic>
        <p:nvPicPr>
          <p:cNvPr id="5" name="Picture 538" descr="A text box shows the Psychological, Legal, and Ethical Aspects of Pricing.&#10;Psychological Issues in Pricing&#10;• Buyer’s Expectations&#10;• Internal Reference Prices&#10;• Price-Quality inferences&#10;Psychological Pricing Strategies&#10;• Odd-Even Pricing&#10;• Price Lining&#10;• Prestige Pricing&#10;Legal and Ethical Issues in B2C Pricing&#10;• Bait-and-Switch&#10;• Loss-Leader pricing&#10;Legal and Ethical Issues in B2B Pricing&#10;• Price Discrimination&#10;• Price-Fixing&#10;• Predatory Pricing"/>
          <p:cNvPicPr preferRelativeResize="0"/>
          <p:nvPr/>
        </p:nvPicPr>
        <p:blipFill rotWithShape="1">
          <a:blip r:embed="rId3">
            <a:alphaModFix/>
          </a:blip>
          <a:srcRect/>
          <a:stretch/>
        </p:blipFill>
        <p:spPr>
          <a:xfrm>
            <a:off x="533400" y="1919131"/>
            <a:ext cx="7951415" cy="3743888"/>
          </a:xfrm>
          <a:prstGeom prst="rect">
            <a:avLst/>
          </a:prstGeom>
          <a:noFill/>
          <a:ln>
            <a:noFill/>
          </a:ln>
        </p:spPr>
      </p:pic>
    </p:spTree>
    <p:extLst>
      <p:ext uri="{BB962C8B-B14F-4D97-AF65-F5344CB8AC3E}">
        <p14:creationId xmlns:p14="http://schemas.microsoft.com/office/powerpoint/2010/main" val="334448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700"/>
            <a:ext cx="8686800" cy="659700"/>
          </a:xfrm>
        </p:spPr>
        <p:txBody>
          <a:bodyPr/>
          <a:lstStyle/>
          <a:p>
            <a:r>
              <a:rPr lang="en-US" dirty="0">
                <a:latin typeface="+mj-lt"/>
                <a:sym typeface="Calibri"/>
              </a:rPr>
              <a:t>Figure </a:t>
            </a:r>
            <a:r>
              <a:rPr lang="en-US" dirty="0" smtClean="0">
                <a:latin typeface="+mj-lt"/>
                <a:sym typeface="Calibri"/>
              </a:rPr>
              <a:t>10.1 </a:t>
            </a:r>
            <a:r>
              <a:rPr lang="en-US" dirty="0">
                <a:latin typeface="+mj-lt"/>
                <a:sym typeface="Calibri"/>
              </a:rPr>
              <a:t>Elements of </a:t>
            </a:r>
            <a:r>
              <a:rPr lang="en-US" dirty="0" smtClean="0">
                <a:latin typeface="+mj-lt"/>
                <a:sym typeface="Calibri"/>
              </a:rPr>
              <a:t>Price </a:t>
            </a:r>
            <a:r>
              <a:rPr lang="en-US" dirty="0">
                <a:latin typeface="+mj-lt"/>
                <a:sym typeface="Calibri"/>
              </a:rPr>
              <a:t>Planning</a:t>
            </a:r>
            <a:endParaRPr lang="en-IN" dirty="0">
              <a:latin typeface="+mj-lt"/>
            </a:endParaRPr>
          </a:p>
        </p:txBody>
      </p:sp>
      <p:pic>
        <p:nvPicPr>
          <p:cNvPr id="1027" name="Picture 3" descr="A flow chart shows sequence of six steps for successful price planning, from setting price objectives to developing pricing tactics.&#10;Step 1: Set Pricing Objectives&#10;• Profit&#10;• Sales&#10;• Market share&#10;• Competitive effect&#10;• Customer satisfaction&#10;• Image enhancement&#10;Step 2: Estimate Demand&#10;• Shifts in demand&#10;• Price elasticity of demand&#10;Step 3: Determine Costs&#10;• Variable costs&#10;• Fixed costs&#10;• Break-even analysis&#10;• Markups and margins&#10;Step 4: Examine the Pricing Environment&#10;• The economy&#10;• The competition&#10;• Government regulation&#10;• Consumer trends&#10;• The international environment&#10;Step 5: Choose a Pricing Strategy&#10;• Based on cost&#10;• Based on demand&#10;• Based on the competition&#10;• Based on customers’ needs&#10;• New-product pricing&#10;Step 6: Develop Pricing Tactics&#10;• For individual products&#10;• For multiple products&#10;• Distribution-based tactics&#10;• Discounting for channel me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787" y="914400"/>
            <a:ext cx="3025211"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20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Psychological Issues in </a:t>
            </a:r>
            <a:r>
              <a:rPr lang="en-US" sz="3600" dirty="0" smtClean="0">
                <a:latin typeface="+mj-lt"/>
                <a:sym typeface="Calibri"/>
              </a:rPr>
              <a:t>Setting </a:t>
            </a:r>
            <a:r>
              <a:rPr lang="en-US" sz="3600" dirty="0">
                <a:latin typeface="+mj-lt"/>
                <a:sym typeface="Calibri"/>
              </a:rPr>
              <a:t>Prices</a:t>
            </a:r>
            <a:endParaRPr lang="en-IN" sz="3600" dirty="0">
              <a:latin typeface="+mj-lt"/>
            </a:endParaRPr>
          </a:p>
        </p:txBody>
      </p:sp>
      <p:sp>
        <p:nvSpPr>
          <p:cNvPr id="5"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Buyers form expectations of what is fair or customary prices for goods and services.</a:t>
            </a:r>
          </a:p>
          <a:p>
            <a:pPr marL="798750" lvl="1" indent="-342900">
              <a:buFont typeface="Wingdings" panose="05000000000000000000" pitchFamily="2" charset="2"/>
              <a:buChar char="§"/>
            </a:pPr>
            <a:r>
              <a:rPr lang="en-US" sz="2400" dirty="0">
                <a:solidFill>
                  <a:schemeClr val="dk1"/>
                </a:solidFill>
                <a:ea typeface="Calibri"/>
                <a:cs typeface="Calibri"/>
                <a:sym typeface="Calibri"/>
              </a:rPr>
              <a:t>Price too high = Bad </a:t>
            </a:r>
            <a:r>
              <a:rPr lang="en-US" sz="2400" dirty="0" smtClean="0">
                <a:solidFill>
                  <a:schemeClr val="dk1"/>
                </a:solidFill>
                <a:ea typeface="Calibri"/>
                <a:cs typeface="Calibri"/>
                <a:sym typeface="Calibri"/>
              </a:rPr>
              <a:t>deal</a:t>
            </a:r>
          </a:p>
          <a:p>
            <a:pPr marL="798750" lvl="1" indent="-342900">
              <a:buFont typeface="Wingdings" panose="05000000000000000000" pitchFamily="2" charset="2"/>
              <a:buChar char="§"/>
            </a:pPr>
            <a:r>
              <a:rPr lang="en-US" sz="2400" dirty="0">
                <a:solidFill>
                  <a:schemeClr val="dk1"/>
                </a:solidFill>
                <a:ea typeface="Calibri"/>
                <a:cs typeface="Calibri"/>
                <a:sym typeface="Calibri"/>
              </a:rPr>
              <a:t>Price too low = Suspect </a:t>
            </a:r>
            <a:r>
              <a:rPr lang="en-US" sz="2400" dirty="0" smtClean="0">
                <a:solidFill>
                  <a:schemeClr val="dk1"/>
                </a:solidFill>
                <a:ea typeface="Calibri"/>
                <a:cs typeface="Calibri"/>
                <a:sym typeface="Calibri"/>
              </a:rPr>
              <a:t>quality</a:t>
            </a:r>
          </a:p>
          <a:p>
            <a:pPr marL="255600" indent="-255600">
              <a:buSzPct val="100000"/>
            </a:pPr>
            <a:r>
              <a:rPr lang="en-US" sz="2600" dirty="0">
                <a:solidFill>
                  <a:schemeClr val="dk1"/>
                </a:solidFill>
                <a:ea typeface="Calibri"/>
                <a:cs typeface="Calibri"/>
                <a:sym typeface="Calibri"/>
              </a:rPr>
              <a:t>Customary price perceptions are influenced by:</a:t>
            </a:r>
          </a:p>
          <a:p>
            <a:pPr marL="798750" lvl="1" indent="-342900">
              <a:buFont typeface="Wingdings" panose="05000000000000000000" pitchFamily="2" charset="2"/>
              <a:buChar char="§"/>
            </a:pPr>
            <a:r>
              <a:rPr lang="en-US" sz="2400" b="1" dirty="0">
                <a:solidFill>
                  <a:schemeClr val="dk1"/>
                </a:solidFill>
                <a:ea typeface="Calibri"/>
                <a:cs typeface="Calibri"/>
                <a:sym typeface="Calibri"/>
              </a:rPr>
              <a:t>Internal reference prices: </a:t>
            </a:r>
            <a:r>
              <a:rPr lang="en-US" sz="2400" dirty="0">
                <a:solidFill>
                  <a:schemeClr val="dk1"/>
                </a:solidFill>
                <a:ea typeface="Calibri"/>
                <a:cs typeface="Calibri"/>
                <a:sym typeface="Calibri"/>
              </a:rPr>
              <a:t>A set price or price range consumers have in mind when evaluating a product’s price.</a:t>
            </a:r>
          </a:p>
          <a:p>
            <a:pPr marL="798750" lvl="1" indent="-342900">
              <a:buFont typeface="Wingdings" panose="05000000000000000000" pitchFamily="2" charset="2"/>
              <a:buChar char="§"/>
            </a:pPr>
            <a:r>
              <a:rPr lang="en-US" sz="2400" b="1" dirty="0">
                <a:solidFill>
                  <a:schemeClr val="dk1"/>
                </a:solidFill>
                <a:ea typeface="Calibri"/>
                <a:cs typeface="Calibri"/>
                <a:sym typeface="Calibri"/>
              </a:rPr>
              <a:t>Price–quality inferences : </a:t>
            </a:r>
            <a:r>
              <a:rPr lang="en-US" sz="2400" dirty="0">
                <a:solidFill>
                  <a:schemeClr val="dk1"/>
                </a:solidFill>
                <a:ea typeface="Calibri"/>
                <a:cs typeface="Calibri"/>
                <a:sym typeface="Calibri"/>
              </a:rPr>
              <a:t>When consumers use price as a cue to infer product </a:t>
            </a:r>
            <a:r>
              <a:rPr lang="en-US" sz="2400" dirty="0" smtClean="0">
                <a:solidFill>
                  <a:schemeClr val="dk1"/>
                </a:solidFill>
                <a:ea typeface="Calibri"/>
                <a:cs typeface="Calibri"/>
                <a:sym typeface="Calibri"/>
              </a:rPr>
              <a:t>quality</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253917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5372"/>
            <a:ext cx="8229600" cy="1097280"/>
          </a:xfrm>
        </p:spPr>
        <p:txBody>
          <a:bodyPr/>
          <a:lstStyle/>
          <a:p>
            <a:r>
              <a:rPr lang="en-US" sz="3600" dirty="0">
                <a:latin typeface="+mj-lt"/>
                <a:sym typeface="Calibri"/>
              </a:rPr>
              <a:t>Psychological Pricing Strategies</a:t>
            </a:r>
            <a:endParaRPr lang="en-IN" sz="3600" dirty="0">
              <a:latin typeface="+mj-lt"/>
            </a:endParaRPr>
          </a:p>
        </p:txBody>
      </p:sp>
      <p:sp>
        <p:nvSpPr>
          <p:cNvPr id="5"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Odd</a:t>
            </a:r>
            <a:r>
              <a:rPr lang="en-US" sz="2600" b="1" dirty="0">
                <a:solidFill>
                  <a:schemeClr val="dk1"/>
                </a:solidFill>
                <a:ea typeface="Calibri"/>
                <a:cs typeface="Calibri"/>
                <a:sym typeface="Calibri"/>
              </a:rPr>
              <a:t>–</a:t>
            </a:r>
            <a:r>
              <a:rPr lang="en-US" sz="2600" dirty="0">
                <a:solidFill>
                  <a:schemeClr val="dk1"/>
                </a:solidFill>
                <a:ea typeface="Calibri"/>
                <a:cs typeface="Calibri"/>
                <a:sym typeface="Calibri"/>
              </a:rPr>
              <a:t>even </a:t>
            </a:r>
            <a:r>
              <a:rPr lang="en-US" sz="2600" dirty="0" smtClean="0">
                <a:solidFill>
                  <a:schemeClr val="dk1"/>
                </a:solidFill>
                <a:ea typeface="Calibri"/>
                <a:cs typeface="Calibri"/>
                <a:sym typeface="Calibri"/>
              </a:rPr>
              <a:t>pricing</a:t>
            </a:r>
          </a:p>
          <a:p>
            <a:pPr marL="255600" indent="-255600">
              <a:buSzPct val="100000"/>
            </a:pPr>
            <a:r>
              <a:rPr lang="en-US" sz="2600" dirty="0">
                <a:solidFill>
                  <a:schemeClr val="dk1"/>
                </a:solidFill>
                <a:ea typeface="Calibri"/>
                <a:cs typeface="Calibri"/>
                <a:sym typeface="Calibri"/>
              </a:rPr>
              <a:t>Price </a:t>
            </a:r>
            <a:r>
              <a:rPr lang="en-US" sz="2600" dirty="0" smtClean="0">
                <a:solidFill>
                  <a:schemeClr val="dk1"/>
                </a:solidFill>
                <a:ea typeface="Calibri"/>
                <a:cs typeface="Calibri"/>
                <a:sym typeface="Calibri"/>
              </a:rPr>
              <a:t>lining</a:t>
            </a:r>
          </a:p>
          <a:p>
            <a:pPr marL="255600" indent="-255600">
              <a:buSzPct val="100000"/>
            </a:pPr>
            <a:r>
              <a:rPr lang="en-US" sz="2600" dirty="0">
                <a:solidFill>
                  <a:schemeClr val="dk1"/>
                </a:solidFill>
                <a:ea typeface="Calibri"/>
                <a:cs typeface="Calibri"/>
                <a:sym typeface="Calibri"/>
              </a:rPr>
              <a:t>Prestige or premium pricing</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80680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Legal and Ethical Considerations in B2C Pricing</a:t>
            </a:r>
            <a:endParaRPr lang="en-IN" sz="3600" dirty="0">
              <a:latin typeface="+mj-lt"/>
            </a:endParaRPr>
          </a:p>
        </p:txBody>
      </p:sp>
      <p:sp>
        <p:nvSpPr>
          <p:cNvPr id="4"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Bait-and-switch is illegal</a:t>
            </a:r>
          </a:p>
          <a:p>
            <a:pPr marL="798750" lvl="1" indent="-342900">
              <a:buFont typeface="Wingdings" panose="05000000000000000000" pitchFamily="2" charset="2"/>
              <a:buChar char="§"/>
            </a:pPr>
            <a:r>
              <a:rPr lang="en-US" sz="2400" dirty="0">
                <a:solidFill>
                  <a:schemeClr val="dk1"/>
                </a:solidFill>
                <a:ea typeface="Calibri"/>
                <a:cs typeface="Calibri"/>
                <a:sym typeface="Calibri"/>
              </a:rPr>
              <a:t>Advertise very low-priced item to lure customers to store (bait)</a:t>
            </a:r>
            <a:endParaRPr lang="en-US" sz="24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Arriving customers find product is out of stock  and are offered more expensive item (switch)</a:t>
            </a:r>
            <a:endParaRPr lang="en-US" sz="24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Loss-leader pricing</a:t>
            </a:r>
          </a:p>
          <a:p>
            <a:pPr marL="798750" lvl="1" indent="-342900">
              <a:buFont typeface="Wingdings" panose="05000000000000000000" pitchFamily="2" charset="2"/>
              <a:buChar char="§"/>
            </a:pPr>
            <a:r>
              <a:rPr lang="en-US" sz="2400" dirty="0">
                <a:solidFill>
                  <a:schemeClr val="dk1"/>
                </a:solidFill>
                <a:ea typeface="Calibri"/>
                <a:cs typeface="Calibri"/>
                <a:sym typeface="Calibri"/>
              </a:rPr>
              <a:t>Use very low prices to get customers into the </a:t>
            </a:r>
            <a:r>
              <a:rPr lang="en-US" sz="2400" dirty="0" smtClean="0">
                <a:solidFill>
                  <a:schemeClr val="dk1"/>
                </a:solidFill>
                <a:ea typeface="Calibri"/>
                <a:cs typeface="Calibri"/>
                <a:sym typeface="Calibri"/>
              </a:rPr>
              <a:t>store</a:t>
            </a:r>
          </a:p>
          <a:p>
            <a:pPr marL="798750" lvl="1" indent="-342900">
              <a:buFont typeface="Wingdings" panose="05000000000000000000" pitchFamily="2" charset="2"/>
              <a:buChar char="§"/>
            </a:pPr>
            <a:r>
              <a:rPr lang="en-US" sz="2400" dirty="0">
                <a:solidFill>
                  <a:schemeClr val="dk1"/>
                </a:solidFill>
                <a:ea typeface="Calibri"/>
                <a:cs typeface="Calibri"/>
                <a:sym typeface="Calibri"/>
              </a:rPr>
              <a:t>Making up the “loss” through sale of other </a:t>
            </a:r>
            <a:r>
              <a:rPr lang="en-US" sz="2400" dirty="0" smtClean="0">
                <a:solidFill>
                  <a:schemeClr val="dk1"/>
                </a:solidFill>
                <a:ea typeface="Calibri"/>
                <a:cs typeface="Calibri"/>
                <a:sym typeface="Calibri"/>
              </a:rPr>
              <a:t>products</a:t>
            </a:r>
          </a:p>
          <a:p>
            <a:pPr marL="798750" lvl="1" indent="-342900">
              <a:buFont typeface="Wingdings" panose="05000000000000000000" pitchFamily="2" charset="2"/>
              <a:buChar char="§"/>
            </a:pPr>
            <a:r>
              <a:rPr lang="en-US" sz="2400" dirty="0"/>
              <a:t>Some states have “unfair sales acts” forbidding loss-leader pricing</a:t>
            </a:r>
            <a:r>
              <a:rPr lang="en-US" sz="2400" dirty="0" smtClean="0"/>
              <a:t>.</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86983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Legal Issues in B2B Pricing</a:t>
            </a:r>
            <a:endParaRPr lang="en-IN" sz="3600" dirty="0">
              <a:latin typeface="+mj-lt"/>
            </a:endParaRPr>
          </a:p>
        </p:txBody>
      </p:sp>
      <p:sp>
        <p:nvSpPr>
          <p:cNvPr id="4" name="Content Placeholder 2"/>
          <p:cNvSpPr>
            <a:spLocks noGrp="1"/>
          </p:cNvSpPr>
          <p:nvPr>
            <p:ph idx="1"/>
          </p:nvPr>
        </p:nvSpPr>
        <p:spPr>
          <a:xfrm>
            <a:off x="457200" y="1600200"/>
            <a:ext cx="8153400" cy="4343400"/>
          </a:xfrm>
        </p:spPr>
        <p:txBody>
          <a:bodyPr/>
          <a:lstStyle/>
          <a:p>
            <a:pPr marL="255600" indent="-255600">
              <a:buSzPct val="100000"/>
            </a:pPr>
            <a:r>
              <a:rPr lang="en-US" sz="2600" b="1" dirty="0">
                <a:solidFill>
                  <a:schemeClr val="dk1"/>
                </a:solidFill>
                <a:ea typeface="Calibri"/>
                <a:cs typeface="Calibri"/>
                <a:sym typeface="Calibri"/>
              </a:rPr>
              <a:t>Illegal B2B price discrimination: </a:t>
            </a:r>
            <a:r>
              <a:rPr lang="en-US" sz="2600" dirty="0">
                <a:solidFill>
                  <a:schemeClr val="dk1"/>
                </a:solidFill>
                <a:ea typeface="Calibri"/>
                <a:cs typeface="Calibri"/>
                <a:sym typeface="Calibri"/>
              </a:rPr>
              <a:t>Firms sell products to channel members at different prices in a way that “lessens competition</a:t>
            </a:r>
            <a:r>
              <a:rPr lang="en-US" sz="2600" dirty="0" smtClean="0">
                <a:solidFill>
                  <a:schemeClr val="dk1"/>
                </a:solidFill>
                <a:ea typeface="Calibri"/>
                <a:cs typeface="Calibri"/>
                <a:sym typeface="Calibri"/>
              </a:rPr>
              <a:t>.”</a:t>
            </a:r>
          </a:p>
          <a:p>
            <a:pPr marL="255600" indent="-255600">
              <a:buSzPct val="100000"/>
            </a:pPr>
            <a:r>
              <a:rPr lang="en-US" sz="2600" b="1" dirty="0">
                <a:solidFill>
                  <a:schemeClr val="dk1"/>
                </a:solidFill>
                <a:ea typeface="Calibri"/>
                <a:cs typeface="Calibri"/>
                <a:sym typeface="Calibri"/>
              </a:rPr>
              <a:t>Price</a:t>
            </a:r>
            <a:r>
              <a:rPr lang="en-US" sz="2600" dirty="0">
                <a:solidFill>
                  <a:schemeClr val="dk1"/>
                </a:solidFill>
                <a:ea typeface="Calibri"/>
                <a:cs typeface="Calibri"/>
                <a:sym typeface="Calibri"/>
              </a:rPr>
              <a:t>-</a:t>
            </a:r>
            <a:r>
              <a:rPr lang="en-US" sz="2600" b="1" dirty="0">
                <a:solidFill>
                  <a:schemeClr val="dk1"/>
                </a:solidFill>
                <a:ea typeface="Calibri"/>
                <a:cs typeface="Calibri"/>
                <a:sym typeface="Calibri"/>
              </a:rPr>
              <a:t>fixing: </a:t>
            </a:r>
            <a:r>
              <a:rPr lang="en-US" sz="2600" dirty="0">
                <a:solidFill>
                  <a:schemeClr val="dk1"/>
                </a:solidFill>
                <a:ea typeface="Calibri"/>
                <a:cs typeface="Calibri"/>
                <a:sym typeface="Calibri"/>
              </a:rPr>
              <a:t>Two or more companies conspire to keep prices at a certain level.</a:t>
            </a:r>
          </a:p>
          <a:p>
            <a:pPr marL="798750" lvl="1" indent="-342900">
              <a:buFont typeface="Wingdings" panose="05000000000000000000" pitchFamily="2" charset="2"/>
              <a:buChar char="§"/>
            </a:pPr>
            <a:r>
              <a:rPr lang="en-US" sz="2400" dirty="0">
                <a:solidFill>
                  <a:schemeClr val="dk1"/>
                </a:solidFill>
                <a:ea typeface="Calibri"/>
                <a:cs typeface="Calibri"/>
                <a:sym typeface="Calibri"/>
              </a:rPr>
              <a:t>Horizontal vs. vertical price </a:t>
            </a:r>
            <a:r>
              <a:rPr lang="en-US" sz="2400" dirty="0" smtClean="0">
                <a:solidFill>
                  <a:schemeClr val="dk1"/>
                </a:solidFill>
                <a:ea typeface="Calibri"/>
                <a:cs typeface="Calibri"/>
                <a:sym typeface="Calibri"/>
              </a:rPr>
              <a:t>fixing</a:t>
            </a:r>
          </a:p>
          <a:p>
            <a:pPr marL="255600" indent="-255600">
              <a:buSzPct val="100000"/>
            </a:pPr>
            <a:r>
              <a:rPr lang="en-US" sz="2600" b="1" dirty="0">
                <a:solidFill>
                  <a:schemeClr val="dk1"/>
                </a:solidFill>
                <a:ea typeface="Calibri"/>
                <a:cs typeface="Calibri"/>
                <a:sym typeface="Calibri"/>
              </a:rPr>
              <a:t>Predatory pricing: </a:t>
            </a:r>
            <a:r>
              <a:rPr lang="en-US" sz="2600" dirty="0">
                <a:solidFill>
                  <a:schemeClr val="dk1"/>
                </a:solidFill>
                <a:ea typeface="Calibri"/>
                <a:cs typeface="Calibri"/>
                <a:sym typeface="Calibri"/>
              </a:rPr>
              <a:t>Firm sets very low price for purpose of driving rival out of business.</a:t>
            </a:r>
            <a:endParaRPr lang="en-US" sz="2600" dirty="0" smtClean="0">
              <a:solidFill>
                <a:schemeClr val="dk1"/>
              </a:solidFill>
              <a:ea typeface="Calibri"/>
              <a:cs typeface="Calibri"/>
              <a:sym typeface="Calibri"/>
            </a:endParaRPr>
          </a:p>
        </p:txBody>
      </p:sp>
    </p:spTree>
    <p:extLst>
      <p:ext uri="{BB962C8B-B14F-4D97-AF65-F5344CB8AC3E}">
        <p14:creationId xmlns:p14="http://schemas.microsoft.com/office/powerpoint/2010/main" val="314395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The Psychology of Price</a:t>
            </a:r>
            <a:endParaRPr lang="en-IN" sz="3600" dirty="0">
              <a:latin typeface="+mj-lt"/>
            </a:endParaRPr>
          </a:p>
        </p:txBody>
      </p:sp>
      <p:sp>
        <p:nvSpPr>
          <p:cNvPr id="4"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Many pricing frameworks are based on the notion of a highly rational consumer.</a:t>
            </a:r>
            <a:endParaRPr lang="en-US" sz="2600" dirty="0" smtClean="0">
              <a:solidFill>
                <a:schemeClr val="dk1"/>
              </a:solidFill>
              <a:ea typeface="Calibri"/>
              <a:cs typeface="Calibri"/>
              <a:sym typeface="Calibri"/>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In the real world, consumer perceptions and judgments of price aren’t nearly so logical!</a:t>
            </a:r>
            <a:endParaRPr lang="en-US" sz="24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Psychological aspects of price raise a number of ethical and legal considerations</a:t>
            </a:r>
            <a:r>
              <a:rPr lang="en-US" sz="2600" dirty="0" smtClean="0">
                <a:solidFill>
                  <a:schemeClr val="dk1"/>
                </a:solidFill>
                <a:ea typeface="Calibri"/>
                <a:cs typeface="Calibri"/>
                <a:sym typeface="Calibri"/>
              </a:rPr>
              <a:t>.</a:t>
            </a:r>
          </a:p>
          <a:p>
            <a:pPr marL="0" indent="0">
              <a:buSzPct val="100000"/>
              <a:buNone/>
            </a:pPr>
            <a:r>
              <a:rPr lang="en-US" sz="2400" b="1" dirty="0">
                <a:solidFill>
                  <a:schemeClr val="dk2"/>
                </a:solidFill>
                <a:ea typeface="Calibri"/>
                <a:cs typeface="Calibri"/>
                <a:sym typeface="Calibri"/>
              </a:rPr>
              <a:t>Restaurants have found </a:t>
            </a:r>
            <a:r>
              <a:rPr lang="en-US" sz="2400" b="1" dirty="0">
                <a:ea typeface="Calibri"/>
                <a:cs typeface="Calibri"/>
                <a:sym typeface="Calibri"/>
              </a:rPr>
              <a:t>odd–even pricing influences spending. Have you seen local </a:t>
            </a:r>
            <a:r>
              <a:rPr lang="en-US" sz="2400" b="1" dirty="0">
                <a:solidFill>
                  <a:schemeClr val="dk2"/>
                </a:solidFill>
                <a:ea typeface="Calibri"/>
                <a:cs typeface="Calibri"/>
                <a:sym typeface="Calibri"/>
              </a:rPr>
              <a:t>dining establishments who have employed such tactics?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31160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Ethical/Sustainable Decisions </a:t>
            </a:r>
            <a:br>
              <a:rPr lang="en-US" sz="3600" dirty="0">
                <a:latin typeface="+mj-lt"/>
                <a:sym typeface="Calibri"/>
              </a:rPr>
            </a:br>
            <a:r>
              <a:rPr lang="en-US" sz="3600" dirty="0">
                <a:latin typeface="+mj-lt"/>
                <a:sym typeface="Calibri"/>
              </a:rPr>
              <a:t>in the Real World</a:t>
            </a:r>
            <a:endParaRPr lang="en-IN" sz="3600" dirty="0">
              <a:latin typeface="+mj-lt"/>
            </a:endParaRPr>
          </a:p>
        </p:txBody>
      </p:sp>
      <p:sp>
        <p:nvSpPr>
          <p:cNvPr id="4" name="Content Placeholder 2"/>
          <p:cNvSpPr>
            <a:spLocks noGrp="1"/>
          </p:cNvSpPr>
          <p:nvPr>
            <p:ph idx="1"/>
          </p:nvPr>
        </p:nvSpPr>
        <p:spPr>
          <a:xfrm>
            <a:off x="457200" y="1600200"/>
            <a:ext cx="8153400" cy="4343400"/>
          </a:xfrm>
        </p:spPr>
        <p:txBody>
          <a:bodyPr/>
          <a:lstStyle/>
          <a:p>
            <a:pPr marL="255600" indent="-255600">
              <a:buSzPct val="100000"/>
            </a:pPr>
            <a:r>
              <a:rPr lang="en-US" sz="2600" dirty="0">
                <a:solidFill>
                  <a:schemeClr val="dk1"/>
                </a:solidFill>
                <a:ea typeface="Calibri"/>
                <a:cs typeface="Calibri"/>
                <a:sym typeface="Calibri"/>
              </a:rPr>
              <a:t>First sold in 2008, over 30 million </a:t>
            </a:r>
            <a:r>
              <a:rPr lang="en-US" sz="2600" dirty="0" err="1">
                <a:solidFill>
                  <a:schemeClr val="dk1"/>
                </a:solidFill>
                <a:ea typeface="Calibri"/>
                <a:cs typeface="Calibri"/>
                <a:sym typeface="Calibri"/>
              </a:rPr>
              <a:t>Snuggies</a:t>
            </a:r>
            <a:r>
              <a:rPr lang="en-US" sz="2600" dirty="0">
                <a:solidFill>
                  <a:schemeClr val="dk1"/>
                </a:solidFill>
                <a:ea typeface="Calibri"/>
                <a:cs typeface="Calibri"/>
                <a:sym typeface="Calibri"/>
              </a:rPr>
              <a:t> were sold by </a:t>
            </a:r>
            <a:r>
              <a:rPr lang="en-US" sz="2600" dirty="0" smtClean="0">
                <a:solidFill>
                  <a:schemeClr val="dk1"/>
                </a:solidFill>
                <a:ea typeface="Calibri"/>
                <a:cs typeface="Calibri"/>
                <a:sym typeface="Calibri"/>
              </a:rPr>
              <a:t>2015</a:t>
            </a:r>
          </a:p>
          <a:p>
            <a:pPr marL="255600" indent="-255600">
              <a:buSzPct val="100000"/>
            </a:pPr>
            <a:r>
              <a:rPr lang="en-US" sz="2600" dirty="0" err="1">
                <a:solidFill>
                  <a:schemeClr val="dk1"/>
                </a:solidFill>
                <a:ea typeface="Calibri"/>
                <a:cs typeface="Calibri"/>
                <a:sym typeface="Calibri"/>
              </a:rPr>
              <a:t>Allstar</a:t>
            </a:r>
            <a:r>
              <a:rPr lang="en-US" sz="2600" dirty="0">
                <a:solidFill>
                  <a:schemeClr val="dk1"/>
                </a:solidFill>
                <a:ea typeface="Calibri"/>
                <a:cs typeface="Calibri"/>
                <a:sym typeface="Calibri"/>
              </a:rPr>
              <a:t> (maker of </a:t>
            </a:r>
            <a:r>
              <a:rPr lang="en-US" sz="2600" dirty="0" err="1">
                <a:solidFill>
                  <a:schemeClr val="dk1"/>
                </a:solidFill>
                <a:ea typeface="Calibri"/>
                <a:cs typeface="Calibri"/>
                <a:sym typeface="Calibri"/>
              </a:rPr>
              <a:t>Snuggies</a:t>
            </a:r>
            <a:r>
              <a:rPr lang="en-US" sz="2600" dirty="0">
                <a:solidFill>
                  <a:schemeClr val="dk1"/>
                </a:solidFill>
                <a:ea typeface="Calibri"/>
                <a:cs typeface="Calibri"/>
                <a:sym typeface="Calibri"/>
              </a:rPr>
              <a:t>) paid $8 million in fines for “false advertising” in that all the costs associated with the second “free” </a:t>
            </a:r>
            <a:r>
              <a:rPr lang="en-US" sz="2600" dirty="0" err="1">
                <a:solidFill>
                  <a:schemeClr val="dk1"/>
                </a:solidFill>
                <a:ea typeface="Calibri"/>
                <a:cs typeface="Calibri"/>
                <a:sym typeface="Calibri"/>
              </a:rPr>
              <a:t>Snuggie</a:t>
            </a:r>
            <a:r>
              <a:rPr lang="en-US" sz="2600" dirty="0">
                <a:solidFill>
                  <a:schemeClr val="dk1"/>
                </a:solidFill>
                <a:ea typeface="Calibri"/>
                <a:cs typeface="Calibri"/>
                <a:sym typeface="Calibri"/>
              </a:rPr>
              <a:t> were not disclosed.</a:t>
            </a:r>
            <a:endParaRPr lang="en-US" sz="2600" dirty="0" smtClean="0">
              <a:solidFill>
                <a:schemeClr val="dk1"/>
              </a:solidFill>
              <a:ea typeface="Calibri"/>
              <a:cs typeface="Calibri"/>
              <a:sym typeface="Calibri"/>
            </a:endParaRPr>
          </a:p>
          <a:p>
            <a:pPr marL="0" indent="0">
              <a:buSzPct val="100000"/>
              <a:buNone/>
            </a:pPr>
            <a:r>
              <a:rPr lang="en-US" sz="2400" b="1" dirty="0">
                <a:solidFill>
                  <a:schemeClr val="dk2"/>
                </a:solidFill>
                <a:ea typeface="Calibri"/>
                <a:cs typeface="Calibri"/>
                <a:sym typeface="Calibri"/>
              </a:rPr>
              <a:t>Do you believe that the FTC should create additional regulations on advertising that would create greater requirements for full disclosure in advertising?</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414174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4700"/>
            <a:ext cx="8382000" cy="1097280"/>
          </a:xfrm>
        </p:spPr>
        <p:txBody>
          <a:bodyPr/>
          <a:lstStyle/>
          <a:p>
            <a:r>
              <a:rPr lang="en-US" sz="3600" dirty="0" smtClean="0">
                <a:latin typeface="+mj-lt"/>
              </a:rPr>
              <a:t>Copyright</a:t>
            </a:r>
            <a:endParaRPr lang="en-IN" sz="2000" b="0" dirty="0">
              <a:latin typeface="+mj-lt"/>
            </a:endParaRPr>
          </a:p>
        </p:txBody>
      </p:sp>
      <p:pic>
        <p:nvPicPr>
          <p:cNvPr id="7"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title="Copyright"/>
          <p:cNvPicPr preferRelativeResize="0"/>
          <p:nvPr/>
        </p:nvPicPr>
        <p:blipFill rotWithShape="1">
          <a:blip r:embed="rId3">
            <a:alphaModFix/>
          </a:blip>
          <a:srcRect/>
          <a:stretch/>
        </p:blipFill>
        <p:spPr>
          <a:xfrm>
            <a:off x="304800" y="1981200"/>
            <a:ext cx="8047038" cy="2514599"/>
          </a:xfrm>
          <a:prstGeom prst="rect">
            <a:avLst/>
          </a:prstGeom>
          <a:noFill/>
          <a:ln>
            <a:noFill/>
          </a:ln>
        </p:spPr>
      </p:pic>
    </p:spTree>
    <p:extLst>
      <p:ext uri="{BB962C8B-B14F-4D97-AF65-F5344CB8AC3E}">
        <p14:creationId xmlns:p14="http://schemas.microsoft.com/office/powerpoint/2010/main" val="175162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sz="3600" dirty="0">
                <a:latin typeface="+mj-lt"/>
              </a:rPr>
              <a:t>Step 1: </a:t>
            </a:r>
            <a:r>
              <a:rPr lang="en-US" sz="3600" dirty="0">
                <a:latin typeface="+mj-lt"/>
                <a:sym typeface="Calibri"/>
              </a:rPr>
              <a:t>Set Pricing Objectives</a:t>
            </a:r>
            <a:endParaRPr lang="en-IN" sz="3600" dirty="0">
              <a:latin typeface="+mj-lt"/>
            </a:endParaRPr>
          </a:p>
        </p:txBody>
      </p:sp>
      <p:sp>
        <p:nvSpPr>
          <p:cNvPr id="4" name="Content Placeholder 2"/>
          <p:cNvSpPr>
            <a:spLocks noGrp="1"/>
          </p:cNvSpPr>
          <p:nvPr>
            <p:ph idx="1"/>
          </p:nvPr>
        </p:nvSpPr>
        <p:spPr>
          <a:xfrm>
            <a:off x="457200" y="1600200"/>
            <a:ext cx="8229600" cy="4495800"/>
          </a:xfrm>
        </p:spPr>
        <p:txBody>
          <a:bodyPr/>
          <a:lstStyle/>
          <a:p>
            <a:pPr marL="255600" indent="-255600"/>
            <a:r>
              <a:rPr lang="en-US" sz="2600" dirty="0">
                <a:solidFill>
                  <a:schemeClr val="dk1"/>
                </a:solidFill>
                <a:ea typeface="Calibri"/>
                <a:cs typeface="Calibri"/>
                <a:sym typeface="Calibri"/>
              </a:rPr>
              <a:t>Must support the broader objectives of the firm as well as overall marketing objectives.</a:t>
            </a:r>
            <a:endParaRPr lang="en-US" sz="2600" dirty="0"/>
          </a:p>
        </p:txBody>
      </p:sp>
    </p:spTree>
    <p:extLst>
      <p:ext uri="{BB962C8B-B14F-4D97-AF65-F5344CB8AC3E}">
        <p14:creationId xmlns:p14="http://schemas.microsoft.com/office/powerpoint/2010/main" val="395937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Pricing </a:t>
            </a:r>
            <a:r>
              <a:rPr lang="en-US" sz="3600" dirty="0" smtClean="0">
                <a:latin typeface="+mj-lt"/>
                <a:sym typeface="Calibri"/>
              </a:rPr>
              <a:t>Objectives </a:t>
            </a:r>
            <a:r>
              <a:rPr lang="en-US" sz="2200" b="0" dirty="0" smtClean="0">
                <a:latin typeface="+mj-lt"/>
              </a:rPr>
              <a:t>(1 </a:t>
            </a:r>
            <a:r>
              <a:rPr lang="en-US" sz="2200" b="0" dirty="0">
                <a:latin typeface="+mj-lt"/>
              </a:rPr>
              <a:t>of 2)</a:t>
            </a:r>
            <a:endParaRPr lang="en-IN" sz="2200" dirty="0">
              <a:latin typeface="+mj-lt"/>
            </a:endParaRPr>
          </a:p>
        </p:txBody>
      </p:sp>
      <p:sp>
        <p:nvSpPr>
          <p:cNvPr id="4" name="Content Placeholder 2"/>
          <p:cNvSpPr>
            <a:spLocks noGrp="1"/>
          </p:cNvSpPr>
          <p:nvPr>
            <p:ph idx="1"/>
          </p:nvPr>
        </p:nvSpPr>
        <p:spPr>
          <a:xfrm>
            <a:off x="457200" y="1600201"/>
            <a:ext cx="8077200" cy="3048000"/>
          </a:xfrm>
        </p:spPr>
        <p:txBody>
          <a:bodyPr/>
          <a:lstStyle/>
          <a:p>
            <a:pPr marL="255600" indent="-255600">
              <a:buSzPct val="100000"/>
            </a:pPr>
            <a:r>
              <a:rPr lang="en-US" sz="2600" dirty="0">
                <a:solidFill>
                  <a:schemeClr val="dk1"/>
                </a:solidFill>
                <a:ea typeface="Calibri"/>
                <a:cs typeface="Calibri"/>
                <a:sym typeface="Calibri"/>
              </a:rPr>
              <a:t>Profit Objectives</a:t>
            </a:r>
            <a:endParaRPr lang="en-US" sz="2600" dirty="0"/>
          </a:p>
          <a:p>
            <a:pPr marL="255600" lvl="0" indent="-255600">
              <a:buSzPct val="100000"/>
            </a:pPr>
            <a:r>
              <a:rPr lang="en-US" sz="2600" dirty="0">
                <a:solidFill>
                  <a:schemeClr val="dk1"/>
                </a:solidFill>
                <a:ea typeface="Calibri"/>
                <a:cs typeface="Calibri"/>
                <a:sym typeface="Calibri"/>
              </a:rPr>
              <a:t>Sales or Market Share </a:t>
            </a:r>
            <a:r>
              <a:rPr lang="en-US" sz="2600" dirty="0" smtClean="0">
                <a:solidFill>
                  <a:schemeClr val="dk1"/>
                </a:solidFill>
                <a:ea typeface="Calibri"/>
                <a:cs typeface="Calibri"/>
                <a:sym typeface="Calibri"/>
              </a:rPr>
              <a:t>Objectives</a:t>
            </a:r>
          </a:p>
          <a:p>
            <a:pPr marL="255600" lvl="0" indent="-255600">
              <a:buSzPct val="100000"/>
            </a:pPr>
            <a:r>
              <a:rPr lang="en-US" sz="2600" dirty="0">
                <a:solidFill>
                  <a:schemeClr val="dk1"/>
                </a:solidFill>
                <a:ea typeface="Calibri"/>
                <a:cs typeface="Calibri"/>
                <a:sym typeface="Calibri"/>
              </a:rPr>
              <a:t>Competitive Effect Objectives</a:t>
            </a:r>
            <a:endParaRPr lang="en-US" sz="2600" dirty="0"/>
          </a:p>
        </p:txBody>
      </p:sp>
    </p:spTree>
    <p:extLst>
      <p:ext uri="{BB962C8B-B14F-4D97-AF65-F5344CB8AC3E}">
        <p14:creationId xmlns:p14="http://schemas.microsoft.com/office/powerpoint/2010/main" val="275009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Pricing </a:t>
            </a:r>
            <a:r>
              <a:rPr lang="en-US" sz="3600" dirty="0" smtClean="0">
                <a:latin typeface="+mj-lt"/>
                <a:sym typeface="Calibri"/>
              </a:rPr>
              <a:t>Objectives </a:t>
            </a:r>
            <a:r>
              <a:rPr lang="en-US" sz="2200" b="0" dirty="0" smtClean="0">
                <a:latin typeface="+mj-lt"/>
              </a:rPr>
              <a:t>(2 </a:t>
            </a:r>
            <a:r>
              <a:rPr lang="en-US" sz="2200" b="0" dirty="0">
                <a:latin typeface="+mj-lt"/>
              </a:rPr>
              <a:t>of 2)</a:t>
            </a:r>
            <a:endParaRPr lang="en-IN" sz="2200" dirty="0">
              <a:latin typeface="+mj-lt"/>
            </a:endParaRPr>
          </a:p>
        </p:txBody>
      </p:sp>
      <p:sp>
        <p:nvSpPr>
          <p:cNvPr id="3" name="Content Placeholder 2"/>
          <p:cNvSpPr>
            <a:spLocks noGrp="1"/>
          </p:cNvSpPr>
          <p:nvPr>
            <p:ph idx="1"/>
          </p:nvPr>
        </p:nvSpPr>
        <p:spPr>
          <a:xfrm>
            <a:off x="457200" y="1600201"/>
            <a:ext cx="8077200" cy="3048000"/>
          </a:xfrm>
        </p:spPr>
        <p:txBody>
          <a:bodyPr/>
          <a:lstStyle/>
          <a:p>
            <a:pPr marL="255600" indent="-255600">
              <a:buSzPct val="100000"/>
            </a:pPr>
            <a:r>
              <a:rPr lang="en-US" sz="2600" dirty="0">
                <a:solidFill>
                  <a:schemeClr val="dk1"/>
                </a:solidFill>
                <a:ea typeface="Calibri"/>
                <a:cs typeface="Calibri"/>
                <a:sym typeface="Calibri"/>
              </a:rPr>
              <a:t>Customer Satisfaction </a:t>
            </a:r>
            <a:r>
              <a:rPr lang="en-US" sz="2600" dirty="0" smtClean="0">
                <a:solidFill>
                  <a:schemeClr val="dk1"/>
                </a:solidFill>
                <a:ea typeface="Calibri"/>
                <a:cs typeface="Calibri"/>
                <a:sym typeface="Calibri"/>
              </a:rPr>
              <a:t>Objectives</a:t>
            </a:r>
          </a:p>
          <a:p>
            <a:pPr marL="255600" indent="-255600">
              <a:buSzPct val="100000"/>
            </a:pPr>
            <a:r>
              <a:rPr lang="en-US" sz="2600" dirty="0">
                <a:solidFill>
                  <a:schemeClr val="dk1"/>
                </a:solidFill>
                <a:ea typeface="Calibri"/>
                <a:cs typeface="Calibri"/>
                <a:sym typeface="Calibri"/>
              </a:rPr>
              <a:t>Image Enhancement </a:t>
            </a:r>
            <a:r>
              <a:rPr lang="en-US" sz="2600" dirty="0" smtClean="0">
                <a:solidFill>
                  <a:schemeClr val="dk1"/>
                </a:solidFill>
                <a:ea typeface="Calibri"/>
                <a:cs typeface="Calibri"/>
                <a:sym typeface="Calibri"/>
              </a:rPr>
              <a:t>Objectives</a:t>
            </a:r>
            <a:endParaRPr lang="en-US" sz="2400" dirty="0"/>
          </a:p>
        </p:txBody>
      </p:sp>
    </p:spTree>
    <p:extLst>
      <p:ext uri="{BB962C8B-B14F-4D97-AF65-F5344CB8AC3E}">
        <p14:creationId xmlns:p14="http://schemas.microsoft.com/office/powerpoint/2010/main" val="94211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Figure </a:t>
            </a:r>
            <a:r>
              <a:rPr lang="en-US" sz="3600" dirty="0" smtClean="0">
                <a:latin typeface="+mj-lt"/>
                <a:sym typeface="Calibri"/>
              </a:rPr>
              <a:t>10.2 </a:t>
            </a:r>
            <a:r>
              <a:rPr lang="en-US" sz="3600" dirty="0">
                <a:latin typeface="+mj-lt"/>
                <a:sym typeface="Calibri"/>
              </a:rPr>
              <a:t>Pricing Objectives</a:t>
            </a:r>
            <a:endParaRPr lang="en-IN" sz="3600" dirty="0">
              <a:latin typeface="+mj-lt"/>
            </a:endParaRPr>
          </a:p>
        </p:txBody>
      </p:sp>
      <p:pic>
        <p:nvPicPr>
          <p:cNvPr id="5" name="Picture 227" descr="An illustration shows Pricing Objectives as follows:&#10;Sales or Market Share&#10;Develop bundle pricing offers in order to increase market share.&#10;Image Enhancement&#10;Alter pricing policies to reflect the increased emphasis on the product’s quality image.&#10;Customer Satisfaction&#10;Alter price levels to match customer expectations.&#10;Competitive Effect&#10;Alter pricing strategy during first quarter of the year to increase sales during competitor’s introduction of a new product.&#10;Profit&#10;Set prices to allow for an 8 percent profit margin on all goods sold."/>
          <p:cNvPicPr preferRelativeResize="0"/>
          <p:nvPr/>
        </p:nvPicPr>
        <p:blipFill rotWithShape="1">
          <a:blip r:embed="rId3">
            <a:alphaModFix/>
          </a:blip>
          <a:srcRect/>
          <a:stretch/>
        </p:blipFill>
        <p:spPr>
          <a:xfrm>
            <a:off x="774700" y="1676400"/>
            <a:ext cx="7835505" cy="4450938"/>
          </a:xfrm>
          <a:prstGeom prst="rect">
            <a:avLst/>
          </a:prstGeom>
          <a:noFill/>
          <a:ln>
            <a:noFill/>
          </a:ln>
        </p:spPr>
      </p:pic>
    </p:spTree>
    <p:extLst>
      <p:ext uri="{BB962C8B-B14F-4D97-AF65-F5344CB8AC3E}">
        <p14:creationId xmlns:p14="http://schemas.microsoft.com/office/powerpoint/2010/main" val="20584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7547</TotalTime>
  <Words>12118</Words>
  <Application>Microsoft Office PowerPoint</Application>
  <PresentationFormat>On-screen Show (4:3)</PresentationFormat>
  <Paragraphs>625</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508 Lecture</vt:lpstr>
      <vt:lpstr>Equation</vt:lpstr>
      <vt:lpstr>Marketing: Real People, Real Choices</vt:lpstr>
      <vt:lpstr>Learning Objectives</vt:lpstr>
      <vt:lpstr>Real People, Real Choices:  Converse College</vt:lpstr>
      <vt:lpstr>“Yes, but What Does It Cost?”</vt:lpstr>
      <vt:lpstr>Figure 10.1 Elements of Price Planning</vt:lpstr>
      <vt:lpstr>Step 1: Set Pricing Objectives</vt:lpstr>
      <vt:lpstr>Pricing Objectives (1 of 2)</vt:lpstr>
      <vt:lpstr>Pricing Objectives (2 of 2)</vt:lpstr>
      <vt:lpstr>Figure 10.2 Pricing Objectives</vt:lpstr>
      <vt:lpstr>Getting to the Right Price</vt:lpstr>
      <vt:lpstr>Costs, Demand, Revenue, and  the Pricing Environment</vt:lpstr>
      <vt:lpstr>Step 2: Estimate Demand</vt:lpstr>
      <vt:lpstr>Figure 10.4 Demand Curves for Normal and Prestige Products</vt:lpstr>
      <vt:lpstr>Shifts in Demand</vt:lpstr>
      <vt:lpstr>Figure 10.5 Shift in Demand Curve</vt:lpstr>
      <vt:lpstr>Table 10.1 Estimating Demand for Pizza</vt:lpstr>
      <vt:lpstr>Price Elasticity of Demand</vt:lpstr>
      <vt:lpstr>Figure 10.7 Price-Elastic and  Price-Inelastic Demand</vt:lpstr>
      <vt:lpstr>Price Elasticity of Demand: Elastic Demand</vt:lpstr>
      <vt:lpstr>Price Elasticity of Demand: Inelastic Demand</vt:lpstr>
      <vt:lpstr>Cross-Elasticity of Demand</vt:lpstr>
      <vt:lpstr>Determine Costs</vt:lpstr>
      <vt:lpstr>Figure 10.8 Variable Costs at Different Levels of Production</vt:lpstr>
      <vt:lpstr>Break-Even Analysis</vt:lpstr>
      <vt:lpstr>Figure 10.9 Break-Even Analysis Assuming a Price of $100</vt:lpstr>
      <vt:lpstr>Break-Even Calculation</vt:lpstr>
      <vt:lpstr>Markups and Margins: Pricing through the Channel</vt:lpstr>
      <vt:lpstr>Figure 10.10 Markups Through the Channel</vt:lpstr>
      <vt:lpstr>Examine the Pricing Environment</vt:lpstr>
      <vt:lpstr>The Economy</vt:lpstr>
      <vt:lpstr>The Pricing Environment: Non-Economic Influences (1 of 2)</vt:lpstr>
      <vt:lpstr>The Pricing Environment: Non-Economic Influences (2 of 2)</vt:lpstr>
      <vt:lpstr>Understanding Demand</vt:lpstr>
      <vt:lpstr>Identify Strategies and Tactics to Price the Product</vt:lpstr>
      <vt:lpstr>Figure 10.11 Pricing Strategies and Tactics</vt:lpstr>
      <vt:lpstr>Pricing Strategies Based on Cost</vt:lpstr>
      <vt:lpstr>Price Strategies Based on Demand</vt:lpstr>
      <vt:lpstr>Figure 10.12 Target Costing  Using a Jeans Example</vt:lpstr>
      <vt:lpstr>Price Strategies Based on Competition and Customer Needs</vt:lpstr>
      <vt:lpstr>New Product Pricing</vt:lpstr>
      <vt:lpstr>Develop Pricing Tactics: Pricing for Individual vs. Multiple Products</vt:lpstr>
      <vt:lpstr>Price Segmentation</vt:lpstr>
      <vt:lpstr>Bottom of the Pyramid Pricing</vt:lpstr>
      <vt:lpstr>Develop Pricing Tactics: Distribution-Based Pricing</vt:lpstr>
      <vt:lpstr>Develop Pricing Tactics: Discounting for Channel Members</vt:lpstr>
      <vt:lpstr>Pricing Strategies and Tactics</vt:lpstr>
      <vt:lpstr>Pricing and Electronic Commerce</vt:lpstr>
      <vt:lpstr>Pricing Advantages for Online Shoppers</vt:lpstr>
      <vt:lpstr>Figure 10.13 Psychological, Legal, and Ethical Aspects of Pricing</vt:lpstr>
      <vt:lpstr>Psychological Issues in Setting Prices</vt:lpstr>
      <vt:lpstr>Psychological Pricing Strategies</vt:lpstr>
      <vt:lpstr>Legal and Ethical Considerations in B2C Pricing</vt:lpstr>
      <vt:lpstr>Legal Issues in B2B Pricing</vt:lpstr>
      <vt:lpstr>The Psychology of Price</vt:lpstr>
      <vt:lpstr>Ethical/Sustainable Decisions  in the Real World</vt:lpstr>
      <vt:lpstr>Copyright</vt:lpstr>
    </vt:vector>
  </TitlesOfParts>
  <Company>Integra Software Servces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2008</cp:revision>
  <dcterms:created xsi:type="dcterms:W3CDTF">2014-07-14T20:04:21Z</dcterms:created>
  <dcterms:modified xsi:type="dcterms:W3CDTF">2017-08-11T14:40:57Z</dcterms:modified>
</cp:coreProperties>
</file>