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429" r:id="rId2"/>
    <p:sldId id="378" r:id="rId3"/>
    <p:sldId id="430" r:id="rId4"/>
    <p:sldId id="434" r:id="rId5"/>
    <p:sldId id="435" r:id="rId6"/>
    <p:sldId id="437" r:id="rId7"/>
    <p:sldId id="438" r:id="rId8"/>
    <p:sldId id="439" r:id="rId9"/>
    <p:sldId id="445" r:id="rId10"/>
    <p:sldId id="446" r:id="rId11"/>
    <p:sldId id="447" r:id="rId12"/>
    <p:sldId id="449" r:id="rId13"/>
    <p:sldId id="450" r:id="rId14"/>
    <p:sldId id="451" r:id="rId15"/>
    <p:sldId id="452" r:id="rId16"/>
    <p:sldId id="453" r:id="rId17"/>
    <p:sldId id="455" r:id="rId18"/>
    <p:sldId id="466" r:id="rId19"/>
    <p:sldId id="467" r:id="rId20"/>
    <p:sldId id="468" r:id="rId21"/>
    <p:sldId id="474" r:id="rId22"/>
    <p:sldId id="475" r:id="rId23"/>
    <p:sldId id="476" r:id="rId24"/>
    <p:sldId id="477" r:id="rId25"/>
    <p:sldId id="479" r:id="rId26"/>
    <p:sldId id="480" r:id="rId27"/>
    <p:sldId id="481" r:id="rId28"/>
    <p:sldId id="482" r:id="rId29"/>
    <p:sldId id="483" r:id="rId30"/>
    <p:sldId id="484" r:id="rId31"/>
    <p:sldId id="485" r:id="rId32"/>
    <p:sldId id="486" r:id="rId33"/>
    <p:sldId id="487" r:id="rId34"/>
    <p:sldId id="488" r:id="rId35"/>
    <p:sldId id="489" r:id="rId36"/>
    <p:sldId id="490" r:id="rId37"/>
    <p:sldId id="491" r:id="rId38"/>
    <p:sldId id="492" r:id="rId39"/>
    <p:sldId id="493" r:id="rId40"/>
    <p:sldId id="494" r:id="rId41"/>
    <p:sldId id="495" r:id="rId42"/>
    <p:sldId id="507" r:id="rId43"/>
    <p:sldId id="496" r:id="rId44"/>
    <p:sldId id="497" r:id="rId45"/>
    <p:sldId id="498" r:id="rId46"/>
    <p:sldId id="499" r:id="rId47"/>
    <p:sldId id="500" r:id="rId48"/>
    <p:sldId id="501" r:id="rId49"/>
    <p:sldId id="502" r:id="rId50"/>
    <p:sldId id="503" r:id="rId51"/>
    <p:sldId id="504" r:id="rId52"/>
    <p:sldId id="505" r:id="rId53"/>
    <p:sldId id="50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0070C0"/>
    <a:srgbClr val="0000FF"/>
    <a:srgbClr val="99008C"/>
    <a:srgbClr val="001581"/>
    <a:srgbClr val="82007C"/>
    <a:srgbClr val="96008F"/>
    <a:srgbClr val="595375"/>
    <a:srgbClr val="6B638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313" autoAdjust="0"/>
  </p:normalViewPr>
  <p:slideViewPr>
    <p:cSldViewPr>
      <p:cViewPr>
        <p:scale>
          <a:sx n="94" d="100"/>
          <a:sy n="94" d="100"/>
        </p:scale>
        <p:origin x="-72" y="-72"/>
      </p:cViewPr>
      <p:guideLst>
        <p:guide orient="horz" pos="2160"/>
        <p:guide pos="2880"/>
      </p:guideLst>
    </p:cSldViewPr>
  </p:slideViewPr>
  <p:outlineViewPr>
    <p:cViewPr>
      <p:scale>
        <a:sx n="33" d="100"/>
        <a:sy n="33" d="100"/>
      </p:scale>
      <p:origin x="0" y="2448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8/11/2017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8/11/2017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3132365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
        <p:nvSpPr>
          <p:cNvPr id="6"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Following problem recognition, an individual engaged in extended or limited problem solving will engage in information search to at least some degree.  As part of this process, consumers search their memory for knowledge of different options that might solve the problem, drawing upon their own experience, what they “know” as a result of being exposed to marketing communications, as well as information shared by friends and family.</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Rarely do individuals engaged in extended problem stop here though.  Instead, additional search time and effort is expended in an attempt to learn more, or to fill in gaps in existing knowledge.  This type of search activity may involve scouring the Internet for information, actively paying attention to ads for the type of product being sought, and perhaps even visiting retailers and talking with salesmen.</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So when a consumer recognizes a problem, such as the need to lose weight, he or she will be much more receptive to marketing communications that reflect a product’s ability to help, as the ad for V8 shows here.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6806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
        <p:nvSpPr>
          <p:cNvPr id="5"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ea typeface="Calibri"/>
                <a:cs typeface="Calibri"/>
                <a:sym typeface="Calibri"/>
              </a:rPr>
              <a:t>LECTURE NOTES</a:t>
            </a:r>
            <a:r>
              <a:rPr lang="en-US" sz="1200" b="0" i="0" u="none" strike="noStrike" cap="none" dirty="0">
                <a:solidFill>
                  <a:schemeClr val="dk1"/>
                </a:solidFill>
                <a:ea typeface="Calibri"/>
                <a:cs typeface="Calibri"/>
                <a:sym typeface="Calibri"/>
              </a:rPr>
              <a:t>:</a:t>
            </a:r>
          </a:p>
          <a:p>
            <a:pPr marL="0" marR="0" lvl="0" indent="0" algn="l" rtl="0">
              <a:spcBef>
                <a:spcPts val="0"/>
              </a:spcBef>
              <a:buSzPct val="25000"/>
              <a:buNone/>
            </a:pPr>
            <a:endParaRPr sz="1200" b="0" i="0" u="none" strike="noStrike" cap="none" dirty="0">
              <a:solidFill>
                <a:schemeClr val="dk1"/>
              </a:solidFill>
              <a:ea typeface="Calibri"/>
              <a:cs typeface="Calibri"/>
              <a:sym typeface="Calibri"/>
            </a:endParaRPr>
          </a:p>
          <a:p>
            <a:pPr marL="0" marR="0" lvl="0" indent="0" algn="l" rtl="0">
              <a:spcBef>
                <a:spcPts val="0"/>
              </a:spcBef>
              <a:buSzPct val="25000"/>
              <a:buNone/>
            </a:pPr>
            <a:r>
              <a:rPr lang="en-US" sz="1200" b="0" i="0" u="none" strike="noStrike" cap="none" dirty="0" err="1">
                <a:solidFill>
                  <a:schemeClr val="dk1"/>
                </a:solidFill>
                <a:ea typeface="Calibri"/>
                <a:cs typeface="Calibri"/>
                <a:sym typeface="Calibri"/>
              </a:rPr>
              <a:t>Shopbots</a:t>
            </a:r>
            <a:r>
              <a:rPr lang="en-US" sz="1200" b="0" i="0" u="none" strike="noStrike" cap="none" dirty="0">
                <a:solidFill>
                  <a:schemeClr val="dk1"/>
                </a:solidFill>
                <a:ea typeface="Calibri"/>
                <a:cs typeface="Calibri"/>
                <a:sym typeface="Calibri"/>
              </a:rPr>
              <a:t> are also known as Comparison Shopping Agents.  These are web applications that help online shoppers find what they are looking for at the lowest price and provide customer reviews and ratings of products and sellers.</a:t>
            </a:r>
          </a:p>
          <a:p>
            <a:pPr marL="0" marR="0" lvl="0" indent="0" algn="l" rtl="0">
              <a:spcBef>
                <a:spcPts val="0"/>
              </a:spcBef>
              <a:buSzPct val="25000"/>
              <a:buNone/>
            </a:pPr>
            <a:endParaRPr sz="1200" b="0" i="0" u="none" strike="noStrike" cap="none" dirty="0">
              <a:solidFill>
                <a:schemeClr val="dk1"/>
              </a:solidFill>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ea typeface="Calibri"/>
                <a:cs typeface="Calibri"/>
                <a:sym typeface="Calibri"/>
              </a:rPr>
              <a:t>These are some common websites students are probably already familiar with.</a:t>
            </a:r>
          </a:p>
        </p:txBody>
      </p:sp>
    </p:spTree>
    <p:extLst>
      <p:ext uri="{BB962C8B-B14F-4D97-AF65-F5344CB8AC3E}">
        <p14:creationId xmlns:p14="http://schemas.microsoft.com/office/powerpoint/2010/main" val="3796568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
        <p:nvSpPr>
          <p:cNvPr id="6"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Calibri"/>
              <a:buChar char="•"/>
            </a:pPr>
            <a:r>
              <a:rPr lang="en-US" sz="1200" b="1" i="0" u="none" strike="noStrike" cap="none" dirty="0">
                <a:solidFill>
                  <a:schemeClr val="dk1"/>
                </a:solidFill>
                <a:ea typeface="Calibri"/>
                <a:cs typeface="Calibri"/>
                <a:sym typeface="Calibri"/>
              </a:rPr>
              <a:t>LECTURE NOTES:</a:t>
            </a:r>
            <a:br>
              <a:rPr lang="en-US" sz="1200" b="1" i="0" u="none" strike="noStrike" cap="none" dirty="0">
                <a:solidFill>
                  <a:schemeClr val="dk1"/>
                </a:solidFill>
                <a:ea typeface="Calibri"/>
                <a:cs typeface="Calibri"/>
                <a:sym typeface="Calibri"/>
              </a:rPr>
            </a:br>
            <a:r>
              <a:rPr lang="en-US" sz="1200" b="0" i="0" u="none" strike="noStrike" cap="none" dirty="0">
                <a:solidFill>
                  <a:schemeClr val="dk1"/>
                </a:solidFill>
                <a:ea typeface="Calibri"/>
                <a:cs typeface="Calibri"/>
                <a:sym typeface="Calibri"/>
              </a:rPr>
              <a:t>During the third step of the consumer decision making process,</a:t>
            </a:r>
            <a:r>
              <a:rPr lang="en-US" sz="1200" b="1" i="0" u="none" strike="noStrike" cap="none" dirty="0">
                <a:solidFill>
                  <a:schemeClr val="dk1"/>
                </a:solidFill>
                <a:ea typeface="Calibri"/>
                <a:cs typeface="Calibri"/>
                <a:sym typeface="Calibri"/>
              </a:rPr>
              <a:t> </a:t>
            </a:r>
            <a:r>
              <a:rPr lang="en-US" sz="1200" b="0" i="0" u="none" strike="noStrike" cap="none" dirty="0">
                <a:solidFill>
                  <a:schemeClr val="dk1"/>
                </a:solidFill>
                <a:ea typeface="Calibri"/>
                <a:cs typeface="Calibri"/>
                <a:sym typeface="Calibri"/>
              </a:rPr>
              <a:t>a consumer will identify a small number of products in which he or she is interested (called the consideration set), then narrow these choices by comparing the pros/cons of each on the basis of evaluative criteria</a:t>
            </a:r>
            <a:r>
              <a:rPr lang="en-US" sz="1200" b="0" i="0" u="none" strike="noStrike" cap="none" dirty="0" smtClean="0">
                <a:solidFill>
                  <a:schemeClr val="dk1"/>
                </a:solidFill>
                <a:ea typeface="Calibri"/>
                <a:cs typeface="Calibri"/>
                <a:sym typeface="Calibri"/>
              </a:rPr>
              <a:t>.</a:t>
            </a:r>
          </a:p>
          <a:p>
            <a:pPr marL="0" marR="0" lvl="0" indent="0" algn="l" rtl="0">
              <a:spcBef>
                <a:spcPts val="0"/>
              </a:spcBef>
              <a:buClr>
                <a:schemeClr val="dk1"/>
              </a:buClr>
              <a:buSzPct val="100000"/>
              <a:buFont typeface="Calibri"/>
              <a:buChar char="•"/>
            </a:pPr>
            <a:r>
              <a:rPr lang="en-US" sz="1200" b="0" i="0" u="none" strike="noStrike" cap="none" dirty="0" smtClean="0">
                <a:solidFill>
                  <a:schemeClr val="dk1"/>
                </a:solidFill>
                <a:ea typeface="Calibri"/>
                <a:cs typeface="Calibri"/>
                <a:sym typeface="Calibri"/>
              </a:rPr>
              <a:t>Determinate attributes are features that are most important to differentiate and compare among the product choices.</a:t>
            </a:r>
            <a:endParaRPr lang="en-US" sz="1200" b="0" i="0" u="none" strike="noStrike" cap="none" dirty="0">
              <a:solidFill>
                <a:schemeClr val="dk1"/>
              </a:solidFill>
              <a:ea typeface="Calibri"/>
              <a:cs typeface="Calibri"/>
              <a:sym typeface="Calibri"/>
            </a:endParaRPr>
          </a:p>
          <a:p>
            <a:pPr marL="0" marR="0" lvl="0" indent="0" algn="l" rtl="0">
              <a:spcBef>
                <a:spcPts val="0"/>
              </a:spcBef>
              <a:buClr>
                <a:schemeClr val="accent2"/>
              </a:buClr>
              <a:buSzPct val="100000"/>
              <a:buFont typeface="Calibri"/>
              <a:buChar char="•"/>
            </a:pPr>
            <a:r>
              <a:rPr lang="en-US" sz="1200" b="0" i="0" u="none" strike="noStrike" cap="none" dirty="0">
                <a:solidFill>
                  <a:schemeClr val="accent2"/>
                </a:solidFill>
                <a:ea typeface="Calibri"/>
                <a:cs typeface="Calibri"/>
                <a:sym typeface="Calibri"/>
              </a:rPr>
              <a:t>Evaluative criteria are </a:t>
            </a:r>
            <a:r>
              <a:rPr lang="en-US" sz="1200" b="0" i="0" u="none" strike="noStrike" cap="none" dirty="0">
                <a:solidFill>
                  <a:srgbClr val="3333FF"/>
                </a:solidFill>
                <a:ea typeface="Calibri"/>
                <a:cs typeface="Calibri"/>
                <a:sym typeface="Calibri"/>
              </a:rPr>
              <a:t>product characteristics which consumers use to compare competing </a:t>
            </a:r>
            <a:r>
              <a:rPr lang="en-US" sz="1200" b="0" i="0" u="none" strike="noStrike" cap="none" dirty="0" smtClean="0">
                <a:solidFill>
                  <a:srgbClr val="3333FF"/>
                </a:solidFill>
                <a:ea typeface="Calibri"/>
                <a:cs typeface="Calibri"/>
                <a:sym typeface="Calibri"/>
              </a:rPr>
              <a:t>alternatives</a:t>
            </a:r>
            <a:r>
              <a:rPr lang="en-US" sz="1200" b="0" i="0" u="none" strike="noStrike" cap="none" dirty="0" smtClean="0">
                <a:solidFill>
                  <a:schemeClr val="accent2"/>
                </a:solidFill>
                <a:ea typeface="Calibri"/>
                <a:cs typeface="Calibri"/>
                <a:sym typeface="Calibri"/>
              </a:rPr>
              <a:t>. </a:t>
            </a:r>
            <a:r>
              <a:rPr lang="en-US" sz="1200" b="0" i="0" u="none" strike="noStrike" cap="none" dirty="0" smtClean="0">
                <a:solidFill>
                  <a:schemeClr val="dk1"/>
                </a:solidFill>
                <a:ea typeface="Calibri"/>
                <a:cs typeface="Calibri"/>
                <a:sym typeface="Calibri"/>
              </a:rPr>
              <a:t>Marketers </a:t>
            </a:r>
            <a:r>
              <a:rPr lang="en-US" sz="1200" b="0" i="0" u="none" strike="noStrike" cap="none" dirty="0">
                <a:solidFill>
                  <a:schemeClr val="dk1"/>
                </a:solidFill>
                <a:ea typeface="Calibri"/>
                <a:cs typeface="Calibri"/>
                <a:sym typeface="Calibri"/>
              </a:rPr>
              <a:t>also need to identify and communicate important evaluative criteria to buyers.</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For example, a person who is dieting will consider only low-calorie options – a small number of products that will be subjected to additional consideration.  Since each product remaining in the consideration set is already low calorie, TASTE may become the ultimate evaluative criteria that helps the consumer decide which low-calorie option is chosen.</a:t>
            </a:r>
          </a:p>
          <a:p>
            <a:pPr marL="0" marR="0" lvl="0" indent="0" algn="l" rtl="0">
              <a:spcBef>
                <a:spcPts val="0"/>
              </a:spcBef>
              <a:buClr>
                <a:schemeClr val="dk1"/>
              </a:buClr>
              <a:buSzPct val="100000"/>
              <a:buFont typeface="Calibri"/>
              <a:buNone/>
            </a:pPr>
            <a:endParaRPr sz="1200" b="0" i="0" u="none" strike="noStrike" cap="none" dirty="0">
              <a:solidFill>
                <a:schemeClr val="dk1"/>
              </a:solidFill>
              <a:latin typeface="Calibri"/>
              <a:ea typeface="Calibri"/>
              <a:cs typeface="Calibri"/>
              <a:sym typeface="Calibri"/>
            </a:endParaRPr>
          </a:p>
          <a:p>
            <a:pPr marL="457200" marR="0" lvl="1"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3997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
        <p:nvSpPr>
          <p:cNvPr id="6"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Choosing which product to purchase and acting on that choice is the next step of the consumer decision-making process.</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Decisions are often difficult to make though, because different products may offer differ features or benefits in varying degrees.  Weighing the relative value of each product, especially when prices differ, can be very challenging.</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For this reason</a:t>
            </a:r>
            <a:r>
              <a:rPr lang="en-US" sz="1200" b="0" i="0" u="sng" strike="noStrike" cap="none" dirty="0">
                <a:solidFill>
                  <a:schemeClr val="dk1"/>
                </a:solidFill>
                <a:ea typeface="Calibri"/>
                <a:cs typeface="Calibri"/>
                <a:sym typeface="Calibri"/>
              </a:rPr>
              <a:t>,</a:t>
            </a:r>
            <a:r>
              <a:rPr lang="en-US" sz="1200" b="0" i="0" u="none" strike="noStrike" cap="none" dirty="0">
                <a:solidFill>
                  <a:schemeClr val="dk1"/>
                </a:solidFill>
                <a:ea typeface="Calibri"/>
                <a:cs typeface="Calibri"/>
                <a:sym typeface="Calibri"/>
              </a:rPr>
              <a:t> many consumers rely on mental rules of thumb, called heuristics, to help them make decisions.  </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For example, some people buy the more expensive brand option, believing that the higher price reflects better quality. Others simplify decision making by purchasing the same brand over and over, so long as it continues to satisfy their needs.  Finally, some people assume products have certain characteristics if they come from a particular country (Germany – fine engineering, superior chocolate).</a:t>
            </a:r>
          </a:p>
        </p:txBody>
      </p:sp>
    </p:spTree>
    <p:extLst>
      <p:ext uri="{BB962C8B-B14F-4D97-AF65-F5344CB8AC3E}">
        <p14:creationId xmlns:p14="http://schemas.microsoft.com/office/powerpoint/2010/main" val="2525069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
        <p:nvSpPr>
          <p:cNvPr id="6"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The last step of the decision making process is the one in which consumers evaluate how good a choice was made by comparing the expectations they formed regarding the product with its actual performance.  </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If the benefits and experience delivered exceed expectations, customers are satisfied, but when advertising overpromises what the product can do, or consumers form unrealistic expectations through other means, dissatisfaction will occur.</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Cognitive dissonance is common following a major purchase, even in instances where consumers are satisfied with their purchase.  Cognitive dissonance refers to the anxiety or regret that a consumer may feel after choosing from among several similar attractive choices.  Essentially, consumers become nervous and second guess the choice they made.</a:t>
            </a:r>
          </a:p>
          <a:p>
            <a:pPr marL="0" marR="0" lvl="0" indent="0" algn="l" rtl="0">
              <a:spcBef>
                <a:spcPts val="0"/>
              </a:spcBef>
              <a:buSzPct val="25000"/>
              <a:buNone/>
            </a:pPr>
            <a:r>
              <a:rPr lang="en-US" sz="1200" b="1" i="0" u="none" strike="noStrike" cap="none" dirty="0">
                <a:solidFill>
                  <a:schemeClr val="dk1"/>
                </a:solidFill>
                <a:ea typeface="Calibri"/>
                <a:cs typeface="Calibri"/>
                <a:sym typeface="Calibri"/>
              </a:rPr>
              <a:t>DISCUSSION NOTES:</a:t>
            </a:r>
          </a:p>
          <a:p>
            <a:pPr marL="0" marR="0" lvl="0" indent="0" algn="l" rtl="0">
              <a:spcBef>
                <a:spcPts val="0"/>
              </a:spcBef>
              <a:buSzPct val="25000"/>
              <a:buNone/>
            </a:pPr>
            <a:r>
              <a:rPr lang="en-US" sz="1200" b="0" i="0" u="none" strike="noStrike" cap="none" dirty="0">
                <a:solidFill>
                  <a:schemeClr val="dk1"/>
                </a:solidFill>
                <a:ea typeface="Calibri"/>
                <a:cs typeface="Calibri"/>
                <a:sym typeface="Calibri"/>
              </a:rPr>
              <a:t>Marketers can take a number of actions that may help to reduce cognitive dissonance:</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Include information inside the package praising consumers and reinforcing they made the right choice</a:t>
            </a:r>
            <a:r>
              <a:rPr lang="en-US" sz="1200" b="0" i="0" u="sng" strike="noStrike" cap="none" dirty="0">
                <a:solidFill>
                  <a:schemeClr val="dk1"/>
                </a:solidFill>
                <a:ea typeface="Calibri"/>
                <a:cs typeface="Calibri"/>
                <a:sym typeface="Calibri"/>
              </a:rPr>
              <a:t>.</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Using follow-up emails, letters, and phone calls to contact the buyer following the purchase as a means of either reassuring them or answering questions they might have.</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Offering comprehensive warranties and guarantees.</a:t>
            </a:r>
          </a:p>
        </p:txBody>
      </p:sp>
    </p:spTree>
    <p:extLst>
      <p:ext uri="{BB962C8B-B14F-4D97-AF65-F5344CB8AC3E}">
        <p14:creationId xmlns:p14="http://schemas.microsoft.com/office/powerpoint/2010/main" val="1436411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
        <p:nvSpPr>
          <p:cNvPr id="6"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ea typeface="Calibri"/>
                <a:cs typeface="Calibri"/>
                <a:sym typeface="Calibri"/>
              </a:rPr>
              <a:t>Lecture Notes:</a:t>
            </a:r>
          </a:p>
          <a:p>
            <a:pPr marL="0" marR="0" lvl="0" indent="0" algn="l" rtl="0">
              <a:spcBef>
                <a:spcPts val="0"/>
              </a:spcBef>
              <a:buSzPct val="25000"/>
              <a:buNone/>
            </a:pPr>
            <a:endParaRPr sz="1200" b="0" i="0" u="none" strike="noStrike" cap="none" dirty="0">
              <a:solidFill>
                <a:schemeClr val="dk1"/>
              </a:solidFill>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ea typeface="Calibri"/>
                <a:cs typeface="Calibri"/>
                <a:sym typeface="Calibri"/>
              </a:rPr>
              <a:t>Summary slide for Chapter 6, learning objective 1.</a:t>
            </a:r>
          </a:p>
        </p:txBody>
      </p:sp>
    </p:spTree>
    <p:extLst>
      <p:ext uri="{BB962C8B-B14F-4D97-AF65-F5344CB8AC3E}">
        <p14:creationId xmlns:p14="http://schemas.microsoft.com/office/powerpoint/2010/main" val="3033046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
        <p:nvSpPr>
          <p:cNvPr id="5"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228600" marR="0" lvl="0" indent="-228600" algn="l" rtl="0">
              <a:spcBef>
                <a:spcPts val="0"/>
              </a:spcBef>
              <a:buSzPct val="25000"/>
              <a:buNone/>
            </a:pPr>
            <a:r>
              <a:rPr lang="en-US" sz="1200" b="1" i="0" u="none" strike="noStrike" cap="none" dirty="0">
                <a:solidFill>
                  <a:schemeClr val="dk1"/>
                </a:solidFill>
                <a:ea typeface="Calibri"/>
                <a:cs typeface="Calibri"/>
                <a:sym typeface="Calibri"/>
              </a:rPr>
              <a:t>LECTURE NOTES:</a:t>
            </a:r>
          </a:p>
          <a:p>
            <a:pPr marL="228600" marR="0" lvl="0" indent="-22860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Marketers also try to understand the influence of each of the factors shown here, and how they impact the decision making process. These include factors internal to the consumer, situational influences, and social influences.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9870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
        <p:nvSpPr>
          <p:cNvPr id="6" name="Notes Placeholder 2"/>
          <p:cNvSpPr txBox="1">
            <a:spLocks noGrp="1"/>
          </p:cNvSpPr>
          <p:nvPr>
            <p:ph type="body" idx="3"/>
          </p:nvPr>
        </p:nvSpPr>
        <p:spPr>
          <a:xfrm>
            <a:off x="685800" y="4343400"/>
            <a:ext cx="5638800" cy="44196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SzPct val="25000"/>
              <a:buNone/>
            </a:pPr>
            <a:r>
              <a:rPr lang="en-US" sz="1100" b="1" i="0" u="none" strike="noStrike" cap="none" dirty="0">
                <a:solidFill>
                  <a:schemeClr val="dk1"/>
                </a:solidFill>
                <a:ea typeface="Calibri"/>
                <a:cs typeface="Calibri"/>
                <a:sym typeface="Calibri"/>
              </a:rPr>
              <a:t>LECTURE NOTES:</a:t>
            </a:r>
          </a:p>
          <a:p>
            <a:pPr marL="0" marR="0" lvl="0" indent="0" algn="l" rtl="0">
              <a:lnSpc>
                <a:spcPct val="90000"/>
              </a:lnSpc>
              <a:spcBef>
                <a:spcPts val="0"/>
              </a:spcBef>
              <a:buClr>
                <a:schemeClr val="dk1"/>
              </a:buClr>
              <a:buSzPct val="100000"/>
              <a:buFont typeface="Calibri"/>
              <a:buChar char="•"/>
            </a:pPr>
            <a:r>
              <a:rPr lang="en-US" sz="1100" b="0" i="0" u="none" strike="noStrike" cap="none" dirty="0">
                <a:solidFill>
                  <a:schemeClr val="dk1"/>
                </a:solidFill>
                <a:ea typeface="Calibri"/>
                <a:cs typeface="Calibri"/>
                <a:sym typeface="Calibri"/>
              </a:rPr>
              <a:t>Multiple internal factors cause individual consumers to interpret information about the outside world differently, including perception.</a:t>
            </a:r>
          </a:p>
          <a:p>
            <a:pPr marL="0" marR="0" lvl="0" indent="0" algn="l" rtl="0">
              <a:lnSpc>
                <a:spcPct val="90000"/>
              </a:lnSpc>
              <a:spcBef>
                <a:spcPts val="0"/>
              </a:spcBef>
              <a:buClr>
                <a:schemeClr val="dk1"/>
              </a:buClr>
              <a:buSzPct val="100000"/>
              <a:buFont typeface="Calibri"/>
              <a:buChar char="•"/>
            </a:pPr>
            <a:r>
              <a:rPr lang="en-US" sz="1100" b="0" i="0" u="none" strike="noStrike" cap="none" dirty="0">
                <a:solidFill>
                  <a:schemeClr val="dk1"/>
                </a:solidFill>
                <a:ea typeface="Calibri"/>
                <a:cs typeface="Calibri"/>
                <a:sym typeface="Calibri"/>
              </a:rPr>
              <a:t>Perception is the process by which we select, organize, and interpret information from the outside world.  Information is received from our visual, aural, and tactile senses and then interpreted in light of our past experiences, or lack thereof.</a:t>
            </a:r>
          </a:p>
          <a:p>
            <a:pPr marL="0" marR="0" lvl="0" indent="0" algn="l" rtl="0">
              <a:lnSpc>
                <a:spcPct val="90000"/>
              </a:lnSpc>
              <a:spcBef>
                <a:spcPts val="0"/>
              </a:spcBef>
              <a:buClr>
                <a:schemeClr val="dk1"/>
              </a:buClr>
              <a:buSzPct val="100000"/>
              <a:buFont typeface="Calibri"/>
              <a:buChar char="•"/>
            </a:pPr>
            <a:r>
              <a:rPr lang="en-US" sz="1100" b="0" i="0" u="none" strike="noStrike" cap="none" dirty="0">
                <a:solidFill>
                  <a:schemeClr val="dk1"/>
                </a:solidFill>
                <a:ea typeface="Calibri"/>
                <a:cs typeface="Calibri"/>
                <a:sym typeface="Calibri"/>
              </a:rPr>
              <a:t>Obviously marketers want consumers to perceive messages in the manner in which they were intended.  For this to occur, consumers must be exposed to the message (i.e., be capable of registering the stimulus delivered in the marketing communications); they must pay attention to the message by mentally processing the information and cues it contains, and finally, they must interpret the message correctly by assigning the proper meaning to the words and symbols it contains.</a:t>
            </a:r>
          </a:p>
          <a:p>
            <a:pPr marL="0" marR="0" lvl="0" indent="0" algn="l" rtl="0">
              <a:lnSpc>
                <a:spcPct val="90000"/>
              </a:lnSpc>
              <a:spcBef>
                <a:spcPts val="0"/>
              </a:spcBef>
              <a:buClr>
                <a:schemeClr val="dk1"/>
              </a:buClr>
              <a:buSzPct val="100000"/>
              <a:buFont typeface="Calibri"/>
              <a:buChar char="•"/>
            </a:pPr>
            <a:r>
              <a:rPr lang="en-US" sz="1100" b="0" i="0" u="none" strike="noStrike" cap="none" dirty="0">
                <a:solidFill>
                  <a:schemeClr val="dk1"/>
                </a:solidFill>
                <a:ea typeface="Calibri"/>
                <a:cs typeface="Calibri"/>
                <a:sym typeface="Calibri"/>
              </a:rPr>
              <a:t>Marketers work hard to achieve exposure for their products, for example, by placing marketing communications in a variety of media and contexts.  While some consumers have been concerned that marketers can manipulate them into buying things they don’t need or want via subliminal advertising – hidden messages that supposedly influence our ID and thus work below the conscious threshold – no evidence of subliminal advertising’s effectiveness exists.</a:t>
            </a:r>
          </a:p>
          <a:p>
            <a:pPr marL="0" marR="0" lvl="0" indent="0" algn="l" rtl="0">
              <a:lnSpc>
                <a:spcPct val="90000"/>
              </a:lnSpc>
              <a:spcBef>
                <a:spcPts val="0"/>
              </a:spcBef>
              <a:buClr>
                <a:schemeClr val="dk1"/>
              </a:buClr>
              <a:buSzPct val="100000"/>
              <a:buFont typeface="Calibri"/>
              <a:buChar char="•"/>
            </a:pPr>
            <a:r>
              <a:rPr lang="en-US" sz="1100" b="0" i="0" u="none" strike="noStrike" cap="none" dirty="0">
                <a:solidFill>
                  <a:schemeClr val="dk1"/>
                </a:solidFill>
                <a:ea typeface="Calibri"/>
                <a:cs typeface="Calibri"/>
                <a:sym typeface="Calibri"/>
              </a:rPr>
              <a:t>Multitasking by consumers and the large number of communications to which consumers are exposed make attracting attention very difficult, though various creative tactics, such as the use of humor and celebrities, can be helpful.</a:t>
            </a:r>
          </a:p>
          <a:p>
            <a:pPr marL="0" marR="0" lvl="0" indent="0" algn="l" rtl="0">
              <a:lnSpc>
                <a:spcPct val="90000"/>
              </a:lnSpc>
              <a:spcBef>
                <a:spcPts val="0"/>
              </a:spcBef>
              <a:buClr>
                <a:schemeClr val="dk1"/>
              </a:buClr>
              <a:buSzPct val="100000"/>
              <a:buFont typeface="Calibri"/>
              <a:buChar char="•"/>
            </a:pPr>
            <a:r>
              <a:rPr lang="en-US" sz="1100" b="0" i="0" u="none" strike="noStrike" cap="none" dirty="0">
                <a:solidFill>
                  <a:schemeClr val="dk1"/>
                </a:solidFill>
                <a:ea typeface="Calibri"/>
                <a:cs typeface="Calibri"/>
                <a:sym typeface="Calibri"/>
              </a:rPr>
              <a:t>Finally, marketers must make certain that the words, pictures, and other symbols used in their marketing communications efforts are within the realm of consumer’s past experience – cultural, educational, and geographic differences are among the many reasons why a message may not be properly perceived.</a:t>
            </a:r>
          </a:p>
          <a:p>
            <a:pPr marL="0" marR="0" lvl="0" indent="0" algn="l" rtl="0">
              <a:lnSpc>
                <a:spcPct val="90000"/>
              </a:lnSpc>
              <a:spcBef>
                <a:spcPts val="0"/>
              </a:spcBef>
              <a:buClr>
                <a:schemeClr val="dk1"/>
              </a:buClr>
              <a:buSzPct val="100000"/>
              <a:buFont typeface="Calibri"/>
              <a:buChar char="•"/>
            </a:pPr>
            <a:r>
              <a:rPr lang="en-US" sz="1100" b="0" i="0" u="none" strike="noStrike" cap="none" dirty="0">
                <a:solidFill>
                  <a:schemeClr val="dk1"/>
                </a:solidFill>
                <a:ea typeface="Calibri"/>
                <a:cs typeface="Calibri"/>
                <a:sym typeface="Calibri"/>
              </a:rPr>
              <a:t>We are bombarded by thousands of marketing communications messages daily.</a:t>
            </a:r>
          </a:p>
          <a:p>
            <a:pPr marL="0" marR="0" lvl="0" indent="0" algn="l" rtl="0">
              <a:lnSpc>
                <a:spcPct val="90000"/>
              </a:lnSpc>
              <a:spcBef>
                <a:spcPts val="0"/>
              </a:spcBef>
              <a:buSzPct val="25000"/>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1405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
        <p:nvSpPr>
          <p:cNvPr id="5"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Motivation is an internal state that drive</a:t>
            </a:r>
            <a:r>
              <a:rPr lang="en-US" sz="1200" b="0" i="0" u="none" strike="sngStrike" cap="none" dirty="0">
                <a:solidFill>
                  <a:schemeClr val="dk1"/>
                </a:solidFill>
                <a:ea typeface="Calibri"/>
                <a:cs typeface="Calibri"/>
                <a:sym typeface="Calibri"/>
              </a:rPr>
              <a:t>r</a:t>
            </a:r>
            <a:r>
              <a:rPr lang="en-US" sz="1200" b="0" i="0" u="none" strike="noStrike" cap="none" dirty="0">
                <a:solidFill>
                  <a:schemeClr val="dk1"/>
                </a:solidFill>
                <a:ea typeface="Calibri"/>
                <a:cs typeface="Calibri"/>
                <a:sym typeface="Calibri"/>
              </a:rPr>
              <a:t>s consumers to satisfy their needs. Understanding what motivates consumers can help marketers do a better job of segmenting the market, and communicating with their chosen target.</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For example, marketers at the beginning of the walking shoe craze assumed that all recreational walkers were just burned-out joggers. Subsequent psychographic research that examined the AIOs of these walkers showed that there were actually several psychographic segments within the larger group who engaged in the activity for very different reasons. These different motivations included walking for fun, walking to save money, and walking for exercise. This research resulted in walking shoes for different segments, from </a:t>
            </a:r>
            <a:r>
              <a:rPr lang="en-US" sz="1200" b="0" i="0" u="none" strike="noStrike" cap="none" dirty="0" err="1">
                <a:solidFill>
                  <a:schemeClr val="dk1"/>
                </a:solidFill>
                <a:ea typeface="Calibri"/>
                <a:cs typeface="Calibri"/>
                <a:sym typeface="Calibri"/>
              </a:rPr>
              <a:t>Footjoy</a:t>
            </a:r>
            <a:r>
              <a:rPr lang="en-US" sz="1200" b="0" i="0" u="none" strike="noStrike" cap="none" dirty="0">
                <a:solidFill>
                  <a:schemeClr val="dk1"/>
                </a:solidFill>
                <a:ea typeface="Calibri"/>
                <a:cs typeface="Calibri"/>
                <a:sym typeface="Calibri"/>
              </a:rPr>
              <a:t> Walkers to Nike </a:t>
            </a:r>
            <a:r>
              <a:rPr lang="en-US" sz="1200" b="0" i="0" u="none" strike="noStrike" cap="none" dirty="0" err="1">
                <a:solidFill>
                  <a:schemeClr val="dk1"/>
                </a:solidFill>
                <a:ea typeface="Calibri"/>
                <a:cs typeface="Calibri"/>
                <a:sym typeface="Calibri"/>
              </a:rPr>
              <a:t>Healthwalkers</a:t>
            </a:r>
            <a:r>
              <a:rPr lang="en-US" sz="1200" b="0" i="0" u="none" strike="noStrike" cap="none" dirty="0">
                <a:solidFill>
                  <a:schemeClr val="dk1"/>
                </a:solidFill>
                <a:ea typeface="Calibri"/>
                <a:cs typeface="Calibri"/>
                <a:sym typeface="Calibri"/>
              </a:rPr>
              <a:t>.</a:t>
            </a:r>
          </a:p>
          <a:p>
            <a:pPr marL="0" marR="0" lvl="0" indent="0" algn="l" rtl="0">
              <a:spcBef>
                <a:spcPts val="0"/>
              </a:spcBef>
              <a:buClr>
                <a:schemeClr val="dk1"/>
              </a:buClr>
              <a:buSzPct val="25000"/>
              <a:buFont typeface="Calibri"/>
              <a:buNone/>
            </a:pPr>
            <a:endParaRPr sz="1200" b="0" i="0" u="none" strike="noStrike" cap="none" dirty="0">
              <a:solidFill>
                <a:schemeClr val="dk1"/>
              </a:solidFill>
              <a:ea typeface="Calibri"/>
              <a:cs typeface="Calibri"/>
              <a:sym typeface="Calibri"/>
            </a:endParaRPr>
          </a:p>
          <a:p>
            <a:pPr marL="0" marR="0" lvl="0" indent="0" algn="l" rtl="0">
              <a:spcBef>
                <a:spcPts val="0"/>
              </a:spcBef>
              <a:buClr>
                <a:schemeClr val="dk1"/>
              </a:buClr>
              <a:buSzPct val="25000"/>
              <a:buFont typeface="Calibri"/>
              <a:buNone/>
            </a:pPr>
            <a:r>
              <a:rPr lang="en-US" sz="1200" b="1" i="0" u="none" strike="noStrike" cap="none" dirty="0">
                <a:solidFill>
                  <a:schemeClr val="dk1"/>
                </a:solidFill>
                <a:ea typeface="Calibri"/>
                <a:cs typeface="Calibri"/>
                <a:sym typeface="Calibri"/>
              </a:rPr>
              <a:t>DISCUSSION NOTE:</a:t>
            </a:r>
          </a:p>
          <a:p>
            <a:pPr marL="0" marR="0" lvl="0" indent="0" algn="l" rtl="0">
              <a:spcBef>
                <a:spcPts val="0"/>
              </a:spcBef>
              <a:buClr>
                <a:schemeClr val="dk1"/>
              </a:buClr>
              <a:buSzPct val="25000"/>
              <a:buFont typeface="Calibri"/>
              <a:buNone/>
            </a:pPr>
            <a:endParaRPr sz="1200" b="1" i="0" u="none" strike="noStrike" cap="none" dirty="0">
              <a:solidFill>
                <a:schemeClr val="dk1"/>
              </a:solidFill>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ea typeface="Calibri"/>
                <a:cs typeface="Calibri"/>
                <a:sym typeface="Calibri"/>
              </a:rPr>
              <a:t>Consumers purchase many products such as bathtubs for both functional and aesthetic reasons.</a:t>
            </a:r>
          </a:p>
          <a:p>
            <a:pPr marL="0" marR="0" lvl="0" indent="0" algn="l" rtl="0">
              <a:spcBef>
                <a:spcPts val="0"/>
              </a:spcBef>
              <a:buSzPct val="25000"/>
              <a:buNone/>
            </a:pPr>
            <a:r>
              <a:rPr lang="en-US" sz="1200" b="0" i="0" u="none" strike="noStrike" cap="none" dirty="0">
                <a:solidFill>
                  <a:schemeClr val="dk1"/>
                </a:solidFill>
                <a:ea typeface="Calibri"/>
                <a:cs typeface="Calibri"/>
                <a:sym typeface="Calibri"/>
              </a:rPr>
              <a:t>Instructor should ask some students to write down a recent purchase that they were motivated to make for functional reasons and another group to write down recent purchases made for aesthetic reasons. Compare the two lists – are there crossovers? </a:t>
            </a:r>
          </a:p>
          <a:p>
            <a:pPr marL="0" marR="0" lvl="0" indent="0" algn="l" rtl="0">
              <a:spcBef>
                <a:spcPts val="0"/>
              </a:spcBef>
              <a:buClr>
                <a:schemeClr val="dk1"/>
              </a:buClr>
              <a:buSzPct val="25000"/>
              <a:buFont typeface="Calibri"/>
              <a:buNone/>
            </a:pPr>
            <a:endParaRPr sz="1200" b="1" i="0" u="none" strike="noStrike" cap="none" dirty="0">
              <a:solidFill>
                <a:schemeClr val="dk1"/>
              </a:solidFill>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7436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
        <p:nvSpPr>
          <p:cNvPr id="6"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228600" marR="0" lvl="0" indent="-228600" algn="l" rtl="0">
              <a:spcBef>
                <a:spcPts val="0"/>
              </a:spcBef>
              <a:buSzPct val="25000"/>
              <a:buNone/>
            </a:pPr>
            <a:r>
              <a:rPr lang="en-US" sz="1200" b="1" i="0" u="none" strike="noStrike" cap="none" dirty="0">
                <a:solidFill>
                  <a:schemeClr val="dk1"/>
                </a:solidFill>
                <a:ea typeface="Calibri"/>
                <a:cs typeface="Calibri"/>
                <a:sym typeface="Calibri"/>
              </a:rPr>
              <a:t>LECTURE NOTES:</a:t>
            </a:r>
          </a:p>
          <a:p>
            <a:pPr marL="228600" marR="0" lvl="0" indent="-22860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The hierarchy of needs categorizes motivation as being related to five different types of needs. Need types include physiological, safety, belongingness, ego, and  self-actualization.  Products and services related to each need level are also shown on the slide.</a:t>
            </a:r>
          </a:p>
          <a:p>
            <a:pPr marL="228600" marR="0" lvl="0" indent="-22860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The basic premise behind the hierarchy of needs is that consumers will seek to satisfy lower level needs (e.g., physiological) before progressing to higher level needs.  </a:t>
            </a:r>
          </a:p>
          <a:p>
            <a:pPr marL="228600" marR="0" lvl="0" indent="-228600" algn="l" rtl="0">
              <a:spcBef>
                <a:spcPts val="0"/>
              </a:spcBef>
              <a:spcAft>
                <a:spcPts val="0"/>
              </a:spcAft>
              <a:buClr>
                <a:schemeClr val="dk1"/>
              </a:buClr>
              <a:buSzPct val="100000"/>
              <a:buFont typeface="Calibri"/>
              <a:buChar char="•"/>
            </a:pPr>
            <a:r>
              <a:rPr lang="en-US" sz="1200" b="0" i="0" u="none" strike="noStrike" cap="none" dirty="0">
                <a:solidFill>
                  <a:schemeClr val="dk1"/>
                </a:solidFill>
                <a:ea typeface="Calibri"/>
                <a:cs typeface="Calibri"/>
                <a:sym typeface="Calibri"/>
              </a:rPr>
              <a:t>When marketers understand the level of need most relevant to their consumer target, they can tailor their product and messages to match.</a:t>
            </a:r>
          </a:p>
          <a:p>
            <a:pPr marL="685800" marR="0" lvl="1" indent="-228600" algn="l" rtl="0">
              <a:spcBef>
                <a:spcPts val="180"/>
              </a:spcBef>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5235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491278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
        <p:nvSpPr>
          <p:cNvPr id="6"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ea typeface="Calibri"/>
                <a:cs typeface="Calibri"/>
                <a:sym typeface="Calibri"/>
              </a:rPr>
              <a:t>DISCUSSION NOTE</a:t>
            </a:r>
            <a:r>
              <a:rPr lang="en-US" sz="1200" b="1" i="0" u="sng" strike="noStrike" cap="none" dirty="0">
                <a:solidFill>
                  <a:schemeClr val="dk1"/>
                </a:solidFill>
                <a:ea typeface="Calibri"/>
                <a:cs typeface="Calibri"/>
                <a:sym typeface="Calibri"/>
              </a:rPr>
              <a:t>S</a:t>
            </a:r>
            <a:r>
              <a:rPr lang="en-US" sz="1200" b="1" i="0" u="none" strike="noStrike" cap="none" dirty="0">
                <a:solidFill>
                  <a:schemeClr val="dk1"/>
                </a:solidFill>
                <a:ea typeface="Calibri"/>
                <a:cs typeface="Calibri"/>
                <a:sym typeface="Calibri"/>
              </a:rPr>
              <a:t>:</a:t>
            </a:r>
          </a:p>
          <a:p>
            <a:pPr marL="0" marR="0" lvl="0" indent="0" algn="l" rtl="0">
              <a:spcBef>
                <a:spcPts val="0"/>
              </a:spcBef>
              <a:buSzPct val="25000"/>
              <a:buNone/>
            </a:pPr>
            <a:endParaRPr sz="1200" b="0" i="0" u="none" strike="noStrike" cap="none" dirty="0">
              <a:solidFill>
                <a:schemeClr val="dk1"/>
              </a:solidFill>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ea typeface="Calibri"/>
                <a:cs typeface="Calibri"/>
                <a:sym typeface="Calibri"/>
              </a:rPr>
              <a:t>Instructor should introduce </a:t>
            </a:r>
            <a:r>
              <a:rPr lang="en-US" sz="1200" b="0" i="0" u="none" strike="noStrike" cap="none" dirty="0" err="1">
                <a:solidFill>
                  <a:schemeClr val="dk1"/>
                </a:solidFill>
                <a:ea typeface="Calibri"/>
                <a:cs typeface="Calibri"/>
                <a:sym typeface="Calibri"/>
              </a:rPr>
              <a:t>gamification</a:t>
            </a:r>
            <a:r>
              <a:rPr lang="en-US" sz="1200" b="0" i="0" u="none" strike="noStrike" cap="none" dirty="0">
                <a:solidFill>
                  <a:schemeClr val="dk1"/>
                </a:solidFill>
                <a:ea typeface="Calibri"/>
                <a:cs typeface="Calibri"/>
                <a:sym typeface="Calibri"/>
              </a:rPr>
              <a:t> concept and ask students about their own experiences.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ea typeface="Calibri"/>
                <a:cs typeface="Calibri"/>
                <a:sym typeface="Calibri"/>
              </a:rPr>
              <a:t>Some students are likely familiar with apps such as Foursquare as well as websites such as </a:t>
            </a:r>
            <a:r>
              <a:rPr lang="en-US" sz="1200" b="0" i="0" u="none" strike="noStrike" cap="none" dirty="0" err="1">
                <a:solidFill>
                  <a:schemeClr val="dk1"/>
                </a:solidFill>
                <a:ea typeface="Calibri"/>
                <a:cs typeface="Calibri"/>
                <a:sym typeface="Calibri"/>
              </a:rPr>
              <a:t>StackOverflow</a:t>
            </a:r>
            <a:r>
              <a:rPr lang="en-US" sz="1200" b="0" i="0" u="none" strike="noStrike" cap="none" dirty="0">
                <a:solidFill>
                  <a:schemeClr val="dk1"/>
                </a:solidFill>
                <a:ea typeface="Calibri"/>
                <a:cs typeface="Calibri"/>
                <a:sym typeface="Calibri"/>
              </a:rPr>
              <a:t> and LinkedIn, which have </a:t>
            </a:r>
            <a:r>
              <a:rPr lang="en-US" sz="1200" b="0" i="0" u="none" strike="noStrike" cap="none" dirty="0" err="1">
                <a:solidFill>
                  <a:schemeClr val="dk1"/>
                </a:solidFill>
                <a:ea typeface="Calibri"/>
                <a:cs typeface="Calibri"/>
                <a:sym typeface="Calibri"/>
              </a:rPr>
              <a:t>gamification</a:t>
            </a:r>
            <a:r>
              <a:rPr lang="en-US" sz="1200" b="0" i="0" u="none" strike="noStrike" cap="none" dirty="0">
                <a:solidFill>
                  <a:schemeClr val="dk1"/>
                </a:solidFill>
                <a:ea typeface="Calibri"/>
                <a:cs typeface="Calibri"/>
                <a:sym typeface="Calibri"/>
              </a:rPr>
              <a:t> elements.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ea typeface="Calibri"/>
                <a:cs typeface="Calibri"/>
                <a:sym typeface="Calibri"/>
              </a:rPr>
              <a:t>Have students debate the pros and cons of companies using such information from games for marketing purposes from the consumer’s perspective.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5720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
        <p:nvSpPr>
          <p:cNvPr id="6"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228600" marR="0" lvl="0" indent="-228600" algn="l" rtl="0">
              <a:spcBef>
                <a:spcPts val="0"/>
              </a:spcBef>
              <a:spcAft>
                <a:spcPts val="0"/>
              </a:spcAft>
              <a:buSzPct val="25000"/>
              <a:buNone/>
            </a:pPr>
            <a:r>
              <a:rPr lang="en-US" sz="1000" b="1" i="0" u="none" strike="noStrike" cap="none" dirty="0">
                <a:solidFill>
                  <a:schemeClr val="dk1"/>
                </a:solidFill>
                <a:ea typeface="Calibri"/>
                <a:cs typeface="Calibri"/>
                <a:sym typeface="Calibri"/>
              </a:rPr>
              <a:t>LECTURE NOTES:</a:t>
            </a:r>
          </a:p>
          <a:p>
            <a:pPr marL="228600" marR="0" lvl="0" indent="-228600" algn="l" rtl="0">
              <a:lnSpc>
                <a:spcPct val="95000"/>
              </a:lnSpc>
              <a:spcBef>
                <a:spcPts val="150"/>
              </a:spcBef>
              <a:spcAft>
                <a:spcPts val="0"/>
              </a:spcAft>
              <a:buClr>
                <a:schemeClr val="dk1"/>
              </a:buClr>
              <a:buSzPct val="100000"/>
              <a:buFont typeface="Calibri"/>
              <a:buChar char="•"/>
            </a:pPr>
            <a:r>
              <a:rPr lang="en-US" sz="1000" b="0" i="0" u="none" strike="noStrike" cap="none" dirty="0">
                <a:solidFill>
                  <a:schemeClr val="dk1"/>
                </a:solidFill>
                <a:ea typeface="Calibri"/>
                <a:cs typeface="Calibri"/>
                <a:sym typeface="Calibri"/>
              </a:rPr>
              <a:t>Learning is defined as </a:t>
            </a:r>
            <a:r>
              <a:rPr lang="en-US" sz="1000" b="0" i="0" u="none" strike="noStrike" cap="none" dirty="0">
                <a:solidFill>
                  <a:schemeClr val="accent2"/>
                </a:solidFill>
                <a:ea typeface="Calibri"/>
                <a:cs typeface="Calibri"/>
                <a:sym typeface="Calibri"/>
              </a:rPr>
              <a:t>a relatively permanent change in behavior caused by information or experience. Psychologists have advanced several theories as to how learning occurs.</a:t>
            </a:r>
          </a:p>
          <a:p>
            <a:pPr marL="228600" marR="0" lvl="0" indent="-228600" algn="l" rtl="0">
              <a:lnSpc>
                <a:spcPct val="95000"/>
              </a:lnSpc>
              <a:spcBef>
                <a:spcPts val="150"/>
              </a:spcBef>
              <a:spcAft>
                <a:spcPts val="0"/>
              </a:spcAft>
              <a:buClr>
                <a:schemeClr val="accent2"/>
              </a:buClr>
              <a:buSzPct val="100000"/>
              <a:buFont typeface="Calibri"/>
              <a:buChar char="•"/>
            </a:pPr>
            <a:r>
              <a:rPr lang="en-US" sz="1000" b="0" i="0" u="none" strike="noStrike" cap="none" dirty="0">
                <a:solidFill>
                  <a:schemeClr val="accent2"/>
                </a:solidFill>
                <a:ea typeface="Calibri"/>
                <a:cs typeface="Calibri"/>
                <a:sym typeface="Calibri"/>
              </a:rPr>
              <a:t>Behaviorally based theories assume that learning takes place as a result of connections we form between events. In </a:t>
            </a:r>
            <a:r>
              <a:rPr lang="en-US" sz="1000" b="1" i="0" u="none" strike="noStrike" cap="none" dirty="0">
                <a:solidFill>
                  <a:schemeClr val="dk1"/>
                </a:solidFill>
                <a:ea typeface="Calibri"/>
                <a:cs typeface="Calibri"/>
                <a:sym typeface="Calibri"/>
              </a:rPr>
              <a:t>classical conditioning</a:t>
            </a:r>
            <a:r>
              <a:rPr lang="en-US" sz="1000" b="0" i="0" u="none" strike="noStrike" cap="none" dirty="0">
                <a:solidFill>
                  <a:schemeClr val="dk1"/>
                </a:solidFill>
                <a:ea typeface="Calibri"/>
                <a:cs typeface="Calibri"/>
                <a:sym typeface="Calibri"/>
              </a:rPr>
              <a:t>, a person perceives two stimuli at about the same time. After a while, the person transfers his response from one stimulus to the other. For example, an ad shows a product and a breathtakingly beautiful scene so that (the marketer hopes) you will transfer the positive feelings you get when you look at the scene to the advertised product.</a:t>
            </a:r>
          </a:p>
          <a:p>
            <a:pPr marL="228600" marR="0" lvl="0" indent="-228600" algn="l" rtl="0">
              <a:lnSpc>
                <a:spcPct val="95000"/>
              </a:lnSpc>
              <a:spcBef>
                <a:spcPts val="150"/>
              </a:spcBef>
              <a:spcAft>
                <a:spcPts val="0"/>
              </a:spcAft>
              <a:buClr>
                <a:schemeClr val="dk1"/>
              </a:buClr>
              <a:buSzPct val="100000"/>
              <a:buFont typeface="Calibri"/>
              <a:buChar char="•"/>
            </a:pPr>
            <a:r>
              <a:rPr lang="en-US" sz="1000" b="0" i="0" u="none" strike="noStrike" cap="none" dirty="0">
                <a:solidFill>
                  <a:schemeClr val="dk1"/>
                </a:solidFill>
                <a:ea typeface="Calibri"/>
                <a:cs typeface="Calibri"/>
                <a:sym typeface="Calibri"/>
              </a:rPr>
              <a:t>Another common form of behavioral learning is </a:t>
            </a:r>
            <a:r>
              <a:rPr lang="en-US" sz="1000" b="1" i="0" u="none" strike="noStrike" cap="none" dirty="0">
                <a:solidFill>
                  <a:schemeClr val="dk1"/>
                </a:solidFill>
                <a:ea typeface="Calibri"/>
                <a:cs typeface="Calibri"/>
                <a:sym typeface="Calibri"/>
              </a:rPr>
              <a:t>operant conditioning</a:t>
            </a:r>
            <a:r>
              <a:rPr lang="en-US" sz="1000" b="0" i="0" u="none" strike="noStrike" cap="none" dirty="0">
                <a:solidFill>
                  <a:schemeClr val="dk1"/>
                </a:solidFill>
                <a:ea typeface="Calibri"/>
                <a:cs typeface="Calibri"/>
                <a:sym typeface="Calibri"/>
              </a:rPr>
              <a:t>, which occurs when people learn that their actions result in rewards or punishments. This feedback influences how they will respond in similar situations in the future. Just as a rat in a maze learns the route to a piece of cheese, consumers who receive a reward such as a prize in the bottom of a box of cereal will be more likely to buy that brand again.</a:t>
            </a:r>
          </a:p>
          <a:p>
            <a:pPr marL="228600" marR="0" lvl="0" indent="-228600" algn="l" rtl="0">
              <a:lnSpc>
                <a:spcPct val="95000"/>
              </a:lnSpc>
              <a:spcBef>
                <a:spcPts val="150"/>
              </a:spcBef>
              <a:spcAft>
                <a:spcPts val="0"/>
              </a:spcAft>
              <a:buClr>
                <a:schemeClr val="dk1"/>
              </a:buClr>
              <a:buSzPct val="100000"/>
              <a:buFont typeface="Calibri"/>
              <a:buChar char="•"/>
            </a:pPr>
            <a:r>
              <a:rPr lang="en-US" sz="1000" b="0" i="0" u="none" strike="noStrike" cap="none" dirty="0">
                <a:solidFill>
                  <a:schemeClr val="dk1"/>
                </a:solidFill>
                <a:ea typeface="Calibri"/>
                <a:cs typeface="Calibri"/>
                <a:sym typeface="Calibri"/>
              </a:rPr>
              <a:t>Cognitive learning theory views  people as problem-solvers who do more than passively react to associations between stimuli.  Cognitive learning takes place when consumers make a connection between ideas or by observing things in their environment.  Marketing messages facilitate this process when they provide factual information, such as the nutrition facts shown in this print ad.</a:t>
            </a:r>
          </a:p>
          <a:p>
            <a:pPr marL="685800" marR="0" lvl="1" indent="-228600" algn="l" rtl="0">
              <a:lnSpc>
                <a:spcPct val="95000"/>
              </a:lnSpc>
              <a:spcBef>
                <a:spcPts val="150"/>
              </a:spcBef>
              <a:buClr>
                <a:schemeClr val="dk1"/>
              </a:buClr>
              <a:buSzPct val="100000"/>
              <a:buFont typeface="Calibri"/>
              <a:buChar char="•"/>
            </a:pPr>
            <a:r>
              <a:rPr lang="en-US" sz="1000" b="0" i="0" u="none" strike="noStrike" cap="none" dirty="0">
                <a:solidFill>
                  <a:schemeClr val="dk1"/>
                </a:solidFill>
                <a:ea typeface="Calibri"/>
                <a:cs typeface="Calibri"/>
                <a:sym typeface="Calibri"/>
              </a:rPr>
              <a:t>Observational learning occurs when people watch the actions of others and note what happens to them as a result.  This is why many TV ads show the product being used, and the positive benefits that result from that usage. </a:t>
            </a:r>
          </a:p>
          <a:p>
            <a:pPr marL="228600" marR="0" lvl="0" indent="-228600" algn="l" rtl="0">
              <a:spcBef>
                <a:spcPts val="0"/>
              </a:spcBef>
              <a:buClr>
                <a:schemeClr val="dk1"/>
              </a:buClr>
              <a:buSzPct val="100000"/>
              <a:buFont typeface="Calibri"/>
              <a:buNone/>
            </a:pPr>
            <a:endParaRPr sz="1000" b="0" i="0" u="none" strike="noStrike" cap="none" dirty="0">
              <a:solidFill>
                <a:schemeClr val="dk1"/>
              </a:solidFill>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ea typeface="Calibri"/>
              <a:cs typeface="Calibri"/>
              <a:sym typeface="Calibri"/>
            </a:endParaRPr>
          </a:p>
        </p:txBody>
      </p:sp>
    </p:spTree>
    <p:extLst>
      <p:ext uri="{BB962C8B-B14F-4D97-AF65-F5344CB8AC3E}">
        <p14:creationId xmlns:p14="http://schemas.microsoft.com/office/powerpoint/2010/main" val="1911956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
        <p:nvSpPr>
          <p:cNvPr id="5"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ea typeface="Calibri"/>
                <a:cs typeface="Calibri"/>
                <a:sym typeface="Calibri"/>
              </a:rPr>
              <a:t>DISCUSSION NOTE:</a:t>
            </a:r>
          </a:p>
          <a:p>
            <a:pPr marL="0" marR="0" lvl="0" indent="0" algn="l" rtl="0">
              <a:spcBef>
                <a:spcPts val="0"/>
              </a:spcBef>
              <a:buSzPct val="25000"/>
              <a:buNone/>
            </a:pPr>
            <a:r>
              <a:rPr lang="en-US" sz="1200" b="0" i="0" u="none" strike="noStrike" cap="none" dirty="0">
                <a:solidFill>
                  <a:schemeClr val="dk1"/>
                </a:solidFill>
                <a:ea typeface="Calibri"/>
                <a:cs typeface="Calibri"/>
                <a:sym typeface="Calibri"/>
              </a:rPr>
              <a:t>Have students think realistically about the impact of data brokers on their everyday lives.  But, also play devil’s advocate, and ask what harm is really being done?</a:t>
            </a:r>
          </a:p>
        </p:txBody>
      </p:sp>
    </p:spTree>
    <p:extLst>
      <p:ext uri="{BB962C8B-B14F-4D97-AF65-F5344CB8AC3E}">
        <p14:creationId xmlns:p14="http://schemas.microsoft.com/office/powerpoint/2010/main" val="2829317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
        <p:nvSpPr>
          <p:cNvPr id="5"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Marketers often try to influence our attitudes via the affective component when they use images that arouse either negative or positive feelings. </a:t>
            </a:r>
          </a:p>
          <a:p>
            <a:pPr marL="0" marR="0" lvl="0" indent="0" algn="l" rtl="0">
              <a:spcBef>
                <a:spcPts val="0"/>
              </a:spcBef>
              <a:buClr>
                <a:schemeClr val="dk1"/>
              </a:buClr>
              <a:buSzPct val="25000"/>
              <a:buFont typeface="Calibri"/>
              <a:buNone/>
            </a:pPr>
            <a:endParaRPr sz="1200" b="0" i="0" u="none" strike="noStrike" cap="none" dirty="0">
              <a:solidFill>
                <a:schemeClr val="dk1"/>
              </a:solidFill>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ea typeface="Calibri"/>
              <a:cs typeface="Calibri"/>
              <a:sym typeface="Calibri"/>
            </a:endParaRPr>
          </a:p>
        </p:txBody>
      </p:sp>
    </p:spTree>
    <p:extLst>
      <p:ext uri="{BB962C8B-B14F-4D97-AF65-F5344CB8AC3E}">
        <p14:creationId xmlns:p14="http://schemas.microsoft.com/office/powerpoint/2010/main" val="4204497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
        <p:nvSpPr>
          <p:cNvPr id="5"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ea typeface="Calibri"/>
                <a:cs typeface="Calibri"/>
                <a:sym typeface="Calibri"/>
              </a:rPr>
              <a:t>LECTURE NOTES: </a:t>
            </a:r>
          </a:p>
          <a:p>
            <a:pPr marL="0" marR="0" lvl="0" indent="0" algn="l" rtl="0">
              <a:spcBef>
                <a:spcPts val="0"/>
              </a:spcBef>
              <a:buSzPct val="25000"/>
              <a:buNone/>
            </a:pPr>
            <a:r>
              <a:rPr lang="en-US" sz="1200" b="0" i="0" u="none" strike="noStrike" cap="none" dirty="0">
                <a:solidFill>
                  <a:schemeClr val="dk1"/>
                </a:solidFill>
                <a:ea typeface="Calibri"/>
                <a:cs typeface="Calibri"/>
                <a:sym typeface="Calibri"/>
              </a:rPr>
              <a:t>Personality is simply defined as t</a:t>
            </a:r>
            <a:r>
              <a:rPr lang="en-US" sz="1200" b="0" i="0" u="none" strike="noStrike" cap="none" dirty="0">
                <a:solidFill>
                  <a:schemeClr val="accent2"/>
                </a:solidFill>
                <a:ea typeface="Calibri"/>
                <a:cs typeface="Calibri"/>
                <a:sym typeface="Calibri"/>
              </a:rPr>
              <a:t>he set of unique psychological characteristics that consistently influence</a:t>
            </a:r>
            <a:r>
              <a:rPr lang="en-US" sz="1200" b="0" i="0" u="none" strike="sngStrike" cap="none" dirty="0">
                <a:solidFill>
                  <a:schemeClr val="accent2"/>
                </a:solidFill>
                <a:ea typeface="Calibri"/>
                <a:cs typeface="Calibri"/>
                <a:sym typeface="Calibri"/>
              </a:rPr>
              <a:t>s</a:t>
            </a:r>
            <a:r>
              <a:rPr lang="en-US" sz="1200" b="0" i="0" u="none" strike="noStrike" cap="none" dirty="0">
                <a:solidFill>
                  <a:schemeClr val="accent2"/>
                </a:solidFill>
                <a:ea typeface="Calibri"/>
                <a:cs typeface="Calibri"/>
                <a:sym typeface="Calibri"/>
              </a:rPr>
              <a:t> the way a person responds to situations in the environment.  Understanding personality can help </a:t>
            </a:r>
            <a:r>
              <a:rPr lang="en-US" sz="1200" b="0" i="0" u="none" strike="noStrike" cap="none" dirty="0">
                <a:solidFill>
                  <a:schemeClr val="dk1"/>
                </a:solidFill>
                <a:ea typeface="Calibri"/>
                <a:cs typeface="Calibri"/>
                <a:sym typeface="Calibri"/>
              </a:rPr>
              <a:t>marketers create brands that appeal to specific personality types.</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Self-concept refers to the attitude that an individual has toward himself. A person’s self-concept can influence the products he or she purchases. </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Self-esteem refers to how positive a person’s self-concept is, and marketers often attempt to show consumers how the purchase of certain product’s (clothing, jewelry, deodorant) or services (massage, hair styling) can make them feel better about themselves, thereby enhancing their self-esteem.</a:t>
            </a:r>
          </a:p>
          <a:p>
            <a:pPr marL="0" marR="0" lvl="0" indent="0" algn="l" rtl="0">
              <a:spcBef>
                <a:spcPts val="0"/>
              </a:spcBef>
              <a:buClr>
                <a:schemeClr val="dk1"/>
              </a:buClr>
              <a:buSzPct val="100000"/>
              <a:buFont typeface="Calibri"/>
              <a:buNone/>
            </a:pPr>
            <a:endParaRPr sz="1200" b="0" i="0" u="none" strike="noStrike" cap="none" dirty="0">
              <a:solidFill>
                <a:schemeClr val="dk1"/>
              </a:solidFill>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ea typeface="Calibri"/>
              <a:cs typeface="Calibri"/>
              <a:sym typeface="Calibri"/>
            </a:endParaRPr>
          </a:p>
        </p:txBody>
      </p:sp>
    </p:spTree>
    <p:extLst>
      <p:ext uri="{BB962C8B-B14F-4D97-AF65-F5344CB8AC3E}">
        <p14:creationId xmlns:p14="http://schemas.microsoft.com/office/powerpoint/2010/main" val="651246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
        <p:nvSpPr>
          <p:cNvPr id="5"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ea typeface="Calibri"/>
                <a:cs typeface="Calibri"/>
                <a:sym typeface="Calibri"/>
              </a:rPr>
              <a:t>LECTURE NOTES:</a:t>
            </a:r>
          </a:p>
          <a:p>
            <a:pPr marL="0" marR="0" lvl="0" indent="0" algn="l" rtl="0">
              <a:spcBef>
                <a:spcPts val="0"/>
              </a:spcBef>
              <a:buSzPct val="25000"/>
              <a:buNone/>
            </a:pPr>
            <a:endParaRPr sz="1200" b="0" i="0" u="none" strike="noStrike" cap="none" dirty="0">
              <a:solidFill>
                <a:schemeClr val="dk1"/>
              </a:solidFill>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ea typeface="Calibri"/>
                <a:cs typeface="Calibri"/>
                <a:sym typeface="Calibri"/>
              </a:rPr>
              <a:t>Some products are more likely to appeal to certain consumers based upon their age or a stage in their family life cycle.</a:t>
            </a:r>
          </a:p>
          <a:p>
            <a:pPr marL="0" marR="0" lvl="0" indent="0" algn="l" rtl="0">
              <a:spcBef>
                <a:spcPts val="0"/>
              </a:spcBef>
              <a:buSzPct val="25000"/>
              <a:buNone/>
            </a:pPr>
            <a:endParaRPr sz="1200" b="0" i="0" u="none" strike="noStrike" cap="none" dirty="0">
              <a:solidFill>
                <a:schemeClr val="dk1"/>
              </a:solidFill>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ea typeface="Calibri"/>
                <a:cs typeface="Calibri"/>
                <a:sym typeface="Calibri"/>
              </a:rPr>
              <a:t>DISCUSSION NOTE:</a:t>
            </a:r>
          </a:p>
          <a:p>
            <a:pPr marL="0" marR="0" lvl="0" indent="0" algn="l" rtl="0">
              <a:spcBef>
                <a:spcPts val="0"/>
              </a:spcBef>
              <a:buSzPct val="25000"/>
              <a:buNone/>
            </a:pPr>
            <a:endParaRPr sz="1200" b="1" i="0" u="none" strike="noStrike" cap="none" dirty="0">
              <a:solidFill>
                <a:schemeClr val="dk1"/>
              </a:solidFill>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ea typeface="Calibri"/>
                <a:cs typeface="Calibri"/>
                <a:sym typeface="Calibri"/>
              </a:rPr>
              <a:t>Introduce the family life cycle concept. Have students provide relevant examples of products (e.g., diapers), services (e.g., various types of insurance), or experiences (e.g., family vacation to Magic Kingdom) suitable to families at various life cycle stages.</a:t>
            </a:r>
          </a:p>
          <a:p>
            <a:pPr marL="0" marR="0" lvl="0" indent="0" algn="l" rtl="0">
              <a:spcBef>
                <a:spcPts val="0"/>
              </a:spcBef>
              <a:buSzPct val="25000"/>
              <a:buNone/>
            </a:pPr>
            <a:endParaRPr sz="1200" b="0" i="0" u="none" strike="noStrike" cap="none" dirty="0">
              <a:solidFill>
                <a:schemeClr val="dk1"/>
              </a:solidFill>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ea typeface="Calibri"/>
              <a:cs typeface="Calibri"/>
              <a:sym typeface="Calibri"/>
            </a:endParaRPr>
          </a:p>
        </p:txBody>
      </p:sp>
    </p:spTree>
    <p:extLst>
      <p:ext uri="{BB962C8B-B14F-4D97-AF65-F5344CB8AC3E}">
        <p14:creationId xmlns:p14="http://schemas.microsoft.com/office/powerpoint/2010/main" val="204841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
        <p:nvSpPr>
          <p:cNvPr id="5"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Lifestyles reflect a</a:t>
            </a:r>
            <a:r>
              <a:rPr lang="en-US" sz="1200" b="0" i="0" u="none" strike="noStrike" cap="none" dirty="0">
                <a:solidFill>
                  <a:srgbClr val="000066"/>
                </a:solidFill>
                <a:ea typeface="Calibri"/>
                <a:cs typeface="Calibri"/>
                <a:sym typeface="Calibri"/>
              </a:rPr>
              <a:t> pattern of living that determines how people choose to spend their time, money, and energy. For this reason, marketers try to describe target segments by lifestyle, and according to their activities ,</a:t>
            </a:r>
            <a:r>
              <a:rPr lang="en-US" sz="1200" b="0" i="0" u="none" strike="noStrike" cap="none" dirty="0">
                <a:solidFill>
                  <a:schemeClr val="dk1"/>
                </a:solidFill>
                <a:ea typeface="Calibri"/>
                <a:cs typeface="Calibri"/>
                <a:sym typeface="Calibri"/>
              </a:rPr>
              <a:t>interests, and opinions.</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Psychographics are used to profile, or group </a:t>
            </a:r>
            <a:r>
              <a:rPr lang="en-US" sz="1200" b="0" i="0" u="none" strike="noStrike" cap="none" dirty="0">
                <a:solidFill>
                  <a:srgbClr val="000066"/>
                </a:solidFill>
                <a:ea typeface="Calibri"/>
                <a:cs typeface="Calibri"/>
                <a:sym typeface="Calibri"/>
              </a:rPr>
              <a:t>consumers according to these psychological and behavioral similarities.  This allows marketers to not only target products more effectively, but also to better communicate with targeted segments by reflecting the unique interests, activities, and lifestyles of the targeted group in marketing communications.</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For example, skateboarding has morphed from an activity we associate with the </a:t>
            </a:r>
            <a:r>
              <a:rPr lang="en-US" sz="1200" b="0" i="0" u="none" strike="noStrike" cap="none" dirty="0" err="1">
                <a:solidFill>
                  <a:schemeClr val="dk1"/>
                </a:solidFill>
                <a:ea typeface="Calibri"/>
                <a:cs typeface="Calibri"/>
                <a:sym typeface="Calibri"/>
              </a:rPr>
              <a:t>lawbreaking</a:t>
            </a:r>
            <a:r>
              <a:rPr lang="en-US" sz="1200" b="0" i="0" u="none" strike="noStrike" cap="none" dirty="0">
                <a:solidFill>
                  <a:schemeClr val="dk1"/>
                </a:solidFill>
                <a:ea typeface="Calibri"/>
                <a:cs typeface="Calibri"/>
                <a:sym typeface="Calibri"/>
              </a:rPr>
              <a:t> daredevils. Shows on MTV feature professional skateboarders, and sales of a skateboarding video game, Tony Hawk by Activision, are over $1 billion. Many kids happily fork over $20 for T-shirts and more than $60 for skate shoes in addition to the hundreds they may spend on the latest boards.</a:t>
            </a:r>
          </a:p>
          <a:p>
            <a:pPr marL="0" marR="0" lvl="0" indent="0" algn="l" rtl="0">
              <a:spcBef>
                <a:spcPts val="0"/>
              </a:spcBef>
              <a:buClr>
                <a:schemeClr val="dk1"/>
              </a:buClr>
              <a:buSzPct val="100000"/>
              <a:buFont typeface="Calibri"/>
              <a:buNone/>
            </a:pPr>
            <a:endParaRPr sz="1200" b="0" i="0" u="none" strike="noStrike" cap="none" dirty="0">
              <a:solidFill>
                <a:srgbClr val="000066"/>
              </a:solidFill>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ea typeface="Calibri"/>
              <a:cs typeface="Calibri"/>
              <a:sym typeface="Calibri"/>
            </a:endParaRPr>
          </a:p>
        </p:txBody>
      </p:sp>
    </p:spTree>
    <p:extLst>
      <p:ext uri="{BB962C8B-B14F-4D97-AF65-F5344CB8AC3E}">
        <p14:creationId xmlns:p14="http://schemas.microsoft.com/office/powerpoint/2010/main" val="2451725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
        <p:nvSpPr>
          <p:cNvPr id="5"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ea typeface="Calibri"/>
                <a:cs typeface="Calibri"/>
                <a:sym typeface="Calibri"/>
              </a:rPr>
              <a:t>LECTURE NOTES:</a:t>
            </a:r>
          </a:p>
          <a:p>
            <a:pPr marL="0" marR="0" lvl="0" indent="0" algn="l" rtl="0">
              <a:spcBef>
                <a:spcPts val="0"/>
              </a:spcBef>
              <a:buSzPct val="25000"/>
              <a:buNone/>
            </a:pPr>
            <a:endParaRPr sz="1200" b="1" i="0" u="none" strike="noStrike" cap="none" dirty="0">
              <a:solidFill>
                <a:schemeClr val="dk1"/>
              </a:solidFill>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ea typeface="Calibri"/>
                <a:cs typeface="Calibri"/>
                <a:sym typeface="Calibri"/>
              </a:rPr>
              <a:t>This is the second half of Figure 6.4, showing external influences.  The following slides provide details.</a:t>
            </a:r>
          </a:p>
        </p:txBody>
      </p:sp>
    </p:spTree>
    <p:extLst>
      <p:ext uri="{BB962C8B-B14F-4D97-AF65-F5344CB8AC3E}">
        <p14:creationId xmlns:p14="http://schemas.microsoft.com/office/powerpoint/2010/main" val="495499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
        <p:nvSpPr>
          <p:cNvPr id="5" name="Notes Placeholder 2"/>
          <p:cNvSpPr txBox="1">
            <a:spLocks noGrp="1"/>
          </p:cNvSpPr>
          <p:nvPr>
            <p:ph type="body" idx="3"/>
          </p:nvPr>
        </p:nvSpPr>
        <p:spPr>
          <a:xfrm>
            <a:off x="685801" y="4343400"/>
            <a:ext cx="5477494" cy="46580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i="0" u="none" strike="noStrike" cap="none" dirty="0">
                <a:solidFill>
                  <a:schemeClr val="dk1"/>
                </a:solidFill>
                <a:ea typeface="Calibri"/>
                <a:cs typeface="Calibri"/>
                <a:sym typeface="Calibri"/>
              </a:rPr>
              <a:t>LECTURE NOTES:</a:t>
            </a:r>
          </a:p>
          <a:p>
            <a:pPr marL="0" marR="0" lvl="0" indent="0" algn="l" rtl="0">
              <a:spcBef>
                <a:spcPts val="0"/>
              </a:spcBef>
              <a:buClr>
                <a:schemeClr val="dk1"/>
              </a:buClr>
              <a:buSzPct val="100000"/>
              <a:buFont typeface="Calibri"/>
              <a:buChar char="•"/>
            </a:pPr>
            <a:r>
              <a:rPr lang="en-US" sz="1100" b="0" i="0" u="none" strike="noStrike" cap="none" dirty="0">
                <a:solidFill>
                  <a:schemeClr val="dk1"/>
                </a:solidFill>
                <a:ea typeface="Calibri"/>
                <a:cs typeface="Calibri"/>
                <a:sym typeface="Calibri"/>
              </a:rPr>
              <a:t>Situational factors such as the physical environment in which we shop, and time pressures help to share our purchase choices.</a:t>
            </a:r>
          </a:p>
          <a:p>
            <a:pPr marL="0" marR="0" lvl="0" indent="0" algn="l" rtl="0">
              <a:spcBef>
                <a:spcPts val="0"/>
              </a:spcBef>
              <a:buClr>
                <a:schemeClr val="dk1"/>
              </a:buClr>
              <a:buSzPct val="100000"/>
              <a:buFont typeface="Calibri"/>
              <a:buChar char="•"/>
            </a:pPr>
            <a:r>
              <a:rPr lang="en-US" sz="1100" b="0" i="0" u="none" strike="noStrike" cap="none" dirty="0">
                <a:solidFill>
                  <a:schemeClr val="dk1"/>
                </a:solidFill>
                <a:ea typeface="Calibri"/>
                <a:cs typeface="Calibri"/>
                <a:sym typeface="Calibri"/>
              </a:rPr>
              <a:t>Within the physical environment, store décor, smells, lighting, music and temperature can influence consumption, which explains why sensory marketing is such big business. Sensory marketing occurs when a direct sensory experience, such as a unique fragrance, is linked with a particular product or service.</a:t>
            </a:r>
          </a:p>
          <a:p>
            <a:pPr marL="0" marR="0" lvl="0" indent="0" algn="l" rtl="0">
              <a:spcBef>
                <a:spcPts val="0"/>
              </a:spcBef>
              <a:buClr>
                <a:schemeClr val="dk1"/>
              </a:buClr>
              <a:buSzPct val="100000"/>
              <a:buFont typeface="Calibri"/>
              <a:buChar char="•"/>
            </a:pPr>
            <a:r>
              <a:rPr lang="en-US" sz="1100" b="0" i="0" u="none" strike="noStrike" cap="none" dirty="0">
                <a:solidFill>
                  <a:schemeClr val="dk1"/>
                </a:solidFill>
                <a:ea typeface="Calibri"/>
                <a:cs typeface="Calibri"/>
                <a:sym typeface="Calibri"/>
              </a:rPr>
              <a:t>Two factors, arousal and pleasure determine consumers’ reaction to store environment.  When the store surrounding is exciting (arousing), reactions are likely to be pleasant, while dull surrounds that do not arouse the consumer and are more likely to stimulate less than pleasant reactions.</a:t>
            </a:r>
          </a:p>
          <a:p>
            <a:pPr marL="0" marR="0" lvl="0" indent="0" algn="l" rtl="0">
              <a:spcBef>
                <a:spcPts val="0"/>
              </a:spcBef>
              <a:buClr>
                <a:schemeClr val="dk1"/>
              </a:buClr>
              <a:buSzPct val="100000"/>
              <a:buFont typeface="Calibri"/>
              <a:buChar char="•"/>
            </a:pPr>
            <a:r>
              <a:rPr lang="en-US" sz="1100" b="0" i="0" u="none" strike="noStrike" cap="none" dirty="0">
                <a:solidFill>
                  <a:schemeClr val="dk1"/>
                </a:solidFill>
                <a:ea typeface="Calibri"/>
                <a:cs typeface="Calibri"/>
                <a:sym typeface="Calibri"/>
              </a:rPr>
              <a:t>The importance of these factors is one reason why retailers try to make the shopping experience more entertaining, and upbeat. Let’s watch this short video clip and see how Stew Leonard’s physical environment helps shape purchase choices.</a:t>
            </a:r>
          </a:p>
          <a:p>
            <a:pPr marL="0" marR="0" lvl="0" indent="0" algn="l" rtl="0">
              <a:spcBef>
                <a:spcPts val="0"/>
              </a:spcBef>
              <a:buClr>
                <a:schemeClr val="dk1"/>
              </a:buClr>
              <a:buSzPct val="100000"/>
              <a:buFont typeface="Calibri"/>
              <a:buChar char="•"/>
            </a:pPr>
            <a:r>
              <a:rPr lang="en-US" sz="1100" b="0" i="0" u="none" strike="noStrike" cap="none" dirty="0">
                <a:solidFill>
                  <a:schemeClr val="dk1"/>
                </a:solidFill>
                <a:ea typeface="Calibri"/>
                <a:cs typeface="Calibri"/>
                <a:sym typeface="Calibri"/>
              </a:rPr>
              <a:t>Time is one consumers’ most limited resources and this sense of time poverty makes consumers more likely to respond to marketing services and products that offer to save time (1 hour film processing, music downloads over the web vs. ordering a CD for delivery, etc.).</a:t>
            </a:r>
          </a:p>
          <a:p>
            <a:pPr marL="0" marR="0" lvl="0" indent="0" algn="l" rtl="0">
              <a:spcBef>
                <a:spcPts val="0"/>
              </a:spcBef>
              <a:buClr>
                <a:schemeClr val="dk1"/>
              </a:buClr>
              <a:buSzPct val="100000"/>
              <a:buFont typeface="Calibri"/>
              <a:buChar char="•"/>
            </a:pPr>
            <a:r>
              <a:rPr lang="en-US" sz="1100" b="0" i="0" u="none" strike="noStrike" cap="none" dirty="0">
                <a:solidFill>
                  <a:schemeClr val="dk1"/>
                </a:solidFill>
                <a:ea typeface="Calibri"/>
                <a:cs typeface="Calibri"/>
                <a:sym typeface="Calibri"/>
              </a:rPr>
              <a:t>Casinos recognize the importance of both influences in their business. They control their physical environments very carefully to project the right mood and to encourage consumers to stay and play as long as possible.  Casinos try to negate the time poverty influence by eliminating clocks on the gaming floor. You won’t find windows or clocks on the walls of the gaming floor at the Luxor or any other casino—consumers are less likely to realize how much time has passed without these visible cues, and thus tend to stay and play longer.   </a:t>
            </a:r>
          </a:p>
          <a:p>
            <a:pPr marL="0" marR="0" lvl="0" indent="0" algn="l" rtl="0">
              <a:spcBef>
                <a:spcPts val="0"/>
              </a:spcBef>
              <a:buClr>
                <a:schemeClr val="dk1"/>
              </a:buClr>
              <a:buSzPct val="100000"/>
              <a:buFont typeface="Calibri"/>
              <a:buNone/>
            </a:pPr>
            <a:endParaRPr sz="1100" b="0" i="0" u="none" strike="noStrike" cap="none" dirty="0">
              <a:solidFill>
                <a:schemeClr val="dk1"/>
              </a:solidFill>
              <a:ea typeface="Calibri"/>
              <a:cs typeface="Calibri"/>
              <a:sym typeface="Calibri"/>
            </a:endParaRPr>
          </a:p>
          <a:p>
            <a:pPr marL="0" marR="0" lvl="0" indent="0" algn="l" rtl="0">
              <a:spcBef>
                <a:spcPts val="0"/>
              </a:spcBef>
              <a:buClr>
                <a:schemeClr val="dk1"/>
              </a:buClr>
              <a:buSzPct val="100000"/>
              <a:buFont typeface="Calibri"/>
              <a:buNone/>
            </a:pPr>
            <a:endParaRPr sz="1100" b="0" i="0" u="none" strike="noStrike" cap="none" dirty="0">
              <a:solidFill>
                <a:schemeClr val="dk1"/>
              </a:solidFill>
              <a:ea typeface="Calibri"/>
              <a:cs typeface="Calibri"/>
              <a:sym typeface="Calibri"/>
            </a:endParaRPr>
          </a:p>
          <a:p>
            <a:pPr marL="0" marR="0" lvl="0" indent="0" algn="l" rtl="0">
              <a:spcBef>
                <a:spcPts val="0"/>
              </a:spcBef>
              <a:buSzPct val="25000"/>
              <a:buNone/>
            </a:pPr>
            <a:endParaRPr sz="1100" b="0" i="0" u="none" strike="noStrike" cap="none" dirty="0">
              <a:solidFill>
                <a:schemeClr val="dk1"/>
              </a:solidFill>
              <a:ea typeface="Calibri"/>
              <a:cs typeface="Calibri"/>
              <a:sym typeface="Calibri"/>
            </a:endParaRPr>
          </a:p>
        </p:txBody>
      </p:sp>
    </p:spTree>
    <p:extLst>
      <p:ext uri="{BB962C8B-B14F-4D97-AF65-F5344CB8AC3E}">
        <p14:creationId xmlns:p14="http://schemas.microsoft.com/office/powerpoint/2010/main" val="2066478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
        <p:nvSpPr>
          <p:cNvPr id="5"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ea typeface="Calibri"/>
                <a:cs typeface="Calibri"/>
                <a:sym typeface="Calibri"/>
              </a:rPr>
              <a:t>LECTURE NOTES:</a:t>
            </a:r>
          </a:p>
          <a:p>
            <a:pPr marL="0" marR="0" lvl="0" indent="0" algn="l" rtl="0">
              <a:spcBef>
                <a:spcPts val="0"/>
              </a:spcBef>
              <a:buSzPct val="25000"/>
              <a:buNone/>
            </a:pPr>
            <a:endParaRPr sz="1200" b="0" i="0" u="none" strike="noStrike" cap="none" dirty="0">
              <a:solidFill>
                <a:schemeClr val="dk1"/>
              </a:solidFill>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ea typeface="Calibri"/>
                <a:cs typeface="Calibri"/>
                <a:sym typeface="Calibri"/>
              </a:rPr>
              <a:t>Families, friends, and classmates often sway our consumer decision making, as do larger groups with which we identify, such as ethnic groups and political parties. </a:t>
            </a:r>
          </a:p>
          <a:p>
            <a:pPr marL="0" marR="0" lvl="0" indent="0" algn="l" rtl="0">
              <a:spcBef>
                <a:spcPts val="0"/>
              </a:spcBef>
              <a:buSzPct val="25000"/>
              <a:buNone/>
            </a:pPr>
            <a:r>
              <a:rPr lang="en-US" sz="1200" b="0" i="0" u="none" strike="noStrike" cap="none" dirty="0">
                <a:solidFill>
                  <a:schemeClr val="dk1"/>
                </a:solidFill>
                <a:ea typeface="Calibri"/>
                <a:cs typeface="Calibri"/>
                <a:sym typeface="Calibri"/>
              </a:rPr>
              <a:t>The next set of slides consider how social influences, such as culture, social class, influential friends and acquaintances, and trends within the larger society, affect the consumer decision-making process.</a:t>
            </a:r>
          </a:p>
          <a:p>
            <a:pPr marL="0" marR="0" lvl="0" indent="0" algn="l" rtl="0">
              <a:spcBef>
                <a:spcPts val="0"/>
              </a:spcBef>
              <a:buSzPct val="25000"/>
              <a:buNone/>
            </a:pPr>
            <a:endParaRPr sz="1200" b="0" i="0" u="none" strike="noStrike" cap="none" dirty="0">
              <a:solidFill>
                <a:schemeClr val="dk1"/>
              </a:solidFill>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ea typeface="Calibri"/>
                <a:cs typeface="Calibri"/>
                <a:sym typeface="Calibri"/>
              </a:rPr>
              <a:t>DISCUSSION NOTE:</a:t>
            </a:r>
          </a:p>
          <a:p>
            <a:pPr marL="0" marR="0" lvl="0" indent="0" algn="l" rtl="0">
              <a:spcBef>
                <a:spcPts val="0"/>
              </a:spcBef>
              <a:buSzPct val="25000"/>
              <a:buNone/>
            </a:pPr>
            <a:endParaRPr sz="1200" b="1" i="0" u="none" strike="noStrike" cap="none" dirty="0">
              <a:solidFill>
                <a:schemeClr val="dk1"/>
              </a:solidFill>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ea typeface="Calibri"/>
                <a:cs typeface="Calibri"/>
                <a:sym typeface="Calibri"/>
              </a:rPr>
              <a:t>Ask students what they did last weekend and how they arrived at their decision. It is likely that many of the answers will reveal various social influences.</a:t>
            </a:r>
          </a:p>
          <a:p>
            <a:pPr marL="0" marR="0" lvl="0" indent="0" algn="l" rtl="0">
              <a:spcBef>
                <a:spcPts val="0"/>
              </a:spcBef>
              <a:buSzPct val="25000"/>
              <a:buNone/>
            </a:pPr>
            <a:endParaRPr sz="1200" b="0" i="0" u="none" strike="noStrike" cap="none" dirty="0">
              <a:solidFill>
                <a:schemeClr val="dk1"/>
              </a:solidFill>
              <a:ea typeface="Calibri"/>
              <a:cs typeface="Calibri"/>
              <a:sym typeface="Calibri"/>
            </a:endParaRPr>
          </a:p>
        </p:txBody>
      </p:sp>
    </p:spTree>
    <p:extLst>
      <p:ext uri="{BB962C8B-B14F-4D97-AF65-F5344CB8AC3E}">
        <p14:creationId xmlns:p14="http://schemas.microsoft.com/office/powerpoint/2010/main" val="275953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774438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
        <p:nvSpPr>
          <p:cNvPr id="5"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1" i="0" u="none" strike="noStrike" cap="none" dirty="0">
                <a:solidFill>
                  <a:schemeClr val="dk1"/>
                </a:solidFill>
                <a:ea typeface="Calibri"/>
                <a:cs typeface="Calibri"/>
                <a:sym typeface="Calibri"/>
              </a:rPr>
              <a:t>LECTURE NOTES:</a:t>
            </a:r>
          </a:p>
          <a:p>
            <a:pPr marL="0" marR="0" lvl="0" indent="0" algn="l" rtl="0">
              <a:spcBef>
                <a:spcPts val="150"/>
              </a:spcBef>
              <a:spcAft>
                <a:spcPts val="0"/>
              </a:spcAft>
              <a:buClr>
                <a:schemeClr val="dk1"/>
              </a:buClr>
              <a:buSzPct val="100000"/>
              <a:buFont typeface="Calibri"/>
              <a:buChar char="•"/>
            </a:pPr>
            <a:r>
              <a:rPr lang="en-US" sz="1100" b="0" i="0" u="none" strike="noStrike" cap="none" dirty="0">
                <a:solidFill>
                  <a:schemeClr val="dk1"/>
                </a:solidFill>
                <a:ea typeface="Calibri"/>
                <a:cs typeface="Calibri"/>
                <a:sym typeface="Calibri"/>
              </a:rPr>
              <a:t>Despite the fact that we are all individuals, consumers are also members of groups that in turn exert influence over our buying decisions. These social influences include culture, subculture, social class, group memberships, opinion leaders, and gender roles.</a:t>
            </a:r>
          </a:p>
          <a:p>
            <a:pPr marL="0" marR="0" lvl="0" indent="0" algn="l" rtl="0">
              <a:spcBef>
                <a:spcPts val="150"/>
              </a:spcBef>
              <a:spcAft>
                <a:spcPts val="0"/>
              </a:spcAft>
              <a:buClr>
                <a:schemeClr val="dk1"/>
              </a:buClr>
              <a:buSzPct val="100000"/>
              <a:buFont typeface="Calibri"/>
              <a:buChar char="•"/>
            </a:pPr>
            <a:r>
              <a:rPr lang="en-US" sz="1100" b="0" i="0" u="none" strike="noStrike" cap="none" dirty="0">
                <a:solidFill>
                  <a:schemeClr val="dk1"/>
                </a:solidFill>
                <a:ea typeface="Calibri"/>
                <a:cs typeface="Calibri"/>
                <a:sym typeface="Calibri"/>
              </a:rPr>
              <a:t>Culture is defined as the </a:t>
            </a:r>
            <a:r>
              <a:rPr lang="en-US" sz="1100" b="0" i="0" u="none" strike="noStrike" cap="none" dirty="0">
                <a:solidFill>
                  <a:schemeClr val="accent2"/>
                </a:solidFill>
                <a:ea typeface="Calibri"/>
                <a:cs typeface="Calibri"/>
                <a:sym typeface="Calibri"/>
              </a:rPr>
              <a:t>values, beliefs, customs, and tastes produced or practiced by a group of people.  </a:t>
            </a:r>
          </a:p>
          <a:p>
            <a:pPr marL="0" marR="0" lvl="0" indent="0" algn="l" rtl="0">
              <a:spcBef>
                <a:spcPts val="150"/>
              </a:spcBef>
              <a:spcAft>
                <a:spcPts val="0"/>
              </a:spcAft>
              <a:buClr>
                <a:schemeClr val="accent2"/>
              </a:buClr>
              <a:buSzPct val="100000"/>
              <a:buFont typeface="Calibri"/>
              <a:buChar char="•"/>
            </a:pPr>
            <a:r>
              <a:rPr lang="en-US" sz="1100" b="0" i="0" u="none" strike="noStrike" cap="none" dirty="0">
                <a:solidFill>
                  <a:schemeClr val="accent2"/>
                </a:solidFill>
                <a:ea typeface="Calibri"/>
                <a:cs typeface="Calibri"/>
                <a:sym typeface="Calibri"/>
              </a:rPr>
              <a:t>Culture varies by country though and can manifest in interesting ways.  For example, </a:t>
            </a:r>
            <a:r>
              <a:rPr lang="en-US" sz="1100" b="0" i="0" u="none" strike="noStrike" cap="none" dirty="0">
                <a:solidFill>
                  <a:schemeClr val="dk1"/>
                </a:solidFill>
                <a:ea typeface="Calibri"/>
                <a:cs typeface="Calibri"/>
                <a:sym typeface="Calibri"/>
              </a:rPr>
              <a:t>different cultures form different ideas of what particular colors symbolize.  The  color white is associated with death and mourning in China and some other nationalities, whereas Americans associate the color white with weddings, purity, and cleanliness.  (For more in-depth information, see http://en.wikipedia.org/wiki/Color_symbolism and “Color by Numbers,” </a:t>
            </a:r>
            <a:r>
              <a:rPr lang="en-US" sz="1100" b="0" i="1" u="none" strike="noStrike" cap="none" dirty="0">
                <a:solidFill>
                  <a:schemeClr val="dk1"/>
                </a:solidFill>
                <a:ea typeface="Calibri"/>
                <a:cs typeface="Calibri"/>
                <a:sym typeface="Calibri"/>
              </a:rPr>
              <a:t>American Demographics,</a:t>
            </a:r>
            <a:r>
              <a:rPr lang="en-US" sz="1100" b="0" i="0" u="none" strike="noStrike" cap="none" dirty="0">
                <a:solidFill>
                  <a:schemeClr val="dk1"/>
                </a:solidFill>
                <a:ea typeface="Calibri"/>
                <a:cs typeface="Calibri"/>
                <a:sym typeface="Calibri"/>
              </a:rPr>
              <a:t> February 1, 2002.)</a:t>
            </a:r>
          </a:p>
          <a:p>
            <a:pPr marL="0" marR="0" lvl="0" indent="0" algn="l" rtl="0">
              <a:spcBef>
                <a:spcPts val="150"/>
              </a:spcBef>
              <a:buClr>
                <a:schemeClr val="dk1"/>
              </a:buClr>
              <a:buSzPct val="100000"/>
              <a:buFont typeface="Calibri"/>
              <a:buChar char="•"/>
            </a:pPr>
            <a:r>
              <a:rPr lang="en-US" sz="1100" b="0" i="0" u="none" strike="noStrike" cap="none" dirty="0">
                <a:solidFill>
                  <a:schemeClr val="dk1"/>
                </a:solidFill>
                <a:ea typeface="Calibri"/>
                <a:cs typeface="Calibri"/>
                <a:sym typeface="Calibri"/>
              </a:rPr>
              <a:t>Rituals also vary by culture, be they weddings, funerals, or holiday celebrations.  Thanksgiving is a unique American holiday typically celebrated with Turkey, dressing, cranberry sauce, and pumpkin pie. Understanding key rituals within a culture is important because these represent opportunities to demonstrate how a brand fits within the culture.</a:t>
            </a:r>
          </a:p>
          <a:p>
            <a:pPr marL="0" marR="0" lvl="0" indent="0" algn="l" rtl="0">
              <a:spcBef>
                <a:spcPts val="0"/>
              </a:spcBef>
              <a:buSzPct val="25000"/>
              <a:buNone/>
            </a:pPr>
            <a:endParaRPr sz="1100" b="0" i="0" u="none" strike="noStrike" cap="none" dirty="0">
              <a:solidFill>
                <a:schemeClr val="dk1"/>
              </a:solidFill>
              <a:ea typeface="Calibri"/>
              <a:cs typeface="Calibri"/>
              <a:sym typeface="Calibri"/>
            </a:endParaRPr>
          </a:p>
          <a:p>
            <a:pPr marL="0" marR="0" lvl="0" indent="0" algn="l" rtl="0">
              <a:spcBef>
                <a:spcPts val="0"/>
              </a:spcBef>
              <a:buSzPct val="25000"/>
              <a:buNone/>
            </a:pPr>
            <a:endParaRPr sz="1100" b="0" i="0" u="none" strike="noStrike" cap="none" dirty="0">
              <a:solidFill>
                <a:schemeClr val="dk1"/>
              </a:solidFill>
              <a:ea typeface="Calibri"/>
              <a:cs typeface="Calibri"/>
              <a:sym typeface="Calibri"/>
            </a:endParaRPr>
          </a:p>
          <a:p>
            <a:pPr marL="0" marR="0" lvl="0" indent="0" algn="l" rtl="0">
              <a:spcBef>
                <a:spcPts val="0"/>
              </a:spcBef>
              <a:buSzPct val="25000"/>
              <a:buNone/>
            </a:pPr>
            <a:endParaRPr sz="1100" b="0" i="0" u="none" strike="noStrike" cap="none" dirty="0">
              <a:solidFill>
                <a:schemeClr val="dk1"/>
              </a:solidFill>
              <a:ea typeface="Calibri"/>
              <a:cs typeface="Calibri"/>
              <a:sym typeface="Calibri"/>
            </a:endParaRPr>
          </a:p>
        </p:txBody>
      </p:sp>
    </p:spTree>
    <p:extLst>
      <p:ext uri="{BB962C8B-B14F-4D97-AF65-F5344CB8AC3E}">
        <p14:creationId xmlns:p14="http://schemas.microsoft.com/office/powerpoint/2010/main" val="2591242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
        <p:nvSpPr>
          <p:cNvPr id="5"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ea typeface="Calibri"/>
                <a:cs typeface="Calibri"/>
                <a:sym typeface="Calibri"/>
              </a:rPr>
              <a:t>DISCUSSION NOTES:</a:t>
            </a:r>
          </a:p>
          <a:p>
            <a:pPr marL="0" marR="0" lvl="0" indent="0" algn="l" rtl="0">
              <a:spcBef>
                <a:spcPts val="0"/>
              </a:spcBef>
              <a:buSzPct val="25000"/>
              <a:buNone/>
            </a:pPr>
            <a:endParaRPr sz="1200" b="0" i="0" u="none" strike="noStrike" cap="none" dirty="0">
              <a:solidFill>
                <a:schemeClr val="dk1"/>
              </a:solidFill>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ea typeface="Calibri"/>
                <a:cs typeface="Calibri"/>
                <a:sym typeface="Calibri"/>
              </a:rPr>
              <a:t>Ask students if they can think of other examples of </a:t>
            </a:r>
            <a:r>
              <a:rPr lang="en-US" sz="1200" b="0" i="0" u="none" strike="noStrike" cap="none" dirty="0" err="1">
                <a:solidFill>
                  <a:schemeClr val="dk1"/>
                </a:solidFill>
                <a:ea typeface="Calibri"/>
                <a:cs typeface="Calibri"/>
                <a:sym typeface="Calibri"/>
              </a:rPr>
              <a:t>microcultures</a:t>
            </a:r>
            <a:r>
              <a:rPr lang="en-US" sz="1200" b="0" i="0" u="none" strike="noStrike" cap="none" dirty="0">
                <a:solidFill>
                  <a:schemeClr val="dk1"/>
                </a:solidFill>
                <a:ea typeface="Calibri"/>
                <a:cs typeface="Calibri"/>
                <a:sym typeface="Calibri"/>
              </a:rPr>
              <a:t>.</a:t>
            </a:r>
          </a:p>
        </p:txBody>
      </p:sp>
    </p:spTree>
    <p:extLst>
      <p:ext uri="{BB962C8B-B14F-4D97-AF65-F5344CB8AC3E}">
        <p14:creationId xmlns:p14="http://schemas.microsoft.com/office/powerpoint/2010/main" val="3568447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
        <p:nvSpPr>
          <p:cNvPr id="5"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ea typeface="Calibri"/>
                <a:cs typeface="Calibri"/>
                <a:sym typeface="Calibri"/>
              </a:rPr>
              <a:t>LECTURE NOTES:</a:t>
            </a:r>
          </a:p>
          <a:p>
            <a:pPr marL="0" marR="0" lvl="0" indent="0" algn="l" rtl="0">
              <a:spcBef>
                <a:spcPts val="0"/>
              </a:spcBef>
              <a:buSzPct val="25000"/>
              <a:buNone/>
            </a:pPr>
            <a:endParaRPr sz="1200" b="1" i="0" u="none" strike="noStrike" cap="none" dirty="0">
              <a:solidFill>
                <a:schemeClr val="dk1"/>
              </a:solidFill>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ea typeface="Calibri"/>
                <a:cs typeface="Calibri"/>
                <a:sym typeface="Calibri"/>
              </a:rPr>
              <a:t>In today’s connected world, criticisms from consumerists can be especially damaging. </a:t>
            </a:r>
          </a:p>
          <a:p>
            <a:pPr marL="0" marR="0" lvl="0" indent="0" algn="l" rtl="0">
              <a:spcBef>
                <a:spcPts val="0"/>
              </a:spcBef>
              <a:buSzPct val="25000"/>
              <a:buNone/>
            </a:pPr>
            <a:r>
              <a:rPr lang="en-US" sz="1200" b="0" i="0" u="none" strike="noStrike" cap="none" dirty="0">
                <a:solidFill>
                  <a:schemeClr val="dk1"/>
                </a:solidFill>
                <a:ea typeface="Calibri"/>
                <a:cs typeface="Calibri"/>
                <a:sym typeface="Calibri"/>
              </a:rPr>
              <a:t>A company’s best way to combat such attacks and maintain a good image is to be proactive by practicing good business.</a:t>
            </a:r>
          </a:p>
          <a:p>
            <a:pPr marL="0" marR="0" lvl="0" indent="0" algn="l" rtl="0">
              <a:spcBef>
                <a:spcPts val="0"/>
              </a:spcBef>
              <a:buSzPct val="25000"/>
              <a:buNone/>
            </a:pPr>
            <a:endParaRPr sz="1200" b="0" i="0" u="none" strike="noStrike" cap="none" dirty="0">
              <a:solidFill>
                <a:schemeClr val="dk1"/>
              </a:solidFill>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ea typeface="Calibri"/>
                <a:cs typeface="Calibri"/>
                <a:sym typeface="Calibri"/>
              </a:rPr>
              <a:t>DISCUSSION NOTES:</a:t>
            </a:r>
          </a:p>
          <a:p>
            <a:pPr marL="0" marR="0" lvl="0" indent="0" algn="l" rtl="0">
              <a:spcBef>
                <a:spcPts val="0"/>
              </a:spcBef>
              <a:buSzPct val="25000"/>
              <a:buNone/>
            </a:pPr>
            <a:endParaRPr sz="1200" b="1" i="0" u="none" strike="noStrike" cap="none" dirty="0">
              <a:solidFill>
                <a:schemeClr val="dk1"/>
              </a:solidFill>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ea typeface="Calibri"/>
                <a:cs typeface="Calibri"/>
                <a:sym typeface="Calibri"/>
              </a:rPr>
              <a:t>“United Breaks Guitars" is a protest song by Canadian musician Dave Carroll and his band, Sons of Maxwell. It chronicles a real-life experience of how his guitar was broken during a trip on United Airlines in 2008, and the subsequent reaction from the airline. The song became an immediate YouTube and iTunes hit upon its release in July 2009 and a public relations embarrassment for the airline.</a:t>
            </a:r>
          </a:p>
          <a:p>
            <a:pPr marL="0" marR="0" lvl="0" indent="0" algn="l" rtl="0">
              <a:spcBef>
                <a:spcPts val="0"/>
              </a:spcBef>
              <a:buSzPct val="25000"/>
              <a:buNone/>
            </a:pPr>
            <a:endParaRPr sz="1200" b="1" i="0" u="none" strike="noStrike" cap="none" dirty="0">
              <a:solidFill>
                <a:schemeClr val="dk1"/>
              </a:solidFill>
              <a:ea typeface="Calibri"/>
              <a:cs typeface="Calibri"/>
              <a:sym typeface="Calibri"/>
            </a:endParaRPr>
          </a:p>
        </p:txBody>
      </p:sp>
    </p:spTree>
    <p:extLst>
      <p:ext uri="{BB962C8B-B14F-4D97-AF65-F5344CB8AC3E}">
        <p14:creationId xmlns:p14="http://schemas.microsoft.com/office/powerpoint/2010/main" val="29542699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
        <p:nvSpPr>
          <p:cNvPr id="5"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Marketers sometimes design communication campaigns to appeal to people of a given social class. Fore example, luxury goods often serve as status symbols that allow people to flaunt their membership in higher social classes.</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Many firms now cater the mass-class, the hundreds of millions of consumers who now enjoy a level of purchasing power that’s sufficient to let them afford high-quality products.</a:t>
            </a:r>
          </a:p>
          <a:p>
            <a:pPr marL="0" marR="0" lvl="0" indent="0" algn="l" rtl="0">
              <a:spcBef>
                <a:spcPts val="0"/>
              </a:spcBef>
              <a:buSzPct val="25000"/>
              <a:buNone/>
            </a:pPr>
            <a:endParaRPr sz="1200" b="0" i="0" u="none" strike="noStrike" cap="none" dirty="0">
              <a:solidFill>
                <a:schemeClr val="dk1"/>
              </a:solidFill>
              <a:ea typeface="Calibri"/>
              <a:cs typeface="Calibri"/>
              <a:sym typeface="Calibri"/>
            </a:endParaRPr>
          </a:p>
        </p:txBody>
      </p:sp>
    </p:spTree>
    <p:extLst>
      <p:ext uri="{BB962C8B-B14F-4D97-AF65-F5344CB8AC3E}">
        <p14:creationId xmlns:p14="http://schemas.microsoft.com/office/powerpoint/2010/main" val="37094724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
        <p:nvSpPr>
          <p:cNvPr id="5"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ea typeface="Calibri"/>
                <a:cs typeface="Calibri"/>
                <a:sym typeface="Calibri"/>
              </a:rPr>
              <a:t>LECTURE NOTES:</a:t>
            </a:r>
          </a:p>
          <a:p>
            <a:pPr marL="0" marR="0" lvl="0" indent="0" algn="l" rtl="0">
              <a:spcBef>
                <a:spcPts val="0"/>
              </a:spcBef>
              <a:buSzPct val="25000"/>
              <a:buNone/>
            </a:pPr>
            <a:endParaRPr sz="1200" b="1" i="0" u="none" strike="noStrike" cap="none" dirty="0">
              <a:solidFill>
                <a:schemeClr val="dk1"/>
              </a:solidFill>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ea typeface="Calibri"/>
                <a:cs typeface="Calibri"/>
                <a:sym typeface="Calibri"/>
              </a:rPr>
              <a:t>When you go along with the crowd, you tend to act differently than if you were by yourself.  Similarly, when we’re in a group setting, we often consider riskier alternatives than we would alone.  </a:t>
            </a:r>
          </a:p>
          <a:p>
            <a:pPr marL="0" marR="0" lvl="0" indent="0" algn="l" rtl="0">
              <a:spcBef>
                <a:spcPts val="0"/>
              </a:spcBef>
              <a:buSzPct val="25000"/>
              <a:buNone/>
            </a:pPr>
            <a:endParaRPr sz="1200" b="0" i="0" u="none" strike="noStrike" cap="none" dirty="0">
              <a:solidFill>
                <a:schemeClr val="dk1"/>
              </a:solidFill>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ea typeface="Calibri"/>
                <a:cs typeface="Calibri"/>
                <a:sym typeface="Calibri"/>
              </a:rPr>
              <a:t>A reference group is an actual or imaginary individual or group that has a significant effect on an individual’s evaluations, aspirations, or behavior.  The example illustrated is demonstrating how loyal </a:t>
            </a:r>
            <a:r>
              <a:rPr lang="en-US" sz="1200" b="0" i="1" u="none" strike="noStrike" cap="none" dirty="0">
                <a:solidFill>
                  <a:schemeClr val="dk1"/>
                </a:solidFill>
                <a:ea typeface="Calibri"/>
                <a:cs typeface="Calibri"/>
                <a:sym typeface="Calibri"/>
              </a:rPr>
              <a:t>Star Wars </a:t>
            </a:r>
            <a:r>
              <a:rPr lang="en-US" sz="1200" b="0" i="0" u="none" strike="noStrike" cap="none" dirty="0">
                <a:solidFill>
                  <a:schemeClr val="dk1"/>
                </a:solidFill>
                <a:ea typeface="Calibri"/>
                <a:cs typeface="Calibri"/>
                <a:sym typeface="Calibri"/>
              </a:rPr>
              <a:t>fans are.  </a:t>
            </a:r>
          </a:p>
        </p:txBody>
      </p:sp>
    </p:spTree>
    <p:extLst>
      <p:ext uri="{BB962C8B-B14F-4D97-AF65-F5344CB8AC3E}">
        <p14:creationId xmlns:p14="http://schemas.microsoft.com/office/powerpoint/2010/main" val="2118163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
        <p:nvSpPr>
          <p:cNvPr id="5"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Opinion leaders are people who influence others’ attitudes or behaviors, due to the expertise they hold on a subject.  </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Opinion leaders have high interest in the product category, and actively stay current by keeping up with new product news, reading blogs, talking with sales reps, etc.</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Opinion leaders have nothing to gain by either endorsing or slamming a given brand – they aren’t paid endorsers for the product, just interested amateurs.  Thus friends and acquaintances trust that their opinions to be unbiased,</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They are also often innovators, meaning they are among the first to buy a new product when it first hits a product.</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Now, an important thing to understand is that a true opinion leader is an expert in only one or two product categories at the most.  No single person can provide informed opinions on every single product category.</a:t>
            </a:r>
          </a:p>
          <a:p>
            <a:pPr marL="0" marR="0" lvl="0" indent="0" algn="l" rtl="0">
              <a:spcBef>
                <a:spcPts val="0"/>
              </a:spcBef>
              <a:buSzPct val="25000"/>
              <a:buNone/>
            </a:pPr>
            <a:endParaRPr sz="1200" b="0" i="0" u="none" strike="noStrike" cap="none" dirty="0">
              <a:solidFill>
                <a:schemeClr val="dk1"/>
              </a:solidFill>
              <a:ea typeface="Calibri"/>
              <a:cs typeface="Calibri"/>
              <a:sym typeface="Calibri"/>
            </a:endParaRPr>
          </a:p>
        </p:txBody>
      </p:sp>
    </p:spTree>
    <p:extLst>
      <p:ext uri="{BB962C8B-B14F-4D97-AF65-F5344CB8AC3E}">
        <p14:creationId xmlns:p14="http://schemas.microsoft.com/office/powerpoint/2010/main" val="1450746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
        <p:nvSpPr>
          <p:cNvPr id="5"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i="0" u="none" strike="noStrike" cap="none" dirty="0">
                <a:solidFill>
                  <a:schemeClr val="dk1"/>
                </a:solidFill>
                <a:ea typeface="Calibri"/>
                <a:cs typeface="Calibri"/>
                <a:sym typeface="Calibri"/>
              </a:rPr>
              <a:t>LECTURE NOTES:</a:t>
            </a:r>
          </a:p>
          <a:p>
            <a:pPr marL="0" marR="0" lvl="0" indent="0" algn="l" rtl="0">
              <a:spcBef>
                <a:spcPts val="0"/>
              </a:spcBef>
              <a:buClr>
                <a:schemeClr val="dk1"/>
              </a:buClr>
              <a:buSzPct val="100000"/>
              <a:buFont typeface="Calibri"/>
              <a:buChar char="•"/>
            </a:pPr>
            <a:r>
              <a:rPr lang="en-US" sz="1100" b="0" i="0" u="none" strike="noStrike" cap="none" dirty="0">
                <a:solidFill>
                  <a:schemeClr val="dk1"/>
                </a:solidFill>
                <a:ea typeface="Calibri"/>
                <a:cs typeface="Calibri"/>
                <a:sym typeface="Calibri"/>
              </a:rPr>
              <a:t>Some of the strongest pressures to conform stem from gender roles, society’s expectations regarding the appropriate attitudes, behaviors, and appearance for men and women.</a:t>
            </a:r>
          </a:p>
          <a:p>
            <a:pPr marL="0" marR="0" lvl="0" indent="0" algn="l" rtl="0">
              <a:spcBef>
                <a:spcPts val="0"/>
              </a:spcBef>
              <a:buClr>
                <a:schemeClr val="dk1"/>
              </a:buClr>
              <a:buSzPct val="100000"/>
              <a:buFont typeface="Calibri"/>
              <a:buChar char="•"/>
            </a:pPr>
            <a:r>
              <a:rPr lang="en-US" sz="1100" b="0" i="0" u="none" strike="noStrike" cap="none" dirty="0">
                <a:solidFill>
                  <a:schemeClr val="dk1"/>
                </a:solidFill>
                <a:ea typeface="Calibri"/>
                <a:cs typeface="Calibri"/>
                <a:sym typeface="Calibri"/>
              </a:rPr>
              <a:t>Think about it – would you buy a baby doll for your young nephew??  Not likely, because gender roles stipulate that baby dolls are for girls (thus dolls are a sex-typed product).</a:t>
            </a:r>
          </a:p>
          <a:p>
            <a:pPr marL="0" marR="0" lvl="0" indent="0" algn="l" rtl="0">
              <a:spcBef>
                <a:spcPts val="0"/>
              </a:spcBef>
              <a:buClr>
                <a:schemeClr val="dk1"/>
              </a:buClr>
              <a:buSzPct val="100000"/>
              <a:buFont typeface="Calibri"/>
              <a:buChar char="•"/>
            </a:pPr>
            <a:r>
              <a:rPr lang="en-US" sz="1100" b="0" i="0" u="none" strike="noStrike" cap="none" dirty="0">
                <a:solidFill>
                  <a:schemeClr val="dk1"/>
                </a:solidFill>
                <a:ea typeface="Calibri"/>
                <a:cs typeface="Calibri"/>
                <a:sym typeface="Calibri"/>
              </a:rPr>
              <a:t>Of course sex-typing is not always desirable, and may be criticized by social groups.  Many critics have pointed to Mattel’s Barbie doll as setting and perpetuating unrealistic expectations of what women’s bodies should look like.</a:t>
            </a:r>
          </a:p>
          <a:p>
            <a:pPr marL="0" marR="0" lvl="0" indent="0" algn="l" rtl="0">
              <a:spcBef>
                <a:spcPts val="0"/>
              </a:spcBef>
              <a:buClr>
                <a:schemeClr val="dk1"/>
              </a:buClr>
              <a:buSzPct val="100000"/>
              <a:buFont typeface="Calibri"/>
              <a:buChar char="•"/>
            </a:pPr>
            <a:r>
              <a:rPr lang="en-US" sz="1100" b="0" i="0" u="none" strike="noStrike" cap="none" dirty="0">
                <a:solidFill>
                  <a:schemeClr val="dk1"/>
                </a:solidFill>
                <a:ea typeface="Calibri"/>
                <a:cs typeface="Calibri"/>
                <a:sym typeface="Calibri"/>
              </a:rPr>
              <a:t>Sex roles are constantly evolving.  Unfortunately, teens are taught early that its cool to be overly provocative.  They learn about sex roles from pop stars (how they dress, act and use make-up) and from websites that provide teen style tips.</a:t>
            </a:r>
          </a:p>
          <a:p>
            <a:pPr marL="0" marR="0" lvl="0" indent="0" algn="l" rtl="0">
              <a:spcBef>
                <a:spcPts val="0"/>
              </a:spcBef>
              <a:buClr>
                <a:schemeClr val="dk1"/>
              </a:buClr>
              <a:buSzPct val="100000"/>
              <a:buFont typeface="Calibri"/>
              <a:buChar char="•"/>
            </a:pPr>
            <a:r>
              <a:rPr lang="en-US" sz="1100" b="0" i="0" u="none" strike="noStrike" cap="none" dirty="0">
                <a:solidFill>
                  <a:schemeClr val="dk1"/>
                </a:solidFill>
                <a:ea typeface="Calibri"/>
                <a:cs typeface="Calibri"/>
                <a:sym typeface="Calibri"/>
              </a:rPr>
              <a:t>Men’s sex roles are also changing; while manicures and skincare used to be the sole domain of women, men are increasingly concerned about their appearance. </a:t>
            </a:r>
          </a:p>
          <a:p>
            <a:pPr marL="0" marR="0" lvl="0" indent="0" algn="l" rtl="0">
              <a:spcBef>
                <a:spcPts val="0"/>
              </a:spcBef>
              <a:buClr>
                <a:schemeClr val="dk1"/>
              </a:buClr>
              <a:buSzPct val="100000"/>
              <a:buFont typeface="Calibri"/>
              <a:buChar char="•"/>
            </a:pPr>
            <a:r>
              <a:rPr lang="en-US" sz="1100" b="0" i="0" u="none" strike="noStrike" cap="none" dirty="0">
                <a:solidFill>
                  <a:schemeClr val="dk1"/>
                </a:solidFill>
                <a:ea typeface="Calibri"/>
                <a:cs typeface="Calibri"/>
                <a:sym typeface="Calibri"/>
              </a:rPr>
              <a:t> Metrosexual is the term being used to refer to straight, urban males who are keenly interested in fashion, home design, gourmet cooking, and personal care.</a:t>
            </a:r>
          </a:p>
          <a:p>
            <a:pPr marL="0" marR="0" lvl="0" indent="0" algn="l" rtl="0">
              <a:spcBef>
                <a:spcPts val="0"/>
              </a:spcBef>
              <a:buClr>
                <a:schemeClr val="dk1"/>
              </a:buClr>
              <a:buSzPct val="100000"/>
              <a:buFont typeface="Calibri"/>
              <a:buChar char="•"/>
            </a:pPr>
            <a:r>
              <a:rPr lang="en-US" sz="1100" b="0" i="0" u="none" strike="noStrike" cap="none" dirty="0">
                <a:solidFill>
                  <a:schemeClr val="dk1"/>
                </a:solidFill>
                <a:ea typeface="Calibri"/>
                <a:cs typeface="Calibri"/>
                <a:sym typeface="Calibri"/>
              </a:rPr>
              <a:t>Understanding how gender roles have evolved is important for marketers.  Certainly, it presents opportunities for new product development (grooming products for men, pink colored shirts) which can lead to growth for the firm.</a:t>
            </a:r>
          </a:p>
        </p:txBody>
      </p:sp>
    </p:spTree>
    <p:extLst>
      <p:ext uri="{BB962C8B-B14F-4D97-AF65-F5344CB8AC3E}">
        <p14:creationId xmlns:p14="http://schemas.microsoft.com/office/powerpoint/2010/main" val="39172299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
        <p:nvSpPr>
          <p:cNvPr id="5"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ea typeface="Calibri"/>
                <a:cs typeface="Calibri"/>
                <a:sym typeface="Calibri"/>
              </a:rPr>
              <a:t>LECTURE NOTES</a:t>
            </a:r>
            <a:r>
              <a:rPr lang="en-US" sz="1200" b="0" i="0" u="none" strike="noStrike" cap="none" dirty="0">
                <a:solidFill>
                  <a:schemeClr val="dk1"/>
                </a:solidFill>
                <a:ea typeface="Calibri"/>
                <a:cs typeface="Calibri"/>
                <a:sym typeface="Calibri"/>
              </a:rPr>
              <a:t>:</a:t>
            </a:r>
          </a:p>
          <a:p>
            <a:pPr marL="0" marR="0" lvl="0" indent="0" algn="l" rtl="0">
              <a:spcBef>
                <a:spcPts val="0"/>
              </a:spcBef>
              <a:buSzPct val="25000"/>
              <a:buNone/>
            </a:pPr>
            <a:endParaRPr sz="1200" b="0" i="0" u="none" strike="noStrike" cap="none" dirty="0">
              <a:solidFill>
                <a:schemeClr val="dk1"/>
              </a:solidFill>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ea typeface="Calibri"/>
                <a:cs typeface="Calibri"/>
                <a:sym typeface="Calibri"/>
              </a:rPr>
              <a:t>Introductory slide for Chapter 6, Learning Objective 4.</a:t>
            </a:r>
          </a:p>
        </p:txBody>
      </p:sp>
    </p:spTree>
    <p:extLst>
      <p:ext uri="{BB962C8B-B14F-4D97-AF65-F5344CB8AC3E}">
        <p14:creationId xmlns:p14="http://schemas.microsoft.com/office/powerpoint/2010/main" val="31511331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
        <p:nvSpPr>
          <p:cNvPr id="5" name="Notes Placeholder 2"/>
          <p:cNvSpPr txBox="1">
            <a:spLocks noGrp="1"/>
          </p:cNvSpPr>
          <p:nvPr>
            <p:ph type="body" idx="3"/>
          </p:nvPr>
        </p:nvSpPr>
        <p:spPr>
          <a:xfrm>
            <a:off x="685800" y="4343400"/>
            <a:ext cx="5489369" cy="4313712"/>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buSzPct val="25000"/>
              <a:buNone/>
            </a:pPr>
            <a:r>
              <a:rPr lang="en-US" sz="750" b="1" i="0" u="none" strike="noStrike" cap="none" dirty="0">
                <a:solidFill>
                  <a:schemeClr val="dk1"/>
                </a:solidFill>
                <a:ea typeface="Calibri"/>
                <a:cs typeface="Calibri"/>
                <a:sym typeface="Calibri"/>
              </a:rPr>
              <a:t>LECTURE NOTES:</a:t>
            </a:r>
          </a:p>
          <a:p>
            <a:pPr marL="228600" marR="0" lvl="0" indent="-228600" algn="l" rtl="0">
              <a:lnSpc>
                <a:spcPct val="80000"/>
              </a:lnSpc>
              <a:spcBef>
                <a:spcPts val="0"/>
              </a:spcBef>
              <a:buClr>
                <a:schemeClr val="dk1"/>
              </a:buClr>
              <a:buSzPct val="100000"/>
              <a:buFont typeface="Calibri"/>
              <a:buChar char="•"/>
            </a:pPr>
            <a:r>
              <a:rPr lang="en-US" sz="750" b="0" i="0" u="none" strike="noStrike" cap="none" dirty="0">
                <a:solidFill>
                  <a:schemeClr val="dk1"/>
                </a:solidFill>
                <a:ea typeface="Calibri"/>
                <a:cs typeface="Calibri"/>
                <a:sym typeface="Calibri"/>
              </a:rPr>
              <a:t>Three major classes of B2B customers include producers, resellers, and organizations.</a:t>
            </a:r>
          </a:p>
          <a:p>
            <a:pPr marL="685800" marR="0" lvl="1" indent="-228600" algn="l" rtl="0">
              <a:lnSpc>
                <a:spcPct val="80000"/>
              </a:lnSpc>
              <a:spcBef>
                <a:spcPts val="0"/>
              </a:spcBef>
              <a:buClr>
                <a:schemeClr val="dk1"/>
              </a:buClr>
              <a:buSzPct val="100000"/>
              <a:buFont typeface="Calibri"/>
              <a:buChar char="•"/>
            </a:pPr>
            <a:r>
              <a:rPr lang="en-US" sz="750" b="1" i="1" u="none" strike="noStrike" cap="none" dirty="0">
                <a:solidFill>
                  <a:schemeClr val="dk1"/>
                </a:solidFill>
                <a:ea typeface="Calibri"/>
                <a:cs typeface="Calibri"/>
                <a:sym typeface="Calibri"/>
              </a:rPr>
              <a:t>Producers</a:t>
            </a:r>
            <a:r>
              <a:rPr lang="en-US" sz="750" b="0" i="0" u="none" strike="noStrike" cap="none" dirty="0">
                <a:solidFill>
                  <a:schemeClr val="dk1"/>
                </a:solidFill>
                <a:ea typeface="Calibri"/>
                <a:cs typeface="Calibri"/>
                <a:sym typeface="Calibri"/>
              </a:rPr>
              <a:t> are individuals or firms that purchase products for use in the production of other goods and services.  The goods purchased may be raw materials, component parts, semi-finished goods, or services.</a:t>
            </a:r>
          </a:p>
          <a:p>
            <a:pPr marL="1600200" marR="0" lvl="3" indent="-228600" algn="l" rtl="0">
              <a:lnSpc>
                <a:spcPct val="80000"/>
              </a:lnSpc>
              <a:spcBef>
                <a:spcPts val="0"/>
              </a:spcBef>
              <a:buClr>
                <a:srgbClr val="000066"/>
              </a:buClr>
              <a:buSzPct val="100000"/>
              <a:buFont typeface="Calibri"/>
              <a:buChar char="•"/>
            </a:pPr>
            <a:r>
              <a:rPr lang="en-US" sz="750" b="0" i="1" u="none" strike="noStrike" cap="none" dirty="0">
                <a:solidFill>
                  <a:srgbClr val="000066"/>
                </a:solidFill>
                <a:ea typeface="Calibri"/>
                <a:cs typeface="Calibri"/>
                <a:sym typeface="Calibri"/>
              </a:rPr>
              <a:t>Examples:</a:t>
            </a:r>
            <a:r>
              <a:rPr lang="en-US" sz="750" b="0" i="0" u="none" strike="noStrike" cap="none" dirty="0">
                <a:solidFill>
                  <a:schemeClr val="dk1"/>
                </a:solidFill>
                <a:ea typeface="Calibri"/>
                <a:cs typeface="Calibri"/>
                <a:sym typeface="Calibri"/>
              </a:rPr>
              <a:t> </a:t>
            </a:r>
            <a:br>
              <a:rPr lang="en-US" sz="750" b="0" i="0" u="none" strike="noStrike" cap="none" dirty="0">
                <a:solidFill>
                  <a:schemeClr val="dk1"/>
                </a:solidFill>
                <a:ea typeface="Calibri"/>
                <a:cs typeface="Calibri"/>
                <a:sym typeface="Calibri"/>
              </a:rPr>
            </a:br>
            <a:r>
              <a:rPr lang="en-US" sz="750" b="0" i="0" u="none" strike="noStrike" cap="none" dirty="0">
                <a:solidFill>
                  <a:schemeClr val="dk1"/>
                </a:solidFill>
                <a:ea typeface="Calibri"/>
                <a:cs typeface="Calibri"/>
                <a:sym typeface="Calibri"/>
              </a:rPr>
              <a:t>A) Dell buys RAM chips from Intel for integration into their PCs; </a:t>
            </a:r>
            <a:br>
              <a:rPr lang="en-US" sz="750" b="0" i="0" u="none" strike="noStrike" cap="none" dirty="0">
                <a:solidFill>
                  <a:schemeClr val="dk1"/>
                </a:solidFill>
                <a:ea typeface="Calibri"/>
                <a:cs typeface="Calibri"/>
                <a:sym typeface="Calibri"/>
              </a:rPr>
            </a:br>
            <a:r>
              <a:rPr lang="en-US" sz="750" b="0" i="0" u="none" strike="noStrike" cap="none" dirty="0">
                <a:solidFill>
                  <a:schemeClr val="dk1"/>
                </a:solidFill>
                <a:ea typeface="Calibri"/>
                <a:cs typeface="Calibri"/>
                <a:sym typeface="Calibri"/>
              </a:rPr>
              <a:t>B)  General Mills buys grains to be used in the manufacture of cereals from ; </a:t>
            </a:r>
            <a:br>
              <a:rPr lang="en-US" sz="750" b="0" i="0" u="none" strike="noStrike" cap="none" dirty="0">
                <a:solidFill>
                  <a:schemeClr val="dk1"/>
                </a:solidFill>
                <a:ea typeface="Calibri"/>
                <a:cs typeface="Calibri"/>
                <a:sym typeface="Calibri"/>
              </a:rPr>
            </a:br>
            <a:r>
              <a:rPr lang="en-US" sz="750" b="0" i="0" u="none" strike="noStrike" cap="none" dirty="0">
                <a:solidFill>
                  <a:schemeClr val="dk1"/>
                </a:solidFill>
                <a:ea typeface="Calibri"/>
                <a:cs typeface="Calibri"/>
                <a:sym typeface="Calibri"/>
              </a:rPr>
              <a:t>C) A travel incentive provider purchases hotel rooms, tickets to entertainment venues, and flights, then creates incentive packages that are sold to business corporations looking to reward employees who performed well.</a:t>
            </a:r>
          </a:p>
          <a:p>
            <a:pPr marL="685800" marR="0" lvl="1" indent="-228600" algn="l" rtl="0">
              <a:lnSpc>
                <a:spcPct val="80000"/>
              </a:lnSpc>
              <a:spcBef>
                <a:spcPts val="0"/>
              </a:spcBef>
              <a:buClr>
                <a:schemeClr val="dk1"/>
              </a:buClr>
              <a:buSzPct val="100000"/>
              <a:buFont typeface="Calibri"/>
              <a:buChar char="•"/>
            </a:pPr>
            <a:r>
              <a:rPr lang="en-US" sz="750" b="1" i="1" u="none" strike="noStrike" cap="none" dirty="0">
                <a:solidFill>
                  <a:schemeClr val="dk1"/>
                </a:solidFill>
                <a:ea typeface="Calibri"/>
                <a:cs typeface="Calibri"/>
                <a:sym typeface="Calibri"/>
              </a:rPr>
              <a:t>Resellers</a:t>
            </a:r>
            <a:r>
              <a:rPr lang="en-US" sz="750" b="0" i="0" u="none" strike="noStrike" cap="none" dirty="0">
                <a:solidFill>
                  <a:schemeClr val="dk1"/>
                </a:solidFill>
                <a:ea typeface="Calibri"/>
                <a:cs typeface="Calibri"/>
                <a:sym typeface="Calibri"/>
              </a:rPr>
              <a:t> are individuals or firms that buy finished goods for reselling, renting, or leasing. Resellers include wholesalers, distributors, and of course retailers.</a:t>
            </a:r>
          </a:p>
          <a:p>
            <a:pPr marL="1600200" marR="0" lvl="3" indent="-228600" algn="l" rtl="0">
              <a:lnSpc>
                <a:spcPct val="80000"/>
              </a:lnSpc>
              <a:spcBef>
                <a:spcPts val="0"/>
              </a:spcBef>
              <a:buClr>
                <a:schemeClr val="dk1"/>
              </a:buClr>
              <a:buSzPct val="100000"/>
              <a:buFont typeface="Calibri"/>
              <a:buChar char="•"/>
            </a:pPr>
            <a:r>
              <a:rPr lang="en-US" sz="750" b="0" i="1" u="none" strike="noStrike" cap="none" dirty="0">
                <a:solidFill>
                  <a:schemeClr val="dk1"/>
                </a:solidFill>
                <a:ea typeface="Calibri"/>
                <a:cs typeface="Calibri"/>
                <a:sym typeface="Calibri"/>
              </a:rPr>
              <a:t>Examples:</a:t>
            </a:r>
            <a:br>
              <a:rPr lang="en-US" sz="750" b="0" i="1" u="none" strike="noStrike" cap="none" dirty="0">
                <a:solidFill>
                  <a:schemeClr val="dk1"/>
                </a:solidFill>
                <a:ea typeface="Calibri"/>
                <a:cs typeface="Calibri"/>
                <a:sym typeface="Calibri"/>
              </a:rPr>
            </a:br>
            <a:r>
              <a:rPr lang="en-US" sz="750" b="0" i="0" u="none" strike="noStrike" cap="none" dirty="0">
                <a:solidFill>
                  <a:schemeClr val="dk1"/>
                </a:solidFill>
                <a:ea typeface="Calibri"/>
                <a:cs typeface="Calibri"/>
                <a:sym typeface="Calibri"/>
              </a:rPr>
              <a:t>A) Wholesalers/distributors:  Sysco supplies hospitals, educational institutions, and other organizations with a variety of paper goods (napkins, toilet paper, etc.), ingredients (salt, sugar, etc.) and other items.</a:t>
            </a:r>
            <a:br>
              <a:rPr lang="en-US" sz="750" b="0" i="0" u="none" strike="noStrike" cap="none" dirty="0">
                <a:solidFill>
                  <a:schemeClr val="dk1"/>
                </a:solidFill>
                <a:ea typeface="Calibri"/>
                <a:cs typeface="Calibri"/>
                <a:sym typeface="Calibri"/>
              </a:rPr>
            </a:br>
            <a:r>
              <a:rPr lang="en-US" sz="750" b="0" i="0" u="none" strike="noStrike" cap="none" dirty="0">
                <a:solidFill>
                  <a:schemeClr val="dk1"/>
                </a:solidFill>
                <a:ea typeface="Calibri"/>
                <a:cs typeface="Calibri"/>
                <a:sym typeface="Calibri"/>
              </a:rPr>
              <a:t>B) Students should be able to come up with a variety of retailer examples quite easily.</a:t>
            </a:r>
          </a:p>
          <a:p>
            <a:pPr marL="685800" marR="0" lvl="1" indent="-228600" algn="l" rtl="0">
              <a:lnSpc>
                <a:spcPct val="80000"/>
              </a:lnSpc>
              <a:spcBef>
                <a:spcPts val="0"/>
              </a:spcBef>
              <a:buClr>
                <a:schemeClr val="dk1"/>
              </a:buClr>
              <a:buSzPct val="100000"/>
              <a:buFont typeface="Calibri"/>
              <a:buChar char="•"/>
            </a:pPr>
            <a:r>
              <a:rPr lang="en-US" sz="750" b="0" i="0" u="none" strike="noStrike" cap="none" dirty="0">
                <a:solidFill>
                  <a:schemeClr val="dk1"/>
                </a:solidFill>
                <a:ea typeface="Calibri"/>
                <a:cs typeface="Calibri"/>
                <a:sym typeface="Calibri"/>
              </a:rPr>
              <a:t>The </a:t>
            </a:r>
            <a:r>
              <a:rPr lang="en-US" sz="750" b="1" i="1" u="none" strike="noStrike" cap="none" dirty="0">
                <a:solidFill>
                  <a:schemeClr val="dk1"/>
                </a:solidFill>
                <a:ea typeface="Calibri"/>
                <a:cs typeface="Calibri"/>
                <a:sym typeface="Calibri"/>
              </a:rPr>
              <a:t>Organizational market</a:t>
            </a:r>
            <a:r>
              <a:rPr lang="en-US" sz="750" b="0" i="0" u="none" strike="noStrike" cap="none" dirty="0">
                <a:solidFill>
                  <a:schemeClr val="dk1"/>
                </a:solidFill>
                <a:ea typeface="Calibri"/>
                <a:cs typeface="Calibri"/>
                <a:sym typeface="Calibri"/>
              </a:rPr>
              <a:t> includes all levels of government and not-for-profit institutions. Federal, state, county, and local governments that buy goods and services to carry out public objectives and to support their operations. Organizations with charitable, educational, community, and other public service goals that buy goods and services to support their functions and to attract and serve their members.</a:t>
            </a:r>
          </a:p>
          <a:p>
            <a:pPr marL="1143000" marR="0" lvl="2" indent="-228600" algn="l" rtl="0">
              <a:lnSpc>
                <a:spcPct val="80000"/>
              </a:lnSpc>
              <a:spcBef>
                <a:spcPts val="0"/>
              </a:spcBef>
              <a:buClr>
                <a:schemeClr val="dk1"/>
              </a:buClr>
              <a:buSzPct val="100000"/>
              <a:buFont typeface="Calibri"/>
              <a:buChar char="•"/>
            </a:pPr>
            <a:r>
              <a:rPr lang="en-US" sz="750" b="0" i="0" u="none" strike="noStrike" cap="none" dirty="0">
                <a:solidFill>
                  <a:schemeClr val="dk1"/>
                </a:solidFill>
                <a:ea typeface="Calibri"/>
                <a:cs typeface="Calibri"/>
                <a:sym typeface="Calibri"/>
              </a:rPr>
              <a:t>Dealing with government markets is very different than dealing with other types of organizations, and for that reason many large firms maintain separate divisions that are tasked with dealing only with Government buyers. </a:t>
            </a:r>
          </a:p>
          <a:p>
            <a:pPr marL="1143000" marR="0" lvl="2" indent="-228600" algn="l" rtl="0">
              <a:lnSpc>
                <a:spcPct val="80000"/>
              </a:lnSpc>
              <a:spcBef>
                <a:spcPts val="0"/>
              </a:spcBef>
              <a:buClr>
                <a:schemeClr val="dk1"/>
              </a:buClr>
              <a:buSzPct val="100000"/>
              <a:buFont typeface="Calibri"/>
              <a:buChar char="•"/>
            </a:pPr>
            <a:r>
              <a:rPr lang="en-US" sz="750" b="0" i="0" u="none" strike="noStrike" cap="none" dirty="0">
                <a:solidFill>
                  <a:schemeClr val="dk1"/>
                </a:solidFill>
                <a:ea typeface="Calibri"/>
                <a:cs typeface="Calibri"/>
                <a:sym typeface="Calibri"/>
              </a:rPr>
              <a:t>Some of the key differences include the fact that government purchasing often is restricted to a list of approved vendors, and even those vendors may need to bid for projects, or agree to a contract in which a fixed price is guaranteed over a given period of time, usually a year. Although the size of the government market is attractive, unanticipated changes such as drastic increases in the cost of fuel can limit the profit potential of the market, and come back to haunt suppliers who are required by contract to fill orders at a predetermined price (if that price includes delivery). </a:t>
            </a:r>
          </a:p>
          <a:p>
            <a:pPr marL="1143000" marR="0" lvl="2" indent="-228600" algn="l" rtl="0">
              <a:lnSpc>
                <a:spcPct val="80000"/>
              </a:lnSpc>
              <a:spcBef>
                <a:spcPts val="0"/>
              </a:spcBef>
              <a:buClr>
                <a:schemeClr val="dk1"/>
              </a:buClr>
              <a:buSzPct val="100000"/>
              <a:buFont typeface="Calibri"/>
              <a:buChar char="•"/>
            </a:pPr>
            <a:r>
              <a:rPr lang="en-US" sz="750" b="0" i="0" u="none" strike="noStrike" cap="none" dirty="0">
                <a:solidFill>
                  <a:schemeClr val="dk1"/>
                </a:solidFill>
                <a:ea typeface="Calibri"/>
                <a:cs typeface="Calibri"/>
                <a:sym typeface="Calibri"/>
              </a:rPr>
              <a:t>Another key difference is that government purchasing agents are not allowed to accept gifts—accepting even the must mundane promotional item (such as pen, cap, or mouse pad) is illegal, and salespeople who (knowingly or unknowingly) offer such items to government buyers run the risk of being thrown out the door, being accused of bribery, or perceived as an unethical.</a:t>
            </a:r>
          </a:p>
          <a:p>
            <a:pPr marL="1143000" marR="0" lvl="2" indent="-228600" algn="l" rtl="0">
              <a:lnSpc>
                <a:spcPct val="80000"/>
              </a:lnSpc>
              <a:spcBef>
                <a:spcPts val="0"/>
              </a:spcBef>
              <a:buClr>
                <a:schemeClr val="dk1"/>
              </a:buClr>
              <a:buSzPct val="100000"/>
              <a:buFont typeface="Calibri"/>
              <a:buNone/>
            </a:pPr>
            <a:endParaRPr sz="750" b="0" i="0" u="none" strike="noStrike" cap="none" dirty="0">
              <a:solidFill>
                <a:schemeClr val="dk1"/>
              </a:solidFill>
              <a:ea typeface="Calibri"/>
              <a:cs typeface="Calibri"/>
              <a:sym typeface="Calibri"/>
            </a:endParaRPr>
          </a:p>
          <a:p>
            <a:pPr marL="1600200" marR="0" lvl="3" indent="-228600" algn="l" rtl="0">
              <a:lnSpc>
                <a:spcPct val="80000"/>
              </a:lnSpc>
              <a:spcBef>
                <a:spcPts val="0"/>
              </a:spcBef>
              <a:buClr>
                <a:schemeClr val="dk1"/>
              </a:buClr>
              <a:buSzPct val="100000"/>
              <a:buFont typeface="Calibri"/>
              <a:buChar char="•"/>
            </a:pPr>
            <a:r>
              <a:rPr lang="en-US" sz="750" b="0" i="1" u="none" strike="noStrike" cap="none" dirty="0">
                <a:solidFill>
                  <a:schemeClr val="dk1"/>
                </a:solidFill>
                <a:ea typeface="Calibri"/>
                <a:cs typeface="Calibri"/>
                <a:sym typeface="Calibri"/>
              </a:rPr>
              <a:t>Examples:</a:t>
            </a:r>
            <a:br>
              <a:rPr lang="en-US" sz="750" b="0" i="1" u="none" strike="noStrike" cap="none" dirty="0">
                <a:solidFill>
                  <a:schemeClr val="dk1"/>
                </a:solidFill>
                <a:ea typeface="Calibri"/>
                <a:cs typeface="Calibri"/>
                <a:sym typeface="Calibri"/>
              </a:rPr>
            </a:br>
            <a:r>
              <a:rPr lang="en-US" sz="750" b="0" i="0" u="none" strike="noStrike" cap="none" dirty="0">
                <a:solidFill>
                  <a:schemeClr val="dk1"/>
                </a:solidFill>
                <a:ea typeface="Calibri"/>
                <a:cs typeface="Calibri"/>
                <a:sym typeface="Calibri"/>
              </a:rPr>
              <a:t>A) The federal government purchases military weapons systems, furniture for offices, copy machines, supplies, and services such as construction.  State and local governments purchase many of the same items (with the exception of the cruise missile and other major military weapons).</a:t>
            </a:r>
          </a:p>
          <a:p>
            <a:pPr marL="1600200" marR="0" lvl="3" indent="-228600" algn="l" rtl="0">
              <a:lnSpc>
                <a:spcPct val="80000"/>
              </a:lnSpc>
              <a:spcBef>
                <a:spcPts val="0"/>
              </a:spcBef>
              <a:buClr>
                <a:schemeClr val="dk1"/>
              </a:buClr>
              <a:buSzPct val="100000"/>
              <a:buFont typeface="Calibri"/>
              <a:buChar char="•"/>
            </a:pPr>
            <a:r>
              <a:rPr lang="en-US" sz="750" b="0" i="0" u="none" strike="noStrike" cap="none" dirty="0">
                <a:solidFill>
                  <a:schemeClr val="dk1"/>
                </a:solidFill>
                <a:ea typeface="Calibri"/>
                <a:cs typeface="Calibri"/>
                <a:sym typeface="Calibri"/>
              </a:rPr>
              <a:t>B) Not-for-profits purchase printing services to create educational brochures, supplies and products for distribution to charity recipients, and items to be used at their place of business.</a:t>
            </a:r>
          </a:p>
          <a:p>
            <a:pPr marL="228600" marR="0" lvl="0" indent="-228600" algn="l" rtl="0">
              <a:lnSpc>
                <a:spcPct val="80000"/>
              </a:lnSpc>
              <a:spcBef>
                <a:spcPts val="0"/>
              </a:spcBef>
              <a:buClr>
                <a:schemeClr val="dk1"/>
              </a:buClr>
              <a:buSzPct val="100000"/>
              <a:buFont typeface="Calibri"/>
              <a:buNone/>
            </a:pPr>
            <a:endParaRPr sz="750" b="0" i="0" u="none" strike="noStrike" cap="none" dirty="0">
              <a:solidFill>
                <a:schemeClr val="dk1"/>
              </a:solidFill>
              <a:ea typeface="Calibri"/>
              <a:cs typeface="Calibri"/>
              <a:sym typeface="Calibri"/>
            </a:endParaRPr>
          </a:p>
          <a:p>
            <a:pPr marL="0" marR="0" lvl="0" indent="0" algn="l" rtl="0">
              <a:spcBef>
                <a:spcPts val="0"/>
              </a:spcBef>
              <a:buSzPct val="25000"/>
              <a:buNone/>
            </a:pPr>
            <a:endParaRPr sz="750" b="0" i="0" u="none" strike="noStrike" cap="none" dirty="0">
              <a:solidFill>
                <a:schemeClr val="dk1"/>
              </a:solidFill>
              <a:ea typeface="Calibri"/>
              <a:cs typeface="Calibri"/>
              <a:sym typeface="Calibri"/>
            </a:endParaRPr>
          </a:p>
        </p:txBody>
      </p:sp>
    </p:spTree>
    <p:extLst>
      <p:ext uri="{BB962C8B-B14F-4D97-AF65-F5344CB8AC3E}">
        <p14:creationId xmlns:p14="http://schemas.microsoft.com/office/powerpoint/2010/main" val="4092032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solidFill>
                  <a:schemeClr val="dk1"/>
                </a:solidFill>
                <a:ea typeface="Calibri"/>
                <a:cs typeface="Calibri"/>
                <a:sym typeface="Calibri"/>
              </a:rPr>
              <a:t>LECTURE NOTES:</a:t>
            </a:r>
          </a:p>
          <a:p>
            <a:pPr lvl="0">
              <a:buSzPct val="25000"/>
            </a:pPr>
            <a:endParaRPr lang="en-IN" b="1" dirty="0">
              <a:solidFill>
                <a:schemeClr val="dk1"/>
              </a:solidFill>
              <a:ea typeface="Calibri"/>
              <a:cs typeface="Calibri"/>
              <a:sym typeface="Calibri"/>
            </a:endParaRPr>
          </a:p>
          <a:p>
            <a:pPr marL="171450" lvl="0" indent="-171450">
              <a:buClr>
                <a:schemeClr val="dk1"/>
              </a:buClr>
              <a:buSzPct val="100000"/>
              <a:buFont typeface="Arial"/>
              <a:buChar char="•"/>
            </a:pPr>
            <a:r>
              <a:rPr lang="en-IN" dirty="0">
                <a:solidFill>
                  <a:schemeClr val="dk1"/>
                </a:solidFill>
                <a:ea typeface="Calibri"/>
                <a:cs typeface="Calibri"/>
                <a:sym typeface="Calibri"/>
              </a:rPr>
              <a:t>NAICS replaced the U.S. Standard Industrial Classification (SIC) system in 1997 so that the North American Free Trade Agreement (NAFTA)</a:t>
            </a:r>
            <a:r>
              <a:rPr lang="en-IN" u="sng" dirty="0">
                <a:solidFill>
                  <a:schemeClr val="dk1"/>
                </a:solidFill>
                <a:ea typeface="Calibri"/>
                <a:cs typeface="Calibri"/>
                <a:sym typeface="Calibri"/>
              </a:rPr>
              <a:t> </a:t>
            </a:r>
            <a:r>
              <a:rPr lang="en-IN" dirty="0">
                <a:solidFill>
                  <a:schemeClr val="dk1"/>
                </a:solidFill>
                <a:ea typeface="Calibri"/>
                <a:cs typeface="Calibri"/>
                <a:sym typeface="Calibri"/>
              </a:rPr>
              <a:t>countries could compare economic and financial statistics.</a:t>
            </a:r>
          </a:p>
          <a:p>
            <a:pPr marL="171450" lvl="0" indent="-171450">
              <a:buClr>
                <a:schemeClr val="dk1"/>
              </a:buClr>
              <a:buSzPct val="100000"/>
              <a:buFont typeface="Arial"/>
              <a:buChar char="•"/>
            </a:pPr>
            <a:r>
              <a:rPr lang="en-IN" dirty="0">
                <a:solidFill>
                  <a:schemeClr val="dk1"/>
                </a:solidFill>
                <a:ea typeface="Calibri"/>
                <a:cs typeface="Calibri"/>
                <a:sym typeface="Calibri"/>
              </a:rPr>
              <a:t>NAICS reports the number of firms, the total dollar amount of sales, the number of employees, and the growth rate for industries, all broken down by geographic region. </a:t>
            </a:r>
          </a:p>
          <a:p>
            <a:pPr marL="171450" lvl="0" indent="-171450">
              <a:buClr>
                <a:schemeClr val="dk1"/>
              </a:buClr>
              <a:buSzPct val="100000"/>
              <a:buFont typeface="Arial"/>
              <a:buChar char="•"/>
            </a:pPr>
            <a:r>
              <a:rPr lang="en-IN" dirty="0">
                <a:solidFill>
                  <a:schemeClr val="dk1"/>
                </a:solidFill>
                <a:ea typeface="Calibri"/>
                <a:cs typeface="Calibri"/>
                <a:sym typeface="Calibri"/>
              </a:rPr>
              <a:t>Many firms use the NAICS to assess potential markets and to determine how well they are doing compared to others in their industry group.</a:t>
            </a:r>
          </a:p>
          <a:p>
            <a:pPr marL="171450" lvl="0" indent="-171450">
              <a:buClr>
                <a:schemeClr val="dk1"/>
              </a:buClr>
              <a:buSzPct val="100000"/>
              <a:buFont typeface="Arial"/>
              <a:buChar char="•"/>
            </a:pPr>
            <a:r>
              <a:rPr lang="en-IN" dirty="0">
                <a:solidFill>
                  <a:schemeClr val="dk1"/>
                </a:solidFill>
                <a:ea typeface="Calibri"/>
                <a:cs typeface="Calibri"/>
                <a:sym typeface="Calibri"/>
              </a:rPr>
              <a:t>Firms may also use the NAICS to find new customers. A marketer might first determine the NAICS industry classifications of his or her current customers and then evaluate the sales potential of other firms occupying these categories.</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55317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
        <p:nvSpPr>
          <p:cNvPr id="6"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SzPct val="25000"/>
              <a:buNone/>
            </a:pPr>
            <a:r>
              <a:rPr lang="en-US" sz="1200" b="1" i="0" u="none" strike="noStrike" cap="none" dirty="0">
                <a:solidFill>
                  <a:schemeClr val="dk1"/>
                </a:solidFill>
                <a:ea typeface="Calibri"/>
                <a:cs typeface="Calibri"/>
                <a:sym typeface="Calibri"/>
              </a:rPr>
              <a:t>DISCUSSION NOTE:</a:t>
            </a:r>
          </a:p>
          <a:p>
            <a:pPr marL="0" marR="0" lvl="0" indent="0" algn="l" rtl="0">
              <a:lnSpc>
                <a:spcPct val="80000"/>
              </a:lnSpc>
              <a:spcBef>
                <a:spcPts val="0"/>
              </a:spcBef>
              <a:buSzPct val="25000"/>
              <a:buNone/>
            </a:pPr>
            <a:endParaRPr sz="1200" b="0" i="0" u="none" strike="noStrike" cap="none" dirty="0">
              <a:solidFill>
                <a:schemeClr val="dk1"/>
              </a:solidFill>
              <a:ea typeface="Calibri"/>
              <a:cs typeface="Calibri"/>
              <a:sym typeface="Calibri"/>
            </a:endParaRPr>
          </a:p>
          <a:p>
            <a:pPr marL="0" marR="0" lvl="0" indent="0" algn="l" rtl="0">
              <a:lnSpc>
                <a:spcPct val="80000"/>
              </a:lnSpc>
              <a:spcBef>
                <a:spcPts val="0"/>
              </a:spcBef>
              <a:buSzPct val="25000"/>
              <a:buNone/>
            </a:pPr>
            <a:r>
              <a:rPr lang="en-US" sz="1200" b="0" i="0" u="none" strike="noStrike" cap="none" dirty="0">
                <a:solidFill>
                  <a:schemeClr val="dk1"/>
                </a:solidFill>
                <a:ea typeface="Calibri"/>
                <a:cs typeface="Calibri"/>
                <a:sym typeface="Calibri"/>
              </a:rPr>
              <a:t>Explain to students that you want them to think about each option, and that you will return to this question at the end of the chapter.</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08561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r>
              <a:rPr lang="en-US" sz="1000" b="1" dirty="0">
                <a:solidFill>
                  <a:schemeClr val="dk1"/>
                </a:solidFill>
                <a:ea typeface="Calibri"/>
                <a:cs typeface="Calibri"/>
                <a:sym typeface="Calibri"/>
              </a:rPr>
              <a:t>LECTURE NOTES:</a:t>
            </a:r>
          </a:p>
          <a:p>
            <a:pPr marL="228600" lvl="0" indent="-228600">
              <a:buClr>
                <a:schemeClr val="dk1"/>
              </a:buClr>
              <a:buSzPct val="100000"/>
              <a:buFont typeface="Calibri"/>
              <a:buChar char="•"/>
            </a:pPr>
            <a:r>
              <a:rPr lang="en-US" sz="1000" dirty="0">
                <a:solidFill>
                  <a:schemeClr val="dk1"/>
                </a:solidFill>
                <a:ea typeface="Calibri"/>
                <a:cs typeface="Calibri"/>
                <a:sym typeface="Calibri"/>
              </a:rPr>
              <a:t>Aside from the fact that purchases are made for some purpose other than personal consumption, business to business markets differ from consumer markets in several key ways:</a:t>
            </a:r>
          </a:p>
          <a:p>
            <a:pPr marL="685800" lvl="1" indent="-228600">
              <a:buClr>
                <a:schemeClr val="dk1"/>
              </a:buClr>
              <a:buSzPct val="100000"/>
              <a:buFont typeface="Calibri"/>
              <a:buChar char="•"/>
            </a:pPr>
            <a:r>
              <a:rPr lang="en-US" sz="1000" dirty="0">
                <a:solidFill>
                  <a:schemeClr val="dk1"/>
                </a:solidFill>
                <a:ea typeface="Calibri"/>
                <a:cs typeface="Calibri"/>
                <a:sym typeface="Calibri"/>
              </a:rPr>
              <a:t>Decisions are frequently made by multiple buyers, called buying groups, and the final decision maker is typically someone other than the user of the product.  The decision making process also differs, as it is made after careful weighing of alternatives based on rational criteria, according to precise technical specifications based on product expertise.  </a:t>
            </a:r>
          </a:p>
          <a:p>
            <a:pPr marL="685800" lvl="1" indent="-228600">
              <a:buClr>
                <a:schemeClr val="dk1"/>
              </a:buClr>
              <a:buSzPct val="100000"/>
              <a:buFont typeface="Calibri"/>
              <a:buChar char="•"/>
            </a:pPr>
            <a:r>
              <a:rPr lang="en-US" sz="1000" dirty="0">
                <a:solidFill>
                  <a:schemeClr val="dk1"/>
                </a:solidFill>
                <a:ea typeface="Calibri"/>
                <a:cs typeface="Calibri"/>
                <a:sym typeface="Calibri"/>
              </a:rPr>
              <a:t>There are also a limited number of large buyers; in fact, products are frequently purchased directly from the producer.  Once a decision has been made, long-term relationships typically develop between buyers and sellers unless dissatisfaction occurs.</a:t>
            </a:r>
          </a:p>
          <a:p>
            <a:pPr marL="685800" lvl="1" indent="-228600">
              <a:buClr>
                <a:schemeClr val="dk1"/>
              </a:buClr>
              <a:buSzPct val="100000"/>
              <a:buFont typeface="Calibri"/>
              <a:buChar char="•"/>
            </a:pPr>
            <a:r>
              <a:rPr lang="en-US" sz="1000" dirty="0">
                <a:solidFill>
                  <a:schemeClr val="dk1"/>
                </a:solidFill>
                <a:ea typeface="Calibri"/>
                <a:cs typeface="Calibri"/>
                <a:sym typeface="Calibri"/>
              </a:rPr>
              <a:t>A third key difference is that unlike consumers who are literally spread out through the U.S. organizational buyers are often geographically concentrated in certain areas.</a:t>
            </a:r>
          </a:p>
          <a:p>
            <a:pPr marL="685800" lvl="1" indent="-228600">
              <a:buClr>
                <a:schemeClr val="dk1"/>
              </a:buClr>
              <a:buSzPct val="100000"/>
              <a:buFont typeface="Calibri"/>
              <a:buChar char="•"/>
            </a:pPr>
            <a:r>
              <a:rPr lang="en-US" sz="1000" dirty="0">
                <a:solidFill>
                  <a:schemeClr val="dk1"/>
                </a:solidFill>
                <a:ea typeface="Calibri"/>
                <a:cs typeface="Calibri"/>
                <a:sym typeface="Calibri"/>
              </a:rPr>
              <a:t>Finally, purchases frequently involve high risk and high cost.  The process may involve competitive bidding, price negotiations, and complex financial arrangements. This, and the fact that buyers are geographically concentrated makes personal selling the best marketing communications choice.  Indeed, the vast majority of B2B marketers emphasize personal selling over advertising</a:t>
            </a:r>
            <a:r>
              <a:rPr lang="en-US" sz="1000" dirty="0" smtClean="0">
                <a:solidFill>
                  <a:schemeClr val="dk1"/>
                </a:solidFill>
                <a:ea typeface="Calibri"/>
                <a:cs typeface="Calibri"/>
                <a:sym typeface="Calibri"/>
              </a:rPr>
              <a:t>.</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39979379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solidFill>
                  <a:schemeClr val="dk1"/>
                </a:solidFill>
                <a:ea typeface="Calibri"/>
                <a:cs typeface="Calibri"/>
                <a:sym typeface="Calibri"/>
              </a:rPr>
              <a:t>LECTURE NOTES</a:t>
            </a:r>
            <a:r>
              <a:rPr lang="en-IN" dirty="0">
                <a:solidFill>
                  <a:schemeClr val="dk1"/>
                </a:solidFill>
                <a:ea typeface="Calibri"/>
                <a:cs typeface="Calibri"/>
                <a:sym typeface="Calibri"/>
              </a:rPr>
              <a:t>:</a:t>
            </a:r>
          </a:p>
          <a:p>
            <a:pPr lvl="0">
              <a:buSzPct val="25000"/>
            </a:pPr>
            <a:endParaRPr lang="en-IN" dirty="0">
              <a:solidFill>
                <a:schemeClr val="dk1"/>
              </a:solidFill>
              <a:ea typeface="Calibri"/>
              <a:cs typeface="Calibri"/>
              <a:sym typeface="Calibri"/>
            </a:endParaRPr>
          </a:p>
          <a:p>
            <a:pPr lvl="0">
              <a:buSzPct val="25000"/>
            </a:pPr>
            <a:r>
              <a:rPr lang="en-IN">
                <a:solidFill>
                  <a:schemeClr val="dk1"/>
                </a:solidFill>
                <a:ea typeface="Calibri"/>
                <a:cs typeface="Calibri"/>
                <a:sym typeface="Calibri"/>
              </a:rPr>
              <a:t>Table </a:t>
            </a:r>
            <a:r>
              <a:rPr lang="en-IN" smtClean="0">
                <a:solidFill>
                  <a:schemeClr val="dk1"/>
                </a:solidFill>
                <a:ea typeface="Calibri"/>
                <a:cs typeface="Calibri"/>
                <a:sym typeface="Calibri"/>
              </a:rPr>
              <a:t>6.2 </a:t>
            </a:r>
            <a:r>
              <a:rPr lang="en-IN" dirty="0">
                <a:solidFill>
                  <a:schemeClr val="dk1"/>
                </a:solidFill>
                <a:ea typeface="Calibri"/>
                <a:cs typeface="Calibri"/>
                <a:sym typeface="Calibri"/>
              </a:rPr>
              <a:t>provides a more detailed list of differences between consumer and business markets.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24852559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solidFill>
                  <a:schemeClr val="dk1"/>
                </a:solidFill>
                <a:ea typeface="Calibri"/>
                <a:cs typeface="Calibri"/>
                <a:sym typeface="Calibri"/>
              </a:rPr>
              <a:t>LECTURE NOTES:</a:t>
            </a:r>
          </a:p>
          <a:p>
            <a:pPr lvl="0">
              <a:buSzPct val="25000"/>
            </a:pPr>
            <a:endParaRPr lang="en-IN" dirty="0">
              <a:solidFill>
                <a:schemeClr val="dk1"/>
              </a:solidFill>
              <a:ea typeface="Calibri"/>
              <a:cs typeface="Calibri"/>
              <a:sym typeface="Calibri"/>
            </a:endParaRPr>
          </a:p>
          <a:p>
            <a:pPr lvl="0">
              <a:buSzPct val="25000"/>
            </a:pPr>
            <a:r>
              <a:rPr lang="en-IN" dirty="0">
                <a:solidFill>
                  <a:schemeClr val="dk1"/>
                </a:solidFill>
                <a:ea typeface="Calibri"/>
                <a:cs typeface="Calibri"/>
                <a:sym typeface="Calibri"/>
              </a:rPr>
              <a:t>Demand in B2B markets differs from demand in consumer markets.</a:t>
            </a:r>
          </a:p>
          <a:p>
            <a:pPr lvl="0">
              <a:buSzPct val="25000"/>
            </a:pPr>
            <a:r>
              <a:rPr lang="en-IN" dirty="0">
                <a:solidFill>
                  <a:schemeClr val="dk1"/>
                </a:solidFill>
                <a:ea typeface="Calibri"/>
                <a:cs typeface="Calibri"/>
                <a:sym typeface="Calibri"/>
              </a:rPr>
              <a:t>Demand in B2B is: derived, inelastic, fluctuating, and joint.</a:t>
            </a:r>
          </a:p>
          <a:p>
            <a:pPr lvl="0">
              <a:buSzPct val="25000"/>
            </a:pPr>
            <a:r>
              <a:rPr lang="en-IN" dirty="0">
                <a:solidFill>
                  <a:schemeClr val="dk1"/>
                </a:solidFill>
                <a:ea typeface="Calibri"/>
                <a:cs typeface="Calibri"/>
                <a:sym typeface="Calibri"/>
              </a:rPr>
              <a:t>The following slides cover these aspects of B2B demand in greater detail</a:t>
            </a:r>
            <a:r>
              <a:rPr lang="en-IN" dirty="0" smtClean="0">
                <a:solidFill>
                  <a:schemeClr val="dk1"/>
                </a:solidFill>
                <a:ea typeface="Calibri"/>
                <a:cs typeface="Calibri"/>
                <a:sym typeface="Calibri"/>
              </a:rPr>
              <a:t>.</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41422617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r>
              <a:rPr lang="en-IN" b="1" dirty="0">
                <a:solidFill>
                  <a:schemeClr val="dk1"/>
                </a:solidFill>
                <a:ea typeface="Calibri"/>
                <a:cs typeface="Calibri"/>
                <a:sym typeface="Calibri"/>
              </a:rPr>
              <a:t>LECTURE NOTES:</a:t>
            </a:r>
          </a:p>
          <a:p>
            <a:pPr marL="228600" lvl="0" indent="-228600">
              <a:buClr>
                <a:schemeClr val="dk1"/>
              </a:buClr>
              <a:buSzPct val="100000"/>
              <a:buFont typeface="Calibri"/>
              <a:buChar char="•"/>
            </a:pPr>
            <a:r>
              <a:rPr lang="en-IN" dirty="0">
                <a:solidFill>
                  <a:schemeClr val="dk1"/>
                </a:solidFill>
                <a:ea typeface="Calibri"/>
                <a:cs typeface="Calibri"/>
                <a:sym typeface="Calibri"/>
              </a:rPr>
              <a:t>Demand for B2B products also differs from demand for consumers demands.  One of the most important differences is the fact that B2B demand is derived, meaning that it stems directly or indirectly for consumer demand for another good or service.</a:t>
            </a:r>
          </a:p>
          <a:p>
            <a:pPr marL="228600" lvl="0" indent="-228600">
              <a:buClr>
                <a:schemeClr val="dk1"/>
              </a:buClr>
              <a:buSzPct val="100000"/>
              <a:buFont typeface="Calibri"/>
              <a:buChar char="•"/>
            </a:pPr>
            <a:r>
              <a:rPr lang="en-IN" dirty="0">
                <a:solidFill>
                  <a:schemeClr val="dk1"/>
                </a:solidFill>
                <a:ea typeface="Calibri"/>
                <a:cs typeface="Calibri"/>
                <a:sym typeface="Calibri"/>
              </a:rPr>
              <a:t>The example shown here illustrates how consumer’s demand for an education influences derived demand for a number of goods, including textbooks, paper, pulp, and forestry products.  Thus demand for a single consumer product may contribute to the derived demand of many B2B goods.</a:t>
            </a:r>
          </a:p>
          <a:p>
            <a:pPr marL="228600" lvl="0" indent="-228600">
              <a:buSzPct val="25000"/>
            </a:pPr>
            <a:endParaRPr lang="en-IN" dirty="0">
              <a:solidFill>
                <a:schemeClr val="dk1"/>
              </a:solidFill>
              <a:ea typeface="Calibri"/>
              <a:cs typeface="Calibri"/>
              <a:sym typeface="Calibri"/>
            </a:endParaRPr>
          </a:p>
          <a:p>
            <a:pPr marL="228600" lvl="0" indent="-228600">
              <a:buSzPct val="25000"/>
            </a:pPr>
            <a:r>
              <a:rPr lang="en-IN" b="1" dirty="0">
                <a:solidFill>
                  <a:schemeClr val="dk1"/>
                </a:solidFill>
                <a:ea typeface="Calibri"/>
                <a:cs typeface="Calibri"/>
                <a:sym typeface="Calibri"/>
              </a:rPr>
              <a:t>DISCUSSION NOTES:</a:t>
            </a:r>
          </a:p>
          <a:p>
            <a:pPr marL="228600" lvl="0" indent="-228600">
              <a:buClr>
                <a:schemeClr val="dk1"/>
              </a:buClr>
              <a:buSzPct val="100000"/>
              <a:buFont typeface="Calibri"/>
              <a:buChar char="•"/>
            </a:pPr>
            <a:r>
              <a:rPr lang="en-IN" dirty="0">
                <a:solidFill>
                  <a:schemeClr val="dk1"/>
                </a:solidFill>
                <a:ea typeface="Calibri"/>
                <a:cs typeface="Calibri"/>
                <a:sym typeface="Calibri"/>
              </a:rPr>
              <a:t>The threat of substitution is always present when dealing with business demand, and probably should be addressed during the discussion of this slide. For example, you might point to the exhibit on this slide and ask students to consider what substitutes exist for paper textbooks (digital books, online learning </a:t>
            </a:r>
            <a:r>
              <a:rPr lang="en-IN" dirty="0" err="1">
                <a:solidFill>
                  <a:schemeClr val="dk1"/>
                </a:solidFill>
                <a:ea typeface="Calibri"/>
                <a:cs typeface="Calibri"/>
                <a:sym typeface="Calibri"/>
              </a:rPr>
              <a:t>centers</a:t>
            </a:r>
            <a:r>
              <a:rPr lang="en-IN" dirty="0">
                <a:solidFill>
                  <a:schemeClr val="dk1"/>
                </a:solidFill>
                <a:ea typeface="Calibri"/>
                <a:cs typeface="Calibri"/>
                <a:sym typeface="Calibri"/>
              </a:rPr>
              <a:t>, or course, etc.). Obviously, if demand were to shift radically toward digital books, it would influence the derived demand for forestry products in a negative manner.  (Which might not be a bad thing when considered from a sustainability perspective.)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17218762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562600" cy="4495800"/>
          </a:xfrm>
        </p:spPr>
        <p:txBody>
          <a:bodyPr/>
          <a:lstStyle/>
          <a:p>
            <a:pPr lvl="0">
              <a:buSzPct val="25000"/>
            </a:pPr>
            <a:r>
              <a:rPr lang="en-IN" sz="900" b="1" dirty="0">
                <a:solidFill>
                  <a:schemeClr val="dk1"/>
                </a:solidFill>
                <a:ea typeface="Calibri"/>
                <a:cs typeface="Calibri"/>
                <a:sym typeface="Calibri"/>
              </a:rPr>
              <a:t>LECTURE NOTES:</a:t>
            </a:r>
          </a:p>
          <a:p>
            <a:pPr lvl="0">
              <a:buSzPct val="25000"/>
            </a:pPr>
            <a:endParaRPr lang="en-IN" sz="900" dirty="0">
              <a:solidFill>
                <a:schemeClr val="dk1"/>
              </a:solidFill>
              <a:ea typeface="Calibri"/>
              <a:cs typeface="Calibri"/>
              <a:sym typeface="Calibri"/>
            </a:endParaRPr>
          </a:p>
          <a:p>
            <a:pPr lvl="0">
              <a:buSzPct val="25000"/>
            </a:pPr>
            <a:r>
              <a:rPr lang="en-IN" sz="900" b="1" dirty="0">
                <a:solidFill>
                  <a:schemeClr val="dk1"/>
                </a:solidFill>
                <a:ea typeface="Calibri"/>
                <a:cs typeface="Calibri"/>
                <a:sym typeface="Calibri"/>
              </a:rPr>
              <a:t>Inelastic demand</a:t>
            </a:r>
          </a:p>
          <a:p>
            <a:pPr lvl="0">
              <a:buSzPct val="25000"/>
            </a:pPr>
            <a:r>
              <a:rPr lang="en-IN" sz="900" dirty="0">
                <a:solidFill>
                  <a:schemeClr val="dk1"/>
                </a:solidFill>
                <a:ea typeface="Calibri"/>
                <a:cs typeface="Calibri"/>
                <a:sym typeface="Calibri"/>
              </a:rPr>
              <a:t>Demand in B2B markets is mostly inelastic because what a firm sells often is just one of the many parts or materials that go into producing the consumer product. It is not unusual for a large increase in a business product’s price to have little effect on the final consumer product’s price.</a:t>
            </a:r>
          </a:p>
          <a:p>
            <a:pPr lvl="0">
              <a:buSzPct val="25000"/>
            </a:pPr>
            <a:endParaRPr lang="en-IN" sz="900" dirty="0">
              <a:solidFill>
                <a:schemeClr val="dk1"/>
              </a:solidFill>
              <a:ea typeface="Calibri"/>
              <a:cs typeface="Calibri"/>
              <a:sym typeface="Calibri"/>
            </a:endParaRPr>
          </a:p>
          <a:p>
            <a:pPr lvl="0">
              <a:buSzPct val="25000"/>
            </a:pPr>
            <a:r>
              <a:rPr lang="en-IN" sz="900" b="1" dirty="0">
                <a:solidFill>
                  <a:schemeClr val="dk1"/>
                </a:solidFill>
                <a:ea typeface="Calibri"/>
                <a:cs typeface="Calibri"/>
                <a:sym typeface="Calibri"/>
              </a:rPr>
              <a:t>Fluctuating demand: </a:t>
            </a:r>
          </a:p>
          <a:p>
            <a:pPr lvl="0">
              <a:buSzPct val="25000"/>
            </a:pPr>
            <a:r>
              <a:rPr lang="en-IN" sz="900" dirty="0">
                <a:solidFill>
                  <a:schemeClr val="dk1"/>
                </a:solidFill>
                <a:ea typeface="Calibri"/>
                <a:cs typeface="Calibri"/>
                <a:sym typeface="Calibri"/>
              </a:rPr>
              <a:t>Small changes in consumer demand can result in large changes in B2B demand. As an example, consider air travel. A rise in jet fuel prices causes higher ticket prices and a shift by some consumers from flying to driving vacations, which may cause airlines to postpone or cancel orders for new equipment. This change in turn creates a dramatic decrease in demand for planes from manufacturers such as Boeing and Airbus.</a:t>
            </a:r>
          </a:p>
          <a:p>
            <a:pPr lvl="0">
              <a:buSzPct val="25000"/>
            </a:pPr>
            <a:endParaRPr lang="en-IN" sz="900" dirty="0">
              <a:solidFill>
                <a:schemeClr val="dk1"/>
              </a:solidFill>
              <a:ea typeface="Calibri"/>
              <a:cs typeface="Calibri"/>
              <a:sym typeface="Calibri"/>
            </a:endParaRPr>
          </a:p>
          <a:p>
            <a:pPr lvl="0">
              <a:buSzPct val="25000"/>
            </a:pPr>
            <a:r>
              <a:rPr lang="en-IN" sz="900" dirty="0">
                <a:solidFill>
                  <a:schemeClr val="dk1"/>
                </a:solidFill>
                <a:ea typeface="Calibri"/>
                <a:cs typeface="Calibri"/>
                <a:sym typeface="Calibri"/>
              </a:rPr>
              <a:t>Another cause of fluctuating demand is product life expectancy. Business customers tend to purchase certain products, such as manufacturing equipment, on a somewhat infrequent basis. They may need to replace some types of large machinery only every 10 or 20 years. Thus, demand for such products fluctuates.</a:t>
            </a:r>
          </a:p>
          <a:p>
            <a:pPr lvl="0">
              <a:buSzPct val="25000"/>
            </a:pPr>
            <a:endParaRPr lang="en-IN" sz="900" dirty="0">
              <a:solidFill>
                <a:schemeClr val="dk1"/>
              </a:solidFill>
              <a:ea typeface="Calibri"/>
              <a:cs typeface="Calibri"/>
              <a:sym typeface="Calibri"/>
            </a:endParaRPr>
          </a:p>
          <a:p>
            <a:pPr lvl="0">
              <a:buSzPct val="25000"/>
            </a:pPr>
            <a:r>
              <a:rPr lang="en-IN" sz="900" b="1" dirty="0">
                <a:solidFill>
                  <a:schemeClr val="dk1"/>
                </a:solidFill>
                <a:ea typeface="Calibri"/>
                <a:cs typeface="Calibri"/>
                <a:sym typeface="Calibri"/>
              </a:rPr>
              <a:t>DISCUSSION NOTES:</a:t>
            </a:r>
          </a:p>
          <a:p>
            <a:pPr lvl="0">
              <a:buSzPct val="25000"/>
            </a:pPr>
            <a:endParaRPr lang="en-IN" sz="900" dirty="0">
              <a:solidFill>
                <a:schemeClr val="dk1"/>
              </a:solidFill>
              <a:ea typeface="Calibri"/>
              <a:cs typeface="Calibri"/>
              <a:sym typeface="Calibri"/>
            </a:endParaRPr>
          </a:p>
          <a:p>
            <a:pPr lvl="0">
              <a:buClr>
                <a:schemeClr val="dk1"/>
              </a:buClr>
              <a:buSzPct val="25000"/>
            </a:pPr>
            <a:r>
              <a:rPr lang="en-IN" sz="900" dirty="0">
                <a:solidFill>
                  <a:schemeClr val="dk1"/>
                </a:solidFill>
                <a:ea typeface="Calibri"/>
                <a:cs typeface="Calibri"/>
                <a:sym typeface="Calibri"/>
              </a:rPr>
              <a:t>Can students think of other examples of joint demand? </a:t>
            </a:r>
          </a:p>
          <a:p>
            <a:pPr lvl="0">
              <a:buSzPct val="25000"/>
            </a:pPr>
            <a:endParaRPr lang="en-IN" sz="900" dirty="0">
              <a:solidFill>
                <a:schemeClr val="dk1"/>
              </a:solidFill>
              <a:ea typeface="Calibri"/>
              <a:cs typeface="Calibri"/>
              <a:sym typeface="Calibri"/>
            </a:endParaRPr>
          </a:p>
          <a:p>
            <a:pPr lvl="0">
              <a:buSzPct val="25000"/>
            </a:pPr>
            <a:r>
              <a:rPr lang="en-IN" sz="900" dirty="0">
                <a:solidFill>
                  <a:schemeClr val="dk1"/>
                </a:solidFill>
                <a:ea typeface="Calibri"/>
                <a:cs typeface="Calibri"/>
                <a:sym typeface="Calibri"/>
              </a:rPr>
              <a:t>A classic example of joint demand in a goods context is razors and blades. The demand for razor blades is a function of the number of razors in use. This is why razors are often sold at a loss – in order to increase demand for the higher-margin blades.  Printers and ink cartridges would be another.</a:t>
            </a:r>
          </a:p>
          <a:p>
            <a:pPr lvl="0">
              <a:buSzPct val="25000"/>
            </a:pPr>
            <a:endParaRPr lang="en-IN" sz="900" dirty="0">
              <a:solidFill>
                <a:schemeClr val="dk1"/>
              </a:solidFill>
              <a:ea typeface="Calibri"/>
              <a:cs typeface="Calibri"/>
              <a:sym typeface="Calibri"/>
            </a:endParaRPr>
          </a:p>
          <a:p>
            <a:pPr lvl="0">
              <a:buSzPct val="25000"/>
            </a:pPr>
            <a:r>
              <a:rPr lang="en-IN" sz="900" dirty="0">
                <a:solidFill>
                  <a:schemeClr val="dk1"/>
                </a:solidFill>
                <a:ea typeface="Calibri"/>
                <a:cs typeface="Calibri"/>
                <a:sym typeface="Calibri"/>
              </a:rPr>
              <a:t>Joint demand also is present in digital environments. For instance, Apple offers the iTunes app for free while charging for downloads of music and other content.</a:t>
            </a:r>
          </a:p>
          <a:p>
            <a:pPr lvl="0">
              <a:buSzPct val="25000"/>
            </a:pPr>
            <a:endParaRPr lang="en-IN" sz="900" dirty="0">
              <a:solidFill>
                <a:schemeClr val="dk1"/>
              </a:solidFill>
              <a:ea typeface="Calibri"/>
              <a:cs typeface="Calibri"/>
              <a:sym typeface="Calibri"/>
            </a:endParaRPr>
          </a:p>
          <a:p>
            <a:pPr lvl="0">
              <a:buSzPct val="25000"/>
            </a:pPr>
            <a:endParaRPr lang="en-IN" sz="900" dirty="0"/>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13208116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562600" cy="4191000"/>
          </a:xfrm>
        </p:spPr>
        <p:txBody>
          <a:bodyPr/>
          <a:lstStyle/>
          <a:p>
            <a:pPr marL="228600" lvl="0" indent="-228600">
              <a:lnSpc>
                <a:spcPct val="90000"/>
              </a:lnSpc>
              <a:buSzPct val="25000"/>
            </a:pPr>
            <a:r>
              <a:rPr lang="en-US" sz="900" b="1" dirty="0">
                <a:solidFill>
                  <a:schemeClr val="dk1"/>
                </a:solidFill>
                <a:ea typeface="Calibri"/>
                <a:cs typeface="Calibri"/>
                <a:sym typeface="Calibri"/>
              </a:rPr>
              <a:t>LECTURE NOTES:</a:t>
            </a:r>
          </a:p>
          <a:p>
            <a:pPr marL="228600" lvl="0" indent="-228600">
              <a:lnSpc>
                <a:spcPct val="90000"/>
              </a:lnSpc>
              <a:buClr>
                <a:schemeClr val="dk1"/>
              </a:buClr>
              <a:buSzPct val="100000"/>
              <a:buFont typeface="Calibri"/>
              <a:buChar char="•"/>
            </a:pPr>
            <a:r>
              <a:rPr lang="en-US" sz="900" dirty="0">
                <a:solidFill>
                  <a:schemeClr val="dk1"/>
                </a:solidFill>
                <a:ea typeface="Calibri"/>
                <a:cs typeface="Calibri"/>
                <a:sym typeface="Calibri"/>
              </a:rPr>
              <a:t>The Buy Class framework identifies the degree of effort a firm needs to collect information and make a business</a:t>
            </a:r>
            <a:r>
              <a:rPr lang="en-US" sz="900" u="sng" dirty="0">
                <a:solidFill>
                  <a:schemeClr val="dk1"/>
                </a:solidFill>
                <a:ea typeface="Calibri"/>
                <a:cs typeface="Calibri"/>
                <a:sym typeface="Calibri"/>
              </a:rPr>
              <a:t>-</a:t>
            </a:r>
            <a:r>
              <a:rPr lang="en-US" sz="900" dirty="0">
                <a:solidFill>
                  <a:schemeClr val="dk1"/>
                </a:solidFill>
                <a:ea typeface="Calibri"/>
                <a:cs typeface="Calibri"/>
                <a:sym typeface="Calibri"/>
              </a:rPr>
              <a:t>related purchasing decision</a:t>
            </a:r>
            <a:r>
              <a:rPr lang="en-US" sz="900" u="sng" dirty="0">
                <a:solidFill>
                  <a:schemeClr val="dk1"/>
                </a:solidFill>
                <a:ea typeface="Calibri"/>
                <a:cs typeface="Calibri"/>
                <a:sym typeface="Calibri"/>
              </a:rPr>
              <a:t>.</a:t>
            </a:r>
          </a:p>
          <a:p>
            <a:pPr marL="228600" lvl="0" indent="-228600">
              <a:lnSpc>
                <a:spcPct val="90000"/>
              </a:lnSpc>
              <a:buClr>
                <a:schemeClr val="dk1"/>
              </a:buClr>
              <a:buSzPct val="100000"/>
              <a:buFont typeface="Calibri"/>
              <a:buChar char="•"/>
            </a:pPr>
            <a:r>
              <a:rPr lang="en-US" sz="900" dirty="0">
                <a:solidFill>
                  <a:schemeClr val="dk1"/>
                </a:solidFill>
                <a:ea typeface="Calibri"/>
                <a:cs typeface="Calibri"/>
                <a:sym typeface="Calibri"/>
              </a:rPr>
              <a:t>Three buy classes exist:</a:t>
            </a:r>
          </a:p>
          <a:p>
            <a:pPr marL="685800" lvl="1" indent="-228600">
              <a:lnSpc>
                <a:spcPct val="90000"/>
              </a:lnSpc>
              <a:buClr>
                <a:schemeClr val="dk1"/>
              </a:buClr>
              <a:buSzPct val="100000"/>
              <a:buFont typeface="Calibri"/>
              <a:buChar char="•"/>
            </a:pPr>
            <a:r>
              <a:rPr lang="en-US" sz="900" b="1" i="1" dirty="0">
                <a:solidFill>
                  <a:schemeClr val="dk1"/>
                </a:solidFill>
                <a:ea typeface="Calibri"/>
                <a:cs typeface="Calibri"/>
                <a:sym typeface="Calibri"/>
              </a:rPr>
              <a:t>Straight rebuy:</a:t>
            </a:r>
            <a:r>
              <a:rPr lang="en-US" sz="900" dirty="0">
                <a:solidFill>
                  <a:schemeClr val="dk1"/>
                </a:solidFill>
                <a:ea typeface="Calibri"/>
                <a:cs typeface="Calibri"/>
                <a:sym typeface="Calibri"/>
              </a:rPr>
              <a:t> Routine purchases of items bought on a regular basis fall within this class.  Little time is spent on the decision, as the business merely reorders items from their existing suppliers.  Supplies, such as paper or toner for the copy machine, generally fall within this class.</a:t>
            </a:r>
          </a:p>
          <a:p>
            <a:pPr marL="1143000" lvl="2" indent="-228600">
              <a:lnSpc>
                <a:spcPct val="90000"/>
              </a:lnSpc>
              <a:buClr>
                <a:schemeClr val="dk1"/>
              </a:buClr>
              <a:buSzPct val="100000"/>
              <a:buFont typeface="Calibri"/>
              <a:buChar char="•"/>
            </a:pPr>
            <a:r>
              <a:rPr lang="en-US" sz="900" dirty="0">
                <a:solidFill>
                  <a:schemeClr val="dk1"/>
                </a:solidFill>
                <a:ea typeface="Calibri"/>
                <a:cs typeface="Calibri"/>
                <a:sym typeface="Calibri"/>
              </a:rPr>
              <a:t>Marketers should devote sufficient attention to cultivating and maintaining relationships with individuals who are in charge of ordering supplies on a regular basis, and immediately respond to any problems that might crop up.  The goal is to never give the customer a reason to search for an alternative provider.</a:t>
            </a:r>
          </a:p>
          <a:p>
            <a:pPr marL="685800" lvl="1" indent="-228600">
              <a:lnSpc>
                <a:spcPct val="90000"/>
              </a:lnSpc>
              <a:buClr>
                <a:schemeClr val="dk1"/>
              </a:buClr>
              <a:buSzPct val="100000"/>
              <a:buFont typeface="Calibri"/>
              <a:buChar char="•"/>
            </a:pPr>
            <a:r>
              <a:rPr lang="en-US" sz="900" b="1" i="1" dirty="0">
                <a:solidFill>
                  <a:schemeClr val="dk1"/>
                </a:solidFill>
                <a:ea typeface="Calibri"/>
                <a:cs typeface="Calibri"/>
                <a:sym typeface="Calibri"/>
              </a:rPr>
              <a:t>Modified rebuy:</a:t>
            </a:r>
            <a:r>
              <a:rPr lang="en-US" sz="900" dirty="0">
                <a:solidFill>
                  <a:schemeClr val="dk1"/>
                </a:solidFill>
                <a:ea typeface="Calibri"/>
                <a:cs typeface="Calibri"/>
                <a:sym typeface="Calibri"/>
              </a:rPr>
              <a:t> Modified rebuys occur when a firm decides to shop around for a new supplier, often because they are looking for a better price, better quality, improved delivery time, or some other improvement.   Products that are technological in nature often fall within this category (cell phone service, computers, etc.).  Modified rebuys take more time to complete and typically involve the evaluation of more than one supplier, or even multiple product options from a given supplier.  However, the buyer usually has a good idea of the general requirements they are looking for, and may limit the search to a few providers.</a:t>
            </a:r>
          </a:p>
          <a:p>
            <a:pPr marL="1143000" lvl="2" indent="-228600">
              <a:lnSpc>
                <a:spcPct val="90000"/>
              </a:lnSpc>
              <a:buClr>
                <a:schemeClr val="dk1"/>
              </a:buClr>
              <a:buSzPct val="100000"/>
              <a:buFont typeface="Calibri"/>
              <a:buChar char="•"/>
            </a:pPr>
            <a:r>
              <a:rPr lang="en-US" sz="900" dirty="0">
                <a:solidFill>
                  <a:schemeClr val="dk1"/>
                </a:solidFill>
                <a:ea typeface="Calibri"/>
                <a:cs typeface="Calibri"/>
                <a:sym typeface="Calibri"/>
              </a:rPr>
              <a:t>Buyers may search B2B websites for information, and request presentations from salespeople</a:t>
            </a:r>
            <a:r>
              <a:rPr lang="en-US" sz="900" u="sng" dirty="0">
                <a:solidFill>
                  <a:schemeClr val="dk1"/>
                </a:solidFill>
                <a:ea typeface="Calibri"/>
                <a:cs typeface="Calibri"/>
                <a:sym typeface="Calibri"/>
              </a:rPr>
              <a:t>.</a:t>
            </a:r>
            <a:r>
              <a:rPr lang="en-US" sz="900" dirty="0">
                <a:solidFill>
                  <a:schemeClr val="dk1"/>
                </a:solidFill>
                <a:ea typeface="Calibri"/>
                <a:cs typeface="Calibri"/>
                <a:sym typeface="Calibri"/>
              </a:rPr>
              <a:t> </a:t>
            </a:r>
          </a:p>
          <a:p>
            <a:pPr marL="685800" lvl="1" indent="-228600">
              <a:lnSpc>
                <a:spcPct val="90000"/>
              </a:lnSpc>
              <a:buClr>
                <a:schemeClr val="dk1"/>
              </a:buClr>
              <a:buSzPct val="100000"/>
              <a:buFont typeface="Calibri"/>
              <a:buChar char="•"/>
            </a:pPr>
            <a:r>
              <a:rPr lang="en-US" sz="900" b="1" dirty="0">
                <a:solidFill>
                  <a:schemeClr val="dk1"/>
                </a:solidFill>
                <a:ea typeface="Calibri"/>
                <a:cs typeface="Calibri"/>
                <a:sym typeface="Calibri"/>
              </a:rPr>
              <a:t>New-Task Buys:</a:t>
            </a:r>
            <a:r>
              <a:rPr lang="en-US" sz="900" dirty="0">
                <a:solidFill>
                  <a:schemeClr val="dk1"/>
                </a:solidFill>
                <a:ea typeface="Calibri"/>
                <a:cs typeface="Calibri"/>
                <a:sym typeface="Calibri"/>
              </a:rPr>
              <a:t> New task buys are more complex, and both risk and uncertainty are high.  New task buys are considered to be those in which the buyer has no previous experience.  As one would expect, this means that new-task buys can be very time-consuming – multiple individuals are typically involved, and multiple vendors are evaluated.  Very often the buyer needs to gather information that will help the buying teach to understand what product specifications they should be looking for, and how those specs should be evaluated.</a:t>
            </a:r>
          </a:p>
          <a:p>
            <a:pPr marL="1143000" lvl="2" indent="-228600">
              <a:lnSpc>
                <a:spcPct val="90000"/>
              </a:lnSpc>
              <a:buClr>
                <a:schemeClr val="dk1"/>
              </a:buClr>
              <a:buSzPct val="100000"/>
              <a:buFont typeface="Calibri"/>
              <a:buChar char="•"/>
            </a:pPr>
            <a:r>
              <a:rPr lang="en-US" sz="900" dirty="0">
                <a:solidFill>
                  <a:schemeClr val="dk1"/>
                </a:solidFill>
                <a:ea typeface="Calibri"/>
                <a:cs typeface="Calibri"/>
                <a:sym typeface="Calibri"/>
              </a:rPr>
              <a:t>Personal selling is critical. Testimonials from other satisfied customers can also be helpful.</a:t>
            </a:r>
            <a:endParaRPr lang="en-IN" sz="900"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18252067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19600"/>
          </a:xfrm>
        </p:spPr>
        <p:txBody>
          <a:bodyPr/>
          <a:lstStyle/>
          <a:p>
            <a:pPr lvl="0">
              <a:buSzPct val="25000"/>
            </a:pPr>
            <a:r>
              <a:rPr lang="en-IN" sz="750" b="1" dirty="0">
                <a:solidFill>
                  <a:schemeClr val="dk1"/>
                </a:solidFill>
                <a:ea typeface="Calibri"/>
                <a:cs typeface="Calibri"/>
                <a:sym typeface="Calibri"/>
              </a:rPr>
              <a:t>LECTURE NOTES:</a:t>
            </a:r>
          </a:p>
          <a:p>
            <a:pPr lvl="0">
              <a:buSzPct val="25000"/>
            </a:pPr>
            <a:endParaRPr lang="en-IN" sz="750" dirty="0">
              <a:solidFill>
                <a:schemeClr val="dk1"/>
              </a:solidFill>
              <a:ea typeface="Calibri"/>
              <a:cs typeface="Calibri"/>
              <a:sym typeface="Calibri"/>
            </a:endParaRPr>
          </a:p>
          <a:p>
            <a:pPr lvl="0">
              <a:buSzPct val="25000"/>
            </a:pPr>
            <a:r>
              <a:rPr lang="en-IN" sz="750" dirty="0">
                <a:solidFill>
                  <a:schemeClr val="dk1"/>
                </a:solidFill>
                <a:ea typeface="Calibri"/>
                <a:cs typeface="Calibri"/>
                <a:sym typeface="Calibri"/>
              </a:rPr>
              <a:t>We’ve seen that there are a number of players in the business buying process, beginning with an initiator and ending with a buyer. </a:t>
            </a:r>
          </a:p>
          <a:p>
            <a:pPr lvl="0">
              <a:buSzPct val="25000"/>
            </a:pPr>
            <a:endParaRPr lang="en-IN" sz="750" dirty="0">
              <a:solidFill>
                <a:schemeClr val="dk1"/>
              </a:solidFill>
              <a:ea typeface="Calibri"/>
              <a:cs typeface="Calibri"/>
              <a:sym typeface="Calibri"/>
            </a:endParaRPr>
          </a:p>
          <a:p>
            <a:pPr lvl="0">
              <a:buSzPct val="25000"/>
            </a:pPr>
            <a:r>
              <a:rPr lang="en-IN" sz="750" dirty="0">
                <a:solidFill>
                  <a:schemeClr val="dk1"/>
                </a:solidFill>
                <a:ea typeface="Calibri"/>
                <a:cs typeface="Calibri"/>
                <a:sym typeface="Calibri"/>
              </a:rPr>
              <a:t>To make matters even more challenging to marketers, members of the buying team go through several stages in the decision making process before the marketer gets an order.</a:t>
            </a:r>
          </a:p>
          <a:p>
            <a:pPr lvl="0">
              <a:buSzPct val="25000"/>
            </a:pPr>
            <a:endParaRPr lang="en-IN" sz="750" dirty="0">
              <a:solidFill>
                <a:schemeClr val="dk1"/>
              </a:solidFill>
              <a:ea typeface="Calibri"/>
              <a:cs typeface="Calibri"/>
              <a:sym typeface="Calibri"/>
            </a:endParaRPr>
          </a:p>
          <a:p>
            <a:pPr lvl="0">
              <a:buSzPct val="25000"/>
            </a:pPr>
            <a:r>
              <a:rPr lang="en-IN" sz="750" dirty="0">
                <a:solidFill>
                  <a:schemeClr val="dk1"/>
                </a:solidFill>
                <a:ea typeface="Calibri"/>
                <a:cs typeface="Calibri"/>
                <a:sym typeface="Calibri"/>
              </a:rPr>
              <a:t>The business buying process is similar to the consumer decision process, with several key differences.</a:t>
            </a:r>
          </a:p>
          <a:p>
            <a:pPr lvl="0">
              <a:buSzPct val="25000"/>
            </a:pPr>
            <a:endParaRPr lang="en-IN" sz="750" dirty="0">
              <a:solidFill>
                <a:schemeClr val="dk1"/>
              </a:solidFill>
              <a:ea typeface="Calibri"/>
              <a:cs typeface="Calibri"/>
              <a:sym typeface="Calibri"/>
            </a:endParaRPr>
          </a:p>
          <a:p>
            <a:pPr lvl="0">
              <a:buSzPct val="25000"/>
            </a:pPr>
            <a:r>
              <a:rPr lang="en-IN" sz="750" dirty="0">
                <a:solidFill>
                  <a:schemeClr val="dk1"/>
                </a:solidFill>
                <a:ea typeface="Calibri"/>
                <a:cs typeface="Calibri"/>
                <a:sym typeface="Calibri"/>
              </a:rPr>
              <a:t>Step 1: Problem recognition</a:t>
            </a:r>
            <a:r>
              <a:rPr lang="en-IN" sz="750" u="sng" dirty="0">
                <a:solidFill>
                  <a:schemeClr val="dk1"/>
                </a:solidFill>
                <a:ea typeface="Calibri"/>
                <a:cs typeface="Calibri"/>
                <a:sym typeface="Calibri"/>
              </a:rPr>
              <a:t>:</a:t>
            </a:r>
            <a:r>
              <a:rPr lang="en-IN" sz="750" dirty="0">
                <a:solidFill>
                  <a:schemeClr val="dk1"/>
                </a:solidFill>
                <a:ea typeface="Calibri"/>
                <a:cs typeface="Calibri"/>
                <a:sym typeface="Calibri"/>
              </a:rPr>
              <a:t> </a:t>
            </a:r>
            <a:r>
              <a:rPr lang="en-IN" sz="750" strike="sngStrike" dirty="0">
                <a:solidFill>
                  <a:schemeClr val="dk1"/>
                </a:solidFill>
                <a:ea typeface="Calibri"/>
                <a:cs typeface="Calibri"/>
                <a:sym typeface="Calibri"/>
              </a:rPr>
              <a:t>-</a:t>
            </a:r>
            <a:r>
              <a:rPr lang="en-IN" sz="750" dirty="0">
                <a:solidFill>
                  <a:schemeClr val="dk1"/>
                </a:solidFill>
                <a:ea typeface="Calibri"/>
                <a:cs typeface="Calibri"/>
                <a:sym typeface="Calibri"/>
              </a:rPr>
              <a:t> As in consumer buying, the first step in the business buying decision process occurs when someone sees that a purchase can solve a problem. However, the trigger may differ markedly for straight rebuy/modified rebuy/new task decisions. Two events may occur in the problem-recognition step. First, a firm makes a request or requisition, usually in writing. Then, depending on the complexity of the purchase, the firm may form a buying </a:t>
            </a:r>
            <a:r>
              <a:rPr lang="en-IN" sz="750" dirty="0" err="1">
                <a:solidFill>
                  <a:schemeClr val="dk1"/>
                </a:solidFill>
                <a:ea typeface="Calibri"/>
                <a:cs typeface="Calibri"/>
                <a:sym typeface="Calibri"/>
              </a:rPr>
              <a:t>center</a:t>
            </a:r>
            <a:r>
              <a:rPr lang="en-IN" sz="750" dirty="0">
                <a:solidFill>
                  <a:schemeClr val="dk1"/>
                </a:solidFill>
                <a:ea typeface="Calibri"/>
                <a:cs typeface="Calibri"/>
                <a:sym typeface="Calibri"/>
              </a:rPr>
              <a:t>.</a:t>
            </a:r>
          </a:p>
          <a:p>
            <a:pPr lvl="0">
              <a:buSzPct val="25000"/>
            </a:pPr>
            <a:endParaRPr lang="en-IN" sz="750" dirty="0">
              <a:solidFill>
                <a:schemeClr val="dk1"/>
              </a:solidFill>
              <a:ea typeface="Calibri"/>
              <a:cs typeface="Calibri"/>
              <a:sym typeface="Calibri"/>
            </a:endParaRPr>
          </a:p>
          <a:p>
            <a:pPr lvl="0">
              <a:buSzPct val="25000"/>
            </a:pPr>
            <a:r>
              <a:rPr lang="en-IN" sz="750" dirty="0">
                <a:solidFill>
                  <a:schemeClr val="dk1"/>
                </a:solidFill>
                <a:ea typeface="Calibri"/>
                <a:cs typeface="Calibri"/>
                <a:sym typeface="Calibri"/>
              </a:rPr>
              <a:t>Step 2: Search for Information: In the second step of the decision process (for purchases other than straight rebuys), the buying </a:t>
            </a:r>
            <a:r>
              <a:rPr lang="en-IN" sz="750" dirty="0" err="1">
                <a:solidFill>
                  <a:schemeClr val="dk1"/>
                </a:solidFill>
                <a:ea typeface="Calibri"/>
                <a:cs typeface="Calibri"/>
                <a:sym typeface="Calibri"/>
              </a:rPr>
              <a:t>center</a:t>
            </a:r>
            <a:r>
              <a:rPr lang="en-IN" sz="750" dirty="0">
                <a:solidFill>
                  <a:schemeClr val="dk1"/>
                </a:solidFill>
                <a:ea typeface="Calibri"/>
                <a:cs typeface="Calibri"/>
                <a:sym typeface="Calibri"/>
              </a:rPr>
              <a:t> searches for information about products and suppliers. Members of the buying </a:t>
            </a:r>
            <a:r>
              <a:rPr lang="en-IN" sz="750" dirty="0" err="1">
                <a:solidFill>
                  <a:schemeClr val="dk1"/>
                </a:solidFill>
                <a:ea typeface="Calibri"/>
                <a:cs typeface="Calibri"/>
                <a:sym typeface="Calibri"/>
              </a:rPr>
              <a:t>center</a:t>
            </a:r>
            <a:r>
              <a:rPr lang="en-IN" sz="750" dirty="0">
                <a:solidFill>
                  <a:schemeClr val="dk1"/>
                </a:solidFill>
                <a:ea typeface="Calibri"/>
                <a:cs typeface="Calibri"/>
                <a:sym typeface="Calibri"/>
              </a:rPr>
              <a:t> may individually or collectively refer to reports in trade magazines and journals, seek advice from outside consultants, and pay close attention to marketing communications from different manufacturers and suppliers.</a:t>
            </a:r>
          </a:p>
          <a:p>
            <a:pPr lvl="0">
              <a:buSzPct val="25000"/>
            </a:pPr>
            <a:endParaRPr lang="en-IN" sz="750" dirty="0">
              <a:solidFill>
                <a:schemeClr val="dk1"/>
              </a:solidFill>
              <a:ea typeface="Calibri"/>
              <a:cs typeface="Calibri"/>
              <a:sym typeface="Calibri"/>
            </a:endParaRPr>
          </a:p>
          <a:p>
            <a:pPr lvl="0">
              <a:buSzPct val="25000"/>
            </a:pPr>
            <a:r>
              <a:rPr lang="en-IN" sz="750" dirty="0">
                <a:solidFill>
                  <a:schemeClr val="dk1"/>
                </a:solidFill>
                <a:ea typeface="Calibri"/>
                <a:cs typeface="Calibri"/>
                <a:sym typeface="Calibri"/>
              </a:rPr>
              <a:t>Step 3: Evaluate Alternatives</a:t>
            </a:r>
            <a:r>
              <a:rPr lang="en-IN" sz="750" u="sng" dirty="0">
                <a:solidFill>
                  <a:schemeClr val="dk1"/>
                </a:solidFill>
                <a:ea typeface="Calibri"/>
                <a:cs typeface="Calibri"/>
                <a:sym typeface="Calibri"/>
              </a:rPr>
              <a:t>:</a:t>
            </a:r>
            <a:r>
              <a:rPr lang="en-IN" sz="750" dirty="0">
                <a:solidFill>
                  <a:schemeClr val="dk1"/>
                </a:solidFill>
                <a:ea typeface="Calibri"/>
                <a:cs typeface="Calibri"/>
                <a:sym typeface="Calibri"/>
              </a:rPr>
              <a:t> </a:t>
            </a:r>
            <a:r>
              <a:rPr lang="en-IN" sz="750" strike="sngStrike" dirty="0">
                <a:solidFill>
                  <a:schemeClr val="dk1"/>
                </a:solidFill>
                <a:ea typeface="Calibri"/>
                <a:cs typeface="Calibri"/>
                <a:sym typeface="Calibri"/>
              </a:rPr>
              <a:t>-</a:t>
            </a:r>
            <a:r>
              <a:rPr lang="en-IN" sz="750" dirty="0">
                <a:solidFill>
                  <a:schemeClr val="dk1"/>
                </a:solidFill>
                <a:ea typeface="Calibri"/>
                <a:cs typeface="Calibri"/>
                <a:sym typeface="Calibri"/>
              </a:rPr>
              <a:t> In this stage of the business buying decision process, the buying </a:t>
            </a:r>
            <a:r>
              <a:rPr lang="en-IN" sz="750" dirty="0" err="1">
                <a:solidFill>
                  <a:schemeClr val="dk1"/>
                </a:solidFill>
                <a:ea typeface="Calibri"/>
                <a:cs typeface="Calibri"/>
                <a:sym typeface="Calibri"/>
              </a:rPr>
              <a:t>center</a:t>
            </a:r>
            <a:r>
              <a:rPr lang="en-IN" sz="750" dirty="0">
                <a:solidFill>
                  <a:schemeClr val="dk1"/>
                </a:solidFill>
                <a:ea typeface="Calibri"/>
                <a:cs typeface="Calibri"/>
                <a:sym typeface="Calibri"/>
              </a:rPr>
              <a:t> assesses the proposals it receives. Although a firm often selects a bidder because it offers the lowest price, there are times when it bases the buying decision on other factors. For example, in its lucrative B2B market, American Express wins bids for its travel agency business because it offers extra services other agencies don’t or can’t, such as a corporate credit card, monthly reports that detail the company’s total travel expenses, and perks tied to the company’s customer loyalty program.</a:t>
            </a:r>
          </a:p>
          <a:p>
            <a:pPr lvl="0">
              <a:buSzPct val="25000"/>
            </a:pPr>
            <a:endParaRPr lang="en-IN" sz="750" dirty="0">
              <a:solidFill>
                <a:schemeClr val="dk1"/>
              </a:solidFill>
              <a:ea typeface="Calibri"/>
              <a:cs typeface="Calibri"/>
              <a:sym typeface="Calibri"/>
            </a:endParaRPr>
          </a:p>
          <a:p>
            <a:pPr lvl="0">
              <a:buSzPct val="25000"/>
            </a:pPr>
            <a:r>
              <a:rPr lang="en-IN" sz="750" dirty="0">
                <a:solidFill>
                  <a:schemeClr val="dk1"/>
                </a:solidFill>
                <a:ea typeface="Calibri"/>
                <a:cs typeface="Calibri"/>
                <a:sym typeface="Calibri"/>
              </a:rPr>
              <a:t>Step 4: Select Product and Supplier</a:t>
            </a:r>
            <a:r>
              <a:rPr lang="en-IN" sz="750" u="sng" dirty="0">
                <a:solidFill>
                  <a:schemeClr val="dk1"/>
                </a:solidFill>
                <a:ea typeface="Calibri"/>
                <a:cs typeface="Calibri"/>
                <a:sym typeface="Calibri"/>
              </a:rPr>
              <a:t>:</a:t>
            </a:r>
            <a:r>
              <a:rPr lang="en-IN" sz="750" dirty="0">
                <a:solidFill>
                  <a:schemeClr val="dk1"/>
                </a:solidFill>
                <a:ea typeface="Calibri"/>
                <a:cs typeface="Calibri"/>
                <a:sym typeface="Calibri"/>
              </a:rPr>
              <a:t> </a:t>
            </a:r>
            <a:r>
              <a:rPr lang="en-IN" sz="750" strike="sngStrike" dirty="0">
                <a:solidFill>
                  <a:schemeClr val="dk1"/>
                </a:solidFill>
                <a:ea typeface="Calibri"/>
                <a:cs typeface="Calibri"/>
                <a:sym typeface="Calibri"/>
              </a:rPr>
              <a:t>-</a:t>
            </a:r>
            <a:r>
              <a:rPr lang="en-IN" sz="750" dirty="0">
                <a:solidFill>
                  <a:schemeClr val="dk1"/>
                </a:solidFill>
                <a:ea typeface="Calibri"/>
                <a:cs typeface="Calibri"/>
                <a:sym typeface="Calibri"/>
              </a:rPr>
              <a:t> The next step in the buying process is the purchase decision when the group selects the best product and supplier to meet the organization’s needs. One of the most important decisions a buyer makes is how many suppliers can best serve the firm’s needs. </a:t>
            </a:r>
            <a:r>
              <a:rPr lang="en-IN" sz="750" b="1" dirty="0">
                <a:solidFill>
                  <a:schemeClr val="dk1"/>
                </a:solidFill>
                <a:ea typeface="Calibri"/>
                <a:cs typeface="Calibri"/>
                <a:sym typeface="Calibri"/>
              </a:rPr>
              <a:t>Single sourcing</a:t>
            </a:r>
            <a:r>
              <a:rPr lang="en-IN" sz="750" dirty="0">
                <a:solidFill>
                  <a:schemeClr val="dk1"/>
                </a:solidFill>
                <a:ea typeface="Calibri"/>
                <a:cs typeface="Calibri"/>
                <a:sym typeface="Calibri"/>
              </a:rPr>
              <a:t>, in which a buyer and seller work quite closely, is particularly important when a firm needs frequent deliveries or specialized products. In contrast, </a:t>
            </a:r>
            <a:r>
              <a:rPr lang="en-IN" sz="750" b="1" dirty="0">
                <a:solidFill>
                  <a:schemeClr val="dk1"/>
                </a:solidFill>
                <a:ea typeface="Calibri"/>
                <a:cs typeface="Calibri"/>
                <a:sym typeface="Calibri"/>
              </a:rPr>
              <a:t>multiple sourcing </a:t>
            </a:r>
            <a:r>
              <a:rPr lang="en-IN" sz="750" dirty="0">
                <a:solidFill>
                  <a:schemeClr val="dk1"/>
                </a:solidFill>
                <a:ea typeface="Calibri"/>
                <a:cs typeface="Calibri"/>
                <a:sym typeface="Calibri"/>
              </a:rPr>
              <a:t>means suppliers are more likely to remain price competitive. And if one supplier has problems with delivery, the firm has others to fall back on.</a:t>
            </a:r>
          </a:p>
          <a:p>
            <a:pPr lvl="0">
              <a:buSzPct val="25000"/>
            </a:pPr>
            <a:endParaRPr lang="en-IN" sz="750" dirty="0">
              <a:solidFill>
                <a:schemeClr val="dk1"/>
              </a:solidFill>
              <a:ea typeface="Calibri"/>
              <a:cs typeface="Calibri"/>
              <a:sym typeface="Calibri"/>
            </a:endParaRPr>
          </a:p>
          <a:p>
            <a:pPr lvl="0">
              <a:buSzPct val="25000"/>
            </a:pPr>
            <a:r>
              <a:rPr lang="en-IN" sz="750" dirty="0">
                <a:solidFill>
                  <a:schemeClr val="dk1"/>
                </a:solidFill>
                <a:ea typeface="Calibri"/>
                <a:cs typeface="Calibri"/>
                <a:sym typeface="Calibri"/>
              </a:rPr>
              <a:t>Step 5: Just as consumers evaluate purchases, an organizational buyer assesses whether the performance of the product and the supplier lives up to expectations. The buyer surveys the users to determine their satisfaction with the product as well as with the installation, delivery, and service that the supplier provides.</a:t>
            </a:r>
            <a:endParaRPr lang="en-IN" sz="750" dirty="0"/>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39485550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nSpc>
                <a:spcPct val="80000"/>
              </a:lnSpc>
              <a:buSzPct val="25000"/>
            </a:pPr>
            <a:r>
              <a:rPr lang="en-IN" sz="900" b="1" dirty="0">
                <a:solidFill>
                  <a:schemeClr val="dk1"/>
                </a:solidFill>
                <a:ea typeface="Calibri"/>
                <a:cs typeface="Calibri"/>
                <a:sym typeface="Calibri"/>
              </a:rPr>
              <a:t>LECTURE NOTES:</a:t>
            </a:r>
          </a:p>
          <a:p>
            <a:pPr marL="228600" lvl="0" indent="-228600">
              <a:lnSpc>
                <a:spcPct val="80000"/>
              </a:lnSpc>
              <a:buClr>
                <a:schemeClr val="dk1"/>
              </a:buClr>
              <a:buSzPct val="100000"/>
              <a:buFont typeface="Calibri"/>
              <a:buChar char="•"/>
            </a:pPr>
            <a:r>
              <a:rPr lang="en-IN" sz="900" dirty="0">
                <a:solidFill>
                  <a:schemeClr val="dk1"/>
                </a:solidFill>
                <a:ea typeface="Calibri"/>
                <a:cs typeface="Calibri"/>
                <a:sym typeface="Calibri"/>
              </a:rPr>
              <a:t>As mentioned earlier, several people may work together in certain buying situations, such as new task buys, in order to reach a decision.</a:t>
            </a:r>
          </a:p>
          <a:p>
            <a:pPr marL="228600" lvl="0" indent="-228600">
              <a:lnSpc>
                <a:spcPct val="80000"/>
              </a:lnSpc>
              <a:buClr>
                <a:schemeClr val="dk1"/>
              </a:buClr>
              <a:buSzPct val="100000"/>
              <a:buFont typeface="Calibri"/>
              <a:buChar char="•"/>
            </a:pPr>
            <a:r>
              <a:rPr lang="en-IN" sz="900" b="1" i="1" dirty="0">
                <a:solidFill>
                  <a:schemeClr val="dk1"/>
                </a:solidFill>
                <a:ea typeface="Calibri"/>
                <a:cs typeface="Calibri"/>
                <a:sym typeface="Calibri"/>
              </a:rPr>
              <a:t>Buying </a:t>
            </a:r>
            <a:r>
              <a:rPr lang="en-IN" sz="900" b="1" i="1" dirty="0" err="1">
                <a:solidFill>
                  <a:schemeClr val="dk1"/>
                </a:solidFill>
                <a:ea typeface="Calibri"/>
                <a:cs typeface="Calibri"/>
                <a:sym typeface="Calibri"/>
              </a:rPr>
              <a:t>centers</a:t>
            </a:r>
            <a:r>
              <a:rPr lang="en-IN" sz="900" dirty="0">
                <a:solidFill>
                  <a:schemeClr val="dk1"/>
                </a:solidFill>
                <a:ea typeface="Calibri"/>
                <a:cs typeface="Calibri"/>
                <a:sym typeface="Calibri"/>
              </a:rPr>
              <a:t> include all people in an organization who participate in a purchasing decision.  Buying </a:t>
            </a:r>
            <a:r>
              <a:rPr lang="en-IN" sz="900" dirty="0" err="1">
                <a:solidFill>
                  <a:schemeClr val="dk1"/>
                </a:solidFill>
                <a:ea typeface="Calibri"/>
                <a:cs typeface="Calibri"/>
                <a:sym typeface="Calibri"/>
              </a:rPr>
              <a:t>centers</a:t>
            </a:r>
            <a:r>
              <a:rPr lang="en-IN" sz="900" dirty="0">
                <a:solidFill>
                  <a:schemeClr val="dk1"/>
                </a:solidFill>
                <a:ea typeface="Calibri"/>
                <a:cs typeface="Calibri"/>
                <a:sym typeface="Calibri"/>
              </a:rPr>
              <a:t> typically include people other than “professional buyers” – line workers, engineers, or even administrative assistants may be part of the buying </a:t>
            </a:r>
            <a:r>
              <a:rPr lang="en-IN" sz="900" dirty="0" err="1">
                <a:solidFill>
                  <a:schemeClr val="dk1"/>
                </a:solidFill>
                <a:ea typeface="Calibri"/>
                <a:cs typeface="Calibri"/>
                <a:sym typeface="Calibri"/>
              </a:rPr>
              <a:t>center</a:t>
            </a:r>
            <a:r>
              <a:rPr lang="en-IN" sz="900" dirty="0">
                <a:solidFill>
                  <a:schemeClr val="dk1"/>
                </a:solidFill>
                <a:ea typeface="Calibri"/>
                <a:cs typeface="Calibri"/>
                <a:sym typeface="Calibri"/>
              </a:rPr>
              <a:t>.  This is because people in a buying </a:t>
            </a:r>
            <a:r>
              <a:rPr lang="en-IN" sz="900" dirty="0" err="1">
                <a:solidFill>
                  <a:schemeClr val="dk1"/>
                </a:solidFill>
                <a:ea typeface="Calibri"/>
                <a:cs typeface="Calibri"/>
                <a:sym typeface="Calibri"/>
              </a:rPr>
              <a:t>center</a:t>
            </a:r>
            <a:r>
              <a:rPr lang="en-IN" sz="900" dirty="0">
                <a:solidFill>
                  <a:schemeClr val="dk1"/>
                </a:solidFill>
                <a:ea typeface="Calibri"/>
                <a:cs typeface="Calibri"/>
                <a:sym typeface="Calibri"/>
              </a:rPr>
              <a:t> each play one or more roles.</a:t>
            </a:r>
          </a:p>
          <a:p>
            <a:pPr marL="228600" lvl="0" indent="-228600">
              <a:lnSpc>
                <a:spcPct val="80000"/>
              </a:lnSpc>
              <a:buClr>
                <a:schemeClr val="dk1"/>
              </a:buClr>
              <a:buSzPct val="100000"/>
              <a:buFont typeface="Calibri"/>
              <a:buChar char="•"/>
            </a:pPr>
            <a:r>
              <a:rPr lang="en-IN" sz="900" dirty="0">
                <a:solidFill>
                  <a:schemeClr val="dk1"/>
                </a:solidFill>
                <a:ea typeface="Calibri"/>
                <a:cs typeface="Calibri"/>
                <a:sym typeface="Calibri"/>
              </a:rPr>
              <a:t>The primary roles that these individuals may play are shown in the slide:</a:t>
            </a:r>
          </a:p>
          <a:p>
            <a:pPr marL="685800" lvl="1" indent="-228600">
              <a:lnSpc>
                <a:spcPct val="80000"/>
              </a:lnSpc>
              <a:buClr>
                <a:schemeClr val="dk1"/>
              </a:buClr>
              <a:buSzPct val="100000"/>
              <a:buFont typeface="Calibri"/>
              <a:buChar char="•"/>
            </a:pPr>
            <a:r>
              <a:rPr lang="en-IN" sz="900" i="1" dirty="0">
                <a:solidFill>
                  <a:schemeClr val="dk1"/>
                </a:solidFill>
                <a:ea typeface="Calibri"/>
                <a:cs typeface="Calibri"/>
                <a:sym typeface="Calibri"/>
              </a:rPr>
              <a:t>Initiator:</a:t>
            </a:r>
            <a:r>
              <a:rPr lang="en-IN" sz="900" dirty="0">
                <a:solidFill>
                  <a:schemeClr val="dk1"/>
                </a:solidFill>
                <a:ea typeface="Calibri"/>
                <a:cs typeface="Calibri"/>
                <a:sym typeface="Calibri"/>
              </a:rPr>
              <a:t>  recognizes the problem and begins the buying process</a:t>
            </a:r>
          </a:p>
          <a:p>
            <a:pPr marL="685800" lvl="1" indent="-228600">
              <a:lnSpc>
                <a:spcPct val="80000"/>
              </a:lnSpc>
              <a:buClr>
                <a:schemeClr val="dk1"/>
              </a:buClr>
              <a:buSzPct val="100000"/>
              <a:buFont typeface="Calibri"/>
              <a:buChar char="•"/>
            </a:pPr>
            <a:r>
              <a:rPr lang="en-IN" sz="900" i="1" dirty="0">
                <a:solidFill>
                  <a:schemeClr val="dk1"/>
                </a:solidFill>
                <a:ea typeface="Calibri"/>
                <a:cs typeface="Calibri"/>
                <a:sym typeface="Calibri"/>
              </a:rPr>
              <a:t>Users:</a:t>
            </a:r>
            <a:r>
              <a:rPr lang="en-IN" sz="900" dirty="0">
                <a:solidFill>
                  <a:schemeClr val="dk1"/>
                </a:solidFill>
                <a:ea typeface="Calibri"/>
                <a:cs typeface="Calibri"/>
                <a:sym typeface="Calibri"/>
              </a:rPr>
              <a:t>  individual(s) who actually need and use the product</a:t>
            </a:r>
          </a:p>
          <a:p>
            <a:pPr marL="685800" lvl="1" indent="-228600">
              <a:lnSpc>
                <a:spcPct val="80000"/>
              </a:lnSpc>
              <a:buClr>
                <a:schemeClr val="dk1"/>
              </a:buClr>
              <a:buSzPct val="100000"/>
              <a:buFont typeface="Calibri"/>
              <a:buChar char="•"/>
            </a:pPr>
            <a:r>
              <a:rPr lang="en-IN" sz="900" i="1" dirty="0">
                <a:solidFill>
                  <a:schemeClr val="dk1"/>
                </a:solidFill>
                <a:ea typeface="Calibri"/>
                <a:cs typeface="Calibri"/>
                <a:sym typeface="Calibri"/>
              </a:rPr>
              <a:t>Gatekeeper:</a:t>
            </a:r>
            <a:r>
              <a:rPr lang="en-IN" sz="900" dirty="0">
                <a:solidFill>
                  <a:schemeClr val="dk1"/>
                </a:solidFill>
                <a:ea typeface="Calibri"/>
                <a:cs typeface="Calibri"/>
                <a:sym typeface="Calibri"/>
              </a:rPr>
              <a:t>  controls the flow of information to other buying </a:t>
            </a:r>
            <a:r>
              <a:rPr lang="en-IN" sz="900" dirty="0" err="1">
                <a:solidFill>
                  <a:schemeClr val="dk1"/>
                </a:solidFill>
                <a:ea typeface="Calibri"/>
                <a:cs typeface="Calibri"/>
                <a:sym typeface="Calibri"/>
              </a:rPr>
              <a:t>center</a:t>
            </a:r>
            <a:r>
              <a:rPr lang="en-IN" sz="900" dirty="0">
                <a:solidFill>
                  <a:schemeClr val="dk1"/>
                </a:solidFill>
                <a:ea typeface="Calibri"/>
                <a:cs typeface="Calibri"/>
                <a:sym typeface="Calibri"/>
              </a:rPr>
              <a:t> members</a:t>
            </a:r>
          </a:p>
          <a:p>
            <a:pPr marL="685800" lvl="1" indent="-228600">
              <a:lnSpc>
                <a:spcPct val="80000"/>
              </a:lnSpc>
              <a:buClr>
                <a:schemeClr val="dk1"/>
              </a:buClr>
              <a:buSzPct val="100000"/>
              <a:buFont typeface="Calibri"/>
              <a:buChar char="•"/>
            </a:pPr>
            <a:r>
              <a:rPr lang="en-IN" sz="900" i="1" dirty="0">
                <a:solidFill>
                  <a:schemeClr val="dk1"/>
                </a:solidFill>
                <a:ea typeface="Calibri"/>
                <a:cs typeface="Calibri"/>
                <a:sym typeface="Calibri"/>
              </a:rPr>
              <a:t>Influencer:</a:t>
            </a:r>
            <a:r>
              <a:rPr lang="en-IN" sz="900" dirty="0">
                <a:solidFill>
                  <a:schemeClr val="dk1"/>
                </a:solidFill>
                <a:ea typeface="Calibri"/>
                <a:cs typeface="Calibri"/>
                <a:sym typeface="Calibri"/>
              </a:rPr>
              <a:t>  this person’s expertise and advice may influence the decision, though they may never use the product</a:t>
            </a:r>
          </a:p>
          <a:p>
            <a:pPr marL="685800" lvl="1" indent="-228600">
              <a:lnSpc>
                <a:spcPct val="80000"/>
              </a:lnSpc>
              <a:buClr>
                <a:schemeClr val="dk1"/>
              </a:buClr>
              <a:buSzPct val="100000"/>
              <a:buFont typeface="Calibri"/>
              <a:buChar char="•"/>
            </a:pPr>
            <a:r>
              <a:rPr lang="en-IN" sz="900" i="1" dirty="0">
                <a:solidFill>
                  <a:schemeClr val="dk1"/>
                </a:solidFill>
                <a:ea typeface="Calibri"/>
                <a:cs typeface="Calibri"/>
                <a:sym typeface="Calibri"/>
              </a:rPr>
              <a:t>Decider:</a:t>
            </a:r>
            <a:r>
              <a:rPr lang="en-IN" sz="900" dirty="0">
                <a:solidFill>
                  <a:schemeClr val="dk1"/>
                </a:solidFill>
                <a:ea typeface="Calibri"/>
                <a:cs typeface="Calibri"/>
                <a:sym typeface="Calibri"/>
              </a:rPr>
              <a:t>  individual who makes the final buying decision</a:t>
            </a:r>
          </a:p>
          <a:p>
            <a:pPr marL="685800" lvl="1" indent="-228600">
              <a:lnSpc>
                <a:spcPct val="80000"/>
              </a:lnSpc>
              <a:buClr>
                <a:schemeClr val="dk1"/>
              </a:buClr>
              <a:buSzPct val="100000"/>
              <a:buFont typeface="Calibri"/>
              <a:buChar char="•"/>
            </a:pPr>
            <a:r>
              <a:rPr lang="en-IN" sz="900" i="1" dirty="0">
                <a:solidFill>
                  <a:schemeClr val="dk1"/>
                </a:solidFill>
                <a:ea typeface="Calibri"/>
                <a:cs typeface="Calibri"/>
                <a:sym typeface="Calibri"/>
              </a:rPr>
              <a:t>Buyer:</a:t>
            </a:r>
            <a:r>
              <a:rPr lang="en-IN" sz="900" dirty="0">
                <a:solidFill>
                  <a:schemeClr val="dk1"/>
                </a:solidFill>
                <a:ea typeface="Calibri"/>
                <a:cs typeface="Calibri"/>
                <a:sym typeface="Calibri"/>
              </a:rPr>
              <a:t>  person who is responsible for executing the purchase</a:t>
            </a:r>
          </a:p>
          <a:p>
            <a:pPr marL="228600" lvl="0" indent="-228600">
              <a:lnSpc>
                <a:spcPct val="80000"/>
              </a:lnSpc>
              <a:buClr>
                <a:schemeClr val="dk1"/>
              </a:buClr>
              <a:buSzPct val="100000"/>
              <a:buFont typeface="Calibri"/>
              <a:buChar char="•"/>
            </a:pPr>
            <a:r>
              <a:rPr lang="en-IN" sz="900" dirty="0">
                <a:solidFill>
                  <a:schemeClr val="dk1"/>
                </a:solidFill>
                <a:ea typeface="Calibri"/>
                <a:cs typeface="Calibri"/>
                <a:sym typeface="Calibri"/>
              </a:rPr>
              <a:t>For example, the administrative assistant to the purchasing agent may be both a </a:t>
            </a:r>
            <a:r>
              <a:rPr lang="en-IN" sz="900" b="1" i="1" dirty="0">
                <a:solidFill>
                  <a:schemeClr val="dk1"/>
                </a:solidFill>
                <a:ea typeface="Calibri"/>
                <a:cs typeface="Calibri"/>
                <a:sym typeface="Calibri"/>
              </a:rPr>
              <a:t>user</a:t>
            </a:r>
            <a:r>
              <a:rPr lang="en-IN" sz="900" dirty="0">
                <a:solidFill>
                  <a:schemeClr val="dk1"/>
                </a:solidFill>
                <a:ea typeface="Calibri"/>
                <a:cs typeface="Calibri"/>
                <a:sym typeface="Calibri"/>
              </a:rPr>
              <a:t> of a copy machine and the </a:t>
            </a:r>
            <a:r>
              <a:rPr lang="en-IN" sz="900" b="1" i="1" dirty="0">
                <a:solidFill>
                  <a:schemeClr val="dk1"/>
                </a:solidFill>
                <a:ea typeface="Calibri"/>
                <a:cs typeface="Calibri"/>
                <a:sym typeface="Calibri"/>
              </a:rPr>
              <a:t>gatekeeper</a:t>
            </a:r>
            <a:r>
              <a:rPr lang="en-IN" sz="900" dirty="0">
                <a:solidFill>
                  <a:schemeClr val="dk1"/>
                </a:solidFill>
                <a:ea typeface="Calibri"/>
                <a:cs typeface="Calibri"/>
                <a:sym typeface="Calibri"/>
              </a:rPr>
              <a:t> who controls the purchasing agents’ schedule and incoming phone calls from vendor reps. In some situations, the administrative assistant may also be the </a:t>
            </a:r>
            <a:r>
              <a:rPr lang="en-IN" sz="900" b="1" i="1" dirty="0">
                <a:solidFill>
                  <a:schemeClr val="dk1"/>
                </a:solidFill>
                <a:ea typeface="Calibri"/>
                <a:cs typeface="Calibri"/>
                <a:sym typeface="Calibri"/>
              </a:rPr>
              <a:t>initiator</a:t>
            </a:r>
            <a:r>
              <a:rPr lang="en-IN" sz="900" dirty="0">
                <a:solidFill>
                  <a:schemeClr val="dk1"/>
                </a:solidFill>
                <a:ea typeface="Calibri"/>
                <a:cs typeface="Calibri"/>
                <a:sym typeface="Calibri"/>
              </a:rPr>
              <a:t> who first notices problems with a copier, and begins “working on the boss” to get it replaced.</a:t>
            </a:r>
          </a:p>
          <a:p>
            <a:pPr marL="228600" lvl="0" indent="-228600">
              <a:lnSpc>
                <a:spcPct val="80000"/>
              </a:lnSpc>
              <a:buSzPct val="25000"/>
            </a:pPr>
            <a:endParaRPr lang="en-IN" sz="900" dirty="0">
              <a:solidFill>
                <a:schemeClr val="dk1"/>
              </a:solidFill>
              <a:ea typeface="Calibri"/>
              <a:cs typeface="Calibri"/>
              <a:sym typeface="Calibri"/>
            </a:endParaRPr>
          </a:p>
          <a:p>
            <a:pPr marL="228600" lvl="0" indent="-228600">
              <a:lnSpc>
                <a:spcPct val="80000"/>
              </a:lnSpc>
              <a:buSzPct val="25000"/>
            </a:pPr>
            <a:r>
              <a:rPr lang="en-IN" sz="900" b="1" dirty="0">
                <a:solidFill>
                  <a:schemeClr val="dk1"/>
                </a:solidFill>
                <a:ea typeface="Calibri"/>
                <a:cs typeface="Calibri"/>
                <a:sym typeface="Calibri"/>
              </a:rPr>
              <a:t>DISCUSSION NOTES:</a:t>
            </a:r>
          </a:p>
          <a:p>
            <a:pPr marL="228600" lvl="0" indent="-228600">
              <a:lnSpc>
                <a:spcPct val="80000"/>
              </a:lnSpc>
              <a:buClr>
                <a:schemeClr val="dk1"/>
              </a:buClr>
              <a:buSzPct val="100000"/>
              <a:buFont typeface="Calibri"/>
              <a:buChar char="•"/>
            </a:pPr>
            <a:r>
              <a:rPr lang="en-IN" sz="900" i="1" dirty="0">
                <a:solidFill>
                  <a:schemeClr val="dk1"/>
                </a:solidFill>
                <a:ea typeface="Calibri"/>
                <a:cs typeface="Calibri"/>
                <a:sym typeface="Calibri"/>
              </a:rPr>
              <a:t>Initiator:</a:t>
            </a:r>
            <a:r>
              <a:rPr lang="en-IN" sz="900" dirty="0">
                <a:solidFill>
                  <a:schemeClr val="dk1"/>
                </a:solidFill>
                <a:ea typeface="Calibri"/>
                <a:cs typeface="Calibri"/>
                <a:sym typeface="Calibri"/>
              </a:rPr>
              <a:t>  could be students, faculty, lab manager, etc.</a:t>
            </a:r>
          </a:p>
          <a:p>
            <a:pPr marL="228600" lvl="0" indent="-228600">
              <a:lnSpc>
                <a:spcPct val="80000"/>
              </a:lnSpc>
              <a:buClr>
                <a:schemeClr val="dk1"/>
              </a:buClr>
              <a:buSzPct val="100000"/>
              <a:buFont typeface="Calibri"/>
              <a:buChar char="•"/>
            </a:pPr>
            <a:r>
              <a:rPr lang="en-IN" sz="900" i="1" dirty="0">
                <a:solidFill>
                  <a:schemeClr val="dk1"/>
                </a:solidFill>
                <a:ea typeface="Calibri"/>
                <a:cs typeface="Calibri"/>
                <a:sym typeface="Calibri"/>
              </a:rPr>
              <a:t>Users:</a:t>
            </a:r>
            <a:r>
              <a:rPr lang="en-IN" sz="900" dirty="0">
                <a:solidFill>
                  <a:schemeClr val="dk1"/>
                </a:solidFill>
                <a:ea typeface="Calibri"/>
                <a:cs typeface="Calibri"/>
                <a:sym typeface="Calibri"/>
              </a:rPr>
              <a:t>  teachers who either teach classes in the lab or students who use the lab</a:t>
            </a:r>
          </a:p>
          <a:p>
            <a:pPr marL="228600" lvl="0" indent="-228600">
              <a:lnSpc>
                <a:spcPct val="80000"/>
              </a:lnSpc>
              <a:buClr>
                <a:schemeClr val="dk1"/>
              </a:buClr>
              <a:buSzPct val="100000"/>
              <a:buFont typeface="Calibri"/>
              <a:buChar char="•"/>
            </a:pPr>
            <a:r>
              <a:rPr lang="en-IN" sz="900" i="1" dirty="0">
                <a:solidFill>
                  <a:schemeClr val="dk1"/>
                </a:solidFill>
                <a:ea typeface="Calibri"/>
                <a:cs typeface="Calibri"/>
                <a:sym typeface="Calibri"/>
              </a:rPr>
              <a:t>Gatekeeper:</a:t>
            </a:r>
            <a:r>
              <a:rPr lang="en-IN" sz="900" dirty="0">
                <a:solidFill>
                  <a:schemeClr val="dk1"/>
                </a:solidFill>
                <a:ea typeface="Calibri"/>
                <a:cs typeface="Calibri"/>
                <a:sym typeface="Calibri"/>
              </a:rPr>
              <a:t>  the individual who gathers the majority of the information and/or that person’s administrative assistant</a:t>
            </a:r>
          </a:p>
          <a:p>
            <a:pPr marL="228600" lvl="0" indent="-228600">
              <a:lnSpc>
                <a:spcPct val="80000"/>
              </a:lnSpc>
              <a:buClr>
                <a:schemeClr val="dk1"/>
              </a:buClr>
              <a:buSzPct val="100000"/>
              <a:buFont typeface="Calibri"/>
              <a:buChar char="•"/>
            </a:pPr>
            <a:r>
              <a:rPr lang="en-IN" sz="900" i="1" dirty="0">
                <a:solidFill>
                  <a:schemeClr val="dk1"/>
                </a:solidFill>
                <a:ea typeface="Calibri"/>
                <a:cs typeface="Calibri"/>
                <a:sym typeface="Calibri"/>
              </a:rPr>
              <a:t>Influencer:</a:t>
            </a:r>
            <a:r>
              <a:rPr lang="en-IN" sz="900" dirty="0">
                <a:solidFill>
                  <a:schemeClr val="dk1"/>
                </a:solidFill>
                <a:ea typeface="Calibri"/>
                <a:cs typeface="Calibri"/>
                <a:sym typeface="Calibri"/>
              </a:rPr>
              <a:t> individuals in the University IT department (networking), electricians or physical plant workers (wiring, set-up), etc.</a:t>
            </a:r>
          </a:p>
          <a:p>
            <a:pPr marL="228600" lvl="0" indent="-228600">
              <a:lnSpc>
                <a:spcPct val="80000"/>
              </a:lnSpc>
              <a:buClr>
                <a:schemeClr val="dk1"/>
              </a:buClr>
              <a:buSzPct val="100000"/>
              <a:buFont typeface="Calibri"/>
              <a:buChar char="•"/>
            </a:pPr>
            <a:r>
              <a:rPr lang="en-IN" sz="900" i="1" dirty="0">
                <a:solidFill>
                  <a:schemeClr val="dk1"/>
                </a:solidFill>
                <a:ea typeface="Calibri"/>
                <a:cs typeface="Calibri"/>
                <a:sym typeface="Calibri"/>
              </a:rPr>
              <a:t>Decider:</a:t>
            </a:r>
            <a:r>
              <a:rPr lang="en-IN" sz="900" dirty="0">
                <a:solidFill>
                  <a:schemeClr val="dk1"/>
                </a:solidFill>
                <a:ea typeface="Calibri"/>
                <a:cs typeface="Calibri"/>
                <a:sym typeface="Calibri"/>
              </a:rPr>
              <a:t>  Head of the college technology committee or primary grant author</a:t>
            </a:r>
          </a:p>
          <a:p>
            <a:pPr marL="228600" lvl="0" indent="-228600">
              <a:lnSpc>
                <a:spcPct val="80000"/>
              </a:lnSpc>
              <a:buClr>
                <a:schemeClr val="dk1"/>
              </a:buClr>
              <a:buSzPct val="100000"/>
              <a:buFont typeface="Calibri"/>
              <a:buChar char="•"/>
            </a:pPr>
            <a:r>
              <a:rPr lang="en-IN" sz="900" i="1" dirty="0">
                <a:solidFill>
                  <a:schemeClr val="dk1"/>
                </a:solidFill>
                <a:ea typeface="Calibri"/>
                <a:cs typeface="Calibri"/>
                <a:sym typeface="Calibri"/>
              </a:rPr>
              <a:t>Buyer:</a:t>
            </a:r>
            <a:r>
              <a:rPr lang="en-IN" sz="900" dirty="0">
                <a:solidFill>
                  <a:schemeClr val="dk1"/>
                </a:solidFill>
                <a:ea typeface="Calibri"/>
                <a:cs typeface="Calibri"/>
                <a:sym typeface="Calibri"/>
              </a:rPr>
              <a:t>  who ever controls the money – the Dean, Grant writer, Lab manager, etc.</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48</a:t>
            </a:fld>
            <a:endParaRPr lang="en-US" dirty="0"/>
          </a:p>
        </p:txBody>
      </p:sp>
    </p:spTree>
    <p:extLst>
      <p:ext uri="{BB962C8B-B14F-4D97-AF65-F5344CB8AC3E}">
        <p14:creationId xmlns:p14="http://schemas.microsoft.com/office/powerpoint/2010/main" val="37896216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solidFill>
                  <a:schemeClr val="dk1"/>
                </a:solidFill>
                <a:ea typeface="Calibri"/>
                <a:cs typeface="Calibri"/>
                <a:sym typeface="Calibri"/>
              </a:rPr>
              <a:t>LECTURE NOTES:</a:t>
            </a:r>
          </a:p>
          <a:p>
            <a:pPr lvl="0">
              <a:buSzPct val="25000"/>
            </a:pPr>
            <a:endParaRPr lang="en-IN" b="1" dirty="0">
              <a:solidFill>
                <a:schemeClr val="dk1"/>
              </a:solidFill>
              <a:ea typeface="Calibri"/>
              <a:cs typeface="Calibri"/>
              <a:sym typeface="Calibri"/>
            </a:endParaRPr>
          </a:p>
          <a:p>
            <a:pPr lvl="0">
              <a:buSzPct val="25000"/>
            </a:pPr>
            <a:r>
              <a:rPr lang="en-IN" dirty="0">
                <a:solidFill>
                  <a:schemeClr val="dk1"/>
                </a:solidFill>
                <a:ea typeface="Calibri"/>
                <a:cs typeface="Calibri"/>
                <a:sym typeface="Calibri"/>
              </a:rPr>
              <a:t>A buying </a:t>
            </a:r>
            <a:r>
              <a:rPr lang="en-IN" dirty="0" err="1">
                <a:solidFill>
                  <a:schemeClr val="dk1"/>
                </a:solidFill>
                <a:ea typeface="Calibri"/>
                <a:cs typeface="Calibri"/>
                <a:sym typeface="Calibri"/>
              </a:rPr>
              <a:t>center</a:t>
            </a:r>
            <a:r>
              <a:rPr lang="en-IN" dirty="0">
                <a:solidFill>
                  <a:schemeClr val="dk1"/>
                </a:solidFill>
                <a:ea typeface="Calibri"/>
                <a:cs typeface="Calibri"/>
                <a:sym typeface="Calibri"/>
              </a:rPr>
              <a:t> is a group of people in an organization who participate in a buying decision.  It is not a physical “</a:t>
            </a:r>
            <a:r>
              <a:rPr lang="en-IN" dirty="0" err="1">
                <a:solidFill>
                  <a:schemeClr val="dk1"/>
                </a:solidFill>
                <a:ea typeface="Calibri"/>
                <a:cs typeface="Calibri"/>
                <a:sym typeface="Calibri"/>
              </a:rPr>
              <a:t>center</a:t>
            </a:r>
            <a:r>
              <a:rPr lang="en-IN" dirty="0">
                <a:solidFill>
                  <a:schemeClr val="dk1"/>
                </a:solidFill>
                <a:ea typeface="Calibri"/>
                <a:cs typeface="Calibri"/>
                <a:sym typeface="Calibri"/>
              </a:rPr>
              <a:t>,” but instead a cross functional team of individuals who make these key decisions.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49</a:t>
            </a:fld>
            <a:endParaRPr lang="en-US" dirty="0"/>
          </a:p>
        </p:txBody>
      </p:sp>
    </p:spTree>
    <p:extLst>
      <p:ext uri="{BB962C8B-B14F-4D97-AF65-F5344CB8AC3E}">
        <p14:creationId xmlns:p14="http://schemas.microsoft.com/office/powerpoint/2010/main" val="1799736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solidFill>
                  <a:schemeClr val="dk1"/>
                </a:solidFill>
                <a:ea typeface="Calibri"/>
                <a:cs typeface="Calibri"/>
                <a:sym typeface="Calibri"/>
              </a:rPr>
              <a:t>LECTURE NOTES:</a:t>
            </a:r>
          </a:p>
          <a:p>
            <a:pPr lvl="0">
              <a:buClr>
                <a:schemeClr val="dk1"/>
              </a:buClr>
              <a:buSzPct val="100000"/>
              <a:buFont typeface="Calibri"/>
              <a:buChar char="•"/>
            </a:pPr>
            <a:r>
              <a:rPr lang="en-US" dirty="0">
                <a:solidFill>
                  <a:schemeClr val="dk1"/>
                </a:solidFill>
                <a:ea typeface="Calibri"/>
                <a:cs typeface="Calibri"/>
                <a:sym typeface="Calibri"/>
              </a:rPr>
              <a:t>B2B E-Commerce refers to </a:t>
            </a:r>
            <a:r>
              <a:rPr lang="en-US" dirty="0">
                <a:solidFill>
                  <a:srgbClr val="000066"/>
                </a:solidFill>
                <a:ea typeface="Calibri"/>
                <a:cs typeface="Calibri"/>
                <a:sym typeface="Calibri"/>
              </a:rPr>
              <a:t>Internet exchanges between two or more businesses.</a:t>
            </a:r>
          </a:p>
          <a:p>
            <a:pPr lvl="0">
              <a:buClr>
                <a:srgbClr val="000066"/>
              </a:buClr>
              <a:buSzPct val="100000"/>
              <a:buFont typeface="Calibri"/>
              <a:buChar char="•"/>
            </a:pPr>
            <a:r>
              <a:rPr lang="en-US" dirty="0">
                <a:solidFill>
                  <a:srgbClr val="000066"/>
                </a:solidFill>
                <a:ea typeface="Calibri"/>
                <a:cs typeface="Calibri"/>
                <a:sym typeface="Calibri"/>
              </a:rPr>
              <a:t>These exchanges</a:t>
            </a:r>
            <a:r>
              <a:rPr lang="en-US" dirty="0">
                <a:solidFill>
                  <a:schemeClr val="dk1"/>
                </a:solidFill>
                <a:ea typeface="Calibri"/>
                <a:cs typeface="Calibri"/>
                <a:sym typeface="Calibri"/>
              </a:rPr>
              <a:t> may take the form of information exchanges, product or service exchanges, and payment exchange.</a:t>
            </a:r>
          </a:p>
          <a:p>
            <a:pPr lvl="0">
              <a:buClr>
                <a:srgbClr val="000066"/>
              </a:buClr>
              <a:buSzPct val="100000"/>
              <a:buFont typeface="Calibri"/>
              <a:buChar char="•"/>
            </a:pPr>
            <a:r>
              <a:rPr lang="en-US" dirty="0">
                <a:solidFill>
                  <a:srgbClr val="000066"/>
                </a:solidFill>
                <a:ea typeface="Calibri"/>
                <a:cs typeface="Calibri"/>
                <a:sym typeface="Calibri"/>
              </a:rPr>
              <a:t>Another benefit of </a:t>
            </a:r>
            <a:r>
              <a:rPr lang="en-US" dirty="0">
                <a:solidFill>
                  <a:schemeClr val="dk1"/>
                </a:solidFill>
                <a:ea typeface="Calibri"/>
                <a:cs typeface="Calibri"/>
                <a:sym typeface="Calibri"/>
              </a:rPr>
              <a:t>using the Internet for e-commerce it that it links businesses with their suppliers, factories, distributors, and their customers</a:t>
            </a:r>
            <a:r>
              <a:rPr lang="en-US" u="sng" dirty="0">
                <a:solidFill>
                  <a:schemeClr val="dk1"/>
                </a:solidFill>
                <a:ea typeface="Calibri"/>
                <a:cs typeface="Calibri"/>
                <a:sym typeface="Calibri"/>
              </a:rPr>
              <a:t>.</a:t>
            </a:r>
          </a:p>
          <a:p>
            <a:pPr lvl="0">
              <a:buClr>
                <a:schemeClr val="dk1"/>
              </a:buClr>
              <a:buSzPct val="100000"/>
              <a:buFont typeface="Calibri"/>
              <a:buChar char="•"/>
            </a:pPr>
            <a:r>
              <a:rPr lang="en-US" dirty="0">
                <a:solidFill>
                  <a:schemeClr val="dk1"/>
                </a:solidFill>
                <a:ea typeface="Calibri"/>
                <a:cs typeface="Calibri"/>
                <a:sym typeface="Calibri"/>
              </a:rPr>
              <a:t>The simplest form of B2B ecommerce occurs when the firm’s website offers an online catalogue of items available for sale.</a:t>
            </a:r>
          </a:p>
          <a:p>
            <a:pPr lvl="0">
              <a:buClr>
                <a:schemeClr val="dk1"/>
              </a:buClr>
              <a:buSzPct val="100000"/>
              <a:buFont typeface="Calibri"/>
              <a:buChar char="•"/>
            </a:pPr>
            <a:r>
              <a:rPr lang="en-US" dirty="0">
                <a:solidFill>
                  <a:schemeClr val="dk1"/>
                </a:solidFill>
                <a:ea typeface="Calibri"/>
                <a:cs typeface="Calibri"/>
                <a:sym typeface="Calibri"/>
              </a:rPr>
              <a:t>Of course these websites are also instrumental in providing B2B technical support, item/order status information, and customer service.</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50</a:t>
            </a:fld>
            <a:endParaRPr lang="en-US" dirty="0"/>
          </a:p>
        </p:txBody>
      </p:sp>
    </p:spTree>
    <p:extLst>
      <p:ext uri="{BB962C8B-B14F-4D97-AF65-F5344CB8AC3E}">
        <p14:creationId xmlns:p14="http://schemas.microsoft.com/office/powerpoint/2010/main" val="2226095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
        <p:nvSpPr>
          <p:cNvPr id="6"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ea typeface="Calibri"/>
                <a:cs typeface="Calibri"/>
                <a:sym typeface="Calibri"/>
              </a:rPr>
              <a:t>LECTURE NOTES:</a:t>
            </a:r>
          </a:p>
          <a:p>
            <a:pPr marL="0" marR="0" lvl="0" indent="0" algn="l" rtl="0">
              <a:spcBef>
                <a:spcPts val="0"/>
              </a:spcBef>
              <a:buSzPct val="25000"/>
              <a:buNone/>
            </a:pPr>
            <a:endParaRPr sz="1200" b="0" i="0" u="none" strike="noStrike" cap="none" dirty="0">
              <a:solidFill>
                <a:schemeClr val="dk1"/>
              </a:solidFill>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ea typeface="Calibri"/>
                <a:cs typeface="Calibri"/>
                <a:sym typeface="Calibri"/>
              </a:rPr>
              <a:t>Each of us is unique, with our own reasons to choose one product over another.</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ea typeface="Calibri"/>
                <a:cs typeface="Calibri"/>
                <a:sym typeface="Calibri"/>
              </a:rPr>
              <a:t>Consumer behavior is about understanding the processes by which individuals arrive at those decisions as well as the contextual and social factors that influence decisions.</a:t>
            </a:r>
          </a:p>
        </p:txBody>
      </p:sp>
    </p:spTree>
    <p:extLst>
      <p:ext uri="{BB962C8B-B14F-4D97-AF65-F5344CB8AC3E}">
        <p14:creationId xmlns:p14="http://schemas.microsoft.com/office/powerpoint/2010/main" val="20160170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51</a:t>
            </a:fld>
            <a:endParaRPr lang="en-US" dirty="0"/>
          </a:p>
        </p:txBody>
      </p:sp>
      <p:sp>
        <p:nvSpPr>
          <p:cNvPr id="7" name="Notes Placeholder 2"/>
          <p:cNvSpPr>
            <a:spLocks noGrp="1"/>
          </p:cNvSpPr>
          <p:nvPr>
            <p:ph type="body" idx="3"/>
          </p:nvPr>
        </p:nvSpPr>
        <p:spPr>
          <a:xfrm>
            <a:off x="685800" y="4343400"/>
            <a:ext cx="5486399" cy="4114800"/>
          </a:xfrm>
        </p:spPr>
        <p:txBody>
          <a:bodyPr/>
          <a:lstStyle/>
          <a:p>
            <a:pPr marL="0" marR="0" lvl="0" indent="0" algn="l" rtl="0">
              <a:spcBef>
                <a:spcPts val="0"/>
              </a:spcBef>
              <a:buSzPct val="25000"/>
              <a:buNone/>
            </a:pPr>
            <a:r>
              <a:rPr lang="en-US" sz="1200" b="1" i="0" u="none" strike="noStrike" cap="none" dirty="0" smtClean="0">
                <a:solidFill>
                  <a:schemeClr val="dk1"/>
                </a:solidFill>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dirty="0" smtClean="0">
                <a:solidFill>
                  <a:schemeClr val="dk1"/>
                </a:solidFill>
                <a:ea typeface="Calibri"/>
                <a:cs typeface="Calibri"/>
                <a:sym typeface="Calibri"/>
              </a:rPr>
              <a:t>Security</a:t>
            </a:r>
            <a:r>
              <a:rPr lang="en-US" sz="1200" b="0" i="0" u="none" strike="noStrike" cap="none" baseline="0" dirty="0" smtClean="0">
                <a:solidFill>
                  <a:schemeClr val="dk1"/>
                </a:solidFill>
                <a:ea typeface="Calibri"/>
                <a:cs typeface="Calibri"/>
                <a:sym typeface="Calibri"/>
              </a:rPr>
              <a:t> risks are many.  Some may be unintentional such as an employee being careless with passwords.  But, some security breaches are intentional.</a:t>
            </a:r>
          </a:p>
          <a:p>
            <a:pPr marL="0" marR="0" lvl="0" indent="0" algn="l" rtl="0">
              <a:spcBef>
                <a:spcPts val="0"/>
              </a:spcBef>
              <a:buClr>
                <a:schemeClr val="dk1"/>
              </a:buClr>
              <a:buSzPct val="100000"/>
              <a:buFont typeface="Calibri"/>
              <a:buChar char="•"/>
            </a:pPr>
            <a:r>
              <a:rPr lang="en-US" sz="1200" b="0" i="0" u="none" strike="noStrike" cap="none" baseline="0" dirty="0" smtClean="0">
                <a:solidFill>
                  <a:schemeClr val="dk1"/>
                </a:solidFill>
                <a:sym typeface="Calibri"/>
              </a:rPr>
              <a:t>Malware is software designed specifically to damage or disrupt computer systems.</a:t>
            </a:r>
          </a:p>
          <a:p>
            <a:pPr marL="0" marR="0" lvl="0" indent="0" algn="l" rtl="0">
              <a:spcBef>
                <a:spcPts val="0"/>
              </a:spcBef>
              <a:buClr>
                <a:schemeClr val="dk1"/>
              </a:buClr>
              <a:buSzPct val="100000"/>
              <a:buFont typeface="Calibri"/>
              <a:buChar char="•"/>
            </a:pPr>
            <a:r>
              <a:rPr lang="en-US" sz="1200" b="0" i="0" u="none" strike="noStrike" cap="none" baseline="0" dirty="0" smtClean="0">
                <a:solidFill>
                  <a:schemeClr val="dk1"/>
                </a:solidFill>
                <a:sym typeface="Calibri"/>
              </a:rPr>
              <a:t>A firewall is a combination of hardware and software that ensures that only authorized individuals gain entry to a computer system.</a:t>
            </a:r>
          </a:p>
          <a:p>
            <a:pPr marL="0" marR="0" lvl="0" indent="0" algn="l" rtl="0">
              <a:spcBef>
                <a:spcPts val="0"/>
              </a:spcBef>
              <a:buClr>
                <a:schemeClr val="dk1"/>
              </a:buClr>
              <a:buSzPct val="100000"/>
              <a:buFont typeface="Calibri"/>
              <a:buChar char="•"/>
            </a:pPr>
            <a:r>
              <a:rPr lang="en-US" sz="1200" b="0" i="0" u="none" strike="noStrike" cap="none" baseline="0" dirty="0" smtClean="0">
                <a:solidFill>
                  <a:schemeClr val="dk1"/>
                </a:solidFill>
                <a:sym typeface="Calibri"/>
              </a:rPr>
              <a:t>Encryption is the process of scrambling a message so that only another individual (or computer) with the right key can unscramble it.</a:t>
            </a:r>
            <a:endParaRPr lang="en-US" dirty="0"/>
          </a:p>
        </p:txBody>
      </p:sp>
    </p:spTree>
    <p:extLst>
      <p:ext uri="{BB962C8B-B14F-4D97-AF65-F5344CB8AC3E}">
        <p14:creationId xmlns:p14="http://schemas.microsoft.com/office/powerpoint/2010/main" val="15046926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500" lvl="0" indent="-190500">
              <a:lnSpc>
                <a:spcPct val="80000"/>
              </a:lnSpc>
              <a:buSzPct val="25000"/>
            </a:pPr>
            <a:r>
              <a:rPr lang="en-IN" sz="900" b="1" dirty="0">
                <a:solidFill>
                  <a:schemeClr val="dk1"/>
                </a:solidFill>
                <a:ea typeface="Calibri"/>
                <a:cs typeface="Calibri"/>
                <a:sym typeface="Calibri"/>
              </a:rPr>
              <a:t>LECTURE NOTES:</a:t>
            </a:r>
          </a:p>
          <a:p>
            <a:pPr marL="190500" lvl="0" indent="-190500">
              <a:lnSpc>
                <a:spcPct val="80000"/>
              </a:lnSpc>
              <a:buClr>
                <a:schemeClr val="dk1"/>
              </a:buClr>
              <a:buSzPct val="100000"/>
              <a:buFont typeface="Calibri"/>
              <a:buChar char="•"/>
            </a:pPr>
            <a:r>
              <a:rPr lang="en-IN" sz="900" dirty="0">
                <a:solidFill>
                  <a:schemeClr val="dk1"/>
                </a:solidFill>
                <a:ea typeface="Calibri"/>
                <a:cs typeface="Calibri"/>
                <a:sym typeface="Calibri"/>
              </a:rPr>
              <a:t>The use of social media in the B2B marketplace is growing.  Games are being used by some B2B marketers to appeal to their customers.  </a:t>
            </a:r>
          </a:p>
          <a:p>
            <a:pPr marL="647700" lvl="1" indent="-190500">
              <a:lnSpc>
                <a:spcPct val="80000"/>
              </a:lnSpc>
              <a:buClr>
                <a:schemeClr val="dk1"/>
              </a:buClr>
              <a:buSzPct val="100000"/>
              <a:buFont typeface="Calibri"/>
              <a:buChar char="•"/>
            </a:pPr>
            <a:r>
              <a:rPr lang="en-IN" sz="900" dirty="0">
                <a:solidFill>
                  <a:schemeClr val="dk1"/>
                </a:solidFill>
                <a:ea typeface="Calibri"/>
                <a:cs typeface="Calibri"/>
                <a:sym typeface="Calibri"/>
              </a:rPr>
              <a:t>For example, Office Depots “Strange Little Office Beings” (SLOBS) let</a:t>
            </a:r>
            <a:r>
              <a:rPr lang="en-IN" sz="900" u="sng" strike="sngStrike" dirty="0">
                <a:solidFill>
                  <a:schemeClr val="dk1"/>
                </a:solidFill>
                <a:ea typeface="Calibri"/>
                <a:cs typeface="Calibri"/>
                <a:sym typeface="Calibri"/>
              </a:rPr>
              <a:t>’</a:t>
            </a:r>
            <a:r>
              <a:rPr lang="en-IN" sz="900" dirty="0">
                <a:solidFill>
                  <a:schemeClr val="dk1"/>
                </a:solidFill>
                <a:ea typeface="Calibri"/>
                <a:cs typeface="Calibri"/>
                <a:sym typeface="Calibri"/>
              </a:rPr>
              <a:t>s visitors create their own office being and then challenge other SLOBs to duels. Visitors start off with 100 credits to create their own SLOB, which is done via dragging various office supplies into place, including a file cabinet or a garbage bag for a body, a sharpie or a pair of scissors for arms, a desk lamp or tape dispenser for legs</a:t>
            </a:r>
            <a:r>
              <a:rPr lang="en-IN" sz="900" u="sng" dirty="0">
                <a:solidFill>
                  <a:schemeClr val="dk1"/>
                </a:solidFill>
                <a:ea typeface="Calibri"/>
                <a:cs typeface="Calibri"/>
                <a:sym typeface="Calibri"/>
              </a:rPr>
              <a:t>,</a:t>
            </a:r>
            <a:r>
              <a:rPr lang="en-IN" sz="900" dirty="0">
                <a:solidFill>
                  <a:schemeClr val="dk1"/>
                </a:solidFill>
                <a:ea typeface="Calibri"/>
                <a:cs typeface="Calibri"/>
                <a:sym typeface="Calibri"/>
              </a:rPr>
              <a:t> and so forth. </a:t>
            </a:r>
          </a:p>
          <a:p>
            <a:pPr marL="647700" lvl="1" indent="-190500">
              <a:lnSpc>
                <a:spcPct val="80000"/>
              </a:lnSpc>
              <a:buClr>
                <a:schemeClr val="dk1"/>
              </a:buClr>
              <a:buSzPct val="100000"/>
              <a:buFont typeface="Calibri"/>
              <a:buChar char="•"/>
            </a:pPr>
            <a:r>
              <a:rPr lang="en-IN" sz="900" dirty="0">
                <a:solidFill>
                  <a:schemeClr val="dk1"/>
                </a:solidFill>
                <a:ea typeface="Calibri"/>
                <a:cs typeface="Calibri"/>
                <a:sym typeface="Calibri"/>
              </a:rPr>
              <a:t>SLOB creators can then register and challenge other participants in a duel and rack up points, or go against in-house SLOBs to attain further bonus credits. The site also features a gallery of homemade slobs, profile pages</a:t>
            </a:r>
            <a:r>
              <a:rPr lang="en-IN" sz="900" u="sng" dirty="0">
                <a:solidFill>
                  <a:schemeClr val="dk1"/>
                </a:solidFill>
                <a:ea typeface="Calibri"/>
                <a:cs typeface="Calibri"/>
                <a:sym typeface="Calibri"/>
              </a:rPr>
              <a:t>,</a:t>
            </a:r>
            <a:r>
              <a:rPr lang="en-IN" sz="900" dirty="0">
                <a:solidFill>
                  <a:schemeClr val="dk1"/>
                </a:solidFill>
                <a:ea typeface="Calibri"/>
                <a:cs typeface="Calibri"/>
                <a:sym typeface="Calibri"/>
              </a:rPr>
              <a:t> and of course, a link to shop direct OfficeDepot.com. </a:t>
            </a:r>
          </a:p>
          <a:p>
            <a:pPr marL="190500" lvl="0" indent="-190500">
              <a:lnSpc>
                <a:spcPct val="80000"/>
              </a:lnSpc>
              <a:buClr>
                <a:schemeClr val="dk1"/>
              </a:buClr>
              <a:buSzPct val="100000"/>
              <a:buFont typeface="Calibri"/>
              <a:buChar char="•"/>
            </a:pPr>
            <a:r>
              <a:rPr lang="en-IN" sz="900" dirty="0">
                <a:solidFill>
                  <a:schemeClr val="dk1"/>
                </a:solidFill>
                <a:ea typeface="Calibri"/>
                <a:cs typeface="Calibri"/>
                <a:sym typeface="Calibri"/>
              </a:rPr>
              <a:t>However, the five most popular resources that people turn to find information relevant to their daily jobs includes:</a:t>
            </a:r>
          </a:p>
          <a:p>
            <a:pPr marL="647700" lvl="1" indent="-190500">
              <a:lnSpc>
                <a:spcPct val="80000"/>
              </a:lnSpc>
              <a:buClr>
                <a:schemeClr val="dk1"/>
              </a:buClr>
              <a:buSzPct val="100000"/>
              <a:buFont typeface="Calibri"/>
              <a:buAutoNum type="arabicPeriod"/>
            </a:pPr>
            <a:r>
              <a:rPr lang="en-IN" sz="900" dirty="0">
                <a:solidFill>
                  <a:schemeClr val="dk1"/>
                </a:solidFill>
                <a:ea typeface="Calibri"/>
                <a:cs typeface="Calibri"/>
                <a:sym typeface="Calibri"/>
              </a:rPr>
              <a:t>Podcasts and webinars</a:t>
            </a:r>
          </a:p>
          <a:p>
            <a:pPr marL="647700" lvl="1" indent="-190500">
              <a:lnSpc>
                <a:spcPct val="80000"/>
              </a:lnSpc>
              <a:buClr>
                <a:schemeClr val="dk1"/>
              </a:buClr>
              <a:buSzPct val="100000"/>
              <a:buFont typeface="Calibri"/>
              <a:buAutoNum type="arabicPeriod"/>
            </a:pPr>
            <a:r>
              <a:rPr lang="en-IN" sz="900" dirty="0">
                <a:solidFill>
                  <a:schemeClr val="dk1"/>
                </a:solidFill>
                <a:ea typeface="Calibri"/>
                <a:cs typeface="Calibri"/>
                <a:sym typeface="Calibri"/>
              </a:rPr>
              <a:t>Online ratings and review of business products and services</a:t>
            </a:r>
          </a:p>
          <a:p>
            <a:pPr marL="647700" lvl="1" indent="-190500">
              <a:lnSpc>
                <a:spcPct val="80000"/>
              </a:lnSpc>
              <a:buClr>
                <a:schemeClr val="dk1"/>
              </a:buClr>
              <a:buSzPct val="100000"/>
              <a:buFont typeface="Calibri"/>
              <a:buAutoNum type="arabicPeriod"/>
            </a:pPr>
            <a:r>
              <a:rPr lang="en-IN" sz="900" dirty="0">
                <a:solidFill>
                  <a:schemeClr val="dk1"/>
                </a:solidFill>
                <a:ea typeface="Calibri"/>
                <a:cs typeface="Calibri"/>
                <a:sym typeface="Calibri"/>
              </a:rPr>
              <a:t>Company pages on social networking sites such as Facebook and LinkedIn</a:t>
            </a:r>
          </a:p>
          <a:p>
            <a:pPr marL="647700" lvl="1" indent="-190500">
              <a:lnSpc>
                <a:spcPct val="80000"/>
              </a:lnSpc>
              <a:buClr>
                <a:schemeClr val="dk1"/>
              </a:buClr>
              <a:buSzPct val="100000"/>
              <a:buFont typeface="Calibri"/>
              <a:buAutoNum type="arabicPeriod"/>
            </a:pPr>
            <a:r>
              <a:rPr lang="en-IN" sz="900" dirty="0">
                <a:solidFill>
                  <a:schemeClr val="dk1"/>
                </a:solidFill>
                <a:ea typeface="Calibri"/>
                <a:cs typeface="Calibri"/>
                <a:sym typeface="Calibri"/>
              </a:rPr>
              <a:t>Company blogs</a:t>
            </a:r>
          </a:p>
          <a:p>
            <a:pPr marL="647700" lvl="1" indent="-190500">
              <a:lnSpc>
                <a:spcPct val="80000"/>
              </a:lnSpc>
              <a:buClr>
                <a:schemeClr val="dk1"/>
              </a:buClr>
              <a:buSzPct val="100000"/>
              <a:buFont typeface="Calibri"/>
              <a:buAutoNum type="arabicPeriod"/>
            </a:pPr>
            <a:r>
              <a:rPr lang="en-IN" sz="900" dirty="0">
                <a:solidFill>
                  <a:schemeClr val="dk1"/>
                </a:solidFill>
                <a:ea typeface="Calibri"/>
                <a:cs typeface="Calibri"/>
                <a:sym typeface="Calibri"/>
              </a:rPr>
              <a:t>Social media searches for business information</a:t>
            </a:r>
          </a:p>
          <a:p>
            <a:pPr marL="190500" lvl="0" indent="-190500">
              <a:lnSpc>
                <a:spcPct val="80000"/>
              </a:lnSpc>
              <a:buClr>
                <a:schemeClr val="dk1"/>
              </a:buClr>
              <a:buSzPct val="100000"/>
              <a:buFont typeface="Calibri"/>
              <a:buChar char="•"/>
            </a:pPr>
            <a:r>
              <a:rPr lang="en-IN" sz="900" dirty="0">
                <a:solidFill>
                  <a:schemeClr val="dk1"/>
                </a:solidFill>
                <a:ea typeface="Calibri"/>
                <a:cs typeface="Calibri"/>
                <a:sym typeface="Calibri"/>
              </a:rPr>
              <a:t>The advantages of LinkedIn are  substantial, and include . . .</a:t>
            </a:r>
          </a:p>
          <a:p>
            <a:pPr marL="647700" lvl="1" indent="-190500">
              <a:lnSpc>
                <a:spcPct val="80000"/>
              </a:lnSpc>
              <a:buClr>
                <a:schemeClr val="dk1"/>
              </a:buClr>
              <a:buSzPct val="100000"/>
              <a:buFont typeface="Calibri"/>
              <a:buAutoNum type="arabicPeriod"/>
            </a:pPr>
            <a:r>
              <a:rPr lang="en-IN" sz="900" dirty="0">
                <a:solidFill>
                  <a:schemeClr val="dk1"/>
                </a:solidFill>
                <a:ea typeface="Calibri"/>
                <a:cs typeface="Calibri"/>
                <a:sym typeface="Calibri"/>
              </a:rPr>
              <a:t> LinkedIn allows you to see who your connections are connected to – these may be people with whom you want to network.</a:t>
            </a:r>
          </a:p>
          <a:p>
            <a:pPr marL="647700" lvl="1" indent="-190500">
              <a:lnSpc>
                <a:spcPct val="80000"/>
              </a:lnSpc>
              <a:buClr>
                <a:schemeClr val="dk1"/>
              </a:buClr>
              <a:buSzPct val="100000"/>
              <a:buFont typeface="Calibri"/>
              <a:buAutoNum type="arabicPeriod"/>
            </a:pPr>
            <a:r>
              <a:rPr lang="en-IN" sz="900" dirty="0">
                <a:solidFill>
                  <a:schemeClr val="dk1"/>
                </a:solidFill>
                <a:ea typeface="Calibri"/>
                <a:cs typeface="Calibri"/>
                <a:sym typeface="Calibri"/>
              </a:rPr>
              <a:t>Unlike Facebook, LinkedIn is business oriented, and made up of primarily white collar workers. </a:t>
            </a:r>
          </a:p>
          <a:p>
            <a:pPr marL="647700" lvl="1" indent="-190500">
              <a:lnSpc>
                <a:spcPct val="80000"/>
              </a:lnSpc>
              <a:buClr>
                <a:schemeClr val="dk1"/>
              </a:buClr>
              <a:buSzPct val="100000"/>
              <a:buFont typeface="Calibri"/>
              <a:buAutoNum type="arabicPeriod"/>
            </a:pPr>
            <a:r>
              <a:rPr lang="en-IN" sz="900" dirty="0">
                <a:solidFill>
                  <a:schemeClr val="dk1"/>
                </a:solidFill>
                <a:ea typeface="Calibri"/>
                <a:cs typeface="Calibri"/>
                <a:sym typeface="Calibri"/>
              </a:rPr>
              <a:t> LinkedIn has a function that facilitates professional introductions.  It allows users to ask those they are connected to provide professional introductions to people the user would like to meet.</a:t>
            </a:r>
          </a:p>
          <a:p>
            <a:pPr marL="647700" lvl="1" indent="-190500">
              <a:lnSpc>
                <a:spcPct val="80000"/>
              </a:lnSpc>
              <a:buClr>
                <a:schemeClr val="dk1"/>
              </a:buClr>
              <a:buSzPct val="100000"/>
              <a:buFont typeface="Calibri"/>
              <a:buAutoNum type="arabicPeriod"/>
            </a:pPr>
            <a:r>
              <a:rPr lang="en-IN" sz="900" dirty="0">
                <a:solidFill>
                  <a:schemeClr val="dk1"/>
                </a:solidFill>
                <a:ea typeface="Calibri"/>
                <a:cs typeface="Calibri"/>
                <a:sym typeface="Calibri"/>
              </a:rPr>
              <a:t> LinkedIn can help alumni and colleagues reconnect, due to its extensive search engine.</a:t>
            </a:r>
          </a:p>
          <a:p>
            <a:pPr marL="647700" lvl="1" indent="-190500">
              <a:lnSpc>
                <a:spcPct val="80000"/>
              </a:lnSpc>
              <a:buClr>
                <a:schemeClr val="dk1"/>
              </a:buClr>
              <a:buSzPct val="100000"/>
              <a:buFont typeface="Calibri"/>
              <a:buAutoNum type="arabicPeriod"/>
            </a:pPr>
            <a:r>
              <a:rPr lang="en-IN" sz="900" dirty="0">
                <a:solidFill>
                  <a:schemeClr val="dk1"/>
                </a:solidFill>
                <a:ea typeface="Calibri"/>
                <a:cs typeface="Calibri"/>
                <a:sym typeface="Calibri"/>
              </a:rPr>
              <a:t> LinkedIn users are professionals, and follow good business manners. </a:t>
            </a:r>
          </a:p>
          <a:p>
            <a:pPr marL="190500" lvl="0" indent="-190500">
              <a:lnSpc>
                <a:spcPct val="80000"/>
              </a:lnSpc>
              <a:buClr>
                <a:schemeClr val="dk1"/>
              </a:buClr>
              <a:buSzPct val="100000"/>
            </a:pPr>
            <a:endParaRPr lang="en-IN" sz="900" dirty="0">
              <a:solidFill>
                <a:schemeClr val="dk1"/>
              </a:solidFill>
              <a:ea typeface="Calibri"/>
              <a:cs typeface="Calibri"/>
              <a:sym typeface="Calibri"/>
            </a:endParaRPr>
          </a:p>
          <a:p>
            <a:pPr marL="190500" lvl="0" indent="-190500">
              <a:lnSpc>
                <a:spcPct val="80000"/>
              </a:lnSpc>
              <a:buSzPct val="25000"/>
            </a:pPr>
            <a:r>
              <a:rPr lang="en-IN" sz="900" b="1" dirty="0">
                <a:solidFill>
                  <a:schemeClr val="dk1"/>
                </a:solidFill>
                <a:ea typeface="Calibri"/>
                <a:cs typeface="Calibri"/>
                <a:sym typeface="Calibri"/>
              </a:rPr>
              <a:t>WEBSITE NOTES:</a:t>
            </a:r>
          </a:p>
          <a:p>
            <a:pPr marL="190500" lvl="0" indent="-190500">
              <a:lnSpc>
                <a:spcPct val="80000"/>
              </a:lnSpc>
              <a:buClr>
                <a:schemeClr val="dk1"/>
              </a:buClr>
              <a:buSzPct val="100000"/>
              <a:buFont typeface="Calibri"/>
              <a:buChar char="•"/>
            </a:pPr>
            <a:r>
              <a:rPr lang="en-IN" sz="900" dirty="0">
                <a:solidFill>
                  <a:schemeClr val="dk1"/>
                </a:solidFill>
                <a:ea typeface="Calibri"/>
                <a:cs typeface="Calibri"/>
                <a:sym typeface="Calibri"/>
              </a:rPr>
              <a:t>If you plan on showing this website in class, it would be a good idea to visit the site ahead of time, and see how it works.  In fact, you might want to create a SLOB ahead of class, then demonstrate the challenge.</a:t>
            </a:r>
            <a:endParaRPr lang="en-IN" sz="900" dirty="0"/>
          </a:p>
        </p:txBody>
      </p:sp>
      <p:sp>
        <p:nvSpPr>
          <p:cNvPr id="4" name="Slide Number Placeholder 3"/>
          <p:cNvSpPr>
            <a:spLocks noGrp="1"/>
          </p:cNvSpPr>
          <p:nvPr>
            <p:ph type="sldNum" sz="quarter" idx="10"/>
          </p:nvPr>
        </p:nvSpPr>
        <p:spPr/>
        <p:txBody>
          <a:bodyPr/>
          <a:lstStyle/>
          <a:p>
            <a:fld id="{A73D6722-9B4D-4E29-B226-C325925A8118}" type="slidenum">
              <a:rPr lang="en-US" smtClean="0"/>
              <a:t>52</a:t>
            </a:fld>
            <a:endParaRPr lang="en-US" dirty="0"/>
          </a:p>
        </p:txBody>
      </p:sp>
    </p:spTree>
    <p:extLst>
      <p:ext uri="{BB962C8B-B14F-4D97-AF65-F5344CB8AC3E}">
        <p14:creationId xmlns:p14="http://schemas.microsoft.com/office/powerpoint/2010/main" val="31014391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73D6722-9B4D-4E29-B226-C325925A8118}" type="slidenum">
              <a:rPr lang="en-US" smtClean="0"/>
              <a:t>53</a:t>
            </a:fld>
            <a:endParaRPr lang="en-US" dirty="0"/>
          </a:p>
        </p:txBody>
      </p:sp>
    </p:spTree>
    <p:extLst>
      <p:ext uri="{BB962C8B-B14F-4D97-AF65-F5344CB8AC3E}">
        <p14:creationId xmlns:p14="http://schemas.microsoft.com/office/powerpoint/2010/main" val="1420536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
        <p:nvSpPr>
          <p:cNvPr id="6"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ea typeface="Calibri"/>
                <a:cs typeface="Calibri"/>
                <a:sym typeface="Calibri"/>
              </a:rPr>
              <a:t>LECTURE NOTES:</a:t>
            </a:r>
          </a:p>
          <a:p>
            <a:pPr marL="0" marR="0" lvl="0" indent="0" algn="l" rtl="0">
              <a:spcBef>
                <a:spcPts val="0"/>
              </a:spcBef>
              <a:buSzPct val="25000"/>
              <a:buNone/>
            </a:pPr>
            <a:endParaRPr sz="1200" b="0" i="0" u="none" strike="noStrike" cap="none" dirty="0">
              <a:solidFill>
                <a:schemeClr val="dk1"/>
              </a:solidFill>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ea typeface="Calibri"/>
                <a:cs typeface="Calibri"/>
                <a:sym typeface="Calibri"/>
              </a:rPr>
              <a:t>Mainstream economic theory has long assumed that consumers carefully collect information about competing products, determine which products possess the characteristics or product attributes important to their needs, weigh the pluses and minuses of each alternative, and arrive at a satisfactory decision.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ea typeface="Calibri"/>
                <a:cs typeface="Calibri"/>
                <a:sym typeface="Calibri"/>
              </a:rPr>
              <a:t>But is this the way </a:t>
            </a:r>
            <a:r>
              <a:rPr lang="en-US" sz="1200" b="0" i="1" u="none" strike="noStrike" cap="none" dirty="0">
                <a:solidFill>
                  <a:schemeClr val="dk1"/>
                </a:solidFill>
                <a:ea typeface="Calibri"/>
                <a:cs typeface="Calibri"/>
                <a:sym typeface="Calibri"/>
              </a:rPr>
              <a:t>you </a:t>
            </a:r>
            <a:r>
              <a:rPr lang="en-US" sz="1200" b="0" i="0" u="none" strike="noStrike" cap="none" dirty="0">
                <a:solidFill>
                  <a:schemeClr val="dk1"/>
                </a:solidFill>
                <a:ea typeface="Calibri"/>
                <a:cs typeface="Calibri"/>
                <a:sym typeface="Calibri"/>
              </a:rPr>
              <a:t>buy cereal? Or jeans? Or select a college?</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ea typeface="Calibri"/>
                <a:cs typeface="Calibri"/>
                <a:sym typeface="Calibri"/>
              </a:rPr>
              <a:t>In truth, the amount of effort consumers put forth in arriving at a decision varies according to the decision itself.</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7971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
        <p:nvSpPr>
          <p:cNvPr id="6"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228600" marR="0" lvl="0" indent="-228600" algn="l" rtl="0">
              <a:spcBef>
                <a:spcPts val="0"/>
              </a:spcBef>
              <a:buSzPct val="25000"/>
              <a:buNone/>
            </a:pPr>
            <a:r>
              <a:rPr lang="en-US" sz="1200" b="1" i="0" u="none" strike="noStrike" cap="none" dirty="0">
                <a:solidFill>
                  <a:schemeClr val="dk1"/>
                </a:solidFill>
                <a:ea typeface="Calibri"/>
                <a:cs typeface="Calibri"/>
                <a:sym typeface="Calibri"/>
              </a:rPr>
              <a:t>LECTURE NOTES:</a:t>
            </a:r>
          </a:p>
          <a:p>
            <a:pPr marL="228600" marR="0" lvl="0" indent="-22860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Consumers who engage in extended problem-solving follow each of the steps outlined in the consumer-decision making process: problem recognition, information search, evaluation of alternatives, product choice, and post purchase evaluation.  On the other end of the scale, routine purchases (milk, soft drinks, eggs) are often habitual in nature requiring little if any conscious effort on the part of the consumer.  Of course quite a few decisions are characterized by limited problem-solving,  rules of thumb may be used to help make a decision (ask a friend for recommendations, only consider well-known brands, etc.)</a:t>
            </a:r>
          </a:p>
          <a:p>
            <a:pPr marL="228600" marR="0" lvl="0" indent="-228600" algn="l" rtl="0">
              <a:spcBef>
                <a:spcPts val="0"/>
              </a:spcBef>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298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
        <p:nvSpPr>
          <p:cNvPr id="6"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228600" marR="0" lvl="0" indent="-228600" algn="l" rtl="0">
              <a:spcBef>
                <a:spcPts val="0"/>
              </a:spcBef>
              <a:buSzPct val="25000"/>
              <a:buNone/>
            </a:pPr>
            <a:r>
              <a:rPr lang="en-US" sz="1200" b="1" i="0" u="none" strike="noStrike" cap="none" dirty="0">
                <a:solidFill>
                  <a:schemeClr val="dk1"/>
                </a:solidFill>
                <a:ea typeface="Calibri"/>
                <a:cs typeface="Calibri"/>
                <a:sym typeface="Calibri"/>
              </a:rPr>
              <a:t>LECTURE NOTES:</a:t>
            </a:r>
          </a:p>
          <a:p>
            <a:pPr marL="228600" marR="0" lvl="0" indent="-22860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The amount of effort devoted by consumers to buying decisions varies according to the level of involvement – how important the decision is perceived to be by consumers.  </a:t>
            </a:r>
          </a:p>
          <a:p>
            <a:pPr marL="228600" marR="0" lvl="0" indent="-22860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The level of perceived risk correlates strongly with involvement – the more expensive the product or the more complex it is, the higher the level of perceived risk.  The higher the consequences of making a wrong choice, in terms of embarrassment, social rejection,  the higher the level of perceived risk.</a:t>
            </a:r>
          </a:p>
          <a:p>
            <a:pPr marL="228600" marR="0" lvl="0" indent="-22860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Consumers are more likely to spend a great deal of time in the decision making process, carefully collecting and processing all of the available information when involved in extended problem solving.  This is because the consequences of the purchase are important and risky, as the wrong choice could result in significant financial loses, embarrassment, or other negative outcomes.  The opposite, of course, is true for habitual decision making.</a:t>
            </a:r>
          </a:p>
          <a:p>
            <a:pPr marL="228600" marR="0" lvl="0" indent="-22860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Understanding the type of decision making that guides the majority of the target market’s choice is important, as it suggests differing tactics that marketers should use to appeal to consumers, as shown on this slide.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3757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
        <p:nvSpPr>
          <p:cNvPr id="6" name="Notes Placeholder 2"/>
          <p:cNvSpPr txBox="1">
            <a:spLocks noGrp="1"/>
          </p:cNvSpPr>
          <p:nvPr>
            <p:ph type="body" idx="3"/>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Let’s discuss the consumer decision-making process in more detail.  The first step is problem recognition.</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Problem recognition occurs whenever the consumer sees a significant difference between his/her current state and the desired/ideal state.  It’s the recognition that a problem exists which prompts the consumer to begin looking for a solution.</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ea typeface="Calibri"/>
                <a:cs typeface="Calibri"/>
                <a:sym typeface="Calibri"/>
              </a:rPr>
              <a:t>While most problem recognition occurs spontaneously as needs arise, marketers can develop ads that attempt to stimulate problem recognition.  For example, this Campbell’s Soup ad asks, “What shape are your kids in?”, attempting to quick-start problem recognition for parents who may need to consider they feed their kids.</a:t>
            </a:r>
          </a:p>
          <a:p>
            <a:pPr marL="0" marR="0" lvl="0" indent="0" algn="l" rtl="0">
              <a:spcBef>
                <a:spcPts val="0"/>
              </a:spcBef>
              <a:buSzPct val="25000"/>
              <a:buNone/>
            </a:pPr>
            <a:r>
              <a:rPr lang="en-US" sz="1200" b="1" i="0" u="none" strike="noStrike" cap="none" dirty="0">
                <a:solidFill>
                  <a:schemeClr val="dk1"/>
                </a:solidFill>
                <a:ea typeface="Calibri"/>
                <a:cs typeface="Calibri"/>
                <a:sym typeface="Calibri"/>
              </a:rPr>
              <a:t>DISCUSSION NOTE:</a:t>
            </a:r>
          </a:p>
          <a:p>
            <a:pPr marL="457200" marR="0" lvl="1" indent="0" algn="l" rtl="0">
              <a:spcBef>
                <a:spcPts val="0"/>
              </a:spcBef>
              <a:buSzPct val="25000"/>
              <a:buNone/>
            </a:pPr>
            <a:r>
              <a:rPr lang="en-US" sz="1200" b="0" i="0" u="none" strike="noStrike" cap="none" dirty="0">
                <a:solidFill>
                  <a:schemeClr val="accent2"/>
                </a:solidFill>
                <a:ea typeface="Calibri"/>
                <a:cs typeface="Calibri"/>
                <a:sym typeface="Calibri"/>
              </a:rPr>
              <a:t>Ask students for other examples of how marketers stimulate problem recognition.</a:t>
            </a:r>
          </a:p>
          <a:p>
            <a:pPr marL="457200" marR="0" lvl="1" indent="0" algn="l" rtl="0">
              <a:spcBef>
                <a:spcPts val="0"/>
              </a:spcBef>
              <a:buSzPct val="25000"/>
              <a:buNone/>
            </a:pPr>
            <a:r>
              <a:rPr lang="en-US" sz="1200" b="0" i="0" u="none" strike="noStrike" cap="none" dirty="0">
                <a:solidFill>
                  <a:schemeClr val="accent2"/>
                </a:solidFill>
                <a:ea typeface="Calibri"/>
                <a:cs typeface="Calibri"/>
                <a:sym typeface="Calibri"/>
              </a:rPr>
              <a:t>Example:</a:t>
            </a:r>
            <a:r>
              <a:rPr lang="en-US" sz="1200" b="0" i="0" u="none" strike="noStrike" cap="none" dirty="0">
                <a:solidFill>
                  <a:schemeClr val="dk1"/>
                </a:solidFill>
                <a:ea typeface="Calibri"/>
                <a:cs typeface="Calibri"/>
                <a:sym typeface="Calibri"/>
              </a:rPr>
              <a:t> radio ads promoting restaurants which are played at lunchtime  (scheduling ads at relevant time)</a:t>
            </a:r>
          </a:p>
          <a:p>
            <a:pPr marL="457200" marR="0" lvl="1" indent="0" algn="l" rtl="0">
              <a:spcBef>
                <a:spcPts val="0"/>
              </a:spcBef>
              <a:buSzPct val="25000"/>
              <a:buNone/>
            </a:pPr>
            <a:r>
              <a:rPr lang="en-US" sz="1200" b="0" i="0" u="none" strike="noStrike" cap="none" dirty="0">
                <a:solidFill>
                  <a:schemeClr val="accent2"/>
                </a:solidFill>
                <a:ea typeface="Calibri"/>
                <a:cs typeface="Calibri"/>
                <a:sym typeface="Calibri"/>
              </a:rPr>
              <a:t>Example:</a:t>
            </a:r>
            <a:r>
              <a:rPr lang="en-US" sz="1200" b="0" i="0" u="none" strike="noStrike" cap="none" dirty="0">
                <a:solidFill>
                  <a:schemeClr val="dk1"/>
                </a:solidFill>
                <a:ea typeface="Calibri"/>
                <a:cs typeface="Calibri"/>
                <a:sym typeface="Calibri"/>
              </a:rPr>
              <a:t> TV ad showing excitement of owning a new car, or envy of a neighbor (may create dissatisfaction with current vehicle)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6798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8/11/2017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8/11/2017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8/11/2017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8/11/2017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sz="36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4525963"/>
          </a:xfrm>
        </p:spPr>
        <p:txBody>
          <a:bodyPr/>
          <a:lstStyle>
            <a:lvl1pPr>
              <a:buClr>
                <a:srgbClr val="007FA3"/>
              </a:buClr>
              <a:buSzPct val="100000"/>
              <a:defRPr sz="2600"/>
            </a:lvl1pPr>
            <a:lvl2pPr marL="742950" indent="-285750">
              <a:buClr>
                <a:srgbClr val="007FA3"/>
              </a:buClr>
              <a:buFont typeface="Wingdings" panose="05000000000000000000" pitchFamily="2" charset="2"/>
              <a:buChar char="§"/>
              <a:defRPr sz="2400"/>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8/11/2017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8/11/2017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8/11/2017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8/11/2017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8/11/2017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8/11/2017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2016,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www.pricegrabber.com/" TargetMode="External"/><Relationship Id="rId5" Type="http://schemas.openxmlformats.org/officeDocument/2006/relationships/hyperlink" Target="http://www.bizrate.com/" TargetMode="External"/><Relationship Id="rId4" Type="http://schemas.openxmlformats.org/officeDocument/2006/relationships/hyperlink" Target="http://www.bing.com/?mkt=en-IN"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z="3600" dirty="0">
                <a:latin typeface="+mj-lt"/>
                <a:sym typeface="Calibri"/>
              </a:rPr>
              <a:t>Marketing</a:t>
            </a:r>
            <a:r>
              <a:rPr lang="en-US" sz="3600" dirty="0" smtClean="0">
                <a:latin typeface="+mj-lt"/>
                <a:sym typeface="Calibri"/>
              </a:rPr>
              <a:t>: Real People, Real Choices</a:t>
            </a:r>
            <a:endParaRPr lang="en-IN" sz="3600" dirty="0">
              <a:latin typeface="+mj-lt"/>
            </a:endParaRPr>
          </a:p>
        </p:txBody>
      </p:sp>
      <p:sp>
        <p:nvSpPr>
          <p:cNvPr id="3" name="Text Placeholder 2"/>
          <p:cNvSpPr>
            <a:spLocks noGrp="1"/>
          </p:cNvSpPr>
          <p:nvPr>
            <p:ph type="body" sz="quarter" idx="13"/>
          </p:nvPr>
        </p:nvSpPr>
        <p:spPr>
          <a:xfrm>
            <a:off x="457200" y="990600"/>
            <a:ext cx="8229600" cy="478970"/>
          </a:xfrm>
        </p:spPr>
        <p:txBody>
          <a:bodyPr/>
          <a:lstStyle/>
          <a:p>
            <a:r>
              <a:rPr lang="en-US" altLang="en-US" sz="2400" b="1" dirty="0" smtClean="0">
                <a:latin typeface="+mj-lt"/>
              </a:rPr>
              <a:t>Ninth </a:t>
            </a:r>
            <a:r>
              <a:rPr lang="en-US" altLang="en-US" sz="2400" b="1" dirty="0">
                <a:latin typeface="+mj-lt"/>
              </a:rPr>
              <a:t>Edition</a:t>
            </a:r>
            <a:endParaRPr lang="en-IN" sz="2400" b="1" dirty="0" smtClean="0">
              <a:latin typeface="+mj-lt"/>
            </a:endParaRPr>
          </a:p>
        </p:txBody>
      </p:sp>
      <p:pic>
        <p:nvPicPr>
          <p:cNvPr id="8" name="Picture 2" descr="Front Cover: Marketing: Real People, Real Choices Ninth Edition by Solomon, Marshall, and Stu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70" y="1661935"/>
            <a:ext cx="3541395" cy="452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4"/>
          </p:nvPr>
        </p:nvSpPr>
        <p:spPr/>
        <p:txBody>
          <a:bodyPr/>
          <a:lstStyle/>
          <a:p>
            <a:pPr algn="ctr"/>
            <a:r>
              <a:rPr lang="en-IN" sz="4000" b="1" dirty="0">
                <a:latin typeface="+mj-lt"/>
              </a:rPr>
              <a:t>Chapter</a:t>
            </a:r>
            <a:r>
              <a:rPr lang="en-IN" sz="4000" b="1" dirty="0"/>
              <a:t> </a:t>
            </a:r>
            <a:r>
              <a:rPr lang="en-IN" sz="4000" b="1" dirty="0" smtClean="0"/>
              <a:t>6</a:t>
            </a:r>
            <a:endParaRPr lang="en-IN" sz="4000" dirty="0"/>
          </a:p>
        </p:txBody>
      </p:sp>
      <p:sp>
        <p:nvSpPr>
          <p:cNvPr id="12" name="Text Placeholder 3"/>
          <p:cNvSpPr>
            <a:spLocks noGrp="1"/>
          </p:cNvSpPr>
          <p:nvPr>
            <p:ph type="body" sz="quarter" idx="15"/>
          </p:nvPr>
        </p:nvSpPr>
        <p:spPr/>
        <p:txBody>
          <a:bodyPr/>
          <a:lstStyle/>
          <a:p>
            <a:pPr algn="ctr">
              <a:buClrTx/>
              <a:defRPr/>
            </a:pPr>
            <a:r>
              <a:rPr lang="en-US" sz="3600" dirty="0">
                <a:solidFill>
                  <a:schemeClr val="dk1"/>
                </a:solidFill>
                <a:ea typeface="Calibri"/>
                <a:cs typeface="Calibri"/>
                <a:sym typeface="Calibri"/>
              </a:rPr>
              <a:t>Understand Consumer and Business </a:t>
            </a:r>
            <a:r>
              <a:rPr lang="en-US" sz="3600" dirty="0" smtClean="0">
                <a:solidFill>
                  <a:schemeClr val="dk1"/>
                </a:solidFill>
                <a:ea typeface="Calibri"/>
                <a:cs typeface="Calibri"/>
                <a:sym typeface="Calibri"/>
              </a:rPr>
              <a:t>Markets</a:t>
            </a:r>
            <a:endParaRPr lang="en-US" sz="3600" dirty="0">
              <a:cs typeface="Arial" panose="020B0604020202020204" pitchFamily="34" charset="0"/>
            </a:endParaRPr>
          </a:p>
        </p:txBody>
      </p:sp>
      <p:sp>
        <p:nvSpPr>
          <p:cNvPr id="5" name="Text Placeholder 4"/>
          <p:cNvSpPr>
            <a:spLocks noGrp="1"/>
          </p:cNvSpPr>
          <p:nvPr>
            <p:ph type="body" sz="quarter" idx="16"/>
          </p:nvPr>
        </p:nvSpPr>
        <p:spPr/>
        <p:txBody>
          <a:bodyPr/>
          <a:lstStyle/>
          <a:p>
            <a:pPr algn="ct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2016, 2012 Pearson Education, Inc. All Rights Reserved</a:t>
            </a:r>
            <a:r>
              <a:rPr lang="en-US" altLang="en-US" sz="1200" dirty="0" smtClean="0">
                <a:latin typeface="Verdana" panose="020B0604030504040204" pitchFamily="34" charset="0"/>
                <a:ea typeface="Verdana" panose="020B0604030504040204" pitchFamily="34" charset="0"/>
                <a:cs typeface="Verdana" panose="020B0604030504040204" pitchFamily="34" charset="0"/>
              </a:rPr>
              <a:t>.</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7217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Step 2: Information Search</a:t>
            </a:r>
            <a:endParaRPr lang="en-IN" sz="3600" dirty="0">
              <a:latin typeface="+mj-lt"/>
            </a:endParaRPr>
          </a:p>
        </p:txBody>
      </p:sp>
      <p:sp>
        <p:nvSpPr>
          <p:cNvPr id="4" name="Content Placeholder 3"/>
          <p:cNvSpPr>
            <a:spLocks noGrp="1"/>
          </p:cNvSpPr>
          <p:nvPr>
            <p:ph idx="1"/>
          </p:nvPr>
        </p:nvSpPr>
        <p:spPr/>
        <p:txBody>
          <a:bodyPr/>
          <a:lstStyle/>
          <a:p>
            <a:pPr marL="255600" indent="-255600"/>
            <a:r>
              <a:rPr lang="en-US" dirty="0">
                <a:sym typeface="Calibri"/>
              </a:rPr>
              <a:t>Consumers need adequate information to make good decisions.</a:t>
            </a:r>
          </a:p>
          <a:p>
            <a:pPr marL="255600" indent="-255600"/>
            <a:r>
              <a:rPr lang="en-US" dirty="0">
                <a:solidFill>
                  <a:schemeClr val="dk1"/>
                </a:solidFill>
                <a:ea typeface="Calibri"/>
                <a:cs typeface="Calibri"/>
                <a:sym typeface="Calibri"/>
              </a:rPr>
              <a:t>Consumers search memory and environment for information.</a:t>
            </a:r>
            <a:endParaRPr lang="en-US" dirty="0"/>
          </a:p>
          <a:p>
            <a:pPr marL="798750" lvl="1" indent="-342900"/>
            <a:r>
              <a:rPr lang="en-US" dirty="0">
                <a:solidFill>
                  <a:schemeClr val="dk1"/>
                </a:solidFill>
                <a:ea typeface="Calibri"/>
                <a:cs typeface="Calibri"/>
                <a:sym typeface="Calibri"/>
              </a:rPr>
              <a:t>If information is inadequate, consumers seek out additional sources</a:t>
            </a:r>
            <a:endParaRPr lang="en-US" dirty="0"/>
          </a:p>
        </p:txBody>
      </p:sp>
    </p:spTree>
    <p:extLst>
      <p:ext uri="{BB962C8B-B14F-4D97-AF65-F5344CB8AC3E}">
        <p14:creationId xmlns:p14="http://schemas.microsoft.com/office/powerpoint/2010/main" val="443040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Online Search</a:t>
            </a:r>
            <a:endParaRPr lang="en-IN" sz="3600" dirty="0">
              <a:latin typeface="+mj-lt"/>
            </a:endParaRPr>
          </a:p>
        </p:txBody>
      </p:sp>
      <p:sp>
        <p:nvSpPr>
          <p:cNvPr id="3" name="Content Placeholder 2"/>
          <p:cNvSpPr>
            <a:spLocks noGrp="1"/>
          </p:cNvSpPr>
          <p:nvPr>
            <p:ph idx="1"/>
          </p:nvPr>
        </p:nvSpPr>
        <p:spPr/>
        <p:txBody>
          <a:bodyPr/>
          <a:lstStyle/>
          <a:p>
            <a:pPr marL="255600" indent="-255600">
              <a:buSzPct val="100000"/>
              <a:defRPr/>
            </a:pPr>
            <a:r>
              <a:rPr lang="en-US" sz="2600" dirty="0" smtClean="0">
                <a:solidFill>
                  <a:schemeClr val="dk1"/>
                </a:solidFill>
                <a:ea typeface="Calibri"/>
                <a:cs typeface="Calibri"/>
                <a:sym typeface="Calibri"/>
              </a:rPr>
              <a:t>Internet search engines, portals and </a:t>
            </a:r>
            <a:r>
              <a:rPr lang="en-US" sz="2600" dirty="0" err="1" smtClean="0">
                <a:solidFill>
                  <a:schemeClr val="dk1"/>
                </a:solidFill>
                <a:ea typeface="Calibri"/>
                <a:cs typeface="Calibri"/>
                <a:sym typeface="Calibri"/>
              </a:rPr>
              <a:t>shopbots</a:t>
            </a:r>
            <a:r>
              <a:rPr lang="en-US" sz="2600" dirty="0" smtClean="0">
                <a:solidFill>
                  <a:schemeClr val="dk1"/>
                </a:solidFill>
                <a:ea typeface="Calibri"/>
                <a:cs typeface="Calibri"/>
                <a:sym typeface="Calibri"/>
              </a:rPr>
              <a:t> are being increasingly relied upon.</a:t>
            </a:r>
          </a:p>
          <a:p>
            <a:pPr marL="741600" indent="-284400">
              <a:spcBef>
                <a:spcPts val="560"/>
              </a:spcBef>
              <a:buSzPct val="100000"/>
              <a:buNone/>
              <a:defRPr/>
            </a:pPr>
            <a:r>
              <a:rPr lang="en-US" dirty="0" smtClean="0">
                <a:solidFill>
                  <a:schemeClr val="dk1"/>
                </a:solidFill>
                <a:ea typeface="Calibri"/>
                <a:cs typeface="Calibri"/>
                <a:sym typeface="Calibri"/>
                <a:hlinkClick r:id="rId3"/>
              </a:rPr>
              <a:t>/www.google.com/</a:t>
            </a:r>
            <a:endParaRPr lang="en-US" dirty="0">
              <a:solidFill>
                <a:schemeClr val="dk1"/>
              </a:solidFill>
              <a:ea typeface="Calibri"/>
              <a:cs typeface="Calibri"/>
              <a:sym typeface="Calibri"/>
            </a:endParaRPr>
          </a:p>
          <a:p>
            <a:pPr marL="741600" indent="-284400">
              <a:spcBef>
                <a:spcPts val="560"/>
              </a:spcBef>
              <a:buSzPct val="100000"/>
              <a:buNone/>
              <a:defRPr/>
            </a:pPr>
            <a:r>
              <a:rPr lang="en-US" dirty="0">
                <a:solidFill>
                  <a:schemeClr val="dk1"/>
                </a:solidFill>
                <a:ea typeface="Calibri"/>
                <a:cs typeface="Calibri"/>
                <a:sym typeface="Calibri"/>
                <a:hlinkClick r:id="rId4"/>
              </a:rPr>
              <a:t>www.bing.com</a:t>
            </a:r>
            <a:endParaRPr lang="en-US" dirty="0">
              <a:solidFill>
                <a:schemeClr val="dk1"/>
              </a:solidFill>
              <a:ea typeface="Calibri"/>
              <a:cs typeface="Calibri"/>
              <a:sym typeface="Calibri"/>
            </a:endParaRPr>
          </a:p>
          <a:p>
            <a:pPr marL="741600" indent="-284400">
              <a:spcBef>
                <a:spcPts val="560"/>
              </a:spcBef>
              <a:buSzPct val="100000"/>
              <a:buNone/>
              <a:defRPr/>
            </a:pPr>
            <a:r>
              <a:rPr lang="en-US" dirty="0" smtClean="0">
                <a:solidFill>
                  <a:schemeClr val="dk1"/>
                </a:solidFill>
                <a:ea typeface="Calibri"/>
                <a:cs typeface="Calibri"/>
                <a:sym typeface="Calibri"/>
                <a:hlinkClick r:id="rId5"/>
              </a:rPr>
              <a:t>/www.bizrate.com/</a:t>
            </a:r>
            <a:endParaRPr lang="en-US" dirty="0">
              <a:solidFill>
                <a:schemeClr val="dk1"/>
              </a:solidFill>
              <a:ea typeface="Calibri"/>
              <a:cs typeface="Calibri"/>
              <a:sym typeface="Calibri"/>
            </a:endParaRPr>
          </a:p>
          <a:p>
            <a:pPr marL="741600" indent="-284400">
              <a:spcBef>
                <a:spcPts val="560"/>
              </a:spcBef>
              <a:buSzPct val="100000"/>
              <a:buNone/>
              <a:defRPr/>
            </a:pPr>
            <a:r>
              <a:rPr lang="en-US" smtClean="0">
                <a:solidFill>
                  <a:schemeClr val="dk1"/>
                </a:solidFill>
                <a:ea typeface="Calibri"/>
                <a:cs typeface="Calibri"/>
                <a:sym typeface="Calibri"/>
                <a:hlinkClick r:id="rId6"/>
              </a:rPr>
              <a:t>/www.pricegrabber.com/</a:t>
            </a:r>
            <a:endParaRPr lang="en-US" dirty="0">
              <a:solidFill>
                <a:schemeClr val="dk1"/>
              </a:solidFill>
              <a:ea typeface="Calibri"/>
              <a:cs typeface="Calibri"/>
            </a:endParaRPr>
          </a:p>
        </p:txBody>
      </p:sp>
    </p:spTree>
    <p:extLst>
      <p:ext uri="{BB962C8B-B14F-4D97-AF65-F5344CB8AC3E}">
        <p14:creationId xmlns:p14="http://schemas.microsoft.com/office/powerpoint/2010/main" val="942116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Step 3: Evaluation of Alternatives</a:t>
            </a:r>
            <a:endParaRPr lang="en-IN" sz="3600" dirty="0">
              <a:latin typeface="+mj-lt"/>
            </a:endParaRPr>
          </a:p>
        </p:txBody>
      </p:sp>
      <p:sp>
        <p:nvSpPr>
          <p:cNvPr id="4" name="Content Placeholder 3"/>
          <p:cNvSpPr>
            <a:spLocks noGrp="1"/>
          </p:cNvSpPr>
          <p:nvPr>
            <p:ph idx="1"/>
          </p:nvPr>
        </p:nvSpPr>
        <p:spPr/>
        <p:txBody>
          <a:bodyPr/>
          <a:lstStyle/>
          <a:p>
            <a:pPr marL="255600" indent="-255600"/>
            <a:r>
              <a:rPr lang="en-US" dirty="0">
                <a:solidFill>
                  <a:schemeClr val="dk1"/>
                </a:solidFill>
                <a:ea typeface="Calibri"/>
                <a:cs typeface="Calibri"/>
                <a:sym typeface="Calibri"/>
              </a:rPr>
              <a:t>Identifying a small number of products for closer consideration</a:t>
            </a:r>
            <a:endParaRPr lang="en-US" dirty="0"/>
          </a:p>
          <a:p>
            <a:pPr marL="798750" lvl="1" indent="-342900"/>
            <a:r>
              <a:rPr lang="en-US" dirty="0">
                <a:solidFill>
                  <a:schemeClr val="dk1"/>
                </a:solidFill>
                <a:ea typeface="Calibri"/>
                <a:cs typeface="Calibri"/>
                <a:sym typeface="Calibri"/>
              </a:rPr>
              <a:t>Determinant attributes</a:t>
            </a:r>
          </a:p>
          <a:p>
            <a:pPr marL="798750" lvl="1" indent="-342900"/>
            <a:r>
              <a:rPr lang="en-US" dirty="0"/>
              <a:t>Evaluative criteria</a:t>
            </a:r>
          </a:p>
        </p:txBody>
      </p:sp>
    </p:spTree>
    <p:extLst>
      <p:ext uri="{BB962C8B-B14F-4D97-AF65-F5344CB8AC3E}">
        <p14:creationId xmlns:p14="http://schemas.microsoft.com/office/powerpoint/2010/main" val="205845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Step 4: Product Choice</a:t>
            </a:r>
            <a:endParaRPr lang="en-IN" sz="3600" dirty="0">
              <a:latin typeface="+mj-lt"/>
            </a:endParaRPr>
          </a:p>
        </p:txBody>
      </p:sp>
      <p:sp>
        <p:nvSpPr>
          <p:cNvPr id="5" name="Content Placeholder 4"/>
          <p:cNvSpPr>
            <a:spLocks noGrp="1"/>
          </p:cNvSpPr>
          <p:nvPr>
            <p:ph idx="1"/>
          </p:nvPr>
        </p:nvSpPr>
        <p:spPr/>
        <p:txBody>
          <a:bodyPr/>
          <a:lstStyle/>
          <a:p>
            <a:pPr marL="255600" indent="-255600"/>
            <a:r>
              <a:rPr lang="en-US" dirty="0">
                <a:solidFill>
                  <a:schemeClr val="dk1"/>
                </a:solidFill>
                <a:ea typeface="Calibri"/>
                <a:cs typeface="Calibri"/>
                <a:sym typeface="Calibri"/>
              </a:rPr>
              <a:t>Consumers often rely on mental shortcuts, or heuristics, in making decisions.</a:t>
            </a:r>
            <a:r>
              <a:rPr lang="en-US" dirty="0"/>
              <a:t> </a:t>
            </a:r>
          </a:p>
          <a:p>
            <a:pPr marL="255600" indent="-255600"/>
            <a:r>
              <a:rPr lang="en-US" b="1" dirty="0">
                <a:solidFill>
                  <a:schemeClr val="dk1"/>
                </a:solidFill>
                <a:ea typeface="Calibri"/>
                <a:cs typeface="Calibri"/>
                <a:sym typeface="Calibri"/>
              </a:rPr>
              <a:t>Heuristics</a:t>
            </a:r>
            <a:r>
              <a:rPr lang="en-US" dirty="0">
                <a:solidFill>
                  <a:schemeClr val="dk1"/>
                </a:solidFill>
                <a:ea typeface="Calibri"/>
                <a:cs typeface="Calibri"/>
                <a:sym typeface="Calibri"/>
              </a:rPr>
              <a:t> are rules of thumb used by individuals to arrive at good decision with less mental effort:</a:t>
            </a:r>
            <a:endParaRPr lang="en-US" dirty="0"/>
          </a:p>
          <a:p>
            <a:pPr marL="798750" lvl="1" indent="-342900"/>
            <a:r>
              <a:rPr lang="en-US" dirty="0">
                <a:solidFill>
                  <a:schemeClr val="dk1"/>
                </a:solidFill>
                <a:ea typeface="Calibri"/>
                <a:cs typeface="Calibri"/>
                <a:sym typeface="Calibri"/>
              </a:rPr>
              <a:t>Price equals quality</a:t>
            </a:r>
          </a:p>
          <a:p>
            <a:pPr marL="798750" lvl="1" indent="-342900"/>
            <a:r>
              <a:rPr lang="en-US" dirty="0">
                <a:solidFill>
                  <a:schemeClr val="dk1"/>
                </a:solidFill>
                <a:ea typeface="Calibri"/>
                <a:cs typeface="Calibri"/>
                <a:sym typeface="Calibri"/>
              </a:rPr>
              <a:t>Brand loyalty</a:t>
            </a:r>
          </a:p>
          <a:p>
            <a:pPr marL="798750" lvl="1" indent="-342900"/>
            <a:r>
              <a:rPr lang="en-US" dirty="0">
                <a:solidFill>
                  <a:schemeClr val="dk1"/>
                </a:solidFill>
                <a:ea typeface="Calibri"/>
                <a:cs typeface="Calibri"/>
                <a:sym typeface="Calibri"/>
              </a:rPr>
              <a:t>Country of origin</a:t>
            </a:r>
            <a:endParaRPr lang="en-US" dirty="0"/>
          </a:p>
        </p:txBody>
      </p:sp>
    </p:spTree>
    <p:extLst>
      <p:ext uri="{BB962C8B-B14F-4D97-AF65-F5344CB8AC3E}">
        <p14:creationId xmlns:p14="http://schemas.microsoft.com/office/powerpoint/2010/main" val="2319759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Step 5: </a:t>
            </a:r>
            <a:r>
              <a:rPr lang="en-US" sz="3600" dirty="0" err="1">
                <a:latin typeface="+mj-lt"/>
                <a:sym typeface="Calibri"/>
              </a:rPr>
              <a:t>Postpurchase</a:t>
            </a:r>
            <a:r>
              <a:rPr lang="en-US" sz="3600" dirty="0">
                <a:latin typeface="+mj-lt"/>
                <a:sym typeface="Calibri"/>
              </a:rPr>
              <a:t> Evaluation</a:t>
            </a:r>
            <a:endParaRPr lang="en-IN" sz="3600" dirty="0">
              <a:latin typeface="+mj-lt"/>
            </a:endParaRPr>
          </a:p>
        </p:txBody>
      </p:sp>
      <p:sp>
        <p:nvSpPr>
          <p:cNvPr id="3" name="Content Placeholder 2"/>
          <p:cNvSpPr>
            <a:spLocks noGrp="1"/>
          </p:cNvSpPr>
          <p:nvPr>
            <p:ph idx="1"/>
          </p:nvPr>
        </p:nvSpPr>
        <p:spPr/>
        <p:txBody>
          <a:bodyPr/>
          <a:lstStyle/>
          <a:p>
            <a:pPr marL="255600" indent="-255600"/>
            <a:r>
              <a:rPr lang="en-US" dirty="0">
                <a:solidFill>
                  <a:schemeClr val="dk1"/>
                </a:solidFill>
                <a:ea typeface="Calibri"/>
                <a:cs typeface="Calibri"/>
                <a:sym typeface="Calibri"/>
              </a:rPr>
              <a:t>Consumer satisfaction/dissatisfaction following purchase of product is critical.</a:t>
            </a:r>
            <a:r>
              <a:rPr lang="en-US" dirty="0"/>
              <a:t> </a:t>
            </a:r>
          </a:p>
          <a:p>
            <a:pPr marL="798750" lvl="1" indent="-342900"/>
            <a:r>
              <a:rPr lang="en-US" dirty="0">
                <a:solidFill>
                  <a:schemeClr val="dk1"/>
                </a:solidFill>
                <a:ea typeface="Calibri"/>
                <a:cs typeface="Calibri"/>
                <a:sym typeface="Calibri"/>
              </a:rPr>
              <a:t>Level of satisfaction is influenced by whether or not expectations of quality are met or exceeded.</a:t>
            </a:r>
          </a:p>
          <a:p>
            <a:pPr marL="798750" lvl="1" indent="-342900"/>
            <a:r>
              <a:rPr lang="en-US" dirty="0">
                <a:solidFill>
                  <a:schemeClr val="dk1"/>
                </a:solidFill>
                <a:ea typeface="Calibri"/>
                <a:cs typeface="Calibri"/>
                <a:sym typeface="Calibri"/>
              </a:rPr>
              <a:t>Marketing communications must create accurate expectations for the product.</a:t>
            </a:r>
          </a:p>
          <a:p>
            <a:pPr marL="798750" lvl="1" indent="-342900"/>
            <a:r>
              <a:rPr lang="en-US" dirty="0">
                <a:solidFill>
                  <a:schemeClr val="dk1"/>
                </a:solidFill>
                <a:ea typeface="Calibri"/>
                <a:cs typeface="Calibri"/>
                <a:sym typeface="Calibri"/>
              </a:rPr>
              <a:t>Cognitive dissonance is common</a:t>
            </a:r>
            <a:r>
              <a:rPr lang="en-US" dirty="0" smtClean="0">
                <a:solidFill>
                  <a:schemeClr val="dk1"/>
                </a:solidFill>
                <a:ea typeface="Calibri"/>
                <a:cs typeface="Calibri"/>
                <a:sym typeface="Calibri"/>
              </a:rPr>
              <a:t>.</a:t>
            </a:r>
            <a:endParaRPr lang="en-US" sz="2400" dirty="0" smtClean="0">
              <a:solidFill>
                <a:schemeClr val="dk1"/>
              </a:solidFill>
              <a:ea typeface="Calibri"/>
              <a:cs typeface="Calibri"/>
              <a:sym typeface="Calibri"/>
            </a:endParaRPr>
          </a:p>
        </p:txBody>
      </p:sp>
    </p:spTree>
    <p:extLst>
      <p:ext uri="{BB962C8B-B14F-4D97-AF65-F5344CB8AC3E}">
        <p14:creationId xmlns:p14="http://schemas.microsoft.com/office/powerpoint/2010/main" val="30909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3600" dirty="0">
                <a:latin typeface="+mj-lt"/>
                <a:sym typeface="Calibri"/>
              </a:rPr>
              <a:t>Consumer Decisions</a:t>
            </a:r>
            <a:endParaRPr lang="en-IN" sz="3600" dirty="0">
              <a:latin typeface="+mj-lt"/>
            </a:endParaRPr>
          </a:p>
        </p:txBody>
      </p:sp>
      <p:sp>
        <p:nvSpPr>
          <p:cNvPr id="2" name="Content Placeholder 1"/>
          <p:cNvSpPr>
            <a:spLocks noGrp="1"/>
          </p:cNvSpPr>
          <p:nvPr>
            <p:ph idx="1"/>
          </p:nvPr>
        </p:nvSpPr>
        <p:spPr/>
        <p:txBody>
          <a:bodyPr/>
          <a:lstStyle/>
          <a:p>
            <a:pPr marL="255600" indent="-255600"/>
            <a:r>
              <a:rPr lang="en-US" dirty="0">
                <a:solidFill>
                  <a:schemeClr val="dk1"/>
                </a:solidFill>
                <a:ea typeface="Calibri"/>
                <a:cs typeface="Calibri"/>
                <a:sym typeface="Calibri"/>
              </a:rPr>
              <a:t>Decision-making effort varies based on levels of perceived importance and risk.</a:t>
            </a:r>
          </a:p>
          <a:p>
            <a:pPr marL="255600" indent="-255600"/>
            <a:r>
              <a:rPr lang="en-US" dirty="0">
                <a:solidFill>
                  <a:schemeClr val="dk1"/>
                </a:solidFill>
                <a:ea typeface="Calibri"/>
                <a:cs typeface="Calibri"/>
                <a:sym typeface="Calibri"/>
              </a:rPr>
              <a:t>Marketing can trigger problem recognition and facilitate consumer progression through decision process.</a:t>
            </a:r>
            <a:r>
              <a:rPr lang="en-US" b="1" dirty="0">
                <a:ea typeface="Verdana" panose="020B0604030504040204" pitchFamily="34" charset="0"/>
                <a:cs typeface="Verdana" panose="020B0604030504040204" pitchFamily="34" charset="0"/>
              </a:rPr>
              <a:t> </a:t>
            </a:r>
            <a:endParaRPr lang="en-US" b="1" dirty="0">
              <a:solidFill>
                <a:schemeClr val="dk2"/>
              </a:solidFill>
              <a:latin typeface="Calibri"/>
              <a:ea typeface="Calibri"/>
              <a:cs typeface="Calibri"/>
              <a:sym typeface="Calibri"/>
            </a:endParaRPr>
          </a:p>
          <a:p>
            <a:pPr marL="0" lvl="1" indent="0">
              <a:spcBef>
                <a:spcPts val="0"/>
              </a:spcBef>
              <a:buNone/>
            </a:pPr>
            <a:r>
              <a:rPr lang="en-US" b="1" dirty="0">
                <a:ea typeface="Calibri"/>
                <a:cs typeface="Calibri"/>
                <a:sym typeface="Calibri"/>
              </a:rPr>
              <a:t>What actions can marketers take to alleviate cognitive dissonance?</a:t>
            </a:r>
            <a:endParaRPr lang="en-US" dirty="0"/>
          </a:p>
        </p:txBody>
      </p:sp>
    </p:spTree>
    <p:extLst>
      <p:ext uri="{BB962C8B-B14F-4D97-AF65-F5344CB8AC3E}">
        <p14:creationId xmlns:p14="http://schemas.microsoft.com/office/powerpoint/2010/main" val="602930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a:latin typeface="+mj-lt"/>
                <a:sym typeface="Calibri"/>
              </a:rPr>
              <a:t>Figure </a:t>
            </a:r>
            <a:r>
              <a:rPr lang="en-US" sz="3600" dirty="0" smtClean="0">
                <a:latin typeface="+mj-lt"/>
                <a:sym typeface="Calibri"/>
              </a:rPr>
              <a:t>6.4 </a:t>
            </a:r>
            <a:r>
              <a:rPr lang="en-US" sz="3600" dirty="0">
                <a:latin typeface="+mj-lt"/>
                <a:sym typeface="Calibri"/>
              </a:rPr>
              <a:t>Internal Influences on </a:t>
            </a:r>
            <a:br>
              <a:rPr lang="en-US" sz="3600" dirty="0">
                <a:latin typeface="+mj-lt"/>
                <a:sym typeface="Calibri"/>
              </a:rPr>
            </a:br>
            <a:r>
              <a:rPr lang="en-US" sz="3600" dirty="0">
                <a:latin typeface="+mj-lt"/>
                <a:sym typeface="Calibri"/>
              </a:rPr>
              <a:t>Consumers’ </a:t>
            </a:r>
            <a:r>
              <a:rPr lang="en-US" sz="3600" dirty="0" smtClean="0">
                <a:latin typeface="+mj-lt"/>
                <a:sym typeface="Calibri"/>
              </a:rPr>
              <a:t>Decisions </a:t>
            </a:r>
            <a:r>
              <a:rPr lang="en-US" sz="2200" b="0" dirty="0" smtClean="0">
                <a:latin typeface="+mj-lt"/>
              </a:rPr>
              <a:t>(</a:t>
            </a:r>
            <a:r>
              <a:rPr lang="en-US" sz="2200" b="0" dirty="0">
                <a:latin typeface="+mj-lt"/>
              </a:rPr>
              <a:t>1 of 2) </a:t>
            </a:r>
            <a:endParaRPr lang="en-IN" sz="2200" b="0" dirty="0">
              <a:latin typeface="+mj-lt"/>
            </a:endParaRPr>
          </a:p>
        </p:txBody>
      </p:sp>
      <p:pic>
        <p:nvPicPr>
          <p:cNvPr id="5" name="Picture 301" descr="An illustration shows how a decision process is affected by both Internal Influences and External Influences.  &#10;Internal Influences: Perception, Motivation, Learning,  Attitudes, Personality, Age groups, Lifestyle"/>
          <p:cNvPicPr preferRelativeResize="0"/>
          <p:nvPr/>
        </p:nvPicPr>
        <p:blipFill rotWithShape="1">
          <a:blip r:embed="rId3">
            <a:alphaModFix/>
          </a:blip>
          <a:srcRect/>
          <a:stretch/>
        </p:blipFill>
        <p:spPr>
          <a:xfrm>
            <a:off x="533400" y="1905000"/>
            <a:ext cx="6373178" cy="3363153"/>
          </a:xfrm>
          <a:prstGeom prst="rect">
            <a:avLst/>
          </a:prstGeom>
          <a:noFill/>
          <a:ln>
            <a:noFill/>
          </a:ln>
        </p:spPr>
      </p:pic>
    </p:spTree>
    <p:extLst>
      <p:ext uri="{BB962C8B-B14F-4D97-AF65-F5344CB8AC3E}">
        <p14:creationId xmlns:p14="http://schemas.microsoft.com/office/powerpoint/2010/main" val="2343362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Perception</a:t>
            </a:r>
            <a:endParaRPr lang="en-IN" sz="3600" dirty="0">
              <a:latin typeface="+mj-lt"/>
            </a:endParaRPr>
          </a:p>
        </p:txBody>
      </p:sp>
      <p:sp>
        <p:nvSpPr>
          <p:cNvPr id="4" name="Content Placeholder 3"/>
          <p:cNvSpPr>
            <a:spLocks noGrp="1"/>
          </p:cNvSpPr>
          <p:nvPr>
            <p:ph idx="1"/>
          </p:nvPr>
        </p:nvSpPr>
        <p:spPr/>
        <p:txBody>
          <a:bodyPr/>
          <a:lstStyle/>
          <a:p>
            <a:pPr marL="255600" indent="-255600"/>
            <a:r>
              <a:rPr lang="en-US" sz="2800" b="1" dirty="0">
                <a:solidFill>
                  <a:schemeClr val="dk1"/>
                </a:solidFill>
                <a:latin typeface="Calibri"/>
                <a:ea typeface="Calibri"/>
                <a:cs typeface="Calibri"/>
                <a:sym typeface="Calibri"/>
              </a:rPr>
              <a:t>Perception </a:t>
            </a:r>
            <a:r>
              <a:rPr lang="en-US" sz="2800" dirty="0">
                <a:solidFill>
                  <a:schemeClr val="dk1"/>
                </a:solidFill>
                <a:latin typeface="Calibri"/>
                <a:ea typeface="Calibri"/>
                <a:cs typeface="Calibri"/>
                <a:sym typeface="Calibri"/>
              </a:rPr>
              <a:t>is the process by which we select, organize, and interpret information from the outside world.</a:t>
            </a:r>
          </a:p>
          <a:p>
            <a:pPr marL="255600" indent="-255600"/>
            <a:r>
              <a:rPr lang="en-US" sz="2800" dirty="0">
                <a:solidFill>
                  <a:schemeClr val="dk1"/>
                </a:solidFill>
                <a:latin typeface="Calibri"/>
                <a:ea typeface="Calibri"/>
                <a:cs typeface="Calibri"/>
                <a:sym typeface="Calibri"/>
              </a:rPr>
              <a:t>Three factors are necessary for perception to occur:</a:t>
            </a:r>
            <a:endParaRPr lang="en-US" dirty="0"/>
          </a:p>
          <a:p>
            <a:pPr marL="798750" lvl="1" indent="-342900"/>
            <a:r>
              <a:rPr lang="en-US" dirty="0">
                <a:solidFill>
                  <a:schemeClr val="dk1"/>
                </a:solidFill>
                <a:ea typeface="Calibri"/>
                <a:cs typeface="Calibri"/>
                <a:sym typeface="Calibri"/>
              </a:rPr>
              <a:t>Exposure: capable of registering a stimulus</a:t>
            </a:r>
          </a:p>
          <a:p>
            <a:pPr marL="798750" lvl="1" indent="-342900"/>
            <a:r>
              <a:rPr lang="en-US" dirty="0">
                <a:solidFill>
                  <a:schemeClr val="dk1"/>
                </a:solidFill>
                <a:ea typeface="Calibri"/>
                <a:cs typeface="Calibri"/>
                <a:sym typeface="Calibri"/>
              </a:rPr>
              <a:t>Attention: mental processing activity</a:t>
            </a:r>
          </a:p>
          <a:p>
            <a:pPr marL="798750" lvl="1" indent="-342900"/>
            <a:r>
              <a:rPr lang="en-US" dirty="0">
                <a:solidFill>
                  <a:schemeClr val="dk1"/>
                </a:solidFill>
                <a:ea typeface="Calibri"/>
                <a:cs typeface="Calibri"/>
                <a:sym typeface="Calibri"/>
              </a:rPr>
              <a:t>Interpretation: assigning meaning</a:t>
            </a:r>
            <a:endParaRPr lang="en-US" dirty="0"/>
          </a:p>
        </p:txBody>
      </p:sp>
    </p:spTree>
    <p:extLst>
      <p:ext uri="{BB962C8B-B14F-4D97-AF65-F5344CB8AC3E}">
        <p14:creationId xmlns:p14="http://schemas.microsoft.com/office/powerpoint/2010/main" val="3208279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Motivation</a:t>
            </a:r>
            <a:endParaRPr lang="en-IN" sz="3600" dirty="0">
              <a:latin typeface="+mj-lt"/>
            </a:endParaRPr>
          </a:p>
        </p:txBody>
      </p:sp>
      <p:sp>
        <p:nvSpPr>
          <p:cNvPr id="3" name="Content Placeholder 2"/>
          <p:cNvSpPr>
            <a:spLocks noGrp="1"/>
          </p:cNvSpPr>
          <p:nvPr>
            <p:ph idx="1"/>
          </p:nvPr>
        </p:nvSpPr>
        <p:spPr>
          <a:xfrm>
            <a:off x="457200" y="1143000"/>
            <a:ext cx="4114800" cy="4724400"/>
          </a:xfrm>
        </p:spPr>
        <p:txBody>
          <a:bodyPr/>
          <a:lstStyle/>
          <a:p>
            <a:pPr marL="255600" indent="-255600">
              <a:buSzPct val="100000"/>
              <a:defRPr/>
            </a:pPr>
            <a:r>
              <a:rPr lang="en-US" sz="2600" b="1" dirty="0">
                <a:solidFill>
                  <a:schemeClr val="dk1"/>
                </a:solidFill>
                <a:ea typeface="Calibri"/>
                <a:cs typeface="Calibri"/>
                <a:sym typeface="Calibri"/>
              </a:rPr>
              <a:t>Motivation </a:t>
            </a:r>
            <a:r>
              <a:rPr lang="en-US" sz="2600" dirty="0">
                <a:solidFill>
                  <a:schemeClr val="dk1"/>
                </a:solidFill>
                <a:ea typeface="Calibri"/>
                <a:cs typeface="Calibri"/>
                <a:sym typeface="Calibri"/>
              </a:rPr>
              <a:t>is an internal state that drives us to satisfy needs by activating goal-oriented behavior</a:t>
            </a:r>
            <a:r>
              <a:rPr lang="en-US" sz="2600" dirty="0" smtClean="0">
                <a:solidFill>
                  <a:schemeClr val="dk1"/>
                </a:solidFill>
                <a:ea typeface="Calibri"/>
                <a:cs typeface="Calibri"/>
                <a:sym typeface="Calibri"/>
              </a:rPr>
              <a:t>.</a:t>
            </a:r>
          </a:p>
          <a:p>
            <a:pPr marL="0" indent="0">
              <a:buSzPct val="100000"/>
              <a:buFontTx/>
              <a:buNone/>
              <a:defRPr/>
            </a:pPr>
            <a:r>
              <a:rPr lang="en-US" sz="2000" b="1" kern="1200" dirty="0" smtClean="0">
                <a:effectLst/>
              </a:rPr>
              <a:t>Consumers purchase many products such as bathtubs for both functional and aesthetic reasons.</a:t>
            </a:r>
            <a:endParaRPr lang="en-US" sz="2000" dirty="0"/>
          </a:p>
        </p:txBody>
      </p:sp>
      <p:pic>
        <p:nvPicPr>
          <p:cNvPr id="5" name="Picture 320" descr="An ad for a bathtub shows a bathtub filled with steaming water. The tub is flanked by two naked women wearing shower caps, spouting water into the tub from their mouths. The copy reads “Passion for water”, accompanied by a logo reading Van Marcke Inspirations."/>
          <p:cNvPicPr preferRelativeResize="0"/>
          <p:nvPr/>
        </p:nvPicPr>
        <p:blipFill rotWithShape="1">
          <a:blip r:embed="rId3">
            <a:alphaModFix/>
          </a:blip>
          <a:srcRect/>
          <a:stretch/>
        </p:blipFill>
        <p:spPr>
          <a:xfrm>
            <a:off x="4922921" y="1685757"/>
            <a:ext cx="3869626" cy="2666999"/>
          </a:xfrm>
          <a:prstGeom prst="rect">
            <a:avLst/>
          </a:prstGeom>
          <a:noFill/>
          <a:ln>
            <a:noFill/>
          </a:ln>
        </p:spPr>
      </p:pic>
    </p:spTree>
    <p:extLst>
      <p:ext uri="{BB962C8B-B14F-4D97-AF65-F5344CB8AC3E}">
        <p14:creationId xmlns:p14="http://schemas.microsoft.com/office/powerpoint/2010/main" val="562417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15372"/>
            <a:ext cx="8229600" cy="1097280"/>
          </a:xfrm>
        </p:spPr>
        <p:txBody>
          <a:bodyPr/>
          <a:lstStyle/>
          <a:p>
            <a:r>
              <a:rPr lang="en-US" sz="3600" dirty="0">
                <a:latin typeface="+mj-lt"/>
                <a:sym typeface="Calibri"/>
              </a:rPr>
              <a:t>Figure </a:t>
            </a:r>
            <a:r>
              <a:rPr lang="en-US" sz="3600" dirty="0" smtClean="0">
                <a:latin typeface="+mj-lt"/>
                <a:sym typeface="Calibri"/>
              </a:rPr>
              <a:t>6.5 </a:t>
            </a:r>
            <a:r>
              <a:rPr lang="en-US" sz="3600" dirty="0">
                <a:latin typeface="+mj-lt"/>
                <a:sym typeface="Calibri"/>
              </a:rPr>
              <a:t>Maslow’s Hierarchy of Needs and Related Products</a:t>
            </a:r>
            <a:endParaRPr lang="en-IN" sz="3600" dirty="0">
              <a:latin typeface="+mj-lt"/>
            </a:endParaRPr>
          </a:p>
        </p:txBody>
      </p:sp>
      <p:pic>
        <p:nvPicPr>
          <p:cNvPr id="7" name="Picture 331" descr="An illustration shows Maslow’s Hierarchy of Needs and Related Products as an ascending pyramid with higher-level needs toward the top, and lower-level needs toward the bottom.&#10;• Self-Actualization &#10;Self-fulfillment, enriching experiences&#10;            Hobbies, travel, education &#10;            (U.S. Army—“Be all you can be.”)&#10;• Ego Needs &#10;Prestige, status, accomplishment&#10;Cars, furniture, credit cards, stores, country clubs, liquors&#10; (Royal Salute Scotch—“What the rich give the wealthy.”)&#10;• Belongingness&#10;Love, friendship, acceptance by others&#10;Clothing, grooming products, clubs, drinks&#10; (Pepsi—“You’re in the Pepsi generation.”)&#10;• Safety&#10;Security, shelter, protection&#10;Insurance, alarm systems, retirement investments &#10;(Allstate Insurance—“You’re in good hands with Allstate.”)&#10;• Physiological&#10;Water, sleep, food&#10;Medicines, staple items, generics&#10;(Quaker Oat Bran—“It’s the right thing to do.”)"/>
          <p:cNvPicPr preferRelativeResize="0"/>
          <p:nvPr/>
        </p:nvPicPr>
        <p:blipFill rotWithShape="1">
          <a:blip r:embed="rId3">
            <a:alphaModFix/>
          </a:blip>
          <a:srcRect/>
          <a:stretch/>
        </p:blipFill>
        <p:spPr>
          <a:xfrm>
            <a:off x="520700" y="1422401"/>
            <a:ext cx="7362062" cy="3843909"/>
          </a:xfrm>
          <a:prstGeom prst="rect">
            <a:avLst/>
          </a:prstGeom>
          <a:noFill/>
          <a:ln>
            <a:noFill/>
          </a:ln>
        </p:spPr>
      </p:pic>
      <p:sp>
        <p:nvSpPr>
          <p:cNvPr id="5" name="Text Placeholder 3"/>
          <p:cNvSpPr/>
          <p:nvPr/>
        </p:nvSpPr>
        <p:spPr>
          <a:xfrm>
            <a:off x="561532" y="5346394"/>
            <a:ext cx="8453120" cy="744953"/>
          </a:xfrm>
          <a:prstGeom prst="rect">
            <a:avLst/>
          </a:prstGeom>
        </p:spPr>
        <p:txBody>
          <a:bodyPr wrap="square" lIns="97667" tIns="48834" rIns="97667" bIns="48834">
            <a:spAutoFit/>
          </a:bodyPr>
          <a:lstStyle/>
          <a:p>
            <a:r>
              <a:rPr lang="en-US" sz="1400" b="1" dirty="0">
                <a:solidFill>
                  <a:schemeClr val="dk1"/>
                </a:solidFill>
                <a:latin typeface="+mn-lt"/>
                <a:ea typeface="Calibri"/>
                <a:cs typeface="Calibri"/>
                <a:sym typeface="Calibri"/>
              </a:rPr>
              <a:t>Source: </a:t>
            </a:r>
            <a:r>
              <a:rPr lang="en-US" sz="1400" dirty="0">
                <a:solidFill>
                  <a:schemeClr val="dk1"/>
                </a:solidFill>
                <a:latin typeface="+mn-lt"/>
                <a:ea typeface="Calibri"/>
                <a:cs typeface="Calibri"/>
                <a:sym typeface="Calibri"/>
              </a:rPr>
              <a:t>Adapted from Maslow, Abraham H.; </a:t>
            </a:r>
            <a:r>
              <a:rPr lang="en-US" sz="1400" dirty="0" err="1">
                <a:solidFill>
                  <a:schemeClr val="dk1"/>
                </a:solidFill>
                <a:latin typeface="+mn-lt"/>
                <a:ea typeface="Calibri"/>
                <a:cs typeface="Calibri"/>
                <a:sym typeface="Calibri"/>
              </a:rPr>
              <a:t>Frager</a:t>
            </a:r>
            <a:r>
              <a:rPr lang="en-US" sz="1400" dirty="0">
                <a:solidFill>
                  <a:schemeClr val="dk1"/>
                </a:solidFill>
                <a:latin typeface="+mn-lt"/>
                <a:ea typeface="Calibri"/>
                <a:cs typeface="Calibri"/>
                <a:sym typeface="Calibri"/>
              </a:rPr>
              <a:t>, Robert D.; Fadiman, James, </a:t>
            </a:r>
            <a:r>
              <a:rPr lang="en-US" sz="1400" i="1" dirty="0">
                <a:solidFill>
                  <a:schemeClr val="dk1"/>
                </a:solidFill>
                <a:latin typeface="+mn-lt"/>
                <a:ea typeface="Calibri"/>
                <a:cs typeface="Calibri"/>
                <a:sym typeface="Calibri"/>
              </a:rPr>
              <a:t>Motivation and Personality</a:t>
            </a:r>
            <a:r>
              <a:rPr lang="en-US" sz="1400" dirty="0">
                <a:solidFill>
                  <a:schemeClr val="dk1"/>
                </a:solidFill>
                <a:latin typeface="+mn-lt"/>
                <a:ea typeface="Calibri"/>
                <a:cs typeface="Calibri"/>
                <a:sym typeface="Calibri"/>
              </a:rPr>
              <a:t>, 3rd Ed., ©1987. Reprinted and Electronically reproduced by permission of Pearson Education, Inc., Upper Saddle River, New Jersey.</a:t>
            </a:r>
            <a:endParaRPr lang="en-US" sz="1400" dirty="0">
              <a:latin typeface="+mn-lt"/>
            </a:endParaRPr>
          </a:p>
        </p:txBody>
      </p:sp>
    </p:spTree>
    <p:extLst>
      <p:ext uri="{BB962C8B-B14F-4D97-AF65-F5344CB8AC3E}">
        <p14:creationId xmlns:p14="http://schemas.microsoft.com/office/powerpoint/2010/main" val="713341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31859C"/>
                </a:solidFill>
                <a:latin typeface="+mj-lt"/>
                <a:ea typeface="Calibri"/>
                <a:cs typeface="Calibri"/>
                <a:sym typeface="Calibri"/>
              </a:rPr>
              <a:t>Learning Objectives </a:t>
            </a:r>
            <a:r>
              <a:rPr lang="en-US" sz="2200" b="0" dirty="0" smtClean="0">
                <a:latin typeface="+mj-lt"/>
              </a:rPr>
              <a:t>(1 of 2)</a:t>
            </a:r>
            <a:endParaRPr lang="en-IN" sz="2200" dirty="0">
              <a:latin typeface="+mj-lt"/>
            </a:endParaRPr>
          </a:p>
        </p:txBody>
      </p:sp>
      <p:sp>
        <p:nvSpPr>
          <p:cNvPr id="3" name="Content Placeholder 2"/>
          <p:cNvSpPr>
            <a:spLocks noGrp="1"/>
          </p:cNvSpPr>
          <p:nvPr>
            <p:ph idx="1"/>
          </p:nvPr>
        </p:nvSpPr>
        <p:spPr>
          <a:xfrm>
            <a:off x="457200" y="1143001"/>
            <a:ext cx="8229600" cy="3505200"/>
          </a:xfrm>
        </p:spPr>
        <p:txBody>
          <a:bodyPr/>
          <a:lstStyle/>
          <a:p>
            <a:pPr marL="635000" indent="-635000">
              <a:buNone/>
              <a:defRPr/>
            </a:pPr>
            <a:r>
              <a:rPr lang="en-US" b="1" dirty="0" smtClean="0">
                <a:solidFill>
                  <a:srgbClr val="007FA3"/>
                </a:solidFill>
                <a:ea typeface="Calibri"/>
                <a:cs typeface="Calibri"/>
                <a:sym typeface="Calibri"/>
              </a:rPr>
              <a:t>6.1</a:t>
            </a:r>
            <a:r>
              <a:rPr lang="en-US" dirty="0" smtClean="0">
                <a:solidFill>
                  <a:schemeClr val="dk1"/>
                </a:solidFill>
                <a:ea typeface="Calibri"/>
                <a:cs typeface="Calibri"/>
                <a:sym typeface="Calibri"/>
              </a:rPr>
              <a:t>	Define </a:t>
            </a:r>
            <a:r>
              <a:rPr lang="en-US" i="1" dirty="0">
                <a:solidFill>
                  <a:schemeClr val="dk1"/>
                </a:solidFill>
                <a:ea typeface="Calibri"/>
                <a:cs typeface="Calibri"/>
                <a:sym typeface="Calibri"/>
              </a:rPr>
              <a:t>consumer behavior </a:t>
            </a:r>
            <a:r>
              <a:rPr lang="en-US" dirty="0">
                <a:solidFill>
                  <a:schemeClr val="dk1"/>
                </a:solidFill>
                <a:ea typeface="Calibri"/>
                <a:cs typeface="Calibri"/>
                <a:sym typeface="Calibri"/>
              </a:rPr>
              <a:t>and explain the purchase decision-making process.</a:t>
            </a:r>
            <a:endParaRPr lang="en-US" dirty="0">
              <a:sym typeface="Calibri"/>
            </a:endParaRPr>
          </a:p>
          <a:p>
            <a:pPr marL="635000" indent="-635000">
              <a:buNone/>
              <a:defRPr/>
            </a:pPr>
            <a:r>
              <a:rPr lang="en-US" b="1" dirty="0" smtClean="0">
                <a:solidFill>
                  <a:srgbClr val="007FA3"/>
                </a:solidFill>
                <a:ea typeface="Calibri"/>
                <a:cs typeface="Calibri"/>
                <a:sym typeface="Calibri"/>
              </a:rPr>
              <a:t>6.2</a:t>
            </a:r>
            <a:r>
              <a:rPr lang="en-US" dirty="0" smtClean="0">
                <a:solidFill>
                  <a:schemeClr val="dk1"/>
                </a:solidFill>
                <a:ea typeface="Calibri"/>
                <a:cs typeface="Calibri"/>
                <a:sym typeface="Calibri"/>
              </a:rPr>
              <a:t>	Explain </a:t>
            </a:r>
            <a:r>
              <a:rPr lang="en-US" dirty="0">
                <a:solidFill>
                  <a:schemeClr val="dk1"/>
                </a:solidFill>
                <a:ea typeface="Calibri"/>
                <a:cs typeface="Calibri"/>
                <a:sym typeface="Calibri"/>
              </a:rPr>
              <a:t>how internal factors influence consumers’ decision-making processes.</a:t>
            </a:r>
            <a:endParaRPr lang="en-US" dirty="0">
              <a:sym typeface="Calibri"/>
            </a:endParaRPr>
          </a:p>
          <a:p>
            <a:pPr marL="635000" indent="-635000">
              <a:buNone/>
              <a:defRPr/>
            </a:pPr>
            <a:r>
              <a:rPr lang="en-US" b="1" dirty="0">
                <a:solidFill>
                  <a:srgbClr val="007FA3"/>
                </a:solidFill>
                <a:ea typeface="Calibri"/>
                <a:cs typeface="Calibri"/>
                <a:sym typeface="Calibri"/>
              </a:rPr>
              <a:t>6.3</a:t>
            </a:r>
            <a:r>
              <a:rPr lang="en-US" dirty="0" smtClean="0">
                <a:solidFill>
                  <a:schemeClr val="dk1"/>
                </a:solidFill>
                <a:ea typeface="Calibri"/>
                <a:cs typeface="Calibri"/>
                <a:sym typeface="Calibri"/>
              </a:rPr>
              <a:t>	Show </a:t>
            </a:r>
            <a:r>
              <a:rPr lang="en-US" dirty="0">
                <a:solidFill>
                  <a:schemeClr val="dk1"/>
                </a:solidFill>
                <a:ea typeface="Calibri"/>
                <a:cs typeface="Calibri"/>
                <a:sym typeface="Calibri"/>
              </a:rPr>
              <a:t>how situational factors and consumers’ relationships with other people influence consumer behavior.</a:t>
            </a:r>
            <a:endParaRPr lang="en-US" dirty="0"/>
          </a:p>
        </p:txBody>
      </p:sp>
    </p:spTree>
    <p:extLst>
      <p:ext uri="{BB962C8B-B14F-4D97-AF65-F5344CB8AC3E}">
        <p14:creationId xmlns:p14="http://schemas.microsoft.com/office/powerpoint/2010/main" val="780033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600" dirty="0" err="1">
                <a:latin typeface="+mj-lt"/>
                <a:sym typeface="Calibri"/>
              </a:rPr>
              <a:t>Gamification</a:t>
            </a:r>
            <a:endParaRPr lang="en-IN" sz="3600" dirty="0">
              <a:latin typeface="+mj-lt"/>
            </a:endParaRPr>
          </a:p>
        </p:txBody>
      </p:sp>
      <p:sp>
        <p:nvSpPr>
          <p:cNvPr id="2" name="Content Placeholder 1"/>
          <p:cNvSpPr>
            <a:spLocks noGrp="1"/>
          </p:cNvSpPr>
          <p:nvPr>
            <p:ph idx="1"/>
          </p:nvPr>
        </p:nvSpPr>
        <p:spPr/>
        <p:txBody>
          <a:bodyPr/>
          <a:lstStyle/>
          <a:p>
            <a:pPr marL="255600" indent="-255600"/>
            <a:r>
              <a:rPr lang="en-US" dirty="0" err="1">
                <a:solidFill>
                  <a:schemeClr val="dk1"/>
                </a:solidFill>
                <a:ea typeface="Calibri"/>
                <a:cs typeface="Calibri"/>
                <a:sym typeface="Calibri"/>
              </a:rPr>
              <a:t>Gamification</a:t>
            </a:r>
            <a:r>
              <a:rPr lang="en-US" dirty="0">
                <a:solidFill>
                  <a:schemeClr val="dk1"/>
                </a:solidFill>
                <a:ea typeface="Calibri"/>
                <a:cs typeface="Calibri"/>
                <a:sym typeface="Calibri"/>
              </a:rPr>
              <a:t> is a rising business trend.</a:t>
            </a:r>
            <a:endParaRPr lang="en-US" dirty="0"/>
          </a:p>
          <a:p>
            <a:pPr marL="793941" lvl="1" indent="-342900">
              <a:buSzPct val="100000"/>
            </a:pPr>
            <a:r>
              <a:rPr lang="en-US" dirty="0">
                <a:solidFill>
                  <a:schemeClr val="dk1"/>
                </a:solidFill>
                <a:ea typeface="Calibri"/>
                <a:cs typeface="Calibri"/>
                <a:sym typeface="Calibri"/>
              </a:rPr>
              <a:t>Enables customers to participate in loyalty programs and promote favorite products in a fun and entertaining way</a:t>
            </a:r>
            <a:endParaRPr lang="en-US" dirty="0"/>
          </a:p>
          <a:p>
            <a:pPr marL="793941" lvl="1" indent="-342900">
              <a:buSzPct val="100000"/>
            </a:pPr>
            <a:r>
              <a:rPr lang="en-US" dirty="0">
                <a:solidFill>
                  <a:schemeClr val="dk1"/>
                </a:solidFill>
                <a:ea typeface="Calibri"/>
                <a:cs typeface="Calibri"/>
                <a:sym typeface="Calibri"/>
              </a:rPr>
              <a:t>Participants earn badges, rewards, points</a:t>
            </a:r>
            <a:endParaRPr lang="en-US" dirty="0"/>
          </a:p>
        </p:txBody>
      </p:sp>
    </p:spTree>
    <p:extLst>
      <p:ext uri="{BB962C8B-B14F-4D97-AF65-F5344CB8AC3E}">
        <p14:creationId xmlns:p14="http://schemas.microsoft.com/office/powerpoint/2010/main" val="450495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Learning</a:t>
            </a:r>
            <a:endParaRPr lang="en-IN" sz="3600" dirty="0">
              <a:latin typeface="+mj-lt"/>
            </a:endParaRPr>
          </a:p>
        </p:txBody>
      </p:sp>
      <p:sp>
        <p:nvSpPr>
          <p:cNvPr id="3" name="Content Placeholder 2"/>
          <p:cNvSpPr>
            <a:spLocks noGrp="1"/>
          </p:cNvSpPr>
          <p:nvPr>
            <p:ph idx="1"/>
          </p:nvPr>
        </p:nvSpPr>
        <p:spPr/>
        <p:txBody>
          <a:bodyPr/>
          <a:lstStyle/>
          <a:p>
            <a:pPr marL="255600" indent="-255600">
              <a:buSzPct val="100000"/>
            </a:pPr>
            <a:r>
              <a:rPr lang="en-US" sz="2600" b="1" dirty="0">
                <a:solidFill>
                  <a:schemeClr val="dk1"/>
                </a:solidFill>
                <a:ea typeface="Calibri"/>
                <a:cs typeface="Calibri"/>
                <a:sym typeface="Calibri"/>
              </a:rPr>
              <a:t>Learning</a:t>
            </a:r>
            <a:r>
              <a:rPr lang="en-US" sz="2600" dirty="0">
                <a:solidFill>
                  <a:schemeClr val="dk1"/>
                </a:solidFill>
                <a:ea typeface="Calibri"/>
                <a:cs typeface="Calibri"/>
                <a:sym typeface="Calibri"/>
              </a:rPr>
              <a:t> is a relatively permanent change in behavior caused by information or experience.</a:t>
            </a:r>
            <a:endParaRPr lang="en-US" sz="2600" dirty="0"/>
          </a:p>
          <a:p>
            <a:pPr lvl="1">
              <a:buFont typeface="Wingdings" panose="05000000000000000000" pitchFamily="2" charset="2"/>
              <a:buChar char="§"/>
            </a:pPr>
            <a:r>
              <a:rPr lang="en-US" sz="2400" dirty="0">
                <a:solidFill>
                  <a:schemeClr val="dk1"/>
                </a:solidFill>
                <a:ea typeface="Calibri"/>
                <a:cs typeface="Calibri"/>
                <a:sym typeface="Calibri"/>
              </a:rPr>
              <a:t>Behavioral theories of </a:t>
            </a:r>
            <a:r>
              <a:rPr lang="en-US" sz="2400" dirty="0" smtClean="0">
                <a:solidFill>
                  <a:schemeClr val="dk1"/>
                </a:solidFill>
                <a:ea typeface="Calibri"/>
                <a:cs typeface="Calibri"/>
                <a:sym typeface="Calibri"/>
              </a:rPr>
              <a:t>learning</a:t>
            </a:r>
          </a:p>
          <a:p>
            <a:pPr lvl="1">
              <a:buFont typeface="Wingdings" panose="05000000000000000000" pitchFamily="2" charset="2"/>
              <a:buChar char="§"/>
            </a:pPr>
            <a:r>
              <a:rPr lang="en-US" sz="2400" dirty="0">
                <a:solidFill>
                  <a:schemeClr val="dk1"/>
                </a:solidFill>
                <a:ea typeface="Calibri"/>
                <a:cs typeface="Calibri"/>
                <a:sym typeface="Calibri"/>
              </a:rPr>
              <a:t>Cognitive theories of learning</a:t>
            </a:r>
            <a:endParaRPr lang="en-US" sz="2400" dirty="0"/>
          </a:p>
        </p:txBody>
      </p:sp>
    </p:spTree>
    <p:extLst>
      <p:ext uri="{BB962C8B-B14F-4D97-AF65-F5344CB8AC3E}">
        <p14:creationId xmlns:p14="http://schemas.microsoft.com/office/powerpoint/2010/main" val="3255238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382000" cy="1097280"/>
          </a:xfrm>
        </p:spPr>
        <p:txBody>
          <a:bodyPr/>
          <a:lstStyle/>
          <a:p>
            <a:r>
              <a:rPr lang="en-US" sz="3600" dirty="0">
                <a:latin typeface="+mj-lt"/>
                <a:sym typeface="Calibri"/>
              </a:rPr>
              <a:t>Ethical/Sustainable Decisions in the Real World</a:t>
            </a:r>
            <a:endParaRPr lang="en-IN" sz="3600" dirty="0">
              <a:latin typeface="+mj-lt"/>
            </a:endParaRPr>
          </a:p>
        </p:txBody>
      </p:sp>
      <p:sp>
        <p:nvSpPr>
          <p:cNvPr id="4" name="Content Placeholder 2"/>
          <p:cNvSpPr>
            <a:spLocks noGrp="1"/>
          </p:cNvSpPr>
          <p:nvPr>
            <p:ph idx="1"/>
          </p:nvPr>
        </p:nvSpPr>
        <p:spPr>
          <a:xfrm>
            <a:off x="457200" y="1600200"/>
            <a:ext cx="8458200" cy="4419599"/>
          </a:xfrm>
        </p:spPr>
        <p:txBody>
          <a:bodyPr/>
          <a:lstStyle/>
          <a:p>
            <a:pPr marL="255600" indent="-255600">
              <a:buSzPct val="100000"/>
              <a:defRPr/>
            </a:pPr>
            <a:r>
              <a:rPr lang="en-US" sz="2600" dirty="0">
                <a:solidFill>
                  <a:schemeClr val="dk1"/>
                </a:solidFill>
                <a:ea typeface="Calibri"/>
                <a:cs typeface="Calibri"/>
                <a:sym typeface="Calibri"/>
              </a:rPr>
              <a:t>Information about consumers is big business</a:t>
            </a:r>
            <a:r>
              <a:rPr lang="en-US" sz="2600" dirty="0" smtClean="0">
                <a:solidFill>
                  <a:schemeClr val="dk1"/>
                </a:solidFill>
                <a:ea typeface="Calibri"/>
                <a:cs typeface="Calibri"/>
                <a:sym typeface="Calibri"/>
              </a:rPr>
              <a:t>.</a:t>
            </a:r>
          </a:p>
          <a:p>
            <a:pPr marL="255600" indent="-255600">
              <a:buSzPct val="100000"/>
              <a:defRPr/>
            </a:pPr>
            <a:r>
              <a:rPr lang="en-US" sz="2600" dirty="0">
                <a:solidFill>
                  <a:schemeClr val="dk1"/>
                </a:solidFill>
                <a:ea typeface="Calibri"/>
                <a:cs typeface="Calibri"/>
                <a:sym typeface="Calibri"/>
              </a:rPr>
              <a:t>Data brokers collect information on consumers</a:t>
            </a:r>
            <a:r>
              <a:rPr lang="en-US" sz="2600" dirty="0" smtClean="0">
                <a:solidFill>
                  <a:schemeClr val="dk1"/>
                </a:solidFill>
                <a:ea typeface="Calibri"/>
                <a:cs typeface="Calibri"/>
                <a:sym typeface="Calibri"/>
              </a:rPr>
              <a:t>.</a:t>
            </a:r>
          </a:p>
          <a:p>
            <a:pPr marL="255600" indent="-255600">
              <a:buSzPct val="100000"/>
              <a:defRPr/>
            </a:pPr>
            <a:r>
              <a:rPr lang="en-US" sz="2600" dirty="0">
                <a:solidFill>
                  <a:schemeClr val="dk1"/>
                </a:solidFill>
                <a:ea typeface="Calibri"/>
                <a:cs typeface="Calibri"/>
                <a:sym typeface="Calibri"/>
              </a:rPr>
              <a:t>Data brokers have created a wild, wild West for consumers</a:t>
            </a:r>
            <a:r>
              <a:rPr lang="en-US" sz="2600" dirty="0" smtClean="0">
                <a:solidFill>
                  <a:schemeClr val="dk1"/>
                </a:solidFill>
                <a:ea typeface="Calibri"/>
                <a:cs typeface="Calibri"/>
                <a:sym typeface="Calibri"/>
              </a:rPr>
              <a:t>.</a:t>
            </a:r>
          </a:p>
          <a:p>
            <a:pPr marL="255600" indent="-255600">
              <a:buSzPct val="100000"/>
              <a:defRPr/>
            </a:pPr>
            <a:r>
              <a:rPr lang="en-US" sz="2600" dirty="0">
                <a:solidFill>
                  <a:schemeClr val="dk1"/>
                </a:solidFill>
                <a:ea typeface="Calibri"/>
                <a:cs typeface="Calibri"/>
                <a:sym typeface="Calibri"/>
              </a:rPr>
              <a:t>Very few </a:t>
            </a:r>
            <a:r>
              <a:rPr lang="en-US" sz="2600" dirty="0" smtClean="0">
                <a:solidFill>
                  <a:schemeClr val="dk1"/>
                </a:solidFill>
                <a:ea typeface="Calibri"/>
                <a:cs typeface="Calibri"/>
                <a:sym typeface="Calibri"/>
              </a:rPr>
              <a:t>laws</a:t>
            </a:r>
          </a:p>
          <a:p>
            <a:pPr marL="0" indent="0">
              <a:buSzPct val="100000"/>
              <a:buNone/>
              <a:defRPr/>
            </a:pPr>
            <a:r>
              <a:rPr lang="en-US" sz="2400" dirty="0">
                <a:ea typeface="Calibri"/>
                <a:cs typeface="Calibri"/>
                <a:sym typeface="Calibri"/>
              </a:rPr>
              <a:t>Should there be more government regulations on data brokers to protect consumers’ privacy</a:t>
            </a:r>
            <a:r>
              <a:rPr lang="en-US" sz="2400" dirty="0" smtClean="0">
                <a:ea typeface="Calibri"/>
                <a:cs typeface="Calibri"/>
                <a:sym typeface="Calibri"/>
              </a:rPr>
              <a:t>?</a:t>
            </a:r>
          </a:p>
          <a:p>
            <a:pPr marL="0" indent="0">
              <a:buSzPct val="100000"/>
              <a:buNone/>
              <a:defRPr/>
            </a:pPr>
            <a:r>
              <a:rPr lang="en-US" sz="2400" dirty="0">
                <a:ea typeface="Calibri"/>
                <a:cs typeface="Calibri"/>
                <a:sym typeface="Calibri"/>
              </a:rPr>
              <a:t>If data on consumers has financial value, should consumers be financially compensated for their information?</a:t>
            </a:r>
            <a:endParaRPr lang="en-US" sz="2600" dirty="0"/>
          </a:p>
        </p:txBody>
      </p:sp>
    </p:spTree>
    <p:extLst>
      <p:ext uri="{BB962C8B-B14F-4D97-AF65-F5344CB8AC3E}">
        <p14:creationId xmlns:p14="http://schemas.microsoft.com/office/powerpoint/2010/main" val="3806707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Attitudes</a:t>
            </a:r>
            <a:endParaRPr lang="en-IN" sz="3600" dirty="0">
              <a:latin typeface="+mj-lt"/>
            </a:endParaRPr>
          </a:p>
        </p:txBody>
      </p:sp>
      <p:sp>
        <p:nvSpPr>
          <p:cNvPr id="5" name="Content Placeholder 2"/>
          <p:cNvSpPr>
            <a:spLocks noGrp="1"/>
          </p:cNvSpPr>
          <p:nvPr>
            <p:ph idx="1"/>
          </p:nvPr>
        </p:nvSpPr>
        <p:spPr>
          <a:xfrm>
            <a:off x="457200" y="1143000"/>
            <a:ext cx="4724400" cy="4525963"/>
          </a:xfrm>
        </p:spPr>
        <p:txBody>
          <a:bodyPr/>
          <a:lstStyle/>
          <a:p>
            <a:pPr marL="255600" indent="-255600">
              <a:buSzPct val="100000"/>
            </a:pPr>
            <a:r>
              <a:rPr lang="en-US" sz="2600" b="1" dirty="0">
                <a:solidFill>
                  <a:schemeClr val="dk1"/>
                </a:solidFill>
                <a:ea typeface="Calibri"/>
                <a:cs typeface="Calibri"/>
                <a:sym typeface="Calibri"/>
              </a:rPr>
              <a:t>Attitudes</a:t>
            </a:r>
            <a:r>
              <a:rPr lang="en-US" sz="2600" dirty="0">
                <a:solidFill>
                  <a:schemeClr val="dk1"/>
                </a:solidFill>
                <a:ea typeface="Calibri"/>
                <a:cs typeface="Calibri"/>
                <a:sym typeface="Calibri"/>
              </a:rPr>
              <a:t> represent lasting evaluations of a person, object, or issue</a:t>
            </a:r>
            <a:r>
              <a:rPr lang="en-US" sz="2600" dirty="0" smtClean="0">
                <a:solidFill>
                  <a:schemeClr val="dk1"/>
                </a:solidFill>
                <a:ea typeface="Calibri"/>
                <a:cs typeface="Calibri"/>
                <a:sym typeface="Calibri"/>
              </a:rPr>
              <a:t>.</a:t>
            </a:r>
          </a:p>
          <a:p>
            <a:pPr marL="255600" indent="-255600">
              <a:buSzPct val="100000"/>
            </a:pPr>
            <a:r>
              <a:rPr lang="en-US" sz="2600" dirty="0">
                <a:solidFill>
                  <a:schemeClr val="dk1"/>
                </a:solidFill>
                <a:ea typeface="Calibri"/>
                <a:cs typeface="Calibri"/>
                <a:sym typeface="Calibri"/>
              </a:rPr>
              <a:t>Three components of attitude:</a:t>
            </a:r>
            <a:endParaRPr lang="en-US" sz="2600" dirty="0"/>
          </a:p>
          <a:p>
            <a:pPr marL="798750" lvl="1" indent="-342900">
              <a:buFont typeface="Wingdings" panose="05000000000000000000" pitchFamily="2" charset="2"/>
              <a:buChar char="§"/>
            </a:pPr>
            <a:r>
              <a:rPr lang="en-US" sz="2400" dirty="0">
                <a:solidFill>
                  <a:schemeClr val="dk1"/>
                </a:solidFill>
                <a:ea typeface="Calibri"/>
                <a:cs typeface="Calibri"/>
                <a:sym typeface="Calibri"/>
              </a:rPr>
              <a:t>Affect (feeling): emotional response</a:t>
            </a:r>
            <a:endParaRPr lang="en-US" sz="2400" dirty="0"/>
          </a:p>
          <a:p>
            <a:pPr marL="798750" lvl="1" indent="-342900">
              <a:buFont typeface="Wingdings" panose="05000000000000000000" pitchFamily="2" charset="2"/>
              <a:buChar char="§"/>
            </a:pPr>
            <a:r>
              <a:rPr lang="en-US" sz="2400" dirty="0">
                <a:solidFill>
                  <a:schemeClr val="dk1"/>
                </a:solidFill>
                <a:ea typeface="Calibri"/>
                <a:cs typeface="Calibri"/>
                <a:sym typeface="Calibri"/>
              </a:rPr>
              <a:t>Cognition (knowing): beliefs or </a:t>
            </a:r>
            <a:r>
              <a:rPr lang="en-US" sz="2400" dirty="0" smtClean="0">
                <a:solidFill>
                  <a:schemeClr val="dk1"/>
                </a:solidFill>
                <a:ea typeface="Calibri"/>
                <a:cs typeface="Calibri"/>
                <a:sym typeface="Calibri"/>
              </a:rPr>
              <a:t>knowledge</a:t>
            </a:r>
          </a:p>
          <a:p>
            <a:pPr marL="798750" lvl="1" indent="-342900">
              <a:buFont typeface="Wingdings" panose="05000000000000000000" pitchFamily="2" charset="2"/>
              <a:buChar char="§"/>
            </a:pPr>
            <a:r>
              <a:rPr lang="en-US" sz="2400" dirty="0">
                <a:solidFill>
                  <a:schemeClr val="dk1"/>
                </a:solidFill>
                <a:ea typeface="Calibri"/>
                <a:cs typeface="Calibri"/>
                <a:sym typeface="Calibri"/>
              </a:rPr>
              <a:t>Behavior (doing): intention to do </a:t>
            </a:r>
            <a:r>
              <a:rPr lang="en-US" sz="2400" dirty="0" smtClean="0">
                <a:solidFill>
                  <a:schemeClr val="dk1"/>
                </a:solidFill>
                <a:ea typeface="Calibri"/>
                <a:cs typeface="Calibri"/>
                <a:sym typeface="Calibri"/>
              </a:rPr>
              <a:t>something</a:t>
            </a:r>
            <a:endParaRPr lang="en-US" sz="2400" dirty="0">
              <a:solidFill>
                <a:srgbClr val="3399CC"/>
              </a:solidFill>
            </a:endParaRPr>
          </a:p>
        </p:txBody>
      </p:sp>
      <p:pic>
        <p:nvPicPr>
          <p:cNvPr id="7" name="Picture 369" descr="A photo shows a close-up of food products. The copy reads “Love it. Hate it. Just don’t forget it.”"/>
          <p:cNvPicPr preferRelativeResize="0"/>
          <p:nvPr/>
        </p:nvPicPr>
        <p:blipFill rotWithShape="1">
          <a:blip r:embed="rId3">
            <a:alphaModFix/>
          </a:blip>
          <a:srcRect/>
          <a:stretch/>
        </p:blipFill>
        <p:spPr>
          <a:xfrm>
            <a:off x="5638800" y="2201139"/>
            <a:ext cx="3352799" cy="2769107"/>
          </a:xfrm>
          <a:prstGeom prst="rect">
            <a:avLst/>
          </a:prstGeom>
          <a:noFill/>
          <a:ln>
            <a:noFill/>
          </a:ln>
        </p:spPr>
      </p:pic>
    </p:spTree>
    <p:extLst>
      <p:ext uri="{BB962C8B-B14F-4D97-AF65-F5344CB8AC3E}">
        <p14:creationId xmlns:p14="http://schemas.microsoft.com/office/powerpoint/2010/main" val="1794140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Personality: Are You What You Buy?</a:t>
            </a:r>
            <a:endParaRPr lang="en-IN" sz="3600" dirty="0">
              <a:latin typeface="+mj-lt"/>
            </a:endParaRPr>
          </a:p>
        </p:txBody>
      </p:sp>
      <p:sp>
        <p:nvSpPr>
          <p:cNvPr id="4" name="Content Placeholder 2"/>
          <p:cNvSpPr>
            <a:spLocks noGrp="1"/>
          </p:cNvSpPr>
          <p:nvPr>
            <p:ph idx="1"/>
          </p:nvPr>
        </p:nvSpPr>
        <p:spPr>
          <a:xfrm>
            <a:off x="457200" y="1143000"/>
            <a:ext cx="4800600" cy="4525963"/>
          </a:xfrm>
        </p:spPr>
        <p:txBody>
          <a:bodyPr/>
          <a:lstStyle/>
          <a:p>
            <a:pPr marL="255600" indent="-255600">
              <a:buSzPct val="100000"/>
              <a:defRPr/>
            </a:pPr>
            <a:r>
              <a:rPr lang="en-US" sz="2600" b="1" dirty="0">
                <a:solidFill>
                  <a:schemeClr val="dk1"/>
                </a:solidFill>
                <a:ea typeface="Calibri"/>
                <a:cs typeface="Calibri"/>
                <a:sym typeface="Calibri"/>
              </a:rPr>
              <a:t>Personality </a:t>
            </a:r>
            <a:r>
              <a:rPr lang="en-US" sz="2600" dirty="0">
                <a:solidFill>
                  <a:schemeClr val="dk1"/>
                </a:solidFill>
                <a:ea typeface="Calibri"/>
                <a:cs typeface="Calibri"/>
                <a:sym typeface="Calibri"/>
              </a:rPr>
              <a:t>is the set of unique psychological characteristics that consistently influence the way a person responds to situations in the environment.</a:t>
            </a:r>
            <a:r>
              <a:rPr lang="en-US" sz="2600" dirty="0" smtClean="0"/>
              <a:t> </a:t>
            </a:r>
            <a:endParaRPr lang="en-US" sz="2600" dirty="0"/>
          </a:p>
          <a:p>
            <a:pPr marL="798750" lvl="1" indent="-342900">
              <a:buFont typeface="Wingdings" panose="05000000000000000000" pitchFamily="2" charset="2"/>
              <a:buChar char="§"/>
              <a:defRPr/>
            </a:pPr>
            <a:r>
              <a:rPr lang="en-US" sz="2400" dirty="0">
                <a:solidFill>
                  <a:schemeClr val="dk1"/>
                </a:solidFill>
                <a:ea typeface="Calibri"/>
                <a:cs typeface="Calibri"/>
                <a:sym typeface="Calibri"/>
              </a:rPr>
              <a:t>Self </a:t>
            </a:r>
            <a:r>
              <a:rPr lang="en-US" sz="2400" dirty="0" smtClean="0">
                <a:solidFill>
                  <a:schemeClr val="dk1"/>
                </a:solidFill>
                <a:ea typeface="Calibri"/>
                <a:cs typeface="Calibri"/>
                <a:sym typeface="Calibri"/>
              </a:rPr>
              <a:t>concept</a:t>
            </a:r>
          </a:p>
          <a:p>
            <a:pPr marL="798750" lvl="1" indent="-342900">
              <a:buFont typeface="Wingdings" panose="05000000000000000000" pitchFamily="2" charset="2"/>
              <a:buChar char="§"/>
              <a:defRPr/>
            </a:pPr>
            <a:r>
              <a:rPr lang="en-US" sz="2400" dirty="0">
                <a:solidFill>
                  <a:schemeClr val="dk1"/>
                </a:solidFill>
                <a:ea typeface="Calibri"/>
                <a:cs typeface="Calibri"/>
                <a:sym typeface="Calibri"/>
              </a:rPr>
              <a:t>Self </a:t>
            </a:r>
            <a:r>
              <a:rPr lang="en-US" sz="2400" dirty="0" smtClean="0">
                <a:solidFill>
                  <a:schemeClr val="dk1"/>
                </a:solidFill>
                <a:ea typeface="Calibri"/>
                <a:cs typeface="Calibri"/>
                <a:sym typeface="Calibri"/>
              </a:rPr>
              <a:t>esteem</a:t>
            </a:r>
            <a:endParaRPr lang="en-US" sz="2400" dirty="0"/>
          </a:p>
        </p:txBody>
      </p:sp>
      <p:pic>
        <p:nvPicPr>
          <p:cNvPr id="5" name="Picture 380" descr="An ad for Common Sort clothesline shows a printed full-sleeved shirt. The copy reads “Worn when men combed their chest hair too” with copy at the bottom that reads “common sort hand-picked recycled fashion” “commonsort.com”."/>
          <p:cNvPicPr preferRelativeResize="0"/>
          <p:nvPr/>
        </p:nvPicPr>
        <p:blipFill rotWithShape="1">
          <a:blip r:embed="rId3">
            <a:alphaModFix/>
          </a:blip>
          <a:srcRect/>
          <a:stretch/>
        </p:blipFill>
        <p:spPr>
          <a:xfrm>
            <a:off x="5638800" y="1600200"/>
            <a:ext cx="2971799" cy="4477944"/>
          </a:xfrm>
          <a:prstGeom prst="rect">
            <a:avLst/>
          </a:prstGeom>
          <a:noFill/>
          <a:ln>
            <a:noFill/>
          </a:ln>
        </p:spPr>
      </p:pic>
    </p:spTree>
    <p:extLst>
      <p:ext uri="{BB962C8B-B14F-4D97-AF65-F5344CB8AC3E}">
        <p14:creationId xmlns:p14="http://schemas.microsoft.com/office/powerpoint/2010/main" val="777615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Age</a:t>
            </a:r>
            <a:endParaRPr lang="en-IN" sz="3600" dirty="0">
              <a:latin typeface="+mj-lt"/>
            </a:endParaRPr>
          </a:p>
        </p:txBody>
      </p:sp>
      <p:sp>
        <p:nvSpPr>
          <p:cNvPr id="5" name="Content Placeholder 2"/>
          <p:cNvSpPr>
            <a:spLocks noGrp="1"/>
          </p:cNvSpPr>
          <p:nvPr>
            <p:ph idx="1"/>
          </p:nvPr>
        </p:nvSpPr>
        <p:spPr>
          <a:xfrm>
            <a:off x="457200" y="1143000"/>
            <a:ext cx="4267200" cy="4525963"/>
          </a:xfrm>
        </p:spPr>
        <p:txBody>
          <a:bodyPr/>
          <a:lstStyle/>
          <a:p>
            <a:pPr marL="255600" indent="-255600">
              <a:buSzPct val="100000"/>
              <a:defRPr/>
            </a:pPr>
            <a:r>
              <a:rPr lang="en-US" sz="2600" dirty="0">
                <a:solidFill>
                  <a:schemeClr val="dk1"/>
                </a:solidFill>
                <a:ea typeface="Calibri"/>
                <a:cs typeface="Calibri"/>
                <a:sym typeface="Calibri"/>
              </a:rPr>
              <a:t>Goods and services often appeal to individuals within a certain age group.</a:t>
            </a:r>
            <a:r>
              <a:rPr lang="en-US" sz="2600" dirty="0" smtClean="0"/>
              <a:t> </a:t>
            </a:r>
            <a:endParaRPr lang="en-US" sz="2600" dirty="0"/>
          </a:p>
          <a:p>
            <a:pPr marL="798750" lvl="1" indent="-342900">
              <a:buFont typeface="Wingdings" panose="05000000000000000000" pitchFamily="2" charset="2"/>
              <a:buChar char="§"/>
              <a:defRPr/>
            </a:pPr>
            <a:r>
              <a:rPr lang="en-US" sz="2400" dirty="0">
                <a:solidFill>
                  <a:schemeClr val="dk1"/>
                </a:solidFill>
                <a:ea typeface="Calibri"/>
                <a:cs typeface="Calibri"/>
                <a:sym typeface="Calibri"/>
              </a:rPr>
              <a:t>Purchases are often associated with a particular stage in the family life cycle.</a:t>
            </a:r>
            <a:endParaRPr lang="en-US" sz="2400" dirty="0" smtClean="0"/>
          </a:p>
        </p:txBody>
      </p:sp>
      <p:pic>
        <p:nvPicPr>
          <p:cNvPr id="6" name="Picture 391" descr="An ad for a sleeping pill company shows a family of four sleeping on the bed. The father has his arms around the teenage son and daughter on one side, as the mother sleeps on the other side of the bed. The copy reads “You can’t eliminate your problems but you can sleep with them” accompanied by a Fitosonno logo."/>
          <p:cNvPicPr preferRelativeResize="0"/>
          <p:nvPr/>
        </p:nvPicPr>
        <p:blipFill rotWithShape="1">
          <a:blip r:embed="rId3">
            <a:alphaModFix/>
          </a:blip>
          <a:srcRect/>
          <a:stretch/>
        </p:blipFill>
        <p:spPr>
          <a:xfrm>
            <a:off x="4876800" y="1676400"/>
            <a:ext cx="3962399" cy="2466201"/>
          </a:xfrm>
          <a:prstGeom prst="rect">
            <a:avLst/>
          </a:prstGeom>
          <a:noFill/>
          <a:ln>
            <a:noFill/>
          </a:ln>
        </p:spPr>
      </p:pic>
    </p:spTree>
    <p:extLst>
      <p:ext uri="{BB962C8B-B14F-4D97-AF65-F5344CB8AC3E}">
        <p14:creationId xmlns:p14="http://schemas.microsoft.com/office/powerpoint/2010/main" val="939478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Lifestyle</a:t>
            </a:r>
            <a:endParaRPr lang="en-IN" sz="3600" dirty="0">
              <a:latin typeface="+mj-lt"/>
            </a:endParaRPr>
          </a:p>
        </p:txBody>
      </p:sp>
      <p:sp>
        <p:nvSpPr>
          <p:cNvPr id="4" name="Content Placeholder 2"/>
          <p:cNvSpPr>
            <a:spLocks noGrp="1"/>
          </p:cNvSpPr>
          <p:nvPr>
            <p:ph idx="1"/>
          </p:nvPr>
        </p:nvSpPr>
        <p:spPr/>
        <p:txBody>
          <a:bodyPr/>
          <a:lstStyle/>
          <a:p>
            <a:pPr marL="255600" indent="-255600">
              <a:buSzPct val="100000"/>
              <a:defRPr/>
            </a:pPr>
            <a:r>
              <a:rPr lang="en-US" sz="2600" dirty="0">
                <a:solidFill>
                  <a:schemeClr val="dk1"/>
                </a:solidFill>
                <a:ea typeface="Calibri"/>
                <a:cs typeface="Calibri"/>
                <a:sym typeface="Calibri"/>
              </a:rPr>
              <a:t>Lifestyle reflects a pattern of living.</a:t>
            </a:r>
            <a:r>
              <a:rPr lang="en-US" sz="2600" dirty="0" smtClean="0"/>
              <a:t> </a:t>
            </a:r>
            <a:endParaRPr lang="en-US" sz="2600" dirty="0"/>
          </a:p>
          <a:p>
            <a:pPr marL="798750" lvl="1" indent="-342900">
              <a:buFont typeface="Wingdings" panose="05000000000000000000" pitchFamily="2" charset="2"/>
              <a:buChar char="§"/>
              <a:defRPr/>
            </a:pPr>
            <a:r>
              <a:rPr lang="en-US" sz="2400" dirty="0">
                <a:solidFill>
                  <a:schemeClr val="dk1"/>
                </a:solidFill>
                <a:ea typeface="Calibri"/>
                <a:cs typeface="Calibri"/>
                <a:sym typeface="Calibri"/>
              </a:rPr>
              <a:t>Marketers seek to describe people according to activities, interests, and opinions</a:t>
            </a:r>
            <a:r>
              <a:rPr lang="en-US" sz="2400" dirty="0" smtClean="0">
                <a:solidFill>
                  <a:schemeClr val="dk1"/>
                </a:solidFill>
                <a:ea typeface="Calibri"/>
                <a:cs typeface="Calibri"/>
                <a:sym typeface="Calibri"/>
              </a:rPr>
              <a:t>.</a:t>
            </a:r>
          </a:p>
          <a:p>
            <a:pPr marL="798750" lvl="1" indent="-342900">
              <a:buFont typeface="Wingdings" panose="05000000000000000000" pitchFamily="2" charset="2"/>
              <a:buChar char="§"/>
              <a:defRPr/>
            </a:pPr>
            <a:r>
              <a:rPr lang="en-US" sz="2400" b="1" dirty="0">
                <a:solidFill>
                  <a:schemeClr val="dk1"/>
                </a:solidFill>
                <a:ea typeface="Calibri"/>
                <a:cs typeface="Calibri"/>
                <a:sym typeface="Calibri"/>
              </a:rPr>
              <a:t>Psychographics </a:t>
            </a:r>
            <a:r>
              <a:rPr lang="en-US" sz="2400" dirty="0">
                <a:solidFill>
                  <a:schemeClr val="dk1"/>
                </a:solidFill>
                <a:ea typeface="Calibri"/>
                <a:cs typeface="Calibri"/>
                <a:sym typeface="Calibri"/>
              </a:rPr>
              <a:t>groups people according to psychological and behavioral similarities</a:t>
            </a:r>
            <a:r>
              <a:rPr lang="en-US" sz="2400" dirty="0" smtClean="0">
                <a:solidFill>
                  <a:schemeClr val="dk1"/>
                </a:solidFill>
                <a:ea typeface="Calibri"/>
                <a:cs typeface="Calibri"/>
                <a:sym typeface="Calibri"/>
              </a:rPr>
              <a:t>.</a:t>
            </a:r>
            <a:endParaRPr lang="en-US" sz="2400" dirty="0"/>
          </a:p>
        </p:txBody>
      </p:sp>
    </p:spTree>
    <p:extLst>
      <p:ext uri="{BB962C8B-B14F-4D97-AF65-F5344CB8AC3E}">
        <p14:creationId xmlns:p14="http://schemas.microsoft.com/office/powerpoint/2010/main" val="3335289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Figure </a:t>
            </a:r>
            <a:r>
              <a:rPr lang="en-US" sz="3600" dirty="0" smtClean="0">
                <a:latin typeface="+mj-lt"/>
                <a:sym typeface="Calibri"/>
              </a:rPr>
              <a:t>6.4 </a:t>
            </a:r>
            <a:r>
              <a:rPr lang="en-US" sz="3600" dirty="0">
                <a:latin typeface="+mj-lt"/>
                <a:sym typeface="Calibri"/>
              </a:rPr>
              <a:t>External Influences on Consumers’ </a:t>
            </a:r>
            <a:r>
              <a:rPr lang="en-US" sz="3600" dirty="0" smtClean="0">
                <a:latin typeface="+mj-lt"/>
                <a:sym typeface="Calibri"/>
              </a:rPr>
              <a:t>Decisions </a:t>
            </a:r>
            <a:r>
              <a:rPr lang="en-US" sz="2200" b="0" dirty="0" smtClean="0">
                <a:latin typeface="+mj-lt"/>
                <a:sym typeface="Calibri"/>
              </a:rPr>
              <a:t>(2 of 2)</a:t>
            </a:r>
            <a:endParaRPr lang="en-IN" sz="2200" b="0" dirty="0">
              <a:latin typeface="+mj-lt"/>
            </a:endParaRPr>
          </a:p>
        </p:txBody>
      </p:sp>
      <p:pic>
        <p:nvPicPr>
          <p:cNvPr id="4" name="Picture 410" descr="An illustration shows how a decision process is affected by both Internal Influences and External Influences.&#10;External Influences: Situational Influences (Physical environment, Time), Social Influences (Culture, Subculture, Social class, Group memberships, Opinion leaders, Gender roles)"/>
          <p:cNvPicPr preferRelativeResize="0">
            <a:picLocks noGrp="1"/>
          </p:cNvPicPr>
          <p:nvPr>
            <p:ph idx="1"/>
          </p:nvPr>
        </p:nvPicPr>
        <p:blipFill rotWithShape="1">
          <a:blip r:embed="rId3">
            <a:alphaModFix/>
          </a:blip>
          <a:srcRect/>
          <a:stretch/>
        </p:blipFill>
        <p:spPr>
          <a:xfrm>
            <a:off x="1266460" y="1600200"/>
            <a:ext cx="6611080" cy="4525963"/>
          </a:xfrm>
          <a:prstGeom prst="rect">
            <a:avLst/>
          </a:prstGeom>
          <a:noFill/>
          <a:ln>
            <a:noFill/>
          </a:ln>
        </p:spPr>
      </p:pic>
    </p:spTree>
    <p:extLst>
      <p:ext uri="{BB962C8B-B14F-4D97-AF65-F5344CB8AC3E}">
        <p14:creationId xmlns:p14="http://schemas.microsoft.com/office/powerpoint/2010/main" val="2514340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Situational Influences on </a:t>
            </a:r>
            <a:br>
              <a:rPr lang="en-US" sz="3600" dirty="0">
                <a:latin typeface="+mj-lt"/>
                <a:sym typeface="Calibri"/>
              </a:rPr>
            </a:br>
            <a:r>
              <a:rPr lang="en-US" sz="3600" dirty="0">
                <a:latin typeface="+mj-lt"/>
                <a:sym typeface="Calibri"/>
              </a:rPr>
              <a:t>Consumers’ Decisions</a:t>
            </a:r>
            <a:endParaRPr lang="en-IN" sz="3600" dirty="0">
              <a:latin typeface="+mj-lt"/>
            </a:endParaRPr>
          </a:p>
        </p:txBody>
      </p:sp>
      <p:sp>
        <p:nvSpPr>
          <p:cNvPr id="5" name="Content Placeholder 2"/>
          <p:cNvSpPr>
            <a:spLocks noGrp="1"/>
          </p:cNvSpPr>
          <p:nvPr>
            <p:ph idx="1"/>
          </p:nvPr>
        </p:nvSpPr>
        <p:spPr/>
        <p:txBody>
          <a:bodyPr/>
          <a:lstStyle/>
          <a:p>
            <a:pPr marL="255600" indent="-255600">
              <a:buSzPct val="100000"/>
              <a:defRPr/>
            </a:pPr>
            <a:r>
              <a:rPr lang="en-US" sz="2600" dirty="0">
                <a:solidFill>
                  <a:schemeClr val="dk1"/>
                </a:solidFill>
                <a:ea typeface="Calibri"/>
                <a:cs typeface="Calibri"/>
                <a:sym typeface="Calibri"/>
              </a:rPr>
              <a:t>Situational factors often shape purchase behaviors.</a:t>
            </a:r>
            <a:r>
              <a:rPr lang="en-US" sz="2600" dirty="0" smtClean="0"/>
              <a:t> </a:t>
            </a:r>
            <a:endParaRPr lang="en-US" sz="2600" dirty="0"/>
          </a:p>
          <a:p>
            <a:pPr marL="798750" lvl="1" indent="-342900">
              <a:buFont typeface="Wingdings" panose="05000000000000000000" pitchFamily="2" charset="2"/>
              <a:buChar char="§"/>
              <a:defRPr/>
            </a:pPr>
            <a:r>
              <a:rPr lang="en-US" sz="2400" dirty="0">
                <a:solidFill>
                  <a:schemeClr val="dk1"/>
                </a:solidFill>
                <a:ea typeface="Calibri"/>
                <a:cs typeface="Calibri"/>
                <a:sym typeface="Calibri"/>
              </a:rPr>
              <a:t>Sensory </a:t>
            </a:r>
            <a:r>
              <a:rPr lang="en-US" sz="2400" dirty="0" smtClean="0">
                <a:solidFill>
                  <a:schemeClr val="dk1"/>
                </a:solidFill>
                <a:ea typeface="Calibri"/>
                <a:cs typeface="Calibri"/>
                <a:sym typeface="Calibri"/>
              </a:rPr>
              <a:t>marketing</a:t>
            </a:r>
          </a:p>
          <a:p>
            <a:pPr marL="798750" lvl="1" indent="-342900">
              <a:buFont typeface="Wingdings" panose="05000000000000000000" pitchFamily="2" charset="2"/>
              <a:buChar char="§"/>
              <a:defRPr/>
            </a:pPr>
            <a:r>
              <a:rPr lang="en-US" sz="2400" dirty="0">
                <a:solidFill>
                  <a:schemeClr val="dk1"/>
                </a:solidFill>
                <a:ea typeface="Calibri"/>
                <a:cs typeface="Calibri"/>
                <a:sym typeface="Calibri"/>
              </a:rPr>
              <a:t>Physical </a:t>
            </a:r>
            <a:r>
              <a:rPr lang="en-US" sz="2400" dirty="0" smtClean="0">
                <a:solidFill>
                  <a:schemeClr val="dk1"/>
                </a:solidFill>
                <a:ea typeface="Calibri"/>
                <a:cs typeface="Calibri"/>
                <a:sym typeface="Calibri"/>
              </a:rPr>
              <a:t>environment</a:t>
            </a:r>
          </a:p>
          <a:p>
            <a:pPr marL="798750" lvl="1" indent="-342900">
              <a:buFont typeface="Wingdings" panose="05000000000000000000" pitchFamily="2" charset="2"/>
              <a:buChar char="§"/>
              <a:defRPr/>
            </a:pPr>
            <a:r>
              <a:rPr lang="en-US" sz="2400" dirty="0">
                <a:solidFill>
                  <a:schemeClr val="dk1"/>
                </a:solidFill>
                <a:ea typeface="Calibri"/>
                <a:cs typeface="Calibri"/>
                <a:sym typeface="Calibri"/>
              </a:rPr>
              <a:t>Time poverty</a:t>
            </a:r>
            <a:endParaRPr lang="en-US" sz="2400" dirty="0"/>
          </a:p>
        </p:txBody>
      </p:sp>
    </p:spTree>
    <p:extLst>
      <p:ext uri="{BB962C8B-B14F-4D97-AF65-F5344CB8AC3E}">
        <p14:creationId xmlns:p14="http://schemas.microsoft.com/office/powerpoint/2010/main" val="1319609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Social Influences on </a:t>
            </a:r>
            <a:br>
              <a:rPr lang="en-US" sz="3600" dirty="0">
                <a:latin typeface="+mj-lt"/>
                <a:sym typeface="Calibri"/>
              </a:rPr>
            </a:br>
            <a:r>
              <a:rPr lang="en-US" sz="3600" dirty="0">
                <a:latin typeface="+mj-lt"/>
                <a:sym typeface="Calibri"/>
              </a:rPr>
              <a:t>Consumer Decisions</a:t>
            </a:r>
            <a:endParaRPr lang="en-IN" sz="3600" dirty="0">
              <a:latin typeface="+mj-lt"/>
            </a:endParaRPr>
          </a:p>
        </p:txBody>
      </p:sp>
      <p:sp>
        <p:nvSpPr>
          <p:cNvPr id="8" name="Content Placeholder 2"/>
          <p:cNvSpPr>
            <a:spLocks noGrp="1"/>
          </p:cNvSpPr>
          <p:nvPr>
            <p:ph idx="1"/>
          </p:nvPr>
        </p:nvSpPr>
        <p:spPr>
          <a:xfrm>
            <a:off x="457200" y="1600200"/>
            <a:ext cx="8305800" cy="4419599"/>
          </a:xfrm>
        </p:spPr>
        <p:txBody>
          <a:bodyPr/>
          <a:lstStyle/>
          <a:p>
            <a:pPr marL="255600" indent="-255600">
              <a:buSzPct val="100000"/>
            </a:pPr>
            <a:r>
              <a:rPr lang="en-US" sz="2600" dirty="0">
                <a:solidFill>
                  <a:schemeClr val="dk1"/>
                </a:solidFill>
                <a:latin typeface="+mj-lt"/>
                <a:ea typeface="Calibri"/>
                <a:cs typeface="Calibri"/>
                <a:sym typeface="Calibri"/>
              </a:rPr>
              <a:t>We are all individuals …</a:t>
            </a:r>
            <a:endParaRPr lang="en-US" sz="2600" dirty="0">
              <a:latin typeface="+mj-lt"/>
            </a:endParaRPr>
          </a:p>
          <a:p>
            <a:pPr marL="798750" lvl="1" indent="-342900">
              <a:buFont typeface="Wingdings" panose="05000000000000000000" pitchFamily="2" charset="2"/>
              <a:buChar char="§"/>
            </a:pPr>
            <a:r>
              <a:rPr lang="en-US" sz="2400" dirty="0"/>
              <a:t>b</a:t>
            </a:r>
            <a:r>
              <a:rPr lang="en-US" sz="2400" dirty="0">
                <a:solidFill>
                  <a:schemeClr val="dk1"/>
                </a:solidFill>
                <a:ea typeface="Calibri"/>
                <a:cs typeface="Calibri"/>
                <a:sym typeface="Calibri"/>
              </a:rPr>
              <a:t>ut we are also members of many groups that influence our purchasing behavior.</a:t>
            </a:r>
            <a:endParaRPr lang="en-US" sz="2400" dirty="0"/>
          </a:p>
          <a:p>
            <a:pPr marL="255600" indent="-255600">
              <a:buSzPct val="100000"/>
            </a:pPr>
            <a:r>
              <a:rPr lang="en-US" sz="2600" dirty="0" smtClean="0">
                <a:solidFill>
                  <a:schemeClr val="dk1"/>
                </a:solidFill>
                <a:ea typeface="Calibri"/>
                <a:cs typeface="Calibri"/>
                <a:sym typeface="Calibri"/>
              </a:rPr>
              <a:t>Many social influences on consumer decision-making, for instance:</a:t>
            </a:r>
          </a:p>
          <a:p>
            <a:pPr marL="800100" indent="-342900">
              <a:spcBef>
                <a:spcPts val="600"/>
              </a:spcBef>
              <a:buSzPct val="100000"/>
              <a:buFont typeface="Wingdings" panose="05000000000000000000" pitchFamily="2" charset="2"/>
              <a:buChar char="§"/>
            </a:pPr>
            <a:r>
              <a:rPr lang="en-US" sz="2400" dirty="0">
                <a:solidFill>
                  <a:schemeClr val="dk1"/>
                </a:solidFill>
                <a:ea typeface="Calibri"/>
                <a:cs typeface="Calibri"/>
                <a:sym typeface="Calibri"/>
              </a:rPr>
              <a:t>Culture and </a:t>
            </a:r>
            <a:r>
              <a:rPr lang="en-US" sz="2400" dirty="0" smtClean="0">
                <a:solidFill>
                  <a:schemeClr val="dk1"/>
                </a:solidFill>
                <a:ea typeface="Calibri"/>
                <a:cs typeface="Calibri"/>
                <a:sym typeface="Calibri"/>
              </a:rPr>
              <a:t>subcultures</a:t>
            </a:r>
          </a:p>
          <a:p>
            <a:pPr marL="800100" indent="-342900">
              <a:spcBef>
                <a:spcPts val="600"/>
              </a:spcBef>
              <a:buSzPct val="100000"/>
              <a:buFont typeface="Wingdings" panose="05000000000000000000" pitchFamily="2" charset="2"/>
              <a:buChar char="§"/>
            </a:pPr>
            <a:r>
              <a:rPr lang="en-US" sz="2400" dirty="0">
                <a:solidFill>
                  <a:schemeClr val="dk1"/>
                </a:solidFill>
                <a:ea typeface="Calibri"/>
                <a:cs typeface="Calibri"/>
                <a:sym typeface="Calibri"/>
              </a:rPr>
              <a:t>Social </a:t>
            </a:r>
            <a:r>
              <a:rPr lang="en-US" sz="2400" dirty="0" smtClean="0">
                <a:solidFill>
                  <a:schemeClr val="dk1"/>
                </a:solidFill>
                <a:ea typeface="Calibri"/>
                <a:cs typeface="Calibri"/>
                <a:sym typeface="Calibri"/>
              </a:rPr>
              <a:t>class</a:t>
            </a:r>
          </a:p>
          <a:p>
            <a:pPr marL="800100" indent="-342900">
              <a:spcBef>
                <a:spcPts val="600"/>
              </a:spcBef>
              <a:buSzPct val="100000"/>
              <a:buFont typeface="Wingdings" panose="05000000000000000000" pitchFamily="2" charset="2"/>
              <a:buChar char="§"/>
            </a:pPr>
            <a:r>
              <a:rPr lang="en-US" sz="2400" dirty="0">
                <a:solidFill>
                  <a:schemeClr val="dk1"/>
                </a:solidFill>
                <a:ea typeface="Calibri"/>
                <a:cs typeface="Calibri"/>
                <a:sym typeface="Calibri"/>
              </a:rPr>
              <a:t>Reference groups and opinion leaders</a:t>
            </a:r>
            <a:endParaRPr lang="en-US" sz="2400" dirty="0"/>
          </a:p>
        </p:txBody>
      </p:sp>
    </p:spTree>
    <p:extLst>
      <p:ext uri="{BB962C8B-B14F-4D97-AF65-F5344CB8AC3E}">
        <p14:creationId xmlns:p14="http://schemas.microsoft.com/office/powerpoint/2010/main" val="1966470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1859C"/>
                </a:solidFill>
                <a:ea typeface="Calibri"/>
                <a:cs typeface="Calibri"/>
                <a:sym typeface="Calibri"/>
              </a:rPr>
              <a:t>Learning</a:t>
            </a:r>
            <a:r>
              <a:rPr lang="en-US" sz="3600" dirty="0" smtClean="0">
                <a:solidFill>
                  <a:srgbClr val="31859C"/>
                </a:solidFill>
                <a:latin typeface="+mj-lt"/>
                <a:ea typeface="Calibri"/>
                <a:sym typeface="Calibri"/>
              </a:rPr>
              <a:t> </a:t>
            </a:r>
            <a:r>
              <a:rPr lang="en-US" sz="3600" dirty="0">
                <a:solidFill>
                  <a:srgbClr val="31859C"/>
                </a:solidFill>
                <a:latin typeface="+mj-lt"/>
                <a:ea typeface="Calibri"/>
                <a:sym typeface="Calibri"/>
              </a:rPr>
              <a:t>Objectives </a:t>
            </a:r>
            <a:r>
              <a:rPr lang="en-US" sz="2200" b="0" dirty="0" smtClean="0">
                <a:latin typeface="+mj-lt"/>
              </a:rPr>
              <a:t>(2 </a:t>
            </a:r>
            <a:r>
              <a:rPr lang="en-US" sz="2200" b="0" dirty="0">
                <a:latin typeface="+mj-lt"/>
              </a:rPr>
              <a:t>of 2)</a:t>
            </a:r>
            <a:endParaRPr lang="en-IN" sz="2200" dirty="0">
              <a:latin typeface="+mj-lt"/>
            </a:endParaRPr>
          </a:p>
        </p:txBody>
      </p:sp>
      <p:sp>
        <p:nvSpPr>
          <p:cNvPr id="5" name="Content Placeholder 4"/>
          <p:cNvSpPr>
            <a:spLocks noGrp="1"/>
          </p:cNvSpPr>
          <p:nvPr>
            <p:ph idx="1"/>
          </p:nvPr>
        </p:nvSpPr>
        <p:spPr/>
        <p:txBody>
          <a:bodyPr/>
          <a:lstStyle/>
          <a:p>
            <a:pPr marL="635000" indent="-635000" rtl="0" eaLnBrk="1" latinLnBrk="0" hangingPunct="1">
              <a:buNone/>
            </a:pPr>
            <a:r>
              <a:rPr lang="en-US" sz="2600" b="1" kern="1200" dirty="0" smtClean="0">
                <a:solidFill>
                  <a:srgbClr val="007FA3"/>
                </a:solidFill>
                <a:effectLst/>
                <a:latin typeface="+mn-lt"/>
                <a:ea typeface="+mn-ea"/>
                <a:cs typeface="+mn-cs"/>
              </a:rPr>
              <a:t>6.4</a:t>
            </a:r>
            <a:r>
              <a:rPr lang="en-US" sz="2600" kern="1200" dirty="0" smtClean="0">
                <a:solidFill>
                  <a:schemeClr val="tx1"/>
                </a:solidFill>
                <a:effectLst/>
                <a:latin typeface="+mn-lt"/>
                <a:ea typeface="+mn-ea"/>
                <a:cs typeface="+mn-cs"/>
              </a:rPr>
              <a:t>	Understand the characteristics of business-to-business markets and business-to-business market demand and how marketers classify business-to-business customers.</a:t>
            </a:r>
            <a:endParaRPr lang="en-US" dirty="0" smtClean="0">
              <a:effectLst/>
            </a:endParaRPr>
          </a:p>
          <a:p>
            <a:pPr marL="635000" indent="-635000" rtl="0" eaLnBrk="1" latinLnBrk="0" hangingPunct="1">
              <a:buNone/>
            </a:pPr>
            <a:r>
              <a:rPr lang="en-US" sz="2600" b="1" kern="1200" dirty="0" smtClean="0">
                <a:solidFill>
                  <a:srgbClr val="007FA3"/>
                </a:solidFill>
                <a:effectLst/>
                <a:latin typeface="+mn-lt"/>
                <a:ea typeface="+mn-ea"/>
                <a:cs typeface="+mn-cs"/>
              </a:rPr>
              <a:t>6.5</a:t>
            </a:r>
            <a:r>
              <a:rPr lang="en-US" sz="2600" kern="1200" dirty="0" smtClean="0">
                <a:solidFill>
                  <a:schemeClr val="tx1"/>
                </a:solidFill>
                <a:effectLst/>
                <a:latin typeface="+mn-lt"/>
                <a:ea typeface="+mn-ea"/>
                <a:cs typeface="+mn-cs"/>
              </a:rPr>
              <a:t>	Identify and describe the different business buying situations and the business buying decision processes including the use of e-commerce and social media.</a:t>
            </a:r>
            <a:endParaRPr lang="en-US" dirty="0" smtClean="0">
              <a:effectLst/>
            </a:endParaRPr>
          </a:p>
        </p:txBody>
      </p:sp>
    </p:spTree>
    <p:extLst>
      <p:ext uri="{BB962C8B-B14F-4D97-AF65-F5344CB8AC3E}">
        <p14:creationId xmlns:p14="http://schemas.microsoft.com/office/powerpoint/2010/main" val="2579395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Culture</a:t>
            </a:r>
            <a:endParaRPr lang="en-IN" sz="3600" dirty="0">
              <a:latin typeface="+mj-lt"/>
            </a:endParaRPr>
          </a:p>
        </p:txBody>
      </p:sp>
      <p:sp>
        <p:nvSpPr>
          <p:cNvPr id="4" name="Content Placeholder 2"/>
          <p:cNvSpPr>
            <a:spLocks noGrp="1"/>
          </p:cNvSpPr>
          <p:nvPr>
            <p:ph idx="1"/>
          </p:nvPr>
        </p:nvSpPr>
        <p:spPr>
          <a:xfrm>
            <a:off x="457200" y="1600200"/>
            <a:ext cx="8305800" cy="4419599"/>
          </a:xfrm>
        </p:spPr>
        <p:txBody>
          <a:bodyPr/>
          <a:lstStyle/>
          <a:p>
            <a:pPr marL="255600" indent="-255600">
              <a:buSzPct val="100000"/>
            </a:pPr>
            <a:r>
              <a:rPr lang="en-US" sz="2600" b="1" dirty="0">
                <a:solidFill>
                  <a:schemeClr val="dk1"/>
                </a:solidFill>
                <a:latin typeface="+mj-lt"/>
                <a:ea typeface="Calibri"/>
                <a:cs typeface="Calibri"/>
                <a:sym typeface="Calibri"/>
              </a:rPr>
              <a:t>Culture </a:t>
            </a:r>
            <a:r>
              <a:rPr lang="en-US" sz="2600" dirty="0">
                <a:solidFill>
                  <a:schemeClr val="dk1"/>
                </a:solidFill>
                <a:latin typeface="+mj-lt"/>
                <a:ea typeface="Calibri"/>
                <a:cs typeface="Calibri"/>
                <a:sym typeface="Calibri"/>
              </a:rPr>
              <a:t>represents the shared values, beliefs, customs, and tastes produced or practiced by a group of people.</a:t>
            </a:r>
            <a:endParaRPr lang="en-US" sz="2600" dirty="0">
              <a:latin typeface="+mj-lt"/>
            </a:endParaRPr>
          </a:p>
          <a:p>
            <a:pPr marL="798750" lvl="1" indent="-342900">
              <a:buFont typeface="Wingdings" panose="05000000000000000000" pitchFamily="2" charset="2"/>
              <a:buChar char="§"/>
            </a:pPr>
            <a:r>
              <a:rPr lang="en-US" sz="2400" dirty="0">
                <a:solidFill>
                  <a:schemeClr val="dk1"/>
                </a:solidFill>
                <a:ea typeface="Calibri"/>
                <a:cs typeface="Calibri"/>
                <a:sym typeface="Calibri"/>
              </a:rPr>
              <a:t>Includes rituals such as weddings and </a:t>
            </a:r>
            <a:r>
              <a:rPr lang="en-US" sz="2400" dirty="0" smtClean="0">
                <a:solidFill>
                  <a:schemeClr val="dk1"/>
                </a:solidFill>
                <a:ea typeface="Calibri"/>
                <a:cs typeface="Calibri"/>
                <a:sym typeface="Calibri"/>
              </a:rPr>
              <a:t>funerals</a:t>
            </a:r>
          </a:p>
          <a:p>
            <a:pPr marL="798750" lvl="1" indent="-342900">
              <a:buFont typeface="Wingdings" panose="05000000000000000000" pitchFamily="2" charset="2"/>
              <a:buChar char="§"/>
            </a:pPr>
            <a:r>
              <a:rPr lang="en-US" sz="2400" dirty="0">
                <a:solidFill>
                  <a:schemeClr val="dk1"/>
                </a:solidFill>
                <a:ea typeface="Calibri"/>
                <a:cs typeface="Calibri"/>
                <a:sym typeface="Calibri"/>
              </a:rPr>
              <a:t>Marketers tailor products to cultural values</a:t>
            </a:r>
            <a:endParaRPr lang="en-US" sz="2400" dirty="0"/>
          </a:p>
        </p:txBody>
      </p:sp>
    </p:spTree>
    <p:extLst>
      <p:ext uri="{BB962C8B-B14F-4D97-AF65-F5344CB8AC3E}">
        <p14:creationId xmlns:p14="http://schemas.microsoft.com/office/powerpoint/2010/main" val="2609160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Subcultures and </a:t>
            </a:r>
            <a:r>
              <a:rPr lang="en-US" sz="3600" dirty="0" err="1">
                <a:latin typeface="+mj-lt"/>
                <a:sym typeface="Calibri"/>
              </a:rPr>
              <a:t>Microcultures</a:t>
            </a:r>
            <a:endParaRPr lang="en-IN" sz="3600" dirty="0">
              <a:latin typeface="+mj-lt"/>
            </a:endParaRPr>
          </a:p>
        </p:txBody>
      </p:sp>
      <p:sp>
        <p:nvSpPr>
          <p:cNvPr id="4" name="Content Placeholder 2"/>
          <p:cNvSpPr>
            <a:spLocks noGrp="1"/>
          </p:cNvSpPr>
          <p:nvPr>
            <p:ph idx="1"/>
          </p:nvPr>
        </p:nvSpPr>
        <p:spPr>
          <a:xfrm>
            <a:off x="457200" y="1600200"/>
            <a:ext cx="8305800" cy="4419599"/>
          </a:xfrm>
        </p:spPr>
        <p:txBody>
          <a:bodyPr/>
          <a:lstStyle/>
          <a:p>
            <a:pPr marL="255600" indent="-255600">
              <a:buSzPct val="100000"/>
            </a:pPr>
            <a:r>
              <a:rPr lang="en-US" sz="2600" dirty="0">
                <a:solidFill>
                  <a:schemeClr val="dk1"/>
                </a:solidFill>
                <a:ea typeface="Calibri"/>
                <a:cs typeface="Calibri"/>
                <a:sym typeface="Calibri"/>
              </a:rPr>
              <a:t>A </a:t>
            </a:r>
            <a:r>
              <a:rPr lang="en-US" sz="2600" b="1" dirty="0">
                <a:solidFill>
                  <a:schemeClr val="dk1"/>
                </a:solidFill>
                <a:ea typeface="Calibri"/>
                <a:cs typeface="Calibri"/>
                <a:sym typeface="Calibri"/>
              </a:rPr>
              <a:t>subculture</a:t>
            </a:r>
            <a:r>
              <a:rPr lang="en-US" sz="2600" dirty="0">
                <a:solidFill>
                  <a:schemeClr val="dk1"/>
                </a:solidFill>
                <a:ea typeface="Calibri"/>
                <a:cs typeface="Calibri"/>
                <a:sym typeface="Calibri"/>
              </a:rPr>
              <a:t> is a group </a:t>
            </a:r>
            <a:r>
              <a:rPr lang="en-US" sz="2600" dirty="0"/>
              <a:t>that</a:t>
            </a:r>
          </a:p>
          <a:p>
            <a:pPr marL="798750" lvl="1" indent="-342900">
              <a:buFont typeface="Wingdings" panose="05000000000000000000" pitchFamily="2" charset="2"/>
              <a:buChar char="§"/>
            </a:pPr>
            <a:r>
              <a:rPr lang="en-US" sz="2400" dirty="0"/>
              <a:t>Coexists with other groups </a:t>
            </a:r>
            <a:r>
              <a:rPr lang="en-US" sz="2400" dirty="0">
                <a:solidFill>
                  <a:schemeClr val="dk1"/>
                </a:solidFill>
                <a:ea typeface="Calibri"/>
                <a:cs typeface="Calibri"/>
                <a:sym typeface="Calibri"/>
              </a:rPr>
              <a:t>within a </a:t>
            </a:r>
            <a:r>
              <a:rPr lang="en-US" sz="2400" dirty="0"/>
              <a:t>larger culture</a:t>
            </a:r>
          </a:p>
          <a:p>
            <a:pPr marL="798750" lvl="1" indent="-342900">
              <a:buFont typeface="Wingdings" panose="05000000000000000000" pitchFamily="2" charset="2"/>
              <a:buChar char="§"/>
            </a:pPr>
            <a:r>
              <a:rPr lang="en-US" sz="2400" dirty="0">
                <a:solidFill>
                  <a:schemeClr val="dk1"/>
                </a:solidFill>
                <a:ea typeface="Calibri"/>
                <a:cs typeface="Calibri"/>
                <a:sym typeface="Calibri"/>
              </a:rPr>
              <a:t>Members share a distinctive set of beliefs, characteristics, or common </a:t>
            </a:r>
            <a:r>
              <a:rPr lang="en-US" sz="2400" dirty="0" smtClean="0">
                <a:solidFill>
                  <a:schemeClr val="dk1"/>
                </a:solidFill>
                <a:ea typeface="Calibri"/>
                <a:cs typeface="Calibri"/>
                <a:sym typeface="Calibri"/>
              </a:rPr>
              <a:t>experiences</a:t>
            </a:r>
          </a:p>
          <a:p>
            <a:pPr marL="798750" lvl="1" indent="-342900">
              <a:buFont typeface="Wingdings" panose="05000000000000000000" pitchFamily="2" charset="2"/>
              <a:buChar char="§"/>
            </a:pPr>
            <a:r>
              <a:rPr lang="en-US" sz="2400" dirty="0"/>
              <a:t>e</a:t>
            </a:r>
            <a:r>
              <a:rPr lang="en-US" sz="2400" dirty="0">
                <a:solidFill>
                  <a:schemeClr val="dk1"/>
                </a:solidFill>
                <a:ea typeface="Calibri"/>
                <a:cs typeface="Calibri"/>
                <a:sym typeface="Calibri"/>
              </a:rPr>
              <a:t>.g., members of a religious or ethnic group</a:t>
            </a:r>
            <a:endParaRPr lang="en-US" sz="2400" dirty="0"/>
          </a:p>
          <a:p>
            <a:pPr marL="255600" indent="-255600">
              <a:buSzPct val="100000"/>
            </a:pPr>
            <a:r>
              <a:rPr lang="en-US" sz="2600" b="1" dirty="0" err="1">
                <a:solidFill>
                  <a:schemeClr val="dk1"/>
                </a:solidFill>
                <a:ea typeface="Calibri"/>
                <a:cs typeface="Calibri"/>
                <a:sym typeface="Calibri"/>
              </a:rPr>
              <a:t>Microcultures</a:t>
            </a:r>
            <a:r>
              <a:rPr lang="en-US" sz="2600" dirty="0">
                <a:solidFill>
                  <a:schemeClr val="dk1"/>
                </a:solidFill>
                <a:ea typeface="Calibri"/>
                <a:cs typeface="Calibri"/>
                <a:sym typeface="Calibri"/>
              </a:rPr>
              <a:t> are groups of individuals who identify based on a common activity or art form, for instance</a:t>
            </a:r>
            <a:r>
              <a:rPr lang="en-US" sz="2600" dirty="0" smtClean="0">
                <a:solidFill>
                  <a:schemeClr val="dk1"/>
                </a:solidFill>
                <a:ea typeface="Calibri"/>
                <a:cs typeface="Calibri"/>
                <a:sym typeface="Calibri"/>
              </a:rPr>
              <a:t>:</a:t>
            </a:r>
          </a:p>
          <a:p>
            <a:pPr marL="800100" lvl="1" indent="-342900">
              <a:buSzPct val="100000"/>
              <a:buFont typeface="Wingdings" panose="05000000000000000000" pitchFamily="2" charset="2"/>
              <a:buChar char="§"/>
            </a:pPr>
            <a:r>
              <a:rPr lang="en-US" sz="2400" i="1" dirty="0">
                <a:solidFill>
                  <a:schemeClr val="dk1"/>
                </a:solidFill>
                <a:ea typeface="Calibri"/>
                <a:cs typeface="Calibri"/>
                <a:sym typeface="Calibri"/>
              </a:rPr>
              <a:t>The Voice </a:t>
            </a:r>
            <a:r>
              <a:rPr lang="en-US" sz="2400" dirty="0">
                <a:solidFill>
                  <a:schemeClr val="dk1"/>
                </a:solidFill>
                <a:ea typeface="Calibri"/>
                <a:cs typeface="Calibri"/>
                <a:sym typeface="Calibri"/>
              </a:rPr>
              <a:t>or </a:t>
            </a:r>
            <a:r>
              <a:rPr lang="en-US" sz="2400" i="1" dirty="0">
                <a:solidFill>
                  <a:schemeClr val="dk1"/>
                </a:solidFill>
                <a:ea typeface="Calibri"/>
                <a:cs typeface="Calibri"/>
                <a:sym typeface="Calibri"/>
              </a:rPr>
              <a:t>Grey’s Anatomy </a:t>
            </a:r>
            <a:r>
              <a:rPr lang="en-US" sz="2400" dirty="0" smtClean="0">
                <a:solidFill>
                  <a:schemeClr val="dk1"/>
                </a:solidFill>
                <a:ea typeface="Calibri"/>
                <a:cs typeface="Calibri"/>
                <a:sym typeface="Calibri"/>
              </a:rPr>
              <a:t>fans</a:t>
            </a:r>
          </a:p>
          <a:p>
            <a:pPr marL="800100" lvl="1" indent="-342900">
              <a:buSzPct val="100000"/>
              <a:buFont typeface="Wingdings" panose="05000000000000000000" pitchFamily="2" charset="2"/>
              <a:buChar char="§"/>
            </a:pPr>
            <a:r>
              <a:rPr lang="en-US" sz="2400" dirty="0">
                <a:solidFill>
                  <a:schemeClr val="dk1"/>
                </a:solidFill>
                <a:ea typeface="Calibri"/>
                <a:cs typeface="Calibri"/>
                <a:sym typeface="Calibri"/>
              </a:rPr>
              <a:t>Candy Crush </a:t>
            </a:r>
            <a:r>
              <a:rPr lang="en-US" sz="2400" dirty="0" smtClean="0">
                <a:solidFill>
                  <a:schemeClr val="dk1"/>
                </a:solidFill>
                <a:ea typeface="Calibri"/>
                <a:cs typeface="Calibri"/>
                <a:sym typeface="Calibri"/>
              </a:rPr>
              <a:t>players</a:t>
            </a:r>
            <a:endParaRPr lang="en-US" sz="2400" dirty="0"/>
          </a:p>
        </p:txBody>
      </p:sp>
    </p:spTree>
    <p:extLst>
      <p:ext uri="{BB962C8B-B14F-4D97-AF65-F5344CB8AC3E}">
        <p14:creationId xmlns:p14="http://schemas.microsoft.com/office/powerpoint/2010/main" val="94487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Conscientious Consumerism: </a:t>
            </a:r>
            <a:r>
              <a:rPr lang="en-US" sz="3600" dirty="0" smtClean="0">
                <a:latin typeface="+mj-lt"/>
                <a:sym typeface="Calibri"/>
              </a:rPr>
              <a:t>An </a:t>
            </a:r>
            <a:r>
              <a:rPr lang="en-US" sz="3600" dirty="0">
                <a:latin typeface="+mj-lt"/>
                <a:sym typeface="Calibri"/>
              </a:rPr>
              <a:t>Emerging Lifestyle </a:t>
            </a:r>
            <a:r>
              <a:rPr lang="en-US" sz="3600" dirty="0" smtClean="0">
                <a:latin typeface="+mj-lt"/>
                <a:sym typeface="Calibri"/>
              </a:rPr>
              <a:t>Trend</a:t>
            </a:r>
            <a:endParaRPr lang="en-IN" sz="3600" dirty="0">
              <a:latin typeface="+mj-lt"/>
            </a:endParaRPr>
          </a:p>
        </p:txBody>
      </p:sp>
      <p:sp>
        <p:nvSpPr>
          <p:cNvPr id="4" name="Content Placeholder 2"/>
          <p:cNvSpPr>
            <a:spLocks noGrp="1"/>
          </p:cNvSpPr>
          <p:nvPr>
            <p:ph idx="1"/>
          </p:nvPr>
        </p:nvSpPr>
        <p:spPr>
          <a:xfrm>
            <a:off x="457200" y="1600200"/>
            <a:ext cx="8305800" cy="4419599"/>
          </a:xfrm>
        </p:spPr>
        <p:txBody>
          <a:bodyPr/>
          <a:lstStyle/>
          <a:p>
            <a:pPr marL="255600" indent="-255600">
              <a:buSzPct val="100000"/>
            </a:pPr>
            <a:r>
              <a:rPr lang="en-US" sz="2600" dirty="0">
                <a:solidFill>
                  <a:schemeClr val="dk1"/>
                </a:solidFill>
                <a:ea typeface="Calibri"/>
                <a:cs typeface="Calibri"/>
                <a:sym typeface="Calibri"/>
              </a:rPr>
              <a:t>Many consumers are more aware of the social and environmental consequences of their purchases</a:t>
            </a:r>
            <a:endParaRPr lang="en-US" sz="2600" dirty="0"/>
          </a:p>
          <a:p>
            <a:pPr marL="798750" lvl="1" indent="-342900">
              <a:buFont typeface="Wingdings" panose="05000000000000000000" pitchFamily="2" charset="2"/>
              <a:buChar char="§"/>
            </a:pPr>
            <a:r>
              <a:rPr lang="en-US" sz="2400" dirty="0">
                <a:solidFill>
                  <a:schemeClr val="dk1"/>
                </a:solidFill>
                <a:ea typeface="Calibri"/>
                <a:cs typeface="Calibri"/>
                <a:sym typeface="Calibri"/>
              </a:rPr>
              <a:t>And make decisions accordingly</a:t>
            </a:r>
            <a:r>
              <a:rPr lang="en-US" sz="2400" dirty="0" smtClean="0">
                <a:solidFill>
                  <a:schemeClr val="dk1"/>
                </a:solidFill>
                <a:ea typeface="Calibri"/>
                <a:cs typeface="Calibri"/>
                <a:sym typeface="Calibri"/>
              </a:rPr>
              <a:t>!</a:t>
            </a:r>
            <a:endParaRPr lang="en-US" sz="2400" dirty="0"/>
          </a:p>
          <a:p>
            <a:pPr marL="255600" indent="-255600">
              <a:buSzPct val="100000"/>
            </a:pPr>
            <a:r>
              <a:rPr lang="en-US" sz="2600" dirty="0">
                <a:solidFill>
                  <a:schemeClr val="dk1"/>
                </a:solidFill>
                <a:ea typeface="Calibri"/>
                <a:cs typeface="Calibri"/>
                <a:sym typeface="Calibri"/>
              </a:rPr>
              <a:t>In today’s connected world, criticism from consumer sources can be damaging.</a:t>
            </a:r>
            <a:endParaRPr lang="en-US" sz="2600" dirty="0"/>
          </a:p>
        </p:txBody>
      </p:sp>
    </p:spTree>
    <p:extLst>
      <p:ext uri="{BB962C8B-B14F-4D97-AF65-F5344CB8AC3E}">
        <p14:creationId xmlns:p14="http://schemas.microsoft.com/office/powerpoint/2010/main" val="1399450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Social Class</a:t>
            </a:r>
            <a:endParaRPr lang="en-IN" sz="3600" dirty="0">
              <a:latin typeface="+mj-lt"/>
            </a:endParaRPr>
          </a:p>
        </p:txBody>
      </p:sp>
      <p:sp>
        <p:nvSpPr>
          <p:cNvPr id="6" name="Content Placeholder 2"/>
          <p:cNvSpPr>
            <a:spLocks noGrp="1"/>
          </p:cNvSpPr>
          <p:nvPr>
            <p:ph idx="1"/>
          </p:nvPr>
        </p:nvSpPr>
        <p:spPr>
          <a:xfrm>
            <a:off x="457200" y="1600200"/>
            <a:ext cx="8305800" cy="4419599"/>
          </a:xfrm>
        </p:spPr>
        <p:txBody>
          <a:bodyPr/>
          <a:lstStyle/>
          <a:p>
            <a:pPr marL="255600" indent="-255600">
              <a:buSzPct val="100000"/>
            </a:pPr>
            <a:r>
              <a:rPr lang="en-US" sz="2600" b="1" dirty="0">
                <a:solidFill>
                  <a:schemeClr val="dk1"/>
                </a:solidFill>
                <a:ea typeface="Calibri"/>
                <a:cs typeface="Calibri"/>
                <a:sym typeface="Calibri"/>
              </a:rPr>
              <a:t>Social class </a:t>
            </a:r>
            <a:r>
              <a:rPr lang="en-US" sz="2600" dirty="0">
                <a:solidFill>
                  <a:schemeClr val="dk1"/>
                </a:solidFill>
                <a:ea typeface="Calibri"/>
                <a:cs typeface="Calibri"/>
                <a:sym typeface="Calibri"/>
              </a:rPr>
              <a:t>is the overall rank or social standing of groups of people within a society, according to factors such as:</a:t>
            </a:r>
            <a:endParaRPr lang="en-US" sz="2600" dirty="0"/>
          </a:p>
          <a:p>
            <a:pPr marL="798750" lvl="1" indent="-342900">
              <a:buFont typeface="Wingdings" panose="05000000000000000000" pitchFamily="2" charset="2"/>
              <a:buChar char="§"/>
            </a:pPr>
            <a:r>
              <a:rPr lang="en-US" sz="2400" dirty="0">
                <a:solidFill>
                  <a:schemeClr val="dk1"/>
                </a:solidFill>
                <a:ea typeface="Calibri"/>
                <a:cs typeface="Calibri"/>
                <a:sym typeface="Calibri"/>
              </a:rPr>
              <a:t>Family </a:t>
            </a:r>
            <a:r>
              <a:rPr lang="en-US" sz="2400" dirty="0" smtClean="0">
                <a:solidFill>
                  <a:schemeClr val="dk1"/>
                </a:solidFill>
                <a:ea typeface="Calibri"/>
                <a:cs typeface="Calibri"/>
                <a:sym typeface="Calibri"/>
              </a:rPr>
              <a:t>background</a:t>
            </a:r>
          </a:p>
          <a:p>
            <a:pPr marL="798750" lvl="1" indent="-342900">
              <a:buFont typeface="Wingdings" panose="05000000000000000000" pitchFamily="2" charset="2"/>
              <a:buChar char="§"/>
            </a:pPr>
            <a:r>
              <a:rPr lang="en-US" sz="2400" dirty="0" smtClean="0">
                <a:solidFill>
                  <a:schemeClr val="dk1"/>
                </a:solidFill>
                <a:ea typeface="Calibri"/>
                <a:cs typeface="Calibri"/>
                <a:sym typeface="Calibri"/>
              </a:rPr>
              <a:t>Occupation</a:t>
            </a:r>
          </a:p>
          <a:p>
            <a:pPr marL="798750" lvl="1" indent="-342900">
              <a:buFont typeface="Wingdings" panose="05000000000000000000" pitchFamily="2" charset="2"/>
              <a:buChar char="§"/>
            </a:pPr>
            <a:r>
              <a:rPr lang="en-US" sz="2400" dirty="0" smtClean="0">
                <a:solidFill>
                  <a:schemeClr val="dk1"/>
                </a:solidFill>
                <a:ea typeface="Calibri"/>
                <a:cs typeface="Calibri"/>
                <a:sym typeface="Calibri"/>
              </a:rPr>
              <a:t>Education</a:t>
            </a:r>
          </a:p>
          <a:p>
            <a:pPr marL="798750" lvl="1" indent="-342900">
              <a:buFont typeface="Wingdings" panose="05000000000000000000" pitchFamily="2" charset="2"/>
              <a:buChar char="§"/>
            </a:pPr>
            <a:r>
              <a:rPr lang="en-US" sz="2400" dirty="0" smtClean="0">
                <a:solidFill>
                  <a:schemeClr val="dk1"/>
                </a:solidFill>
                <a:ea typeface="Calibri"/>
                <a:cs typeface="Calibri"/>
                <a:sym typeface="Calibri"/>
              </a:rPr>
              <a:t>Income</a:t>
            </a:r>
            <a:endParaRPr lang="en-US" sz="2400" dirty="0"/>
          </a:p>
          <a:p>
            <a:pPr marL="255600" indent="-255600">
              <a:buSzPct val="100000"/>
            </a:pPr>
            <a:r>
              <a:rPr lang="en-US" sz="2600" dirty="0" smtClean="0">
                <a:solidFill>
                  <a:schemeClr val="dk1"/>
                </a:solidFill>
                <a:ea typeface="Calibri"/>
                <a:cs typeface="Calibri"/>
                <a:sym typeface="Calibri"/>
              </a:rPr>
              <a:t>Luxury products serve as status symbols.</a:t>
            </a:r>
            <a:endParaRPr lang="en-US" sz="2600" dirty="0"/>
          </a:p>
        </p:txBody>
      </p:sp>
    </p:spTree>
    <p:extLst>
      <p:ext uri="{BB962C8B-B14F-4D97-AF65-F5344CB8AC3E}">
        <p14:creationId xmlns:p14="http://schemas.microsoft.com/office/powerpoint/2010/main" val="3162988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Group Membership</a:t>
            </a:r>
            <a:endParaRPr lang="en-IN" sz="3600" dirty="0">
              <a:latin typeface="+mj-lt"/>
            </a:endParaRPr>
          </a:p>
        </p:txBody>
      </p:sp>
      <p:sp>
        <p:nvSpPr>
          <p:cNvPr id="4" name="Content Placeholder 2"/>
          <p:cNvSpPr>
            <a:spLocks noGrp="1"/>
          </p:cNvSpPr>
          <p:nvPr>
            <p:ph idx="1"/>
          </p:nvPr>
        </p:nvSpPr>
        <p:spPr>
          <a:xfrm>
            <a:off x="457200" y="1600200"/>
            <a:ext cx="3746500" cy="4419599"/>
          </a:xfrm>
        </p:spPr>
        <p:txBody>
          <a:bodyPr/>
          <a:lstStyle/>
          <a:p>
            <a:pPr marL="255600" indent="-255600">
              <a:buSzPct val="100000"/>
            </a:pPr>
            <a:r>
              <a:rPr lang="en-US" sz="2600" dirty="0">
                <a:solidFill>
                  <a:schemeClr val="dk1"/>
                </a:solidFill>
                <a:ea typeface="Calibri"/>
                <a:cs typeface="Calibri"/>
                <a:sym typeface="Calibri"/>
              </a:rPr>
              <a:t>Along with the </a:t>
            </a:r>
            <a:r>
              <a:rPr lang="en-US" sz="2600" dirty="0" smtClean="0">
                <a:solidFill>
                  <a:schemeClr val="dk1"/>
                </a:solidFill>
                <a:ea typeface="Calibri"/>
                <a:cs typeface="Calibri"/>
                <a:sym typeface="Calibri"/>
              </a:rPr>
              <a:t>crowd</a:t>
            </a:r>
          </a:p>
          <a:p>
            <a:pPr marL="255600" indent="-255600">
              <a:buSzPct val="100000"/>
            </a:pPr>
            <a:r>
              <a:rPr lang="en-US" sz="2600" dirty="0">
                <a:solidFill>
                  <a:schemeClr val="dk1"/>
                </a:solidFill>
                <a:ea typeface="Calibri"/>
                <a:cs typeface="Calibri"/>
                <a:sym typeface="Calibri"/>
              </a:rPr>
              <a:t>Riskier </a:t>
            </a:r>
            <a:r>
              <a:rPr lang="en-US" sz="2600" dirty="0" smtClean="0">
                <a:solidFill>
                  <a:schemeClr val="dk1"/>
                </a:solidFill>
                <a:ea typeface="Calibri"/>
                <a:cs typeface="Calibri"/>
                <a:sym typeface="Calibri"/>
              </a:rPr>
              <a:t>alternatives</a:t>
            </a:r>
          </a:p>
          <a:p>
            <a:pPr marL="255600" indent="-255600">
              <a:buSzPct val="100000"/>
            </a:pPr>
            <a:r>
              <a:rPr lang="en-US" sz="2600" dirty="0">
                <a:solidFill>
                  <a:schemeClr val="dk1"/>
                </a:solidFill>
                <a:ea typeface="Calibri"/>
                <a:cs typeface="Calibri"/>
                <a:sym typeface="Calibri"/>
              </a:rPr>
              <a:t>Reference group</a:t>
            </a:r>
            <a:endParaRPr lang="en-US" sz="2600" dirty="0"/>
          </a:p>
        </p:txBody>
      </p:sp>
      <p:pic>
        <p:nvPicPr>
          <p:cNvPr id="5" name="Picture 474" descr="Photo shows several people standing on a stage that has &quot;Star Wars&quot; written in the backdrop. The people are dressed as Jedis, Wookiees, and Stormtroopers."/>
          <p:cNvPicPr preferRelativeResize="0"/>
          <p:nvPr/>
        </p:nvPicPr>
        <p:blipFill rotWithShape="1">
          <a:blip r:embed="rId3">
            <a:alphaModFix/>
          </a:blip>
          <a:srcRect l="3781" t="3101" b="3439"/>
          <a:stretch/>
        </p:blipFill>
        <p:spPr>
          <a:xfrm>
            <a:off x="4511040" y="1859281"/>
            <a:ext cx="4266300" cy="3215640"/>
          </a:xfrm>
          <a:prstGeom prst="rect">
            <a:avLst/>
          </a:prstGeom>
          <a:noFill/>
          <a:ln>
            <a:noFill/>
          </a:ln>
        </p:spPr>
      </p:pic>
    </p:spTree>
    <p:extLst>
      <p:ext uri="{BB962C8B-B14F-4D97-AF65-F5344CB8AC3E}">
        <p14:creationId xmlns:p14="http://schemas.microsoft.com/office/powerpoint/2010/main" val="2582313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Opinion Leaders</a:t>
            </a:r>
            <a:endParaRPr lang="en-IN" sz="3600" dirty="0">
              <a:latin typeface="+mj-lt"/>
            </a:endParaRPr>
          </a:p>
        </p:txBody>
      </p:sp>
      <p:sp>
        <p:nvSpPr>
          <p:cNvPr id="4" name="Content Placeholder 2"/>
          <p:cNvSpPr>
            <a:spLocks noGrp="1"/>
          </p:cNvSpPr>
          <p:nvPr>
            <p:ph idx="1"/>
          </p:nvPr>
        </p:nvSpPr>
        <p:spPr>
          <a:xfrm>
            <a:off x="457200" y="1600200"/>
            <a:ext cx="8305800" cy="4419599"/>
          </a:xfrm>
        </p:spPr>
        <p:txBody>
          <a:bodyPr/>
          <a:lstStyle/>
          <a:p>
            <a:pPr marL="255600" indent="-255600">
              <a:buSzPct val="100000"/>
            </a:pPr>
            <a:r>
              <a:rPr lang="en-US" sz="2600" dirty="0">
                <a:solidFill>
                  <a:schemeClr val="dk1"/>
                </a:solidFill>
                <a:ea typeface="Calibri"/>
                <a:cs typeface="Calibri"/>
                <a:sym typeface="Calibri"/>
              </a:rPr>
              <a:t>Opinion leaders frequently influence the attitudes and behaviors of others</a:t>
            </a:r>
            <a:r>
              <a:rPr lang="en-US" sz="2600" dirty="0" smtClean="0">
                <a:solidFill>
                  <a:schemeClr val="dk1"/>
                </a:solidFill>
                <a:ea typeface="Calibri"/>
                <a:cs typeface="Calibri"/>
                <a:sym typeface="Calibri"/>
              </a:rPr>
              <a:t>.</a:t>
            </a:r>
          </a:p>
          <a:p>
            <a:pPr marL="255600" indent="-255600">
              <a:buSzPct val="100000"/>
            </a:pPr>
            <a:r>
              <a:rPr lang="en-US" sz="2600" dirty="0">
                <a:solidFill>
                  <a:schemeClr val="dk1"/>
                </a:solidFill>
                <a:ea typeface="Calibri"/>
                <a:cs typeface="Calibri"/>
                <a:sym typeface="Calibri"/>
              </a:rPr>
              <a:t>Such individuals typically share several characteristics:</a:t>
            </a:r>
            <a:endParaRPr lang="en-US" sz="2600" dirty="0"/>
          </a:p>
          <a:p>
            <a:pPr marL="798750" lvl="1" indent="-342900">
              <a:buFont typeface="Wingdings" panose="05000000000000000000" pitchFamily="2" charset="2"/>
              <a:buChar char="§"/>
            </a:pPr>
            <a:r>
              <a:rPr lang="en-US" sz="2400" dirty="0">
                <a:solidFill>
                  <a:schemeClr val="dk1"/>
                </a:solidFill>
                <a:ea typeface="Calibri"/>
                <a:cs typeface="Calibri"/>
                <a:sym typeface="Calibri"/>
              </a:rPr>
              <a:t>High interest in a given product </a:t>
            </a:r>
            <a:r>
              <a:rPr lang="en-US" sz="2400" dirty="0" smtClean="0">
                <a:solidFill>
                  <a:schemeClr val="dk1"/>
                </a:solidFill>
                <a:ea typeface="Calibri"/>
                <a:cs typeface="Calibri"/>
                <a:sym typeface="Calibri"/>
              </a:rPr>
              <a:t>category</a:t>
            </a:r>
          </a:p>
          <a:p>
            <a:pPr marL="798750" lvl="1" indent="-342900">
              <a:buFont typeface="Wingdings" panose="05000000000000000000" pitchFamily="2" charset="2"/>
              <a:buChar char="§"/>
            </a:pPr>
            <a:r>
              <a:rPr lang="en-US" sz="2400" dirty="0">
                <a:solidFill>
                  <a:schemeClr val="dk1"/>
                </a:solidFill>
                <a:ea typeface="Calibri"/>
                <a:cs typeface="Calibri"/>
                <a:sym typeface="Calibri"/>
              </a:rPr>
              <a:t>Update product category knowledge by reading, talking with salespeople, etc</a:t>
            </a:r>
            <a:r>
              <a:rPr lang="en-US" sz="2400" dirty="0" smtClean="0">
                <a:solidFill>
                  <a:schemeClr val="dk1"/>
                </a:solidFill>
                <a:ea typeface="Calibri"/>
                <a:cs typeface="Calibri"/>
                <a:sym typeface="Calibri"/>
              </a:rPr>
              <a:t>.</a:t>
            </a:r>
          </a:p>
          <a:p>
            <a:pPr marL="798750" lvl="1" indent="-342900">
              <a:buFont typeface="Wingdings" panose="05000000000000000000" pitchFamily="2" charset="2"/>
              <a:buChar char="§"/>
            </a:pPr>
            <a:r>
              <a:rPr lang="en-US" sz="2400" dirty="0">
                <a:solidFill>
                  <a:schemeClr val="dk1"/>
                </a:solidFill>
                <a:ea typeface="Calibri"/>
                <a:cs typeface="Calibri"/>
                <a:sym typeface="Calibri"/>
              </a:rPr>
              <a:t>Impart both positive and negative </a:t>
            </a:r>
            <a:r>
              <a:rPr lang="en-US" sz="2400" dirty="0" smtClean="0">
                <a:solidFill>
                  <a:schemeClr val="dk1"/>
                </a:solidFill>
                <a:ea typeface="Calibri"/>
                <a:cs typeface="Calibri"/>
                <a:sym typeface="Calibri"/>
              </a:rPr>
              <a:t>information</a:t>
            </a:r>
          </a:p>
          <a:p>
            <a:pPr marL="798750" lvl="1" indent="-342900">
              <a:buFont typeface="Wingdings" panose="05000000000000000000" pitchFamily="2" charset="2"/>
              <a:buChar char="§"/>
            </a:pPr>
            <a:r>
              <a:rPr lang="en-US" sz="2400" dirty="0">
                <a:solidFill>
                  <a:schemeClr val="dk1"/>
                </a:solidFill>
                <a:ea typeface="Calibri"/>
                <a:cs typeface="Calibri"/>
                <a:sym typeface="Calibri"/>
              </a:rPr>
              <a:t>Are among the first to buy goods</a:t>
            </a:r>
            <a:endParaRPr lang="en-US" sz="2400" dirty="0"/>
          </a:p>
        </p:txBody>
      </p:sp>
    </p:spTree>
    <p:extLst>
      <p:ext uri="{BB962C8B-B14F-4D97-AF65-F5344CB8AC3E}">
        <p14:creationId xmlns:p14="http://schemas.microsoft.com/office/powerpoint/2010/main" val="700649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Gender Roles</a:t>
            </a:r>
            <a:endParaRPr lang="en-IN" sz="3600" dirty="0">
              <a:latin typeface="+mj-lt"/>
            </a:endParaRPr>
          </a:p>
        </p:txBody>
      </p:sp>
      <p:sp>
        <p:nvSpPr>
          <p:cNvPr id="4" name="Content Placeholder 2"/>
          <p:cNvSpPr>
            <a:spLocks noGrp="1"/>
          </p:cNvSpPr>
          <p:nvPr>
            <p:ph idx="1"/>
          </p:nvPr>
        </p:nvSpPr>
        <p:spPr>
          <a:xfrm>
            <a:off x="457199" y="1600200"/>
            <a:ext cx="4572001" cy="4419599"/>
          </a:xfrm>
        </p:spPr>
        <p:txBody>
          <a:bodyPr/>
          <a:lstStyle/>
          <a:p>
            <a:pPr marL="255600" indent="-255600">
              <a:buSzPct val="100000"/>
            </a:pPr>
            <a:r>
              <a:rPr lang="en-US" sz="2600" b="1" dirty="0">
                <a:solidFill>
                  <a:schemeClr val="dk1"/>
                </a:solidFill>
                <a:ea typeface="Calibri"/>
                <a:cs typeface="Calibri"/>
                <a:sym typeface="Calibri"/>
              </a:rPr>
              <a:t>Gender roles </a:t>
            </a:r>
            <a:r>
              <a:rPr lang="en-US" sz="2600" dirty="0">
                <a:solidFill>
                  <a:schemeClr val="dk1"/>
                </a:solidFill>
                <a:ea typeface="Calibri"/>
                <a:cs typeface="Calibri"/>
                <a:sym typeface="Calibri"/>
              </a:rPr>
              <a:t>relate to society’s expectations regarding appropriate attitudes, behaviors, and opportunities for men and women.</a:t>
            </a:r>
            <a:endParaRPr lang="en-US" sz="2600" dirty="0"/>
          </a:p>
          <a:p>
            <a:pPr marL="798750" lvl="1" indent="-342900">
              <a:buFont typeface="Wingdings" panose="05000000000000000000" pitchFamily="2" charset="2"/>
              <a:buChar char="§"/>
            </a:pPr>
            <a:r>
              <a:rPr lang="en-US" sz="2400" dirty="0">
                <a:solidFill>
                  <a:schemeClr val="dk1"/>
                </a:solidFill>
                <a:ea typeface="Calibri"/>
                <a:cs typeface="Calibri"/>
                <a:sym typeface="Calibri"/>
              </a:rPr>
              <a:t>Consumers often associate sex-typed products with one gender or the other</a:t>
            </a:r>
            <a:r>
              <a:rPr lang="en-US" sz="2400" dirty="0" smtClean="0">
                <a:solidFill>
                  <a:schemeClr val="dk1"/>
                </a:solidFill>
                <a:ea typeface="Calibri"/>
                <a:cs typeface="Calibri"/>
                <a:sym typeface="Calibri"/>
              </a:rPr>
              <a:t>.</a:t>
            </a:r>
          </a:p>
          <a:p>
            <a:pPr marL="798750" lvl="1" indent="-342900">
              <a:buFont typeface="Wingdings" panose="05000000000000000000" pitchFamily="2" charset="2"/>
              <a:buChar char="§"/>
            </a:pPr>
            <a:r>
              <a:rPr lang="en-US" sz="2400" dirty="0">
                <a:solidFill>
                  <a:schemeClr val="dk1"/>
                </a:solidFill>
                <a:ea typeface="Calibri"/>
                <a:cs typeface="Calibri"/>
                <a:sym typeface="Calibri"/>
              </a:rPr>
              <a:t>Sex roles are constantly evolving</a:t>
            </a:r>
            <a:r>
              <a:rPr lang="en-US" sz="2400" dirty="0" smtClean="0">
                <a:solidFill>
                  <a:schemeClr val="dk1"/>
                </a:solidFill>
                <a:ea typeface="Calibri"/>
                <a:cs typeface="Calibri"/>
                <a:sym typeface="Calibri"/>
              </a:rPr>
              <a:t>.</a:t>
            </a:r>
            <a:endParaRPr lang="en-US" sz="2400" dirty="0"/>
          </a:p>
        </p:txBody>
      </p:sp>
      <p:pic>
        <p:nvPicPr>
          <p:cNvPr id="5" name="Picture 494" descr="An ad for BauKer shows a kitchen where a father in an apron is holding a muffin tray in front of his children, as the mother near the doorway with a grocery bag in hand looks at them with a bewildered expression. The copy reads “One mom is more than enough”."/>
          <p:cNvPicPr preferRelativeResize="0"/>
          <p:nvPr/>
        </p:nvPicPr>
        <p:blipFill rotWithShape="1">
          <a:blip r:embed="rId3">
            <a:alphaModFix/>
          </a:blip>
          <a:srcRect/>
          <a:stretch/>
        </p:blipFill>
        <p:spPr>
          <a:xfrm>
            <a:off x="5181599" y="2743200"/>
            <a:ext cx="3809999" cy="2438399"/>
          </a:xfrm>
          <a:prstGeom prst="rect">
            <a:avLst/>
          </a:prstGeom>
          <a:noFill/>
          <a:ln>
            <a:noFill/>
          </a:ln>
        </p:spPr>
      </p:pic>
    </p:spTree>
    <p:extLst>
      <p:ext uri="{BB962C8B-B14F-4D97-AF65-F5344CB8AC3E}">
        <p14:creationId xmlns:p14="http://schemas.microsoft.com/office/powerpoint/2010/main" val="3963494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Buying and Selling When the Customer </a:t>
            </a:r>
            <a:r>
              <a:rPr lang="en-US" sz="3600" dirty="0" smtClean="0">
                <a:latin typeface="+mj-lt"/>
                <a:sym typeface="Calibri"/>
              </a:rPr>
              <a:t>is </a:t>
            </a:r>
            <a:r>
              <a:rPr lang="en-US" sz="3600" dirty="0">
                <a:latin typeface="+mj-lt"/>
                <a:sym typeface="Calibri"/>
              </a:rPr>
              <a:t>Another Organization</a:t>
            </a:r>
            <a:endParaRPr lang="en-IN" sz="3600" dirty="0">
              <a:latin typeface="+mj-lt"/>
            </a:endParaRPr>
          </a:p>
        </p:txBody>
      </p:sp>
      <p:sp>
        <p:nvSpPr>
          <p:cNvPr id="4" name="Content Placeholder 2"/>
          <p:cNvSpPr>
            <a:spLocks noGrp="1"/>
          </p:cNvSpPr>
          <p:nvPr>
            <p:ph idx="1"/>
          </p:nvPr>
        </p:nvSpPr>
        <p:spPr>
          <a:xfrm>
            <a:off x="457200" y="1600200"/>
            <a:ext cx="8305800" cy="4419599"/>
          </a:xfrm>
        </p:spPr>
        <p:txBody>
          <a:bodyPr/>
          <a:lstStyle/>
          <a:p>
            <a:pPr marL="255600" indent="-255600">
              <a:buSzPct val="100000"/>
            </a:pPr>
            <a:r>
              <a:rPr lang="en-US" sz="2600" b="1" dirty="0">
                <a:solidFill>
                  <a:schemeClr val="dk1"/>
                </a:solidFill>
                <a:ea typeface="Calibri"/>
                <a:cs typeface="Calibri"/>
                <a:sym typeface="Calibri"/>
              </a:rPr>
              <a:t>Business-to-business (B2B) markets </a:t>
            </a:r>
            <a:r>
              <a:rPr lang="en-US" sz="2600" dirty="0">
                <a:solidFill>
                  <a:schemeClr val="dk1"/>
                </a:solidFill>
                <a:ea typeface="Calibri"/>
                <a:cs typeface="Calibri"/>
                <a:sym typeface="Calibri"/>
              </a:rPr>
              <a:t>(also called </a:t>
            </a:r>
            <a:r>
              <a:rPr lang="en-US" sz="2600" b="1" dirty="0">
                <a:solidFill>
                  <a:schemeClr val="dk1"/>
                </a:solidFill>
                <a:ea typeface="Calibri"/>
                <a:cs typeface="Calibri"/>
                <a:sym typeface="Calibri"/>
              </a:rPr>
              <a:t>organizational markets</a:t>
            </a:r>
            <a:r>
              <a:rPr lang="en-US" sz="2600" dirty="0">
                <a:solidFill>
                  <a:schemeClr val="dk1"/>
                </a:solidFill>
                <a:ea typeface="Calibri"/>
                <a:cs typeface="Calibri"/>
                <a:sym typeface="Calibri"/>
              </a:rPr>
              <a:t>) include:</a:t>
            </a:r>
            <a:endParaRPr lang="en-US" sz="2600" dirty="0"/>
          </a:p>
          <a:p>
            <a:pPr marL="798750" lvl="1" indent="-342900">
              <a:buFont typeface="Wingdings" panose="05000000000000000000" pitchFamily="2" charset="2"/>
              <a:buChar char="§"/>
            </a:pPr>
            <a:r>
              <a:rPr lang="en-US" sz="2400" dirty="0">
                <a:solidFill>
                  <a:schemeClr val="dk1"/>
                </a:solidFill>
                <a:ea typeface="Calibri"/>
                <a:cs typeface="Calibri"/>
                <a:sym typeface="Calibri"/>
              </a:rPr>
              <a:t>Manufacturers and other product producers</a:t>
            </a:r>
            <a:endParaRPr lang="en-US" sz="2400" dirty="0"/>
          </a:p>
          <a:p>
            <a:pPr marL="798750" lvl="1" indent="-342900">
              <a:buFont typeface="Wingdings" panose="05000000000000000000" pitchFamily="2" charset="2"/>
              <a:buChar char="§"/>
            </a:pPr>
            <a:r>
              <a:rPr lang="en-US" sz="2400" dirty="0">
                <a:solidFill>
                  <a:schemeClr val="dk1"/>
                </a:solidFill>
                <a:ea typeface="Calibri"/>
                <a:cs typeface="Calibri"/>
                <a:sym typeface="Calibri"/>
              </a:rPr>
              <a:t>Resellers (retailers and wholesalers</a:t>
            </a:r>
            <a:r>
              <a:rPr lang="en-US" sz="2400" dirty="0" smtClean="0">
                <a:solidFill>
                  <a:schemeClr val="dk1"/>
                </a:solidFill>
                <a:ea typeface="Calibri"/>
                <a:cs typeface="Calibri"/>
                <a:sym typeface="Calibri"/>
              </a:rPr>
              <a:t>)</a:t>
            </a:r>
          </a:p>
          <a:p>
            <a:pPr marL="798750" lvl="1" indent="-342900">
              <a:buFont typeface="Wingdings" panose="05000000000000000000" pitchFamily="2" charset="2"/>
              <a:buChar char="§"/>
            </a:pPr>
            <a:r>
              <a:rPr lang="en-US" sz="2400" dirty="0">
                <a:solidFill>
                  <a:schemeClr val="dk1"/>
                </a:solidFill>
                <a:ea typeface="Calibri"/>
                <a:cs typeface="Calibri"/>
                <a:sym typeface="Calibri"/>
              </a:rPr>
              <a:t>Government and not-for-profit institutions</a:t>
            </a:r>
            <a:endParaRPr lang="en-US" sz="2600" dirty="0"/>
          </a:p>
        </p:txBody>
      </p:sp>
    </p:spTree>
    <p:extLst>
      <p:ext uri="{BB962C8B-B14F-4D97-AF65-F5344CB8AC3E}">
        <p14:creationId xmlns:p14="http://schemas.microsoft.com/office/powerpoint/2010/main" val="536733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Figure </a:t>
            </a:r>
            <a:r>
              <a:rPr lang="en-US" sz="3600" dirty="0" smtClean="0">
                <a:latin typeface="+mj-lt"/>
                <a:sym typeface="Calibri"/>
              </a:rPr>
              <a:t>6.6 </a:t>
            </a:r>
            <a:r>
              <a:rPr lang="en-US" sz="3600" dirty="0">
                <a:latin typeface="+mj-lt"/>
                <a:sym typeface="Calibri"/>
              </a:rPr>
              <a:t>The Business Marketplace</a:t>
            </a:r>
            <a:endParaRPr lang="en-IN" sz="3600" dirty="0">
              <a:latin typeface="+mj-lt"/>
            </a:endParaRPr>
          </a:p>
        </p:txBody>
      </p:sp>
      <p:pic>
        <p:nvPicPr>
          <p:cNvPr id="4" name="Picture 513" descr="An illustration shows categories of The Business Marketplace&#10;The tree diagram shows the Total Business Market divided into three segments, and the types in each.&#10;1. Producers&#10;• Fishing, agricultural, and lumber industries&#10;• Manufacturers of consumer goods and component parts&#10;• Service, including financial, transportation, restaurants, hotels, health care, recreation and entertainment, and others&#10;2. Resellers&#10;• Wholesalers and distributors&#10;• Retailers&#10;3. Organizations&#10;• Government, including federal, state, county, and local units&#10;• Not-for-profit institutions, including organizations with education, charity, community, and other public service goals"/>
          <p:cNvPicPr preferRelativeResize="0"/>
          <p:nvPr/>
        </p:nvPicPr>
        <p:blipFill rotWithShape="1">
          <a:blip r:embed="rId3">
            <a:alphaModFix/>
          </a:blip>
          <a:srcRect/>
          <a:stretch/>
        </p:blipFill>
        <p:spPr>
          <a:xfrm>
            <a:off x="628812" y="1502484"/>
            <a:ext cx="8010603" cy="3943350"/>
          </a:xfrm>
          <a:prstGeom prst="rect">
            <a:avLst/>
          </a:prstGeom>
          <a:noFill/>
          <a:ln>
            <a:noFill/>
          </a:ln>
        </p:spPr>
      </p:pic>
    </p:spTree>
    <p:extLst>
      <p:ext uri="{BB962C8B-B14F-4D97-AF65-F5344CB8AC3E}">
        <p14:creationId xmlns:p14="http://schemas.microsoft.com/office/powerpoint/2010/main" val="1183854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sym typeface="Calibri"/>
              </a:rPr>
              <a:t>Table 6.1 North American Industry Classification System</a:t>
            </a:r>
            <a:endParaRPr lang="en-IN" sz="3600" dirty="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2064283426"/>
              </p:ext>
            </p:extLst>
          </p:nvPr>
        </p:nvGraphicFramePr>
        <p:xfrm>
          <a:off x="685800" y="1524000"/>
          <a:ext cx="7848601" cy="4244591"/>
        </p:xfrm>
        <a:graphic>
          <a:graphicData uri="http://schemas.openxmlformats.org/drawingml/2006/table">
            <a:tbl>
              <a:tblPr firstRow="1">
                <a:tableStyleId>{3B4B98B0-60AC-42C2-AFA5-B58CD77FA1E5}</a:tableStyleId>
              </a:tblPr>
              <a:tblGrid>
                <a:gridCol w="1381125"/>
                <a:gridCol w="1133475"/>
                <a:gridCol w="1524000"/>
                <a:gridCol w="1905000"/>
                <a:gridCol w="1905001"/>
              </a:tblGrid>
              <a:tr h="577995">
                <a:tc>
                  <a:txBody>
                    <a:bodyPr/>
                    <a:lstStyle/>
                    <a:p>
                      <a:pPr marL="0" marR="0" lvl="0" indent="0">
                        <a:lnSpc>
                          <a:spcPct val="115000"/>
                        </a:lnSpc>
                        <a:spcBef>
                          <a:spcPts val="0"/>
                        </a:spcBef>
                        <a:spcAft>
                          <a:spcPts val="0"/>
                        </a:spcAft>
                        <a:buClr>
                          <a:srgbClr val="0070C0"/>
                        </a:buClr>
                        <a:buFontTx/>
                        <a:buNone/>
                        <a:tabLst/>
                      </a:pPr>
                      <a:r>
                        <a:rPr lang="en-IN" sz="1300" b="1" kern="1200" dirty="0" smtClean="0">
                          <a:solidFill>
                            <a:schemeClr val="bg1"/>
                          </a:solidFill>
                          <a:effectLst/>
                        </a:rPr>
                        <a:t>Blank</a:t>
                      </a:r>
                      <a:endParaRPr lang="en-IN" sz="1300" dirty="0">
                        <a:noFill/>
                        <a:effectLst/>
                        <a:latin typeface="Calibri"/>
                      </a:endParaRPr>
                    </a:p>
                  </a:txBody>
                  <a:tcPr marL="34255" marR="34255" marT="48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b="1" kern="1200" dirty="0" smtClean="0">
                          <a:effectLst/>
                        </a:rPr>
                        <a:t>Frozen Fruit Example</a:t>
                      </a:r>
                      <a:endParaRPr lang="en-IN" sz="1300" dirty="0">
                        <a:effectLst/>
                        <a:latin typeface="Calibri"/>
                        <a:ea typeface="Calibri"/>
                        <a:cs typeface="Times New Roman"/>
                      </a:endParaRPr>
                    </a:p>
                  </a:txBody>
                  <a:tcPr marL="8156" marR="8156" marT="815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IN" sz="1300" b="1" kern="1200" dirty="0" smtClean="0">
                          <a:solidFill>
                            <a:schemeClr val="bg1"/>
                          </a:solidFill>
                          <a:effectLst/>
                        </a:rPr>
                        <a:t>Blank</a:t>
                      </a:r>
                      <a:endParaRPr lang="en-IN" sz="1300" dirty="0" smtClean="0">
                        <a:effectLst/>
                        <a:latin typeface="Calibri"/>
                        <a:ea typeface="Calibri"/>
                        <a:cs typeface="Times New Roman"/>
                      </a:endParaRPr>
                    </a:p>
                    <a:p>
                      <a:pPr marL="0" marR="0">
                        <a:lnSpc>
                          <a:spcPct val="115000"/>
                        </a:lnSpc>
                        <a:spcBef>
                          <a:spcPts val="0"/>
                        </a:spcBef>
                        <a:spcAft>
                          <a:spcPts val="0"/>
                        </a:spcAft>
                      </a:pPr>
                      <a:endParaRPr lang="en-IN" sz="1300" dirty="0">
                        <a:effectLst/>
                        <a:latin typeface="Calibri"/>
                        <a:ea typeface="Calibri"/>
                        <a:cs typeface="Times New Roman"/>
                      </a:endParaRPr>
                    </a:p>
                  </a:txBody>
                  <a:tcPr marL="34255" marR="34255" marT="48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b="1" kern="1200" dirty="0" smtClean="0">
                          <a:effectLst/>
                        </a:rPr>
                        <a:t>Cellular Telecommunications Example</a:t>
                      </a:r>
                      <a:endParaRPr lang="en-IN" sz="1300" dirty="0">
                        <a:effectLst/>
                        <a:latin typeface="Calibri"/>
                        <a:ea typeface="Calibri"/>
                        <a:cs typeface="Times New Roman"/>
                      </a:endParaRPr>
                    </a:p>
                  </a:txBody>
                  <a:tcPr marL="8156" marR="8156" marT="815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buFontTx/>
                        <a:buNone/>
                      </a:pPr>
                      <a:r>
                        <a:rPr lang="en-IN" sz="1300" b="1" kern="1200" dirty="0" smtClean="0">
                          <a:solidFill>
                            <a:schemeClr val="bg1"/>
                          </a:solidFill>
                          <a:effectLst/>
                        </a:rPr>
                        <a:t>Blank</a:t>
                      </a:r>
                      <a:endParaRPr lang="en-IN" sz="1300" dirty="0">
                        <a:effectLst/>
                        <a:latin typeface="Calibri"/>
                        <a:ea typeface="Calibri"/>
                        <a:cs typeface="Times New Roman"/>
                      </a:endParaRPr>
                    </a:p>
                  </a:txBody>
                  <a:tcPr marL="34255" marR="34255" marT="48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7995">
                <a:tc>
                  <a:txBody>
                    <a:bodyPr/>
                    <a:lstStyle/>
                    <a:p>
                      <a:pPr marL="182563" marR="0" lvl="0" indent="-182563">
                        <a:lnSpc>
                          <a:spcPct val="115000"/>
                        </a:lnSpc>
                        <a:spcBef>
                          <a:spcPts val="0"/>
                        </a:spcBef>
                        <a:spcAft>
                          <a:spcPts val="0"/>
                        </a:spcAft>
                        <a:buClr>
                          <a:srgbClr val="0070C0"/>
                        </a:buClr>
                        <a:buFont typeface="Arial"/>
                        <a:buChar char="•"/>
                        <a:tabLst/>
                      </a:pPr>
                      <a:r>
                        <a:rPr lang="en-IN" sz="1300" kern="1200" dirty="0">
                          <a:effectLst/>
                        </a:rPr>
                        <a:t>Sector (two digits) </a:t>
                      </a:r>
                      <a:endParaRPr lang="en-IN" sz="1300" dirty="0">
                        <a:noFill/>
                        <a:effectLst/>
                        <a:latin typeface="Calibri"/>
                      </a:endParaRPr>
                    </a:p>
                  </a:txBody>
                  <a:tcPr marL="34255" marR="34255" marT="48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kern="1200" dirty="0">
                          <a:effectLst/>
                        </a:rPr>
                        <a:t>31–33</a:t>
                      </a:r>
                      <a:endParaRPr lang="en-IN" sz="1300" dirty="0">
                        <a:effectLst/>
                        <a:latin typeface="Calibri"/>
                        <a:ea typeface="Calibri"/>
                        <a:cs typeface="Times New Roman"/>
                      </a:endParaRPr>
                    </a:p>
                  </a:txBody>
                  <a:tcPr marL="8156" marR="8156" marT="815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kern="1200" dirty="0">
                          <a:effectLst/>
                        </a:rPr>
                        <a:t>Manufacturing </a:t>
                      </a:r>
                      <a:endParaRPr lang="en-IN" sz="1300" dirty="0">
                        <a:effectLst/>
                        <a:latin typeface="Calibri"/>
                        <a:ea typeface="Calibri"/>
                        <a:cs typeface="Times New Roman"/>
                      </a:endParaRPr>
                    </a:p>
                  </a:txBody>
                  <a:tcPr marL="34255" marR="34255" marT="48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kern="1200" dirty="0">
                          <a:effectLst/>
                        </a:rPr>
                        <a:t>51</a:t>
                      </a:r>
                      <a:endParaRPr lang="en-IN" sz="1300" dirty="0">
                        <a:effectLst/>
                        <a:latin typeface="Calibri"/>
                        <a:ea typeface="Calibri"/>
                        <a:cs typeface="Times New Roman"/>
                      </a:endParaRPr>
                    </a:p>
                  </a:txBody>
                  <a:tcPr marL="8156" marR="8156" marT="815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kern="1200" dirty="0">
                          <a:effectLst/>
                        </a:rPr>
                        <a:t>Information </a:t>
                      </a:r>
                      <a:endParaRPr lang="en-IN" sz="1300" dirty="0">
                        <a:effectLst/>
                        <a:latin typeface="Calibri"/>
                        <a:ea typeface="Calibri"/>
                        <a:cs typeface="Times New Roman"/>
                      </a:endParaRPr>
                    </a:p>
                  </a:txBody>
                  <a:tcPr marL="34255" marR="34255" marT="48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1864">
                <a:tc>
                  <a:txBody>
                    <a:bodyPr/>
                    <a:lstStyle/>
                    <a:p>
                      <a:pPr marL="182563" marR="0" lvl="0" indent="-182563">
                        <a:lnSpc>
                          <a:spcPct val="115000"/>
                        </a:lnSpc>
                        <a:spcBef>
                          <a:spcPts val="0"/>
                        </a:spcBef>
                        <a:spcAft>
                          <a:spcPts val="0"/>
                        </a:spcAft>
                        <a:buClr>
                          <a:srgbClr val="0070C0"/>
                        </a:buClr>
                        <a:buFont typeface="Arial"/>
                        <a:buChar char="•"/>
                        <a:tabLst>
                          <a:tab pos="457200" algn="l"/>
                        </a:tabLst>
                      </a:pPr>
                      <a:r>
                        <a:rPr lang="en-IN" sz="1300" kern="1200" dirty="0">
                          <a:effectLst/>
                        </a:rPr>
                        <a:t>Subsector (three digits) </a:t>
                      </a:r>
                      <a:endParaRPr lang="en-IN" sz="1300" dirty="0">
                        <a:noFill/>
                        <a:effectLst/>
                        <a:latin typeface="Times New Roman"/>
                        <a:ea typeface="Times New Roman"/>
                      </a:endParaRPr>
                    </a:p>
                  </a:txBody>
                  <a:tcPr marL="34255" marR="34255" marT="48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kern="1200" dirty="0">
                          <a:effectLst/>
                        </a:rPr>
                        <a:t>311</a:t>
                      </a:r>
                      <a:endParaRPr lang="en-IN" sz="1300" dirty="0">
                        <a:effectLst/>
                        <a:latin typeface="Calibri"/>
                        <a:ea typeface="Calibri"/>
                        <a:cs typeface="Times New Roman"/>
                      </a:endParaRPr>
                    </a:p>
                  </a:txBody>
                  <a:tcPr marL="8156" marR="8156" marT="815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kern="1200" dirty="0">
                          <a:effectLst/>
                        </a:rPr>
                        <a:t>Food manufacturing </a:t>
                      </a:r>
                      <a:endParaRPr lang="en-IN" sz="1300" dirty="0">
                        <a:effectLst/>
                        <a:latin typeface="Calibri"/>
                        <a:ea typeface="Calibri"/>
                        <a:cs typeface="Times New Roman"/>
                      </a:endParaRPr>
                    </a:p>
                  </a:txBody>
                  <a:tcPr marL="34255" marR="34255" marT="48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kern="1200" dirty="0">
                          <a:effectLst/>
                        </a:rPr>
                        <a:t>513</a:t>
                      </a:r>
                      <a:endParaRPr lang="en-IN" sz="1300" dirty="0">
                        <a:effectLst/>
                        <a:latin typeface="Calibri"/>
                        <a:ea typeface="Calibri"/>
                        <a:cs typeface="Times New Roman"/>
                      </a:endParaRPr>
                    </a:p>
                  </a:txBody>
                  <a:tcPr marL="8156" marR="8156" marT="815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kern="1200" dirty="0">
                          <a:effectLst/>
                        </a:rPr>
                        <a:t>Broadcasting and </a:t>
                      </a:r>
                      <a:r>
                        <a:rPr lang="en-IN" sz="1300" kern="1200" dirty="0" smtClean="0">
                          <a:effectLst/>
                        </a:rPr>
                        <a:t>telecommunications</a:t>
                      </a:r>
                      <a:endParaRPr lang="en-IN" sz="1300" dirty="0">
                        <a:effectLst/>
                        <a:latin typeface="Calibri"/>
                        <a:ea typeface="Calibri"/>
                        <a:cs typeface="Times New Roman"/>
                      </a:endParaRPr>
                    </a:p>
                  </a:txBody>
                  <a:tcPr marL="34255" marR="34255" marT="48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3741">
                <a:tc>
                  <a:txBody>
                    <a:bodyPr/>
                    <a:lstStyle/>
                    <a:p>
                      <a:pPr marL="182563" marR="0" lvl="0" indent="-182563">
                        <a:lnSpc>
                          <a:spcPct val="115000"/>
                        </a:lnSpc>
                        <a:spcBef>
                          <a:spcPts val="0"/>
                        </a:spcBef>
                        <a:spcAft>
                          <a:spcPts val="0"/>
                        </a:spcAft>
                        <a:buClr>
                          <a:srgbClr val="0070C0"/>
                        </a:buClr>
                        <a:buFont typeface="Arial"/>
                        <a:buChar char="•"/>
                        <a:tabLst>
                          <a:tab pos="457200" algn="l"/>
                        </a:tabLst>
                      </a:pPr>
                      <a:r>
                        <a:rPr lang="en-IN" sz="1300" kern="1200" dirty="0">
                          <a:effectLst/>
                        </a:rPr>
                        <a:t>Industry group (four digits) </a:t>
                      </a:r>
                      <a:endParaRPr lang="en-IN" sz="1300" dirty="0">
                        <a:noFill/>
                        <a:effectLst/>
                        <a:latin typeface="Times New Roman"/>
                        <a:ea typeface="Times New Roman"/>
                      </a:endParaRPr>
                    </a:p>
                  </a:txBody>
                  <a:tcPr marL="34255" marR="34255" marT="48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kern="1200" dirty="0">
                          <a:effectLst/>
                        </a:rPr>
                        <a:t>3114</a:t>
                      </a:r>
                      <a:endParaRPr lang="en-IN" sz="1300" dirty="0">
                        <a:effectLst/>
                        <a:latin typeface="Calibri"/>
                        <a:ea typeface="Calibri"/>
                        <a:cs typeface="Times New Roman"/>
                      </a:endParaRPr>
                    </a:p>
                  </a:txBody>
                  <a:tcPr marL="8156" marR="8156" marT="815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kern="1200" dirty="0">
                          <a:effectLst/>
                        </a:rPr>
                        <a:t>Fruit and vegetable preserving </a:t>
                      </a:r>
                      <a:r>
                        <a:rPr lang="en-IN" sz="1300" kern="1200" dirty="0" smtClean="0">
                          <a:effectLst/>
                        </a:rPr>
                        <a:t>and specialty food manufacturing</a:t>
                      </a:r>
                      <a:endParaRPr lang="en-IN" sz="1300" dirty="0">
                        <a:effectLst/>
                        <a:latin typeface="Calibri"/>
                        <a:ea typeface="Calibri"/>
                        <a:cs typeface="Times New Roman"/>
                      </a:endParaRPr>
                    </a:p>
                  </a:txBody>
                  <a:tcPr marL="34255" marR="34255" marT="48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kern="1200" dirty="0">
                          <a:effectLst/>
                        </a:rPr>
                        <a:t>5133</a:t>
                      </a:r>
                      <a:endParaRPr lang="en-IN" sz="1300" dirty="0">
                        <a:effectLst/>
                        <a:latin typeface="Calibri"/>
                        <a:ea typeface="Calibri"/>
                        <a:cs typeface="Times New Roman"/>
                      </a:endParaRPr>
                    </a:p>
                  </a:txBody>
                  <a:tcPr marL="8156" marR="8156" marT="815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kern="1200" dirty="0" smtClean="0">
                          <a:effectLst/>
                        </a:rPr>
                        <a:t>Telecommunications </a:t>
                      </a:r>
                      <a:endParaRPr lang="en-IN" sz="1300" dirty="0">
                        <a:effectLst/>
                        <a:latin typeface="Calibri"/>
                        <a:ea typeface="Calibri"/>
                        <a:cs typeface="Times New Roman"/>
                      </a:endParaRPr>
                    </a:p>
                  </a:txBody>
                  <a:tcPr marL="34255" marR="34255" marT="48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7995">
                <a:tc>
                  <a:txBody>
                    <a:bodyPr/>
                    <a:lstStyle/>
                    <a:p>
                      <a:pPr marL="182563" marR="0" lvl="0" indent="-182563">
                        <a:lnSpc>
                          <a:spcPct val="115000"/>
                        </a:lnSpc>
                        <a:spcBef>
                          <a:spcPts val="0"/>
                        </a:spcBef>
                        <a:spcAft>
                          <a:spcPts val="0"/>
                        </a:spcAft>
                        <a:buClr>
                          <a:srgbClr val="0070C0"/>
                        </a:buClr>
                        <a:buFont typeface="Arial"/>
                        <a:buChar char="•"/>
                        <a:tabLst>
                          <a:tab pos="457200" algn="l"/>
                        </a:tabLst>
                      </a:pPr>
                      <a:r>
                        <a:rPr lang="en-IN" sz="1300" kern="1200" dirty="0">
                          <a:effectLst/>
                        </a:rPr>
                        <a:t>Industry (five digits) </a:t>
                      </a:r>
                      <a:endParaRPr lang="en-IN" sz="1300" dirty="0">
                        <a:noFill/>
                        <a:effectLst/>
                        <a:latin typeface="Times New Roman"/>
                        <a:ea typeface="Times New Roman"/>
                      </a:endParaRPr>
                    </a:p>
                  </a:txBody>
                  <a:tcPr marL="34255" marR="34255" marT="48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kern="1200" dirty="0">
                          <a:effectLst/>
                        </a:rPr>
                        <a:t>31141</a:t>
                      </a:r>
                      <a:endParaRPr lang="en-IN" sz="1300" dirty="0">
                        <a:effectLst/>
                        <a:latin typeface="Calibri"/>
                        <a:ea typeface="Calibri"/>
                        <a:cs typeface="Times New Roman"/>
                      </a:endParaRPr>
                    </a:p>
                  </a:txBody>
                  <a:tcPr marL="8156" marR="8156" marT="815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kern="1200" dirty="0">
                          <a:effectLst/>
                        </a:rPr>
                        <a:t>Frozen food manufacturing </a:t>
                      </a:r>
                      <a:endParaRPr lang="en-IN" sz="1300" dirty="0">
                        <a:effectLst/>
                        <a:latin typeface="Calibri"/>
                        <a:ea typeface="Calibri"/>
                        <a:cs typeface="Times New Roman"/>
                      </a:endParaRPr>
                    </a:p>
                  </a:txBody>
                  <a:tcPr marL="34255" marR="34255" marT="48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kern="1200" dirty="0">
                          <a:effectLst/>
                        </a:rPr>
                        <a:t>51332</a:t>
                      </a:r>
                      <a:endParaRPr lang="en-IN" sz="1300" dirty="0">
                        <a:effectLst/>
                        <a:latin typeface="Calibri"/>
                        <a:ea typeface="Calibri"/>
                        <a:cs typeface="Times New Roman"/>
                      </a:endParaRPr>
                    </a:p>
                  </a:txBody>
                  <a:tcPr marL="8156" marR="8156" marT="815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kern="1200" dirty="0">
                          <a:effectLst/>
                        </a:rPr>
                        <a:t>Wireless telecommunications </a:t>
                      </a:r>
                      <a:r>
                        <a:rPr lang="en-IN" sz="1300" kern="1200" dirty="0" smtClean="0">
                          <a:effectLst/>
                        </a:rPr>
                        <a:t>carriers (except satellite)</a:t>
                      </a:r>
                      <a:endParaRPr lang="en-IN" sz="1300" dirty="0">
                        <a:effectLst/>
                        <a:latin typeface="Calibri"/>
                        <a:ea typeface="Calibri"/>
                        <a:cs typeface="Times New Roman"/>
                      </a:endParaRPr>
                    </a:p>
                  </a:txBody>
                  <a:tcPr marL="34255" marR="34255" marT="48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1864">
                <a:tc>
                  <a:txBody>
                    <a:bodyPr/>
                    <a:lstStyle/>
                    <a:p>
                      <a:pPr marL="182563" marR="0" lvl="0" indent="-182563">
                        <a:lnSpc>
                          <a:spcPct val="115000"/>
                        </a:lnSpc>
                        <a:spcBef>
                          <a:spcPts val="0"/>
                        </a:spcBef>
                        <a:spcAft>
                          <a:spcPts val="0"/>
                        </a:spcAft>
                        <a:buClr>
                          <a:srgbClr val="0070C0"/>
                        </a:buClr>
                        <a:buFont typeface="Arial"/>
                        <a:buChar char="•"/>
                        <a:tabLst>
                          <a:tab pos="457200" algn="l"/>
                        </a:tabLst>
                      </a:pPr>
                      <a:r>
                        <a:rPr lang="en-IN" sz="1300" kern="1200" dirty="0">
                          <a:effectLst/>
                        </a:rPr>
                        <a:t>U.S. industry (six digits) </a:t>
                      </a:r>
                      <a:endParaRPr lang="en-IN" sz="1300" dirty="0">
                        <a:noFill/>
                        <a:effectLst/>
                        <a:latin typeface="Times New Roman"/>
                        <a:ea typeface="Times New Roman"/>
                      </a:endParaRPr>
                    </a:p>
                  </a:txBody>
                  <a:tcPr marL="34255" marR="34255" marT="48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kern="1200" dirty="0">
                          <a:effectLst/>
                        </a:rPr>
                        <a:t>311311</a:t>
                      </a:r>
                      <a:endParaRPr lang="en-IN" sz="1300" dirty="0">
                        <a:effectLst/>
                        <a:latin typeface="Calibri"/>
                        <a:ea typeface="Calibri"/>
                        <a:cs typeface="Times New Roman"/>
                      </a:endParaRPr>
                    </a:p>
                  </a:txBody>
                  <a:tcPr marL="8156" marR="8156" marT="815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kern="1200" dirty="0">
                          <a:effectLst/>
                        </a:rPr>
                        <a:t>Frozen fruit, juice, and vegetable </a:t>
                      </a:r>
                      <a:r>
                        <a:rPr lang="en-IN" sz="1300" kern="1200" dirty="0" smtClean="0">
                          <a:effectLst/>
                        </a:rPr>
                        <a:t>manufacturing</a:t>
                      </a:r>
                      <a:endParaRPr lang="en-IN" sz="1300" dirty="0">
                        <a:effectLst/>
                        <a:latin typeface="Calibri"/>
                        <a:ea typeface="Calibri"/>
                        <a:cs typeface="Times New Roman"/>
                      </a:endParaRPr>
                    </a:p>
                  </a:txBody>
                  <a:tcPr marL="34255" marR="34255" marT="48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kern="1200" dirty="0">
                          <a:effectLst/>
                        </a:rPr>
                        <a:t>513322</a:t>
                      </a:r>
                      <a:endParaRPr lang="en-IN" sz="1300" dirty="0">
                        <a:effectLst/>
                        <a:latin typeface="Calibri"/>
                        <a:ea typeface="Calibri"/>
                        <a:cs typeface="Times New Roman"/>
                      </a:endParaRPr>
                    </a:p>
                  </a:txBody>
                  <a:tcPr marL="8156" marR="8156" marT="815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300" kern="1200" dirty="0">
                          <a:effectLst/>
                        </a:rPr>
                        <a:t>Cellular and other wireless </a:t>
                      </a:r>
                      <a:r>
                        <a:rPr lang="en-IN" sz="1300" kern="1200" dirty="0" smtClean="0">
                          <a:effectLst/>
                        </a:rPr>
                        <a:t>telecommunications</a:t>
                      </a:r>
                      <a:endParaRPr lang="en-IN" sz="1300" dirty="0">
                        <a:effectLst/>
                        <a:latin typeface="Calibri"/>
                        <a:ea typeface="Calibri"/>
                        <a:cs typeface="Times New Roman"/>
                      </a:endParaRPr>
                    </a:p>
                  </a:txBody>
                  <a:tcPr marL="34255" marR="34255" marT="48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09523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1097280"/>
          </a:xfrm>
        </p:spPr>
        <p:txBody>
          <a:bodyPr/>
          <a:lstStyle/>
          <a:p>
            <a:r>
              <a:rPr lang="en-US" sz="3600" dirty="0">
                <a:latin typeface="+mj-lt"/>
                <a:sym typeface="Calibri"/>
              </a:rPr>
              <a:t>Real People, Real Choices: </a:t>
            </a:r>
            <a:br>
              <a:rPr lang="en-US" sz="3600" dirty="0">
                <a:latin typeface="+mj-lt"/>
                <a:sym typeface="Calibri"/>
              </a:rPr>
            </a:br>
            <a:r>
              <a:rPr lang="en-US" sz="3600" dirty="0">
                <a:latin typeface="+mj-lt"/>
                <a:sym typeface="Calibri"/>
              </a:rPr>
              <a:t>Weight Watchers</a:t>
            </a:r>
            <a:endParaRPr lang="en-IN" sz="3600" dirty="0">
              <a:latin typeface="+mj-lt"/>
            </a:endParaRPr>
          </a:p>
        </p:txBody>
      </p:sp>
      <p:sp>
        <p:nvSpPr>
          <p:cNvPr id="3" name="Content Placeholder 2"/>
          <p:cNvSpPr>
            <a:spLocks noGrp="1"/>
          </p:cNvSpPr>
          <p:nvPr>
            <p:ph idx="1"/>
          </p:nvPr>
        </p:nvSpPr>
        <p:spPr>
          <a:xfrm>
            <a:off x="457200" y="1600200"/>
            <a:ext cx="8305800" cy="4419599"/>
          </a:xfrm>
        </p:spPr>
        <p:txBody>
          <a:bodyPr/>
          <a:lstStyle/>
          <a:p>
            <a:pPr marL="255600" indent="-255600">
              <a:buSzPct val="100000"/>
            </a:pPr>
            <a:r>
              <a:rPr lang="en-US" sz="2600" dirty="0">
                <a:sym typeface="Calibri"/>
              </a:rPr>
              <a:t>Which option should be pursued?</a:t>
            </a:r>
            <a:endParaRPr lang="en-US" sz="2600" dirty="0"/>
          </a:p>
          <a:p>
            <a:pPr marL="798750" lvl="1" indent="-342900">
              <a:buFont typeface="Wingdings" panose="05000000000000000000" pitchFamily="2" charset="2"/>
              <a:buChar char="§"/>
            </a:pPr>
            <a:r>
              <a:rPr lang="en-US" sz="2400" i="1" dirty="0" smtClean="0">
                <a:solidFill>
                  <a:srgbClr val="007FA3"/>
                </a:solidFill>
                <a:ea typeface="Calibri"/>
                <a:cs typeface="Calibri"/>
                <a:sym typeface="Calibri"/>
              </a:rPr>
              <a:t>Option </a:t>
            </a:r>
            <a:r>
              <a:rPr lang="en-US" sz="2400" i="1" dirty="0">
                <a:solidFill>
                  <a:srgbClr val="007FA3"/>
                </a:solidFill>
                <a:ea typeface="Calibri"/>
                <a:cs typeface="Calibri"/>
                <a:sym typeface="Calibri"/>
              </a:rPr>
              <a:t>1:</a:t>
            </a:r>
            <a:r>
              <a:rPr lang="en-US" sz="2400" i="1" dirty="0">
                <a:solidFill>
                  <a:srgbClr val="000066"/>
                </a:solidFill>
                <a:ea typeface="Calibri"/>
                <a:cs typeface="Calibri"/>
                <a:sym typeface="Calibri"/>
              </a:rPr>
              <a:t> </a:t>
            </a:r>
            <a:r>
              <a:rPr lang="en-US" sz="2400" dirty="0">
                <a:solidFill>
                  <a:schemeClr val="dk1"/>
                </a:solidFill>
                <a:ea typeface="Calibri"/>
                <a:cs typeface="Calibri"/>
                <a:sym typeface="Calibri"/>
              </a:rPr>
              <a:t>Make the weekly meetings more productive and entertaining</a:t>
            </a:r>
            <a:r>
              <a:rPr lang="en-US" sz="2400" i="1" dirty="0" smtClean="0">
                <a:solidFill>
                  <a:schemeClr val="dk1"/>
                </a:solidFill>
                <a:ea typeface="Calibri"/>
                <a:cs typeface="Calibri"/>
                <a:sym typeface="Calibri"/>
              </a:rPr>
              <a:t>.</a:t>
            </a:r>
          </a:p>
          <a:p>
            <a:pPr marL="798750" lvl="1" indent="-342900">
              <a:buFont typeface="Wingdings" panose="05000000000000000000" pitchFamily="2" charset="2"/>
              <a:buChar char="§"/>
            </a:pPr>
            <a:r>
              <a:rPr lang="en-US" sz="2400" i="1" dirty="0">
                <a:solidFill>
                  <a:srgbClr val="007FA3"/>
                </a:solidFill>
                <a:ea typeface="Calibri"/>
                <a:cs typeface="Calibri"/>
                <a:sym typeface="Calibri"/>
              </a:rPr>
              <a:t>Option 2:</a:t>
            </a:r>
            <a:r>
              <a:rPr lang="en-US" sz="2400" dirty="0">
                <a:solidFill>
                  <a:schemeClr val="dk1"/>
                </a:solidFill>
                <a:ea typeface="Calibri"/>
                <a:cs typeface="Calibri"/>
                <a:sym typeface="Calibri"/>
              </a:rPr>
              <a:t> Design an immersive well-being event that would debunk and shift current assumptions about Weight Watchers</a:t>
            </a:r>
            <a:r>
              <a:rPr lang="en-US" sz="2400" i="1" dirty="0" smtClean="0">
                <a:solidFill>
                  <a:schemeClr val="dk1"/>
                </a:solidFill>
                <a:ea typeface="Calibri"/>
                <a:cs typeface="Calibri"/>
                <a:sym typeface="Calibri"/>
              </a:rPr>
              <a:t>.</a:t>
            </a:r>
          </a:p>
          <a:p>
            <a:pPr marL="798750" lvl="1" indent="-342900">
              <a:buFont typeface="Wingdings" panose="05000000000000000000" pitchFamily="2" charset="2"/>
              <a:buChar char="§"/>
            </a:pPr>
            <a:r>
              <a:rPr lang="en-US" sz="2400" i="1" dirty="0">
                <a:solidFill>
                  <a:srgbClr val="007FA3"/>
                </a:solidFill>
                <a:ea typeface="Calibri"/>
                <a:cs typeface="Calibri"/>
                <a:sym typeface="Calibri"/>
              </a:rPr>
              <a:t>Option 3:</a:t>
            </a:r>
            <a:r>
              <a:rPr lang="en-US" sz="2400" i="1" dirty="0">
                <a:solidFill>
                  <a:srgbClr val="000066"/>
                </a:solidFill>
                <a:ea typeface="Calibri"/>
                <a:cs typeface="Calibri"/>
                <a:sym typeface="Calibri"/>
              </a:rPr>
              <a:t> </a:t>
            </a:r>
            <a:r>
              <a:rPr lang="en-US" sz="2400" dirty="0">
                <a:solidFill>
                  <a:schemeClr val="dk1"/>
                </a:solidFill>
                <a:ea typeface="Calibri"/>
                <a:cs typeface="Calibri"/>
                <a:sym typeface="Calibri"/>
              </a:rPr>
              <a:t>Organize a transformational event, but partner with an existing organization like Wanderlust to leverage their experience and infrastructure</a:t>
            </a:r>
            <a:r>
              <a:rPr lang="en-US" sz="2400" dirty="0" smtClean="0">
                <a:solidFill>
                  <a:schemeClr val="dk1"/>
                </a:solidFill>
                <a:ea typeface="Calibri"/>
                <a:cs typeface="Calibri"/>
                <a:sym typeface="Calibri"/>
              </a:rPr>
              <a:t>.</a:t>
            </a:r>
            <a:endParaRPr lang="en-US" sz="2400" dirty="0" smtClean="0"/>
          </a:p>
        </p:txBody>
      </p:sp>
    </p:spTree>
    <p:extLst>
      <p:ext uri="{BB962C8B-B14F-4D97-AF65-F5344CB8AC3E}">
        <p14:creationId xmlns:p14="http://schemas.microsoft.com/office/powerpoint/2010/main" val="2601723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Figure </a:t>
            </a:r>
            <a:r>
              <a:rPr lang="en-US" sz="3600" dirty="0" smtClean="0">
                <a:latin typeface="+mj-lt"/>
                <a:sym typeface="Calibri"/>
              </a:rPr>
              <a:t>6.7 </a:t>
            </a:r>
            <a:r>
              <a:rPr lang="en-US" sz="3600" dirty="0">
                <a:latin typeface="+mj-lt"/>
                <a:sym typeface="Calibri"/>
              </a:rPr>
              <a:t>Key Differences in Business vs. Consumer Markets</a:t>
            </a:r>
            <a:endParaRPr lang="en-IN" sz="3600" dirty="0">
              <a:latin typeface="+mj-lt"/>
            </a:endParaRPr>
          </a:p>
        </p:txBody>
      </p:sp>
      <p:pic>
        <p:nvPicPr>
          <p:cNvPr id="4" name="Picture 522" descr="An illustration shows key differences in business versus consumer markets as follows:&#10;Size of Purchases&#10;Multiple Buyers&#10;Number of Customers&#10;Geographic Concentration"/>
          <p:cNvPicPr preferRelativeResize="0"/>
          <p:nvPr/>
        </p:nvPicPr>
        <p:blipFill rotWithShape="1">
          <a:blip r:embed="rId3">
            <a:alphaModFix/>
          </a:blip>
          <a:srcRect/>
          <a:stretch/>
        </p:blipFill>
        <p:spPr>
          <a:xfrm>
            <a:off x="391900" y="1905000"/>
            <a:ext cx="7613398" cy="3453935"/>
          </a:xfrm>
          <a:prstGeom prst="rect">
            <a:avLst/>
          </a:prstGeom>
          <a:noFill/>
          <a:ln>
            <a:noFill/>
          </a:ln>
        </p:spPr>
      </p:pic>
    </p:spTree>
    <p:extLst>
      <p:ext uri="{BB962C8B-B14F-4D97-AF65-F5344CB8AC3E}">
        <p14:creationId xmlns:p14="http://schemas.microsoft.com/office/powerpoint/2010/main" val="3953139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600200"/>
          </a:xfrm>
        </p:spPr>
        <p:txBody>
          <a:bodyPr/>
          <a:lstStyle/>
          <a:p>
            <a:r>
              <a:rPr lang="en-US" sz="3600" dirty="0">
                <a:latin typeface="+mj-lt"/>
                <a:sym typeface="Calibri"/>
              </a:rPr>
              <a:t>Table </a:t>
            </a:r>
            <a:r>
              <a:rPr lang="en-US" sz="3600" dirty="0" smtClean="0">
                <a:latin typeface="+mj-lt"/>
                <a:sym typeface="Calibri"/>
              </a:rPr>
              <a:t>6.2 Differences Between  Organizational and Consumer Markets </a:t>
            </a:r>
            <a:r>
              <a:rPr lang="en-US" sz="2200" b="0" dirty="0">
                <a:latin typeface="+mj-lt"/>
              </a:rPr>
              <a:t>(1 of 2) </a:t>
            </a:r>
            <a:endParaRPr lang="en-IN" sz="2200" b="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32805932"/>
              </p:ext>
            </p:extLst>
          </p:nvPr>
        </p:nvGraphicFramePr>
        <p:xfrm>
          <a:off x="719253" y="1904998"/>
          <a:ext cx="7924800" cy="4419603"/>
        </p:xfrm>
        <a:graphic>
          <a:graphicData uri="http://schemas.openxmlformats.org/drawingml/2006/table">
            <a:tbl>
              <a:tblPr firstRow="1">
                <a:tableStyleId>{3B4B98B0-60AC-42C2-AFA5-B58CD77FA1E5}</a:tableStyleId>
              </a:tblPr>
              <a:tblGrid>
                <a:gridCol w="3986246"/>
                <a:gridCol w="3938554"/>
              </a:tblGrid>
              <a:tr h="402611">
                <a:tc>
                  <a:txBody>
                    <a:bodyPr/>
                    <a:lstStyle/>
                    <a:p>
                      <a:pPr marL="0" marR="0">
                        <a:lnSpc>
                          <a:spcPct val="115000"/>
                        </a:lnSpc>
                        <a:spcBef>
                          <a:spcPts val="0"/>
                        </a:spcBef>
                        <a:spcAft>
                          <a:spcPts val="0"/>
                        </a:spcAft>
                      </a:pPr>
                      <a:r>
                        <a:rPr lang="en-IN" sz="1200" b="1" dirty="0">
                          <a:effectLst/>
                        </a:rPr>
                        <a:t>Organizational Markets </a:t>
                      </a:r>
                      <a:endParaRPr lang="en-IN" sz="1200" b="1" dirty="0">
                        <a:solidFill>
                          <a:srgbClr val="000000"/>
                        </a:solidFill>
                        <a:effectLst/>
                        <a:latin typeface="ITC Avant Garde W1G Md"/>
                        <a:ea typeface="Calibri"/>
                        <a:cs typeface="ITC Avant Garde W1G M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200" b="1" dirty="0">
                          <a:effectLst/>
                        </a:rPr>
                        <a:t>Consumer Markets </a:t>
                      </a:r>
                      <a:endParaRPr lang="en-IN" sz="1200" b="1" dirty="0">
                        <a:solidFill>
                          <a:srgbClr val="000000"/>
                        </a:solidFill>
                        <a:effectLst/>
                        <a:latin typeface="ITC Avant Garde W1G Md"/>
                        <a:ea typeface="Calibri"/>
                        <a:cs typeface="ITC Avant Garde W1G M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3245">
                <a:tc>
                  <a:txBody>
                    <a:bodyPr/>
                    <a:lstStyle/>
                    <a:p>
                      <a:pPr marL="177800" marR="0" lvl="0" indent="-177800">
                        <a:lnSpc>
                          <a:spcPct val="115000"/>
                        </a:lnSpc>
                        <a:spcBef>
                          <a:spcPts val="0"/>
                        </a:spcBef>
                        <a:spcAft>
                          <a:spcPts val="0"/>
                        </a:spcAft>
                        <a:buClr>
                          <a:srgbClr val="0070C0"/>
                        </a:buClr>
                        <a:buFont typeface="Arial"/>
                        <a:buChar char="•"/>
                      </a:pPr>
                      <a:r>
                        <a:rPr lang="en-IN" sz="1200" dirty="0">
                          <a:effectLst/>
                        </a:rPr>
                        <a:t>Purchases made for some purpose other than personal consumption</a:t>
                      </a:r>
                      <a:endParaRPr lang="en-IN" sz="1200" dirty="0">
                        <a:no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nSpc>
                          <a:spcPct val="115000"/>
                        </a:lnSpc>
                        <a:spcBef>
                          <a:spcPts val="0"/>
                        </a:spcBef>
                        <a:spcAft>
                          <a:spcPts val="0"/>
                        </a:spcAft>
                        <a:buClr>
                          <a:srgbClr val="0070C0"/>
                        </a:buClr>
                        <a:buFont typeface="Arial"/>
                        <a:buChar char="•"/>
                      </a:pPr>
                      <a:r>
                        <a:rPr lang="en-IN" sz="1200" dirty="0">
                          <a:effectLst/>
                        </a:rPr>
                        <a:t>Purchases for individual or household consumption </a:t>
                      </a:r>
                      <a:endParaRPr lang="en-IN" sz="1200" dirty="0">
                        <a:no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3245">
                <a:tc>
                  <a:txBody>
                    <a:bodyPr/>
                    <a:lstStyle/>
                    <a:p>
                      <a:pPr marL="177800" marR="0" lvl="0" indent="-177800">
                        <a:lnSpc>
                          <a:spcPct val="115000"/>
                        </a:lnSpc>
                        <a:spcBef>
                          <a:spcPts val="0"/>
                        </a:spcBef>
                        <a:spcAft>
                          <a:spcPts val="0"/>
                        </a:spcAft>
                        <a:buClr>
                          <a:srgbClr val="0070C0"/>
                        </a:buClr>
                        <a:buFont typeface="Arial"/>
                        <a:buChar char="•"/>
                      </a:pPr>
                      <a:r>
                        <a:rPr lang="en-IN" sz="1200" dirty="0">
                          <a:effectLst/>
                        </a:rPr>
                        <a:t>Purchases made by someone other than the user of the product</a:t>
                      </a:r>
                      <a:endParaRPr lang="en-IN" sz="1200" dirty="0">
                        <a:no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nSpc>
                          <a:spcPct val="115000"/>
                        </a:lnSpc>
                        <a:spcBef>
                          <a:spcPts val="0"/>
                        </a:spcBef>
                        <a:spcAft>
                          <a:spcPts val="0"/>
                        </a:spcAft>
                        <a:buClr>
                          <a:srgbClr val="0070C0"/>
                        </a:buClr>
                        <a:buFont typeface="Arial"/>
                        <a:buChar char="•"/>
                      </a:pPr>
                      <a:r>
                        <a:rPr lang="en-IN" sz="1200" dirty="0" smtClean="0">
                          <a:effectLst/>
                        </a:rPr>
                        <a:t>The </a:t>
                      </a:r>
                      <a:r>
                        <a:rPr lang="en-IN" sz="1200" dirty="0">
                          <a:effectLst/>
                        </a:rPr>
                        <a:t>ultimate user often makes the purchase </a:t>
                      </a:r>
                      <a:endParaRPr lang="en-IN" sz="1200" dirty="0">
                        <a:no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3245">
                <a:tc>
                  <a:txBody>
                    <a:bodyPr/>
                    <a:lstStyle/>
                    <a:p>
                      <a:pPr marL="177800" marR="0" lvl="0" indent="-177800">
                        <a:lnSpc>
                          <a:spcPct val="115000"/>
                        </a:lnSpc>
                        <a:spcBef>
                          <a:spcPts val="0"/>
                        </a:spcBef>
                        <a:spcAft>
                          <a:spcPts val="0"/>
                        </a:spcAft>
                        <a:buClr>
                          <a:srgbClr val="0070C0"/>
                        </a:buClr>
                        <a:buFont typeface="Arial"/>
                        <a:buChar char="•"/>
                      </a:pPr>
                      <a:r>
                        <a:rPr lang="en-IN" sz="1200" dirty="0">
                          <a:effectLst/>
                        </a:rPr>
                        <a:t>Several people frequently make the decisions </a:t>
                      </a:r>
                      <a:endParaRPr lang="en-IN" sz="1200" dirty="0">
                        <a:no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nSpc>
                          <a:spcPct val="115000"/>
                        </a:lnSpc>
                        <a:spcBef>
                          <a:spcPts val="0"/>
                        </a:spcBef>
                        <a:spcAft>
                          <a:spcPts val="0"/>
                        </a:spcAft>
                        <a:buClr>
                          <a:srgbClr val="0070C0"/>
                        </a:buClr>
                        <a:buFont typeface="Arial"/>
                        <a:buChar char="•"/>
                      </a:pPr>
                      <a:r>
                        <a:rPr lang="en-IN" sz="1200" dirty="0">
                          <a:effectLst/>
                        </a:rPr>
                        <a:t>Individuals or small groups like couples and families usually decide</a:t>
                      </a:r>
                      <a:endParaRPr lang="en-IN" sz="1200" dirty="0">
                        <a:no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4746">
                <a:tc>
                  <a:txBody>
                    <a:bodyPr/>
                    <a:lstStyle/>
                    <a:p>
                      <a:pPr marL="177800" marR="0" lvl="0" indent="-177800">
                        <a:lnSpc>
                          <a:spcPct val="115000"/>
                        </a:lnSpc>
                        <a:spcBef>
                          <a:spcPts val="0"/>
                        </a:spcBef>
                        <a:spcAft>
                          <a:spcPts val="0"/>
                        </a:spcAft>
                        <a:buClr>
                          <a:srgbClr val="0070C0"/>
                        </a:buClr>
                        <a:buFont typeface="Arial"/>
                        <a:buChar char="•"/>
                      </a:pPr>
                      <a:r>
                        <a:rPr lang="en-IN" sz="1200" dirty="0">
                          <a:effectLst/>
                        </a:rPr>
                        <a:t>Purchases made according to precise technical specifications based on product expertise</a:t>
                      </a:r>
                      <a:endParaRPr lang="en-IN" sz="1200" dirty="0">
                        <a:no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nSpc>
                          <a:spcPct val="115000"/>
                        </a:lnSpc>
                        <a:spcBef>
                          <a:spcPts val="0"/>
                        </a:spcBef>
                        <a:spcAft>
                          <a:spcPts val="0"/>
                        </a:spcAft>
                        <a:buClr>
                          <a:srgbClr val="0070C0"/>
                        </a:buClr>
                        <a:buFont typeface="Arial"/>
                        <a:buChar char="•"/>
                      </a:pPr>
                      <a:r>
                        <a:rPr lang="en-IN" sz="1200" dirty="0">
                          <a:effectLst/>
                        </a:rPr>
                        <a:t>Purchases often based on brand reputation or personal recommendations with little or no product expertise</a:t>
                      </a:r>
                      <a:endParaRPr lang="en-IN" sz="1200" dirty="0">
                        <a:no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90">
                <a:tc>
                  <a:txBody>
                    <a:bodyPr/>
                    <a:lstStyle/>
                    <a:p>
                      <a:pPr marL="177800" marR="0" lvl="0" indent="-177800">
                        <a:lnSpc>
                          <a:spcPct val="115000"/>
                        </a:lnSpc>
                        <a:spcBef>
                          <a:spcPts val="0"/>
                        </a:spcBef>
                        <a:spcAft>
                          <a:spcPts val="0"/>
                        </a:spcAft>
                        <a:buClr>
                          <a:srgbClr val="0070C0"/>
                        </a:buClr>
                        <a:buFont typeface="Arial"/>
                        <a:buChar char="•"/>
                      </a:pPr>
                      <a:r>
                        <a:rPr lang="en-IN" sz="1200" dirty="0">
                          <a:effectLst/>
                        </a:rPr>
                        <a:t>Purchases made after careful weighing of alternatives </a:t>
                      </a:r>
                      <a:endParaRPr lang="en-IN" sz="1200" dirty="0">
                        <a:noFill/>
                        <a:effectLst/>
                        <a:latin typeface="ITC Avant Garde W1G Md"/>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nSpc>
                          <a:spcPct val="115000"/>
                        </a:lnSpc>
                        <a:spcBef>
                          <a:spcPts val="0"/>
                        </a:spcBef>
                        <a:spcAft>
                          <a:spcPts val="0"/>
                        </a:spcAft>
                        <a:buClr>
                          <a:srgbClr val="0070C0"/>
                        </a:buClr>
                        <a:buFont typeface="Arial"/>
                        <a:buChar char="•"/>
                      </a:pPr>
                      <a:r>
                        <a:rPr lang="en-IN" sz="1200" dirty="0">
                          <a:effectLst/>
                        </a:rPr>
                        <a:t>Purchases frequently made on impulse </a:t>
                      </a:r>
                      <a:endParaRPr lang="en-IN" sz="1200" dirty="0">
                        <a:noFill/>
                        <a:effectLst/>
                        <a:latin typeface="ITC Avant Garde W1G Md"/>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3245">
                <a:tc>
                  <a:txBody>
                    <a:bodyPr/>
                    <a:lstStyle/>
                    <a:p>
                      <a:pPr marL="177800" marR="0" lvl="0" indent="-177800">
                        <a:lnSpc>
                          <a:spcPct val="115000"/>
                        </a:lnSpc>
                        <a:spcBef>
                          <a:spcPts val="0"/>
                        </a:spcBef>
                        <a:spcAft>
                          <a:spcPts val="0"/>
                        </a:spcAft>
                        <a:buClr>
                          <a:srgbClr val="0070C0"/>
                        </a:buClr>
                        <a:buFont typeface="Arial"/>
                        <a:buChar char="•"/>
                      </a:pPr>
                      <a:r>
                        <a:rPr lang="en-IN" sz="1200" dirty="0">
                          <a:effectLst/>
                        </a:rPr>
                        <a:t>Purchases based on rational criteria* </a:t>
                      </a:r>
                      <a:endParaRPr lang="en-IN" sz="1200" dirty="0">
                        <a:no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nSpc>
                          <a:spcPct val="115000"/>
                        </a:lnSpc>
                        <a:spcBef>
                          <a:spcPts val="0"/>
                        </a:spcBef>
                        <a:spcAft>
                          <a:spcPts val="0"/>
                        </a:spcAft>
                        <a:buClr>
                          <a:srgbClr val="0070C0"/>
                        </a:buClr>
                        <a:buFont typeface="Arial"/>
                        <a:buChar char="•"/>
                      </a:pPr>
                      <a:r>
                        <a:rPr lang="en-IN" sz="1200" dirty="0">
                          <a:effectLst/>
                        </a:rPr>
                        <a:t>Purchases based on emotional responses to products or promotions</a:t>
                      </a:r>
                      <a:endParaRPr lang="en-IN" sz="1200" dirty="0">
                        <a:no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486">
                <a:tc>
                  <a:txBody>
                    <a:bodyPr/>
                    <a:lstStyle/>
                    <a:p>
                      <a:pPr marL="177800" marR="0" lvl="0" indent="-177800">
                        <a:lnSpc>
                          <a:spcPct val="115000"/>
                        </a:lnSpc>
                        <a:spcBef>
                          <a:spcPts val="0"/>
                        </a:spcBef>
                        <a:spcAft>
                          <a:spcPts val="0"/>
                        </a:spcAft>
                        <a:buClr>
                          <a:srgbClr val="0070C0"/>
                        </a:buClr>
                        <a:buFont typeface="Arial"/>
                        <a:buChar char="•"/>
                      </a:pPr>
                      <a:r>
                        <a:rPr lang="en-IN" sz="1200" dirty="0">
                          <a:effectLst/>
                        </a:rPr>
                        <a:t>Purchasers often engage in lengthy decision processes </a:t>
                      </a:r>
                      <a:endParaRPr lang="en-IN" sz="1200" dirty="0">
                        <a:noFill/>
                        <a:effectLst/>
                        <a:latin typeface="ITC Avant Garde W1G Md"/>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nSpc>
                          <a:spcPct val="115000"/>
                        </a:lnSpc>
                        <a:spcBef>
                          <a:spcPts val="0"/>
                        </a:spcBef>
                        <a:spcAft>
                          <a:spcPts val="0"/>
                        </a:spcAft>
                        <a:buClr>
                          <a:srgbClr val="0070C0"/>
                        </a:buClr>
                        <a:buFont typeface="Arial"/>
                        <a:buChar char="•"/>
                      </a:pPr>
                      <a:r>
                        <a:rPr lang="en-IN" sz="1200" dirty="0">
                          <a:effectLst/>
                        </a:rPr>
                        <a:t>Individual purchasers often make quick decisions </a:t>
                      </a:r>
                      <a:endParaRPr lang="en-IN" sz="1200" dirty="0">
                        <a:noFill/>
                        <a:effectLst/>
                        <a:latin typeface="ITC Avant Garde W1G Md"/>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3245">
                <a:tc>
                  <a:txBody>
                    <a:bodyPr/>
                    <a:lstStyle/>
                    <a:p>
                      <a:pPr marL="177800" marR="0" lvl="0" indent="-177800">
                        <a:lnSpc>
                          <a:spcPct val="115000"/>
                        </a:lnSpc>
                        <a:spcBef>
                          <a:spcPts val="0"/>
                        </a:spcBef>
                        <a:spcAft>
                          <a:spcPts val="0"/>
                        </a:spcAft>
                        <a:buClr>
                          <a:srgbClr val="0070C0"/>
                        </a:buClr>
                        <a:buFont typeface="Arial"/>
                        <a:buChar char="•"/>
                      </a:pPr>
                      <a:r>
                        <a:rPr lang="en-IN" sz="1200" dirty="0">
                          <a:effectLst/>
                        </a:rPr>
                        <a:t>Interdependencies between buyers and sellers; long-term relationships</a:t>
                      </a:r>
                      <a:endParaRPr lang="en-IN" sz="1200" dirty="0">
                        <a:no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nSpc>
                          <a:spcPct val="115000"/>
                        </a:lnSpc>
                        <a:spcBef>
                          <a:spcPts val="0"/>
                        </a:spcBef>
                        <a:spcAft>
                          <a:spcPts val="0"/>
                        </a:spcAft>
                        <a:buClr>
                          <a:srgbClr val="0070C0"/>
                        </a:buClr>
                        <a:buFont typeface="Arial"/>
                        <a:buChar char="•"/>
                      </a:pPr>
                      <a:r>
                        <a:rPr lang="en-IN" sz="1200" dirty="0">
                          <a:effectLst/>
                        </a:rPr>
                        <a:t>Buyers engage in limited-term or one-time-only relationships with many different sellers</a:t>
                      </a:r>
                      <a:endParaRPr lang="en-IN" sz="1200" dirty="0">
                        <a:no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3245">
                <a:tc>
                  <a:txBody>
                    <a:bodyPr/>
                    <a:lstStyle/>
                    <a:p>
                      <a:pPr marL="177800" marR="0" lvl="0" indent="-177800">
                        <a:lnSpc>
                          <a:spcPct val="115000"/>
                        </a:lnSpc>
                        <a:spcBef>
                          <a:spcPts val="0"/>
                        </a:spcBef>
                        <a:spcAft>
                          <a:spcPts val="0"/>
                        </a:spcAft>
                        <a:buClr>
                          <a:srgbClr val="007FA3"/>
                        </a:buClr>
                        <a:buFont typeface="Arial"/>
                        <a:buChar char="•"/>
                        <a:tabLst/>
                      </a:pPr>
                      <a:r>
                        <a:rPr lang="en-IN" sz="1200" kern="1200" dirty="0">
                          <a:effectLst/>
                        </a:rPr>
                        <a:t>Purchases may involve competitive bidding, price negotiations, and complex financial arrangements</a:t>
                      </a:r>
                      <a:endParaRPr lang="en-IN" sz="1200" dirty="0">
                        <a:effectLst/>
                        <a:latin typeface="Calibri"/>
                        <a:ea typeface="Times New Roman"/>
                        <a:cs typeface="Times New Roman"/>
                      </a:endParaRPr>
                    </a:p>
                  </a:txBody>
                  <a:tcPr marL="55732" marR="55732" marT="7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nSpc>
                          <a:spcPct val="115000"/>
                        </a:lnSpc>
                        <a:spcBef>
                          <a:spcPts val="0"/>
                        </a:spcBef>
                        <a:spcAft>
                          <a:spcPts val="0"/>
                        </a:spcAft>
                        <a:buClr>
                          <a:srgbClr val="007FA3"/>
                        </a:buClr>
                        <a:buFont typeface="Arial"/>
                        <a:buChar char="•"/>
                        <a:tabLst>
                          <a:tab pos="457200" algn="l"/>
                        </a:tabLst>
                      </a:pPr>
                      <a:r>
                        <a:rPr lang="en-IN" sz="1200" kern="1200" dirty="0">
                          <a:effectLst/>
                        </a:rPr>
                        <a:t>Most purchases made at “list price” with cash or credit cards</a:t>
                      </a:r>
                      <a:endParaRPr lang="en-IN" sz="1200" dirty="0">
                        <a:effectLst/>
                        <a:latin typeface="Calibri"/>
                        <a:ea typeface="Times New Roman"/>
                        <a:cs typeface="Times New Roman"/>
                      </a:endParaRPr>
                    </a:p>
                  </a:txBody>
                  <a:tcPr marL="55732" marR="55732" marT="77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88436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325880"/>
          </a:xfrm>
        </p:spPr>
        <p:txBody>
          <a:bodyPr/>
          <a:lstStyle/>
          <a:p>
            <a:r>
              <a:rPr lang="en-US" sz="3600" dirty="0">
                <a:latin typeface="+mj-lt"/>
                <a:sym typeface="Calibri"/>
              </a:rPr>
              <a:t>Table 6.2 Differences Between  Organizational and Consumer Markets </a:t>
            </a:r>
            <a:r>
              <a:rPr lang="en-US" sz="2200" b="0" dirty="0">
                <a:latin typeface="+mj-lt"/>
              </a:rPr>
              <a:t>(2 of 2) </a:t>
            </a:r>
            <a:endParaRPr lang="en-IN" sz="2200" dirty="0">
              <a:latin typeface="+mj-lt"/>
            </a:endParaRPr>
          </a:p>
        </p:txBody>
      </p:sp>
      <p:graphicFrame>
        <p:nvGraphicFramePr>
          <p:cNvPr id="6" name="Table 5"/>
          <p:cNvGraphicFramePr>
            <a:graphicFrameLocks noGrp="1"/>
          </p:cNvGraphicFramePr>
          <p:nvPr>
            <p:ph idx="1"/>
            <p:extLst>
              <p:ext uri="{D42A27DB-BD31-4B8C-83A1-F6EECF244321}">
                <p14:modId xmlns:p14="http://schemas.microsoft.com/office/powerpoint/2010/main" val="960717492"/>
              </p:ext>
            </p:extLst>
          </p:nvPr>
        </p:nvGraphicFramePr>
        <p:xfrm>
          <a:off x="457200" y="1981200"/>
          <a:ext cx="8229600" cy="3383280"/>
        </p:xfrm>
        <a:graphic>
          <a:graphicData uri="http://schemas.openxmlformats.org/drawingml/2006/table">
            <a:tbl>
              <a:tblPr firstRow="1">
                <a:tableStyleId>{3B4B98B0-60AC-42C2-AFA5-B58CD77FA1E5}</a:tableStyleId>
              </a:tblPr>
              <a:tblGrid>
                <a:gridCol w="4114800"/>
                <a:gridCol w="4114800"/>
              </a:tblGrid>
              <a:tr h="533400">
                <a:tc>
                  <a:txBody>
                    <a:bodyPr/>
                    <a:lstStyle/>
                    <a:p>
                      <a:pPr marL="285750" indent="-285750">
                        <a:buClr>
                          <a:srgbClr val="007FA3"/>
                        </a:buClr>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Products frequently purchased directly from producer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Clr>
                          <a:srgbClr val="007FA3"/>
                        </a:buClr>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Products usually purchased from someone other than</a:t>
                      </a:r>
                    </a:p>
                    <a:p>
                      <a:pPr marL="0" indent="0">
                        <a:buClr>
                          <a:srgbClr val="007FA3"/>
                        </a:buClr>
                        <a:buFont typeface="Arial" panose="020B0604020202020204" pitchFamily="34" charset="0"/>
                        <a:buNone/>
                      </a:pPr>
                      <a:r>
                        <a:rPr lang="en-US" sz="1200" b="0" i="0" u="none" strike="noStrike" kern="1200" baseline="0" dirty="0" smtClean="0">
                          <a:solidFill>
                            <a:schemeClr val="tx1"/>
                          </a:solidFill>
                          <a:latin typeface="+mn-lt"/>
                          <a:ea typeface="+mn-ea"/>
                          <a:cs typeface="+mn-cs"/>
                        </a:rPr>
                        <a:t>       producer of the product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85750" indent="-285750">
                        <a:buClr>
                          <a:srgbClr val="007FA3"/>
                        </a:buClr>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Purchases frequently involve high risk and high cost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Clr>
                          <a:srgbClr val="007FA3"/>
                        </a:buClr>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Most purchases are relatively low risk and low cost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85750" indent="-285750">
                        <a:buClr>
                          <a:srgbClr val="007FA3"/>
                        </a:buClr>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Limited number of large buyers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Clr>
                          <a:srgbClr val="007FA3"/>
                        </a:buClr>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Many individuals or household customers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85750" indent="-285750">
                        <a:buClr>
                          <a:srgbClr val="007FA3"/>
                        </a:buClr>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Buyers often geographically concentrated in certain areas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Clr>
                          <a:srgbClr val="007FA3"/>
                        </a:buClr>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Buyers generally dispersed throughout total population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85750" indent="-285750">
                        <a:buClr>
                          <a:srgbClr val="007FA3"/>
                        </a:buClr>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Products often complex; classified based on how organizational customers use them</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Clr>
                          <a:srgbClr val="007FA3"/>
                        </a:buClr>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Products: consumer goods and services for individual use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85750" indent="-285750">
                        <a:buClr>
                          <a:srgbClr val="007FA3"/>
                        </a:buClr>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Demand derived from demand for other goods and services, generally inelastic in the short run, subject to fluctuations, and may be joined to their demand for other goods and services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Clr>
                          <a:srgbClr val="007FA3"/>
                        </a:buClr>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Demand based on consumer needs and preferences, is generally price elastic, steady over time and independent of demand for other products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85750" indent="-285750">
                        <a:buClr>
                          <a:srgbClr val="007FA3"/>
                        </a:buClr>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Promotion emphasizes personal selling</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Clr>
                          <a:srgbClr val="007FA3"/>
                        </a:buClr>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Promotion emphasizes advertising</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78189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546628"/>
          </a:xfrm>
        </p:spPr>
        <p:txBody>
          <a:bodyPr/>
          <a:lstStyle/>
          <a:p>
            <a:r>
              <a:rPr lang="en-US" sz="3600" dirty="0">
                <a:latin typeface="+mj-lt"/>
                <a:sym typeface="Calibri"/>
              </a:rPr>
              <a:t>Business-to-Business </a:t>
            </a:r>
            <a:r>
              <a:rPr lang="en-US" sz="3600" dirty="0" smtClean="0">
                <a:latin typeface="+mj-lt"/>
                <a:sym typeface="Calibri"/>
              </a:rPr>
              <a:t>Demand </a:t>
            </a:r>
            <a:r>
              <a:rPr lang="en-US" sz="2200" b="0" dirty="0">
                <a:latin typeface="+mj-lt"/>
              </a:rPr>
              <a:t>(1 of 2)</a:t>
            </a:r>
            <a:endParaRPr lang="en-IN" sz="2200" dirty="0">
              <a:latin typeface="+mj-lt"/>
            </a:endParaRPr>
          </a:p>
        </p:txBody>
      </p:sp>
      <p:sp>
        <p:nvSpPr>
          <p:cNvPr id="4" name="Content Placeholder 2"/>
          <p:cNvSpPr>
            <a:spLocks noGrp="1"/>
          </p:cNvSpPr>
          <p:nvPr>
            <p:ph idx="1"/>
          </p:nvPr>
        </p:nvSpPr>
        <p:spPr>
          <a:xfrm>
            <a:off x="457200" y="1600200"/>
            <a:ext cx="8305800" cy="4419599"/>
          </a:xfrm>
        </p:spPr>
        <p:txBody>
          <a:bodyPr/>
          <a:lstStyle/>
          <a:p>
            <a:pPr marL="255600" indent="-255600">
              <a:buSzPct val="100000"/>
            </a:pPr>
            <a:r>
              <a:rPr lang="en-US" sz="2600" dirty="0">
                <a:solidFill>
                  <a:schemeClr val="dk1"/>
                </a:solidFill>
                <a:ea typeface="Calibri"/>
                <a:cs typeface="Calibri"/>
                <a:sym typeface="Calibri"/>
              </a:rPr>
              <a:t>Business-to-business demand differs from consumer demand</a:t>
            </a:r>
            <a:r>
              <a:rPr lang="en-US" sz="2600" dirty="0" smtClean="0">
                <a:solidFill>
                  <a:schemeClr val="dk1"/>
                </a:solidFill>
                <a:ea typeface="Calibri"/>
                <a:cs typeface="Calibri"/>
                <a:sym typeface="Calibri"/>
              </a:rPr>
              <a:t>.</a:t>
            </a:r>
          </a:p>
          <a:p>
            <a:pPr marL="255600" indent="-255600">
              <a:buSzPct val="100000"/>
            </a:pPr>
            <a:r>
              <a:rPr lang="en-US" sz="2600" dirty="0">
                <a:solidFill>
                  <a:schemeClr val="dk1"/>
                </a:solidFill>
                <a:ea typeface="Calibri"/>
                <a:cs typeface="Calibri"/>
                <a:sym typeface="Calibri"/>
              </a:rPr>
              <a:t>Demand is:</a:t>
            </a:r>
            <a:endParaRPr lang="en-US" sz="2600" dirty="0"/>
          </a:p>
          <a:p>
            <a:pPr marL="798750" lvl="1" indent="-342900">
              <a:buFont typeface="Wingdings" panose="05000000000000000000" pitchFamily="2" charset="2"/>
              <a:buChar char="§"/>
            </a:pPr>
            <a:r>
              <a:rPr lang="en-US" sz="2400" dirty="0" smtClean="0">
                <a:solidFill>
                  <a:schemeClr val="dk1"/>
                </a:solidFill>
                <a:ea typeface="Calibri"/>
                <a:cs typeface="Calibri"/>
                <a:sym typeface="Calibri"/>
              </a:rPr>
              <a:t>Derived</a:t>
            </a:r>
          </a:p>
          <a:p>
            <a:pPr marL="798750" lvl="1" indent="-342900">
              <a:buFont typeface="Wingdings" panose="05000000000000000000" pitchFamily="2" charset="2"/>
              <a:buChar char="§"/>
            </a:pPr>
            <a:r>
              <a:rPr lang="en-US" sz="2400" dirty="0" smtClean="0">
                <a:solidFill>
                  <a:schemeClr val="dk1"/>
                </a:solidFill>
                <a:ea typeface="Calibri"/>
                <a:cs typeface="Calibri"/>
                <a:sym typeface="Calibri"/>
              </a:rPr>
              <a:t>Inelastic</a:t>
            </a:r>
          </a:p>
          <a:p>
            <a:pPr marL="798750" lvl="1" indent="-342900">
              <a:buFont typeface="Wingdings" panose="05000000000000000000" pitchFamily="2" charset="2"/>
              <a:buChar char="§"/>
            </a:pPr>
            <a:r>
              <a:rPr lang="en-US" sz="2400" dirty="0" smtClean="0">
                <a:solidFill>
                  <a:schemeClr val="dk1"/>
                </a:solidFill>
                <a:ea typeface="Calibri"/>
                <a:cs typeface="Calibri"/>
                <a:sym typeface="Calibri"/>
              </a:rPr>
              <a:t>Fluctuating</a:t>
            </a:r>
          </a:p>
          <a:p>
            <a:pPr marL="798750" lvl="1" indent="-342900">
              <a:buFont typeface="Wingdings" panose="05000000000000000000" pitchFamily="2" charset="2"/>
              <a:buChar char="§"/>
            </a:pPr>
            <a:r>
              <a:rPr lang="en-US" sz="2400" dirty="0" smtClean="0">
                <a:solidFill>
                  <a:schemeClr val="dk1"/>
                </a:solidFill>
                <a:ea typeface="Calibri"/>
                <a:cs typeface="Calibri"/>
                <a:sym typeface="Calibri"/>
              </a:rPr>
              <a:t>Joint</a:t>
            </a:r>
            <a:endParaRPr lang="en-US" sz="2400" dirty="0"/>
          </a:p>
        </p:txBody>
      </p:sp>
    </p:spTree>
    <p:extLst>
      <p:ext uri="{BB962C8B-B14F-4D97-AF65-F5344CB8AC3E}">
        <p14:creationId xmlns:p14="http://schemas.microsoft.com/office/powerpoint/2010/main" val="3214794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622828"/>
          </a:xfrm>
        </p:spPr>
        <p:txBody>
          <a:bodyPr/>
          <a:lstStyle/>
          <a:p>
            <a:r>
              <a:rPr lang="en-US" sz="3600" dirty="0">
                <a:latin typeface="+mj-lt"/>
                <a:sym typeface="Calibri"/>
              </a:rPr>
              <a:t>Figure </a:t>
            </a:r>
            <a:r>
              <a:rPr lang="en-US" sz="3600" dirty="0" smtClean="0">
                <a:latin typeface="+mj-lt"/>
                <a:sym typeface="Calibri"/>
              </a:rPr>
              <a:t>6.8 </a:t>
            </a:r>
            <a:r>
              <a:rPr lang="en-US" sz="3600" dirty="0">
                <a:latin typeface="+mj-lt"/>
                <a:sym typeface="Calibri"/>
              </a:rPr>
              <a:t>Derived Demand</a:t>
            </a:r>
            <a:endParaRPr lang="en-IN" sz="3600" dirty="0">
              <a:latin typeface="+mj-lt"/>
            </a:endParaRPr>
          </a:p>
        </p:txBody>
      </p:sp>
      <p:pic>
        <p:nvPicPr>
          <p:cNvPr id="4" name="Picture 558" descr="A flowchart shows the downward sequence of steps involved in the process of Derived Demand as follows:&#10;1. Demand for Education&#10;2. Derived Demand for Textbooks&#10;3. Derived Demand for Paper&#10;4. Derived Demand for Pulp&#10;5. Derived Demand for Forestry Products"/>
          <p:cNvPicPr preferRelativeResize="0"/>
          <p:nvPr/>
        </p:nvPicPr>
        <p:blipFill rotWithShape="1">
          <a:blip r:embed="rId3">
            <a:alphaModFix/>
          </a:blip>
          <a:srcRect/>
          <a:stretch/>
        </p:blipFill>
        <p:spPr>
          <a:xfrm>
            <a:off x="2667000" y="1523999"/>
            <a:ext cx="3826250" cy="4721531"/>
          </a:xfrm>
          <a:prstGeom prst="rect">
            <a:avLst/>
          </a:prstGeom>
          <a:noFill/>
          <a:ln>
            <a:noFill/>
          </a:ln>
        </p:spPr>
      </p:pic>
    </p:spTree>
    <p:extLst>
      <p:ext uri="{BB962C8B-B14F-4D97-AF65-F5344CB8AC3E}">
        <p14:creationId xmlns:p14="http://schemas.microsoft.com/office/powerpoint/2010/main" val="2470000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5372"/>
            <a:ext cx="8229600" cy="622828"/>
          </a:xfrm>
        </p:spPr>
        <p:txBody>
          <a:bodyPr anchor="t"/>
          <a:lstStyle/>
          <a:p>
            <a:r>
              <a:rPr lang="en-US" sz="3600" dirty="0">
                <a:latin typeface="+mj-lt"/>
              </a:rPr>
              <a:t>Business-to-Business </a:t>
            </a:r>
            <a:r>
              <a:rPr lang="en-US" sz="3600" dirty="0" smtClean="0">
                <a:latin typeface="+mj-lt"/>
              </a:rPr>
              <a:t>Demand </a:t>
            </a:r>
            <a:r>
              <a:rPr lang="en-US" sz="2200" b="0" dirty="0" smtClean="0">
                <a:latin typeface="+mj-lt"/>
              </a:rPr>
              <a:t>(2 of 2)</a:t>
            </a:r>
            <a:endParaRPr lang="en-IN" sz="2200" dirty="0">
              <a:latin typeface="+mj-lt"/>
            </a:endParaRPr>
          </a:p>
        </p:txBody>
      </p:sp>
      <p:sp>
        <p:nvSpPr>
          <p:cNvPr id="4" name="Content Placeholder 2"/>
          <p:cNvSpPr>
            <a:spLocks noGrp="1"/>
          </p:cNvSpPr>
          <p:nvPr>
            <p:ph idx="1"/>
          </p:nvPr>
        </p:nvSpPr>
        <p:spPr>
          <a:xfrm>
            <a:off x="457200" y="1295400"/>
            <a:ext cx="8305800" cy="4419599"/>
          </a:xfrm>
        </p:spPr>
        <p:txBody>
          <a:bodyPr/>
          <a:lstStyle/>
          <a:p>
            <a:pPr marL="255600" indent="-255600">
              <a:buSzPct val="100000"/>
            </a:pPr>
            <a:r>
              <a:rPr lang="en-US" sz="2600" b="1" dirty="0">
                <a:solidFill>
                  <a:schemeClr val="dk1"/>
                </a:solidFill>
                <a:ea typeface="Calibri"/>
                <a:cs typeface="Calibri"/>
                <a:sym typeface="Calibri"/>
              </a:rPr>
              <a:t>Inelastic demand </a:t>
            </a:r>
            <a:r>
              <a:rPr lang="en-US" sz="2600" dirty="0">
                <a:solidFill>
                  <a:schemeClr val="dk1"/>
                </a:solidFill>
                <a:ea typeface="Calibri"/>
                <a:cs typeface="Calibri"/>
                <a:sym typeface="Calibri"/>
              </a:rPr>
              <a:t>occurs when changes in price have little or no effect on quantity sought</a:t>
            </a:r>
            <a:r>
              <a:rPr lang="en-US" sz="2600" dirty="0" smtClean="0">
                <a:solidFill>
                  <a:schemeClr val="dk1"/>
                </a:solidFill>
                <a:ea typeface="Calibri"/>
                <a:cs typeface="Calibri"/>
                <a:sym typeface="Calibri"/>
              </a:rPr>
              <a:t>.</a:t>
            </a:r>
          </a:p>
          <a:p>
            <a:pPr marL="255600" indent="-255600">
              <a:buSzPct val="100000"/>
            </a:pPr>
            <a:r>
              <a:rPr lang="en-US" sz="2600" b="1" dirty="0">
                <a:solidFill>
                  <a:schemeClr val="dk1"/>
                </a:solidFill>
                <a:ea typeface="Calibri"/>
                <a:cs typeface="Calibri"/>
                <a:sym typeface="Calibri"/>
              </a:rPr>
              <a:t>Fluctuating demand </a:t>
            </a:r>
            <a:r>
              <a:rPr lang="en-US" sz="2600" dirty="0">
                <a:solidFill>
                  <a:schemeClr val="dk1"/>
                </a:solidFill>
                <a:ea typeface="Calibri"/>
                <a:cs typeface="Calibri"/>
                <a:sym typeface="Calibri"/>
              </a:rPr>
              <a:t>is when small changes in consumer demand create large changes in business demand.</a:t>
            </a:r>
            <a:endParaRPr lang="en-US" sz="2600" dirty="0"/>
          </a:p>
          <a:p>
            <a:pPr marL="798750" lvl="1" indent="-342900">
              <a:buFont typeface="Wingdings" panose="05000000000000000000" pitchFamily="2" charset="2"/>
              <a:buChar char="§"/>
            </a:pPr>
            <a:r>
              <a:rPr lang="en-US" sz="2400" dirty="0">
                <a:solidFill>
                  <a:schemeClr val="dk1"/>
                </a:solidFill>
                <a:ea typeface="Calibri"/>
                <a:cs typeface="Calibri"/>
                <a:sym typeface="Calibri"/>
              </a:rPr>
              <a:t>Life expectancy of the product can also create fluctuating demand.</a:t>
            </a:r>
            <a:endParaRPr lang="en-US" sz="2400" dirty="0">
              <a:solidFill>
                <a:srgbClr val="3399CC"/>
              </a:solidFill>
            </a:endParaRPr>
          </a:p>
          <a:p>
            <a:pPr marL="255600" indent="-255600">
              <a:buSzPct val="100000"/>
            </a:pPr>
            <a:r>
              <a:rPr lang="en-US" sz="2600" b="1" dirty="0">
                <a:solidFill>
                  <a:schemeClr val="dk1"/>
                </a:solidFill>
                <a:ea typeface="Calibri"/>
                <a:cs typeface="Calibri"/>
                <a:sym typeface="Calibri"/>
              </a:rPr>
              <a:t>Joint demand </a:t>
            </a:r>
            <a:r>
              <a:rPr lang="en-US" sz="2600" dirty="0">
                <a:solidFill>
                  <a:schemeClr val="dk1"/>
                </a:solidFill>
                <a:ea typeface="Calibri"/>
                <a:cs typeface="Calibri"/>
                <a:sym typeface="Calibri"/>
              </a:rPr>
              <a:t>occurs for two or more goods that are used together to create a product.</a:t>
            </a:r>
            <a:endParaRPr lang="en-US" sz="2600" dirty="0"/>
          </a:p>
        </p:txBody>
      </p:sp>
    </p:spTree>
    <p:extLst>
      <p:ext uri="{BB962C8B-B14F-4D97-AF65-F5344CB8AC3E}">
        <p14:creationId xmlns:p14="http://schemas.microsoft.com/office/powerpoint/2010/main" val="562967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Figure </a:t>
            </a:r>
            <a:r>
              <a:rPr lang="en-US" sz="3600" dirty="0" smtClean="0">
                <a:latin typeface="+mj-lt"/>
                <a:sym typeface="Calibri"/>
              </a:rPr>
              <a:t>6.9 </a:t>
            </a:r>
            <a:r>
              <a:rPr lang="en-US" sz="3600" dirty="0">
                <a:latin typeface="+mj-lt"/>
                <a:sym typeface="Calibri"/>
              </a:rPr>
              <a:t>Elements of the </a:t>
            </a:r>
            <a:br>
              <a:rPr lang="en-US" sz="3600" dirty="0">
                <a:latin typeface="+mj-lt"/>
                <a:sym typeface="Calibri"/>
              </a:rPr>
            </a:br>
            <a:r>
              <a:rPr lang="en-US" sz="3600" dirty="0" smtClean="0">
                <a:latin typeface="+mj-lt"/>
                <a:sym typeface="Calibri"/>
              </a:rPr>
              <a:t>Buy Class </a:t>
            </a:r>
            <a:r>
              <a:rPr lang="en-US" sz="3600" dirty="0">
                <a:latin typeface="+mj-lt"/>
                <a:sym typeface="Calibri"/>
              </a:rPr>
              <a:t>Framework</a:t>
            </a:r>
            <a:endParaRPr lang="en-IN" sz="3600" dirty="0">
              <a:latin typeface="+mj-lt"/>
            </a:endParaRPr>
          </a:p>
        </p:txBody>
      </p:sp>
      <p:pic>
        <p:nvPicPr>
          <p:cNvPr id="4" name="Picture 576" descr="An illustration shows the three buy classes involved in business buying situations: Straight Rebuy, Modified Rebuy, and New-Task Buy."/>
          <p:cNvPicPr preferRelativeResize="0"/>
          <p:nvPr/>
        </p:nvPicPr>
        <p:blipFill rotWithShape="1">
          <a:blip r:embed="rId3">
            <a:alphaModFix/>
          </a:blip>
          <a:srcRect/>
          <a:stretch/>
        </p:blipFill>
        <p:spPr>
          <a:xfrm>
            <a:off x="1447800" y="1848914"/>
            <a:ext cx="6277813" cy="4150832"/>
          </a:xfrm>
          <a:prstGeom prst="rect">
            <a:avLst/>
          </a:prstGeom>
          <a:noFill/>
          <a:ln>
            <a:noFill/>
          </a:ln>
        </p:spPr>
      </p:pic>
    </p:spTree>
    <p:extLst>
      <p:ext uri="{BB962C8B-B14F-4D97-AF65-F5344CB8AC3E}">
        <p14:creationId xmlns:p14="http://schemas.microsoft.com/office/powerpoint/2010/main" val="3535387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1097280"/>
          </a:xfrm>
        </p:spPr>
        <p:txBody>
          <a:bodyPr/>
          <a:lstStyle/>
          <a:p>
            <a:r>
              <a:rPr lang="en-US" sz="3600" dirty="0">
                <a:latin typeface="+mj-lt"/>
                <a:sym typeface="Calibri"/>
              </a:rPr>
              <a:t>Figure </a:t>
            </a:r>
            <a:r>
              <a:rPr lang="en-US" sz="3600" dirty="0" smtClean="0">
                <a:latin typeface="+mj-lt"/>
                <a:sym typeface="Calibri"/>
              </a:rPr>
              <a:t>6.10 </a:t>
            </a:r>
            <a:r>
              <a:rPr lang="en-US" sz="3600" dirty="0">
                <a:latin typeface="+mj-lt"/>
                <a:sym typeface="Calibri"/>
              </a:rPr>
              <a:t>Steps in the Business Buying Decision Process</a:t>
            </a:r>
            <a:endParaRPr lang="en-IN" sz="3600" dirty="0">
              <a:latin typeface="+mj-lt"/>
            </a:endParaRPr>
          </a:p>
        </p:txBody>
      </p:sp>
      <p:pic>
        <p:nvPicPr>
          <p:cNvPr id="6" name="Picture 594" descr="An illustration shows the steps involved in the Business Buying Decision&#10;The flow diagram shows the following:&#10;Step 1: Recognize the problem&#10;• Make purchase requisition or request&#10;• Form buying center, if needed&#10;Step 2: Search for Information&#10;• Develop product specifications&#10;• Identify potential suppliers&#10;• Obtain proposals and quotations&#10;Step 3: Evaluate the Alternatives&#10;• Evaluate proposals&#10;• Obtain and evaluate samples&#10;Step 4: Select the Product and Supplier&#10;• Issue purchase order&#10;Step 5: Evaluate Postpurchase&#10;• Survey users&#10;• Document performance"/>
          <p:cNvPicPr preferRelativeResize="0"/>
          <p:nvPr/>
        </p:nvPicPr>
        <p:blipFill rotWithShape="1">
          <a:blip r:embed="rId3">
            <a:alphaModFix/>
          </a:blip>
          <a:srcRect/>
          <a:stretch/>
        </p:blipFill>
        <p:spPr>
          <a:xfrm>
            <a:off x="2819399" y="1600200"/>
            <a:ext cx="3886201" cy="4724400"/>
          </a:xfrm>
          <a:prstGeom prst="rect">
            <a:avLst/>
          </a:prstGeom>
          <a:noFill/>
          <a:ln>
            <a:noFill/>
          </a:ln>
        </p:spPr>
      </p:pic>
    </p:spTree>
    <p:extLst>
      <p:ext uri="{BB962C8B-B14F-4D97-AF65-F5344CB8AC3E}">
        <p14:creationId xmlns:p14="http://schemas.microsoft.com/office/powerpoint/2010/main" val="2078649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Table </a:t>
            </a:r>
            <a:r>
              <a:rPr lang="en-US" sz="3600" dirty="0" smtClean="0">
                <a:latin typeface="+mj-lt"/>
                <a:sym typeface="Calibri"/>
              </a:rPr>
              <a:t>6.3 </a:t>
            </a:r>
            <a:r>
              <a:rPr lang="en-US" sz="3600" dirty="0">
                <a:latin typeface="+mj-lt"/>
                <a:sym typeface="Calibri"/>
              </a:rPr>
              <a:t>Roles in the Buyer Center</a:t>
            </a:r>
            <a:endParaRPr lang="en-IN" sz="360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1072953704"/>
              </p:ext>
            </p:extLst>
          </p:nvPr>
        </p:nvGraphicFramePr>
        <p:xfrm>
          <a:off x="685800" y="1600200"/>
          <a:ext cx="7543800" cy="4267198"/>
        </p:xfrm>
        <a:graphic>
          <a:graphicData uri="http://schemas.openxmlformats.org/drawingml/2006/table">
            <a:tbl>
              <a:tblPr firstRow="1">
                <a:tableStyleId>{3B4B98B0-60AC-42C2-AFA5-B58CD77FA1E5}</a:tableStyleId>
              </a:tblPr>
              <a:tblGrid>
                <a:gridCol w="1299117"/>
                <a:gridCol w="2977376"/>
                <a:gridCol w="3267307"/>
              </a:tblGrid>
              <a:tr h="561063">
                <a:tc>
                  <a:txBody>
                    <a:bodyPr/>
                    <a:lstStyle/>
                    <a:p>
                      <a:pPr marL="0" marR="0">
                        <a:lnSpc>
                          <a:spcPct val="115000"/>
                        </a:lnSpc>
                        <a:spcBef>
                          <a:spcPts val="0"/>
                        </a:spcBef>
                        <a:spcAft>
                          <a:spcPts val="0"/>
                        </a:spcAft>
                      </a:pPr>
                      <a:r>
                        <a:rPr lang="en-IN" sz="1400" b="1" dirty="0">
                          <a:effectLst/>
                        </a:rPr>
                        <a:t>Role </a:t>
                      </a:r>
                      <a:endParaRPr lang="en-IN" sz="1400" b="1" dirty="0">
                        <a:solidFill>
                          <a:srgbClr val="000000"/>
                        </a:solidFill>
                        <a:effectLst/>
                        <a:latin typeface="ITC Avant Garde W1G Md"/>
                        <a:ea typeface="Calibri"/>
                        <a:cs typeface="ITC Avant Garde W1G M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400" b="1">
                          <a:effectLst/>
                        </a:rPr>
                        <a:t>Potential Player </a:t>
                      </a:r>
                      <a:endParaRPr lang="en-IN" sz="1400" b="1">
                        <a:solidFill>
                          <a:srgbClr val="000000"/>
                        </a:solidFill>
                        <a:effectLst/>
                        <a:latin typeface="ITC Avant Garde W1G Md"/>
                        <a:ea typeface="Calibri"/>
                        <a:cs typeface="ITC Avant Garde W1G M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IN" sz="1400" b="1" dirty="0">
                          <a:effectLst/>
                        </a:rPr>
                        <a:t>Responsibility </a:t>
                      </a:r>
                      <a:endParaRPr lang="en-IN" sz="1400" b="1" dirty="0">
                        <a:solidFill>
                          <a:srgbClr val="000000"/>
                        </a:solidFill>
                        <a:effectLst/>
                        <a:latin typeface="ITC Avant Garde W1G Md"/>
                        <a:ea typeface="Calibri"/>
                        <a:cs typeface="ITC Avant Garde W1G M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689">
                <a:tc>
                  <a:txBody>
                    <a:bodyPr/>
                    <a:lstStyle/>
                    <a:p>
                      <a:pPr marL="177800" marR="0" lvl="0" indent="-177800">
                        <a:lnSpc>
                          <a:spcPct val="115000"/>
                        </a:lnSpc>
                        <a:spcBef>
                          <a:spcPts val="0"/>
                        </a:spcBef>
                        <a:spcAft>
                          <a:spcPts val="0"/>
                        </a:spcAft>
                        <a:buClr>
                          <a:srgbClr val="0070C0"/>
                        </a:buClr>
                        <a:buFont typeface="Arial"/>
                        <a:buChar char="•"/>
                      </a:pPr>
                      <a:r>
                        <a:rPr lang="en-IN" sz="1400" dirty="0">
                          <a:effectLst/>
                        </a:rPr>
                        <a:t>Initiator </a:t>
                      </a:r>
                      <a:endParaRPr lang="en-IN" sz="1400" dirty="0">
                        <a:solidFill>
                          <a:srgbClr val="000000"/>
                        </a:solid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nSpc>
                          <a:spcPct val="115000"/>
                        </a:lnSpc>
                        <a:spcBef>
                          <a:spcPts val="0"/>
                        </a:spcBef>
                        <a:spcAft>
                          <a:spcPts val="0"/>
                        </a:spcAft>
                        <a:buClr>
                          <a:srgbClr val="0070C0"/>
                        </a:buClr>
                        <a:buFont typeface="Arial"/>
                        <a:buChar char="•"/>
                      </a:pPr>
                      <a:r>
                        <a:rPr lang="en-IN" sz="1400" dirty="0">
                          <a:effectLst/>
                        </a:rPr>
                        <a:t>Production employees, sales manager, almost anyone </a:t>
                      </a:r>
                      <a:endParaRPr lang="en-IN" sz="1400" dirty="0">
                        <a:solidFill>
                          <a:srgbClr val="000000"/>
                        </a:solid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nSpc>
                          <a:spcPct val="115000"/>
                        </a:lnSpc>
                        <a:spcBef>
                          <a:spcPts val="0"/>
                        </a:spcBef>
                        <a:spcAft>
                          <a:spcPts val="0"/>
                        </a:spcAft>
                        <a:buClr>
                          <a:srgbClr val="0070C0"/>
                        </a:buClr>
                        <a:buFont typeface="Arial"/>
                        <a:buChar char="•"/>
                      </a:pPr>
                      <a:r>
                        <a:rPr lang="en-IN" sz="1400" dirty="0">
                          <a:effectLst/>
                        </a:rPr>
                        <a:t>Recognizes that a purchase needs to be made </a:t>
                      </a:r>
                      <a:endParaRPr lang="en-IN" sz="1400" dirty="0">
                        <a:solidFill>
                          <a:srgbClr val="000000"/>
                        </a:solid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689">
                <a:tc>
                  <a:txBody>
                    <a:bodyPr/>
                    <a:lstStyle/>
                    <a:p>
                      <a:pPr marL="177800" marR="0" lvl="0" indent="-177800">
                        <a:lnSpc>
                          <a:spcPct val="115000"/>
                        </a:lnSpc>
                        <a:spcBef>
                          <a:spcPts val="0"/>
                        </a:spcBef>
                        <a:spcAft>
                          <a:spcPts val="0"/>
                        </a:spcAft>
                        <a:buClr>
                          <a:srgbClr val="0070C0"/>
                        </a:buClr>
                        <a:buFont typeface="Arial"/>
                        <a:buChar char="•"/>
                      </a:pPr>
                      <a:r>
                        <a:rPr lang="en-IN" sz="1400" dirty="0">
                          <a:effectLst/>
                        </a:rPr>
                        <a:t>User </a:t>
                      </a:r>
                      <a:endParaRPr lang="en-IN" sz="1400" dirty="0">
                        <a:solidFill>
                          <a:srgbClr val="000000"/>
                        </a:solid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nSpc>
                          <a:spcPct val="115000"/>
                        </a:lnSpc>
                        <a:spcBef>
                          <a:spcPts val="0"/>
                        </a:spcBef>
                        <a:spcAft>
                          <a:spcPts val="0"/>
                        </a:spcAft>
                        <a:buClr>
                          <a:srgbClr val="0070C0"/>
                        </a:buClr>
                        <a:buFont typeface="Arial"/>
                        <a:buChar char="•"/>
                      </a:pPr>
                      <a:r>
                        <a:rPr lang="en-IN" sz="1400" dirty="0">
                          <a:effectLst/>
                        </a:rPr>
                        <a:t>Production employees, secretaries, almost anyone </a:t>
                      </a:r>
                      <a:endParaRPr lang="en-IN" sz="1400" dirty="0">
                        <a:solidFill>
                          <a:srgbClr val="000000"/>
                        </a:solid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nSpc>
                          <a:spcPct val="115000"/>
                        </a:lnSpc>
                        <a:spcBef>
                          <a:spcPts val="0"/>
                        </a:spcBef>
                        <a:spcAft>
                          <a:spcPts val="0"/>
                        </a:spcAft>
                        <a:buClr>
                          <a:srgbClr val="0070C0"/>
                        </a:buClr>
                        <a:buFont typeface="Arial"/>
                        <a:buChar char="•"/>
                      </a:pPr>
                      <a:r>
                        <a:rPr lang="en-IN" sz="1400" dirty="0">
                          <a:effectLst/>
                        </a:rPr>
                        <a:t>Individual(s) who will ultimately use the product </a:t>
                      </a:r>
                      <a:endParaRPr lang="en-IN" sz="1400" dirty="0">
                        <a:solidFill>
                          <a:srgbClr val="000000"/>
                        </a:solid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689">
                <a:tc>
                  <a:txBody>
                    <a:bodyPr/>
                    <a:lstStyle/>
                    <a:p>
                      <a:pPr marL="177800" marR="0" lvl="0" indent="-177800">
                        <a:lnSpc>
                          <a:spcPct val="115000"/>
                        </a:lnSpc>
                        <a:spcBef>
                          <a:spcPts val="0"/>
                        </a:spcBef>
                        <a:spcAft>
                          <a:spcPts val="0"/>
                        </a:spcAft>
                        <a:buClr>
                          <a:srgbClr val="0070C0"/>
                        </a:buClr>
                        <a:buFont typeface="Arial"/>
                        <a:buChar char="•"/>
                      </a:pPr>
                      <a:r>
                        <a:rPr lang="en-IN" sz="1400" dirty="0">
                          <a:effectLst/>
                        </a:rPr>
                        <a:t>Gatekeeper </a:t>
                      </a:r>
                      <a:endParaRPr lang="en-IN" sz="1400" dirty="0">
                        <a:solidFill>
                          <a:srgbClr val="000000"/>
                        </a:solid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nSpc>
                          <a:spcPct val="115000"/>
                        </a:lnSpc>
                        <a:spcBef>
                          <a:spcPts val="0"/>
                        </a:spcBef>
                        <a:spcAft>
                          <a:spcPts val="0"/>
                        </a:spcAft>
                        <a:buClr>
                          <a:srgbClr val="0070C0"/>
                        </a:buClr>
                        <a:buFont typeface="Arial"/>
                        <a:buChar char="•"/>
                      </a:pPr>
                      <a:r>
                        <a:rPr lang="en-IN" sz="1400" dirty="0">
                          <a:effectLst/>
                        </a:rPr>
                        <a:t>Buyer/purchasing agent </a:t>
                      </a:r>
                      <a:endParaRPr lang="en-IN" sz="1400" dirty="0">
                        <a:solidFill>
                          <a:srgbClr val="000000"/>
                        </a:solid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nSpc>
                          <a:spcPct val="115000"/>
                        </a:lnSpc>
                        <a:spcBef>
                          <a:spcPts val="0"/>
                        </a:spcBef>
                        <a:spcAft>
                          <a:spcPts val="0"/>
                        </a:spcAft>
                        <a:buClr>
                          <a:srgbClr val="0070C0"/>
                        </a:buClr>
                        <a:buFont typeface="Arial"/>
                        <a:buChar char="•"/>
                      </a:pPr>
                      <a:r>
                        <a:rPr lang="en-IN" sz="1400" dirty="0">
                          <a:effectLst/>
                        </a:rPr>
                        <a:t>Controls flow of information to others in the organization</a:t>
                      </a:r>
                      <a:endParaRPr lang="en-IN" sz="1400" dirty="0">
                        <a:solidFill>
                          <a:srgbClr val="000000"/>
                        </a:solid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0301">
                <a:tc>
                  <a:txBody>
                    <a:bodyPr/>
                    <a:lstStyle/>
                    <a:p>
                      <a:pPr marL="177800" marR="0" lvl="0" indent="-177800">
                        <a:lnSpc>
                          <a:spcPct val="115000"/>
                        </a:lnSpc>
                        <a:spcBef>
                          <a:spcPts val="0"/>
                        </a:spcBef>
                        <a:spcAft>
                          <a:spcPts val="0"/>
                        </a:spcAft>
                        <a:buClr>
                          <a:srgbClr val="0070C0"/>
                        </a:buClr>
                        <a:buFont typeface="Arial"/>
                        <a:buChar char="•"/>
                      </a:pPr>
                      <a:r>
                        <a:rPr lang="en-IN" sz="1400" dirty="0">
                          <a:effectLst/>
                        </a:rPr>
                        <a:t>Influencer </a:t>
                      </a:r>
                      <a:endParaRPr lang="en-IN" sz="1400" dirty="0">
                        <a:solidFill>
                          <a:srgbClr val="000000"/>
                        </a:solid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nSpc>
                          <a:spcPct val="115000"/>
                        </a:lnSpc>
                        <a:spcBef>
                          <a:spcPts val="0"/>
                        </a:spcBef>
                        <a:spcAft>
                          <a:spcPts val="0"/>
                        </a:spcAft>
                        <a:buClr>
                          <a:srgbClr val="0070C0"/>
                        </a:buClr>
                        <a:buFont typeface="Arial"/>
                        <a:buChar char="•"/>
                      </a:pPr>
                      <a:r>
                        <a:rPr lang="en-IN" sz="1400" dirty="0" smtClean="0">
                          <a:effectLst/>
                        </a:rPr>
                        <a:t>Engineers</a:t>
                      </a:r>
                      <a:r>
                        <a:rPr lang="en-IN" sz="1400" dirty="0">
                          <a:effectLst/>
                        </a:rPr>
                        <a:t>, quality control experts, technical specialists, outside consultants</a:t>
                      </a:r>
                      <a:endParaRPr lang="en-IN" sz="1400" dirty="0">
                        <a:solidFill>
                          <a:srgbClr val="000000"/>
                        </a:solid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nSpc>
                          <a:spcPct val="115000"/>
                        </a:lnSpc>
                        <a:spcBef>
                          <a:spcPts val="0"/>
                        </a:spcBef>
                        <a:spcAft>
                          <a:spcPts val="0"/>
                        </a:spcAft>
                        <a:buClr>
                          <a:srgbClr val="0070C0"/>
                        </a:buClr>
                        <a:buFont typeface="Arial"/>
                        <a:buChar char="•"/>
                      </a:pPr>
                      <a:r>
                        <a:rPr lang="en-IN" sz="1400" dirty="0">
                          <a:effectLst/>
                        </a:rPr>
                        <a:t>Affects decision by giving advice and sharing expertise</a:t>
                      </a:r>
                      <a:endParaRPr lang="en-IN" sz="1400" dirty="0">
                        <a:solidFill>
                          <a:srgbClr val="000000"/>
                        </a:solid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689">
                <a:tc>
                  <a:txBody>
                    <a:bodyPr/>
                    <a:lstStyle/>
                    <a:p>
                      <a:pPr marL="177800" marR="0" lvl="0" indent="-177800">
                        <a:lnSpc>
                          <a:spcPct val="115000"/>
                        </a:lnSpc>
                        <a:spcBef>
                          <a:spcPts val="0"/>
                        </a:spcBef>
                        <a:spcAft>
                          <a:spcPts val="0"/>
                        </a:spcAft>
                        <a:buClr>
                          <a:srgbClr val="0070C0"/>
                        </a:buClr>
                        <a:buFont typeface="Arial"/>
                        <a:buChar char="•"/>
                      </a:pPr>
                      <a:r>
                        <a:rPr lang="en-IN" sz="1400" dirty="0">
                          <a:effectLst/>
                        </a:rPr>
                        <a:t>Decider </a:t>
                      </a:r>
                      <a:endParaRPr lang="en-IN" sz="1400" dirty="0">
                        <a:solidFill>
                          <a:srgbClr val="000000"/>
                        </a:solid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nSpc>
                          <a:spcPct val="115000"/>
                        </a:lnSpc>
                        <a:spcBef>
                          <a:spcPts val="0"/>
                        </a:spcBef>
                        <a:spcAft>
                          <a:spcPts val="0"/>
                        </a:spcAft>
                        <a:buClr>
                          <a:srgbClr val="0070C0"/>
                        </a:buClr>
                        <a:buFont typeface="Arial"/>
                        <a:buChar char="•"/>
                      </a:pPr>
                      <a:r>
                        <a:rPr lang="en-IN" sz="1400" dirty="0">
                          <a:effectLst/>
                        </a:rPr>
                        <a:t>Purchasing agent, managers, CEO </a:t>
                      </a:r>
                      <a:endParaRPr lang="en-IN" sz="1400" dirty="0">
                        <a:solidFill>
                          <a:srgbClr val="000000"/>
                        </a:solid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nSpc>
                          <a:spcPct val="115000"/>
                        </a:lnSpc>
                        <a:spcBef>
                          <a:spcPts val="0"/>
                        </a:spcBef>
                        <a:spcAft>
                          <a:spcPts val="0"/>
                        </a:spcAft>
                        <a:buClr>
                          <a:srgbClr val="0070C0"/>
                        </a:buClr>
                        <a:buFont typeface="Arial"/>
                        <a:buChar char="•"/>
                      </a:pPr>
                      <a:r>
                        <a:rPr lang="en-IN" sz="1400" dirty="0">
                          <a:effectLst/>
                        </a:rPr>
                        <a:t>Makes the final purchase decision </a:t>
                      </a:r>
                      <a:endParaRPr lang="en-IN" sz="1400" dirty="0">
                        <a:solidFill>
                          <a:srgbClr val="000000"/>
                        </a:solid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5078">
                <a:tc>
                  <a:txBody>
                    <a:bodyPr/>
                    <a:lstStyle/>
                    <a:p>
                      <a:pPr marL="177800" marR="0" lvl="0" indent="-177800">
                        <a:lnSpc>
                          <a:spcPct val="115000"/>
                        </a:lnSpc>
                        <a:spcBef>
                          <a:spcPts val="0"/>
                        </a:spcBef>
                        <a:spcAft>
                          <a:spcPts val="0"/>
                        </a:spcAft>
                        <a:buClr>
                          <a:srgbClr val="0070C0"/>
                        </a:buClr>
                        <a:buFont typeface="Arial"/>
                        <a:buChar char="•"/>
                      </a:pPr>
                      <a:r>
                        <a:rPr lang="en-IN" sz="1400" dirty="0">
                          <a:effectLst/>
                        </a:rPr>
                        <a:t>Buyer </a:t>
                      </a:r>
                      <a:endParaRPr lang="en-IN" sz="1400" dirty="0">
                        <a:solidFill>
                          <a:srgbClr val="000000"/>
                        </a:solid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nSpc>
                          <a:spcPct val="115000"/>
                        </a:lnSpc>
                        <a:spcBef>
                          <a:spcPts val="0"/>
                        </a:spcBef>
                        <a:spcAft>
                          <a:spcPts val="0"/>
                        </a:spcAft>
                        <a:buClr>
                          <a:srgbClr val="0070C0"/>
                        </a:buClr>
                        <a:buFont typeface="Arial"/>
                        <a:buChar char="•"/>
                      </a:pPr>
                      <a:r>
                        <a:rPr lang="en-IN" sz="1400" dirty="0">
                          <a:effectLst/>
                        </a:rPr>
                        <a:t>Purchasing agent </a:t>
                      </a:r>
                      <a:endParaRPr lang="en-IN" sz="1400" dirty="0">
                        <a:solidFill>
                          <a:srgbClr val="000000"/>
                        </a:solid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nSpc>
                          <a:spcPct val="115000"/>
                        </a:lnSpc>
                        <a:spcBef>
                          <a:spcPts val="0"/>
                        </a:spcBef>
                        <a:spcAft>
                          <a:spcPts val="0"/>
                        </a:spcAft>
                        <a:buClr>
                          <a:srgbClr val="0070C0"/>
                        </a:buClr>
                        <a:buFont typeface="Arial"/>
                        <a:buChar char="•"/>
                      </a:pPr>
                      <a:r>
                        <a:rPr lang="en-IN" sz="1400" dirty="0" smtClean="0">
                          <a:effectLst/>
                        </a:rPr>
                        <a:t>Executes </a:t>
                      </a:r>
                      <a:r>
                        <a:rPr lang="en-IN" sz="1400" dirty="0">
                          <a:effectLst/>
                        </a:rPr>
                        <a:t>the purchase decision </a:t>
                      </a:r>
                      <a:endParaRPr lang="en-IN" sz="1400" dirty="0">
                        <a:solidFill>
                          <a:srgbClr val="000000"/>
                        </a:solidFill>
                        <a:effectLst/>
                        <a:latin typeface="ITC Avant Garde W1G M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42954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Professional Buyers </a:t>
            </a:r>
            <a:r>
              <a:rPr lang="en-US" sz="3600" dirty="0" smtClean="0">
                <a:latin typeface="+mj-lt"/>
                <a:sym typeface="Calibri"/>
              </a:rPr>
              <a:t>and Buying Centers</a:t>
            </a:r>
            <a:endParaRPr lang="en-IN" sz="3600" dirty="0">
              <a:latin typeface="+mj-lt"/>
            </a:endParaRPr>
          </a:p>
        </p:txBody>
      </p:sp>
      <p:sp>
        <p:nvSpPr>
          <p:cNvPr id="4" name="Content Placeholder 2"/>
          <p:cNvSpPr>
            <a:spLocks noGrp="1"/>
          </p:cNvSpPr>
          <p:nvPr>
            <p:ph idx="1"/>
          </p:nvPr>
        </p:nvSpPr>
        <p:spPr>
          <a:xfrm>
            <a:off x="457200" y="1600200"/>
            <a:ext cx="8305800" cy="4419599"/>
          </a:xfrm>
        </p:spPr>
        <p:txBody>
          <a:bodyPr/>
          <a:lstStyle/>
          <a:p>
            <a:pPr marL="255600" indent="-255600">
              <a:buSzPct val="100000"/>
            </a:pPr>
            <a:r>
              <a:rPr lang="en-US" sz="2600" dirty="0">
                <a:sym typeface="Calibri"/>
              </a:rPr>
              <a:t>Trained professional buyers typically carry out buying in business organizations.</a:t>
            </a:r>
            <a:endParaRPr lang="en-US" sz="2600" dirty="0"/>
          </a:p>
          <a:p>
            <a:pPr marL="798750" lvl="1" indent="-342900">
              <a:buFont typeface="Wingdings" panose="05000000000000000000" pitchFamily="2" charset="2"/>
              <a:buChar char="§"/>
            </a:pPr>
            <a:r>
              <a:rPr lang="en-US" sz="2400" dirty="0">
                <a:solidFill>
                  <a:schemeClr val="dk1"/>
                </a:solidFill>
                <a:ea typeface="Calibri"/>
                <a:cs typeface="Calibri"/>
                <a:sym typeface="Calibri"/>
              </a:rPr>
              <a:t>Procurement </a:t>
            </a:r>
            <a:r>
              <a:rPr lang="en-US" sz="2400" dirty="0" smtClean="0">
                <a:solidFill>
                  <a:schemeClr val="dk1"/>
                </a:solidFill>
                <a:ea typeface="Calibri"/>
                <a:cs typeface="Calibri"/>
                <a:sym typeface="Calibri"/>
              </a:rPr>
              <a:t>officers</a:t>
            </a:r>
          </a:p>
          <a:p>
            <a:pPr marL="798750" lvl="1" indent="-342900">
              <a:buFont typeface="Wingdings" panose="05000000000000000000" pitchFamily="2" charset="2"/>
              <a:buChar char="§"/>
            </a:pPr>
            <a:r>
              <a:rPr lang="en-US" sz="2400" dirty="0">
                <a:solidFill>
                  <a:schemeClr val="dk1"/>
                </a:solidFill>
                <a:ea typeface="Calibri"/>
                <a:cs typeface="Calibri"/>
                <a:sym typeface="Calibri"/>
              </a:rPr>
              <a:t>Buying </a:t>
            </a:r>
            <a:r>
              <a:rPr lang="en-US" sz="2400" dirty="0" smtClean="0">
                <a:solidFill>
                  <a:schemeClr val="dk1"/>
                </a:solidFill>
                <a:ea typeface="Calibri"/>
                <a:cs typeface="Calibri"/>
                <a:sym typeface="Calibri"/>
              </a:rPr>
              <a:t>agents</a:t>
            </a:r>
          </a:p>
          <a:p>
            <a:pPr marL="798750" lvl="1" indent="-342900">
              <a:buFont typeface="Wingdings" panose="05000000000000000000" pitchFamily="2" charset="2"/>
              <a:buChar char="§"/>
            </a:pPr>
            <a:r>
              <a:rPr lang="en-US" sz="2400" dirty="0">
                <a:solidFill>
                  <a:schemeClr val="dk1"/>
                </a:solidFill>
                <a:ea typeface="Calibri"/>
                <a:cs typeface="Calibri"/>
                <a:sym typeface="Calibri"/>
              </a:rPr>
              <a:t>Directors of Materials Management</a:t>
            </a:r>
            <a:endParaRPr lang="en-US" sz="2400" dirty="0"/>
          </a:p>
          <a:p>
            <a:pPr marL="255600" indent="-255600">
              <a:buSzPct val="100000"/>
            </a:pPr>
            <a:r>
              <a:rPr lang="en-US" sz="2600" dirty="0">
                <a:sym typeface="Calibri"/>
              </a:rPr>
              <a:t>In many business buying situations, cross-functional teams of individuals – known as a </a:t>
            </a:r>
            <a:r>
              <a:rPr lang="en-US" sz="2600" b="1" dirty="0">
                <a:sym typeface="Calibri"/>
              </a:rPr>
              <a:t>buying center</a:t>
            </a:r>
            <a:r>
              <a:rPr lang="en-US" sz="2600" dirty="0">
                <a:sym typeface="Calibri"/>
              </a:rPr>
              <a:t> – work together to reach a decision.</a:t>
            </a:r>
            <a:endParaRPr lang="en-US" sz="2600" dirty="0"/>
          </a:p>
        </p:txBody>
      </p:sp>
    </p:spTree>
    <p:extLst>
      <p:ext uri="{BB962C8B-B14F-4D97-AF65-F5344CB8AC3E}">
        <p14:creationId xmlns:p14="http://schemas.microsoft.com/office/powerpoint/2010/main" val="3262966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smtClean="0">
                <a:latin typeface="+mj-lt"/>
                <a:sym typeface="Calibri"/>
              </a:rPr>
              <a:t>The Consumer Decision-Making Process</a:t>
            </a:r>
            <a:endParaRPr lang="en-IN" sz="3600" dirty="0">
              <a:latin typeface="+mj-lt"/>
            </a:endParaRPr>
          </a:p>
        </p:txBody>
      </p:sp>
      <p:sp>
        <p:nvSpPr>
          <p:cNvPr id="3" name="Content Placeholder 2"/>
          <p:cNvSpPr>
            <a:spLocks noGrp="1"/>
          </p:cNvSpPr>
          <p:nvPr>
            <p:ph idx="1"/>
          </p:nvPr>
        </p:nvSpPr>
        <p:spPr>
          <a:xfrm>
            <a:off x="457200" y="1600200"/>
            <a:ext cx="8305800" cy="4419599"/>
          </a:xfrm>
        </p:spPr>
        <p:txBody>
          <a:bodyPr/>
          <a:lstStyle/>
          <a:p>
            <a:pPr marL="255600" indent="-255600">
              <a:buSzPct val="100000"/>
            </a:pPr>
            <a:r>
              <a:rPr lang="en-US" sz="2600" b="1" dirty="0">
                <a:solidFill>
                  <a:schemeClr val="dk1"/>
                </a:solidFill>
                <a:ea typeface="Calibri"/>
                <a:cs typeface="Calibri"/>
                <a:sym typeface="Calibri"/>
              </a:rPr>
              <a:t>Consumer behavior </a:t>
            </a:r>
            <a:r>
              <a:rPr lang="en-US" sz="2600" dirty="0">
                <a:solidFill>
                  <a:schemeClr val="dk1"/>
                </a:solidFill>
                <a:ea typeface="Calibri"/>
                <a:cs typeface="Calibri"/>
                <a:sym typeface="Calibri"/>
              </a:rPr>
              <a:t>is the process individuals or groups go through to select, purchase, use and dispose of products in order to satisfy their wants and needs</a:t>
            </a:r>
            <a:r>
              <a:rPr lang="en-US" sz="2600" dirty="0" smtClean="0">
                <a:solidFill>
                  <a:schemeClr val="dk1"/>
                </a:solidFill>
                <a:ea typeface="Calibri"/>
                <a:cs typeface="Calibri"/>
                <a:sym typeface="Calibri"/>
              </a:rPr>
              <a:t>.</a:t>
            </a:r>
          </a:p>
          <a:p>
            <a:pPr marL="255600" indent="-255600">
              <a:buSzPct val="100000"/>
            </a:pPr>
            <a:r>
              <a:rPr lang="en-US" sz="2600" dirty="0">
                <a:solidFill>
                  <a:schemeClr val="dk1"/>
                </a:solidFill>
                <a:ea typeface="Calibri"/>
                <a:cs typeface="Calibri"/>
                <a:sym typeface="Calibri"/>
              </a:rPr>
              <a:t>Decision-making behaviors are influenced by a variety of factors.</a:t>
            </a:r>
            <a:endParaRPr lang="en-US" sz="2600" dirty="0" smtClean="0"/>
          </a:p>
          <a:p>
            <a:pPr marL="741600" indent="-284400">
              <a:spcBef>
                <a:spcPts val="600"/>
              </a:spcBef>
              <a:buSzPct val="100000"/>
              <a:buFont typeface="Wingdings" panose="05000000000000000000" pitchFamily="2" charset="2"/>
              <a:buChar char="§"/>
            </a:pPr>
            <a:r>
              <a:rPr lang="en-US" sz="2400" dirty="0">
                <a:solidFill>
                  <a:schemeClr val="dk1"/>
                </a:solidFill>
                <a:ea typeface="Calibri"/>
                <a:cs typeface="Calibri"/>
                <a:sym typeface="Calibri"/>
              </a:rPr>
              <a:t>Internal, situational, and social factors influence consumer behavior</a:t>
            </a:r>
            <a:r>
              <a:rPr lang="en-US" sz="2400" dirty="0" smtClean="0">
                <a:solidFill>
                  <a:schemeClr val="dk1"/>
                </a:solidFill>
                <a:ea typeface="Calibri"/>
                <a:cs typeface="Calibri"/>
                <a:sym typeface="Calibri"/>
              </a:rPr>
              <a:t>.</a:t>
            </a:r>
            <a:endParaRPr lang="en-US" sz="2600" dirty="0"/>
          </a:p>
        </p:txBody>
      </p:sp>
    </p:spTree>
    <p:extLst>
      <p:ext uri="{BB962C8B-B14F-4D97-AF65-F5344CB8AC3E}">
        <p14:creationId xmlns:p14="http://schemas.microsoft.com/office/powerpoint/2010/main" val="1253672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B2B E-Commerce</a:t>
            </a:r>
            <a:endParaRPr lang="en-IN" sz="3600" dirty="0">
              <a:latin typeface="+mj-lt"/>
            </a:endParaRPr>
          </a:p>
        </p:txBody>
      </p:sp>
      <p:sp>
        <p:nvSpPr>
          <p:cNvPr id="4" name="Content Placeholder 2"/>
          <p:cNvSpPr>
            <a:spLocks noGrp="1"/>
          </p:cNvSpPr>
          <p:nvPr>
            <p:ph idx="1"/>
          </p:nvPr>
        </p:nvSpPr>
        <p:spPr>
          <a:xfrm>
            <a:off x="457200" y="1600200"/>
            <a:ext cx="8305800" cy="4419599"/>
          </a:xfrm>
        </p:spPr>
        <p:txBody>
          <a:bodyPr/>
          <a:lstStyle/>
          <a:p>
            <a:pPr marL="255600" indent="-255600">
              <a:buSzPct val="100000"/>
            </a:pPr>
            <a:r>
              <a:rPr lang="en-US" sz="2600" b="1" dirty="0">
                <a:solidFill>
                  <a:schemeClr val="dk1"/>
                </a:solidFill>
                <a:ea typeface="Calibri"/>
                <a:cs typeface="Calibri"/>
                <a:sym typeface="Calibri"/>
              </a:rPr>
              <a:t>B2B e-commerce </a:t>
            </a:r>
            <a:r>
              <a:rPr lang="en-US" sz="2600" dirty="0">
                <a:solidFill>
                  <a:schemeClr val="dk1"/>
                </a:solidFill>
                <a:ea typeface="Calibri"/>
                <a:cs typeface="Calibri"/>
                <a:sym typeface="Calibri"/>
              </a:rPr>
              <a:t>refers to internet exchanges of information, goods, services, and payments between two or more organizations.</a:t>
            </a:r>
            <a:endParaRPr lang="en-US" sz="2600" dirty="0"/>
          </a:p>
          <a:p>
            <a:pPr marL="798750" lvl="1" indent="-342900">
              <a:buFont typeface="Wingdings" panose="05000000000000000000" pitchFamily="2" charset="2"/>
              <a:buChar char="§"/>
            </a:pPr>
            <a:r>
              <a:rPr lang="en-US" sz="2400" dirty="0">
                <a:solidFill>
                  <a:schemeClr val="dk1"/>
                </a:solidFill>
                <a:ea typeface="Calibri"/>
                <a:cs typeface="Calibri"/>
                <a:sym typeface="Calibri"/>
              </a:rPr>
              <a:t>Creates efficiencies by allowing marketers to link directly to value chain partners</a:t>
            </a:r>
            <a:r>
              <a:rPr lang="en-US" sz="2400" dirty="0" smtClean="0">
                <a:solidFill>
                  <a:schemeClr val="dk1"/>
                </a:solidFill>
                <a:ea typeface="Calibri"/>
                <a:cs typeface="Calibri"/>
                <a:sym typeface="Calibri"/>
              </a:rPr>
              <a:t>.</a:t>
            </a:r>
          </a:p>
          <a:p>
            <a:pPr marL="798750" lvl="1" indent="-342900">
              <a:buFont typeface="Wingdings" panose="05000000000000000000" pitchFamily="2" charset="2"/>
              <a:buChar char="§"/>
            </a:pPr>
            <a:r>
              <a:rPr lang="en-US" sz="2400" b="1" dirty="0">
                <a:solidFill>
                  <a:schemeClr val="dk1"/>
                </a:solidFill>
                <a:ea typeface="Calibri"/>
                <a:cs typeface="Calibri"/>
                <a:sym typeface="Calibri"/>
              </a:rPr>
              <a:t>Intranets</a:t>
            </a:r>
            <a:r>
              <a:rPr lang="en-US" sz="2400" dirty="0">
                <a:solidFill>
                  <a:schemeClr val="dk1"/>
                </a:solidFill>
                <a:ea typeface="Calibri"/>
                <a:cs typeface="Calibri"/>
                <a:sym typeface="Calibri"/>
              </a:rPr>
              <a:t> link a firm’s departments, employees and databases</a:t>
            </a:r>
            <a:r>
              <a:rPr lang="en-US" sz="2400" dirty="0" smtClean="0">
                <a:solidFill>
                  <a:schemeClr val="dk1"/>
                </a:solidFill>
                <a:ea typeface="Calibri"/>
                <a:cs typeface="Calibri"/>
                <a:sym typeface="Calibri"/>
              </a:rPr>
              <a:t>.</a:t>
            </a:r>
          </a:p>
          <a:p>
            <a:pPr marL="798750" lvl="1" indent="-342900">
              <a:buFont typeface="Wingdings" panose="05000000000000000000" pitchFamily="2" charset="2"/>
              <a:buChar char="§"/>
            </a:pPr>
            <a:r>
              <a:rPr lang="en-US" sz="2400" b="1" dirty="0">
                <a:solidFill>
                  <a:schemeClr val="dk1"/>
                </a:solidFill>
                <a:ea typeface="Calibri"/>
                <a:cs typeface="Calibri"/>
                <a:sym typeface="Calibri"/>
              </a:rPr>
              <a:t>Extranets</a:t>
            </a:r>
            <a:r>
              <a:rPr lang="en-US" sz="2400" dirty="0">
                <a:solidFill>
                  <a:schemeClr val="dk1"/>
                </a:solidFill>
                <a:ea typeface="Calibri"/>
                <a:cs typeface="Calibri"/>
                <a:sym typeface="Calibri"/>
              </a:rPr>
              <a:t> allow authorized suppliers, customers, and other outsiders to access the firm’s </a:t>
            </a:r>
            <a:r>
              <a:rPr lang="en-US" sz="2400" dirty="0"/>
              <a:t>I</a:t>
            </a:r>
            <a:r>
              <a:rPr lang="en-US" sz="2400" dirty="0">
                <a:solidFill>
                  <a:schemeClr val="dk1"/>
                </a:solidFill>
                <a:ea typeface="Calibri"/>
                <a:cs typeface="Calibri"/>
                <a:sym typeface="Calibri"/>
              </a:rPr>
              <a:t>ntranet</a:t>
            </a:r>
            <a:r>
              <a:rPr lang="en-US" sz="2400" dirty="0" smtClean="0">
                <a:solidFill>
                  <a:schemeClr val="dk1"/>
                </a:solidFill>
                <a:ea typeface="Calibri"/>
                <a:cs typeface="Calibri"/>
                <a:sym typeface="Calibri"/>
              </a:rPr>
              <a:t>.</a:t>
            </a:r>
            <a:endParaRPr lang="en-US" sz="2400" dirty="0">
              <a:solidFill>
                <a:srgbClr val="3399CC"/>
              </a:solidFill>
            </a:endParaRPr>
          </a:p>
        </p:txBody>
      </p:sp>
    </p:spTree>
    <p:extLst>
      <p:ext uri="{BB962C8B-B14F-4D97-AF65-F5344CB8AC3E}">
        <p14:creationId xmlns:p14="http://schemas.microsoft.com/office/powerpoint/2010/main" val="108688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Dark Side of B2B E-Commerce</a:t>
            </a:r>
            <a:endParaRPr lang="en-IN" sz="3600" dirty="0">
              <a:latin typeface="+mj-lt"/>
            </a:endParaRPr>
          </a:p>
        </p:txBody>
      </p:sp>
      <p:sp>
        <p:nvSpPr>
          <p:cNvPr id="8" name="Content Placeholder 2"/>
          <p:cNvSpPr>
            <a:spLocks noGrp="1"/>
          </p:cNvSpPr>
          <p:nvPr>
            <p:ph idx="1"/>
          </p:nvPr>
        </p:nvSpPr>
        <p:spPr>
          <a:xfrm>
            <a:off x="457200" y="1600200"/>
            <a:ext cx="8305800" cy="4419599"/>
          </a:xfrm>
        </p:spPr>
        <p:txBody>
          <a:bodyPr/>
          <a:lstStyle/>
          <a:p>
            <a:pPr marL="255600" indent="-255600">
              <a:buSzPct val="100000"/>
            </a:pPr>
            <a:r>
              <a:rPr lang="en-US" sz="2600" dirty="0">
                <a:solidFill>
                  <a:schemeClr val="dk1"/>
                </a:solidFill>
                <a:ea typeface="Calibri"/>
                <a:cs typeface="Calibri"/>
                <a:sym typeface="Calibri"/>
              </a:rPr>
              <a:t>Potential of Security </a:t>
            </a:r>
            <a:r>
              <a:rPr lang="en-US" sz="2600" dirty="0" smtClean="0">
                <a:solidFill>
                  <a:schemeClr val="dk1"/>
                </a:solidFill>
                <a:ea typeface="Calibri"/>
                <a:cs typeface="Calibri"/>
                <a:sym typeface="Calibri"/>
              </a:rPr>
              <a:t>Risks</a:t>
            </a:r>
          </a:p>
          <a:p>
            <a:pPr marL="255600" indent="-255600">
              <a:buSzPct val="100000"/>
            </a:pPr>
            <a:r>
              <a:rPr lang="en-US" sz="2600" dirty="0" smtClean="0">
                <a:solidFill>
                  <a:schemeClr val="dk1"/>
                </a:solidFill>
                <a:ea typeface="Calibri"/>
                <a:cs typeface="Calibri"/>
                <a:sym typeface="Calibri"/>
              </a:rPr>
              <a:t>Malware</a:t>
            </a:r>
          </a:p>
          <a:p>
            <a:pPr marL="255600" indent="-255600">
              <a:buSzPct val="100000"/>
            </a:pPr>
            <a:r>
              <a:rPr lang="en-US" sz="2600" dirty="0" smtClean="0">
                <a:solidFill>
                  <a:schemeClr val="dk1"/>
                </a:solidFill>
                <a:ea typeface="Calibri"/>
                <a:cs typeface="Calibri"/>
                <a:sym typeface="Calibri"/>
              </a:rPr>
              <a:t>Firewall</a:t>
            </a:r>
          </a:p>
          <a:p>
            <a:pPr marL="255600" indent="-255600">
              <a:buSzPct val="100000"/>
            </a:pPr>
            <a:r>
              <a:rPr lang="en-US" sz="2600" dirty="0" smtClean="0">
                <a:solidFill>
                  <a:schemeClr val="dk1"/>
                </a:solidFill>
                <a:ea typeface="Calibri"/>
                <a:cs typeface="Calibri"/>
                <a:sym typeface="Calibri"/>
              </a:rPr>
              <a:t>Encryption</a:t>
            </a:r>
            <a:endParaRPr lang="en-US" sz="2600" dirty="0"/>
          </a:p>
        </p:txBody>
      </p:sp>
    </p:spTree>
    <p:extLst>
      <p:ext uri="{BB962C8B-B14F-4D97-AF65-F5344CB8AC3E}">
        <p14:creationId xmlns:p14="http://schemas.microsoft.com/office/powerpoint/2010/main" val="4105050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B2B and Social Media</a:t>
            </a:r>
            <a:endParaRPr lang="en-IN" sz="3600" dirty="0">
              <a:latin typeface="+mj-lt"/>
            </a:endParaRPr>
          </a:p>
        </p:txBody>
      </p:sp>
      <p:sp>
        <p:nvSpPr>
          <p:cNvPr id="4" name="Content Placeholder 2"/>
          <p:cNvSpPr>
            <a:spLocks noGrp="1"/>
          </p:cNvSpPr>
          <p:nvPr>
            <p:ph idx="1"/>
          </p:nvPr>
        </p:nvSpPr>
        <p:spPr>
          <a:xfrm>
            <a:off x="457200" y="1600200"/>
            <a:ext cx="8305800" cy="4419599"/>
          </a:xfrm>
        </p:spPr>
        <p:txBody>
          <a:bodyPr/>
          <a:lstStyle/>
          <a:p>
            <a:pPr marL="255600" indent="-255600">
              <a:buSzPct val="100000"/>
            </a:pPr>
            <a:r>
              <a:rPr lang="en-US" sz="2600" dirty="0">
                <a:solidFill>
                  <a:schemeClr val="dk1"/>
                </a:solidFill>
                <a:ea typeface="Calibri"/>
                <a:cs typeface="Calibri"/>
                <a:sym typeface="Calibri"/>
              </a:rPr>
              <a:t>Games generate buzz and increase brand awareness</a:t>
            </a:r>
            <a:r>
              <a:rPr lang="en-US" sz="2600" dirty="0" smtClean="0">
                <a:solidFill>
                  <a:schemeClr val="dk1"/>
                </a:solidFill>
                <a:ea typeface="Calibri"/>
                <a:cs typeface="Calibri"/>
                <a:sym typeface="Calibri"/>
              </a:rPr>
              <a:t>.</a:t>
            </a:r>
          </a:p>
          <a:p>
            <a:pPr marL="255600" indent="-255600">
              <a:buSzPct val="100000"/>
            </a:pPr>
            <a:r>
              <a:rPr lang="en-US" sz="2600" dirty="0">
                <a:solidFill>
                  <a:schemeClr val="dk1"/>
                </a:solidFill>
                <a:ea typeface="Calibri"/>
                <a:cs typeface="Calibri"/>
                <a:sym typeface="Calibri"/>
              </a:rPr>
              <a:t>B2B marketers use social media sites to promote themselves and their businesses</a:t>
            </a:r>
            <a:r>
              <a:rPr lang="en-US" sz="2600" dirty="0" smtClean="0">
                <a:solidFill>
                  <a:schemeClr val="dk1"/>
                </a:solidFill>
                <a:ea typeface="Calibri"/>
                <a:cs typeface="Calibri"/>
                <a:sym typeface="Calibri"/>
              </a:rPr>
              <a:t>.</a:t>
            </a:r>
          </a:p>
          <a:p>
            <a:pPr marL="255600" indent="-255600">
              <a:buSzPct val="100000"/>
            </a:pPr>
            <a:r>
              <a:rPr lang="en-US" sz="2600" dirty="0">
                <a:solidFill>
                  <a:schemeClr val="dk1"/>
                </a:solidFill>
                <a:ea typeface="Calibri"/>
                <a:cs typeface="Calibri"/>
                <a:sym typeface="Calibri"/>
              </a:rPr>
              <a:t>LinkedIn is the most prominent social networking site for B2B marketers and offers several advantages</a:t>
            </a:r>
            <a:r>
              <a:rPr lang="en-US" sz="2600" dirty="0" smtClean="0">
                <a:solidFill>
                  <a:schemeClr val="dk1"/>
                </a:solidFill>
                <a:ea typeface="Calibri"/>
                <a:cs typeface="Calibri"/>
                <a:sym typeface="Calibri"/>
              </a:rPr>
              <a:t>.</a:t>
            </a:r>
          </a:p>
        </p:txBody>
      </p:sp>
    </p:spTree>
    <p:extLst>
      <p:ext uri="{BB962C8B-B14F-4D97-AF65-F5344CB8AC3E}">
        <p14:creationId xmlns:p14="http://schemas.microsoft.com/office/powerpoint/2010/main" val="1482253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54700"/>
            <a:ext cx="8382000" cy="1097280"/>
          </a:xfrm>
        </p:spPr>
        <p:txBody>
          <a:bodyPr/>
          <a:lstStyle/>
          <a:p>
            <a:r>
              <a:rPr lang="en-US" sz="3600" dirty="0" smtClean="0">
                <a:latin typeface="+mj-lt"/>
              </a:rPr>
              <a:t>Copyright</a:t>
            </a:r>
            <a:endParaRPr lang="en-IN" sz="2000" b="0" dirty="0">
              <a:latin typeface="+mj-lt"/>
            </a:endParaRPr>
          </a:p>
        </p:txBody>
      </p:sp>
      <p:pic>
        <p:nvPicPr>
          <p:cNvPr id="7" name="Picture 2"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title="Copyright"/>
          <p:cNvPicPr preferRelativeResize="0"/>
          <p:nvPr/>
        </p:nvPicPr>
        <p:blipFill rotWithShape="1">
          <a:blip r:embed="rId3">
            <a:alphaModFix/>
          </a:blip>
          <a:srcRect/>
          <a:stretch/>
        </p:blipFill>
        <p:spPr>
          <a:xfrm>
            <a:off x="304800" y="1981200"/>
            <a:ext cx="8047038" cy="2514599"/>
          </a:xfrm>
          <a:prstGeom prst="rect">
            <a:avLst/>
          </a:prstGeom>
          <a:noFill/>
          <a:ln>
            <a:noFill/>
          </a:ln>
        </p:spPr>
      </p:pic>
    </p:spTree>
    <p:extLst>
      <p:ext uri="{BB962C8B-B14F-4D97-AF65-F5344CB8AC3E}">
        <p14:creationId xmlns:p14="http://schemas.microsoft.com/office/powerpoint/2010/main" val="1751628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sym typeface="Calibri"/>
              </a:rPr>
              <a:t>Not All Decisions Are the Same</a:t>
            </a:r>
            <a:endParaRPr lang="en-IN" sz="3600" dirty="0">
              <a:latin typeface="+mj-lt"/>
            </a:endParaRPr>
          </a:p>
        </p:txBody>
      </p:sp>
      <p:sp>
        <p:nvSpPr>
          <p:cNvPr id="4" name="Content Placeholder 3"/>
          <p:cNvSpPr>
            <a:spLocks noGrp="1"/>
          </p:cNvSpPr>
          <p:nvPr>
            <p:ph idx="1"/>
          </p:nvPr>
        </p:nvSpPr>
        <p:spPr/>
        <p:txBody>
          <a:bodyPr/>
          <a:lstStyle/>
          <a:p>
            <a:pPr marL="255600" indent="-255600"/>
            <a:r>
              <a:rPr lang="en-US" dirty="0">
                <a:solidFill>
                  <a:schemeClr val="dk1"/>
                </a:solidFill>
                <a:ea typeface="Calibri"/>
                <a:cs typeface="Calibri"/>
                <a:sym typeface="Calibri"/>
              </a:rPr>
              <a:t>Amount of effort expended in decision-making varies according to the</a:t>
            </a:r>
          </a:p>
          <a:p>
            <a:pPr marL="798750" lvl="1" indent="-342900"/>
            <a:r>
              <a:rPr lang="en-US" dirty="0"/>
              <a:t>L</a:t>
            </a:r>
            <a:r>
              <a:rPr lang="en-US" dirty="0" smtClean="0"/>
              <a:t>evel </a:t>
            </a:r>
            <a:r>
              <a:rPr lang="en-US" dirty="0"/>
              <a:t>of involvement</a:t>
            </a:r>
            <a:endParaRPr lang="en-US" dirty="0">
              <a:solidFill>
                <a:srgbClr val="3399CC"/>
              </a:solidFill>
            </a:endParaRPr>
          </a:p>
          <a:p>
            <a:pPr marL="798750" lvl="1" indent="-342900"/>
            <a:r>
              <a:rPr lang="en-US" dirty="0">
                <a:sym typeface="Calibri"/>
              </a:rPr>
              <a:t>P</a:t>
            </a:r>
            <a:r>
              <a:rPr lang="en-US" dirty="0" smtClean="0">
                <a:solidFill>
                  <a:schemeClr val="dk1"/>
                </a:solidFill>
                <a:ea typeface="Calibri"/>
                <a:cs typeface="Calibri"/>
                <a:sym typeface="Calibri"/>
              </a:rPr>
              <a:t>erceived </a:t>
            </a:r>
            <a:r>
              <a:rPr lang="en-US" dirty="0">
                <a:solidFill>
                  <a:schemeClr val="dk1"/>
                </a:solidFill>
                <a:ea typeface="Calibri"/>
                <a:cs typeface="Calibri"/>
                <a:sym typeface="Calibri"/>
              </a:rPr>
              <a:t>risk</a:t>
            </a:r>
            <a:endParaRPr lang="en-US" sz="2800" dirty="0">
              <a:solidFill>
                <a:schemeClr val="dk1"/>
              </a:solidFill>
              <a:ea typeface="Calibri"/>
              <a:cs typeface="Calibri"/>
              <a:sym typeface="Calibri"/>
            </a:endParaRPr>
          </a:p>
          <a:p>
            <a:pPr marL="255600" indent="-255600"/>
            <a:r>
              <a:rPr lang="en-US" dirty="0">
                <a:solidFill>
                  <a:schemeClr val="dk1"/>
                </a:solidFill>
                <a:ea typeface="Calibri"/>
                <a:cs typeface="Calibri"/>
                <a:sym typeface="Calibri"/>
              </a:rPr>
              <a:t>Consumers use </a:t>
            </a:r>
            <a:r>
              <a:rPr lang="en-US" dirty="0"/>
              <a:t>different </a:t>
            </a:r>
            <a:r>
              <a:rPr lang="en-US" dirty="0">
                <a:solidFill>
                  <a:schemeClr val="dk1"/>
                </a:solidFill>
                <a:ea typeface="Calibri"/>
                <a:cs typeface="Calibri"/>
                <a:sym typeface="Calibri"/>
              </a:rPr>
              <a:t>approaches depending on the amount of effort.</a:t>
            </a:r>
          </a:p>
          <a:p>
            <a:pPr marL="798750" lvl="1" indent="-342900"/>
            <a:r>
              <a:rPr lang="en-US" dirty="0">
                <a:solidFill>
                  <a:schemeClr val="dk1"/>
                </a:solidFill>
                <a:ea typeface="Calibri"/>
                <a:cs typeface="Calibri"/>
                <a:sym typeface="Calibri"/>
              </a:rPr>
              <a:t>Habitual problem-solving</a:t>
            </a:r>
            <a:endParaRPr lang="en-US" dirty="0">
              <a:solidFill>
                <a:srgbClr val="3399CC"/>
              </a:solidFill>
            </a:endParaRPr>
          </a:p>
          <a:p>
            <a:pPr marL="798750" lvl="1" indent="-342900"/>
            <a:r>
              <a:rPr lang="en-US" dirty="0">
                <a:solidFill>
                  <a:schemeClr val="dk1"/>
                </a:solidFill>
                <a:ea typeface="Calibri"/>
                <a:cs typeface="Calibri"/>
                <a:sym typeface="Calibri"/>
              </a:rPr>
              <a:t>Extended problem-solving</a:t>
            </a:r>
          </a:p>
          <a:p>
            <a:pPr marL="798750" lvl="1" indent="-342900"/>
            <a:r>
              <a:rPr lang="en-US" dirty="0">
                <a:solidFill>
                  <a:schemeClr val="dk1"/>
                </a:solidFill>
                <a:ea typeface="Calibri"/>
                <a:cs typeface="Calibri"/>
                <a:sym typeface="Calibri"/>
              </a:rPr>
              <a:t>Limited problem-solving</a:t>
            </a:r>
            <a:endParaRPr lang="en-US" dirty="0"/>
          </a:p>
        </p:txBody>
      </p:sp>
    </p:spTree>
    <p:extLst>
      <p:ext uri="{BB962C8B-B14F-4D97-AF65-F5344CB8AC3E}">
        <p14:creationId xmlns:p14="http://schemas.microsoft.com/office/powerpoint/2010/main" val="2626595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a:latin typeface="+mj-lt"/>
                <a:sym typeface="Calibri"/>
              </a:rPr>
              <a:t>Figure </a:t>
            </a:r>
            <a:r>
              <a:rPr lang="en-US" sz="3600" dirty="0" smtClean="0">
                <a:latin typeface="+mj-lt"/>
                <a:sym typeface="Calibri"/>
              </a:rPr>
              <a:t>6.1 </a:t>
            </a:r>
            <a:r>
              <a:rPr lang="en-US" sz="3600" dirty="0">
                <a:latin typeface="+mj-lt"/>
                <a:sym typeface="Calibri"/>
              </a:rPr>
              <a:t>The </a:t>
            </a:r>
            <a:r>
              <a:rPr lang="en-US" sz="3600" dirty="0" smtClean="0">
                <a:latin typeface="+mj-lt"/>
                <a:sym typeface="Calibri"/>
              </a:rPr>
              <a:t>Consumer </a:t>
            </a:r>
            <a:br>
              <a:rPr lang="en-US" sz="3600" dirty="0" smtClean="0">
                <a:latin typeface="+mj-lt"/>
                <a:sym typeface="Calibri"/>
              </a:rPr>
            </a:br>
            <a:r>
              <a:rPr lang="en-US" sz="3600" dirty="0" smtClean="0">
                <a:latin typeface="+mj-lt"/>
                <a:sym typeface="Calibri"/>
              </a:rPr>
              <a:t>Decision-Making </a:t>
            </a:r>
            <a:r>
              <a:rPr lang="en-US" sz="3600" dirty="0">
                <a:latin typeface="+mj-lt"/>
                <a:sym typeface="Calibri"/>
              </a:rPr>
              <a:t>Process</a:t>
            </a:r>
            <a:endParaRPr lang="en-IN" sz="3600" b="0" dirty="0">
              <a:latin typeface="+mj-lt"/>
            </a:endParaRPr>
          </a:p>
        </p:txBody>
      </p:sp>
      <p:pic>
        <p:nvPicPr>
          <p:cNvPr id="5" name="Picture" descr="A flowchart shows the consumer decision-making process, with examples.&#10;• Problem recognition&#10;Brandon is fed up with driving his old clunker.&#10;• Information search&#10;Brandon talks to friends, visits car showrooms, and reads Consumer Reports to get an idea of the new cars in which he might be interested.&#10;• Evaluation of alternatives&#10;Brandon narrows his choices to three car models and thinks about the good and bad features of each option.&#10;• Product choice&#10;Brandon chooses one car because it has a feature that really appeals to him and he likes the image it projects.&#10;• Postpurchase evaluation&#10;Brandon drives his new car and decides he’s happy with his choice."/>
          <p:cNvPicPr preferRelativeResize="0">
            <a:picLocks noGrp="1"/>
          </p:cNvPicPr>
          <p:nvPr>
            <p:ph idx="1"/>
          </p:nvPr>
        </p:nvPicPr>
        <p:blipFill rotWithShape="1">
          <a:blip r:embed="rId3">
            <a:alphaModFix/>
          </a:blip>
          <a:srcRect/>
          <a:stretch/>
        </p:blipFill>
        <p:spPr>
          <a:xfrm>
            <a:off x="2895600" y="1600200"/>
            <a:ext cx="2790932" cy="4525963"/>
          </a:xfrm>
          <a:prstGeom prst="rect">
            <a:avLst/>
          </a:prstGeom>
          <a:noFill/>
          <a:ln>
            <a:noFill/>
          </a:ln>
        </p:spPr>
      </p:pic>
    </p:spTree>
    <p:extLst>
      <p:ext uri="{BB962C8B-B14F-4D97-AF65-F5344CB8AC3E}">
        <p14:creationId xmlns:p14="http://schemas.microsoft.com/office/powerpoint/2010/main" val="2360209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a:latin typeface="+mj-lt"/>
                <a:sym typeface="Calibri"/>
              </a:rPr>
              <a:t>Figure </a:t>
            </a:r>
            <a:r>
              <a:rPr lang="en-US" sz="3600" dirty="0" smtClean="0">
                <a:latin typeface="+mj-lt"/>
                <a:sym typeface="Calibri"/>
              </a:rPr>
              <a:t>6.2  </a:t>
            </a:r>
            <a:r>
              <a:rPr lang="en-US" sz="3600" dirty="0">
                <a:latin typeface="+mj-lt"/>
                <a:sym typeface="Calibri"/>
              </a:rPr>
              <a:t>Extended Problem Solving vs. Habitual Decision-Making</a:t>
            </a:r>
            <a:endParaRPr lang="en-IN" sz="3600" dirty="0">
              <a:latin typeface="+mj-lt"/>
            </a:endParaRPr>
          </a:p>
        </p:txBody>
      </p:sp>
      <p:pic>
        <p:nvPicPr>
          <p:cNvPr id="5" name="Picture 229" descr="A table shows the characteristics of Extended Problem Solving versus Habitual Decision Making.&#10;The table lists 6 differences between the two types:&#10;1. Product&#10;Extended Problem Solving: New car&#10;Habitual Decision Making: Box of cereal&#10;2. Level of involvement&#10;Extended Problem Solving: High (important decision)&#10;Habitual Decision Making: Low (unimportant decision)&#10;3. Perceived risk&#10;Extended Problem Solving: High (expensive, complex product)&#10;Habitual Decision Making: Low (simple, low-cost product)&#10;4. Information processing&#10;Extended Problem Solving: Careful processing of information (search advertising, magazines, car dealers, websites)&#10;Habitual Decision Making: Respond to environmental cues (store signage or displays)&#10;5. Learning model&#10;Extended Problem Solving: Cognitive learning (use insight and creativity to use information found in environment)&#10;Behavioral learning (ad shows product in beautiful setting, creating positive attitude)&#10;6. Needed marketing actions&#10;Extended Problem Solving: Provide information via advertising, salespeople, brochures, websites. Educate consumers to product benefits, risks of wrong decisions, etc.&#10;Habitual Decision Making: Provide environmental cues at point-of-purchase, such as product display"/>
          <p:cNvPicPr preferRelativeResize="0"/>
          <p:nvPr/>
        </p:nvPicPr>
        <p:blipFill rotWithShape="1">
          <a:blip r:embed="rId3">
            <a:alphaModFix/>
          </a:blip>
          <a:srcRect/>
          <a:stretch/>
        </p:blipFill>
        <p:spPr>
          <a:xfrm>
            <a:off x="549537" y="1722681"/>
            <a:ext cx="8092440" cy="3711689"/>
          </a:xfrm>
          <a:prstGeom prst="rect">
            <a:avLst/>
          </a:prstGeom>
          <a:noFill/>
          <a:ln>
            <a:noFill/>
          </a:ln>
        </p:spPr>
      </p:pic>
    </p:spTree>
    <p:extLst>
      <p:ext uri="{BB962C8B-B14F-4D97-AF65-F5344CB8AC3E}">
        <p14:creationId xmlns:p14="http://schemas.microsoft.com/office/powerpoint/2010/main" val="2436423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229600" cy="1097280"/>
          </a:xfrm>
        </p:spPr>
        <p:txBody>
          <a:bodyPr/>
          <a:lstStyle/>
          <a:p>
            <a:r>
              <a:rPr lang="en-US" sz="3600" dirty="0">
                <a:latin typeface="+mj-lt"/>
                <a:sym typeface="Calibri"/>
              </a:rPr>
              <a:t>Step 1: Problem Recognition</a:t>
            </a:r>
            <a:endParaRPr lang="en-IN" sz="3600" dirty="0">
              <a:latin typeface="+mj-lt"/>
            </a:endParaRPr>
          </a:p>
        </p:txBody>
      </p:sp>
      <p:sp>
        <p:nvSpPr>
          <p:cNvPr id="3" name="Content Placeholder 2"/>
          <p:cNvSpPr>
            <a:spLocks noGrp="1"/>
          </p:cNvSpPr>
          <p:nvPr>
            <p:ph idx="1"/>
          </p:nvPr>
        </p:nvSpPr>
        <p:spPr/>
        <p:txBody>
          <a:bodyPr/>
          <a:lstStyle/>
          <a:p>
            <a:pPr rtl="0" eaLnBrk="1" latinLnBrk="0" hangingPunct="1"/>
            <a:r>
              <a:rPr lang="en-US" sz="2600" kern="1200" dirty="0" smtClean="0">
                <a:solidFill>
                  <a:schemeClr val="tx1"/>
                </a:solidFill>
                <a:effectLst/>
                <a:latin typeface="+mn-lt"/>
                <a:ea typeface="+mn-ea"/>
                <a:cs typeface="+mn-cs"/>
              </a:rPr>
              <a:t>Occurs whenever a consumer sees a difference between current state and desired/ideal state </a:t>
            </a:r>
            <a:endParaRPr lang="en-US" dirty="0" smtClean="0">
              <a:effectLst/>
            </a:endParaRPr>
          </a:p>
          <a:p>
            <a:pPr marL="795528" lvl="1" indent="-347472"/>
            <a:r>
              <a:rPr lang="en-US" sz="2400" kern="1200" dirty="0" smtClean="0">
                <a:solidFill>
                  <a:schemeClr val="tx1"/>
                </a:solidFill>
                <a:effectLst/>
                <a:latin typeface="+mn-lt"/>
                <a:ea typeface="+mn-ea"/>
                <a:cs typeface="+mn-cs"/>
              </a:rPr>
              <a:t>Marketers can develop ads that stimulate problem recognition.</a:t>
            </a:r>
            <a:endParaRPr lang="en-US" dirty="0" smtClean="0">
              <a:effectLst/>
            </a:endParaRPr>
          </a:p>
        </p:txBody>
      </p:sp>
    </p:spTree>
    <p:extLst>
      <p:ext uri="{BB962C8B-B14F-4D97-AF65-F5344CB8AC3E}">
        <p14:creationId xmlns:p14="http://schemas.microsoft.com/office/powerpoint/2010/main" val="3959377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6874</TotalTime>
  <Words>8994</Words>
  <Application>Microsoft Office PowerPoint</Application>
  <PresentationFormat>On-screen Show (4:3)</PresentationFormat>
  <Paragraphs>654</Paragraphs>
  <Slides>53</Slides>
  <Notes>52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508 Lecture</vt:lpstr>
      <vt:lpstr>Marketing: Real People, Real Choices</vt:lpstr>
      <vt:lpstr>Learning Objectives (1 of 2)</vt:lpstr>
      <vt:lpstr>Learning Objectives (2 of 2)</vt:lpstr>
      <vt:lpstr>Real People, Real Choices:  Weight Watchers</vt:lpstr>
      <vt:lpstr>The Consumer Decision-Making Process</vt:lpstr>
      <vt:lpstr>Not All Decisions Are the Same</vt:lpstr>
      <vt:lpstr>Figure 6.1 The Consumer  Decision-Making Process</vt:lpstr>
      <vt:lpstr>Figure 6.2  Extended Problem Solving vs. Habitual Decision-Making</vt:lpstr>
      <vt:lpstr>Step 1: Problem Recognition</vt:lpstr>
      <vt:lpstr>Step 2: Information Search</vt:lpstr>
      <vt:lpstr>Online Search</vt:lpstr>
      <vt:lpstr>Step 3: Evaluation of Alternatives</vt:lpstr>
      <vt:lpstr>Step 4: Product Choice</vt:lpstr>
      <vt:lpstr>Step 5: Postpurchase Evaluation</vt:lpstr>
      <vt:lpstr>Consumer Decisions</vt:lpstr>
      <vt:lpstr>Figure 6.4 Internal Influences on  Consumers’ Decisions (1 of 2) </vt:lpstr>
      <vt:lpstr>Perception</vt:lpstr>
      <vt:lpstr>Motivation</vt:lpstr>
      <vt:lpstr>Figure 6.5 Maslow’s Hierarchy of Needs and Related Products</vt:lpstr>
      <vt:lpstr>Gamification</vt:lpstr>
      <vt:lpstr>Learning</vt:lpstr>
      <vt:lpstr>Ethical/Sustainable Decisions in the Real World</vt:lpstr>
      <vt:lpstr>Attitudes</vt:lpstr>
      <vt:lpstr>Personality: Are You What You Buy?</vt:lpstr>
      <vt:lpstr>Age</vt:lpstr>
      <vt:lpstr>Lifestyle</vt:lpstr>
      <vt:lpstr>Figure 6.4 External Influences on Consumers’ Decisions (2 of 2)</vt:lpstr>
      <vt:lpstr>Situational Influences on  Consumers’ Decisions</vt:lpstr>
      <vt:lpstr>Social Influences on  Consumer Decisions</vt:lpstr>
      <vt:lpstr>Culture</vt:lpstr>
      <vt:lpstr>Subcultures and Microcultures</vt:lpstr>
      <vt:lpstr>Conscientious Consumerism: An Emerging Lifestyle Trend</vt:lpstr>
      <vt:lpstr>Social Class</vt:lpstr>
      <vt:lpstr>Group Membership</vt:lpstr>
      <vt:lpstr>Opinion Leaders</vt:lpstr>
      <vt:lpstr>Gender Roles</vt:lpstr>
      <vt:lpstr>Buying and Selling When the Customer is Another Organization</vt:lpstr>
      <vt:lpstr>Figure 6.6 The Business Marketplace</vt:lpstr>
      <vt:lpstr>Table 6.1 North American Industry Classification System</vt:lpstr>
      <vt:lpstr>Figure 6.7 Key Differences in Business vs. Consumer Markets</vt:lpstr>
      <vt:lpstr>Table 6.2 Differences Between  Organizational and Consumer Markets (1 of 2) </vt:lpstr>
      <vt:lpstr>Table 6.2 Differences Between  Organizational and Consumer Markets (2 of 2) </vt:lpstr>
      <vt:lpstr>Business-to-Business Demand (1 of 2)</vt:lpstr>
      <vt:lpstr>Figure 6.8 Derived Demand</vt:lpstr>
      <vt:lpstr>Business-to-Business Demand (2 of 2)</vt:lpstr>
      <vt:lpstr>Figure 6.9 Elements of the  Buy Class Framework</vt:lpstr>
      <vt:lpstr>Figure 6.10 Steps in the Business Buying Decision Process</vt:lpstr>
      <vt:lpstr>Table 6.3 Roles in the Buyer Center</vt:lpstr>
      <vt:lpstr>Professional Buyers and Buying Centers</vt:lpstr>
      <vt:lpstr>B2B E-Commerce</vt:lpstr>
      <vt:lpstr>Dark Side of B2B E-Commerce</vt:lpstr>
      <vt:lpstr>B2B and Social Media</vt:lpstr>
      <vt:lpstr>Copyright</vt:lpstr>
    </vt:vector>
  </TitlesOfParts>
  <Company>Integra Software Servces Pvt.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Real People, Real Choices_Ninth Edition</dc:title>
  <dc:subject>Marketing</dc:subject>
  <dc:creator>Solomon, Marshall, and Stuart</dc:creator>
  <cp:lastModifiedBy>Ranjith Rajaram, Integra-PDY, IN</cp:lastModifiedBy>
  <cp:revision>1825</cp:revision>
  <dcterms:created xsi:type="dcterms:W3CDTF">2014-07-14T20:04:21Z</dcterms:created>
  <dcterms:modified xsi:type="dcterms:W3CDTF">2017-08-11T14:52:24Z</dcterms:modified>
</cp:coreProperties>
</file>