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4"/>
  </p:notesMasterIdLst>
  <p:handoutMasterIdLst>
    <p:handoutMasterId r:id="rId45"/>
  </p:handoutMasterIdLst>
  <p:sldIdLst>
    <p:sldId id="375" r:id="rId3"/>
    <p:sldId id="349" r:id="rId4"/>
    <p:sldId id="350" r:id="rId5"/>
    <p:sldId id="351" r:id="rId6"/>
    <p:sldId id="352" r:id="rId7"/>
    <p:sldId id="353" r:id="rId8"/>
    <p:sldId id="354" r:id="rId9"/>
    <p:sldId id="356" r:id="rId10"/>
    <p:sldId id="357" r:id="rId11"/>
    <p:sldId id="376" r:id="rId12"/>
    <p:sldId id="358" r:id="rId13"/>
    <p:sldId id="359" r:id="rId14"/>
    <p:sldId id="360" r:id="rId15"/>
    <p:sldId id="362" r:id="rId16"/>
    <p:sldId id="363" r:id="rId17"/>
    <p:sldId id="369" r:id="rId18"/>
    <p:sldId id="370" r:id="rId19"/>
    <p:sldId id="371" r:id="rId20"/>
    <p:sldId id="364" r:id="rId21"/>
    <p:sldId id="366" r:id="rId22"/>
    <p:sldId id="367" r:id="rId23"/>
    <p:sldId id="377" r:id="rId24"/>
    <p:sldId id="378" r:id="rId25"/>
    <p:sldId id="379" r:id="rId26"/>
    <p:sldId id="380" r:id="rId27"/>
    <p:sldId id="381" r:id="rId28"/>
    <p:sldId id="383" r:id="rId29"/>
    <p:sldId id="384" r:id="rId30"/>
    <p:sldId id="385" r:id="rId31"/>
    <p:sldId id="387" r:id="rId32"/>
    <p:sldId id="386" r:id="rId33"/>
    <p:sldId id="388" r:id="rId34"/>
    <p:sldId id="389" r:id="rId35"/>
    <p:sldId id="390" r:id="rId36"/>
    <p:sldId id="391" r:id="rId37"/>
    <p:sldId id="392" r:id="rId38"/>
    <p:sldId id="393" r:id="rId39"/>
    <p:sldId id="394" r:id="rId40"/>
    <p:sldId id="395" r:id="rId41"/>
    <p:sldId id="396" r:id="rId42"/>
    <p:sldId id="374" r:id="rId43"/>
  </p:sldIdLst>
  <p:sldSz cx="9753600" cy="7339013"/>
  <p:notesSz cx="6858000" cy="9144000"/>
  <p:defaultTextStyle>
    <a:defPPr>
      <a:defRPr lang="en-US"/>
    </a:defPPr>
    <a:lvl1pPr marL="0" algn="l" defTabSz="976671" rtl="0" eaLnBrk="1" latinLnBrk="0" hangingPunct="1">
      <a:defRPr sz="1900" kern="1200">
        <a:solidFill>
          <a:schemeClr val="tx1"/>
        </a:solidFill>
        <a:latin typeface="+mn-lt"/>
        <a:ea typeface="+mn-ea"/>
        <a:cs typeface="+mn-cs"/>
      </a:defRPr>
    </a:lvl1pPr>
    <a:lvl2pPr marL="488335" algn="l" defTabSz="976671" rtl="0" eaLnBrk="1" latinLnBrk="0" hangingPunct="1">
      <a:defRPr sz="1900" kern="1200">
        <a:solidFill>
          <a:schemeClr val="tx1"/>
        </a:solidFill>
        <a:latin typeface="+mn-lt"/>
        <a:ea typeface="+mn-ea"/>
        <a:cs typeface="+mn-cs"/>
      </a:defRPr>
    </a:lvl2pPr>
    <a:lvl3pPr marL="976671" algn="l" defTabSz="976671" rtl="0" eaLnBrk="1" latinLnBrk="0" hangingPunct="1">
      <a:defRPr sz="1900" kern="1200">
        <a:solidFill>
          <a:schemeClr val="tx1"/>
        </a:solidFill>
        <a:latin typeface="+mn-lt"/>
        <a:ea typeface="+mn-ea"/>
        <a:cs typeface="+mn-cs"/>
      </a:defRPr>
    </a:lvl3pPr>
    <a:lvl4pPr marL="1465006" algn="l" defTabSz="976671" rtl="0" eaLnBrk="1" latinLnBrk="0" hangingPunct="1">
      <a:defRPr sz="1900" kern="1200">
        <a:solidFill>
          <a:schemeClr val="tx1"/>
        </a:solidFill>
        <a:latin typeface="+mn-lt"/>
        <a:ea typeface="+mn-ea"/>
        <a:cs typeface="+mn-cs"/>
      </a:defRPr>
    </a:lvl4pPr>
    <a:lvl5pPr marL="1953341" algn="l" defTabSz="976671" rtl="0" eaLnBrk="1" latinLnBrk="0" hangingPunct="1">
      <a:defRPr sz="1900" kern="1200">
        <a:solidFill>
          <a:schemeClr val="tx1"/>
        </a:solidFill>
        <a:latin typeface="+mn-lt"/>
        <a:ea typeface="+mn-ea"/>
        <a:cs typeface="+mn-cs"/>
      </a:defRPr>
    </a:lvl5pPr>
    <a:lvl6pPr marL="2441677" algn="l" defTabSz="976671" rtl="0" eaLnBrk="1" latinLnBrk="0" hangingPunct="1">
      <a:defRPr sz="1900" kern="1200">
        <a:solidFill>
          <a:schemeClr val="tx1"/>
        </a:solidFill>
        <a:latin typeface="+mn-lt"/>
        <a:ea typeface="+mn-ea"/>
        <a:cs typeface="+mn-cs"/>
      </a:defRPr>
    </a:lvl6pPr>
    <a:lvl7pPr marL="2930012" algn="l" defTabSz="976671" rtl="0" eaLnBrk="1" latinLnBrk="0" hangingPunct="1">
      <a:defRPr sz="1900" kern="1200">
        <a:solidFill>
          <a:schemeClr val="tx1"/>
        </a:solidFill>
        <a:latin typeface="+mn-lt"/>
        <a:ea typeface="+mn-ea"/>
        <a:cs typeface="+mn-cs"/>
      </a:defRPr>
    </a:lvl7pPr>
    <a:lvl8pPr marL="3418347" algn="l" defTabSz="976671" rtl="0" eaLnBrk="1" latinLnBrk="0" hangingPunct="1">
      <a:defRPr sz="1900" kern="1200">
        <a:solidFill>
          <a:schemeClr val="tx1"/>
        </a:solidFill>
        <a:latin typeface="+mn-lt"/>
        <a:ea typeface="+mn-ea"/>
        <a:cs typeface="+mn-cs"/>
      </a:defRPr>
    </a:lvl8pPr>
    <a:lvl9pPr marL="3906683" algn="l" defTabSz="97667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00000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50" autoAdjust="0"/>
    <p:restoredTop sz="86325" autoAdjust="0"/>
  </p:normalViewPr>
  <p:slideViewPr>
    <p:cSldViewPr>
      <p:cViewPr>
        <p:scale>
          <a:sx n="90" d="100"/>
          <a:sy n="90" d="100"/>
        </p:scale>
        <p:origin x="750" y="66"/>
      </p:cViewPr>
      <p:guideLst>
        <p:guide orient="horz" pos="2312"/>
        <p:guide pos="3072"/>
      </p:guideLst>
    </p:cSldViewPr>
  </p:slideViewPr>
  <p:outlineViewPr>
    <p:cViewPr>
      <p:scale>
        <a:sx n="33" d="100"/>
        <a:sy n="33" d="100"/>
      </p:scale>
      <p:origin x="0" y="4236"/>
    </p:cViewPr>
  </p:outlineViewPr>
  <p:notesTextViewPr>
    <p:cViewPr>
      <p:scale>
        <a:sx n="1" d="1"/>
        <a:sy n="1" d="1"/>
      </p:scale>
      <p:origin x="0" y="0"/>
    </p:cViewPr>
  </p:notesTextViewPr>
  <p:sorterViewPr>
    <p:cViewPr>
      <p:scale>
        <a:sx n="200" d="100"/>
        <a:sy n="200" d="100"/>
      </p:scale>
      <p:origin x="0" y="30588"/>
    </p:cViewPr>
  </p:sorterViewPr>
  <p:notesViewPr>
    <p:cSldViewPr>
      <p:cViewPr>
        <p:scale>
          <a:sx n="79" d="100"/>
          <a:sy n="79"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8/11/2017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8/11/2017</a:t>
            </a:fld>
            <a:endParaRPr lang="en-US" dirty="0"/>
          </a:p>
        </p:txBody>
      </p:sp>
      <p:sp>
        <p:nvSpPr>
          <p:cNvPr id="4" name="Slide Image Placeholder 3"/>
          <p:cNvSpPr>
            <a:spLocks noGrp="1" noRot="1" noChangeAspect="1"/>
          </p:cNvSpPr>
          <p:nvPr>
            <p:ph type="sldImg" idx="2"/>
          </p:nvPr>
        </p:nvSpPr>
        <p:spPr>
          <a:xfrm>
            <a:off x="1150938" y="685800"/>
            <a:ext cx="45561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76671" rtl="0" eaLnBrk="1" latinLnBrk="0" hangingPunct="1">
      <a:defRPr sz="1300" kern="1200">
        <a:solidFill>
          <a:schemeClr val="tx1"/>
        </a:solidFill>
        <a:latin typeface="+mn-lt"/>
        <a:ea typeface="+mn-ea"/>
        <a:cs typeface="+mn-cs"/>
      </a:defRPr>
    </a:lvl1pPr>
    <a:lvl2pPr marL="488335" algn="l" defTabSz="976671" rtl="0" eaLnBrk="1" latinLnBrk="0" hangingPunct="1">
      <a:defRPr sz="1300" kern="1200">
        <a:solidFill>
          <a:schemeClr val="tx1"/>
        </a:solidFill>
        <a:latin typeface="+mn-lt"/>
        <a:ea typeface="+mn-ea"/>
        <a:cs typeface="+mn-cs"/>
      </a:defRPr>
    </a:lvl2pPr>
    <a:lvl3pPr marL="976671" algn="l" defTabSz="976671" rtl="0" eaLnBrk="1" latinLnBrk="0" hangingPunct="1">
      <a:defRPr sz="1300" kern="1200">
        <a:solidFill>
          <a:schemeClr val="tx1"/>
        </a:solidFill>
        <a:latin typeface="+mn-lt"/>
        <a:ea typeface="+mn-ea"/>
        <a:cs typeface="+mn-cs"/>
      </a:defRPr>
    </a:lvl3pPr>
    <a:lvl4pPr marL="1465006" algn="l" defTabSz="976671" rtl="0" eaLnBrk="1" latinLnBrk="0" hangingPunct="1">
      <a:defRPr sz="1300" kern="1200">
        <a:solidFill>
          <a:schemeClr val="tx1"/>
        </a:solidFill>
        <a:latin typeface="+mn-lt"/>
        <a:ea typeface="+mn-ea"/>
        <a:cs typeface="+mn-cs"/>
      </a:defRPr>
    </a:lvl4pPr>
    <a:lvl5pPr marL="1953341" algn="l" defTabSz="976671" rtl="0" eaLnBrk="1" latinLnBrk="0" hangingPunct="1">
      <a:defRPr sz="1300" kern="1200">
        <a:solidFill>
          <a:schemeClr val="tx1"/>
        </a:solidFill>
        <a:latin typeface="+mn-lt"/>
        <a:ea typeface="+mn-ea"/>
        <a:cs typeface="+mn-cs"/>
      </a:defRPr>
    </a:lvl5pPr>
    <a:lvl6pPr marL="2441677" algn="l" defTabSz="976671" rtl="0" eaLnBrk="1" latinLnBrk="0" hangingPunct="1">
      <a:defRPr sz="1300" kern="1200">
        <a:solidFill>
          <a:schemeClr val="tx1"/>
        </a:solidFill>
        <a:latin typeface="+mn-lt"/>
        <a:ea typeface="+mn-ea"/>
        <a:cs typeface="+mn-cs"/>
      </a:defRPr>
    </a:lvl6pPr>
    <a:lvl7pPr marL="2930012" algn="l" defTabSz="976671" rtl="0" eaLnBrk="1" latinLnBrk="0" hangingPunct="1">
      <a:defRPr sz="1300" kern="1200">
        <a:solidFill>
          <a:schemeClr val="tx1"/>
        </a:solidFill>
        <a:latin typeface="+mn-lt"/>
        <a:ea typeface="+mn-ea"/>
        <a:cs typeface="+mn-cs"/>
      </a:defRPr>
    </a:lvl7pPr>
    <a:lvl8pPr marL="3418347" algn="l" defTabSz="976671" rtl="0" eaLnBrk="1" latinLnBrk="0" hangingPunct="1">
      <a:defRPr sz="1300" kern="1200">
        <a:solidFill>
          <a:schemeClr val="tx1"/>
        </a:solidFill>
        <a:latin typeface="+mn-lt"/>
        <a:ea typeface="+mn-ea"/>
        <a:cs typeface="+mn-cs"/>
      </a:defRPr>
    </a:lvl8pPr>
    <a:lvl9pPr marL="3906683" algn="l" defTabSz="97667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04054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lvl="0">
              <a:buClr>
                <a:schemeClr val="dk1"/>
              </a:buClr>
              <a:buSzPct val="25000"/>
            </a:pPr>
            <a:r>
              <a:rPr lang="en-US" sz="1200" b="1" dirty="0">
                <a:solidFill>
                  <a:schemeClr val="dk1"/>
                </a:solidFill>
                <a:ea typeface="Calibri"/>
                <a:cs typeface="Calibri"/>
                <a:sym typeface="Calibri"/>
              </a:rPr>
              <a:t>LECTURE NOTES:</a:t>
            </a:r>
            <a:br>
              <a:rPr lang="en-US" sz="1200" b="1" dirty="0">
                <a:solidFill>
                  <a:schemeClr val="dk1"/>
                </a:solidFill>
                <a:ea typeface="Calibri"/>
                <a:cs typeface="Calibri"/>
                <a:sym typeface="Calibri"/>
              </a:rPr>
            </a:br>
            <a:r>
              <a:rPr lang="en-US" sz="1200" dirty="0">
                <a:solidFill>
                  <a:schemeClr val="dk1"/>
                </a:solidFill>
                <a:ea typeface="Calibri"/>
                <a:cs typeface="Calibri"/>
                <a:sym typeface="Calibri"/>
              </a:rPr>
              <a:t>Syndicated research is general information that research companies collect on a regular basis and sell to other firms.</a:t>
            </a:r>
          </a:p>
          <a:p>
            <a:pPr lvl="0">
              <a:buClr>
                <a:schemeClr val="dk1"/>
              </a:buClr>
              <a:buSzPct val="25000"/>
            </a:pPr>
            <a:r>
              <a:rPr lang="en-US" sz="1200" dirty="0">
                <a:solidFill>
                  <a:schemeClr val="dk1"/>
                </a:solidFill>
                <a:ea typeface="Calibri"/>
                <a:cs typeface="Calibri"/>
                <a:sym typeface="Calibri"/>
              </a:rPr>
              <a:t>For instance, INC/The Q-Scored Company collects data on consumer perceptions of 1800+ celebrities for companies interested in potential spokespeople.</a:t>
            </a:r>
          </a:p>
          <a:p>
            <a:pPr lvl="0">
              <a:buClr>
                <a:schemeClr val="dk1"/>
              </a:buClr>
              <a:buSzPct val="25000"/>
            </a:pPr>
            <a:r>
              <a:rPr lang="en-US" sz="1200" dirty="0">
                <a:solidFill>
                  <a:schemeClr val="dk1"/>
                </a:solidFill>
                <a:ea typeface="Calibri"/>
                <a:cs typeface="Calibri"/>
                <a:sym typeface="Calibri"/>
              </a:rPr>
              <a:t>Other examples include Nielsen’s TV and Radio ratings services.</a:t>
            </a:r>
          </a:p>
          <a:p>
            <a:pPr marL="273050" lvl="1" indent="-273050" eaLnBrk="1" hangingPunct="1">
              <a:lnSpc>
                <a:spcPct val="80000"/>
              </a:lnSpc>
              <a:spcBef>
                <a:spcPct val="0"/>
              </a:spcBef>
              <a:buFont typeface="Arial" charset="0"/>
              <a:buNone/>
            </a:pPr>
            <a:endParaRPr lang="en-US" sz="1200" dirty="0" smtClean="0">
              <a:ea typeface="ＭＳ Ｐゴシック" pitchFamily="34" charset="-128"/>
            </a:endParaRPr>
          </a:p>
        </p:txBody>
      </p:sp>
    </p:spTree>
    <p:extLst>
      <p:ext uri="{BB962C8B-B14F-4D97-AF65-F5344CB8AC3E}">
        <p14:creationId xmlns:p14="http://schemas.microsoft.com/office/powerpoint/2010/main" val="3627401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1746" name="Notes Placeholder 2"/>
          <p:cNvSpPr>
            <a:spLocks noGrp="1"/>
          </p:cNvSpPr>
          <p:nvPr>
            <p:ph type="body" idx="1"/>
          </p:nvPr>
        </p:nvSpPr>
        <p:spPr bwMode="auto">
          <a:noFill/>
        </p:spPr>
        <p:txBody>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Have you ever wondered why you receive some of the direct mail pieces that you do?  Most likely it’s because the marketer has purchased your name from an acquired database of some type.  Acquired database are sold by a variety of non-competing businesses and by other entities, such as magazine publishers.</a:t>
            </a:r>
          </a:p>
          <a:p>
            <a:pPr lvl="0">
              <a:buClr>
                <a:schemeClr val="dk1"/>
              </a:buClr>
              <a:buSzPct val="100000"/>
              <a:buFont typeface="Calibri"/>
              <a:buChar char="•"/>
            </a:pPr>
            <a:r>
              <a:rPr lang="en-US" sz="1200" dirty="0">
                <a:solidFill>
                  <a:schemeClr val="dk1"/>
                </a:solidFill>
                <a:ea typeface="Calibri"/>
                <a:cs typeface="Calibri"/>
                <a:sym typeface="Calibri"/>
              </a:rPr>
              <a:t>The government offers a wealth of information for free via the Census</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website as well as others.  Auto registration and license information is often sold by states to interested parties.</a:t>
            </a:r>
          </a:p>
          <a:p>
            <a:pPr lvl="0">
              <a:buClr>
                <a:schemeClr val="dk1"/>
              </a:buClr>
              <a:buSzPct val="100000"/>
              <a:buFont typeface="Calibri"/>
              <a:buChar char="•"/>
            </a:pPr>
            <a:r>
              <a:rPr lang="en-US" sz="1200" dirty="0">
                <a:solidFill>
                  <a:schemeClr val="dk1"/>
                </a:solidFill>
                <a:ea typeface="Calibri"/>
                <a:cs typeface="Calibri"/>
                <a:sym typeface="Calibri"/>
              </a:rPr>
              <a:t>The use of databases for marketing purposes is being scrutinized carefully by the government though, as misuse of this information can easily result in an invasion of privacy.  While analyzing trend data is generally considered to be an acceptable use of database information, using this same data as a source for unsolicited email or phone calls is more problematic, and consumer backlash have eventually led the government to institute</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anti-spam laws, as well as the do-not-call list.</a:t>
            </a:r>
          </a:p>
          <a:p>
            <a:pPr eaLnBrk="1" hangingPunct="1">
              <a:lnSpc>
                <a:spcPct val="80000"/>
              </a:lnSpc>
              <a:spcBef>
                <a:spcPct val="0"/>
              </a:spcBef>
              <a:buFont typeface="Arial" charset="0"/>
              <a:buNone/>
            </a:pPr>
            <a:endParaRPr lang="en-US" sz="1200" dirty="0" smtClean="0">
              <a:latin typeface="Arial" charset="0"/>
              <a:ea typeface="ＭＳ Ｐゴシック" pitchFamily="34" charset="-128"/>
            </a:endParaRPr>
          </a:p>
        </p:txBody>
      </p:sp>
    </p:spTree>
    <p:extLst>
      <p:ext uri="{BB962C8B-B14F-4D97-AF65-F5344CB8AC3E}">
        <p14:creationId xmlns:p14="http://schemas.microsoft.com/office/powerpoint/2010/main" val="207019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5842" name="Notes Placeholder 2"/>
          <p:cNvSpPr>
            <a:spLocks noGrp="1"/>
          </p:cNvSpPr>
          <p:nvPr>
            <p:ph type="body" idx="1"/>
          </p:nvPr>
        </p:nvSpPr>
        <p:spPr bwMode="auto">
          <a:noFill/>
        </p:spPr>
        <p:txBody>
          <a:bodyPr>
            <a:no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While marketing information systems generate reports helpful for routine decision making, sometimes these reports are inadequate or managers want information different from that which is delivered via the reports.  </a:t>
            </a:r>
          </a:p>
          <a:p>
            <a:pPr lvl="0">
              <a:buClr>
                <a:schemeClr val="dk1"/>
              </a:buClr>
              <a:buSzPct val="100000"/>
              <a:buFont typeface="Calibri"/>
              <a:buChar char="•"/>
            </a:pPr>
            <a:r>
              <a:rPr lang="en-US" sz="1200" dirty="0">
                <a:solidFill>
                  <a:schemeClr val="dk1"/>
                </a:solidFill>
                <a:ea typeface="Calibri"/>
                <a:cs typeface="Calibri"/>
                <a:sym typeface="Calibri"/>
              </a:rPr>
              <a:t>Marketing decision support systems can address problems that are too vague or unusual for an MIS system to easily answer.  MDSS is more powerful, because even individuals who aren’t computer experts can run custom reports on their own via the </a:t>
            </a:r>
            <a:r>
              <a:rPr lang="en-US" sz="1200" dirty="0">
                <a:solidFill>
                  <a:srgbClr val="000066"/>
                </a:solidFill>
                <a:ea typeface="Calibri"/>
                <a:cs typeface="Calibri"/>
                <a:sym typeface="Calibri"/>
              </a:rPr>
              <a:t>interactive software.</a:t>
            </a:r>
          </a:p>
          <a:p>
            <a:pPr lvl="0">
              <a:buClr>
                <a:srgbClr val="000066"/>
              </a:buClr>
              <a:buSzPct val="100000"/>
              <a:buFont typeface="Calibri"/>
              <a:buChar char="•"/>
            </a:pPr>
            <a:r>
              <a:rPr lang="en-US" sz="1200" dirty="0">
                <a:solidFill>
                  <a:srgbClr val="000066"/>
                </a:solidFill>
                <a:ea typeface="Calibri"/>
                <a:cs typeface="Calibri"/>
                <a:sym typeface="Calibri"/>
              </a:rPr>
              <a:t>MDSS include both statistical and modeling software tools.   Statistical software is helpful in examining complex relationships among variables; perceptual maps and multidimensional scaling are two examples. Modeling software allows decision makers to ask “What IF” types of questions.</a:t>
            </a:r>
          </a:p>
          <a:p>
            <a:pPr marL="457200" lvl="1">
              <a:buSzPct val="25000"/>
            </a:pPr>
            <a:r>
              <a:rPr lang="en-US" sz="1200" dirty="0">
                <a:solidFill>
                  <a:srgbClr val="000066"/>
                </a:solidFill>
                <a:ea typeface="Calibri"/>
                <a:cs typeface="Calibri"/>
                <a:sym typeface="Calibri"/>
              </a:rPr>
              <a:t>Helps answer “What if” type questions</a:t>
            </a:r>
            <a:r>
              <a:rPr lang="en-US" sz="1200" u="sng" dirty="0">
                <a:solidFill>
                  <a:srgbClr val="000066"/>
                </a:solidFill>
                <a:ea typeface="Calibri"/>
                <a:cs typeface="Calibri"/>
                <a:sym typeface="Calibri"/>
              </a:rPr>
              <a:t>.</a:t>
            </a:r>
          </a:p>
          <a:p>
            <a:pPr lvl="1" eaLnBrk="1" hangingPunct="1">
              <a:lnSpc>
                <a:spcPct val="80000"/>
              </a:lnSpc>
              <a:spcBef>
                <a:spcPct val="0"/>
              </a:spcBef>
              <a:buFont typeface="Arial" charset="0"/>
              <a:buNone/>
            </a:pPr>
            <a:endParaRPr lang="en-US" sz="900" dirty="0" smtClean="0">
              <a:ea typeface="ＭＳ Ｐゴシック" pitchFamily="34" charset="-128"/>
              <a:cs typeface="Arial" charset="0"/>
            </a:endParaRPr>
          </a:p>
        </p:txBody>
      </p:sp>
    </p:spTree>
    <p:extLst>
      <p:ext uri="{BB962C8B-B14F-4D97-AF65-F5344CB8AC3E}">
        <p14:creationId xmlns:p14="http://schemas.microsoft.com/office/powerpoint/2010/main" val="3515152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261642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 name="Notes Placeholder 2"/>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2145973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1986" name="Notes Placeholder 2"/>
          <p:cNvSpPr>
            <a:spLocks noGrp="1"/>
          </p:cNvSpPr>
          <p:nvPr>
            <p:ph type="body" idx="1"/>
          </p:nvPr>
        </p:nvSpPr>
        <p:spPr bwMode="auto">
          <a:xfrm>
            <a:off x="685800" y="4370388"/>
            <a:ext cx="5486400" cy="4368800"/>
          </a:xfrm>
          <a:noFill/>
        </p:spPr>
        <p:txBody>
          <a:bodyPr>
            <a:normAutofit/>
          </a:bodyPr>
          <a:lstStyle/>
          <a:p>
            <a:pPr lvl="0">
              <a:buSzPct val="25000"/>
            </a:pPr>
            <a:r>
              <a:rPr lang="en-IN" sz="1200" b="1" dirty="0">
                <a:solidFill>
                  <a:schemeClr val="dk1"/>
                </a:solidFill>
                <a:ea typeface="Calibri"/>
                <a:cs typeface="Calibri"/>
                <a:sym typeface="Calibri"/>
              </a:rPr>
              <a:t>LECTURE NOTES:</a:t>
            </a:r>
          </a:p>
          <a:p>
            <a:pPr lvl="0">
              <a:buSzPct val="25000"/>
            </a:pPr>
            <a:r>
              <a:rPr lang="en-IN" sz="1200" dirty="0">
                <a:solidFill>
                  <a:schemeClr val="dk1"/>
                </a:solidFill>
                <a:ea typeface="Calibri"/>
                <a:cs typeface="Calibri"/>
                <a:sym typeface="Calibri"/>
              </a:rPr>
              <a:t>Summary slide for Chapter 4, Learning Objectives 1 and 2.</a:t>
            </a:r>
          </a:p>
          <a:p>
            <a:pPr lvl="0">
              <a:buSzPct val="25000"/>
            </a:pPr>
            <a:endParaRPr lang="en-IN" sz="1200" dirty="0">
              <a:solidFill>
                <a:schemeClr val="dk1"/>
              </a:solidFill>
              <a:ea typeface="Calibri"/>
              <a:cs typeface="Calibri"/>
              <a:sym typeface="Calibri"/>
            </a:endParaRPr>
          </a:p>
          <a:p>
            <a:pPr lvl="0">
              <a:buSzPct val="25000"/>
            </a:pPr>
            <a:r>
              <a:rPr lang="en-IN" sz="1200" b="1" dirty="0">
                <a:solidFill>
                  <a:schemeClr val="dk1"/>
                </a:solidFill>
                <a:ea typeface="Calibri"/>
                <a:cs typeface="Calibri"/>
                <a:sym typeface="Calibri"/>
              </a:rPr>
              <a:t>DISCUSSION NOTES:</a:t>
            </a:r>
          </a:p>
          <a:p>
            <a:pPr marL="171450" lvl="0" indent="-171450">
              <a:buClr>
                <a:schemeClr val="dk1"/>
              </a:buClr>
              <a:buSzPct val="100000"/>
              <a:buFont typeface="Arial"/>
              <a:buChar char="•"/>
            </a:pPr>
            <a:r>
              <a:rPr lang="en-IN" sz="1200" dirty="0">
                <a:solidFill>
                  <a:schemeClr val="dk1"/>
                </a:solidFill>
                <a:ea typeface="Calibri"/>
                <a:cs typeface="Calibri"/>
                <a:sym typeface="Calibri"/>
              </a:rPr>
              <a:t>Instructor may begin discussion by asking students what sorts of research problems university marketing managers may be interested in examining? </a:t>
            </a:r>
          </a:p>
          <a:p>
            <a:pPr marL="171450" lvl="0" indent="-171450">
              <a:buClr>
                <a:schemeClr val="dk1"/>
              </a:buClr>
              <a:buSzPct val="100000"/>
              <a:buFont typeface="Arial"/>
              <a:buChar char="•"/>
            </a:pPr>
            <a:r>
              <a:rPr lang="en-IN" sz="1200" dirty="0">
                <a:solidFill>
                  <a:schemeClr val="dk1"/>
                </a:solidFill>
                <a:ea typeface="Calibri"/>
                <a:cs typeface="Calibri"/>
                <a:sym typeface="Calibri"/>
              </a:rPr>
              <a:t>If students struggle to come up with examples, instructor might provide direction by discussing issues such as admissions trends, athletic event attendance, underage drinking.</a:t>
            </a:r>
          </a:p>
          <a:p>
            <a:pPr marL="171450" lvl="0" indent="-171450">
              <a:buClr>
                <a:schemeClr val="dk1"/>
              </a:buClr>
              <a:buSzPct val="100000"/>
              <a:buFont typeface="Arial"/>
              <a:buChar char="•"/>
            </a:pPr>
            <a:r>
              <a:rPr lang="en-IN" sz="1200" dirty="0">
                <a:solidFill>
                  <a:schemeClr val="dk1"/>
                </a:solidFill>
                <a:ea typeface="Calibri"/>
                <a:cs typeface="Calibri"/>
                <a:sym typeface="Calibri"/>
              </a:rPr>
              <a:t>In addition, instructor may wish to refer to Table 4.1, which provides example questions answered by MIS and MSDS systems.</a:t>
            </a:r>
          </a:p>
        </p:txBody>
      </p:sp>
    </p:spTree>
    <p:extLst>
      <p:ext uri="{BB962C8B-B14F-4D97-AF65-F5344CB8AC3E}">
        <p14:creationId xmlns:p14="http://schemas.microsoft.com/office/powerpoint/2010/main" val="24841260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1986" name="Notes Placeholder 2"/>
          <p:cNvSpPr>
            <a:spLocks noGrp="1"/>
          </p:cNvSpPr>
          <p:nvPr>
            <p:ph type="body" idx="1"/>
          </p:nvPr>
        </p:nvSpPr>
        <p:spPr bwMode="auto">
          <a:xfrm>
            <a:off x="685800" y="4370388"/>
            <a:ext cx="5486400" cy="4368800"/>
          </a:xfrm>
          <a:noFill/>
        </p:spPr>
        <p:txBody>
          <a:bodyPr>
            <a:normAutofit/>
          </a:bodyPr>
          <a:lstStyle/>
          <a:p>
            <a:pPr lvl="0">
              <a:buSzPct val="25000"/>
            </a:pPr>
            <a:r>
              <a:rPr lang="en-US" sz="1200" b="1" dirty="0">
                <a:solidFill>
                  <a:schemeClr val="dk1"/>
                </a:solidFill>
                <a:ea typeface="Calibri"/>
                <a:cs typeface="Calibri"/>
                <a:sym typeface="Calibri"/>
              </a:rPr>
              <a:t>LECTURE NOTES:</a:t>
            </a:r>
          </a:p>
          <a:p>
            <a:pPr marL="171450" lvl="0" indent="-171450">
              <a:buClr>
                <a:schemeClr val="dk1"/>
              </a:buClr>
              <a:buSzPct val="100000"/>
              <a:buFont typeface="Arial"/>
              <a:buChar char="•"/>
            </a:pPr>
            <a:r>
              <a:rPr lang="en-US" sz="1200" dirty="0">
                <a:solidFill>
                  <a:schemeClr val="dk1"/>
                </a:solidFill>
                <a:ea typeface="Calibri"/>
                <a:cs typeface="Calibri"/>
                <a:sym typeface="Calibri"/>
              </a:rPr>
              <a:t>The idea of customer insights refers to the collection, deployment, and interpretation of information that allows a business to acquire, develop, and retail its customers.</a:t>
            </a:r>
          </a:p>
          <a:p>
            <a:pPr marL="171450" lvl="0" indent="-171450">
              <a:buClr>
                <a:schemeClr val="dk1"/>
              </a:buClr>
              <a:buSzPct val="100000"/>
              <a:buFont typeface="Arial"/>
              <a:buChar char="•"/>
            </a:pPr>
            <a:r>
              <a:rPr lang="en-US" sz="1200" dirty="0">
                <a:solidFill>
                  <a:schemeClr val="dk1"/>
                </a:solidFill>
                <a:ea typeface="Calibri"/>
                <a:cs typeface="Calibri"/>
                <a:sym typeface="Calibri"/>
              </a:rPr>
              <a:t>Most large companies today maintain a dedicated team of experts whose jobs are to sift through all the information available in order to support market planning decisions.</a:t>
            </a:r>
          </a:p>
          <a:p>
            <a:pPr marL="171450" lvl="0" indent="-171450">
              <a:buClr>
                <a:schemeClr val="dk1"/>
              </a:buClr>
              <a:buSzPct val="100000"/>
              <a:buFont typeface="Arial"/>
              <a:buChar char="•"/>
            </a:pPr>
            <a:r>
              <a:rPr lang="en-US" sz="1200" dirty="0">
                <a:solidFill>
                  <a:schemeClr val="dk1"/>
                </a:solidFill>
                <a:ea typeface="Calibri"/>
                <a:cs typeface="Calibri"/>
                <a:sym typeface="Calibri"/>
              </a:rPr>
              <a:t>Job is complicated by the massive volume of data that is constantly flowing through the organization. </a:t>
            </a:r>
          </a:p>
          <a:p>
            <a:pPr marL="171450" lvl="0" indent="-171450">
              <a:buClr>
                <a:schemeClr val="dk1"/>
              </a:buClr>
              <a:buSzPct val="100000"/>
              <a:buFont typeface="Arial"/>
              <a:buChar char="•"/>
            </a:pPr>
            <a:r>
              <a:rPr lang="en-US" sz="1200" dirty="0">
                <a:solidFill>
                  <a:schemeClr val="dk1"/>
                </a:solidFill>
                <a:ea typeface="Calibri"/>
                <a:cs typeface="Calibri"/>
                <a:sym typeface="Calibri"/>
              </a:rPr>
              <a:t>In addition, much of the most useful customer information is unstructured (e.g., customers’ social media posts, tweets, and images). </a:t>
            </a:r>
          </a:p>
          <a:p>
            <a:pPr marL="171450" lvl="0" indent="-171450">
              <a:buClr>
                <a:schemeClr val="dk1"/>
              </a:buClr>
              <a:buSzPct val="100000"/>
              <a:buFont typeface="Arial"/>
              <a:buChar char="•"/>
            </a:pPr>
            <a:r>
              <a:rPr lang="en-US" sz="1200" dirty="0">
                <a:solidFill>
                  <a:schemeClr val="dk1"/>
                </a:solidFill>
                <a:ea typeface="Calibri"/>
                <a:cs typeface="Calibri"/>
                <a:sym typeface="Calibri"/>
              </a:rPr>
              <a:t>In addition, many large companies have traditionally been structured as functional silos, so different units may hold different pieces of the puzzle. Integrating and sharing data/information across functional areas raises a number of challenges to customer insights teams.</a:t>
            </a:r>
          </a:p>
          <a:p>
            <a:pPr marL="625475" lvl="3" indent="0" eaLnBrk="1" hangingPunct="1">
              <a:lnSpc>
                <a:spcPct val="80000"/>
              </a:lnSpc>
              <a:spcBef>
                <a:spcPct val="0"/>
              </a:spcBef>
              <a:buFontTx/>
              <a:buNone/>
            </a:pPr>
            <a:endParaRPr lang="en-US" sz="1200" dirty="0" smtClean="0">
              <a:ea typeface="ＭＳ Ｐゴシック" pitchFamily="34" charset="-128"/>
            </a:endParaRPr>
          </a:p>
        </p:txBody>
      </p:sp>
    </p:spTree>
    <p:extLst>
      <p:ext uri="{BB962C8B-B14F-4D97-AF65-F5344CB8AC3E}">
        <p14:creationId xmlns:p14="http://schemas.microsoft.com/office/powerpoint/2010/main" val="4136536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1986" name="Notes Placeholder 2"/>
          <p:cNvSpPr>
            <a:spLocks noGrp="1"/>
          </p:cNvSpPr>
          <p:nvPr>
            <p:ph type="body" idx="1"/>
          </p:nvPr>
        </p:nvSpPr>
        <p:spPr bwMode="auto">
          <a:xfrm>
            <a:off x="685800" y="4370388"/>
            <a:ext cx="5486400" cy="4368800"/>
          </a:xfrm>
          <a:noFill/>
        </p:spPr>
        <p:txBody>
          <a:bodyPr>
            <a:normAutofit/>
          </a:bodyPr>
          <a:lstStyle/>
          <a:p>
            <a:pPr marL="228600" lvl="0" indent="-228600">
              <a:buSzPct val="25000"/>
            </a:pPr>
            <a:r>
              <a:rPr lang="en-US" sz="1200" b="1" dirty="0">
                <a:solidFill>
                  <a:schemeClr val="dk1"/>
                </a:solidFill>
                <a:ea typeface="Calibri"/>
                <a:cs typeface="Calibri"/>
                <a:sym typeface="Calibri"/>
              </a:rPr>
              <a:t>LECTURE NOTES:</a:t>
            </a:r>
          </a:p>
          <a:p>
            <a:pPr marL="228600" lvl="0" indent="-228600">
              <a:buClr>
                <a:schemeClr val="dk1"/>
              </a:buClr>
              <a:buSzPct val="25000"/>
            </a:pPr>
            <a:r>
              <a:rPr lang="en-US" sz="1200" dirty="0">
                <a:solidFill>
                  <a:schemeClr val="dk1"/>
                </a:solidFill>
                <a:ea typeface="Calibri"/>
                <a:cs typeface="Calibri"/>
                <a:sym typeface="Calibri"/>
              </a:rPr>
              <a:t>Ideally, market research is a well-structured, ongoing process with a common aim: help managers make better marketing decisions.</a:t>
            </a:r>
          </a:p>
          <a:p>
            <a:pPr marL="228600" lvl="0" indent="-228600">
              <a:buSzPct val="25000"/>
            </a:pPr>
            <a:r>
              <a:rPr lang="en-US" sz="1200" dirty="0">
                <a:solidFill>
                  <a:schemeClr val="dk1"/>
                </a:solidFill>
                <a:ea typeface="Calibri"/>
                <a:cs typeface="Calibri"/>
                <a:sym typeface="Calibri"/>
              </a:rPr>
              <a:t>There are seven steps in the marketing research process:</a:t>
            </a:r>
          </a:p>
          <a:p>
            <a:pPr eaLnBrk="1" hangingPunct="1">
              <a:lnSpc>
                <a:spcPct val="80000"/>
              </a:lnSpc>
              <a:spcBef>
                <a:spcPct val="0"/>
              </a:spcBef>
              <a:buFont typeface="Arial" charset="0"/>
              <a:buNone/>
            </a:pPr>
            <a:endParaRPr lang="en-US" sz="1200" b="1" dirty="0" smtClean="0">
              <a:ea typeface="ＭＳ Ｐゴシック" pitchFamily="34" charset="-128"/>
            </a:endParaRPr>
          </a:p>
        </p:txBody>
      </p:sp>
    </p:spTree>
    <p:extLst>
      <p:ext uri="{BB962C8B-B14F-4D97-AF65-F5344CB8AC3E}">
        <p14:creationId xmlns:p14="http://schemas.microsoft.com/office/powerpoint/2010/main" val="27872621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1986" name="Notes Placeholder 2"/>
          <p:cNvSpPr>
            <a:spLocks noGrp="1"/>
          </p:cNvSpPr>
          <p:nvPr>
            <p:ph type="body" idx="1"/>
          </p:nvPr>
        </p:nvSpPr>
        <p:spPr bwMode="auto">
          <a:xfrm>
            <a:off x="685800" y="4343400"/>
            <a:ext cx="5486400" cy="4368800"/>
          </a:xfrm>
          <a:noFill/>
        </p:spPr>
        <p:txBody>
          <a:bodyPr>
            <a:normAutofit/>
          </a:bodyPr>
          <a:lstStyle/>
          <a:p>
            <a:pPr lvl="0">
              <a:buSzPct val="25000"/>
            </a:pPr>
            <a:r>
              <a:rPr lang="en-US" sz="1200" b="1" dirty="0">
                <a:solidFill>
                  <a:schemeClr val="dk1"/>
                </a:solidFill>
                <a:ea typeface="Calibri"/>
                <a:cs typeface="Calibri"/>
                <a:sym typeface="Calibri"/>
              </a:rPr>
              <a:t>LECTURE NOTES:</a:t>
            </a:r>
          </a:p>
          <a:p>
            <a:pPr marL="228600" lvl="0" indent="-228600">
              <a:buClr>
                <a:schemeClr val="dk1"/>
              </a:buClr>
              <a:buSzPct val="100000"/>
              <a:buFont typeface="Calibri"/>
              <a:buChar char="•"/>
            </a:pPr>
            <a:r>
              <a:rPr lang="en-US" sz="1200" dirty="0">
                <a:solidFill>
                  <a:schemeClr val="dk1"/>
                </a:solidFill>
                <a:ea typeface="Calibri"/>
                <a:cs typeface="Calibri"/>
                <a:sym typeface="Calibri"/>
              </a:rPr>
              <a:t>As part of this process, research objectives – the questions that the research will answer – are defined.  The consumer population from whom the information will be gathered is also identified, and those factors in the firm’s internal and external business environment which might influence the situation are also identified, in order to place the problem into an environmental context.</a:t>
            </a:r>
          </a:p>
          <a:p>
            <a:pPr marL="228600" lvl="0" indent="-228600">
              <a:buClr>
                <a:schemeClr val="dk1"/>
              </a:buClr>
              <a:buSzPct val="100000"/>
              <a:buFont typeface="Calibri"/>
              <a:buChar char="•"/>
            </a:pPr>
            <a:r>
              <a:rPr lang="en-US" sz="1200" dirty="0">
                <a:solidFill>
                  <a:schemeClr val="dk1"/>
                </a:solidFill>
                <a:ea typeface="Calibri"/>
                <a:cs typeface="Calibri"/>
                <a:sym typeface="Calibri"/>
              </a:rPr>
              <a:t>Research objectives may stem from market feedback that indicates a true problem of some type, or it may reflect the firm’s interest in capitalizing upon a potential opportunity.</a:t>
            </a:r>
          </a:p>
          <a:p>
            <a:pPr eaLnBrk="1" hangingPunct="1">
              <a:lnSpc>
                <a:spcPct val="80000"/>
              </a:lnSpc>
              <a:spcBef>
                <a:spcPct val="0"/>
              </a:spcBef>
              <a:buFont typeface="Arial" charset="0"/>
              <a:buNone/>
            </a:pPr>
            <a:endParaRPr lang="en-US" sz="1200" b="1" dirty="0" smtClean="0">
              <a:ea typeface="ＭＳ Ｐゴシック" pitchFamily="34" charset="-128"/>
            </a:endParaRPr>
          </a:p>
        </p:txBody>
      </p:sp>
    </p:spTree>
    <p:extLst>
      <p:ext uri="{BB962C8B-B14F-4D97-AF65-F5344CB8AC3E}">
        <p14:creationId xmlns:p14="http://schemas.microsoft.com/office/powerpoint/2010/main" val="1999161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4034" name="Notes Placeholder 2"/>
          <p:cNvSpPr>
            <a:spLocks noGrp="1"/>
          </p:cNvSpPr>
          <p:nvPr>
            <p:ph type="body" idx="1"/>
          </p:nvPr>
        </p:nvSpPr>
        <p:spPr bwMode="auto">
          <a:xfrm>
            <a:off x="685800" y="4370388"/>
            <a:ext cx="5562600" cy="4368800"/>
          </a:xfrm>
          <a:noFill/>
        </p:spPr>
        <p:txBody>
          <a:bodyPr/>
          <a:lstStyle/>
          <a:p>
            <a:pPr lvl="0">
              <a:buSzPct val="25000"/>
            </a:pPr>
            <a:r>
              <a:rPr lang="en-US" sz="1200" b="1" dirty="0">
                <a:solidFill>
                  <a:schemeClr val="dk1"/>
                </a:solidFill>
                <a:ea typeface="Calibri"/>
                <a:cs typeface="Calibri"/>
                <a:sym typeface="Calibri"/>
              </a:rPr>
              <a:t>LECTURE NOTES:</a:t>
            </a:r>
          </a:p>
          <a:p>
            <a:pPr marL="171450" lvl="0" indent="-171450">
              <a:buClr>
                <a:schemeClr val="dk1"/>
              </a:buClr>
              <a:buSzPct val="100000"/>
              <a:buFont typeface="Arial"/>
              <a:buChar char="•"/>
            </a:pPr>
            <a:r>
              <a:rPr lang="en-US" sz="1200" dirty="0">
                <a:solidFill>
                  <a:schemeClr val="dk1"/>
                </a:solidFill>
                <a:ea typeface="Calibri"/>
                <a:cs typeface="Calibri"/>
                <a:sym typeface="Calibri"/>
              </a:rPr>
              <a:t>Different market research problems call for different research approaches.</a:t>
            </a:r>
          </a:p>
          <a:p>
            <a:pPr marL="171450" lvl="0" indent="-171450">
              <a:buClr>
                <a:schemeClr val="dk1"/>
              </a:buClr>
              <a:buSzPct val="100000"/>
              <a:buFont typeface="Arial"/>
              <a:buChar char="•"/>
            </a:pPr>
            <a:r>
              <a:rPr lang="en-US" sz="1200" dirty="0">
                <a:solidFill>
                  <a:schemeClr val="dk1"/>
                </a:solidFill>
                <a:ea typeface="Calibri"/>
                <a:cs typeface="Calibri"/>
                <a:sym typeface="Calibri"/>
              </a:rPr>
              <a:t>The research design determines the processes by which the researcher will seek to address the specific question. </a:t>
            </a:r>
          </a:p>
          <a:p>
            <a:pPr marL="171450" lvl="0" indent="-171450">
              <a:buClr>
                <a:schemeClr val="dk1"/>
              </a:buClr>
              <a:buSzPct val="100000"/>
              <a:buFont typeface="Arial"/>
              <a:buChar char="•"/>
            </a:pPr>
            <a:r>
              <a:rPr lang="en-US" sz="1200" dirty="0">
                <a:solidFill>
                  <a:schemeClr val="dk1"/>
                </a:solidFill>
                <a:ea typeface="Calibri"/>
                <a:cs typeface="Calibri"/>
                <a:sym typeface="Calibri"/>
              </a:rPr>
              <a:t>Research designs generally fall into broad categories based upon the type of data used: primary and secondary data.</a:t>
            </a:r>
          </a:p>
          <a:p>
            <a:pPr marL="171450" lvl="0" indent="-171450">
              <a:buClr>
                <a:schemeClr val="dk1"/>
              </a:buClr>
              <a:buSzPct val="100000"/>
              <a:buFont typeface="Arial"/>
              <a:buChar char="•"/>
            </a:pPr>
            <a:r>
              <a:rPr lang="en-US" sz="1200" dirty="0">
                <a:solidFill>
                  <a:schemeClr val="dk1"/>
                </a:solidFill>
                <a:ea typeface="Calibri"/>
                <a:cs typeface="Calibri"/>
                <a:sym typeface="Calibri"/>
              </a:rPr>
              <a:t>Many research designs will integrate various types of primary and secondary data research.</a:t>
            </a:r>
          </a:p>
        </p:txBody>
      </p:sp>
    </p:spTree>
    <p:extLst>
      <p:ext uri="{BB962C8B-B14F-4D97-AF65-F5344CB8AC3E}">
        <p14:creationId xmlns:p14="http://schemas.microsoft.com/office/powerpoint/2010/main" val="3313066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lvl="0">
              <a:buSzPct val="25000"/>
            </a:pPr>
            <a:r>
              <a:rPr lang="en-US" sz="1200" dirty="0">
                <a:solidFill>
                  <a:schemeClr val="dk1"/>
                </a:solidFill>
                <a:ea typeface="Calibri"/>
                <a:cs typeface="Calibri"/>
                <a:sym typeface="Calibri"/>
              </a:rPr>
              <a:t>Chapter 4 covers the following three learning objectives</a:t>
            </a:r>
            <a:r>
              <a:rPr lang="en-US" sz="1200" u="sng" dirty="0">
                <a:solidFill>
                  <a:srgbClr val="0070C0"/>
                </a:solidFill>
                <a:ea typeface="Calibri"/>
                <a:cs typeface="Calibri"/>
                <a:sym typeface="Calibri"/>
              </a:rPr>
              <a:t>:</a:t>
            </a:r>
          </a:p>
          <a:p>
            <a:pPr marL="228600" lvl="0" indent="-228600">
              <a:buClr>
                <a:schemeClr val="dk1"/>
              </a:buClr>
              <a:buSzPct val="100000"/>
              <a:buFont typeface="Calibri"/>
              <a:buAutoNum type="arabicPeriod"/>
            </a:pPr>
            <a:r>
              <a:rPr lang="en-US" sz="1200" dirty="0">
                <a:solidFill>
                  <a:schemeClr val="dk1"/>
                </a:solidFill>
                <a:ea typeface="Calibri"/>
                <a:cs typeface="Calibri"/>
                <a:sym typeface="Calibri"/>
              </a:rPr>
              <a:t>Explain the role of a marketing information system and a marketing decision support system in marketing decision making</a:t>
            </a:r>
          </a:p>
          <a:p>
            <a:pPr marL="228600" lvl="0" indent="-228600">
              <a:buClr>
                <a:schemeClr val="dk1"/>
              </a:buClr>
              <a:buSzPct val="100000"/>
              <a:buFont typeface="Calibri"/>
              <a:buAutoNum type="arabicPeriod"/>
            </a:pPr>
            <a:r>
              <a:rPr lang="en-US" sz="1200" dirty="0">
                <a:solidFill>
                  <a:schemeClr val="dk1"/>
                </a:solidFill>
                <a:ea typeface="Calibri"/>
                <a:cs typeface="Calibri"/>
                <a:sym typeface="Calibri"/>
              </a:rPr>
              <a:t>Understand the concept of customer insights and the role it plays in making good marketing decisions</a:t>
            </a:r>
          </a:p>
          <a:p>
            <a:pPr marL="228600" lvl="0" indent="-228600">
              <a:buClr>
                <a:schemeClr val="dk1"/>
              </a:buClr>
              <a:buSzPct val="100000"/>
              <a:buFont typeface="Calibri"/>
              <a:buAutoNum type="arabicPeriod"/>
            </a:pPr>
            <a:r>
              <a:rPr lang="en-US" sz="1200" dirty="0">
                <a:solidFill>
                  <a:schemeClr val="dk1"/>
                </a:solidFill>
                <a:ea typeface="Calibri"/>
                <a:cs typeface="Calibri"/>
                <a:sym typeface="Calibri"/>
              </a:rPr>
              <a:t>List and explain the steps and key elements of the market research process</a:t>
            </a:r>
          </a:p>
          <a:p>
            <a:endParaRPr lang="en-US" sz="1200" dirty="0" smtClean="0"/>
          </a:p>
          <a:p>
            <a:endParaRPr lang="en-US" sz="1200" dirty="0" smtClean="0"/>
          </a:p>
          <a:p>
            <a:endParaRPr lang="en-US" sz="1200" dirty="0"/>
          </a:p>
        </p:txBody>
      </p:sp>
    </p:spTree>
    <p:extLst>
      <p:ext uri="{BB962C8B-B14F-4D97-AF65-F5344CB8AC3E}">
        <p14:creationId xmlns:p14="http://schemas.microsoft.com/office/powerpoint/2010/main" val="380816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48130" name="Notes Placeholder 2"/>
          <p:cNvSpPr>
            <a:spLocks noGrp="1"/>
          </p:cNvSpPr>
          <p:nvPr>
            <p:ph type="body" idx="1"/>
          </p:nvPr>
        </p:nvSpPr>
        <p:spPr bwMode="auto">
          <a:xfrm>
            <a:off x="685800" y="4724400"/>
            <a:ext cx="5486400" cy="4114800"/>
          </a:xfrm>
          <a:noFill/>
        </p:spPr>
        <p:txBody>
          <a:bodyPr>
            <a:normAutofit/>
          </a:bodyPr>
          <a:lstStyle/>
          <a:p>
            <a:pPr lvl="0">
              <a:buSzPct val="25000"/>
            </a:pPr>
            <a:r>
              <a:rPr lang="en-US" sz="1200" b="1" dirty="0">
                <a:solidFill>
                  <a:schemeClr val="dk1"/>
                </a:solidFill>
                <a:ea typeface="Calibri"/>
                <a:cs typeface="Calibri"/>
                <a:sym typeface="Calibri"/>
              </a:rPr>
              <a:t>LECTURE NOTES:</a:t>
            </a:r>
          </a:p>
          <a:p>
            <a:pPr marL="171450" lvl="0" indent="-171450">
              <a:buSzPct val="25000"/>
              <a:buFont typeface="Arial" panose="020B0604020202020204" pitchFamily="34" charset="0"/>
              <a:buChar char="•"/>
            </a:pPr>
            <a:r>
              <a:rPr lang="en-US" sz="1200" dirty="0">
                <a:solidFill>
                  <a:schemeClr val="dk1"/>
                </a:solidFill>
                <a:ea typeface="Calibri"/>
                <a:cs typeface="Calibri"/>
                <a:sym typeface="Calibri"/>
              </a:rPr>
              <a:t>Secondary data already exists – someone or another entity has already gathered the information.</a:t>
            </a:r>
          </a:p>
          <a:p>
            <a:pPr marL="171450" lvl="0" indent="-171450">
              <a:buSzPct val="25000"/>
              <a:buFont typeface="Arial" panose="020B0604020202020204" pitchFamily="34" charset="0"/>
              <a:buChar char="•"/>
            </a:pPr>
            <a:r>
              <a:rPr lang="en-US" sz="1200" dirty="0">
                <a:solidFill>
                  <a:schemeClr val="dk1"/>
                </a:solidFill>
                <a:ea typeface="Calibri"/>
                <a:cs typeface="Calibri"/>
                <a:sym typeface="Calibri"/>
              </a:rPr>
              <a:t>Often, trade associations will compile data on their specific industry.</a:t>
            </a:r>
          </a:p>
          <a:p>
            <a:pPr marL="171450" lvl="0" indent="-171450">
              <a:buSzPct val="25000"/>
              <a:buFont typeface="Arial" panose="020B0604020202020204" pitchFamily="34" charset="0"/>
              <a:buChar char="•"/>
            </a:pPr>
            <a:r>
              <a:rPr lang="en-US" sz="1200" dirty="0">
                <a:solidFill>
                  <a:schemeClr val="dk1"/>
                </a:solidFill>
                <a:ea typeface="Calibri"/>
                <a:cs typeface="Calibri"/>
                <a:sym typeface="Calibri"/>
              </a:rPr>
              <a:t>Secondary data can be very cost effective and far less time consuming that primary data.</a:t>
            </a:r>
          </a:p>
          <a:p>
            <a:pPr eaLnBrk="1" hangingPunct="1">
              <a:spcBef>
                <a:spcPct val="0"/>
              </a:spcBef>
            </a:pPr>
            <a:endParaRPr lang="en-US" sz="1200" dirty="0" smtClean="0">
              <a:ea typeface="ＭＳ Ｐゴシック" pitchFamily="34" charset="-128"/>
            </a:endParaRPr>
          </a:p>
        </p:txBody>
      </p:sp>
    </p:spTree>
    <p:extLst>
      <p:ext uri="{BB962C8B-B14F-4D97-AF65-F5344CB8AC3E}">
        <p14:creationId xmlns:p14="http://schemas.microsoft.com/office/powerpoint/2010/main" val="3058912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The second step of the research process involves determining the research design. A great deal of time, money, and effort can be saved if secondary data is available to help fulfill the research objectives before engaging in the expense of primary research.</a:t>
            </a:r>
          </a:p>
          <a:p>
            <a:pPr lvl="0">
              <a:buClr>
                <a:schemeClr val="dk1"/>
              </a:buClr>
              <a:buSzPct val="100000"/>
              <a:buFont typeface="Calibri"/>
              <a:buChar char="•"/>
            </a:pPr>
            <a:r>
              <a:rPr lang="en-US" sz="1200" dirty="0">
                <a:solidFill>
                  <a:schemeClr val="dk1"/>
                </a:solidFill>
                <a:ea typeface="Calibri"/>
                <a:cs typeface="Calibri"/>
                <a:sym typeface="Calibri"/>
              </a:rPr>
              <a:t>Secondary data is information that has been collected for some purposes other than the research problem at hand.</a:t>
            </a:r>
          </a:p>
          <a:p>
            <a:pPr lvl="0">
              <a:buClr>
                <a:schemeClr val="dk1"/>
              </a:buClr>
              <a:buSzPct val="100000"/>
              <a:buFont typeface="Calibri"/>
              <a:buChar char="•"/>
            </a:pPr>
            <a:r>
              <a:rPr lang="en-US" sz="1200" dirty="0">
                <a:solidFill>
                  <a:schemeClr val="dk1"/>
                </a:solidFill>
                <a:ea typeface="Calibri"/>
                <a:cs typeface="Calibri"/>
                <a:sym typeface="Calibri"/>
              </a:rPr>
              <a:t>As shown here, there are a number of sources of secondary data, both internal and external to the firm, though the quality of data can vary.  For example, data purchased from syndicated research firms which exist solely for the purpose of collecting and selling marketing research data, tends to be very high quality.  Information gathered by trade associations and the U.S. government also tends to be of high quality, though data provided by other foreign governments may not be as valid.  Care must be taken to carefully evaluate information posted to</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websites to ascertain whether or not the information found if factual in nature, or simply reflective of the author’s opinion.</a:t>
            </a:r>
          </a:p>
        </p:txBody>
      </p:sp>
    </p:spTree>
    <p:extLst>
      <p:ext uri="{BB962C8B-B14F-4D97-AF65-F5344CB8AC3E}">
        <p14:creationId xmlns:p14="http://schemas.microsoft.com/office/powerpoint/2010/main" val="317396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724400"/>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SzPct val="25000"/>
            </a:pPr>
            <a:r>
              <a:rPr lang="en-US" sz="1200" dirty="0">
                <a:solidFill>
                  <a:schemeClr val="dk1"/>
                </a:solidFill>
                <a:ea typeface="Calibri"/>
                <a:cs typeface="Calibri"/>
                <a:sym typeface="Calibri"/>
              </a:rPr>
              <a:t>Definition of primary data and rationale for its use.</a:t>
            </a:r>
          </a:p>
          <a:p>
            <a:pPr lvl="0">
              <a:buSzPct val="25000"/>
            </a:pPr>
            <a:r>
              <a:rPr lang="en-US" sz="1200" dirty="0">
                <a:solidFill>
                  <a:schemeClr val="dk1"/>
                </a:solidFill>
                <a:ea typeface="Calibri"/>
                <a:cs typeface="Calibri"/>
                <a:sym typeface="Calibri"/>
              </a:rPr>
              <a:t>Introduce the three main categories of primary data research: exploratory, descriptive, and causal research</a:t>
            </a:r>
            <a:r>
              <a:rPr lang="en-US" sz="1200" dirty="0" smtClean="0">
                <a:solidFill>
                  <a:schemeClr val="dk1"/>
                </a:solidFill>
                <a:ea typeface="Calibri"/>
                <a:cs typeface="Calibri"/>
                <a:sym typeface="Calibri"/>
              </a:rPr>
              <a:t>.	</a:t>
            </a:r>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17396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lnSpc>
                <a:spcPct val="90000"/>
              </a:lnSpc>
              <a:buSzPct val="25000"/>
            </a:pPr>
            <a:r>
              <a:rPr lang="en-US" sz="1200" b="1" dirty="0">
                <a:solidFill>
                  <a:schemeClr val="dk1"/>
                </a:solidFill>
                <a:ea typeface="Calibri"/>
                <a:cs typeface="Calibri"/>
                <a:sym typeface="Calibri"/>
              </a:rPr>
              <a:t>LECTURE NOTES:</a:t>
            </a:r>
          </a:p>
          <a:p>
            <a:pPr lvl="0">
              <a:lnSpc>
                <a:spcPct val="90000"/>
              </a:lnSpc>
              <a:buClr>
                <a:schemeClr val="dk1"/>
              </a:buClr>
              <a:buSzPct val="100000"/>
              <a:buFont typeface="Calibri"/>
              <a:buChar char="•"/>
            </a:pPr>
            <a:r>
              <a:rPr lang="en-US" sz="1200" dirty="0">
                <a:solidFill>
                  <a:schemeClr val="dk1"/>
                </a:solidFill>
                <a:ea typeface="Calibri"/>
                <a:cs typeface="Calibri"/>
                <a:sym typeface="Calibri"/>
              </a:rPr>
              <a:t>Exploratory research is particularly useful when marketers are trying to identify new strategies, new product opportunities, or when the need to understand in detail how consumers feel about a product or service.  Researchers gather this information via in-depth consumer probing using focus groups or ethnographic studies, or by means of case study data.</a:t>
            </a:r>
          </a:p>
          <a:p>
            <a:pPr lvl="0">
              <a:lnSpc>
                <a:spcPct val="90000"/>
              </a:lnSpc>
              <a:buClr>
                <a:schemeClr val="dk1"/>
              </a:buClr>
              <a:buSzPct val="100000"/>
              <a:buFont typeface="Calibri"/>
              <a:buChar char="•"/>
            </a:pPr>
            <a:r>
              <a:rPr lang="en-US" sz="1200" dirty="0">
                <a:solidFill>
                  <a:schemeClr val="dk1"/>
                </a:solidFill>
                <a:ea typeface="Calibri"/>
                <a:cs typeface="Calibri"/>
                <a:sym typeface="Calibri"/>
              </a:rPr>
              <a:t>Exploratory research is qualitative in nature, meaning that research results tend to be non-numeric and thus inappropriate for most forms of statistical analysis.  However, many forms of exploratory research provide rich data containing a wealth of thoughts, feelings, verbal descriptions, and even pictures.</a:t>
            </a:r>
          </a:p>
          <a:p>
            <a:pPr lvl="0">
              <a:lnSpc>
                <a:spcPct val="90000"/>
              </a:lnSpc>
              <a:buClr>
                <a:schemeClr val="dk1"/>
              </a:buClr>
              <a:buSzPct val="100000"/>
              <a:buFont typeface="Calibri"/>
              <a:buChar char="•"/>
            </a:pPr>
            <a:r>
              <a:rPr lang="en-US" sz="1200" i="1" dirty="0">
                <a:solidFill>
                  <a:schemeClr val="dk1"/>
                </a:solidFill>
                <a:ea typeface="Calibri"/>
                <a:cs typeface="Calibri"/>
                <a:sym typeface="Calibri"/>
              </a:rPr>
              <a:t>Focus groups</a:t>
            </a:r>
            <a:r>
              <a:rPr lang="en-US" sz="1200" dirty="0">
                <a:solidFill>
                  <a:schemeClr val="dk1"/>
                </a:solidFill>
                <a:ea typeface="Calibri"/>
                <a:cs typeface="Calibri"/>
                <a:sym typeface="Calibri"/>
              </a:rPr>
              <a:t> consist of</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5–9 individuals who typically share certain characteristics, and who have agreed to participate in an in-depth discussion of the product or service in question.  The video clip discusses how focus groups indirectly led to a key consumer insight that ultimately formed the basis for repositioning that brand.</a:t>
            </a:r>
          </a:p>
          <a:p>
            <a:pPr lvl="0">
              <a:lnSpc>
                <a:spcPct val="90000"/>
              </a:lnSpc>
              <a:buClr>
                <a:schemeClr val="dk1"/>
              </a:buClr>
              <a:buSzPct val="100000"/>
              <a:buFont typeface="Calibri"/>
              <a:buChar char="•"/>
            </a:pPr>
            <a:r>
              <a:rPr lang="en-US" sz="1200" i="1" dirty="0">
                <a:solidFill>
                  <a:schemeClr val="dk1"/>
                </a:solidFill>
                <a:ea typeface="Calibri"/>
                <a:cs typeface="Calibri"/>
                <a:sym typeface="Calibri"/>
              </a:rPr>
              <a:t>Case studies</a:t>
            </a:r>
            <a:r>
              <a:rPr lang="en-US" sz="1200" dirty="0">
                <a:solidFill>
                  <a:schemeClr val="dk1"/>
                </a:solidFill>
                <a:ea typeface="Calibri"/>
                <a:cs typeface="Calibri"/>
                <a:sym typeface="Calibri"/>
              </a:rPr>
              <a:t> examine a firm or organization thoroughly, often for the purpose of identifying how certain processes or procedures are accomplished.</a:t>
            </a:r>
          </a:p>
          <a:p>
            <a:pPr lvl="0">
              <a:lnSpc>
                <a:spcPct val="90000"/>
              </a:lnSpc>
              <a:buClr>
                <a:schemeClr val="dk1"/>
              </a:buClr>
              <a:buSzPct val="100000"/>
              <a:buFont typeface="Calibri"/>
              <a:buChar char="•"/>
            </a:pPr>
            <a:r>
              <a:rPr lang="en-US" sz="1200" i="1" dirty="0">
                <a:solidFill>
                  <a:schemeClr val="dk1"/>
                </a:solidFill>
                <a:ea typeface="Calibri"/>
                <a:cs typeface="Calibri"/>
                <a:sym typeface="Calibri"/>
              </a:rPr>
              <a:t>Ethnographic studies</a:t>
            </a:r>
            <a:r>
              <a:rPr lang="en-US" sz="1200" dirty="0">
                <a:solidFill>
                  <a:schemeClr val="dk1"/>
                </a:solidFill>
                <a:ea typeface="Calibri"/>
                <a:cs typeface="Calibri"/>
                <a:sym typeface="Calibri"/>
              </a:rPr>
              <a:t> borrow their methodology from the anthropology profession, and often visit people’s homes to see how they store and use products and services. </a:t>
            </a:r>
          </a:p>
        </p:txBody>
      </p:sp>
    </p:spTree>
    <p:extLst>
      <p:ext uri="{BB962C8B-B14F-4D97-AF65-F5344CB8AC3E}">
        <p14:creationId xmlns:p14="http://schemas.microsoft.com/office/powerpoint/2010/main" val="317396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While exploratory research can provide a great deal of interesting and useful information, research results are based on the opinions of only a few individuals.  Very often researchers seek to verify these results using a larger, more representative sample using descriptive research studies.</a:t>
            </a:r>
          </a:p>
          <a:p>
            <a:pPr lvl="0">
              <a:buClr>
                <a:schemeClr val="dk1"/>
              </a:buClr>
              <a:buSzPct val="100000"/>
              <a:buFont typeface="Calibri"/>
              <a:buChar char="•"/>
            </a:pPr>
            <a:r>
              <a:rPr lang="en-US" sz="1200" dirty="0">
                <a:solidFill>
                  <a:schemeClr val="dk1"/>
                </a:solidFill>
                <a:ea typeface="Calibri"/>
                <a:cs typeface="Calibri"/>
                <a:sym typeface="Calibri"/>
              </a:rPr>
              <a:t>The larger sample size and manner in which the data is collected typically allows researchers to express the results in terms of averages, percentages, and more advanced forms of statistical analyses.</a:t>
            </a:r>
          </a:p>
          <a:p>
            <a:pPr lvl="0">
              <a:buClr>
                <a:schemeClr val="dk1"/>
              </a:buClr>
              <a:buSzPct val="100000"/>
              <a:buFont typeface="Calibri"/>
              <a:buChar char="•"/>
            </a:pPr>
            <a:r>
              <a:rPr lang="en-US" sz="1200" dirty="0">
                <a:solidFill>
                  <a:schemeClr val="dk1"/>
                </a:solidFill>
                <a:ea typeface="Calibri"/>
                <a:cs typeface="Calibri"/>
                <a:sym typeface="Calibri"/>
              </a:rPr>
              <a:t>Cross-sectional designs systematically use instruments such as questionnaires to systematically collect information from one or more consumer samples at a single point in time.  Longitudinal studies attempt to track changes over time, by collecting data from the same set of consumers at multiple points in time.</a:t>
            </a:r>
          </a:p>
        </p:txBody>
      </p:sp>
    </p:spTree>
    <p:extLst>
      <p:ext uri="{BB962C8B-B14F-4D97-AF65-F5344CB8AC3E}">
        <p14:creationId xmlns:p14="http://schemas.microsoft.com/office/powerpoint/2010/main" val="317396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Casual research uses experiments to better understand cause-and-effect relationships among two or more variables.  </a:t>
            </a:r>
          </a:p>
          <a:p>
            <a:pPr lvl="0">
              <a:buClr>
                <a:schemeClr val="dk1"/>
              </a:buClr>
              <a:buSzPct val="100000"/>
              <a:buFont typeface="Calibri"/>
              <a:buChar char="•"/>
            </a:pPr>
            <a:r>
              <a:rPr lang="en-US" sz="1200" dirty="0">
                <a:solidFill>
                  <a:schemeClr val="dk1"/>
                </a:solidFill>
                <a:ea typeface="Calibri"/>
                <a:cs typeface="Calibri"/>
                <a:sym typeface="Calibri"/>
              </a:rPr>
              <a:t>For example, a marketer may be interested in learning the degree to which sales volume will change, if the price of a product is raised.  In this instance, PRICE is the independent variable, and SALES is the dependent variable.</a:t>
            </a:r>
          </a:p>
        </p:txBody>
      </p:sp>
    </p:spTree>
    <p:extLst>
      <p:ext uri="{BB962C8B-B14F-4D97-AF65-F5344CB8AC3E}">
        <p14:creationId xmlns:p14="http://schemas.microsoft.com/office/powerpoint/2010/main" val="317396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648200"/>
            <a:ext cx="5638800" cy="4140200"/>
          </a:xfrm>
          <a:noFill/>
        </p:spPr>
        <p:txBody>
          <a:bodyPr>
            <a:normAutofit/>
          </a:bodyPr>
          <a:lstStyle/>
          <a:p>
            <a:pPr lvl="0">
              <a:buSzPct val="25000"/>
            </a:pPr>
            <a:r>
              <a:rPr lang="en-US" sz="1200" b="1" dirty="0">
                <a:solidFill>
                  <a:schemeClr val="dk1"/>
                </a:solidFill>
                <a:ea typeface="Calibri"/>
                <a:cs typeface="Calibri"/>
                <a:sym typeface="Calibri"/>
              </a:rPr>
              <a:t>DISCUSSION NOTES:</a:t>
            </a:r>
          </a:p>
          <a:p>
            <a:pPr marL="171450" lvl="0" indent="-171450">
              <a:buClr>
                <a:schemeClr val="dk1"/>
              </a:buClr>
              <a:buSzPct val="100000"/>
              <a:buFont typeface="Arial"/>
              <a:buChar char="•"/>
            </a:pPr>
            <a:r>
              <a:rPr lang="en-US" sz="1200" dirty="0">
                <a:solidFill>
                  <a:schemeClr val="dk1"/>
                </a:solidFill>
                <a:ea typeface="Calibri"/>
                <a:cs typeface="Calibri"/>
                <a:sym typeface="Calibri"/>
              </a:rPr>
              <a:t>Ask students if they are aware of similar industries where “research” indicated that the product wasn’t harmful (such as the cigarette industry).</a:t>
            </a:r>
          </a:p>
          <a:p>
            <a:pPr marL="171450" lvl="0" indent="-171450">
              <a:buClr>
                <a:schemeClr val="dk1"/>
              </a:buClr>
              <a:buSzPct val="100000"/>
              <a:buFont typeface="Arial"/>
              <a:buChar char="•"/>
            </a:pPr>
            <a:r>
              <a:rPr lang="en-US" sz="1200" dirty="0">
                <a:solidFill>
                  <a:schemeClr val="dk1"/>
                </a:solidFill>
                <a:ea typeface="Calibri"/>
                <a:cs typeface="Calibri"/>
                <a:sym typeface="Calibri"/>
              </a:rPr>
              <a:t>Why can’t a company conduct its own research?</a:t>
            </a:r>
          </a:p>
          <a:p>
            <a:pPr marL="171450" lvl="0" indent="-171450">
              <a:buClr>
                <a:schemeClr val="dk1"/>
              </a:buClr>
              <a:buSzPct val="100000"/>
              <a:buFont typeface="Arial"/>
              <a:buChar char="•"/>
            </a:pPr>
            <a:r>
              <a:rPr lang="en-US" sz="1200" dirty="0">
                <a:solidFill>
                  <a:schemeClr val="dk1"/>
                </a:solidFill>
                <a:ea typeface="Calibri"/>
                <a:cs typeface="Calibri"/>
                <a:sym typeface="Calibri"/>
              </a:rPr>
              <a:t>In what instances could/should a company conduct its own research?</a:t>
            </a:r>
          </a:p>
          <a:p>
            <a:pPr marL="171450" lvl="0" indent="-171450">
              <a:buClr>
                <a:schemeClr val="dk1"/>
              </a:buClr>
              <a:buSzPct val="100000"/>
              <a:buFont typeface="Arial"/>
              <a:buChar char="•"/>
            </a:pPr>
            <a:r>
              <a:rPr lang="en-US" sz="1200" dirty="0">
                <a:solidFill>
                  <a:schemeClr val="dk1"/>
                </a:solidFill>
                <a:ea typeface="Calibri"/>
                <a:cs typeface="Calibri"/>
                <a:sym typeface="Calibri"/>
              </a:rPr>
              <a:t>What if a company commissioned research, but didn’t fund it?  Would that make a difference?</a:t>
            </a:r>
          </a:p>
        </p:txBody>
      </p:sp>
    </p:spTree>
    <p:extLst>
      <p:ext uri="{BB962C8B-B14F-4D97-AF65-F5344CB8AC3E}">
        <p14:creationId xmlns:p14="http://schemas.microsoft.com/office/powerpoint/2010/main" val="3173969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IN" sz="1200" b="1" dirty="0">
                <a:solidFill>
                  <a:schemeClr val="dk1"/>
                </a:solidFill>
                <a:ea typeface="Calibri"/>
                <a:cs typeface="Calibri"/>
                <a:sym typeface="Calibri"/>
              </a:rPr>
              <a:t>LECTURE NOTES:</a:t>
            </a:r>
          </a:p>
          <a:p>
            <a:pPr lvl="0">
              <a:buSzPct val="25000"/>
            </a:pPr>
            <a:endParaRPr lang="en-IN" sz="1200" dirty="0">
              <a:solidFill>
                <a:schemeClr val="dk1"/>
              </a:solidFill>
              <a:ea typeface="Calibri"/>
              <a:cs typeface="Calibri"/>
              <a:sym typeface="Calibri"/>
            </a:endParaRPr>
          </a:p>
          <a:p>
            <a:pPr lvl="0">
              <a:buSzPct val="25000"/>
            </a:pPr>
            <a:endParaRPr lang="en-IN" sz="1200" dirty="0">
              <a:solidFill>
                <a:schemeClr val="dk1"/>
              </a:solidFill>
              <a:ea typeface="Calibri"/>
              <a:cs typeface="Calibri"/>
              <a:sym typeface="Calibri"/>
            </a:endParaRPr>
          </a:p>
          <a:p>
            <a:pPr marL="171450" lvl="0" indent="-171450">
              <a:buClr>
                <a:schemeClr val="dk1"/>
              </a:buClr>
              <a:buSzPct val="100000"/>
              <a:buFont typeface="Arial"/>
              <a:buChar char="•"/>
            </a:pPr>
            <a:r>
              <a:rPr lang="en-IN" sz="1200" dirty="0">
                <a:solidFill>
                  <a:schemeClr val="dk1"/>
                </a:solidFill>
                <a:ea typeface="Calibri"/>
                <a:cs typeface="Calibri"/>
                <a:sym typeface="Calibri"/>
              </a:rPr>
              <a:t>Survey and observation are the two main methods of collecting primary data.</a:t>
            </a:r>
          </a:p>
          <a:p>
            <a:pPr marL="171450" lvl="0" indent="-171450">
              <a:buClr>
                <a:schemeClr val="dk1"/>
              </a:buClr>
              <a:buSzPct val="100000"/>
              <a:buFont typeface="Arial"/>
              <a:buChar char="•"/>
            </a:pPr>
            <a:r>
              <a:rPr lang="en-IN" sz="1200" dirty="0">
                <a:solidFill>
                  <a:schemeClr val="dk1"/>
                </a:solidFill>
                <a:ea typeface="Calibri"/>
                <a:cs typeface="Calibri"/>
                <a:sym typeface="Calibri"/>
              </a:rPr>
              <a:t>Some forms are applying technologies and experimental techniques from neuroscience to obtain sophisticated brain scans and other types of physiological data as consumers perform tasks or make decisions in either a real or virtual setting.</a:t>
            </a:r>
          </a:p>
          <a:p>
            <a:pPr marL="171450" lvl="0" indent="-171450">
              <a:buClr>
                <a:schemeClr val="dk1"/>
              </a:buClr>
              <a:buSzPct val="100000"/>
              <a:buFont typeface="Arial"/>
              <a:buChar char="•"/>
            </a:pPr>
            <a:r>
              <a:rPr lang="en-IN" sz="1200" dirty="0" err="1">
                <a:solidFill>
                  <a:schemeClr val="dk1"/>
                </a:solidFill>
                <a:ea typeface="Calibri"/>
                <a:cs typeface="Calibri"/>
                <a:sym typeface="Calibri"/>
              </a:rPr>
              <a:t>Neuromarketing</a:t>
            </a:r>
            <a:r>
              <a:rPr lang="en-IN" sz="1200" dirty="0">
                <a:solidFill>
                  <a:schemeClr val="dk1"/>
                </a:solidFill>
                <a:ea typeface="Calibri"/>
                <a:cs typeface="Calibri"/>
                <a:sym typeface="Calibri"/>
              </a:rPr>
              <a:t> uses technologies such as functional magnetic resonance imaging (fMRI) to measure brain activity to better understand how and why consumers make the decisions they do.</a:t>
            </a:r>
          </a:p>
          <a:p>
            <a:pPr marL="171450" lvl="0" indent="-171450">
              <a:buClr>
                <a:schemeClr val="dk1"/>
              </a:buClr>
              <a:buSzPct val="100000"/>
              <a:buFont typeface="Arial"/>
              <a:buChar char="•"/>
            </a:pPr>
            <a:r>
              <a:rPr lang="en-IN" sz="1200" dirty="0">
                <a:solidFill>
                  <a:schemeClr val="dk1"/>
                </a:solidFill>
                <a:ea typeface="Calibri"/>
                <a:cs typeface="Calibri"/>
                <a:sym typeface="Calibri"/>
              </a:rPr>
              <a:t>Some larger consumer products firms, like Google and Frito-Lay, have even built their own labs and employ in-house scientists to perform </a:t>
            </a:r>
            <a:r>
              <a:rPr lang="en-IN" sz="1200" dirty="0" err="1">
                <a:solidFill>
                  <a:schemeClr val="dk1"/>
                </a:solidFill>
                <a:ea typeface="Calibri"/>
                <a:cs typeface="Calibri"/>
                <a:sym typeface="Calibri"/>
              </a:rPr>
              <a:t>neuromarketing</a:t>
            </a:r>
            <a:r>
              <a:rPr lang="en-IN" sz="1200" dirty="0">
                <a:solidFill>
                  <a:schemeClr val="dk1"/>
                </a:solidFill>
                <a:ea typeface="Calibri"/>
                <a:cs typeface="Calibri"/>
                <a:sym typeface="Calibri"/>
              </a:rPr>
              <a:t> research.</a:t>
            </a:r>
          </a:p>
        </p:txBody>
      </p:sp>
    </p:spTree>
    <p:extLst>
      <p:ext uri="{BB962C8B-B14F-4D97-AF65-F5344CB8AC3E}">
        <p14:creationId xmlns:p14="http://schemas.microsoft.com/office/powerpoint/2010/main" val="317396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Autofit/>
          </a:bodyPr>
          <a:lstStyle/>
          <a:p>
            <a:pPr lvl="0">
              <a:buSzPct val="25000"/>
            </a:pPr>
            <a:r>
              <a:rPr lang="en-US" sz="1000" b="1" dirty="0">
                <a:solidFill>
                  <a:schemeClr val="dk1"/>
                </a:solidFill>
                <a:ea typeface="Calibri"/>
                <a:cs typeface="Calibri"/>
                <a:sym typeface="Calibri"/>
              </a:rPr>
              <a:t>LECTURE NOTES:</a:t>
            </a:r>
          </a:p>
          <a:p>
            <a:pPr lvl="0">
              <a:buClr>
                <a:schemeClr val="dk1"/>
              </a:buClr>
              <a:buSzPct val="100000"/>
              <a:buFont typeface="Calibri"/>
              <a:buChar char="•"/>
            </a:pPr>
            <a:r>
              <a:rPr lang="en-US" sz="1000" dirty="0">
                <a:solidFill>
                  <a:schemeClr val="dk1"/>
                </a:solidFill>
                <a:ea typeface="Calibri"/>
                <a:cs typeface="Calibri"/>
                <a:sym typeface="Calibri"/>
              </a:rPr>
              <a:t>The third step in the marketing research process is to determine which survey methods and/or observational research methods are appropriate.</a:t>
            </a:r>
          </a:p>
          <a:p>
            <a:pPr lvl="0">
              <a:buClr>
                <a:schemeClr val="dk1"/>
              </a:buClr>
              <a:buSzPct val="100000"/>
              <a:buFont typeface="Calibri"/>
              <a:buChar char="•"/>
            </a:pPr>
            <a:r>
              <a:rPr lang="en-US" sz="1000" dirty="0">
                <a:solidFill>
                  <a:schemeClr val="dk1"/>
                </a:solidFill>
                <a:ea typeface="Calibri"/>
                <a:cs typeface="Calibri"/>
                <a:sym typeface="Calibri"/>
              </a:rPr>
              <a:t>Survey methods involve some kind of interview or other direct contact with respondents who answer questions. Each form of survey – mail, telephone, face-to-face, and online has it</a:t>
            </a:r>
            <a:r>
              <a:rPr lang="en-US" sz="1000" strike="sngStrike" dirty="0">
                <a:solidFill>
                  <a:schemeClr val="dk1"/>
                </a:solidFill>
                <a:ea typeface="Calibri"/>
                <a:cs typeface="Calibri"/>
                <a:sym typeface="Calibri"/>
              </a:rPr>
              <a:t>’</a:t>
            </a:r>
            <a:r>
              <a:rPr lang="en-US" sz="1000" dirty="0">
                <a:solidFill>
                  <a:schemeClr val="dk1"/>
                </a:solidFill>
                <a:ea typeface="Calibri"/>
                <a:cs typeface="Calibri"/>
                <a:sym typeface="Calibri"/>
              </a:rPr>
              <a:t>s  own advantages and disadvantages, as shown in Table 4.3 in your textbook.</a:t>
            </a:r>
          </a:p>
          <a:p>
            <a:pPr lvl="0">
              <a:buClr>
                <a:schemeClr val="dk1"/>
              </a:buClr>
              <a:buSzPct val="100000"/>
              <a:buFont typeface="Calibri"/>
              <a:buChar char="•"/>
            </a:pPr>
            <a:r>
              <a:rPr lang="en-US" sz="1000" dirty="0">
                <a:solidFill>
                  <a:schemeClr val="dk1"/>
                </a:solidFill>
                <a:ea typeface="Calibri"/>
                <a:cs typeface="Calibri"/>
                <a:sym typeface="Calibri"/>
              </a:rPr>
              <a:t>Mail questionnaires are typically delivered to respondents’ homes or places of businesses. Mail surveys take time to gather the data, offer little flexibility, and are characterized by low response rates.</a:t>
            </a:r>
          </a:p>
          <a:p>
            <a:pPr lvl="0">
              <a:buClr>
                <a:schemeClr val="dk1"/>
              </a:buClr>
              <a:buSzPct val="100000"/>
              <a:buFont typeface="Calibri"/>
              <a:buChar char="•"/>
            </a:pPr>
            <a:r>
              <a:rPr lang="en-US" sz="1000" dirty="0">
                <a:solidFill>
                  <a:schemeClr val="dk1"/>
                </a:solidFill>
                <a:ea typeface="Calibri"/>
                <a:cs typeface="Calibri"/>
                <a:sym typeface="Calibri"/>
              </a:rPr>
              <a:t>Telephone surveys also suffer from low response rates and more importantly, decreasing respondent cooperation, as technology makes it very easy for consumers to screen calls.  While results can be gathered faster phone, compared to mail, only homes with phones can be surveyed, which is a growing problem, given that more and more homes are dropping their land</a:t>
            </a:r>
            <a:r>
              <a:rPr lang="en-US" sz="1000" strike="sngStrike" dirty="0">
                <a:solidFill>
                  <a:schemeClr val="dk1"/>
                </a:solidFill>
                <a:ea typeface="Calibri"/>
                <a:cs typeface="Calibri"/>
                <a:sym typeface="Calibri"/>
              </a:rPr>
              <a:t> </a:t>
            </a:r>
            <a:r>
              <a:rPr lang="en-US" sz="1000" dirty="0">
                <a:solidFill>
                  <a:schemeClr val="dk1"/>
                </a:solidFill>
                <a:ea typeface="Calibri"/>
                <a:cs typeface="Calibri"/>
                <a:sym typeface="Calibri"/>
              </a:rPr>
              <a:t>lines in favor of cell phones.</a:t>
            </a:r>
          </a:p>
          <a:p>
            <a:pPr lvl="0">
              <a:buClr>
                <a:schemeClr val="dk1"/>
              </a:buClr>
              <a:buSzPct val="100000"/>
              <a:buFont typeface="Calibri"/>
              <a:buChar char="•"/>
            </a:pPr>
            <a:r>
              <a:rPr lang="en-US" sz="1000" dirty="0">
                <a:solidFill>
                  <a:schemeClr val="dk1"/>
                </a:solidFill>
                <a:ea typeface="Calibri"/>
                <a:cs typeface="Calibri"/>
                <a:sym typeface="Calibri"/>
              </a:rPr>
              <a:t>The most common form of face-to-face interview takes place as part of a mall intercept study, in which researchers recruit shoppers in malls or other public areas.  Face-to-face interviews are subject to interviewer bias, are costly, and mall intercept studies in particular are notoriously unrepresentative of the greater population.</a:t>
            </a:r>
          </a:p>
          <a:p>
            <a:pPr lvl="0">
              <a:buClr>
                <a:schemeClr val="dk1"/>
              </a:buClr>
              <a:buSzPct val="100000"/>
              <a:buFont typeface="Calibri"/>
              <a:buChar char="•"/>
            </a:pPr>
            <a:r>
              <a:rPr lang="en-US" sz="1000" dirty="0">
                <a:solidFill>
                  <a:schemeClr val="dk1"/>
                </a:solidFill>
                <a:ea typeface="Calibri"/>
                <a:cs typeface="Calibri"/>
                <a:sym typeface="Calibri"/>
              </a:rPr>
              <a:t>While more and more surveys are being conducted over the Internet due primarily to lower costs and quicker turnarounds, online surveys are not without problems.  It’s important that the relative advantages and disadvantages of each survey method be considered before selecting the type of questionnaire to administer.</a:t>
            </a:r>
          </a:p>
        </p:txBody>
      </p:sp>
    </p:spTree>
    <p:extLst>
      <p:ext uri="{BB962C8B-B14F-4D97-AF65-F5344CB8AC3E}">
        <p14:creationId xmlns:p14="http://schemas.microsoft.com/office/powerpoint/2010/main" val="3173969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17396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Cindy Bean is a decision maker at Campbell’s.  Though Baby Boomers are still buying Campbell’s Soup, very few </a:t>
            </a:r>
            <a:r>
              <a:rPr lang="en-US" sz="1200" dirty="0" err="1">
                <a:solidFill>
                  <a:schemeClr val="dk1"/>
                </a:solidFill>
                <a:ea typeface="Calibri"/>
                <a:cs typeface="Calibri"/>
                <a:sym typeface="Calibri"/>
              </a:rPr>
              <a:t>Millennials</a:t>
            </a:r>
            <a:r>
              <a:rPr lang="en-US" sz="1200" dirty="0">
                <a:solidFill>
                  <a:schemeClr val="dk1"/>
                </a:solidFill>
                <a:ea typeface="Calibri"/>
                <a:cs typeface="Calibri"/>
                <a:sym typeface="Calibri"/>
              </a:rPr>
              <a:t> are.  Bean needed to research why </a:t>
            </a:r>
            <a:r>
              <a:rPr lang="en-US" sz="1200" dirty="0" err="1">
                <a:solidFill>
                  <a:schemeClr val="dk1"/>
                </a:solidFill>
                <a:ea typeface="Calibri"/>
                <a:cs typeface="Calibri"/>
                <a:sym typeface="Calibri"/>
              </a:rPr>
              <a:t>Millennials</a:t>
            </a:r>
            <a:r>
              <a:rPr lang="en-US" sz="1200" dirty="0">
                <a:solidFill>
                  <a:schemeClr val="dk1"/>
                </a:solidFill>
                <a:ea typeface="Calibri"/>
                <a:cs typeface="Calibri"/>
                <a:sym typeface="Calibri"/>
              </a:rPr>
              <a:t> weren’t buying canned soups.  After immersing herself in Millennial ways, she discovered that many </a:t>
            </a:r>
            <a:r>
              <a:rPr lang="en-US" sz="1200" dirty="0" err="1">
                <a:solidFill>
                  <a:schemeClr val="dk1"/>
                </a:solidFill>
                <a:ea typeface="Calibri"/>
                <a:cs typeface="Calibri"/>
                <a:sym typeface="Calibri"/>
              </a:rPr>
              <a:t>Millennials</a:t>
            </a:r>
            <a:r>
              <a:rPr lang="en-US" sz="1200" dirty="0">
                <a:solidFill>
                  <a:schemeClr val="dk1"/>
                </a:solidFill>
                <a:ea typeface="Calibri"/>
                <a:cs typeface="Calibri"/>
                <a:sym typeface="Calibri"/>
              </a:rPr>
              <a:t> believe canned soups are overly processed and bland.  Instead, they want soups that are fresh, healthy, locally sourced, and sustainable.  So, Bean must decide between several options for the company.</a:t>
            </a:r>
          </a:p>
          <a:p>
            <a:pPr lvl="0">
              <a:buClr>
                <a:schemeClr val="dk1"/>
              </a:buClr>
              <a:buSzPct val="100000"/>
              <a:buFont typeface="Calibri"/>
              <a:buChar char="•"/>
            </a:pPr>
            <a:r>
              <a:rPr lang="en-US" sz="1200" dirty="0">
                <a:solidFill>
                  <a:schemeClr val="dk1"/>
                </a:solidFill>
                <a:ea typeface="Calibri"/>
                <a:cs typeface="Calibri"/>
                <a:sym typeface="Calibri"/>
              </a:rPr>
              <a:t>The options are outlined on the slide above.</a:t>
            </a:r>
          </a:p>
          <a:p>
            <a:pPr marL="171450" indent="-171450" eaLnBrk="1" hangingPunct="1">
              <a:lnSpc>
                <a:spcPct val="90000"/>
              </a:lnSpc>
              <a:spcBef>
                <a:spcPct val="0"/>
              </a:spcBef>
            </a:pPr>
            <a:endParaRPr lang="en-US" sz="1200" dirty="0" smtClean="0">
              <a:ea typeface="ＭＳ Ｐゴシック" pitchFamily="34" charset="-128"/>
            </a:endParaRPr>
          </a:p>
          <a:p>
            <a:pPr marL="0" indent="0" eaLnBrk="1" hangingPunct="1">
              <a:lnSpc>
                <a:spcPct val="90000"/>
              </a:lnSpc>
              <a:spcBef>
                <a:spcPct val="0"/>
              </a:spcBef>
              <a:buFont typeface="Arial" charset="0"/>
              <a:buNone/>
            </a:pPr>
            <a:endParaRPr lang="en-US" sz="1200" dirty="0" smtClean="0">
              <a:ea typeface="ＭＳ Ｐゴシック" pitchFamily="34" charset="-128"/>
            </a:endParaRPr>
          </a:p>
          <a:p>
            <a:pPr marL="0" indent="0" eaLnBrk="1" hangingPunct="1">
              <a:lnSpc>
                <a:spcPct val="90000"/>
              </a:lnSpc>
              <a:spcBef>
                <a:spcPct val="0"/>
              </a:spcBef>
              <a:buFont typeface="Arial" charset="0"/>
              <a:buNone/>
            </a:pPr>
            <a:endParaRPr lang="en-US" sz="1200" dirty="0" smtClean="0">
              <a:solidFill>
                <a:srgbClr val="FF0000"/>
              </a:solidFill>
              <a:ea typeface="ＭＳ Ｐゴシック" pitchFamily="34" charset="-128"/>
            </a:endParaRPr>
          </a:p>
          <a:p>
            <a:endParaRPr lang="en-US" sz="1200" dirty="0"/>
          </a:p>
        </p:txBody>
      </p:sp>
    </p:spTree>
    <p:extLst>
      <p:ext uri="{BB962C8B-B14F-4D97-AF65-F5344CB8AC3E}">
        <p14:creationId xmlns:p14="http://schemas.microsoft.com/office/powerpoint/2010/main" val="40633598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173969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724400"/>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Observation refers to situations in which the researcher records  consumer behavior. Personal observation may occur in a grocery store when a researcher watches consumers actions as they take place.  Sometimes researchers use unobtrusive measures instead.  </a:t>
            </a:r>
          </a:p>
          <a:p>
            <a:pPr lvl="0">
              <a:buClr>
                <a:schemeClr val="dk1"/>
              </a:buClr>
              <a:buSzPct val="100000"/>
              <a:buFont typeface="Calibri"/>
              <a:buChar char="•"/>
            </a:pPr>
            <a:r>
              <a:rPr lang="en-US" sz="1200" dirty="0">
                <a:solidFill>
                  <a:schemeClr val="dk1"/>
                </a:solidFill>
                <a:ea typeface="Calibri"/>
                <a:cs typeface="Calibri"/>
                <a:sym typeface="Calibri"/>
              </a:rPr>
              <a:t>Unobtrusive measures require researchers to measure traces of physical evidence that remain after some action on the part of the consumer has been taken.  For example, ‘</a:t>
            </a:r>
            <a:r>
              <a:rPr lang="en-US" sz="1200" dirty="0" err="1">
                <a:solidFill>
                  <a:schemeClr val="dk1"/>
                </a:solidFill>
                <a:ea typeface="Calibri"/>
                <a:cs typeface="Calibri"/>
                <a:sym typeface="Calibri"/>
              </a:rPr>
              <a:t>garbologists</a:t>
            </a:r>
            <a:r>
              <a:rPr lang="en-US" sz="1200" dirty="0">
                <a:solidFill>
                  <a:schemeClr val="dk1"/>
                </a:solidFill>
                <a:ea typeface="Calibri"/>
                <a:cs typeface="Calibri"/>
                <a:sym typeface="Calibri"/>
              </a:rPr>
              <a:t>’ go through consumers trash to find evidence of the products they consume.</a:t>
            </a:r>
          </a:p>
          <a:p>
            <a:pPr lvl="0">
              <a:buClr>
                <a:schemeClr val="dk1"/>
              </a:buClr>
              <a:buSzPct val="100000"/>
              <a:buFont typeface="Calibri"/>
              <a:buChar char="•"/>
            </a:pPr>
            <a:r>
              <a:rPr lang="en-US" sz="1200" dirty="0">
                <a:solidFill>
                  <a:schemeClr val="dk1"/>
                </a:solidFill>
                <a:ea typeface="Calibri"/>
                <a:cs typeface="Calibri"/>
                <a:sym typeface="Calibri"/>
              </a:rPr>
              <a:t>Mechanical forms of observation can often provide observations more cheaply and accurately than can in-person methods.  Some examples include traffic counters placed at busy intersections, and people meters that track television viewing habits.</a:t>
            </a:r>
          </a:p>
        </p:txBody>
      </p:sp>
    </p:spTree>
    <p:extLst>
      <p:ext uri="{BB962C8B-B14F-4D97-AF65-F5344CB8AC3E}">
        <p14:creationId xmlns:p14="http://schemas.microsoft.com/office/powerpoint/2010/main" val="3173969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621212"/>
          </a:xfrm>
          <a:noFill/>
        </p:spPr>
        <p:txBody>
          <a:bodyPr>
            <a:no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Online research is the fastest way to collect data; it’s also less expensive, and perhaps the most versatile, as marketers can use the Internet for both exploratory research, via online focus groups and in-depth interviews, and descriptive research via Internet surveys.</a:t>
            </a:r>
          </a:p>
          <a:p>
            <a:pPr lvl="0">
              <a:buClr>
                <a:schemeClr val="dk1"/>
              </a:buClr>
              <a:buSzPct val="100000"/>
              <a:buFont typeface="Calibri"/>
              <a:buChar char="•"/>
            </a:pPr>
            <a:r>
              <a:rPr lang="en-US" sz="1200" dirty="0">
                <a:solidFill>
                  <a:schemeClr val="dk1"/>
                </a:solidFill>
                <a:ea typeface="Calibri"/>
                <a:cs typeface="Calibri"/>
                <a:sym typeface="Calibri"/>
              </a:rPr>
              <a:t>Data is gathered online via one of two methods:  passively, via consumer’s web</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site surfing, and actively by enticing consumers to answer email questionnaires, online questionnaires, and focus groups.</a:t>
            </a:r>
          </a:p>
          <a:p>
            <a:pPr lvl="0">
              <a:buClr>
                <a:schemeClr val="dk1"/>
              </a:buClr>
              <a:buSzPct val="100000"/>
              <a:buFont typeface="Calibri"/>
              <a:buChar char="•"/>
            </a:pPr>
            <a:r>
              <a:rPr lang="en-US" sz="1200" dirty="0">
                <a:solidFill>
                  <a:schemeClr val="dk1"/>
                </a:solidFill>
                <a:ea typeface="Calibri"/>
                <a:cs typeface="Calibri"/>
                <a:sym typeface="Calibri"/>
              </a:rPr>
              <a:t>Cookies make tracking consumer surfing behavior possible.  Cookies are small text files inserted by a web</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site on the user’s hard drive, that the web</a:t>
            </a:r>
            <a:r>
              <a:rPr lang="en-US" sz="1200" strike="sngStrike" dirty="0">
                <a:solidFill>
                  <a:schemeClr val="dk1"/>
                </a:solidFill>
                <a:ea typeface="Calibri"/>
                <a:cs typeface="Calibri"/>
                <a:sym typeface="Calibri"/>
              </a:rPr>
              <a:t> </a:t>
            </a:r>
            <a:r>
              <a:rPr lang="en-US" sz="1200" dirty="0">
                <a:solidFill>
                  <a:schemeClr val="dk1"/>
                </a:solidFill>
                <a:ea typeface="Calibri"/>
                <a:cs typeface="Calibri"/>
                <a:sym typeface="Calibri"/>
              </a:rPr>
              <a:t>site recognizes when that surfer returns to the site.  </a:t>
            </a:r>
          </a:p>
          <a:p>
            <a:pPr lvl="0">
              <a:buClr>
                <a:schemeClr val="dk1"/>
              </a:buClr>
              <a:buSzPct val="100000"/>
              <a:buFont typeface="Calibri"/>
              <a:buChar char="•"/>
            </a:pPr>
            <a:r>
              <a:rPr lang="en-US" sz="1200" dirty="0">
                <a:solidFill>
                  <a:schemeClr val="dk1"/>
                </a:solidFill>
                <a:ea typeface="Calibri"/>
                <a:cs typeface="Calibri"/>
                <a:sym typeface="Calibri"/>
              </a:rPr>
              <a:t>Predictive technology is the specific form of data base mining that uses shopping patterns of large numbers of people to determine which products are likely to be purchased if others are.</a:t>
            </a:r>
          </a:p>
          <a:p>
            <a:pPr lvl="0">
              <a:buClr>
                <a:schemeClr val="dk1"/>
              </a:buClr>
              <a:buSzPct val="100000"/>
              <a:buFont typeface="Calibri"/>
              <a:buChar char="•"/>
            </a:pPr>
            <a:r>
              <a:rPr lang="en-US" sz="1200" dirty="0">
                <a:solidFill>
                  <a:schemeClr val="dk1"/>
                </a:solidFill>
                <a:ea typeface="Calibri"/>
                <a:cs typeface="Calibri"/>
                <a:sym typeface="Calibri"/>
              </a:rPr>
              <a:t>Despite the fact that users can delete or block cookies from tracking their behavior, many consumers are concerned over a loss of privacy. In fact, 84% of the respondents to a recent study objected to having their information sold to other companies. Privacy rights advocates are hopeful of governmental regulation designed to protect their rights.</a:t>
            </a:r>
          </a:p>
          <a:p>
            <a:pPr lvl="0">
              <a:buClr>
                <a:schemeClr val="dk1"/>
              </a:buClr>
              <a:buSzPct val="100000"/>
              <a:buFont typeface="Calibri"/>
              <a:buChar char="•"/>
            </a:pPr>
            <a:r>
              <a:rPr lang="en-US" sz="1200" dirty="0">
                <a:solidFill>
                  <a:schemeClr val="dk1"/>
                </a:solidFill>
                <a:ea typeface="Calibri"/>
                <a:cs typeface="Calibri"/>
                <a:sym typeface="Calibri"/>
              </a:rPr>
              <a:t>The most serious disadvantage associated with online research is a lack of representativeness among respondents, as certain segments of the population, such as the elderly and the poor, do not have access to the internet and thus cannot have their opinions represented in Internet research studies.  Hacking, cheating, and competitive interference in research studies are among the other problems found in online research studies.</a:t>
            </a:r>
          </a:p>
        </p:txBody>
      </p:sp>
    </p:spTree>
    <p:extLst>
      <p:ext uri="{BB962C8B-B14F-4D97-AF65-F5344CB8AC3E}">
        <p14:creationId xmlns:p14="http://schemas.microsoft.com/office/powerpoint/2010/main" val="317396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17396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Decisions made on the basis of marketing research are only as good as the information on which they are based.  The three factors which influence data quality include:</a:t>
            </a:r>
          </a:p>
          <a:p>
            <a:pPr lvl="0">
              <a:buClr>
                <a:schemeClr val="dk1"/>
              </a:buClr>
              <a:buSzPct val="100000"/>
              <a:buFont typeface="Calibri"/>
              <a:buChar char="•"/>
            </a:pPr>
            <a:r>
              <a:rPr lang="en-US" sz="1200" dirty="0">
                <a:solidFill>
                  <a:schemeClr val="dk1"/>
                </a:solidFill>
                <a:ea typeface="Calibri"/>
                <a:cs typeface="Calibri"/>
                <a:sym typeface="Calibri"/>
              </a:rPr>
              <a:t>Validity: the extent to which the research actually measures what it was intended to measure. </a:t>
            </a:r>
          </a:p>
          <a:p>
            <a:pPr lvl="0">
              <a:buClr>
                <a:schemeClr val="dk1"/>
              </a:buClr>
              <a:buSzPct val="100000"/>
              <a:buFont typeface="Calibri"/>
              <a:buChar char="•"/>
            </a:pPr>
            <a:r>
              <a:rPr lang="en-US" sz="1200" dirty="0">
                <a:solidFill>
                  <a:schemeClr val="dk1"/>
                </a:solidFill>
                <a:ea typeface="Calibri"/>
                <a:cs typeface="Calibri"/>
                <a:sym typeface="Calibri"/>
              </a:rPr>
              <a:t>Reliability: the extent to which research measurement techniques are free of errors.</a:t>
            </a:r>
          </a:p>
          <a:p>
            <a:pPr lvl="0">
              <a:buClr>
                <a:schemeClr val="dk1"/>
              </a:buClr>
              <a:buSzPct val="100000"/>
              <a:buFont typeface="Calibri"/>
              <a:buChar char="•"/>
            </a:pPr>
            <a:r>
              <a:rPr lang="en-US" sz="1200" dirty="0">
                <a:solidFill>
                  <a:schemeClr val="dk1"/>
                </a:solidFill>
                <a:ea typeface="Calibri"/>
                <a:cs typeface="Calibri"/>
                <a:sym typeface="Calibri"/>
              </a:rPr>
              <a:t>Representativeness: the extent to which consumers in the study are similar to a larger group in which the organization has an interest. Self-selection bias is a threat to representativeness in online and offline research designs.</a:t>
            </a:r>
          </a:p>
          <a:p>
            <a:pPr lvl="0">
              <a:buClr>
                <a:schemeClr val="dk1"/>
              </a:buClr>
              <a:buSzPct val="100000"/>
              <a:buFont typeface="Calibri"/>
              <a:buChar char="•"/>
            </a:pPr>
            <a:r>
              <a:rPr lang="en-US" sz="1200" dirty="0">
                <a:solidFill>
                  <a:schemeClr val="dk1"/>
                </a:solidFill>
                <a:ea typeface="Calibri"/>
                <a:cs typeface="Calibri"/>
                <a:sym typeface="Calibri"/>
              </a:rPr>
              <a:t>The more valid and reliable the measures are, and the more representative the sample group of respondents are compared to the population of interest, the greater the degree of confidence a researcher can have in the results of the study.  This underscores the reason why probability samples are preferable to non-probability alternatives, as we’ll discuss in just a minute.</a:t>
            </a:r>
          </a:p>
        </p:txBody>
      </p:sp>
    </p:spTree>
    <p:extLst>
      <p:ext uri="{BB962C8B-B14F-4D97-AF65-F5344CB8AC3E}">
        <p14:creationId xmlns:p14="http://schemas.microsoft.com/office/powerpoint/2010/main" val="317396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800600"/>
            <a:ext cx="5638800" cy="4140200"/>
          </a:xfrm>
          <a:noFill/>
        </p:spPr>
        <p:txBody>
          <a:bodyPr>
            <a:noAutofit/>
          </a:bodyPr>
          <a:lstStyle/>
          <a:p>
            <a:pPr lvl="0">
              <a:buSzPct val="25000"/>
            </a:pPr>
            <a:r>
              <a:rPr lang="en-US" sz="1000" b="1" dirty="0">
                <a:solidFill>
                  <a:schemeClr val="dk1"/>
                </a:solidFill>
                <a:ea typeface="Calibri"/>
                <a:cs typeface="Calibri"/>
                <a:sym typeface="Calibri"/>
              </a:rPr>
              <a:t>LECTURE NOTES:</a:t>
            </a:r>
          </a:p>
          <a:p>
            <a:pPr lvl="0">
              <a:buClr>
                <a:schemeClr val="dk1"/>
              </a:buClr>
              <a:buSzPct val="100000"/>
              <a:buFont typeface="Calibri"/>
              <a:buChar char="•"/>
            </a:pPr>
            <a:r>
              <a:rPr lang="en-US" sz="1000" dirty="0">
                <a:solidFill>
                  <a:schemeClr val="dk1"/>
                </a:solidFill>
                <a:ea typeface="Calibri"/>
                <a:cs typeface="Calibri"/>
                <a:sym typeface="Calibri"/>
              </a:rPr>
              <a:t>The process of selecting participants for a research study is known as sampling. Two types of sampling exist:  probability and non-probability.  Probability samples are generally considered to be the superior choice, because information obtained from probability samples can be generalized to the larger population that the sample is supposed to represent.  The same can not be said of non-probability samples. </a:t>
            </a:r>
          </a:p>
          <a:p>
            <a:pPr lvl="0">
              <a:buClr>
                <a:schemeClr val="dk1"/>
              </a:buClr>
              <a:buSzPct val="100000"/>
              <a:buFont typeface="Calibri"/>
              <a:buChar char="•"/>
            </a:pPr>
            <a:r>
              <a:rPr lang="en-US" sz="1000" dirty="0">
                <a:solidFill>
                  <a:schemeClr val="dk1"/>
                </a:solidFill>
                <a:ea typeface="Calibri"/>
                <a:cs typeface="Calibri"/>
                <a:sym typeface="Calibri"/>
              </a:rPr>
              <a:t>An example of probability sampling would be if you took a sample of the larger population and a males in the sample indicate they prefer “action films” over “chick flicks,” you can infer with confidence that males in a larger population would also prefer action films over chick flicks.</a:t>
            </a:r>
          </a:p>
          <a:p>
            <a:pPr lvl="0">
              <a:buClr>
                <a:schemeClr val="dk1"/>
              </a:buClr>
              <a:buSzPct val="100000"/>
              <a:buFont typeface="Calibri"/>
              <a:buChar char="•"/>
            </a:pPr>
            <a:r>
              <a:rPr lang="en-US" sz="1000" dirty="0">
                <a:solidFill>
                  <a:schemeClr val="dk1"/>
                </a:solidFill>
                <a:ea typeface="Calibri"/>
                <a:cs typeface="Calibri"/>
                <a:sym typeface="Calibri"/>
              </a:rPr>
              <a:t>In simple random sampling, every member of the population has an equal, known chance of being selected to participate in the research study. Pulling names out of a hat or using a random number table to select participants are examples of this method.</a:t>
            </a:r>
          </a:p>
          <a:p>
            <a:pPr lvl="0">
              <a:buClr>
                <a:schemeClr val="dk1"/>
              </a:buClr>
              <a:buSzPct val="100000"/>
              <a:buFont typeface="Calibri"/>
              <a:buChar char="•"/>
            </a:pPr>
            <a:r>
              <a:rPr lang="en-US" sz="1000" dirty="0">
                <a:solidFill>
                  <a:schemeClr val="dk1"/>
                </a:solidFill>
                <a:ea typeface="Calibri"/>
                <a:cs typeface="Calibri"/>
                <a:sym typeface="Calibri"/>
              </a:rPr>
              <a:t>Systematic sampling procedure occurs when the researcher has a numbered list of all elements in the population. By dividing the population size by the sample size, a skip interval is determined.  The researcher then selects a random starting point on the list, and then counts down the skip interval to select the next member of the sample.  This process continues until all sample members have been selected.  Note that without a randomly selected starting point, not all elements of the population would have a chance of participating – thus randomness is a key factor in probability sampling.</a:t>
            </a:r>
          </a:p>
          <a:p>
            <a:pPr lvl="0">
              <a:buClr>
                <a:schemeClr val="dk1"/>
              </a:buClr>
              <a:buSzPct val="100000"/>
              <a:buFont typeface="Calibri"/>
              <a:buChar char="•"/>
            </a:pPr>
            <a:r>
              <a:rPr lang="en-US" sz="1000" dirty="0">
                <a:solidFill>
                  <a:schemeClr val="dk1"/>
                </a:solidFill>
                <a:ea typeface="Calibri"/>
                <a:cs typeface="Calibri"/>
                <a:sym typeface="Calibri"/>
              </a:rPr>
              <a:t>Stratified sampling is used when the researcher wishes to segment participants within a study.  The population is first divided along the characteristic of interest (e.g., gender or some other factors that is closely tied to behavior).   Respondents in each segment are then randomly selected in the same proportion as their percentage of the overall population.</a:t>
            </a:r>
          </a:p>
        </p:txBody>
      </p:sp>
    </p:spTree>
    <p:extLst>
      <p:ext uri="{BB962C8B-B14F-4D97-AF65-F5344CB8AC3E}">
        <p14:creationId xmlns:p14="http://schemas.microsoft.com/office/powerpoint/2010/main" val="317396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Nonprobability sampling is used if the researcher needs a quick answer or just wants to get a general sense of how people feel about a topic.</a:t>
            </a:r>
          </a:p>
          <a:p>
            <a:pPr lvl="0">
              <a:buClr>
                <a:schemeClr val="dk1"/>
              </a:buClr>
              <a:buSzPct val="100000"/>
              <a:buFont typeface="Calibri"/>
              <a:buChar char="•"/>
            </a:pPr>
            <a:r>
              <a:rPr lang="en-US" sz="1200" dirty="0">
                <a:solidFill>
                  <a:schemeClr val="dk1"/>
                </a:solidFill>
                <a:ea typeface="Calibri"/>
                <a:cs typeface="Calibri"/>
                <a:sym typeface="Calibri"/>
              </a:rPr>
              <a:t>Surveying individuals at your favorite restaurant may leave out any number of representatives from the general population.  Therefore, there is no way to ensure that the sample is representative of the population.</a:t>
            </a:r>
          </a:p>
          <a:p>
            <a:pPr lvl="0">
              <a:buClr>
                <a:schemeClr val="dk1"/>
              </a:buClr>
              <a:buSzPct val="100000"/>
              <a:buFont typeface="Calibri"/>
              <a:buChar char="•"/>
            </a:pPr>
            <a:r>
              <a:rPr lang="en-US" sz="1200" dirty="0">
                <a:solidFill>
                  <a:schemeClr val="dk1"/>
                </a:solidFill>
                <a:ea typeface="Calibri"/>
                <a:cs typeface="Calibri"/>
                <a:sym typeface="Calibri"/>
              </a:rPr>
              <a:t>Convenience sampling involves selecting participants just because they happen to be present when and where the data are being collected.</a:t>
            </a:r>
          </a:p>
          <a:p>
            <a:pPr lvl="0">
              <a:buClr>
                <a:schemeClr val="dk1"/>
              </a:buClr>
              <a:buSzPct val="100000"/>
              <a:buFont typeface="Calibri"/>
              <a:buChar char="•"/>
            </a:pPr>
            <a:r>
              <a:rPr lang="en-US" sz="1200" dirty="0">
                <a:solidFill>
                  <a:schemeClr val="dk1"/>
                </a:solidFill>
                <a:ea typeface="Calibri"/>
                <a:cs typeface="Calibri"/>
                <a:sym typeface="Calibri"/>
              </a:rPr>
              <a:t>A quota sample consists of the approximate proportion of individuals as the general population.  For example, if you were to survey students at your university, you would try and find a proportionate number of freshmen, sophomores, juniors, and seniors to the rest of your university.  </a:t>
            </a:r>
          </a:p>
        </p:txBody>
      </p:sp>
    </p:spTree>
    <p:extLst>
      <p:ext uri="{BB962C8B-B14F-4D97-AF65-F5344CB8AC3E}">
        <p14:creationId xmlns:p14="http://schemas.microsoft.com/office/powerpoint/2010/main" val="31739699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The quality of the research results is only as good as the poorest interviewer in the study.  Marketers must train and supervise field personnel to gather data appropriately, or the information obtained may be tainted by interviewer bias.</a:t>
            </a:r>
          </a:p>
          <a:p>
            <a:pPr lvl="0">
              <a:buClr>
                <a:schemeClr val="dk1"/>
              </a:buClr>
              <a:buSzPct val="100000"/>
              <a:buFont typeface="Calibri"/>
              <a:buChar char="•"/>
            </a:pPr>
            <a:r>
              <a:rPr lang="en-US" sz="1200" dirty="0">
                <a:solidFill>
                  <a:schemeClr val="dk1"/>
                </a:solidFill>
                <a:ea typeface="Calibri"/>
                <a:cs typeface="Calibri"/>
                <a:sym typeface="Calibri"/>
              </a:rPr>
              <a:t>Data gathering in foreign countries presents four key challenges:</a:t>
            </a:r>
          </a:p>
          <a:p>
            <a:pPr marL="457200" lvl="1">
              <a:buClr>
                <a:schemeClr val="dk1"/>
              </a:buClr>
              <a:buSzPct val="100000"/>
              <a:buFont typeface="Calibri"/>
              <a:buChar char="•"/>
            </a:pPr>
            <a:r>
              <a:rPr lang="en-US" sz="1200" dirty="0">
                <a:solidFill>
                  <a:schemeClr val="dk1"/>
                </a:solidFill>
                <a:ea typeface="Calibri"/>
                <a:cs typeface="Calibri"/>
                <a:sym typeface="Calibri"/>
              </a:rPr>
              <a:t>Major differences exist in the sophistication of research operations in various countries as well as the amount of data available. For example, it may take years for the appropriate government official to sign-off on a research study in Egypt, as is required by law.</a:t>
            </a:r>
          </a:p>
          <a:p>
            <a:pPr marL="457200" lvl="1">
              <a:buClr>
                <a:schemeClr val="dk1"/>
              </a:buClr>
              <a:buSzPct val="100000"/>
              <a:buFont typeface="Calibri"/>
              <a:buChar char="•"/>
            </a:pPr>
            <a:r>
              <a:rPr lang="en-US" sz="1200" dirty="0">
                <a:solidFill>
                  <a:schemeClr val="dk1"/>
                </a:solidFill>
                <a:ea typeface="Calibri"/>
                <a:cs typeface="Calibri"/>
                <a:sym typeface="Calibri"/>
              </a:rPr>
              <a:t>Infrastructure differences may impede telephone surveys or online research efforts among a large proportion of the population that do not have access to the technology, while low literacy hurt marketers ability to gather mail survey data in many countries.  </a:t>
            </a:r>
          </a:p>
          <a:p>
            <a:pPr marL="457200" lvl="1">
              <a:buClr>
                <a:schemeClr val="dk1"/>
              </a:buClr>
              <a:buSzPct val="100000"/>
              <a:buFont typeface="Calibri"/>
              <a:buChar char="•"/>
            </a:pPr>
            <a:r>
              <a:rPr lang="en-US" sz="1200" dirty="0">
                <a:solidFill>
                  <a:schemeClr val="dk1"/>
                </a:solidFill>
                <a:ea typeface="Calibri"/>
                <a:cs typeface="Calibri"/>
                <a:sym typeface="Calibri"/>
              </a:rPr>
              <a:t>Local customs and cultural differences can also influence how questions are interpreted and answered in different countries. Involving local researchers in the questionnaire design process may be beneficial.</a:t>
            </a:r>
          </a:p>
          <a:p>
            <a:pPr marL="457200" lvl="1">
              <a:buClr>
                <a:schemeClr val="dk1"/>
              </a:buClr>
              <a:buSzPct val="100000"/>
              <a:buFont typeface="Calibri"/>
              <a:buChar char="•"/>
            </a:pPr>
            <a:r>
              <a:rPr lang="en-US" sz="1200" dirty="0">
                <a:solidFill>
                  <a:schemeClr val="dk1"/>
                </a:solidFill>
                <a:ea typeface="Calibri"/>
                <a:cs typeface="Calibri"/>
                <a:sym typeface="Calibri"/>
              </a:rPr>
              <a:t>Language translation difficulties are common, because sometimes things just don’t come out right.  Embarrassment can often be avoided by using back translation, a process by which 1) a native of the country translates the questionnaire from English to the language of the targeted respondents, and 2) a different native translates the resulting questionnaire back into English.</a:t>
            </a:r>
          </a:p>
        </p:txBody>
      </p:sp>
    </p:spTree>
    <p:extLst>
      <p:ext uri="{BB962C8B-B14F-4D97-AF65-F5344CB8AC3E}">
        <p14:creationId xmlns:p14="http://schemas.microsoft.com/office/powerpoint/2010/main" val="317396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572000"/>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The data must be analyzed and interpreted in order to be useful for decision-making.  Two of the most common and simplest forms of analysis include the presentation of data in tables, called tabulation, and the use of cross-tabulation to show how data varies by subgroups between two or more variables.</a:t>
            </a:r>
          </a:p>
        </p:txBody>
      </p:sp>
    </p:spTree>
    <p:extLst>
      <p:ext uri="{BB962C8B-B14F-4D97-AF65-F5344CB8AC3E}">
        <p14:creationId xmlns:p14="http://schemas.microsoft.com/office/powerpoint/2010/main" val="3173969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 name="Notes Placeholder 1"/>
          <p:cNvSpPr>
            <a:spLocks noGrp="1"/>
          </p:cNvSpPr>
          <p:nvPr>
            <p:ph type="body" sz="quarter" idx="10"/>
          </p:nvPr>
        </p:nvSpPr>
        <p:spPr/>
        <p:txBody>
          <a:bodyPr/>
          <a:lstStyle/>
          <a:p>
            <a:endParaRPr lang="en-IN"/>
          </a:p>
        </p:txBody>
      </p:sp>
    </p:spTree>
    <p:extLst>
      <p:ext uri="{BB962C8B-B14F-4D97-AF65-F5344CB8AC3E}">
        <p14:creationId xmlns:p14="http://schemas.microsoft.com/office/powerpoint/2010/main" val="317396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100" b="1">
                <a:solidFill>
                  <a:schemeClr val="dk1"/>
                </a:solidFill>
                <a:latin typeface="Calibri"/>
                <a:ea typeface="Calibri"/>
                <a:cs typeface="Calibri"/>
                <a:sym typeface="Calibri"/>
              </a:rPr>
              <a:t>LECTURE NOTES:</a:t>
            </a:r>
          </a:p>
          <a:p>
            <a:pPr lvl="0">
              <a:buClr>
                <a:schemeClr val="dk1"/>
              </a:buClr>
              <a:buSzPct val="100000"/>
              <a:buFont typeface="Calibri"/>
              <a:buChar char="•"/>
            </a:pPr>
            <a:r>
              <a:rPr lang="en-US" sz="1100" dirty="0">
                <a:solidFill>
                  <a:schemeClr val="dk1"/>
                </a:solidFill>
                <a:latin typeface="Calibri"/>
                <a:ea typeface="Calibri"/>
                <a:cs typeface="Calibri"/>
                <a:sym typeface="Calibri"/>
              </a:rPr>
              <a:t>Successful planning requires that managers make informed decisions.  Marketing research is the critical function that provides this necessary information. </a:t>
            </a:r>
          </a:p>
          <a:p>
            <a:pPr lvl="0">
              <a:buClr>
                <a:schemeClr val="dk1"/>
              </a:buClr>
              <a:buSzPct val="100000"/>
              <a:buFont typeface="Calibri"/>
              <a:buChar char="•"/>
            </a:pPr>
            <a:r>
              <a:rPr lang="en-US" sz="1100" dirty="0">
                <a:solidFill>
                  <a:schemeClr val="dk1"/>
                </a:solidFill>
                <a:latin typeface="Calibri"/>
                <a:ea typeface="Calibri"/>
                <a:cs typeface="Calibri"/>
                <a:sym typeface="Calibri"/>
              </a:rPr>
              <a:t>While this may sound like a straightforward proposition, careful coordination and control is called for in order to ensure that research is conducted in an ethical manner.  This means that marketing research should be conducted in an aboveboard manner which does no harm to the participant, either physically</a:t>
            </a:r>
            <a:r>
              <a:rPr lang="en-US" sz="1100" strike="sngStrike"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 or mentally.  </a:t>
            </a:r>
          </a:p>
          <a:p>
            <a:pPr lvl="0">
              <a:buClr>
                <a:schemeClr val="dk1"/>
              </a:buClr>
              <a:buSzPct val="100000"/>
              <a:buFont typeface="Calibri"/>
              <a:buChar char="•"/>
            </a:pPr>
            <a:r>
              <a:rPr lang="en-US" sz="1100" dirty="0">
                <a:solidFill>
                  <a:schemeClr val="dk1"/>
                </a:solidFill>
                <a:latin typeface="Calibri"/>
                <a:ea typeface="Calibri"/>
                <a:cs typeface="Calibri"/>
                <a:sym typeface="Calibri"/>
              </a:rPr>
              <a:t>It also means that marketers need to respect consumers privacy.  Marketers must clearly explain to respondents how their data will be stored, used, and reported, as well as disclosing the degree to which their individual confidentiality and anonymity will be protected. In particular, it would be considered unethical to collect personal information or other data under the guise of research when in fact the purpose in contacting customers is to build a database for direct marketers.</a:t>
            </a:r>
          </a:p>
          <a:p>
            <a:pPr lvl="0">
              <a:buClr>
                <a:schemeClr val="dk1"/>
              </a:buClr>
              <a:buSzPct val="100000"/>
              <a:buFont typeface="Calibri"/>
              <a:buChar char="•"/>
            </a:pPr>
            <a:r>
              <a:rPr lang="en-US" sz="1100" dirty="0">
                <a:solidFill>
                  <a:schemeClr val="dk1"/>
                </a:solidFill>
                <a:latin typeface="Calibri"/>
                <a:ea typeface="Calibri"/>
                <a:cs typeface="Calibri"/>
                <a:sym typeface="Calibri"/>
              </a:rPr>
              <a:t>Collecting marketing research information is only one piece of the puzzle.  The marketing information system  helps users by bringing a variety of information together and distributing it</a:t>
            </a:r>
            <a:r>
              <a:rPr lang="en-US" sz="1100" u="sng" dirty="0">
                <a:solidFill>
                  <a:schemeClr val="dk1"/>
                </a:solidFill>
                <a:latin typeface="Calibri"/>
                <a:ea typeface="Calibri"/>
                <a:cs typeface="Calibri"/>
                <a:sym typeface="Calibri"/>
              </a:rPr>
              <a:t>,</a:t>
            </a:r>
            <a:r>
              <a:rPr lang="en-US" sz="1100" dirty="0">
                <a:solidFill>
                  <a:schemeClr val="dk1"/>
                </a:solidFill>
                <a:latin typeface="Calibri"/>
                <a:ea typeface="Calibri"/>
                <a:cs typeface="Calibri"/>
                <a:sym typeface="Calibri"/>
              </a:rPr>
              <a:t> via reports, to a variety of users.</a:t>
            </a:r>
          </a:p>
          <a:p>
            <a:endParaRPr lang="en-US" dirty="0"/>
          </a:p>
        </p:txBody>
      </p:sp>
    </p:spTree>
    <p:extLst>
      <p:ext uri="{BB962C8B-B14F-4D97-AF65-F5344CB8AC3E}">
        <p14:creationId xmlns:p14="http://schemas.microsoft.com/office/powerpoint/2010/main" val="15252932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50178" name="Notes Placeholder 2"/>
          <p:cNvSpPr>
            <a:spLocks noGrp="1"/>
          </p:cNvSpPr>
          <p:nvPr>
            <p:ph type="body" idx="1"/>
          </p:nvPr>
        </p:nvSpPr>
        <p:spPr bwMode="auto">
          <a:xfrm>
            <a:off x="685800" y="4446588"/>
            <a:ext cx="5638800" cy="4140200"/>
          </a:xfrm>
          <a:noFill/>
        </p:spPr>
        <p:txBody>
          <a:bodyPr>
            <a:normAutofit/>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The final step in the marketing research process is to prepare a report of the research results that clearly and concisely tells readers what they need to know.  Research reports typically contain the following sections:</a:t>
            </a:r>
          </a:p>
          <a:p>
            <a:pPr lvl="0">
              <a:buSzPct val="25000"/>
            </a:pPr>
            <a:r>
              <a:rPr lang="en-US" sz="1200" dirty="0">
                <a:solidFill>
                  <a:schemeClr val="dk1"/>
                </a:solidFill>
                <a:ea typeface="Calibri"/>
                <a:cs typeface="Calibri"/>
                <a:sym typeface="Calibri"/>
              </a:rPr>
              <a:t>• An Executive Summary of the report that covers the high points of the total report.</a:t>
            </a:r>
          </a:p>
          <a:p>
            <a:pPr lvl="0">
              <a:buSzPct val="25000"/>
            </a:pPr>
            <a:r>
              <a:rPr lang="en-US" sz="1200" dirty="0">
                <a:solidFill>
                  <a:schemeClr val="dk1"/>
                </a:solidFill>
                <a:ea typeface="Calibri"/>
                <a:cs typeface="Calibri"/>
                <a:sym typeface="Calibri"/>
              </a:rPr>
              <a:t>• An understandable description of the research methods.</a:t>
            </a:r>
          </a:p>
          <a:p>
            <a:pPr lvl="0">
              <a:buSzPct val="25000"/>
            </a:pPr>
            <a:r>
              <a:rPr lang="en-US" sz="1200" dirty="0">
                <a:solidFill>
                  <a:schemeClr val="dk1"/>
                </a:solidFill>
                <a:ea typeface="Calibri"/>
                <a:cs typeface="Calibri"/>
                <a:sym typeface="Calibri"/>
              </a:rPr>
              <a:t>• A complete discussion of the results of the study, including the tabulations, cross-tabulations, and additional statistical analyses.</a:t>
            </a:r>
          </a:p>
          <a:p>
            <a:pPr lvl="0">
              <a:buSzPct val="25000"/>
            </a:pPr>
            <a:r>
              <a:rPr lang="en-US" sz="1200" dirty="0">
                <a:solidFill>
                  <a:schemeClr val="dk1"/>
                </a:solidFill>
                <a:ea typeface="Calibri"/>
                <a:cs typeface="Calibri"/>
                <a:sym typeface="Calibri"/>
              </a:rPr>
              <a:t>• Limitations of the study (no study is perfect).</a:t>
            </a:r>
          </a:p>
          <a:p>
            <a:pPr lvl="0">
              <a:buSzPct val="25000"/>
            </a:pPr>
            <a:r>
              <a:rPr lang="en-US" sz="1200" dirty="0">
                <a:solidFill>
                  <a:schemeClr val="dk1"/>
                </a:solidFill>
                <a:ea typeface="Calibri"/>
                <a:cs typeface="Calibri"/>
                <a:sym typeface="Calibri"/>
              </a:rPr>
              <a:t>• Conclusions drawn from the results and the recommendations for managerial action based on the results.</a:t>
            </a:r>
          </a:p>
        </p:txBody>
      </p:sp>
    </p:spTree>
    <p:extLst>
      <p:ext uri="{BB962C8B-B14F-4D97-AF65-F5344CB8AC3E}">
        <p14:creationId xmlns:p14="http://schemas.microsoft.com/office/powerpoint/2010/main" val="317396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282" name="Shape 282"/>
          <p:cNvSpPr>
            <a:spLocks noGrp="1" noRot="1" noChangeAspect="1"/>
          </p:cNvSpPr>
          <p:nvPr>
            <p:ph type="sldImg" idx="2"/>
          </p:nvPr>
        </p:nvSpPr>
        <p:spPr>
          <a:xfrm>
            <a:off x="1150938" y="685800"/>
            <a:ext cx="45561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79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marL="171450" lvl="0" indent="-171450">
              <a:buClr>
                <a:schemeClr val="dk1"/>
              </a:buClr>
              <a:buSzPct val="100000"/>
              <a:buFont typeface="Arial"/>
              <a:buChar char="•"/>
            </a:pPr>
            <a:r>
              <a:rPr lang="en-US" sz="1200" dirty="0">
                <a:solidFill>
                  <a:schemeClr val="dk1"/>
                </a:solidFill>
                <a:ea typeface="Calibri"/>
                <a:cs typeface="Calibri"/>
                <a:sym typeface="Calibri"/>
              </a:rPr>
              <a:t>Several aspects of market research are fraught with the potential for unethical behavior.</a:t>
            </a:r>
          </a:p>
          <a:p>
            <a:pPr marL="171450" lvl="0" indent="-171450">
              <a:buClr>
                <a:schemeClr val="dk1"/>
              </a:buClr>
              <a:buSzPct val="100000"/>
              <a:buFont typeface="Arial"/>
              <a:buChar char="•"/>
            </a:pPr>
            <a:r>
              <a:rPr lang="en-US" sz="1200" dirty="0">
                <a:solidFill>
                  <a:schemeClr val="dk1"/>
                </a:solidFill>
                <a:ea typeface="Calibri"/>
                <a:cs typeface="Calibri"/>
                <a:sym typeface="Calibri"/>
              </a:rPr>
              <a:t>Assuring respondent privacy and confidentiality </a:t>
            </a:r>
            <a:r>
              <a:rPr lang="en-US" sz="1200" strike="sngStrike" dirty="0">
                <a:solidFill>
                  <a:schemeClr val="dk1"/>
                </a:solidFill>
                <a:ea typeface="Calibri"/>
                <a:cs typeface="Calibri"/>
                <a:sym typeface="Calibri"/>
              </a:rPr>
              <a:t>are</a:t>
            </a:r>
            <a:r>
              <a:rPr lang="en-US" sz="1200" dirty="0">
                <a:solidFill>
                  <a:schemeClr val="dk1"/>
                </a:solidFill>
                <a:ea typeface="Calibri"/>
                <a:cs typeface="Calibri"/>
                <a:sym typeface="Calibri"/>
              </a:rPr>
              <a:t> </a:t>
            </a:r>
            <a:r>
              <a:rPr lang="en-US" sz="1200" u="sng" dirty="0">
                <a:solidFill>
                  <a:schemeClr val="dk1"/>
                </a:solidFill>
                <a:ea typeface="Calibri"/>
                <a:cs typeface="Calibri"/>
                <a:sym typeface="Calibri"/>
              </a:rPr>
              <a:t>is</a:t>
            </a:r>
            <a:r>
              <a:rPr lang="en-US" sz="1200" dirty="0">
                <a:solidFill>
                  <a:schemeClr val="dk1"/>
                </a:solidFill>
                <a:ea typeface="Calibri"/>
                <a:cs typeface="Calibri"/>
                <a:sym typeface="Calibri"/>
              </a:rPr>
              <a:t> essential. </a:t>
            </a:r>
          </a:p>
          <a:p>
            <a:pPr marL="171450" lvl="0" indent="-171450">
              <a:buClr>
                <a:schemeClr val="dk1"/>
              </a:buClr>
              <a:buSzPct val="100000"/>
              <a:buFont typeface="Arial"/>
              <a:buChar char="•"/>
            </a:pPr>
            <a:r>
              <a:rPr lang="en-US" sz="1200" dirty="0">
                <a:solidFill>
                  <a:schemeClr val="dk1"/>
                </a:solidFill>
                <a:ea typeface="Calibri"/>
                <a:cs typeface="Calibri"/>
                <a:sym typeface="Calibri"/>
              </a:rPr>
              <a:t>Researchers should also disclose how the respondent data will be used.</a:t>
            </a:r>
          </a:p>
          <a:p>
            <a:pPr marL="171450" lvl="0" indent="-171450">
              <a:buClr>
                <a:schemeClr val="dk1"/>
              </a:buClr>
              <a:buSzPct val="100000"/>
              <a:buFont typeface="Arial"/>
              <a:buChar char="•"/>
            </a:pPr>
            <a:r>
              <a:rPr lang="en-US" sz="1200" dirty="0">
                <a:solidFill>
                  <a:schemeClr val="dk1"/>
                </a:solidFill>
                <a:ea typeface="Calibri"/>
                <a:cs typeface="Calibri"/>
                <a:sym typeface="Calibri"/>
              </a:rPr>
              <a:t>Collecting data under the guise of market research with the intent of developing a database of prospective customers is unethical.</a:t>
            </a:r>
          </a:p>
          <a:p>
            <a:endParaRPr lang="en-US" sz="1200" dirty="0"/>
          </a:p>
        </p:txBody>
      </p:sp>
    </p:spTree>
    <p:extLst>
      <p:ext uri="{BB962C8B-B14F-4D97-AF65-F5344CB8AC3E}">
        <p14:creationId xmlns:p14="http://schemas.microsoft.com/office/powerpoint/2010/main" val="2004707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Marketing information systems (MIS) are those which feed internal company data, information gathered via marketing intelligence or marketing research activities, and information found via searching acquired databases into special software programs, which when queried by analysts, generate reports containing useful information which marketing decision makers find helpful in fulfilling their duties.</a:t>
            </a:r>
          </a:p>
          <a:p>
            <a:endParaRPr lang="en-US" sz="1200" dirty="0"/>
          </a:p>
        </p:txBody>
      </p:sp>
    </p:spTree>
    <p:extLst>
      <p:ext uri="{BB962C8B-B14F-4D97-AF65-F5344CB8AC3E}">
        <p14:creationId xmlns:p14="http://schemas.microsoft.com/office/powerpoint/2010/main" val="260035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85800"/>
            <a:ext cx="4556125" cy="3429000"/>
          </a:xfrm>
        </p:spPr>
      </p:sp>
      <p:sp>
        <p:nvSpPr>
          <p:cNvPr id="3" name="Notes Placeholder 2"/>
          <p:cNvSpPr>
            <a:spLocks noGrp="1"/>
          </p:cNvSpPr>
          <p:nvPr>
            <p:ph type="body" idx="1"/>
          </p:nvPr>
        </p:nvSpPr>
        <p:spPr/>
        <p:txBody>
          <a:bodyPr/>
          <a:lstStyle/>
          <a:p>
            <a:pPr lvl="0">
              <a:buSzPct val="25000"/>
            </a:pPr>
            <a:r>
              <a:rPr lang="en-US" sz="1200" b="1" dirty="0">
                <a:solidFill>
                  <a:schemeClr val="dk1"/>
                </a:solidFill>
                <a:ea typeface="Calibri"/>
                <a:cs typeface="Calibri"/>
                <a:sym typeface="Calibri"/>
              </a:rPr>
              <a:t>LECTURE NOTES:</a:t>
            </a:r>
          </a:p>
          <a:p>
            <a:pPr lvl="0">
              <a:buClr>
                <a:schemeClr val="dk1"/>
              </a:buClr>
              <a:buSzPct val="100000"/>
              <a:buFont typeface="Calibri"/>
              <a:buChar char="•"/>
            </a:pPr>
            <a:r>
              <a:rPr lang="en-US" sz="1200" dirty="0">
                <a:solidFill>
                  <a:schemeClr val="dk1"/>
                </a:solidFill>
                <a:ea typeface="Calibri"/>
                <a:cs typeface="Calibri"/>
                <a:sym typeface="Calibri"/>
              </a:rPr>
              <a:t>A variety of information from within the firm can be helpful to marketers.  Internal data collected and analyzed by MIS systems often includes sales data by date,  product category, brand, or customers, as well as information pertaining to stock-outs or defective products.  Many MIS systems also track marketing “inputs”, such as the amount of money spent on advertising or sales promotions, as well as the resulting “outputs” – coupon redemption rates, for example.</a:t>
            </a:r>
          </a:p>
          <a:p>
            <a:pPr lvl="0">
              <a:buClr>
                <a:schemeClr val="dk1"/>
              </a:buClr>
              <a:buSzPct val="100000"/>
              <a:buFont typeface="Calibri"/>
              <a:buChar char="•"/>
            </a:pPr>
            <a:r>
              <a:rPr lang="en-US" sz="1200" dirty="0">
                <a:solidFill>
                  <a:schemeClr val="dk1"/>
                </a:solidFill>
                <a:ea typeface="Calibri"/>
                <a:cs typeface="Calibri"/>
                <a:sym typeface="Calibri"/>
              </a:rPr>
              <a:t>The prevalence of technology in business today makes it easy for sales representatives or other individuals working away from the office to access this wealth of internal information while on the go.  Sales representatives in particular benefit from the ability to tap into their firm’s intranet. Instant access to their company’s internal communications network means that representatives can double-check the inventory status of items before they are ordered, as well as provide instant feedback to clients who have questions related to delivery dates, pricing policies, or other information which can be found via the intranet.</a:t>
            </a:r>
          </a:p>
          <a:p>
            <a:endParaRPr lang="en-US" sz="1200" dirty="0"/>
          </a:p>
        </p:txBody>
      </p:sp>
    </p:spTree>
    <p:extLst>
      <p:ext uri="{BB962C8B-B14F-4D97-AF65-F5344CB8AC3E}">
        <p14:creationId xmlns:p14="http://schemas.microsoft.com/office/powerpoint/2010/main" val="3089593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29698" name="Notes Placeholder 2"/>
          <p:cNvSpPr>
            <a:spLocks noGrp="1"/>
          </p:cNvSpPr>
          <p:nvPr>
            <p:ph type="body" idx="1"/>
          </p:nvPr>
        </p:nvSpPr>
        <p:spPr bwMode="auto">
          <a:noFill/>
        </p:spPr>
        <p:txBody>
          <a:bodyPr/>
          <a:lstStyle/>
          <a:p>
            <a:pPr lvl="0">
              <a:buSzPct val="25000"/>
            </a:pPr>
            <a:r>
              <a:rPr lang="en-IN" sz="1200" b="1" dirty="0">
                <a:solidFill>
                  <a:schemeClr val="dk1"/>
                </a:solidFill>
                <a:ea typeface="Calibri"/>
                <a:cs typeface="Calibri"/>
                <a:sym typeface="Calibri"/>
              </a:rPr>
              <a:t>LECTURE NOTES:</a:t>
            </a:r>
          </a:p>
          <a:p>
            <a:pPr lvl="0">
              <a:buClr>
                <a:schemeClr val="dk1"/>
              </a:buClr>
              <a:buSzPct val="100000"/>
              <a:buFont typeface="Calibri"/>
              <a:buChar char="•"/>
            </a:pPr>
            <a:r>
              <a:rPr lang="en-IN" sz="1200" dirty="0">
                <a:solidFill>
                  <a:schemeClr val="dk1"/>
                </a:solidFill>
                <a:ea typeface="Calibri"/>
                <a:cs typeface="Calibri"/>
                <a:sym typeface="Calibri"/>
              </a:rPr>
              <a:t>The majority of marketing intelligence is gathered by monitoring everyday sources, such as news articles, trade publications, web</a:t>
            </a:r>
            <a:r>
              <a:rPr lang="en-IN" sz="1200" strike="sngStrike" dirty="0">
                <a:solidFill>
                  <a:schemeClr val="dk1"/>
                </a:solidFill>
                <a:ea typeface="Calibri"/>
                <a:cs typeface="Calibri"/>
                <a:sym typeface="Calibri"/>
              </a:rPr>
              <a:t> </a:t>
            </a:r>
            <a:r>
              <a:rPr lang="en-IN" sz="1200" dirty="0">
                <a:solidFill>
                  <a:schemeClr val="dk1"/>
                </a:solidFill>
                <a:ea typeface="Calibri"/>
                <a:cs typeface="Calibri"/>
                <a:sym typeface="Calibri"/>
              </a:rPr>
              <a:t>sites</a:t>
            </a:r>
            <a:r>
              <a:rPr lang="en-IN" sz="1200" u="sng" dirty="0">
                <a:solidFill>
                  <a:schemeClr val="dk1"/>
                </a:solidFill>
                <a:ea typeface="Calibri"/>
                <a:cs typeface="Calibri"/>
                <a:sym typeface="Calibri"/>
              </a:rPr>
              <a:t>,</a:t>
            </a:r>
            <a:r>
              <a:rPr lang="en-IN" sz="1200" dirty="0">
                <a:solidFill>
                  <a:schemeClr val="dk1"/>
                </a:solidFill>
                <a:ea typeface="Calibri"/>
                <a:cs typeface="Calibri"/>
                <a:sym typeface="Calibri"/>
              </a:rPr>
              <a:t> or even simple observations in the marketplace, as well as discussions with salespeople or others.</a:t>
            </a:r>
          </a:p>
          <a:p>
            <a:pPr lvl="0">
              <a:buClr>
                <a:schemeClr val="dk1"/>
              </a:buClr>
              <a:buSzPct val="100000"/>
            </a:pPr>
            <a:endParaRPr lang="en-IN" sz="1200" dirty="0">
              <a:solidFill>
                <a:schemeClr val="dk1"/>
              </a:solidFill>
              <a:ea typeface="Calibri"/>
              <a:cs typeface="Calibri"/>
              <a:sym typeface="Calibri"/>
            </a:endParaRPr>
          </a:p>
          <a:p>
            <a:pPr lvl="0">
              <a:buClr>
                <a:schemeClr val="dk1"/>
              </a:buClr>
              <a:buSzPct val="25000"/>
            </a:pPr>
            <a:r>
              <a:rPr lang="en-IN" sz="1200" b="1" dirty="0">
                <a:solidFill>
                  <a:schemeClr val="dk1"/>
                </a:solidFill>
                <a:ea typeface="Calibri"/>
                <a:cs typeface="Calibri"/>
                <a:sym typeface="Calibri"/>
              </a:rPr>
              <a:t>DISCUSSION NOTES:</a:t>
            </a:r>
          </a:p>
          <a:p>
            <a:pPr lvl="0">
              <a:buClr>
                <a:schemeClr val="dk1"/>
              </a:buClr>
              <a:buSzPct val="25000"/>
            </a:pPr>
            <a:endParaRPr lang="en-IN" sz="1200" b="1" dirty="0">
              <a:solidFill>
                <a:schemeClr val="dk1"/>
              </a:solidFill>
              <a:ea typeface="Calibri"/>
              <a:cs typeface="Calibri"/>
              <a:sym typeface="Calibri"/>
            </a:endParaRPr>
          </a:p>
          <a:p>
            <a:pPr lvl="0">
              <a:buClr>
                <a:schemeClr val="dk1"/>
              </a:buClr>
              <a:buSzPct val="25000"/>
            </a:pPr>
            <a:r>
              <a:rPr lang="en-IN" sz="1200" dirty="0">
                <a:solidFill>
                  <a:schemeClr val="dk1"/>
                </a:solidFill>
                <a:ea typeface="Calibri"/>
                <a:cs typeface="Calibri"/>
                <a:sym typeface="Calibri"/>
              </a:rPr>
              <a:t>Customers today rely on their phones for much more than calls</a:t>
            </a:r>
            <a:r>
              <a:rPr lang="en-IN" sz="1200" u="sng" dirty="0">
                <a:solidFill>
                  <a:schemeClr val="dk1"/>
                </a:solidFill>
                <a:ea typeface="Calibri"/>
                <a:cs typeface="Calibri"/>
                <a:sym typeface="Calibri"/>
              </a:rPr>
              <a:t>,</a:t>
            </a:r>
            <a:r>
              <a:rPr lang="en-IN" sz="1200" dirty="0">
                <a:solidFill>
                  <a:schemeClr val="dk1"/>
                </a:solidFill>
                <a:ea typeface="Calibri"/>
                <a:cs typeface="Calibri"/>
                <a:sym typeface="Calibri"/>
              </a:rPr>
              <a:t> so telecommunication companies need to understand the future of texting, online gaming, and other smartphone-based activities.</a:t>
            </a:r>
          </a:p>
          <a:p>
            <a:pPr lvl="0">
              <a:buClr>
                <a:schemeClr val="dk1"/>
              </a:buClr>
              <a:buSzPct val="25000"/>
            </a:pPr>
            <a:r>
              <a:rPr lang="en-IN" sz="1200" dirty="0">
                <a:solidFill>
                  <a:schemeClr val="dk1"/>
                </a:solidFill>
                <a:ea typeface="Calibri"/>
                <a:cs typeface="Calibri"/>
                <a:sym typeface="Calibri"/>
              </a:rPr>
              <a:t>Ask students what telecommunications companies might do to help them track trends in mobile computing?</a:t>
            </a:r>
          </a:p>
          <a:p>
            <a:pPr eaLnBrk="1" hangingPunct="1">
              <a:lnSpc>
                <a:spcPct val="80000"/>
              </a:lnSpc>
              <a:spcBef>
                <a:spcPct val="0"/>
              </a:spcBef>
              <a:buFont typeface="Arial" charset="0"/>
              <a:buNone/>
            </a:pPr>
            <a:endParaRPr lang="en-US" sz="1200" dirty="0" smtClean="0">
              <a:ea typeface="ＭＳ Ｐゴシック" pitchFamily="34" charset="-128"/>
            </a:endParaRPr>
          </a:p>
        </p:txBody>
      </p:sp>
    </p:spTree>
    <p:extLst>
      <p:ext uri="{BB962C8B-B14F-4D97-AF65-F5344CB8AC3E}">
        <p14:creationId xmlns:p14="http://schemas.microsoft.com/office/powerpoint/2010/main" val="185005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1150938" y="685800"/>
            <a:ext cx="4556125" cy="3429000"/>
          </a:xfrm>
          <a:noFill/>
          <a:ln>
            <a:solidFill>
              <a:srgbClr val="000000"/>
            </a:solidFill>
            <a:miter lim="800000"/>
            <a:headEnd/>
            <a:tailEnd/>
          </a:ln>
        </p:spPr>
      </p:sp>
      <p:sp>
        <p:nvSpPr>
          <p:cNvPr id="33794" name="Notes Placeholder 2"/>
          <p:cNvSpPr>
            <a:spLocks noGrp="1"/>
          </p:cNvSpPr>
          <p:nvPr>
            <p:ph type="body" idx="1"/>
          </p:nvPr>
        </p:nvSpPr>
        <p:spPr bwMode="auto">
          <a:noFill/>
        </p:spPr>
        <p:txBody>
          <a:bodyPr/>
          <a:lstStyle/>
          <a:p>
            <a:pPr lvl="0">
              <a:buSzPct val="25000"/>
            </a:pPr>
            <a:r>
              <a:rPr lang="en-IN" sz="1200" b="1" dirty="0">
                <a:solidFill>
                  <a:schemeClr val="dk1"/>
                </a:solidFill>
                <a:ea typeface="Calibri"/>
                <a:cs typeface="Calibri"/>
                <a:sym typeface="Calibri"/>
              </a:rPr>
              <a:t>LECTURE NOTES:</a:t>
            </a:r>
          </a:p>
          <a:p>
            <a:pPr lvl="0">
              <a:buClr>
                <a:schemeClr val="dk1"/>
              </a:buClr>
              <a:buSzPct val="100000"/>
              <a:buFont typeface="Calibri"/>
              <a:buChar char="•"/>
            </a:pPr>
            <a:r>
              <a:rPr lang="en-IN" sz="1200" dirty="0">
                <a:solidFill>
                  <a:schemeClr val="dk1"/>
                </a:solidFill>
                <a:ea typeface="Calibri"/>
                <a:cs typeface="Calibri"/>
                <a:sym typeface="Calibri"/>
              </a:rPr>
              <a:t>A market intelligence system is a method by which marketers get information about what’s going on in the world that is relevant to their business.</a:t>
            </a:r>
          </a:p>
          <a:p>
            <a:pPr lvl="0">
              <a:buClr>
                <a:schemeClr val="dk1"/>
              </a:buClr>
              <a:buSzPct val="100000"/>
            </a:pPr>
            <a:endParaRPr lang="en-IN" sz="1200" dirty="0">
              <a:solidFill>
                <a:schemeClr val="dk1"/>
              </a:solidFill>
              <a:ea typeface="Calibri"/>
              <a:cs typeface="Calibri"/>
              <a:sym typeface="Calibri"/>
            </a:endParaRPr>
          </a:p>
          <a:p>
            <a:pPr lvl="0">
              <a:buClr>
                <a:schemeClr val="dk1"/>
              </a:buClr>
              <a:buSzPct val="100000"/>
              <a:buFont typeface="Calibri"/>
              <a:buChar char="•"/>
            </a:pPr>
            <a:r>
              <a:rPr lang="en-IN" sz="1200" dirty="0">
                <a:solidFill>
                  <a:schemeClr val="dk1"/>
                </a:solidFill>
                <a:ea typeface="Calibri"/>
                <a:cs typeface="Calibri"/>
                <a:sym typeface="Calibri"/>
              </a:rPr>
              <a:t>Reverse engineering is the process of physically deconstructing a competitor’s product to determine how it’s put together.</a:t>
            </a:r>
          </a:p>
          <a:p>
            <a:pPr marL="273050" lvl="1" indent="-273050" eaLnBrk="1" hangingPunct="1">
              <a:lnSpc>
                <a:spcPct val="80000"/>
              </a:lnSpc>
              <a:spcBef>
                <a:spcPct val="0"/>
              </a:spcBef>
              <a:buFont typeface="Arial" charset="0"/>
              <a:buNone/>
            </a:pPr>
            <a:endParaRPr lang="en-US" sz="1200" dirty="0" smtClean="0">
              <a:ea typeface="ＭＳ Ｐゴシック" pitchFamily="34" charset="-128"/>
            </a:endParaRPr>
          </a:p>
        </p:txBody>
      </p:sp>
    </p:spTree>
    <p:extLst>
      <p:ext uri="{BB962C8B-B14F-4D97-AF65-F5344CB8AC3E}">
        <p14:creationId xmlns:p14="http://schemas.microsoft.com/office/powerpoint/2010/main" val="36274018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753600" cy="4158774"/>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lIns="97667" tIns="48834" rIns="97667" bIns="48834" rtlCol="0" anchor="ctr"/>
          <a:lstStyle/>
          <a:p>
            <a:pPr algn="ctr"/>
            <a:endParaRPr lang="en-US" dirty="0"/>
          </a:p>
        </p:txBody>
      </p:sp>
      <p:sp>
        <p:nvSpPr>
          <p:cNvPr id="2" name="Title 1"/>
          <p:cNvSpPr>
            <a:spLocks noGrp="1"/>
          </p:cNvSpPr>
          <p:nvPr>
            <p:ph type="ctrTitle"/>
          </p:nvPr>
        </p:nvSpPr>
        <p:spPr>
          <a:xfrm>
            <a:off x="731520" y="815446"/>
            <a:ext cx="8290560" cy="3037537"/>
          </a:xfrm>
        </p:spPr>
        <p:txBody>
          <a:bodyPr anchor="b">
            <a:noAutofit/>
          </a:bodyPr>
          <a:lstStyle>
            <a:lvl1pPr algn="l">
              <a:defRPr sz="3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19666" y="4240318"/>
            <a:ext cx="8314268" cy="1875526"/>
          </a:xfrm>
        </p:spPr>
        <p:txBody>
          <a:bodyPr>
            <a:noAutofit/>
          </a:bodyPr>
          <a:lstStyle>
            <a:lvl1pPr marL="0" indent="0" algn="l">
              <a:spcBef>
                <a:spcPts val="0"/>
              </a:spcBef>
              <a:buNone/>
              <a:defRPr sz="1900">
                <a:solidFill>
                  <a:schemeClr val="tx1"/>
                </a:solidFill>
              </a:defRPr>
            </a:lvl1pPr>
            <a:lvl2pPr marL="488335" indent="0" algn="ctr">
              <a:buNone/>
              <a:defRPr>
                <a:solidFill>
                  <a:schemeClr val="tx1">
                    <a:tint val="75000"/>
                  </a:schemeClr>
                </a:solidFill>
              </a:defRPr>
            </a:lvl2pPr>
            <a:lvl3pPr marL="976671" indent="0" algn="ctr">
              <a:buNone/>
              <a:defRPr>
                <a:solidFill>
                  <a:schemeClr val="tx1">
                    <a:tint val="75000"/>
                  </a:schemeClr>
                </a:solidFill>
              </a:defRPr>
            </a:lvl3pPr>
            <a:lvl4pPr marL="1465006" indent="0" algn="ctr">
              <a:buNone/>
              <a:defRPr>
                <a:solidFill>
                  <a:schemeClr val="tx1">
                    <a:tint val="75000"/>
                  </a:schemeClr>
                </a:solidFill>
              </a:defRPr>
            </a:lvl4pPr>
            <a:lvl5pPr marL="1953341" indent="0" algn="ctr">
              <a:buNone/>
              <a:defRPr>
                <a:solidFill>
                  <a:schemeClr val="tx1">
                    <a:tint val="75000"/>
                  </a:schemeClr>
                </a:solidFill>
              </a:defRPr>
            </a:lvl5pPr>
            <a:lvl6pPr marL="2441677" indent="0" algn="ctr">
              <a:buNone/>
              <a:defRPr>
                <a:solidFill>
                  <a:schemeClr val="tx1">
                    <a:tint val="75000"/>
                  </a:schemeClr>
                </a:solidFill>
              </a:defRPr>
            </a:lvl6pPr>
            <a:lvl7pPr marL="2930012" indent="0" algn="ctr">
              <a:buNone/>
              <a:defRPr>
                <a:solidFill>
                  <a:schemeClr val="tx1">
                    <a:tint val="75000"/>
                  </a:schemeClr>
                </a:solidFill>
              </a:defRPr>
            </a:lvl7pPr>
            <a:lvl8pPr marL="3418347" indent="0" algn="ctr">
              <a:buNone/>
              <a:defRPr>
                <a:solidFill>
                  <a:schemeClr val="tx1">
                    <a:tint val="75000"/>
                  </a:schemeClr>
                </a:solidFill>
              </a:defRPr>
            </a:lvl8pPr>
            <a:lvl9pPr marL="3906683"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2DC2BE4-5FB9-4A20-AFB4-C88763024344}" type="datetime1">
              <a:rPr lang="en-US" smtClean="0"/>
              <a:t>8/11/2017</a:t>
            </a:fld>
            <a:endParaRPr lang="en-US" dirty="0"/>
          </a:p>
        </p:txBody>
      </p:sp>
      <p:sp>
        <p:nvSpPr>
          <p:cNvPr id="9" name="TextBox 8"/>
          <p:cNvSpPr txBox="1"/>
          <p:nvPr userDrawn="1"/>
        </p:nvSpPr>
        <p:spPr>
          <a:xfrm>
            <a:off x="2057400" y="679370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2016, 2012</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EB90C0F5-39B9-48A7-927F-FDCEBE509286}" type="datetime1">
              <a:rPr lang="en-US" smtClean="0"/>
              <a:t>8/11/2017</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8" name="TextBox 7"/>
          <p:cNvSpPr txBox="1"/>
          <p:nvPr userDrawn="1"/>
        </p:nvSpPr>
        <p:spPr>
          <a:xfrm>
            <a:off x="1676400" y="68240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35F8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876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80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36260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753600" cy="4158774"/>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lIns="97667" tIns="48834" rIns="97667" bIns="48834" rtlCol="0" anchor="ctr"/>
          <a:lstStyle/>
          <a:p>
            <a:pPr algn="ctr"/>
            <a:endParaRPr lang="en-US" dirty="0"/>
          </a:p>
        </p:txBody>
      </p:sp>
      <p:sp>
        <p:nvSpPr>
          <p:cNvPr id="2" name="Title 1"/>
          <p:cNvSpPr>
            <a:spLocks noGrp="1"/>
          </p:cNvSpPr>
          <p:nvPr>
            <p:ph type="ctrTitle"/>
          </p:nvPr>
        </p:nvSpPr>
        <p:spPr>
          <a:xfrm>
            <a:off x="731520" y="815446"/>
            <a:ext cx="8290560" cy="3037537"/>
          </a:xfrm>
        </p:spPr>
        <p:txBody>
          <a:bodyPr anchor="b">
            <a:noAutofit/>
          </a:bodyPr>
          <a:lstStyle>
            <a:lvl1pPr algn="l">
              <a:defRPr sz="38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19666" y="4240318"/>
            <a:ext cx="8314268" cy="1875526"/>
          </a:xfrm>
        </p:spPr>
        <p:txBody>
          <a:bodyPr>
            <a:noAutofit/>
          </a:bodyPr>
          <a:lstStyle>
            <a:lvl1pPr marL="0" indent="0" algn="l">
              <a:spcBef>
                <a:spcPts val="0"/>
              </a:spcBef>
              <a:buNone/>
              <a:defRPr sz="1900">
                <a:solidFill>
                  <a:schemeClr val="tx1"/>
                </a:solidFill>
              </a:defRPr>
            </a:lvl1pPr>
            <a:lvl2pPr marL="488335" indent="0" algn="ctr">
              <a:buNone/>
              <a:defRPr>
                <a:solidFill>
                  <a:schemeClr val="tx1">
                    <a:tint val="75000"/>
                  </a:schemeClr>
                </a:solidFill>
              </a:defRPr>
            </a:lvl2pPr>
            <a:lvl3pPr marL="976671" indent="0" algn="ctr">
              <a:buNone/>
              <a:defRPr>
                <a:solidFill>
                  <a:schemeClr val="tx1">
                    <a:tint val="75000"/>
                  </a:schemeClr>
                </a:solidFill>
              </a:defRPr>
            </a:lvl3pPr>
            <a:lvl4pPr marL="1465006" indent="0" algn="ctr">
              <a:buNone/>
              <a:defRPr>
                <a:solidFill>
                  <a:schemeClr val="tx1">
                    <a:tint val="75000"/>
                  </a:schemeClr>
                </a:solidFill>
              </a:defRPr>
            </a:lvl4pPr>
            <a:lvl5pPr marL="1953341" indent="0" algn="ctr">
              <a:buNone/>
              <a:defRPr>
                <a:solidFill>
                  <a:schemeClr val="tx1">
                    <a:tint val="75000"/>
                  </a:schemeClr>
                </a:solidFill>
              </a:defRPr>
            </a:lvl5pPr>
            <a:lvl6pPr marL="2441677" indent="0" algn="ctr">
              <a:buNone/>
              <a:defRPr>
                <a:solidFill>
                  <a:schemeClr val="tx1">
                    <a:tint val="75000"/>
                  </a:schemeClr>
                </a:solidFill>
              </a:defRPr>
            </a:lvl6pPr>
            <a:lvl7pPr marL="2930012" indent="0" algn="ctr">
              <a:buNone/>
              <a:defRPr>
                <a:solidFill>
                  <a:schemeClr val="tx1">
                    <a:tint val="75000"/>
                  </a:schemeClr>
                </a:solidFill>
              </a:defRPr>
            </a:lvl7pPr>
            <a:lvl8pPr marL="3418347" indent="0" algn="ctr">
              <a:buNone/>
              <a:defRPr>
                <a:solidFill>
                  <a:schemeClr val="tx1">
                    <a:tint val="75000"/>
                  </a:schemeClr>
                </a:solidFill>
              </a:defRPr>
            </a:lvl8pPr>
            <a:lvl9pPr marL="3906683"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D2DC2BE4-5FB9-4A20-AFB4-C88763024344}" type="datetime1">
              <a:rPr lang="en-US" smtClean="0"/>
              <a:t>8/11/2017</a:t>
            </a:fld>
            <a:endParaRPr lang="en-US" dirty="0"/>
          </a:p>
        </p:txBody>
      </p:sp>
      <p:sp>
        <p:nvSpPr>
          <p:cNvPr id="9" name="TextBox 8"/>
          <p:cNvSpPr txBox="1"/>
          <p:nvPr userDrawn="1"/>
        </p:nvSpPr>
        <p:spPr>
          <a:xfrm>
            <a:off x="2057400" y="6793706"/>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317145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87680" y="230478"/>
            <a:ext cx="8778240" cy="666513"/>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87680" y="873694"/>
            <a:ext cx="8778240" cy="512564"/>
          </a:xfrm>
        </p:spPr>
        <p:txBody>
          <a:bodyPr>
            <a:noAutofit/>
          </a:bodyPr>
          <a:lstStyle>
            <a:lvl1pPr marL="0" indent="0">
              <a:spcBef>
                <a:spcPts val="0"/>
              </a:spcBef>
              <a:buNone/>
              <a:defRPr sz="21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364480" y="1712438"/>
            <a:ext cx="3901440" cy="1712435"/>
          </a:xfrm>
        </p:spPr>
        <p:txBody>
          <a:bodyPr anchor="b">
            <a:noAutofit/>
          </a:bodyPr>
          <a:lstStyle>
            <a:lvl1pPr marL="0" indent="0">
              <a:spcBef>
                <a:spcPts val="0"/>
              </a:spcBef>
              <a:buNone/>
              <a:defRPr sz="3200" baseline="0"/>
            </a:lvl1pPr>
            <a:lvl2pPr marL="0" indent="0">
              <a:spcBef>
                <a:spcPts val="0"/>
              </a:spcBef>
              <a:buNone/>
              <a:defRPr sz="4700"/>
            </a:lvl2pPr>
            <a:lvl3pPr marL="0" indent="0">
              <a:spcBef>
                <a:spcPts val="0"/>
              </a:spcBef>
              <a:buNone/>
              <a:defRPr sz="4700"/>
            </a:lvl3pPr>
            <a:lvl4pPr marL="0" indent="0">
              <a:spcBef>
                <a:spcPts val="0"/>
              </a:spcBef>
              <a:buNone/>
              <a:defRPr sz="4700"/>
            </a:lvl4pPr>
            <a:lvl5pPr marL="0" indent="0">
              <a:spcBef>
                <a:spcPts val="0"/>
              </a:spcBef>
              <a:buNone/>
              <a:defRPr sz="4700"/>
            </a:lvl5pPr>
            <a:lvl6pPr marL="0" indent="0">
              <a:spcBef>
                <a:spcPts val="0"/>
              </a:spcBef>
              <a:buNone/>
              <a:defRPr sz="4700"/>
            </a:lvl6pPr>
            <a:lvl7pPr marL="0" indent="0">
              <a:spcBef>
                <a:spcPts val="0"/>
              </a:spcBef>
              <a:buNone/>
              <a:defRPr sz="4700"/>
            </a:lvl7pPr>
            <a:lvl8pPr marL="0" indent="0">
              <a:spcBef>
                <a:spcPts val="0"/>
              </a:spcBef>
              <a:buNone/>
              <a:defRPr sz="4700"/>
            </a:lvl8pPr>
            <a:lvl9pPr marL="0" indent="0">
              <a:spcBef>
                <a:spcPts val="0"/>
              </a:spcBef>
              <a:buNone/>
              <a:defRPr sz="47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364480" y="3424873"/>
            <a:ext cx="3901440" cy="3130973"/>
          </a:xfrm>
        </p:spPr>
        <p:txBody>
          <a:bodyPr>
            <a:noAutofit/>
          </a:bodyPr>
          <a:lstStyle>
            <a:lvl1pPr marL="0" indent="0">
              <a:spcBef>
                <a:spcPts val="0"/>
              </a:spcBef>
              <a:buNone/>
              <a:defRPr sz="23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13C0E940-3A81-4241-B216-3157664806C1}" type="datetime1">
              <a:rPr lang="en-US" smtClean="0"/>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
        <p:nvSpPr>
          <p:cNvPr id="16" name="TextBox 15"/>
          <p:cNvSpPr txBox="1"/>
          <p:nvPr userDrawn="1"/>
        </p:nvSpPr>
        <p:spPr>
          <a:xfrm>
            <a:off x="2159000" y="68240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75537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87680" y="230478"/>
            <a:ext cx="8778240" cy="666513"/>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87680" y="873693"/>
            <a:ext cx="8778240" cy="431020"/>
          </a:xfrm>
        </p:spPr>
        <p:txBody>
          <a:bodyPr>
            <a:noAutofit/>
          </a:bodyPr>
          <a:lstStyle>
            <a:lvl1pPr marL="0" indent="0">
              <a:spcBef>
                <a:spcPts val="0"/>
              </a:spcBef>
              <a:buNone/>
              <a:defRPr sz="17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87680" y="1712437"/>
            <a:ext cx="8778240" cy="4843409"/>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230003BF-DCEE-47B4-AADC-DDB27A974F01}" type="datetime1">
              <a:rPr lang="en-US" smtClean="0"/>
              <a:t>8/11/2017</a:t>
            </a:fld>
            <a:endParaRPr lang="en-US" dirty="0"/>
          </a:p>
        </p:txBody>
      </p:sp>
    </p:spTree>
    <p:extLst>
      <p:ext uri="{BB962C8B-B14F-4D97-AF65-F5344CB8AC3E}">
        <p14:creationId xmlns:p14="http://schemas.microsoft.com/office/powerpoint/2010/main" val="205117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9" name="Date Placeholder 3"/>
          <p:cNvSpPr>
            <a:spLocks noGrp="1"/>
          </p:cNvSpPr>
          <p:nvPr>
            <p:ph type="dt" sz="half" idx="10"/>
          </p:nvPr>
        </p:nvSpPr>
        <p:spPr>
          <a:xfrm>
            <a:off x="6758094" y="121003"/>
            <a:ext cx="2275840" cy="195707"/>
          </a:xfrm>
        </p:spPr>
        <p:txBody>
          <a:bodyPr/>
          <a:lstStyle/>
          <a:p>
            <a:fld id="{62707A83-166C-4048-A929-3226EE68D6F2}" type="datetime1">
              <a:rPr lang="en-US" smtClean="0"/>
              <a:t>8/11/2017</a:t>
            </a:fld>
            <a:endParaRPr lang="en-US" dirty="0"/>
          </a:p>
        </p:txBody>
      </p:sp>
    </p:spTree>
    <p:extLst>
      <p:ext uri="{BB962C8B-B14F-4D97-AF65-F5344CB8AC3E}">
        <p14:creationId xmlns:p14="http://schemas.microsoft.com/office/powerpoint/2010/main" val="315200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26967" indent="-126967">
              <a:buClr>
                <a:srgbClr val="007FA3"/>
              </a:buClr>
              <a:buSzPct val="25000"/>
              <a:defRPr sz="1700"/>
            </a:lvl1pPr>
            <a:lvl2pPr marL="608724" indent="-305210">
              <a:buClr>
                <a:srgbClr val="007FA3"/>
              </a:buClr>
              <a:defRPr sz="1700"/>
            </a:lvl2pPr>
            <a:lvl3pPr>
              <a:buClr>
                <a:srgbClr val="007FA3"/>
              </a:buClr>
              <a:defRPr sz="1700"/>
            </a:lvl3pPr>
            <a:lvl4pPr>
              <a:buClr>
                <a:srgbClr val="007FA3"/>
              </a:buClr>
              <a:defRPr sz="1700"/>
            </a:lvl4pPr>
            <a:lvl5pPr>
              <a:buClr>
                <a:srgbClr val="007FA3"/>
              </a:buClr>
              <a:defRPr sz="1700"/>
            </a:lvl5pPr>
            <a:lvl6pPr>
              <a:buClr>
                <a:srgbClr val="007FA3"/>
              </a:buClr>
              <a:defRPr sz="1700"/>
            </a:lvl6pPr>
            <a:lvl7pPr>
              <a:buClr>
                <a:srgbClr val="007FA3"/>
              </a:buClr>
              <a:defRPr sz="1700"/>
            </a:lvl7pPr>
            <a:lvl8pPr>
              <a:buClr>
                <a:srgbClr val="007FA3"/>
              </a:buClr>
              <a:defRPr sz="1700"/>
            </a:lvl8pPr>
            <a:lvl9pPr>
              <a:buClr>
                <a:srgbClr val="007FA3"/>
              </a:buCl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1948ADC7-9937-4244-8B2F-A8881EF9692A}" type="datetime1">
              <a:rPr lang="en-US" smtClean="0"/>
              <a:t>8/11/2017</a:t>
            </a:fld>
            <a:endParaRPr lang="en-US" dirty="0"/>
          </a:p>
        </p:txBody>
      </p:sp>
    </p:spTree>
    <p:extLst>
      <p:ext uri="{BB962C8B-B14F-4D97-AF65-F5344CB8AC3E}">
        <p14:creationId xmlns:p14="http://schemas.microsoft.com/office/powerpoint/2010/main" val="80529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87680" y="244634"/>
            <a:ext cx="8778240" cy="1141624"/>
          </a:xfrm>
        </p:spPr>
        <p:txBody>
          <a:bodyPr anchor="t"/>
          <a:lstStyle>
            <a:lvl1pPr>
              <a:defRPr sz="3600">
                <a:solidFill>
                  <a:srgbClr val="007FA3"/>
                </a:solidFill>
              </a:defRPr>
            </a:lvl1pPr>
          </a:lstStyle>
          <a:p>
            <a:r>
              <a:rPr lang="en-US" dirty="0" smtClean="0"/>
              <a:t>Click to add figure number and title</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871FF48-F130-4192-85A4-D1274FF8508B}" type="datetime1">
              <a:rPr lang="en-US" smtClean="0"/>
              <a:t>8/11/2017</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11" name="TextBox 10"/>
          <p:cNvSpPr txBox="1"/>
          <p:nvPr userDrawn="1"/>
        </p:nvSpPr>
        <p:spPr>
          <a:xfrm>
            <a:off x="1565564" y="68156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673114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87680" y="1712437"/>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87680" y="4240319"/>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D51B73-E74A-4F65-9BC4-95F591BE33DA}" type="datetime1">
              <a:rPr lang="en-US" smtClean="0"/>
              <a:t>8/11/2017</a:t>
            </a:fld>
            <a:endParaRPr lang="en-US" dirty="0"/>
          </a:p>
        </p:txBody>
      </p:sp>
    </p:spTree>
    <p:extLst>
      <p:ext uri="{BB962C8B-B14F-4D97-AF65-F5344CB8AC3E}">
        <p14:creationId xmlns:p14="http://schemas.microsoft.com/office/powerpoint/2010/main" val="3860980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520" y="1549348"/>
            <a:ext cx="8290560" cy="2303636"/>
          </a:xfrm>
        </p:spPr>
        <p:txBody>
          <a:bodyPr anchor="b">
            <a:noAutofit/>
          </a:bodyPr>
          <a:lstStyle>
            <a:lvl1pPr algn="l">
              <a:defRPr sz="36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19667" y="4240318"/>
            <a:ext cx="8314269" cy="1875526"/>
          </a:xfrm>
        </p:spPr>
        <p:txBody>
          <a:bodyPr anchor="t">
            <a:noAutofit/>
          </a:bodyPr>
          <a:lstStyle>
            <a:lvl1pPr marL="0" indent="0">
              <a:spcBef>
                <a:spcPts val="0"/>
              </a:spcBef>
              <a:buNone/>
              <a:defRPr sz="1700">
                <a:solidFill>
                  <a:srgbClr val="007FA3"/>
                </a:solidFill>
              </a:defRPr>
            </a:lvl1pPr>
            <a:lvl2pPr marL="488335" indent="0">
              <a:buNone/>
              <a:defRPr sz="1900">
                <a:solidFill>
                  <a:schemeClr val="tx1">
                    <a:tint val="75000"/>
                  </a:schemeClr>
                </a:solidFill>
              </a:defRPr>
            </a:lvl2pPr>
            <a:lvl3pPr marL="976671" indent="0">
              <a:buNone/>
              <a:defRPr sz="1700">
                <a:solidFill>
                  <a:schemeClr val="tx1">
                    <a:tint val="75000"/>
                  </a:schemeClr>
                </a:solidFill>
              </a:defRPr>
            </a:lvl3pPr>
            <a:lvl4pPr marL="1465006" indent="0">
              <a:buNone/>
              <a:defRPr sz="1500">
                <a:solidFill>
                  <a:schemeClr val="tx1">
                    <a:tint val="75000"/>
                  </a:schemeClr>
                </a:solidFill>
              </a:defRPr>
            </a:lvl4pPr>
            <a:lvl5pPr marL="1953341" indent="0">
              <a:buNone/>
              <a:defRPr sz="1500">
                <a:solidFill>
                  <a:schemeClr val="tx1">
                    <a:tint val="75000"/>
                  </a:schemeClr>
                </a:solidFill>
              </a:defRPr>
            </a:lvl5pPr>
            <a:lvl6pPr marL="2441677" indent="0">
              <a:buNone/>
              <a:defRPr sz="1500">
                <a:solidFill>
                  <a:schemeClr val="tx1">
                    <a:tint val="75000"/>
                  </a:schemeClr>
                </a:solidFill>
              </a:defRPr>
            </a:lvl6pPr>
            <a:lvl7pPr marL="2930012" indent="0">
              <a:buNone/>
              <a:defRPr sz="1500">
                <a:solidFill>
                  <a:schemeClr val="tx1">
                    <a:tint val="75000"/>
                  </a:schemeClr>
                </a:solidFill>
              </a:defRPr>
            </a:lvl7pPr>
            <a:lvl8pPr marL="3418347" indent="0">
              <a:buNone/>
              <a:defRPr sz="1500">
                <a:solidFill>
                  <a:schemeClr val="tx1">
                    <a:tint val="75000"/>
                  </a:schemeClr>
                </a:solidFill>
              </a:defRPr>
            </a:lvl8pPr>
            <a:lvl9pPr marL="3906683" indent="0">
              <a:buNone/>
              <a:defRPr sz="15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B407609-E0BE-45FD-A6B8-AFC4007A0554}" type="datetime1">
              <a:rPr lang="en-US" smtClean="0"/>
              <a:t>8/11/2017</a:t>
            </a:fld>
            <a:endParaRPr lang="en-US" dirty="0"/>
          </a:p>
        </p:txBody>
      </p:sp>
    </p:spTree>
    <p:extLst>
      <p:ext uri="{BB962C8B-B14F-4D97-AF65-F5344CB8AC3E}">
        <p14:creationId xmlns:p14="http://schemas.microsoft.com/office/powerpoint/2010/main" val="224890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8"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9"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10"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1"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2" name="Date Placeholder 3"/>
          <p:cNvSpPr>
            <a:spLocks noGrp="1"/>
          </p:cNvSpPr>
          <p:nvPr>
            <p:ph type="dt" sz="half" idx="11"/>
          </p:nvPr>
        </p:nvSpPr>
        <p:spPr>
          <a:xfrm>
            <a:off x="6335712" y="113071"/>
            <a:ext cx="2133599" cy="182879"/>
          </a:xfrm>
        </p:spPr>
        <p:txBody>
          <a:bodyPr/>
          <a:lstStyle/>
          <a:p>
            <a:fld id="{A9DF6EFB-3F44-496C-A842-1E0B3D3B975A}" type="datetimeFigureOut">
              <a:rPr lang="en-US" smtClean="0"/>
              <a:pPr/>
              <a:t>8/11/2017</a:t>
            </a:fld>
            <a:endParaRPr lang="en-US" dirty="0"/>
          </a:p>
        </p:txBody>
      </p:sp>
      <p:sp>
        <p:nvSpPr>
          <p:cNvPr id="16" name="Slide Number Placeholder 4"/>
          <p:cNvSpPr>
            <a:spLocks noGrp="1"/>
          </p:cNvSpPr>
          <p:nvPr>
            <p:ph type="sldNum" sz="quarter" idx="12"/>
          </p:nvPr>
        </p:nvSpPr>
        <p:spPr>
          <a:xfrm>
            <a:off x="8469311" y="113071"/>
            <a:ext cx="551783" cy="182879"/>
          </a:xfrm>
        </p:spPr>
        <p:txBody>
          <a:bodyPr/>
          <a:lstStyle/>
          <a:p>
            <a:fld id="{200B2350-5261-4F5C-9DF5-EF0D264FC8D2}" type="slidenum">
              <a:rPr lang="en-US" smtClean="0"/>
              <a:pPr/>
              <a:t>‹#›</a:t>
            </a:fld>
            <a:endParaRPr lang="en-US" dirty="0"/>
          </a:p>
        </p:txBody>
      </p:sp>
      <p:pic>
        <p:nvPicPr>
          <p:cNvPr id="14" name="Picture 13"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C340778-ECE1-455B-8F31-6990314522EE}" type="datetime1">
              <a:rPr lang="en-US" smtClean="0"/>
              <a:t>8/11/2017</a:t>
            </a:fld>
            <a:endParaRPr lang="en-US" dirty="0"/>
          </a:p>
        </p:txBody>
      </p:sp>
    </p:spTree>
    <p:extLst>
      <p:ext uri="{BB962C8B-B14F-4D97-AF65-F5344CB8AC3E}">
        <p14:creationId xmlns:p14="http://schemas.microsoft.com/office/powerpoint/2010/main" val="302361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EB90C0F5-39B9-48A7-927F-FDCEBE509286}" type="datetime1">
              <a:rPr lang="en-US" smtClean="0"/>
              <a:t>8/11/2017</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8" name="TextBox 7"/>
          <p:cNvSpPr txBox="1"/>
          <p:nvPr userDrawn="1"/>
        </p:nvSpPr>
        <p:spPr>
          <a:xfrm>
            <a:off x="1676400" y="68240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248842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35F84"/>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876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58080" y="1712437"/>
            <a:ext cx="4307840" cy="4843409"/>
          </a:xfrm>
        </p:spPr>
        <p:txBody>
          <a:bodyPr/>
          <a:lstStyle>
            <a:lvl1pPr>
              <a:defRPr sz="3000" baseline="0">
                <a:latin typeface="Arial" pitchFamily="34" charset="0"/>
              </a:defRPr>
            </a:lvl1pPr>
            <a:lvl2pPr>
              <a:defRPr sz="2600" baseline="0">
                <a:latin typeface="Arial" pitchFamily="34" charset="0"/>
              </a:defRPr>
            </a:lvl2pPr>
            <a:lvl3pPr>
              <a:defRPr sz="2100" baseline="0">
                <a:latin typeface="Arial" pitchFamily="34" charset="0"/>
              </a:defRPr>
            </a:lvl3pPr>
            <a:lvl4pPr>
              <a:defRPr sz="1900" baseline="0">
                <a:latin typeface="Arial" pitchFamily="34" charset="0"/>
              </a:defRPr>
            </a:lvl4pPr>
            <a:lvl5pPr>
              <a:defRPr sz="1900" baseline="0">
                <a:latin typeface="Arial" pitchFamily="34" charset="0"/>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97605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87680" y="230478"/>
            <a:ext cx="8778240" cy="666513"/>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87680" y="873694"/>
            <a:ext cx="8778240" cy="512564"/>
          </a:xfrm>
        </p:spPr>
        <p:txBody>
          <a:bodyPr>
            <a:noAutofit/>
          </a:bodyPr>
          <a:lstStyle>
            <a:lvl1pPr marL="0" indent="0">
              <a:spcBef>
                <a:spcPts val="0"/>
              </a:spcBef>
              <a:buNone/>
              <a:defRPr sz="21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364480" y="1712438"/>
            <a:ext cx="3901440" cy="1712435"/>
          </a:xfrm>
        </p:spPr>
        <p:txBody>
          <a:bodyPr anchor="b">
            <a:noAutofit/>
          </a:bodyPr>
          <a:lstStyle>
            <a:lvl1pPr marL="0" indent="0">
              <a:spcBef>
                <a:spcPts val="0"/>
              </a:spcBef>
              <a:buNone/>
              <a:defRPr sz="3200" baseline="0"/>
            </a:lvl1pPr>
            <a:lvl2pPr marL="0" indent="0">
              <a:spcBef>
                <a:spcPts val="0"/>
              </a:spcBef>
              <a:buNone/>
              <a:defRPr sz="4700"/>
            </a:lvl2pPr>
            <a:lvl3pPr marL="0" indent="0">
              <a:spcBef>
                <a:spcPts val="0"/>
              </a:spcBef>
              <a:buNone/>
              <a:defRPr sz="4700"/>
            </a:lvl3pPr>
            <a:lvl4pPr marL="0" indent="0">
              <a:spcBef>
                <a:spcPts val="0"/>
              </a:spcBef>
              <a:buNone/>
              <a:defRPr sz="4700"/>
            </a:lvl4pPr>
            <a:lvl5pPr marL="0" indent="0">
              <a:spcBef>
                <a:spcPts val="0"/>
              </a:spcBef>
              <a:buNone/>
              <a:defRPr sz="4700"/>
            </a:lvl5pPr>
            <a:lvl6pPr marL="0" indent="0">
              <a:spcBef>
                <a:spcPts val="0"/>
              </a:spcBef>
              <a:buNone/>
              <a:defRPr sz="4700"/>
            </a:lvl6pPr>
            <a:lvl7pPr marL="0" indent="0">
              <a:spcBef>
                <a:spcPts val="0"/>
              </a:spcBef>
              <a:buNone/>
              <a:defRPr sz="4700"/>
            </a:lvl7pPr>
            <a:lvl8pPr marL="0" indent="0">
              <a:spcBef>
                <a:spcPts val="0"/>
              </a:spcBef>
              <a:buNone/>
              <a:defRPr sz="4700"/>
            </a:lvl8pPr>
            <a:lvl9pPr marL="0" indent="0">
              <a:spcBef>
                <a:spcPts val="0"/>
              </a:spcBef>
              <a:buNone/>
              <a:defRPr sz="47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364480" y="3424873"/>
            <a:ext cx="3901440" cy="3130973"/>
          </a:xfrm>
        </p:spPr>
        <p:txBody>
          <a:bodyPr>
            <a:noAutofit/>
          </a:bodyPr>
          <a:lstStyle>
            <a:lvl1pPr marL="0" indent="0">
              <a:spcBef>
                <a:spcPts val="0"/>
              </a:spcBef>
              <a:buNone/>
              <a:defRPr sz="23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16" name="Footer Placeholder 2"/>
          <p:cNvSpPr>
            <a:spLocks noGrp="1"/>
          </p:cNvSpPr>
          <p:nvPr>
            <p:ph type="ftr" sz="quarter" idx="10"/>
          </p:nvPr>
        </p:nvSpPr>
        <p:spPr>
          <a:xfrm>
            <a:off x="100234" y="6597768"/>
            <a:ext cx="9168384" cy="251978"/>
          </a:xfrm>
          <a:prstGeom prst="rect">
            <a:avLst/>
          </a:prstGeom>
        </p:spPr>
        <p:txBody>
          <a:bodyPr lIns="97667" tIns="48834" rIns="97667" bIns="48834"/>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8/11/2017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251200" y="6987209"/>
            <a:ext cx="6258560" cy="200691"/>
          </a:xfrm>
        </p:spPr>
        <p:txBody>
          <a:bodyPr/>
          <a:lstStyle>
            <a:lvl1pPr marL="0" indent="0" algn="r">
              <a:buNone/>
              <a:defRPr sz="900" baseline="0"/>
            </a:lvl1pPr>
          </a:lstStyle>
          <a:p>
            <a:pPr lvl="0"/>
            <a:r>
              <a:rPr lang="en-US" dirty="0" smtClean="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Tree>
    <p:extLst>
      <p:ext uri="{BB962C8B-B14F-4D97-AF65-F5344CB8AC3E}">
        <p14:creationId xmlns:p14="http://schemas.microsoft.com/office/powerpoint/2010/main" val="1301459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87680" y="230478"/>
            <a:ext cx="8778240" cy="666513"/>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87680" y="873693"/>
            <a:ext cx="8778240" cy="431020"/>
          </a:xfrm>
        </p:spPr>
        <p:txBody>
          <a:bodyPr>
            <a:noAutofit/>
          </a:bodyPr>
          <a:lstStyle>
            <a:lvl1pPr marL="0" indent="0">
              <a:spcBef>
                <a:spcPts val="0"/>
              </a:spcBef>
              <a:buNone/>
              <a:defRPr sz="1700">
                <a:solidFill>
                  <a:srgbClr val="007FA3"/>
                </a:solidFill>
              </a:defRPr>
            </a:lvl1pPr>
            <a:lvl2pPr marL="0" indent="0">
              <a:spcBef>
                <a:spcPts val="0"/>
              </a:spcBef>
              <a:buNone/>
              <a:defRPr sz="2600">
                <a:solidFill>
                  <a:schemeClr val="bg1"/>
                </a:solidFill>
              </a:defRPr>
            </a:lvl2pPr>
            <a:lvl3pPr marL="0" indent="0">
              <a:spcBef>
                <a:spcPts val="0"/>
              </a:spcBef>
              <a:buNone/>
              <a:defRPr sz="2600">
                <a:solidFill>
                  <a:schemeClr val="bg1"/>
                </a:solidFill>
              </a:defRPr>
            </a:lvl3pPr>
            <a:lvl4pPr marL="0" indent="0">
              <a:spcBef>
                <a:spcPts val="0"/>
              </a:spcBef>
              <a:buNone/>
              <a:defRPr sz="2600">
                <a:solidFill>
                  <a:schemeClr val="bg1"/>
                </a:solidFill>
              </a:defRPr>
            </a:lvl4pPr>
            <a:lvl5pPr marL="0" indent="0">
              <a:spcBef>
                <a:spcPts val="0"/>
              </a:spcBef>
              <a:buNone/>
              <a:defRPr sz="2600">
                <a:solidFill>
                  <a:schemeClr val="bg1"/>
                </a:solidFill>
              </a:defRPr>
            </a:lvl5pPr>
            <a:lvl6pPr marL="0" indent="0">
              <a:spcBef>
                <a:spcPts val="0"/>
              </a:spcBef>
              <a:buNone/>
              <a:defRPr sz="2600">
                <a:solidFill>
                  <a:schemeClr val="bg1"/>
                </a:solidFill>
              </a:defRPr>
            </a:lvl6pPr>
            <a:lvl7pPr marL="0" indent="0">
              <a:spcBef>
                <a:spcPts val="0"/>
              </a:spcBef>
              <a:buNone/>
              <a:defRPr sz="2600">
                <a:solidFill>
                  <a:schemeClr val="bg1"/>
                </a:solidFill>
              </a:defRPr>
            </a:lvl7pPr>
            <a:lvl8pPr marL="0" indent="0">
              <a:spcBef>
                <a:spcPts val="0"/>
              </a:spcBef>
              <a:buNone/>
              <a:defRPr sz="2600">
                <a:solidFill>
                  <a:schemeClr val="bg1"/>
                </a:solidFill>
              </a:defRPr>
            </a:lvl8pPr>
            <a:lvl9pPr marL="0" indent="0">
              <a:spcBef>
                <a:spcPts val="0"/>
              </a:spcBef>
              <a:buNone/>
              <a:defRPr sz="26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87680" y="1712437"/>
            <a:ext cx="8778240" cy="4843409"/>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230003BF-DCEE-47B4-AADC-DDB27A974F01}" type="datetime1">
              <a:rPr lang="en-US" smtClean="0"/>
              <a:t>8/11/2017</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87680" y="230478"/>
            <a:ext cx="8778240" cy="619628"/>
          </a:xfrm>
        </p:spPr>
        <p:txBody>
          <a:bodyPr anchor="t"/>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87680" y="1231106"/>
            <a:ext cx="8778240" cy="4843409"/>
          </a:xfrm>
        </p:spPr>
        <p:txBody>
          <a:bodyPr/>
          <a:lstStyle>
            <a:lvl1pPr>
              <a:buClr>
                <a:srgbClr val="007FA3"/>
              </a:buClr>
              <a:buSzPct val="100000"/>
              <a:defRPr sz="2600"/>
            </a:lvl1pPr>
            <a:lvl2pPr marL="793545" indent="-305210">
              <a:buClr>
                <a:srgbClr val="007FA3"/>
              </a:buClr>
              <a:buFont typeface="Wingdings" panose="05000000000000000000" pitchFamily="2" charset="2"/>
              <a:buChar char="§"/>
              <a:defRPr sz="24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26967" indent="-126967">
              <a:buClr>
                <a:srgbClr val="007FA3"/>
              </a:buClr>
              <a:buSzPct val="25000"/>
              <a:defRPr sz="1700"/>
            </a:lvl1pPr>
            <a:lvl2pPr marL="608724" indent="-305210">
              <a:buClr>
                <a:srgbClr val="007FA3"/>
              </a:buClr>
              <a:defRPr sz="1700"/>
            </a:lvl2pPr>
            <a:lvl3pPr>
              <a:buClr>
                <a:srgbClr val="007FA3"/>
              </a:buClr>
              <a:defRPr sz="1700"/>
            </a:lvl3pPr>
            <a:lvl4pPr>
              <a:buClr>
                <a:srgbClr val="007FA3"/>
              </a:buClr>
              <a:defRPr sz="1700"/>
            </a:lvl4pPr>
            <a:lvl5pPr>
              <a:buClr>
                <a:srgbClr val="007FA3"/>
              </a:buClr>
              <a:defRPr sz="1700"/>
            </a:lvl5pPr>
            <a:lvl6pPr>
              <a:buClr>
                <a:srgbClr val="007FA3"/>
              </a:buClr>
              <a:defRPr sz="1700"/>
            </a:lvl6pPr>
            <a:lvl7pPr>
              <a:buClr>
                <a:srgbClr val="007FA3"/>
              </a:buClr>
              <a:defRPr sz="1700"/>
            </a:lvl7pPr>
            <a:lvl8pPr>
              <a:buClr>
                <a:srgbClr val="007FA3"/>
              </a:buClr>
              <a:defRPr sz="1700"/>
            </a:lvl8pPr>
            <a:lvl9pPr>
              <a:buClr>
                <a:srgbClr val="007FA3"/>
              </a:buClr>
              <a:defRPr sz="17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1948ADC7-9937-4244-8B2F-A8881EF9692A}" type="datetime1">
              <a:rPr lang="en-US" smtClean="0"/>
              <a:t>8/11/2017</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87680" y="244634"/>
            <a:ext cx="8778240" cy="1141624"/>
          </a:xfrm>
        </p:spPr>
        <p:txBody>
          <a:bodyPr anchor="t"/>
          <a:lstStyle>
            <a:lvl1pPr>
              <a:defRPr sz="3600">
                <a:solidFill>
                  <a:srgbClr val="007FA3"/>
                </a:solidFill>
              </a:defRPr>
            </a:lvl1pPr>
          </a:lstStyle>
          <a:p>
            <a:r>
              <a:rPr lang="en-US" dirty="0" smtClean="0"/>
              <a:t>Click to add figure number and title</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871FF48-F130-4192-85A4-D1274FF8508B}" type="datetime1">
              <a:rPr lang="en-US" smtClean="0"/>
              <a:t>8/11/2017</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71" y="6824051"/>
            <a:ext cx="979200" cy="299548"/>
          </a:xfrm>
          <a:prstGeom prst="rect">
            <a:avLst/>
          </a:prstGeom>
        </p:spPr>
      </p:pic>
      <p:sp>
        <p:nvSpPr>
          <p:cNvPr id="11" name="TextBox 10"/>
          <p:cNvSpPr txBox="1"/>
          <p:nvPr userDrawn="1"/>
        </p:nvSpPr>
        <p:spPr>
          <a:xfrm>
            <a:off x="1565564" y="6815651"/>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87680" y="1712437"/>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87680" y="4240319"/>
            <a:ext cx="8778240" cy="2315527"/>
          </a:xfrm>
        </p:spPr>
        <p:txBody>
          <a:bodyPr/>
          <a:lstStyle>
            <a:lvl1pPr>
              <a:defRPr sz="1700"/>
            </a:lvl1pPr>
            <a:lvl2pPr>
              <a:defRPr sz="1700"/>
            </a:lvl2pPr>
            <a:lvl3pPr>
              <a:defRPr sz="1700"/>
            </a:lvl3pPr>
            <a:lvl4pPr>
              <a:defRPr sz="1700"/>
            </a:lvl4pPr>
            <a:lvl5pPr>
              <a:defRPr sz="17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D51B73-E74A-4F65-9BC4-95F591BE33DA}" type="datetime1">
              <a:rPr lang="en-US" smtClean="0"/>
              <a:t>8/11/2017</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1520" y="1549348"/>
            <a:ext cx="8290560" cy="2303636"/>
          </a:xfrm>
        </p:spPr>
        <p:txBody>
          <a:bodyPr anchor="b">
            <a:noAutofit/>
          </a:bodyPr>
          <a:lstStyle>
            <a:lvl1pPr algn="l">
              <a:defRPr sz="36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19667" y="4240318"/>
            <a:ext cx="8314269" cy="1875526"/>
          </a:xfrm>
        </p:spPr>
        <p:txBody>
          <a:bodyPr anchor="t">
            <a:noAutofit/>
          </a:bodyPr>
          <a:lstStyle>
            <a:lvl1pPr marL="0" indent="0">
              <a:spcBef>
                <a:spcPts val="0"/>
              </a:spcBef>
              <a:buNone/>
              <a:defRPr sz="1700">
                <a:solidFill>
                  <a:srgbClr val="007FA3"/>
                </a:solidFill>
              </a:defRPr>
            </a:lvl1pPr>
            <a:lvl2pPr marL="488335" indent="0">
              <a:buNone/>
              <a:defRPr sz="1900">
                <a:solidFill>
                  <a:schemeClr val="tx1">
                    <a:tint val="75000"/>
                  </a:schemeClr>
                </a:solidFill>
              </a:defRPr>
            </a:lvl2pPr>
            <a:lvl3pPr marL="976671" indent="0">
              <a:buNone/>
              <a:defRPr sz="1700">
                <a:solidFill>
                  <a:schemeClr val="tx1">
                    <a:tint val="75000"/>
                  </a:schemeClr>
                </a:solidFill>
              </a:defRPr>
            </a:lvl3pPr>
            <a:lvl4pPr marL="1465006" indent="0">
              <a:buNone/>
              <a:defRPr sz="1500">
                <a:solidFill>
                  <a:schemeClr val="tx1">
                    <a:tint val="75000"/>
                  </a:schemeClr>
                </a:solidFill>
              </a:defRPr>
            </a:lvl4pPr>
            <a:lvl5pPr marL="1953341" indent="0">
              <a:buNone/>
              <a:defRPr sz="1500">
                <a:solidFill>
                  <a:schemeClr val="tx1">
                    <a:tint val="75000"/>
                  </a:schemeClr>
                </a:solidFill>
              </a:defRPr>
            </a:lvl5pPr>
            <a:lvl6pPr marL="2441677" indent="0">
              <a:buNone/>
              <a:defRPr sz="1500">
                <a:solidFill>
                  <a:schemeClr val="tx1">
                    <a:tint val="75000"/>
                  </a:schemeClr>
                </a:solidFill>
              </a:defRPr>
            </a:lvl6pPr>
            <a:lvl7pPr marL="2930012" indent="0">
              <a:buNone/>
              <a:defRPr sz="1500">
                <a:solidFill>
                  <a:schemeClr val="tx1">
                    <a:tint val="75000"/>
                  </a:schemeClr>
                </a:solidFill>
              </a:defRPr>
            </a:lvl7pPr>
            <a:lvl8pPr marL="3418347" indent="0">
              <a:buNone/>
              <a:defRPr sz="1500">
                <a:solidFill>
                  <a:schemeClr val="tx1">
                    <a:tint val="75000"/>
                  </a:schemeClr>
                </a:solidFill>
              </a:defRPr>
            </a:lvl8pPr>
            <a:lvl9pPr marL="3906683" indent="0">
              <a:buNone/>
              <a:defRPr sz="15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B407609-E0BE-45FD-A6B8-AFC4007A0554}" type="datetime1">
              <a:rPr lang="en-US" smtClean="0"/>
              <a:t>8/11/2017</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C340778-ECE1-455B-8F31-6990314522EE}" type="datetime1">
              <a:rPr lang="en-US" smtClean="0"/>
              <a:t>8/11/2017</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30478"/>
            <a:ext cx="8778240" cy="1174242"/>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87680" y="1459706"/>
            <a:ext cx="8778240" cy="484340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758094" y="121003"/>
            <a:ext cx="2275840" cy="195707"/>
          </a:xfrm>
          <a:prstGeom prst="rect">
            <a:avLst/>
          </a:prstGeom>
        </p:spPr>
        <p:txBody>
          <a:bodyPr vert="horz" lIns="97667" tIns="48834" rIns="97667" bIns="48834" rtlCol="0" anchor="ctr"/>
          <a:lstStyle>
            <a:lvl1pPr algn="r">
              <a:defRPr sz="1000">
                <a:solidFill>
                  <a:schemeClr val="bg1"/>
                </a:solidFill>
              </a:defRPr>
            </a:lvl1pPr>
          </a:lstStyle>
          <a:p>
            <a:fld id="{2CA992D7-3A40-4EF7-A84D-19DC51058D0A}" type="datetime1">
              <a:rPr lang="en-US" smtClean="0"/>
              <a:t>8/11/2017</a:t>
            </a:fld>
            <a:endParaRPr lang="en-US" dirty="0"/>
          </a:p>
        </p:txBody>
      </p:sp>
      <p:sp>
        <p:nvSpPr>
          <p:cNvPr id="6" name="Slide Number Placeholder 5"/>
          <p:cNvSpPr>
            <a:spLocks noGrp="1"/>
          </p:cNvSpPr>
          <p:nvPr>
            <p:ph type="sldNum" sz="quarter" idx="4"/>
          </p:nvPr>
        </p:nvSpPr>
        <p:spPr>
          <a:xfrm>
            <a:off x="9033933" y="121003"/>
            <a:ext cx="588569" cy="195707"/>
          </a:xfrm>
          <a:prstGeom prst="rect">
            <a:avLst/>
          </a:prstGeom>
        </p:spPr>
        <p:txBody>
          <a:bodyPr vert="horz" lIns="97667" tIns="48834" rIns="97667" bIns="48834" rtlCol="0" anchor="ctr"/>
          <a:lstStyle>
            <a:lvl1pPr algn="r">
              <a:defRPr sz="10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
        <p:nvSpPr>
          <p:cNvPr id="10" name="TextBox 9"/>
          <p:cNvSpPr txBox="1"/>
          <p:nvPr userDrawn="1"/>
        </p:nvSpPr>
        <p:spPr>
          <a:xfrm>
            <a:off x="1905000" y="6846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2016, 2012</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76671" rtl="0" eaLnBrk="1" latinLnBrk="0" hangingPunct="1">
        <a:lnSpc>
          <a:spcPct val="100000"/>
        </a:lnSpc>
        <a:spcBef>
          <a:spcPct val="0"/>
        </a:spcBef>
        <a:buNone/>
        <a:defRPr sz="36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73468" indent="-273468" algn="l" defTabSz="976671" rtl="0" eaLnBrk="1" latinLnBrk="0" hangingPunct="1">
        <a:spcBef>
          <a:spcPts val="1602"/>
        </a:spcBef>
        <a:buClr>
          <a:srgbClr val="007FA3"/>
        </a:buClr>
        <a:buFont typeface="Arial" panose="020B0604020202020204" pitchFamily="34" charset="0"/>
        <a:buChar char="•"/>
        <a:defRPr sz="1700" kern="1200">
          <a:solidFill>
            <a:schemeClr val="tx1"/>
          </a:solidFill>
          <a:latin typeface="+mn-lt"/>
          <a:ea typeface="+mn-ea"/>
          <a:cs typeface="+mn-cs"/>
        </a:defRPr>
      </a:lvl1pPr>
      <a:lvl2pPr marL="793545" indent="-305210"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2pPr>
      <a:lvl3pPr marL="1220838" indent="-244168" algn="l" defTabSz="976671" rtl="0" eaLnBrk="1" latinLnBrk="0" hangingPunct="1">
        <a:spcBef>
          <a:spcPts val="641"/>
        </a:spcBef>
        <a:buClr>
          <a:srgbClr val="007FA3"/>
        </a:buClr>
        <a:buFont typeface="Wingdings" panose="05000000000000000000" pitchFamily="2" charset="2"/>
        <a:buChar char="§"/>
        <a:defRPr sz="1700" kern="1200">
          <a:solidFill>
            <a:schemeClr val="tx1"/>
          </a:solidFill>
          <a:latin typeface="+mn-lt"/>
          <a:ea typeface="+mn-ea"/>
          <a:cs typeface="+mn-cs"/>
        </a:defRPr>
      </a:lvl3pPr>
      <a:lvl4pPr marL="1709174" indent="-244168"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4pPr>
      <a:lvl5pPr marL="2197509" indent="-244168"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5pPr>
      <a:lvl6pPr marL="2685844"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6pPr>
      <a:lvl7pPr marL="3174180"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7pPr>
      <a:lvl8pPr marL="3662515"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8pPr>
      <a:lvl9pPr marL="4150850"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76671" rtl="0" eaLnBrk="1" latinLnBrk="0" hangingPunct="1">
        <a:defRPr sz="1900" kern="1200">
          <a:solidFill>
            <a:schemeClr val="tx1"/>
          </a:solidFill>
          <a:latin typeface="+mn-lt"/>
          <a:ea typeface="+mn-ea"/>
          <a:cs typeface="+mn-cs"/>
        </a:defRPr>
      </a:lvl1pPr>
      <a:lvl2pPr marL="488335" algn="l" defTabSz="976671" rtl="0" eaLnBrk="1" latinLnBrk="0" hangingPunct="1">
        <a:defRPr sz="1900" kern="1200">
          <a:solidFill>
            <a:schemeClr val="tx1"/>
          </a:solidFill>
          <a:latin typeface="+mn-lt"/>
          <a:ea typeface="+mn-ea"/>
          <a:cs typeface="+mn-cs"/>
        </a:defRPr>
      </a:lvl2pPr>
      <a:lvl3pPr marL="976671" algn="l" defTabSz="976671" rtl="0" eaLnBrk="1" latinLnBrk="0" hangingPunct="1">
        <a:defRPr sz="1900" kern="1200">
          <a:solidFill>
            <a:schemeClr val="tx1"/>
          </a:solidFill>
          <a:latin typeface="+mn-lt"/>
          <a:ea typeface="+mn-ea"/>
          <a:cs typeface="+mn-cs"/>
        </a:defRPr>
      </a:lvl3pPr>
      <a:lvl4pPr marL="1465006" algn="l" defTabSz="976671" rtl="0" eaLnBrk="1" latinLnBrk="0" hangingPunct="1">
        <a:defRPr sz="1900" kern="1200">
          <a:solidFill>
            <a:schemeClr val="tx1"/>
          </a:solidFill>
          <a:latin typeface="+mn-lt"/>
          <a:ea typeface="+mn-ea"/>
          <a:cs typeface="+mn-cs"/>
        </a:defRPr>
      </a:lvl4pPr>
      <a:lvl5pPr marL="1953341" algn="l" defTabSz="976671" rtl="0" eaLnBrk="1" latinLnBrk="0" hangingPunct="1">
        <a:defRPr sz="1900" kern="1200">
          <a:solidFill>
            <a:schemeClr val="tx1"/>
          </a:solidFill>
          <a:latin typeface="+mn-lt"/>
          <a:ea typeface="+mn-ea"/>
          <a:cs typeface="+mn-cs"/>
        </a:defRPr>
      </a:lvl5pPr>
      <a:lvl6pPr marL="2441677" algn="l" defTabSz="976671" rtl="0" eaLnBrk="1" latinLnBrk="0" hangingPunct="1">
        <a:defRPr sz="1900" kern="1200">
          <a:solidFill>
            <a:schemeClr val="tx1"/>
          </a:solidFill>
          <a:latin typeface="+mn-lt"/>
          <a:ea typeface="+mn-ea"/>
          <a:cs typeface="+mn-cs"/>
        </a:defRPr>
      </a:lvl6pPr>
      <a:lvl7pPr marL="2930012" algn="l" defTabSz="976671" rtl="0" eaLnBrk="1" latinLnBrk="0" hangingPunct="1">
        <a:defRPr sz="1900" kern="1200">
          <a:solidFill>
            <a:schemeClr val="tx1"/>
          </a:solidFill>
          <a:latin typeface="+mn-lt"/>
          <a:ea typeface="+mn-ea"/>
          <a:cs typeface="+mn-cs"/>
        </a:defRPr>
      </a:lvl7pPr>
      <a:lvl8pPr marL="3418347" algn="l" defTabSz="976671" rtl="0" eaLnBrk="1" latinLnBrk="0" hangingPunct="1">
        <a:defRPr sz="1900" kern="1200">
          <a:solidFill>
            <a:schemeClr val="tx1"/>
          </a:solidFill>
          <a:latin typeface="+mn-lt"/>
          <a:ea typeface="+mn-ea"/>
          <a:cs typeface="+mn-cs"/>
        </a:defRPr>
      </a:lvl8pPr>
      <a:lvl9pPr marL="3906683" algn="l" defTabSz="97667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7680" y="230478"/>
            <a:ext cx="8778240" cy="1174242"/>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87680" y="1459706"/>
            <a:ext cx="8778240" cy="484340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758094" y="121003"/>
            <a:ext cx="2275840" cy="195707"/>
          </a:xfrm>
          <a:prstGeom prst="rect">
            <a:avLst/>
          </a:prstGeom>
        </p:spPr>
        <p:txBody>
          <a:bodyPr vert="horz" lIns="97667" tIns="48834" rIns="97667" bIns="48834" rtlCol="0" anchor="ctr"/>
          <a:lstStyle>
            <a:lvl1pPr algn="r">
              <a:defRPr sz="1000">
                <a:solidFill>
                  <a:schemeClr val="bg1"/>
                </a:solidFill>
              </a:defRPr>
            </a:lvl1pPr>
          </a:lstStyle>
          <a:p>
            <a:fld id="{2CA992D7-3A40-4EF7-A84D-19DC51058D0A}" type="datetime1">
              <a:rPr lang="en-US" smtClean="0"/>
              <a:t>8/11/2017</a:t>
            </a:fld>
            <a:endParaRPr lang="en-US" dirty="0"/>
          </a:p>
        </p:txBody>
      </p:sp>
      <p:sp>
        <p:nvSpPr>
          <p:cNvPr id="6" name="Slide Number Placeholder 5"/>
          <p:cNvSpPr>
            <a:spLocks noGrp="1"/>
          </p:cNvSpPr>
          <p:nvPr>
            <p:ph type="sldNum" sz="quarter" idx="4"/>
          </p:nvPr>
        </p:nvSpPr>
        <p:spPr>
          <a:xfrm>
            <a:off x="9033933" y="121003"/>
            <a:ext cx="588569" cy="195707"/>
          </a:xfrm>
          <a:prstGeom prst="rect">
            <a:avLst/>
          </a:prstGeom>
        </p:spPr>
        <p:txBody>
          <a:bodyPr vert="horz" lIns="97667" tIns="48834" rIns="97667" bIns="48834" rtlCol="0" anchor="ctr"/>
          <a:lstStyle>
            <a:lvl1pPr algn="r">
              <a:defRPr sz="10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87680" y="6824051"/>
            <a:ext cx="979200" cy="299548"/>
          </a:xfrm>
          <a:prstGeom prst="rect">
            <a:avLst/>
          </a:prstGeom>
        </p:spPr>
      </p:pic>
      <p:sp>
        <p:nvSpPr>
          <p:cNvPr id="10" name="TextBox 9"/>
          <p:cNvSpPr txBox="1"/>
          <p:nvPr userDrawn="1"/>
        </p:nvSpPr>
        <p:spPr>
          <a:xfrm>
            <a:off x="1905000" y="6846600"/>
            <a:ext cx="7162800" cy="276999"/>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panose="020B0604030504040204" pitchFamily="34" charset="0"/>
                <a:ea typeface="Verdana" panose="020B0604030504040204" pitchFamily="34" charset="0"/>
                <a:cs typeface="Verdana" panose="020B0604030504040204" pitchFamily="34" charset="0"/>
              </a:rPr>
              <a:t>Copyright © 2018,</a:t>
            </a:r>
            <a:r>
              <a:rPr lang="en-US" altLang="en-US" sz="1200" b="0" baseline="0" dirty="0" smtClean="0">
                <a:latin typeface="Verdana" panose="020B0604030504040204" pitchFamily="34" charset="0"/>
                <a:ea typeface="Verdana" panose="020B0604030504040204" pitchFamily="34" charset="0"/>
                <a:cs typeface="Verdana" panose="020B0604030504040204" pitchFamily="34" charset="0"/>
              </a:rPr>
              <a:t> 2016, 2014</a:t>
            </a:r>
            <a:r>
              <a:rPr lang="en-US" altLang="en-US" sz="1200" b="0" dirty="0" smtClean="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spTree>
    <p:extLst>
      <p:ext uri="{BB962C8B-B14F-4D97-AF65-F5344CB8AC3E}">
        <p14:creationId xmlns:p14="http://schemas.microsoft.com/office/powerpoint/2010/main" val="349121498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dt="0"/>
  <p:txStyles>
    <p:titleStyle>
      <a:lvl1pPr algn="l" defTabSz="976671" rtl="0" eaLnBrk="1" latinLnBrk="0" hangingPunct="1">
        <a:lnSpc>
          <a:spcPct val="100000"/>
        </a:lnSpc>
        <a:spcBef>
          <a:spcPct val="0"/>
        </a:spcBef>
        <a:buNone/>
        <a:defRPr sz="36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73468" indent="-273468" algn="l" defTabSz="976671" rtl="0" eaLnBrk="1" latinLnBrk="0" hangingPunct="1">
        <a:spcBef>
          <a:spcPts val="1602"/>
        </a:spcBef>
        <a:buClr>
          <a:srgbClr val="007FA3"/>
        </a:buClr>
        <a:buFont typeface="Arial" panose="020B0604020202020204" pitchFamily="34" charset="0"/>
        <a:buChar char="•"/>
        <a:defRPr sz="1700" kern="1200">
          <a:solidFill>
            <a:schemeClr val="tx1"/>
          </a:solidFill>
          <a:latin typeface="+mn-lt"/>
          <a:ea typeface="+mn-ea"/>
          <a:cs typeface="+mn-cs"/>
        </a:defRPr>
      </a:lvl1pPr>
      <a:lvl2pPr marL="793545" indent="-305210"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2pPr>
      <a:lvl3pPr marL="1220838" indent="-244168" algn="l" defTabSz="976671" rtl="0" eaLnBrk="1" latinLnBrk="0" hangingPunct="1">
        <a:spcBef>
          <a:spcPts val="641"/>
        </a:spcBef>
        <a:buClr>
          <a:srgbClr val="007FA3"/>
        </a:buClr>
        <a:buFont typeface="Wingdings" panose="05000000000000000000" pitchFamily="2" charset="2"/>
        <a:buChar char="§"/>
        <a:defRPr sz="1700" kern="1200">
          <a:solidFill>
            <a:schemeClr val="tx1"/>
          </a:solidFill>
          <a:latin typeface="+mn-lt"/>
          <a:ea typeface="+mn-ea"/>
          <a:cs typeface="+mn-cs"/>
        </a:defRPr>
      </a:lvl3pPr>
      <a:lvl4pPr marL="1709174" indent="-244168"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4pPr>
      <a:lvl5pPr marL="2197509" indent="-244168" algn="l" defTabSz="976671" rtl="0" eaLnBrk="1" latinLnBrk="0" hangingPunct="1">
        <a:spcBef>
          <a:spcPts val="641"/>
        </a:spcBef>
        <a:buClr>
          <a:srgbClr val="007FA3"/>
        </a:buClr>
        <a:buFont typeface="Arial" panose="020B0604020202020204" pitchFamily="34" charset="0"/>
        <a:buChar char="•"/>
        <a:defRPr sz="1700" kern="1200">
          <a:solidFill>
            <a:schemeClr val="tx1"/>
          </a:solidFill>
          <a:latin typeface="+mn-lt"/>
          <a:ea typeface="+mn-ea"/>
          <a:cs typeface="+mn-cs"/>
        </a:defRPr>
      </a:lvl5pPr>
      <a:lvl6pPr marL="2685844"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6pPr>
      <a:lvl7pPr marL="3174180"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7pPr>
      <a:lvl8pPr marL="3662515"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8pPr>
      <a:lvl9pPr marL="4150850" indent="-244168" algn="l" defTabSz="976671" rtl="0" eaLnBrk="1" latinLnBrk="0" hangingPunct="1">
        <a:spcBef>
          <a:spcPts val="320"/>
        </a:spcBef>
        <a:buClr>
          <a:srgbClr val="007FA3"/>
        </a:buClr>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76671" rtl="0" eaLnBrk="1" latinLnBrk="0" hangingPunct="1">
        <a:defRPr sz="1900" kern="1200">
          <a:solidFill>
            <a:schemeClr val="tx1"/>
          </a:solidFill>
          <a:latin typeface="+mn-lt"/>
          <a:ea typeface="+mn-ea"/>
          <a:cs typeface="+mn-cs"/>
        </a:defRPr>
      </a:lvl1pPr>
      <a:lvl2pPr marL="488335" algn="l" defTabSz="976671" rtl="0" eaLnBrk="1" latinLnBrk="0" hangingPunct="1">
        <a:defRPr sz="1900" kern="1200">
          <a:solidFill>
            <a:schemeClr val="tx1"/>
          </a:solidFill>
          <a:latin typeface="+mn-lt"/>
          <a:ea typeface="+mn-ea"/>
          <a:cs typeface="+mn-cs"/>
        </a:defRPr>
      </a:lvl2pPr>
      <a:lvl3pPr marL="976671" algn="l" defTabSz="976671" rtl="0" eaLnBrk="1" latinLnBrk="0" hangingPunct="1">
        <a:defRPr sz="1900" kern="1200">
          <a:solidFill>
            <a:schemeClr val="tx1"/>
          </a:solidFill>
          <a:latin typeface="+mn-lt"/>
          <a:ea typeface="+mn-ea"/>
          <a:cs typeface="+mn-cs"/>
        </a:defRPr>
      </a:lvl3pPr>
      <a:lvl4pPr marL="1465006" algn="l" defTabSz="976671" rtl="0" eaLnBrk="1" latinLnBrk="0" hangingPunct="1">
        <a:defRPr sz="1900" kern="1200">
          <a:solidFill>
            <a:schemeClr val="tx1"/>
          </a:solidFill>
          <a:latin typeface="+mn-lt"/>
          <a:ea typeface="+mn-ea"/>
          <a:cs typeface="+mn-cs"/>
        </a:defRPr>
      </a:lvl4pPr>
      <a:lvl5pPr marL="1953341" algn="l" defTabSz="976671" rtl="0" eaLnBrk="1" latinLnBrk="0" hangingPunct="1">
        <a:defRPr sz="1900" kern="1200">
          <a:solidFill>
            <a:schemeClr val="tx1"/>
          </a:solidFill>
          <a:latin typeface="+mn-lt"/>
          <a:ea typeface="+mn-ea"/>
          <a:cs typeface="+mn-cs"/>
        </a:defRPr>
      </a:lvl5pPr>
      <a:lvl6pPr marL="2441677" algn="l" defTabSz="976671" rtl="0" eaLnBrk="1" latinLnBrk="0" hangingPunct="1">
        <a:defRPr sz="1900" kern="1200">
          <a:solidFill>
            <a:schemeClr val="tx1"/>
          </a:solidFill>
          <a:latin typeface="+mn-lt"/>
          <a:ea typeface="+mn-ea"/>
          <a:cs typeface="+mn-cs"/>
        </a:defRPr>
      </a:lvl6pPr>
      <a:lvl7pPr marL="2930012" algn="l" defTabSz="976671" rtl="0" eaLnBrk="1" latinLnBrk="0" hangingPunct="1">
        <a:defRPr sz="1900" kern="1200">
          <a:solidFill>
            <a:schemeClr val="tx1"/>
          </a:solidFill>
          <a:latin typeface="+mn-lt"/>
          <a:ea typeface="+mn-ea"/>
          <a:cs typeface="+mn-cs"/>
        </a:defRPr>
      </a:lvl7pPr>
      <a:lvl8pPr marL="3418347" algn="l" defTabSz="976671" rtl="0" eaLnBrk="1" latinLnBrk="0" hangingPunct="1">
        <a:defRPr sz="1900" kern="1200">
          <a:solidFill>
            <a:schemeClr val="tx1"/>
          </a:solidFill>
          <a:latin typeface="+mn-lt"/>
          <a:ea typeface="+mn-ea"/>
          <a:cs typeface="+mn-cs"/>
        </a:defRPr>
      </a:lvl8pPr>
      <a:lvl9pPr marL="3906683" algn="l" defTabSz="976671"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hyperlink" Target="http://www.qscores.com/Web/Index.aspx"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www.nielsen.com/content/corporate/us/en/top10s.htm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p:txBody>
          <a:bodyPr/>
          <a:lstStyle/>
          <a:p>
            <a:r>
              <a:rPr lang="en-US" sz="3600" dirty="0" smtClean="0">
                <a:latin typeface="+mj-lt"/>
              </a:rPr>
              <a:t>Marketing: </a:t>
            </a:r>
            <a:r>
              <a:rPr lang="en-US" sz="3600" dirty="0">
                <a:latin typeface="+mj-lt"/>
              </a:rPr>
              <a:t>Real People, Real </a:t>
            </a:r>
            <a:r>
              <a:rPr lang="en-US" sz="3600" dirty="0" smtClean="0">
                <a:latin typeface="+mj-lt"/>
              </a:rPr>
              <a:t>Choices</a:t>
            </a:r>
            <a:endParaRPr lang="en-IN" sz="3600" dirty="0">
              <a:latin typeface="+mj-lt"/>
            </a:endParaRPr>
          </a:p>
        </p:txBody>
      </p:sp>
      <p:sp>
        <p:nvSpPr>
          <p:cNvPr id="18" name="Text Placeholder 2"/>
          <p:cNvSpPr>
            <a:spLocks noGrp="1"/>
          </p:cNvSpPr>
          <p:nvPr>
            <p:ph type="body" sz="quarter" idx="13"/>
          </p:nvPr>
        </p:nvSpPr>
        <p:spPr/>
        <p:txBody>
          <a:bodyPr/>
          <a:lstStyle/>
          <a:p>
            <a:r>
              <a:rPr lang="en-US" sz="2400" b="1" dirty="0" smtClean="0">
                <a:latin typeface="+mj-lt"/>
              </a:rPr>
              <a:t>Ninth </a:t>
            </a:r>
            <a:r>
              <a:rPr lang="en-US" sz="2400" b="1" dirty="0" smtClean="0">
                <a:latin typeface="+mj-lt"/>
              </a:rPr>
              <a:t>Edition</a:t>
            </a:r>
            <a:endParaRPr lang="en-IN" dirty="0"/>
          </a:p>
        </p:txBody>
      </p:sp>
      <p:pic>
        <p:nvPicPr>
          <p:cNvPr id="22" name="Picture 2" descr="Front Cover: Marketing: Real People, Real Choices Ninth Edition by Solomon, Marshall, and Stu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070" y="1661935"/>
            <a:ext cx="3541395" cy="452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Placeholder 3"/>
          <p:cNvSpPr>
            <a:spLocks noGrp="1"/>
          </p:cNvSpPr>
          <p:nvPr>
            <p:ph type="body" sz="quarter" idx="14"/>
          </p:nvPr>
        </p:nvSpPr>
        <p:spPr/>
        <p:txBody>
          <a:bodyPr/>
          <a:lstStyle/>
          <a:p>
            <a:pPr algn="ctr"/>
            <a:r>
              <a:rPr lang="en-IN" sz="4000" b="1" dirty="0">
                <a:latin typeface="+mn-lt"/>
              </a:rPr>
              <a:t>Chapter </a:t>
            </a:r>
            <a:r>
              <a:rPr lang="en-IN" sz="4000" b="1" dirty="0" smtClean="0">
                <a:latin typeface="+mn-lt"/>
              </a:rPr>
              <a:t>4</a:t>
            </a:r>
            <a:endParaRPr lang="en-IN" sz="4000" dirty="0">
              <a:latin typeface="+mn-lt"/>
            </a:endParaRPr>
          </a:p>
        </p:txBody>
      </p:sp>
      <p:sp>
        <p:nvSpPr>
          <p:cNvPr id="20" name="Text Placeholder 4"/>
          <p:cNvSpPr>
            <a:spLocks noGrp="1"/>
          </p:cNvSpPr>
          <p:nvPr>
            <p:ph type="body" sz="quarter" idx="15"/>
          </p:nvPr>
        </p:nvSpPr>
        <p:spPr>
          <a:prstGeom prst="rect">
            <a:avLst/>
          </a:prstGeom>
        </p:spPr>
        <p:txBody>
          <a:bodyPr/>
          <a:lstStyle/>
          <a:p>
            <a:pPr marL="101600" algn="ctr"/>
            <a:r>
              <a:rPr lang="en-US" sz="3600" dirty="0">
                <a:solidFill>
                  <a:schemeClr val="dk1"/>
                </a:solidFill>
                <a:latin typeface="+mj-lt"/>
                <a:ea typeface="Calibri"/>
                <a:cs typeface="Calibri"/>
                <a:sym typeface="Calibri"/>
              </a:rPr>
              <a:t>Market Research</a:t>
            </a:r>
            <a:endParaRPr lang="en-IN" sz="3600" dirty="0">
              <a:latin typeface="+mj-lt"/>
            </a:endParaRPr>
          </a:p>
        </p:txBody>
      </p:sp>
      <p:sp>
        <p:nvSpPr>
          <p:cNvPr id="2" name="Text Placeholder 1"/>
          <p:cNvSpPr>
            <a:spLocks noGrp="1"/>
          </p:cNvSpPr>
          <p:nvPr>
            <p:ph type="body" sz="quarter" idx="16"/>
          </p:nvPr>
        </p:nvSpPr>
        <p:spPr/>
        <p:txBody>
          <a:bodyPr/>
          <a:lstStyle/>
          <a:p>
            <a:r>
              <a:rPr lang="en-IN" sz="1200" dirty="0">
                <a:latin typeface="Verdana" panose="020B0604030504040204" pitchFamily="34" charset="0"/>
                <a:ea typeface="Verdana" panose="020B0604030504040204" pitchFamily="34" charset="0"/>
                <a:cs typeface="Verdana" panose="020B0604030504040204" pitchFamily="34" charset="0"/>
              </a:rPr>
              <a:t>Copyright © 2018, 2016, 2012 Pearson Education, Inc. All Rights Reserved</a:t>
            </a:r>
            <a:r>
              <a:rPr lang="en-IN" sz="1200" dirty="0" smtClean="0">
                <a:latin typeface="Verdana" panose="020B0604030504040204" pitchFamily="34" charset="0"/>
                <a:ea typeface="Verdana" panose="020B0604030504040204" pitchFamily="34" charset="0"/>
                <a:cs typeface="Verdana" panose="020B0604030504040204" pitchFamily="34" charset="0"/>
              </a:rPr>
              <a:t>.</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0657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533400" y="240506"/>
            <a:ext cx="8778240" cy="666513"/>
          </a:xfrm>
        </p:spPr>
        <p:txBody>
          <a:bodyPr/>
          <a:lstStyle/>
          <a:p>
            <a:pPr eaLnBrk="1" hangingPunct="1"/>
            <a:r>
              <a:rPr lang="en-US" dirty="0" smtClean="0">
                <a:latin typeface="+mj-lt"/>
                <a:ea typeface="ＭＳ Ｐゴシック" pitchFamily="34" charset="-128"/>
              </a:rPr>
              <a:t>Market Research</a:t>
            </a:r>
            <a:endParaRPr lang="en-US" sz="2000" b="0" dirty="0">
              <a:latin typeface="+mj-lt"/>
              <a:ea typeface="ＭＳ Ｐゴシック" pitchFamily="34" charset="-128"/>
            </a:endParaRPr>
          </a:p>
        </p:txBody>
      </p:sp>
      <p:sp>
        <p:nvSpPr>
          <p:cNvPr id="32770" name="Text  Placeholder 3"/>
          <p:cNvSpPr>
            <a:spLocks noGrp="1"/>
          </p:cNvSpPr>
          <p:nvPr>
            <p:ph type="body" sz="quarter" idx="13"/>
          </p:nvPr>
        </p:nvSpPr>
        <p:spPr>
          <a:xfrm>
            <a:off x="487680" y="1102294"/>
            <a:ext cx="8778240" cy="2719612"/>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Refers to the process of collecting, analyzing, and interpreting data about customers, rivals, and the business environment </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Syndicated research</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Custom research </a:t>
            </a:r>
            <a:r>
              <a:rPr lang="en-US" sz="2400" dirty="0" smtClean="0">
                <a:solidFill>
                  <a:schemeClr val="dk1"/>
                </a:solidFill>
                <a:ea typeface="Calibri"/>
                <a:cs typeface="Calibri"/>
                <a:sym typeface="Calibri"/>
              </a:rPr>
              <a:t>reports</a:t>
            </a:r>
            <a:endParaRPr lang="en-US" sz="2400" dirty="0">
              <a:solidFill>
                <a:schemeClr val="dk1"/>
              </a:solidFill>
              <a:ea typeface="Calibri"/>
              <a:cs typeface="Calibri"/>
              <a:sym typeface="Calibri"/>
            </a:endParaRPr>
          </a:p>
        </p:txBody>
      </p:sp>
      <p:sp>
        <p:nvSpPr>
          <p:cNvPr id="4" name="Text Placeholder 3"/>
          <p:cNvSpPr>
            <a:spLocks noGrp="1"/>
          </p:cNvSpPr>
          <p:nvPr>
            <p:ph type="body" sz="quarter" idx="14"/>
          </p:nvPr>
        </p:nvSpPr>
        <p:spPr>
          <a:xfrm>
            <a:off x="746760" y="3974306"/>
            <a:ext cx="3901440" cy="364967"/>
          </a:xfrm>
        </p:spPr>
        <p:txBody>
          <a:bodyPr/>
          <a:lstStyle/>
          <a:p>
            <a:r>
              <a:rPr lang="en-US" sz="2000" dirty="0">
                <a:hlinkClick r:id="rId3"/>
              </a:rPr>
              <a:t>Q-Scores</a:t>
            </a:r>
            <a:endParaRPr lang="en-US" sz="2000" dirty="0"/>
          </a:p>
        </p:txBody>
      </p:sp>
      <p:sp>
        <p:nvSpPr>
          <p:cNvPr id="5" name="Text Placeholder 4"/>
          <p:cNvSpPr>
            <a:spLocks noGrp="1"/>
          </p:cNvSpPr>
          <p:nvPr>
            <p:ph type="body" sz="quarter" idx="15"/>
          </p:nvPr>
        </p:nvSpPr>
        <p:spPr>
          <a:xfrm>
            <a:off x="5242560" y="4050506"/>
            <a:ext cx="3901440" cy="473233"/>
          </a:xfrm>
        </p:spPr>
        <p:txBody>
          <a:bodyPr/>
          <a:lstStyle/>
          <a:p>
            <a:r>
              <a:rPr lang="en-US" sz="2000" dirty="0">
                <a:hlinkClick r:id="rId4"/>
              </a:rPr>
              <a:t>Nielsen </a:t>
            </a:r>
            <a:r>
              <a:rPr lang="en-US" sz="2000" dirty="0" smtClean="0">
                <a:hlinkClick r:id="rId4"/>
              </a:rPr>
              <a:t>Ratings</a:t>
            </a:r>
            <a:endParaRPr lang="en-US" sz="2000" dirty="0"/>
          </a:p>
        </p:txBody>
      </p:sp>
    </p:spTree>
    <p:extLst>
      <p:ext uri="{BB962C8B-B14F-4D97-AF65-F5344CB8AC3E}">
        <p14:creationId xmlns:p14="http://schemas.microsoft.com/office/powerpoint/2010/main" val="724639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30478"/>
            <a:ext cx="9601200" cy="666513"/>
          </a:xfrm>
        </p:spPr>
        <p:txBody>
          <a:bodyPr/>
          <a:lstStyle/>
          <a:p>
            <a:r>
              <a:rPr lang="en-US" dirty="0" smtClean="0">
                <a:latin typeface="+mj-lt"/>
                <a:ea typeface="ＭＳ Ｐゴシック" pitchFamily="34" charset="-128"/>
              </a:rPr>
              <a:t>Acquired Databases</a:t>
            </a:r>
            <a:endParaRPr lang="en-US" b="0" dirty="0">
              <a:latin typeface="+mj-lt"/>
              <a:ea typeface="ＭＳ Ｐゴシック" pitchFamily="34" charset="-128"/>
            </a:endParaRPr>
          </a:p>
        </p:txBody>
      </p:sp>
      <p:sp>
        <p:nvSpPr>
          <p:cNvPr id="30722" name="Text  Placeholder 3"/>
          <p:cNvSpPr>
            <a:spLocks noGrp="1"/>
          </p:cNvSpPr>
          <p:nvPr>
            <p:ph sz="quarter" idx="14"/>
          </p:nvPr>
        </p:nvSpPr>
        <p:spPr>
          <a:xfrm>
            <a:off x="487680" y="1645497"/>
            <a:ext cx="8778240" cy="4843409"/>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Externally sourced databases can be used to collect </a:t>
            </a:r>
            <a:r>
              <a:rPr lang="en-US" sz="2600" dirty="0"/>
              <a:t>various types of useful </a:t>
            </a:r>
            <a:r>
              <a:rPr lang="en-US" sz="2600" dirty="0">
                <a:solidFill>
                  <a:schemeClr val="dk1"/>
                </a:solidFill>
                <a:ea typeface="Calibri"/>
                <a:cs typeface="Calibri"/>
                <a:sym typeface="Calibri"/>
              </a:rPr>
              <a:t>information</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Noncompeting businesses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Government databases</a:t>
            </a:r>
          </a:p>
          <a:p>
            <a:pPr marL="342900" lvl="0" indent="-342900">
              <a:spcBef>
                <a:spcPts val="1700"/>
              </a:spcBef>
              <a:buSzPct val="100000"/>
              <a:buFont typeface="Arial"/>
              <a:buChar char="•"/>
            </a:pPr>
            <a:r>
              <a:rPr lang="en-US" sz="2600" dirty="0">
                <a:solidFill>
                  <a:schemeClr val="dk1"/>
                </a:solidFill>
                <a:ea typeface="Calibri"/>
                <a:cs typeface="Calibri"/>
                <a:sym typeface="Calibri"/>
              </a:rPr>
              <a:t>Misuse of databases can be problematic and has led to “do-not-call” lists and anti-spamming </a:t>
            </a:r>
            <a:r>
              <a:rPr lang="en-US" sz="2600" dirty="0" smtClean="0">
                <a:solidFill>
                  <a:schemeClr val="dk1"/>
                </a:solidFill>
                <a:ea typeface="Calibri"/>
                <a:cs typeface="Calibri"/>
                <a:sym typeface="Calibri"/>
              </a:rPr>
              <a:t>laws</a:t>
            </a:r>
            <a:endParaRPr lang="en-US" sz="2600" dirty="0">
              <a:solidFill>
                <a:schemeClr val="dk1"/>
              </a:solidFill>
              <a:ea typeface="Calibri"/>
              <a:cs typeface="Calibri"/>
              <a:sym typeface="Calibri"/>
            </a:endParaRPr>
          </a:p>
        </p:txBody>
      </p:sp>
    </p:spTree>
    <p:extLst>
      <p:ext uri="{BB962C8B-B14F-4D97-AF65-F5344CB8AC3E}">
        <p14:creationId xmlns:p14="http://schemas.microsoft.com/office/powerpoint/2010/main" val="121416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87680" y="230478"/>
            <a:ext cx="8778240" cy="1076828"/>
          </a:xfrm>
        </p:spPr>
        <p:txBody>
          <a:bodyPr/>
          <a:lstStyle/>
          <a:p>
            <a:r>
              <a:rPr lang="en-US" dirty="0">
                <a:latin typeface="+mj-lt"/>
                <a:ea typeface="ＭＳ Ｐゴシック" pitchFamily="34" charset="-128"/>
              </a:rPr>
              <a:t>Figure 4.2 </a:t>
            </a:r>
            <a:r>
              <a:rPr lang="en-US" dirty="0" smtClean="0">
                <a:latin typeface="+mj-lt"/>
                <a:ea typeface="ＭＳ Ｐゴシック" pitchFamily="34" charset="-128"/>
              </a:rPr>
              <a:t>Marketing Decision Support System</a:t>
            </a:r>
          </a:p>
        </p:txBody>
      </p:sp>
      <p:pic>
        <p:nvPicPr>
          <p:cNvPr id="11" name="Picture  268" descr="A flow diagram illustrates the elements of a Marketing Decision Support System as follows:&#10;&#10;The flow diagram shows the following steps:&#10;1. Marketing manager/Decision Maker has two-way interaction with interactive software.&#10;2. Interactive software provides input to Statistical and Modeling Software, which also receives input from MIS data, which consists of Internal company data, Marketing intelligence, Market research, and Acquired databases.&#10;3. Statistical and Modeling Software provide Information Needed for Decision Making."/>
          <p:cNvPicPr preferRelativeResize="0"/>
          <p:nvPr/>
        </p:nvPicPr>
        <p:blipFill rotWithShape="1">
          <a:blip r:embed="rId3">
            <a:alphaModFix/>
          </a:blip>
          <a:srcRect/>
          <a:stretch/>
        </p:blipFill>
        <p:spPr>
          <a:xfrm>
            <a:off x="689119" y="1528762"/>
            <a:ext cx="8302481" cy="4110036"/>
          </a:xfrm>
          <a:prstGeom prst="rect">
            <a:avLst/>
          </a:prstGeom>
          <a:noFill/>
          <a:ln>
            <a:noFill/>
          </a:ln>
        </p:spPr>
      </p:pic>
    </p:spTree>
    <p:extLst>
      <p:ext uri="{BB962C8B-B14F-4D97-AF65-F5344CB8AC3E}">
        <p14:creationId xmlns:p14="http://schemas.microsoft.com/office/powerpoint/2010/main" val="957023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64306"/>
            <a:ext cx="8778240" cy="1153028"/>
          </a:xfrm>
        </p:spPr>
        <p:txBody>
          <a:bodyPr/>
          <a:lstStyle/>
          <a:p>
            <a:r>
              <a:rPr lang="en-US" dirty="0" smtClean="0">
                <a:latin typeface="+mj-lt"/>
                <a:ea typeface="ＭＳ Ｐゴシック" pitchFamily="34" charset="-128"/>
              </a:rPr>
              <a:t>Table 4.1 Examples of Questions an MIS Answers </a:t>
            </a:r>
            <a:r>
              <a:rPr lang="en-US" sz="2200" b="0" dirty="0" smtClean="0">
                <a:latin typeface="+mj-lt"/>
                <a:ea typeface="ＭＳ Ｐゴシック" pitchFamily="34" charset="-128"/>
              </a:rPr>
              <a:t>(1 of 2)</a:t>
            </a:r>
          </a:p>
        </p:txBody>
      </p:sp>
      <p:graphicFrame>
        <p:nvGraphicFramePr>
          <p:cNvPr id="2" name="Table 1"/>
          <p:cNvGraphicFramePr>
            <a:graphicFrameLocks noGrp="1"/>
          </p:cNvGraphicFramePr>
          <p:nvPr>
            <p:extLst>
              <p:ext uri="{D42A27DB-BD31-4B8C-83A1-F6EECF244321}">
                <p14:modId xmlns:p14="http://schemas.microsoft.com/office/powerpoint/2010/main" val="3058976230"/>
              </p:ext>
            </p:extLst>
          </p:nvPr>
        </p:nvGraphicFramePr>
        <p:xfrm>
          <a:off x="838200" y="1764506"/>
          <a:ext cx="7848600" cy="2155372"/>
        </p:xfrm>
        <a:graphic>
          <a:graphicData uri="http://schemas.openxmlformats.org/drawingml/2006/table">
            <a:tbl>
              <a:tblPr firstRow="1">
                <a:tableStyleId>{3B4B98B0-60AC-42C2-AFA5-B58CD77FA1E5}</a:tableStyleId>
              </a:tblPr>
              <a:tblGrid>
                <a:gridCol w="7848600"/>
              </a:tblGrid>
              <a:tr h="457200">
                <a:tc>
                  <a:txBody>
                    <a:bodyPr/>
                    <a:lstStyle/>
                    <a:p>
                      <a:pPr marL="0" marR="0">
                        <a:spcBef>
                          <a:spcPts val="0"/>
                        </a:spcBef>
                        <a:spcAft>
                          <a:spcPts val="0"/>
                        </a:spcAft>
                      </a:pPr>
                      <a:r>
                        <a:rPr lang="en-IN" sz="1500" b="1" dirty="0">
                          <a:effectLst/>
                        </a:rPr>
                        <a:t>Questions an MIS Answers </a:t>
                      </a:r>
                      <a:endParaRPr lang="en-IN" sz="15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09600">
                <a:tc>
                  <a:txBody>
                    <a:bodyPr/>
                    <a:lstStyle/>
                    <a:p>
                      <a:pPr marL="0" marR="0">
                        <a:spcBef>
                          <a:spcPts val="0"/>
                        </a:spcBef>
                        <a:spcAft>
                          <a:spcPts val="0"/>
                        </a:spcAft>
                      </a:pPr>
                      <a:r>
                        <a:rPr lang="en-IN" sz="1500" dirty="0">
                          <a:effectLst/>
                        </a:rPr>
                        <a:t>What were our company sales of each product during the </a:t>
                      </a:r>
                      <a:r>
                        <a:rPr lang="en-IN" sz="1500" dirty="0" smtClean="0">
                          <a:effectLst/>
                        </a:rPr>
                        <a:t>past month and the past year?</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33400">
                <a:tc>
                  <a:txBody>
                    <a:bodyPr/>
                    <a:lstStyle/>
                    <a:p>
                      <a:pPr marL="0" marR="0">
                        <a:spcBef>
                          <a:spcPts val="0"/>
                        </a:spcBef>
                        <a:spcAft>
                          <a:spcPts val="0"/>
                        </a:spcAft>
                      </a:pPr>
                      <a:r>
                        <a:rPr lang="en-IN" sz="1500" dirty="0" smtClean="0">
                          <a:effectLst/>
                        </a:rPr>
                        <a:t>What changes are happening in sales in our industry, and what are the demographic characteristics of consumers whose purchase patterns are changing the most?</a:t>
                      </a:r>
                      <a:endParaRPr lang="en-IN" sz="15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55172">
                <a:tc>
                  <a:txBody>
                    <a:bodyPr/>
                    <a:lstStyle/>
                    <a:p>
                      <a:pPr marL="0" marR="0">
                        <a:spcBef>
                          <a:spcPts val="0"/>
                        </a:spcBef>
                        <a:spcAft>
                          <a:spcPts val="0"/>
                        </a:spcAft>
                      </a:pPr>
                      <a:r>
                        <a:rPr lang="en-IN" sz="1500" dirty="0" smtClean="0">
                          <a:effectLst/>
                        </a:rPr>
                        <a:t>What are the best media to reach a large proportion of heavy, medium, or light users of our product?</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61666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30478"/>
            <a:ext cx="8763000" cy="1153028"/>
          </a:xfrm>
        </p:spPr>
        <p:txBody>
          <a:bodyPr/>
          <a:lstStyle/>
          <a:p>
            <a:r>
              <a:rPr lang="en-US" dirty="0" smtClean="0">
                <a:latin typeface="+mj-lt"/>
                <a:ea typeface="ＭＳ Ｐゴシック" pitchFamily="34" charset="-128"/>
              </a:rPr>
              <a:t>Table 4.1 Examples of Questions an MDSS Answers </a:t>
            </a:r>
            <a:r>
              <a:rPr lang="en-US" sz="2200" b="0" dirty="0" smtClean="0">
                <a:latin typeface="+mj-lt"/>
                <a:ea typeface="ＭＳ Ｐゴシック" pitchFamily="34" charset="-128"/>
              </a:rPr>
              <a:t>(2 </a:t>
            </a:r>
            <a:r>
              <a:rPr lang="en-US" sz="2200" b="0" dirty="0">
                <a:latin typeface="+mj-lt"/>
                <a:ea typeface="ＭＳ Ｐゴシック" pitchFamily="34" charset="-128"/>
              </a:rPr>
              <a:t>of 2)</a:t>
            </a:r>
            <a:endParaRPr lang="en-US" sz="2200" b="0" dirty="0" smtClean="0">
              <a:latin typeface="+mj-lt"/>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416661332"/>
              </p:ext>
            </p:extLst>
          </p:nvPr>
        </p:nvGraphicFramePr>
        <p:xfrm>
          <a:off x="914400" y="1682045"/>
          <a:ext cx="7391400" cy="2597062"/>
        </p:xfrm>
        <a:graphic>
          <a:graphicData uri="http://schemas.openxmlformats.org/drawingml/2006/table">
            <a:tbl>
              <a:tblPr firstRow="1">
                <a:tableStyleId>{3B4B98B0-60AC-42C2-AFA5-B58CD77FA1E5}</a:tableStyleId>
              </a:tblPr>
              <a:tblGrid>
                <a:gridCol w="7391400"/>
              </a:tblGrid>
              <a:tr h="463462">
                <a:tc>
                  <a:txBody>
                    <a:bodyPr/>
                    <a:lstStyle/>
                    <a:p>
                      <a:pPr marL="0" marR="0">
                        <a:spcBef>
                          <a:spcPts val="0"/>
                        </a:spcBef>
                        <a:spcAft>
                          <a:spcPts val="0"/>
                        </a:spcAft>
                      </a:pPr>
                      <a:r>
                        <a:rPr lang="en-IN" sz="1500" b="1" dirty="0">
                          <a:effectLst/>
                        </a:rPr>
                        <a:t>Questions an MDSS Answers </a:t>
                      </a:r>
                      <a:endParaRPr lang="en-IN" sz="15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marL="0" marR="0">
                        <a:spcBef>
                          <a:spcPts val="0"/>
                        </a:spcBef>
                        <a:spcAft>
                          <a:spcPts val="0"/>
                        </a:spcAft>
                      </a:pPr>
                      <a:r>
                        <a:rPr lang="en-IN" sz="1500" dirty="0">
                          <a:effectLst/>
                        </a:rPr>
                        <a:t>Has our decline in sales simply reflected changes in overall </a:t>
                      </a:r>
                      <a:r>
                        <a:rPr lang="en-IN" sz="1500" dirty="0" smtClean="0">
                          <a:effectLst/>
                        </a:rPr>
                        <a:t>industry sales, or is there some portion of the decline that industry changes cannot explain?</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marL="0" marR="0">
                        <a:spcBef>
                          <a:spcPts val="0"/>
                        </a:spcBef>
                        <a:spcAft>
                          <a:spcPts val="0"/>
                        </a:spcAft>
                      </a:pPr>
                      <a:r>
                        <a:rPr lang="en-IN" sz="1500" dirty="0">
                          <a:effectLst/>
                        </a:rPr>
                        <a:t>Do we see the same trends in our different product categories? </a:t>
                      </a:r>
                      <a:endParaRPr lang="en-IN" sz="1500" dirty="0" smtClean="0">
                        <a:effectLst/>
                      </a:endParaRPr>
                    </a:p>
                    <a:p>
                      <a:pPr marL="0" marR="0">
                        <a:spcBef>
                          <a:spcPts val="0"/>
                        </a:spcBef>
                        <a:spcAft>
                          <a:spcPts val="0"/>
                        </a:spcAft>
                      </a:pPr>
                      <a:r>
                        <a:rPr lang="en-IN" sz="1500" dirty="0" smtClean="0">
                          <a:effectLst/>
                        </a:rPr>
                        <a:t>Are the changes in consumer trends similar among all our products? What are the demographic characteristics of consumers who seem to be the most and the least loyal?</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9600">
                <a:tc>
                  <a:txBody>
                    <a:bodyPr/>
                    <a:lstStyle/>
                    <a:p>
                      <a:pPr marL="0" marR="0">
                        <a:spcBef>
                          <a:spcPts val="0"/>
                        </a:spcBef>
                        <a:spcAft>
                          <a:spcPts val="0"/>
                        </a:spcAft>
                      </a:pPr>
                      <a:r>
                        <a:rPr lang="en-IN" sz="1500" dirty="0" smtClean="0">
                          <a:effectLst/>
                        </a:rPr>
                        <a:t>If we change our media schedule by adding or deleting certain media buys, will we reach fewer users of our product?</a:t>
                      </a:r>
                      <a:endParaRPr lang="en-IN" sz="15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0813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mj-lt"/>
                <a:ea typeface="ＭＳ Ｐゴシック" pitchFamily="34" charset="-128"/>
              </a:rPr>
              <a:t>MIS, MSDS and Customer Insights</a:t>
            </a:r>
            <a:endParaRPr lang="en-US" sz="2400" b="0" dirty="0">
              <a:latin typeface="+mj-lt"/>
              <a:ea typeface="ＭＳ Ｐゴシック" pitchFamily="34" charset="-128"/>
            </a:endParaRPr>
          </a:p>
        </p:txBody>
      </p:sp>
      <p:sp>
        <p:nvSpPr>
          <p:cNvPr id="19459" name="Text  Placeholder 3"/>
          <p:cNvSpPr>
            <a:spLocks noGrp="1"/>
          </p:cNvSpPr>
          <p:nvPr>
            <p:ph sz="quarter" idx="14"/>
          </p:nvPr>
        </p:nvSpPr>
        <p:spPr>
          <a:xfrm>
            <a:off x="533400" y="1688306"/>
            <a:ext cx="8763000" cy="4648200"/>
          </a:xfrm>
        </p:spPr>
        <p:txBody>
          <a:bodyPr/>
          <a:lstStyle/>
          <a:p>
            <a:pPr marL="342900" lvl="0" indent="-342900">
              <a:lnSpc>
                <a:spcPct val="90000"/>
              </a:lnSpc>
              <a:spcBef>
                <a:spcPts val="0"/>
              </a:spcBef>
              <a:buSzPct val="100000"/>
              <a:buFont typeface="Arial"/>
              <a:buChar char="•"/>
            </a:pPr>
            <a:r>
              <a:rPr lang="en-IN" sz="2600" dirty="0">
                <a:solidFill>
                  <a:schemeClr val="dk1"/>
                </a:solidFill>
                <a:ea typeface="Calibri"/>
                <a:cs typeface="Calibri"/>
                <a:sym typeface="Calibri"/>
              </a:rPr>
              <a:t>To make good decisions, marketing managers need timely access to quality information!</a:t>
            </a:r>
          </a:p>
          <a:p>
            <a:pPr marL="800100" lvl="1" indent="-342900">
              <a:lnSpc>
                <a:spcPct val="90000"/>
              </a:lnSpc>
              <a:spcBef>
                <a:spcPts val="1700"/>
              </a:spcBef>
              <a:buSzPct val="100000"/>
              <a:buFont typeface="Wingdings" panose="05000000000000000000" pitchFamily="2" charset="2"/>
              <a:buChar char="§"/>
            </a:pPr>
            <a:r>
              <a:rPr lang="en-IN" sz="2400" dirty="0">
                <a:solidFill>
                  <a:schemeClr val="dk1"/>
                </a:solidFill>
                <a:ea typeface="Calibri"/>
                <a:cs typeface="Calibri"/>
                <a:sym typeface="Calibri"/>
              </a:rPr>
              <a:t>A firm’s MIS stores and </a:t>
            </a:r>
            <a:r>
              <a:rPr lang="en-IN" sz="2400" dirty="0" smtClean="0">
                <a:solidFill>
                  <a:schemeClr val="dk1"/>
                </a:solidFill>
                <a:ea typeface="Calibri"/>
                <a:cs typeface="Calibri"/>
                <a:sym typeface="Calibri"/>
              </a:rPr>
              <a:t>analyses </a:t>
            </a:r>
            <a:r>
              <a:rPr lang="en-IN" sz="2400" dirty="0">
                <a:solidFill>
                  <a:schemeClr val="dk1"/>
                </a:solidFill>
                <a:ea typeface="Calibri"/>
                <a:cs typeface="Calibri"/>
                <a:sym typeface="Calibri"/>
              </a:rPr>
              <a:t>data from a variety of sources</a:t>
            </a:r>
          </a:p>
          <a:p>
            <a:pPr marL="800100" lvl="1" indent="-342900">
              <a:lnSpc>
                <a:spcPct val="90000"/>
              </a:lnSpc>
              <a:spcBef>
                <a:spcPts val="1000"/>
              </a:spcBef>
              <a:buSzPct val="100000"/>
              <a:buFont typeface="Wingdings" panose="05000000000000000000" pitchFamily="2" charset="2"/>
              <a:buChar char="§"/>
            </a:pPr>
            <a:r>
              <a:rPr lang="en-IN" sz="2400" dirty="0">
                <a:solidFill>
                  <a:schemeClr val="dk1"/>
                </a:solidFill>
                <a:ea typeface="Calibri"/>
                <a:cs typeface="Calibri"/>
                <a:sym typeface="Calibri"/>
              </a:rPr>
              <a:t>A firm’s MSDS makes it easier to access the MIS and find answers to specific “what-if” </a:t>
            </a:r>
            <a:r>
              <a:rPr lang="en-IN" sz="2400" dirty="0" smtClean="0">
                <a:solidFill>
                  <a:schemeClr val="dk1"/>
                </a:solidFill>
                <a:ea typeface="Calibri"/>
                <a:cs typeface="Calibri"/>
                <a:sym typeface="Calibri"/>
              </a:rPr>
              <a:t>questions</a:t>
            </a:r>
            <a:endParaRPr lang="en-IN" sz="2400" dirty="0" smtClean="0">
              <a:solidFill>
                <a:schemeClr val="dk2"/>
              </a:solidFill>
              <a:ea typeface="Calibri"/>
              <a:cs typeface="Calibri"/>
              <a:sym typeface="Calibri"/>
            </a:endParaRPr>
          </a:p>
          <a:p>
            <a:pPr marL="0" lvl="1" indent="0">
              <a:lnSpc>
                <a:spcPct val="90000"/>
              </a:lnSpc>
              <a:spcBef>
                <a:spcPts val="1700"/>
              </a:spcBef>
              <a:buClr>
                <a:schemeClr val="dk2"/>
              </a:buClr>
              <a:buSzPct val="25000"/>
              <a:buNone/>
            </a:pPr>
            <a:r>
              <a:rPr lang="en-IN" sz="2400" b="1" dirty="0" smtClean="0">
                <a:solidFill>
                  <a:srgbClr val="000000"/>
                </a:solidFill>
                <a:ea typeface="Calibri"/>
                <a:cs typeface="Calibri"/>
                <a:sym typeface="Calibri"/>
              </a:rPr>
              <a:t>Suppose </a:t>
            </a:r>
            <a:r>
              <a:rPr lang="en-IN" sz="2400" b="1" dirty="0">
                <a:solidFill>
                  <a:srgbClr val="000000"/>
                </a:solidFill>
                <a:ea typeface="Calibri"/>
                <a:cs typeface="Calibri"/>
                <a:sym typeface="Calibri"/>
              </a:rPr>
              <a:t>your university hired you to lead its customer insights team. What sorts of questions might your MIS and MSDS systems answer</a:t>
            </a:r>
            <a:r>
              <a:rPr lang="en-IN" sz="2400" b="1" dirty="0" smtClean="0">
                <a:solidFill>
                  <a:srgbClr val="000000"/>
                </a:solidFill>
                <a:ea typeface="Calibri"/>
                <a:cs typeface="Calibri"/>
                <a:sym typeface="Calibri"/>
              </a:rPr>
              <a:t>?</a:t>
            </a:r>
            <a:endParaRPr lang="en-IN" sz="2400" b="1" dirty="0">
              <a:solidFill>
                <a:srgbClr val="000000"/>
              </a:solidFill>
              <a:ea typeface="Calibri"/>
              <a:cs typeface="Calibri"/>
              <a:sym typeface="Calibri"/>
            </a:endParaRPr>
          </a:p>
        </p:txBody>
      </p:sp>
    </p:spTree>
    <p:extLst>
      <p:ext uri="{BB962C8B-B14F-4D97-AF65-F5344CB8AC3E}">
        <p14:creationId xmlns:p14="http://schemas.microsoft.com/office/powerpoint/2010/main" val="3160477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mj-lt"/>
                <a:ea typeface="ＭＳ Ｐゴシック" pitchFamily="34" charset="-128"/>
              </a:rPr>
              <a:t>Customer Insights and Marketing</a:t>
            </a:r>
            <a:endParaRPr lang="en-US" sz="2400" b="0" dirty="0">
              <a:latin typeface="+mj-lt"/>
              <a:ea typeface="ＭＳ Ｐゴシック" pitchFamily="34" charset="-128"/>
            </a:endParaRPr>
          </a:p>
        </p:txBody>
      </p:sp>
      <p:sp>
        <p:nvSpPr>
          <p:cNvPr id="19459" name="Text  Placeholder 3"/>
          <p:cNvSpPr>
            <a:spLocks noGrp="1"/>
          </p:cNvSpPr>
          <p:nvPr>
            <p:ph sz="quarter" idx="14"/>
          </p:nvPr>
        </p:nvSpPr>
        <p:spPr>
          <a:xfrm>
            <a:off x="579120" y="1688306"/>
            <a:ext cx="8641080" cy="4648200"/>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Goal of the Marketing Insights function -transform data into information</a:t>
            </a:r>
          </a:p>
          <a:p>
            <a:pPr marL="800100" lvl="1" indent="-342900">
              <a:spcBef>
                <a:spcPts val="1700"/>
              </a:spcBef>
              <a:buSzPct val="100000"/>
              <a:buFont typeface="Wingdings" panose="05000000000000000000" pitchFamily="2" charset="2"/>
              <a:buChar char="§"/>
            </a:pPr>
            <a:r>
              <a:rPr lang="en-US" sz="2400" b="1" dirty="0">
                <a:solidFill>
                  <a:schemeClr val="dk1"/>
                </a:solidFill>
                <a:ea typeface="Calibri"/>
                <a:cs typeface="Calibri"/>
                <a:sym typeface="Calibri"/>
              </a:rPr>
              <a:t>Data</a:t>
            </a:r>
            <a:r>
              <a:rPr lang="en-US" sz="2400" dirty="0">
                <a:solidFill>
                  <a:schemeClr val="dk1"/>
                </a:solidFill>
                <a:ea typeface="Calibri"/>
                <a:cs typeface="Calibri"/>
                <a:sym typeface="Calibri"/>
              </a:rPr>
              <a:t> are raw unorganized facts</a:t>
            </a:r>
          </a:p>
          <a:p>
            <a:pPr marL="800100" lvl="1" indent="-342900">
              <a:spcBef>
                <a:spcPts val="1000"/>
              </a:spcBef>
              <a:buSzPct val="100000"/>
              <a:buFont typeface="Wingdings" panose="05000000000000000000" pitchFamily="2" charset="2"/>
              <a:buChar char="§"/>
            </a:pPr>
            <a:r>
              <a:rPr lang="en-US" sz="2400" b="1" dirty="0">
                <a:solidFill>
                  <a:schemeClr val="dk1"/>
                </a:solidFill>
                <a:ea typeface="Calibri"/>
                <a:cs typeface="Calibri"/>
                <a:sym typeface="Calibri"/>
              </a:rPr>
              <a:t>Information</a:t>
            </a:r>
            <a:r>
              <a:rPr lang="en-US" sz="2400" dirty="0">
                <a:solidFill>
                  <a:schemeClr val="dk1"/>
                </a:solidFill>
                <a:ea typeface="Calibri"/>
                <a:cs typeface="Calibri"/>
                <a:sym typeface="Calibri"/>
              </a:rPr>
              <a:t> is interpreted data</a:t>
            </a:r>
          </a:p>
          <a:p>
            <a:pPr marL="342900" lvl="0" indent="-342900">
              <a:spcBef>
                <a:spcPts val="1700"/>
              </a:spcBef>
              <a:buSzPct val="100000"/>
              <a:buFont typeface="Arial"/>
              <a:buChar char="•"/>
            </a:pPr>
            <a:r>
              <a:rPr lang="en-US" sz="2600" dirty="0">
                <a:solidFill>
                  <a:schemeClr val="dk1"/>
                </a:solidFill>
                <a:ea typeface="Calibri"/>
                <a:cs typeface="Calibri"/>
                <a:sym typeface="Calibri"/>
              </a:rPr>
              <a:t>More complicated than it sounds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Massive amounts of data</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Much data is unstructured </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Functional </a:t>
            </a:r>
            <a:r>
              <a:rPr lang="en-US" sz="2400" dirty="0" smtClean="0">
                <a:solidFill>
                  <a:schemeClr val="dk1"/>
                </a:solidFill>
                <a:ea typeface="Calibri"/>
                <a:cs typeface="Calibri"/>
                <a:sym typeface="Calibri"/>
              </a:rPr>
              <a:t>silos</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161320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30478"/>
            <a:ext cx="8778240" cy="1000628"/>
          </a:xfrm>
        </p:spPr>
        <p:txBody>
          <a:bodyPr>
            <a:normAutofit fontScale="90000"/>
          </a:bodyPr>
          <a:lstStyle/>
          <a:p>
            <a:pPr>
              <a:defRPr/>
            </a:pPr>
            <a:r>
              <a:rPr lang="en-US" dirty="0" smtClean="0">
                <a:latin typeface="+mj-lt"/>
                <a:ea typeface="ＭＳ Ｐゴシック" pitchFamily="34" charset="-128"/>
              </a:rPr>
              <a:t>Figure 4.3 Steps in the Market Research Process</a:t>
            </a:r>
            <a:endParaRPr lang="en-US" sz="2400" b="0" dirty="0">
              <a:latin typeface="+mj-lt"/>
              <a:ea typeface="ＭＳ Ｐゴシック" pitchFamily="34" charset="-128"/>
            </a:endParaRPr>
          </a:p>
        </p:txBody>
      </p:sp>
      <p:pic>
        <p:nvPicPr>
          <p:cNvPr id="2050" name="Picture 2" descr="The steps in market research process are as follows.&#10;1. Define the Research Problem: &#10;    a. Specify the research objectives&#10;    b. Identify the consumer population of interest&#10;    c. Place the problem in an environmental context&#10;2. Determine the Research Design&#10;    a. Determine whether secondary data are available&#10;    b. Determine whether primary data are required&#10;        i. Exploratory research&#10;        ii. Descriptive research&#10;        iii. Causal research&#10;3. Choose the Method to Collect Primary Data&#10;    a. Determine which survey methods are most appropriate&#10;        i. Mail questionnaires&#10;        ii. Telephone interviews&#10;        iii. Face-to-face interviews&#10;        iv. Online questionnaires&#10;    b. Determine which observational methods are most appropriate&#10;        i. Personal observation&#10;        ii. Unobtrusive measures&#10;        iii. Mechanical observation&#10;4. Design the Sample&#10;    a. Choose between probability sampling and nonprobability sampling&#10;5. Collect the Data&#10;    a. Translate questionnaires and responses if necessary&#10;    b. Combine data from multiple sources (if available)&#10;6. Analyze and Interpret the Data&#10;    a. Tabulate and cross-tabulate the data&#10;    b. Interpret or draw conclusions from the results&#10;7. Prepare the Research Report&#10;    a. In general, the research report includes the following:&#10;        i. An executive summary&#10;        ii. A description of the research methods&#10;        iii. A discussion of the results of the study&#10;        iv. Limitations of the study&#10;        v. Conclusions and recommendations"/>
          <p:cNvPicPr>
            <a:picLocks noChangeAspect="1" noChangeArrowheads="1"/>
          </p:cNvPicPr>
          <p:nvPr/>
        </p:nvPicPr>
        <p:blipFill rotWithShape="1">
          <a:blip r:embed="rId3">
            <a:extLst>
              <a:ext uri="{28A0092B-C50C-407E-A947-70E740481C1C}">
                <a14:useLocalDpi xmlns:a14="http://schemas.microsoft.com/office/drawing/2010/main" val="0"/>
              </a:ext>
            </a:extLst>
          </a:blip>
          <a:srcRect l="23133" t="25022" r="26696" b="20812"/>
          <a:stretch/>
        </p:blipFill>
        <p:spPr bwMode="auto">
          <a:xfrm>
            <a:off x="515327" y="1383506"/>
            <a:ext cx="794287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757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latin typeface="+mj-lt"/>
                <a:ea typeface="ＭＳ Ｐゴシック" pitchFamily="34" charset="-128"/>
              </a:rPr>
              <a:t>Step 1: Define the Research Problem</a:t>
            </a:r>
            <a:endParaRPr lang="en-US" sz="2400" b="0" dirty="0">
              <a:latin typeface="+mj-lt"/>
              <a:ea typeface="ＭＳ Ｐゴシック" pitchFamily="34" charset="-128"/>
            </a:endParaRPr>
          </a:p>
        </p:txBody>
      </p:sp>
      <p:sp>
        <p:nvSpPr>
          <p:cNvPr id="19459" name="Text  Placeholder 3"/>
          <p:cNvSpPr>
            <a:spLocks noGrp="1"/>
          </p:cNvSpPr>
          <p:nvPr>
            <p:ph sz="quarter" idx="14"/>
          </p:nvPr>
        </p:nvSpPr>
        <p:spPr>
          <a:xfrm>
            <a:off x="533400" y="1383506"/>
            <a:ext cx="8514080" cy="5181600"/>
          </a:xfrm>
        </p:spPr>
        <p:txBody>
          <a:bodyPr/>
          <a:lstStyle/>
          <a:p>
            <a:pPr marL="342900" lvl="0" indent="-342900">
              <a:spcBef>
                <a:spcPts val="0"/>
              </a:spcBef>
              <a:buSzPct val="98666"/>
              <a:buFont typeface="Arial"/>
              <a:buChar char="•"/>
            </a:pPr>
            <a:r>
              <a:rPr lang="en-US" sz="2600" dirty="0">
                <a:solidFill>
                  <a:schemeClr val="dk1"/>
                </a:solidFill>
                <a:ea typeface="Calibri"/>
                <a:cs typeface="Calibri"/>
                <a:sym typeface="Calibri"/>
              </a:rPr>
              <a:t>Specify the research objectives</a:t>
            </a:r>
          </a:p>
          <a:p>
            <a:pPr marL="800100" lvl="1" indent="-342900">
              <a:spcBef>
                <a:spcPts val="1700"/>
              </a:spcBef>
              <a:buSzPct val="99615"/>
              <a:buFont typeface="Wingdings" panose="05000000000000000000" pitchFamily="2" charset="2"/>
              <a:buChar char="§"/>
            </a:pPr>
            <a:r>
              <a:rPr lang="en-US" sz="2400" dirty="0">
                <a:solidFill>
                  <a:schemeClr val="dk1"/>
                </a:solidFill>
                <a:ea typeface="Calibri"/>
                <a:cs typeface="Calibri"/>
                <a:sym typeface="Calibri"/>
              </a:rPr>
              <a:t>What questions will the research attempt to answer?</a:t>
            </a:r>
          </a:p>
          <a:p>
            <a:pPr marL="342900" lvl="0" indent="-342900">
              <a:spcBef>
                <a:spcPts val="1700"/>
              </a:spcBef>
              <a:buSzPct val="98666"/>
              <a:buFont typeface="Arial"/>
              <a:buChar char="•"/>
            </a:pPr>
            <a:r>
              <a:rPr lang="en-US" sz="2600" dirty="0">
                <a:solidFill>
                  <a:schemeClr val="dk1"/>
                </a:solidFill>
                <a:ea typeface="Calibri"/>
                <a:cs typeface="Calibri"/>
                <a:sym typeface="Calibri"/>
              </a:rPr>
              <a:t>Identify the consumer population of interest</a:t>
            </a:r>
          </a:p>
          <a:p>
            <a:pPr marL="800100" lvl="1" indent="-342900">
              <a:spcBef>
                <a:spcPts val="1000"/>
              </a:spcBef>
              <a:buSzPct val="99615"/>
              <a:buFont typeface="Wingdings" panose="05000000000000000000" pitchFamily="2" charset="2"/>
              <a:buChar char="§"/>
            </a:pPr>
            <a:r>
              <a:rPr lang="en-US" sz="2400" dirty="0">
                <a:solidFill>
                  <a:schemeClr val="dk1"/>
                </a:solidFill>
                <a:ea typeface="Calibri"/>
                <a:cs typeface="Calibri"/>
                <a:sym typeface="Calibri"/>
              </a:rPr>
              <a:t>What are the characteristics of the consumer group(s) of interest</a:t>
            </a:r>
            <a:r>
              <a:rPr lang="en-US" sz="2400" dirty="0">
                <a:ea typeface="Calibri"/>
                <a:cs typeface="Calibri"/>
                <a:sym typeface="Calibri"/>
              </a:rPr>
              <a:t>?</a:t>
            </a:r>
          </a:p>
          <a:p>
            <a:pPr marL="342900" lvl="0" indent="-342900">
              <a:spcBef>
                <a:spcPts val="1700"/>
              </a:spcBef>
              <a:buSzPct val="98666"/>
              <a:buFont typeface="Arial"/>
              <a:buChar char="•"/>
            </a:pPr>
            <a:r>
              <a:rPr lang="en-US" sz="2600" dirty="0">
                <a:solidFill>
                  <a:schemeClr val="dk1"/>
                </a:solidFill>
                <a:ea typeface="Calibri"/>
                <a:cs typeface="Calibri"/>
                <a:sym typeface="Calibri"/>
              </a:rPr>
              <a:t>Place the problem in an environmental context</a:t>
            </a:r>
          </a:p>
          <a:p>
            <a:pPr marL="800100" lvl="1" indent="-342900">
              <a:spcBef>
                <a:spcPts val="1000"/>
              </a:spcBef>
              <a:buSzPct val="99615"/>
              <a:buFont typeface="Wingdings" panose="05000000000000000000" pitchFamily="2" charset="2"/>
              <a:buChar char="§"/>
            </a:pPr>
            <a:r>
              <a:rPr lang="en-US" sz="2400" dirty="0">
                <a:solidFill>
                  <a:schemeClr val="dk1"/>
                </a:solidFill>
                <a:ea typeface="Calibri"/>
                <a:cs typeface="Calibri"/>
                <a:sym typeface="Calibri"/>
              </a:rPr>
              <a:t>What factors in the firm’s internal and external business environment might influence the situation</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3048826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30478"/>
            <a:ext cx="8778240" cy="848228"/>
          </a:xfrm>
        </p:spPr>
        <p:txBody>
          <a:bodyPr>
            <a:noAutofit/>
          </a:bodyPr>
          <a:lstStyle/>
          <a:p>
            <a:pPr eaLnBrk="1" hangingPunct="1">
              <a:defRPr/>
            </a:pPr>
            <a:r>
              <a:rPr lang="en-US" dirty="0" smtClean="0">
                <a:latin typeface="+mj-lt"/>
                <a:ea typeface="ＭＳ Ｐゴシック" pitchFamily="34" charset="-128"/>
              </a:rPr>
              <a:t>Step 2: Determine the Research Design</a:t>
            </a:r>
            <a:endParaRPr lang="en-US" dirty="0">
              <a:latin typeface="+mj-lt"/>
              <a:ea typeface="ＭＳ Ｐゴシック" pitchFamily="34" charset="-128"/>
            </a:endParaRPr>
          </a:p>
        </p:txBody>
      </p:sp>
      <p:sp>
        <p:nvSpPr>
          <p:cNvPr id="43010" name="Text  Placeholder 3"/>
          <p:cNvSpPr>
            <a:spLocks noGrp="1"/>
          </p:cNvSpPr>
          <p:nvPr>
            <p:ph sz="quarter" idx="14"/>
          </p:nvPr>
        </p:nvSpPr>
        <p:spPr>
          <a:xfrm>
            <a:off x="457200" y="1383506"/>
            <a:ext cx="8778240" cy="4495800"/>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Once the problem is isolated, the next step is to determine a ‘plan of attack’</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A </a:t>
            </a:r>
            <a:r>
              <a:rPr lang="en-US" sz="2400" b="1" dirty="0">
                <a:solidFill>
                  <a:schemeClr val="dk1"/>
                </a:solidFill>
                <a:ea typeface="Calibri"/>
                <a:cs typeface="Calibri"/>
                <a:sym typeface="Calibri"/>
              </a:rPr>
              <a:t>research design </a:t>
            </a:r>
            <a:r>
              <a:rPr lang="en-US" sz="2400" dirty="0">
                <a:solidFill>
                  <a:schemeClr val="dk1"/>
                </a:solidFill>
                <a:ea typeface="Calibri"/>
                <a:cs typeface="Calibri"/>
                <a:sym typeface="Calibri"/>
              </a:rPr>
              <a:t>is a plan that specifies what information marketers will collect and what type of study they will do</a:t>
            </a:r>
          </a:p>
          <a:p>
            <a:pPr marL="342900" lvl="0" indent="-342900">
              <a:spcBef>
                <a:spcPts val="1700"/>
              </a:spcBef>
              <a:buSzPct val="100000"/>
              <a:buFont typeface="Arial"/>
              <a:buChar char="•"/>
            </a:pPr>
            <a:r>
              <a:rPr lang="en-US" sz="2600" dirty="0">
                <a:solidFill>
                  <a:schemeClr val="dk1"/>
                </a:solidFill>
                <a:ea typeface="Calibri"/>
                <a:cs typeface="Calibri"/>
                <a:sym typeface="Calibri"/>
              </a:rPr>
              <a:t>Research designs fall into two categories: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Secondary data</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Primary data</a:t>
            </a:r>
          </a:p>
        </p:txBody>
      </p:sp>
    </p:spTree>
    <p:extLst>
      <p:ext uri="{BB962C8B-B14F-4D97-AF65-F5344CB8AC3E}">
        <p14:creationId xmlns:p14="http://schemas.microsoft.com/office/powerpoint/2010/main" val="2050892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a:t>
            </a:r>
            <a:endParaRPr lang="en-US" dirty="0">
              <a:latin typeface="+mj-lt"/>
            </a:endParaRPr>
          </a:p>
        </p:txBody>
      </p:sp>
      <p:sp>
        <p:nvSpPr>
          <p:cNvPr id="4" name="Text Placeholder 3"/>
          <p:cNvSpPr>
            <a:spLocks noGrp="1"/>
          </p:cNvSpPr>
          <p:nvPr>
            <p:ph sz="quarter" idx="14"/>
          </p:nvPr>
        </p:nvSpPr>
        <p:spPr>
          <a:xfrm>
            <a:off x="487680" y="1840706"/>
            <a:ext cx="8778240" cy="4495800"/>
          </a:xfrm>
        </p:spPr>
        <p:txBody>
          <a:bodyPr/>
          <a:lstStyle/>
          <a:p>
            <a:pPr marL="0" lvl="0" indent="0">
              <a:spcBef>
                <a:spcPts val="0"/>
              </a:spcBef>
              <a:buSzPct val="100000"/>
              <a:buNone/>
            </a:pPr>
            <a:r>
              <a:rPr lang="en-US" sz="2600" b="1" dirty="0" smtClean="0">
                <a:solidFill>
                  <a:srgbClr val="007FA3"/>
                </a:solidFill>
                <a:ea typeface="Calibri"/>
                <a:cs typeface="Calibri"/>
                <a:sym typeface="Calibri"/>
              </a:rPr>
              <a:t>4.1</a:t>
            </a:r>
            <a:r>
              <a:rPr lang="en-US" sz="2600" dirty="0" smtClean="0">
                <a:solidFill>
                  <a:srgbClr val="007FA3"/>
                </a:solidFill>
                <a:ea typeface="Calibri"/>
                <a:cs typeface="Calibri"/>
                <a:sym typeface="Calibri"/>
              </a:rPr>
              <a:t> </a:t>
            </a:r>
            <a:r>
              <a:rPr lang="en-US" sz="2600" dirty="0" smtClean="0">
                <a:solidFill>
                  <a:schemeClr val="dk1"/>
                </a:solidFill>
                <a:ea typeface="Calibri"/>
                <a:cs typeface="Calibri"/>
                <a:sym typeface="Calibri"/>
              </a:rPr>
              <a:t>Explain </a:t>
            </a:r>
            <a:r>
              <a:rPr lang="en-US" sz="2600" dirty="0">
                <a:solidFill>
                  <a:schemeClr val="dk1"/>
                </a:solidFill>
                <a:ea typeface="Calibri"/>
                <a:cs typeface="Calibri"/>
                <a:sym typeface="Calibri"/>
              </a:rPr>
              <a:t>the role of a marketing information system and </a:t>
            </a:r>
            <a:endParaRPr lang="en-US" sz="2600" dirty="0" smtClean="0">
              <a:solidFill>
                <a:schemeClr val="dk1"/>
              </a:solidFill>
              <a:ea typeface="Calibri"/>
              <a:cs typeface="Calibri"/>
              <a:sym typeface="Calibri"/>
            </a:endParaRPr>
          </a:p>
          <a:p>
            <a:pPr marL="0" lvl="0" indent="0">
              <a:spcBef>
                <a:spcPts val="0"/>
              </a:spcBef>
              <a:buSzPct val="100000"/>
              <a:buNone/>
            </a:pPr>
            <a:r>
              <a:rPr lang="en-US" sz="2600" dirty="0">
                <a:solidFill>
                  <a:schemeClr val="dk1"/>
                </a:solidFill>
                <a:ea typeface="Calibri"/>
                <a:cs typeface="Calibri"/>
                <a:sym typeface="Calibri"/>
              </a:rPr>
              <a:t> </a:t>
            </a:r>
            <a:r>
              <a:rPr lang="en-US" sz="2600" dirty="0" smtClean="0">
                <a:solidFill>
                  <a:schemeClr val="dk1"/>
                </a:solidFill>
                <a:ea typeface="Calibri"/>
                <a:cs typeface="Calibri"/>
                <a:sym typeface="Calibri"/>
              </a:rPr>
              <a:t>     a </a:t>
            </a:r>
            <a:r>
              <a:rPr lang="en-US" sz="2600" dirty="0">
                <a:solidFill>
                  <a:schemeClr val="dk1"/>
                </a:solidFill>
                <a:ea typeface="Calibri"/>
                <a:cs typeface="Calibri"/>
                <a:sym typeface="Calibri"/>
              </a:rPr>
              <a:t>marketing decision support system in marketing </a:t>
            </a:r>
            <a:endParaRPr lang="en-US" sz="2600" dirty="0" smtClean="0">
              <a:solidFill>
                <a:schemeClr val="dk1"/>
              </a:solidFill>
              <a:ea typeface="Calibri"/>
              <a:cs typeface="Calibri"/>
              <a:sym typeface="Calibri"/>
            </a:endParaRPr>
          </a:p>
          <a:p>
            <a:pPr marL="0" lvl="0" indent="0">
              <a:spcBef>
                <a:spcPts val="0"/>
              </a:spcBef>
              <a:buSzPct val="100000"/>
              <a:buNone/>
            </a:pPr>
            <a:r>
              <a:rPr lang="en-US" sz="2600" dirty="0">
                <a:solidFill>
                  <a:schemeClr val="dk1"/>
                </a:solidFill>
                <a:ea typeface="Calibri"/>
                <a:cs typeface="Calibri"/>
                <a:sym typeface="Calibri"/>
              </a:rPr>
              <a:t> </a:t>
            </a:r>
            <a:r>
              <a:rPr lang="en-US" sz="2600" dirty="0" smtClean="0">
                <a:solidFill>
                  <a:schemeClr val="dk1"/>
                </a:solidFill>
                <a:ea typeface="Calibri"/>
                <a:cs typeface="Calibri"/>
                <a:sym typeface="Calibri"/>
              </a:rPr>
              <a:t>     decision making</a:t>
            </a:r>
          </a:p>
          <a:p>
            <a:pPr marL="0" lvl="0" indent="0">
              <a:spcBef>
                <a:spcPts val="0"/>
              </a:spcBef>
              <a:buSzPct val="100000"/>
              <a:buNone/>
            </a:pPr>
            <a:endParaRPr lang="en-US" sz="2600" dirty="0">
              <a:solidFill>
                <a:schemeClr val="dk1"/>
              </a:solidFill>
              <a:ea typeface="Calibri"/>
              <a:cs typeface="Calibri"/>
              <a:sym typeface="Calibri"/>
            </a:endParaRPr>
          </a:p>
          <a:p>
            <a:pPr marL="0" lvl="0" indent="0">
              <a:spcBef>
                <a:spcPts val="0"/>
              </a:spcBef>
              <a:buSzPct val="100000"/>
              <a:buNone/>
            </a:pPr>
            <a:r>
              <a:rPr lang="en-US" sz="2600" b="1" dirty="0" smtClean="0">
                <a:solidFill>
                  <a:srgbClr val="007FA3"/>
                </a:solidFill>
                <a:ea typeface="Calibri"/>
                <a:cs typeface="Calibri"/>
                <a:sym typeface="Calibri"/>
              </a:rPr>
              <a:t>4.2</a:t>
            </a:r>
            <a:r>
              <a:rPr lang="en-US" sz="2600" dirty="0" smtClean="0">
                <a:solidFill>
                  <a:schemeClr val="dk1"/>
                </a:solidFill>
                <a:ea typeface="Calibri"/>
                <a:cs typeface="Calibri"/>
                <a:sym typeface="Calibri"/>
              </a:rPr>
              <a:t> Understand </a:t>
            </a:r>
            <a:r>
              <a:rPr lang="en-US" sz="2600" dirty="0">
                <a:solidFill>
                  <a:schemeClr val="dk1"/>
                </a:solidFill>
                <a:ea typeface="Calibri"/>
                <a:cs typeface="Calibri"/>
                <a:sym typeface="Calibri"/>
              </a:rPr>
              <a:t>the concept of customer insights and the </a:t>
            </a:r>
            <a:endParaRPr lang="en-US" sz="2600" dirty="0" smtClean="0">
              <a:solidFill>
                <a:schemeClr val="dk1"/>
              </a:solidFill>
              <a:ea typeface="Calibri"/>
              <a:cs typeface="Calibri"/>
              <a:sym typeface="Calibri"/>
            </a:endParaRPr>
          </a:p>
          <a:p>
            <a:pPr marL="0" lvl="0" indent="0">
              <a:spcBef>
                <a:spcPts val="0"/>
              </a:spcBef>
              <a:buSzPct val="100000"/>
              <a:buNone/>
            </a:pPr>
            <a:r>
              <a:rPr lang="en-US" sz="2600" dirty="0">
                <a:solidFill>
                  <a:schemeClr val="dk1"/>
                </a:solidFill>
                <a:ea typeface="Calibri"/>
                <a:cs typeface="Calibri"/>
                <a:sym typeface="Calibri"/>
              </a:rPr>
              <a:t> </a:t>
            </a:r>
            <a:r>
              <a:rPr lang="en-US" sz="2600" dirty="0" smtClean="0">
                <a:solidFill>
                  <a:schemeClr val="dk1"/>
                </a:solidFill>
                <a:ea typeface="Calibri"/>
                <a:cs typeface="Calibri"/>
                <a:sym typeface="Calibri"/>
              </a:rPr>
              <a:t>     role </a:t>
            </a:r>
            <a:r>
              <a:rPr lang="en-US" sz="2600" dirty="0">
                <a:solidFill>
                  <a:schemeClr val="dk1"/>
                </a:solidFill>
                <a:ea typeface="Calibri"/>
                <a:cs typeface="Calibri"/>
                <a:sym typeface="Calibri"/>
              </a:rPr>
              <a:t>it plays in making good marketing </a:t>
            </a:r>
            <a:r>
              <a:rPr lang="en-US" sz="2600" dirty="0" smtClean="0">
                <a:solidFill>
                  <a:schemeClr val="dk1"/>
                </a:solidFill>
                <a:ea typeface="Calibri"/>
                <a:cs typeface="Calibri"/>
                <a:sym typeface="Calibri"/>
              </a:rPr>
              <a:t>decisions</a:t>
            </a:r>
          </a:p>
          <a:p>
            <a:pPr marL="0" lvl="0" indent="0">
              <a:spcBef>
                <a:spcPts val="0"/>
              </a:spcBef>
              <a:buSzPct val="100000"/>
              <a:buNone/>
            </a:pPr>
            <a:endParaRPr lang="en-US" sz="2600" dirty="0">
              <a:solidFill>
                <a:schemeClr val="dk1"/>
              </a:solidFill>
              <a:ea typeface="Calibri"/>
              <a:cs typeface="Calibri"/>
              <a:sym typeface="Calibri"/>
            </a:endParaRPr>
          </a:p>
          <a:p>
            <a:pPr marL="0" lvl="0" indent="0">
              <a:spcBef>
                <a:spcPts val="0"/>
              </a:spcBef>
              <a:buSzPct val="100000"/>
              <a:buNone/>
            </a:pPr>
            <a:r>
              <a:rPr lang="en-US" sz="2600" b="1" dirty="0" smtClean="0">
                <a:solidFill>
                  <a:srgbClr val="007FA3"/>
                </a:solidFill>
                <a:ea typeface="Calibri"/>
                <a:cs typeface="Calibri"/>
                <a:sym typeface="Calibri"/>
              </a:rPr>
              <a:t>4.3 </a:t>
            </a:r>
            <a:r>
              <a:rPr lang="en-US" sz="2600" dirty="0" smtClean="0">
                <a:solidFill>
                  <a:schemeClr val="dk1"/>
                </a:solidFill>
                <a:ea typeface="Calibri"/>
                <a:cs typeface="Calibri"/>
                <a:sym typeface="Calibri"/>
              </a:rPr>
              <a:t>List </a:t>
            </a:r>
            <a:r>
              <a:rPr lang="en-US" sz="2600" dirty="0">
                <a:solidFill>
                  <a:schemeClr val="dk1"/>
                </a:solidFill>
                <a:ea typeface="Calibri"/>
                <a:cs typeface="Calibri"/>
                <a:sym typeface="Calibri"/>
              </a:rPr>
              <a:t>and explain the steps and key elements of the </a:t>
            </a:r>
            <a:endParaRPr lang="en-US" sz="2600" dirty="0" smtClean="0">
              <a:solidFill>
                <a:schemeClr val="dk1"/>
              </a:solidFill>
              <a:ea typeface="Calibri"/>
              <a:cs typeface="Calibri"/>
              <a:sym typeface="Calibri"/>
            </a:endParaRPr>
          </a:p>
          <a:p>
            <a:pPr marL="0" lvl="0" indent="0">
              <a:spcBef>
                <a:spcPts val="0"/>
              </a:spcBef>
              <a:buSzPct val="100000"/>
              <a:buNone/>
            </a:pPr>
            <a:r>
              <a:rPr lang="en-US" sz="2600" dirty="0">
                <a:solidFill>
                  <a:schemeClr val="dk1"/>
                </a:solidFill>
                <a:ea typeface="Calibri"/>
                <a:cs typeface="Calibri"/>
                <a:sym typeface="Calibri"/>
              </a:rPr>
              <a:t> </a:t>
            </a:r>
            <a:r>
              <a:rPr lang="en-US" sz="2600" dirty="0" smtClean="0">
                <a:solidFill>
                  <a:schemeClr val="dk1"/>
                </a:solidFill>
                <a:ea typeface="Calibri"/>
                <a:cs typeface="Calibri"/>
                <a:sym typeface="Calibri"/>
              </a:rPr>
              <a:t>     market </a:t>
            </a:r>
            <a:r>
              <a:rPr lang="en-US" sz="2600" dirty="0">
                <a:solidFill>
                  <a:schemeClr val="dk1"/>
                </a:solidFill>
                <a:ea typeface="Calibri"/>
                <a:cs typeface="Calibri"/>
                <a:sym typeface="Calibri"/>
              </a:rPr>
              <a:t>research </a:t>
            </a:r>
            <a:r>
              <a:rPr lang="en-US" sz="2600" dirty="0" smtClean="0">
                <a:solidFill>
                  <a:schemeClr val="dk1"/>
                </a:solidFill>
                <a:ea typeface="Calibri"/>
                <a:cs typeface="Calibri"/>
                <a:sym typeface="Calibri"/>
              </a:rPr>
              <a:t>process</a:t>
            </a:r>
            <a:endParaRPr lang="en-US" sz="2600" dirty="0">
              <a:solidFill>
                <a:schemeClr val="dk1"/>
              </a:solidFill>
              <a:ea typeface="Calibri"/>
              <a:cs typeface="Calibri"/>
              <a:sym typeface="Calibri"/>
            </a:endParaRPr>
          </a:p>
        </p:txBody>
      </p:sp>
    </p:spTree>
    <p:extLst>
      <p:ext uri="{BB962C8B-B14F-4D97-AF65-F5344CB8AC3E}">
        <p14:creationId xmlns:p14="http://schemas.microsoft.com/office/powerpoint/2010/main" val="894745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06400" y="244634"/>
            <a:ext cx="8778240" cy="666513"/>
          </a:xfrm>
        </p:spPr>
        <p:txBody>
          <a:bodyPr/>
          <a:lstStyle/>
          <a:p>
            <a:pPr eaLnBrk="1" hangingPunct="1"/>
            <a:r>
              <a:rPr lang="en-US" dirty="0" smtClean="0">
                <a:latin typeface="+mj-lt"/>
                <a:ea typeface="ＭＳ Ｐゴシック" pitchFamily="34" charset="-128"/>
              </a:rPr>
              <a:t>Research with Secondary Data</a:t>
            </a:r>
            <a:endParaRPr lang="en-US" dirty="0">
              <a:latin typeface="+mj-lt"/>
              <a:ea typeface="ＭＳ Ｐゴシック" pitchFamily="34" charset="-128"/>
            </a:endParaRPr>
          </a:p>
        </p:txBody>
      </p:sp>
      <p:sp>
        <p:nvSpPr>
          <p:cNvPr id="47106" name="Text  Placeholder 3"/>
          <p:cNvSpPr>
            <a:spLocks noGrp="1"/>
          </p:cNvSpPr>
          <p:nvPr>
            <p:ph sz="quarter" idx="14"/>
          </p:nvPr>
        </p:nvSpPr>
        <p:spPr>
          <a:xfrm>
            <a:off x="457200" y="1612106"/>
            <a:ext cx="8763000" cy="3962400"/>
          </a:xfrm>
        </p:spPr>
        <p:txBody>
          <a:bodyPr/>
          <a:lstStyle/>
          <a:p>
            <a:pPr marL="342900" indent="-342900">
              <a:spcBef>
                <a:spcPts val="1700"/>
              </a:spcBef>
              <a:buSzPct val="100000"/>
              <a:buFont typeface="Arial"/>
              <a:buChar char="•"/>
            </a:pPr>
            <a:r>
              <a:rPr lang="en-US" sz="2600" dirty="0">
                <a:solidFill>
                  <a:schemeClr val="dk1"/>
                </a:solidFill>
                <a:ea typeface="Calibri"/>
                <a:cs typeface="Calibri"/>
                <a:sym typeface="Calibri"/>
              </a:rPr>
              <a:t>Does information already exist?</a:t>
            </a:r>
          </a:p>
          <a:p>
            <a:pPr marL="342900" indent="-342900">
              <a:spcBef>
                <a:spcPts val="1700"/>
              </a:spcBef>
              <a:buSzPct val="100000"/>
              <a:buFont typeface="Arial"/>
              <a:buChar char="•"/>
            </a:pPr>
            <a:r>
              <a:rPr lang="en-US" sz="2600" dirty="0">
                <a:solidFill>
                  <a:schemeClr val="dk1"/>
                </a:solidFill>
                <a:ea typeface="Calibri"/>
                <a:cs typeface="Calibri"/>
                <a:sym typeface="Calibri"/>
              </a:rPr>
              <a:t>Trade associations compile data</a:t>
            </a:r>
          </a:p>
          <a:p>
            <a:pPr marL="342900" indent="-342900">
              <a:spcBef>
                <a:spcPts val="1700"/>
              </a:spcBef>
              <a:buSzPct val="100000"/>
              <a:buFont typeface="Arial"/>
              <a:buChar char="•"/>
            </a:pPr>
            <a:r>
              <a:rPr lang="en-US" sz="2600" dirty="0">
                <a:solidFill>
                  <a:schemeClr val="dk1"/>
                </a:solidFill>
                <a:ea typeface="Calibri"/>
                <a:cs typeface="Calibri"/>
                <a:sym typeface="Calibri"/>
              </a:rPr>
              <a:t>Secondary data can save time and money</a:t>
            </a:r>
          </a:p>
        </p:txBody>
      </p:sp>
    </p:spTree>
    <p:extLst>
      <p:ext uri="{BB962C8B-B14F-4D97-AF65-F5344CB8AC3E}">
        <p14:creationId xmlns:p14="http://schemas.microsoft.com/office/powerpoint/2010/main" val="28636466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44634"/>
            <a:ext cx="8778240" cy="834072"/>
          </a:xfrm>
        </p:spPr>
        <p:txBody>
          <a:bodyPr/>
          <a:lstStyle/>
          <a:p>
            <a:pPr eaLnBrk="1" hangingPunct="1"/>
            <a:r>
              <a:rPr lang="en-US" dirty="0" smtClean="0">
                <a:latin typeface="+mj-lt"/>
                <a:ea typeface="ＭＳ Ｐゴシック" pitchFamily="34" charset="-128"/>
              </a:rPr>
              <a:t>Figure 4.4 Market Research Designs</a:t>
            </a:r>
          </a:p>
        </p:txBody>
      </p:sp>
      <p:pic>
        <p:nvPicPr>
          <p:cNvPr id="4" name="Picture  343" descr="Two tree diagrams show how market research designs stem from either primary or secondary research.&#10;The first tree lists the sources for secondary research.&#10;1. Internal Sources&#10;    i. Company reports&#10;    ii. Previous company research&#10;    iii. Salesperson feedback&#10;    iv. Customer feedback&#10;2. External Sources&#10;    i. Published research&#10;    ii. Trade organizations&#10;    iii. Syndicated research&#10;    iv. Government resources&#10;&#10;The second tree lists the sources for primary research.&#10;1. Exploratory Research&#10;    i. Customer interviews&#10;    ii. Focus groups&#10;    iii. Projective techniques&#10;    iv. Case studies&#10;    v. Ethnographies&#10;2. Descriptive Research&#10;    i. Cross-sectional&#10;    ii. Longitudinal&#10;3. Causal Research&#10;    i. Laboratory research&#10;    ii. Field studies"/>
          <p:cNvPicPr preferRelativeResize="0"/>
          <p:nvPr/>
        </p:nvPicPr>
        <p:blipFill rotWithShape="1">
          <a:blip r:embed="rId3">
            <a:alphaModFix/>
          </a:blip>
          <a:srcRect/>
          <a:stretch/>
        </p:blipFill>
        <p:spPr>
          <a:xfrm>
            <a:off x="364850" y="1947863"/>
            <a:ext cx="8931550" cy="3157536"/>
          </a:xfrm>
          <a:prstGeom prst="rect">
            <a:avLst/>
          </a:prstGeom>
          <a:noFill/>
          <a:ln>
            <a:noFill/>
          </a:ln>
        </p:spPr>
      </p:pic>
    </p:spTree>
    <p:extLst>
      <p:ext uri="{BB962C8B-B14F-4D97-AF65-F5344CB8AC3E}">
        <p14:creationId xmlns:p14="http://schemas.microsoft.com/office/powerpoint/2010/main" val="219188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Research with Primary Data</a:t>
            </a:r>
          </a:p>
        </p:txBody>
      </p:sp>
      <p:sp>
        <p:nvSpPr>
          <p:cNvPr id="2" name="Content Placeholder 1"/>
          <p:cNvSpPr>
            <a:spLocks noGrp="1"/>
          </p:cNvSpPr>
          <p:nvPr>
            <p:ph idx="1"/>
          </p:nvPr>
        </p:nvSpPr>
        <p:spPr/>
        <p:txBody>
          <a:bodyPr/>
          <a:lstStyle/>
          <a:p>
            <a:pPr marL="342900" indent="-342900">
              <a:spcBef>
                <a:spcPts val="0"/>
              </a:spcBef>
              <a:buFont typeface="Arial"/>
              <a:buChar char="•"/>
            </a:pPr>
            <a:r>
              <a:rPr lang="en-IN" dirty="0">
                <a:solidFill>
                  <a:schemeClr val="dk1"/>
                </a:solidFill>
                <a:ea typeface="Calibri"/>
                <a:cs typeface="Calibri"/>
                <a:sym typeface="Calibri"/>
              </a:rPr>
              <a:t>Primary data refers to data collected by the firm to address a specific question</a:t>
            </a:r>
          </a:p>
          <a:p>
            <a:pPr marL="914400" lvl="1" indent="-457200">
              <a:spcBef>
                <a:spcPts val="1700"/>
              </a:spcBef>
              <a:buSzPct val="100000"/>
            </a:pPr>
            <a:r>
              <a:rPr lang="en-IN" dirty="0">
                <a:solidFill>
                  <a:schemeClr val="dk1"/>
                </a:solidFill>
                <a:ea typeface="Calibri"/>
                <a:cs typeface="Calibri"/>
                <a:sym typeface="Calibri"/>
              </a:rPr>
              <a:t>When a company needs to make a specific decision, secondary data may not be enough!</a:t>
            </a:r>
          </a:p>
          <a:p>
            <a:pPr marL="914400" lvl="1" indent="-457200">
              <a:spcBef>
                <a:spcPts val="1000"/>
              </a:spcBef>
              <a:buSzPct val="100000"/>
            </a:pPr>
            <a:r>
              <a:rPr lang="en-IN" dirty="0">
                <a:solidFill>
                  <a:schemeClr val="dk1"/>
                </a:solidFill>
                <a:ea typeface="Calibri"/>
                <a:cs typeface="Calibri"/>
                <a:sym typeface="Calibri"/>
              </a:rPr>
              <a:t>May include demographics, psychological info, awareness, attitudes, and opinions </a:t>
            </a:r>
          </a:p>
          <a:p>
            <a:pPr marL="457200" lvl="1" indent="-457200">
              <a:spcBef>
                <a:spcPts val="1700"/>
              </a:spcBef>
              <a:buSzPct val="100000"/>
              <a:buFont typeface="Arial" panose="020B0604020202020204" pitchFamily="34" charset="0"/>
              <a:buChar char="•"/>
            </a:pPr>
            <a:r>
              <a:rPr lang="en-IN" sz="2600" dirty="0">
                <a:solidFill>
                  <a:schemeClr val="dk1"/>
                </a:solidFill>
                <a:ea typeface="Calibri"/>
                <a:cs typeface="Calibri"/>
                <a:sym typeface="Calibri"/>
              </a:rPr>
              <a:t>Exploratory, descriptive, and causal </a:t>
            </a:r>
            <a:r>
              <a:rPr lang="en-IN" sz="2600" dirty="0" smtClean="0">
                <a:solidFill>
                  <a:schemeClr val="dk1"/>
                </a:solidFill>
                <a:ea typeface="Calibri"/>
                <a:cs typeface="Calibri"/>
                <a:sym typeface="Calibri"/>
              </a:rPr>
              <a:t>research</a:t>
            </a:r>
            <a:endParaRPr lang="en-IN" sz="2600" dirty="0">
              <a:solidFill>
                <a:schemeClr val="dk1"/>
              </a:solidFill>
              <a:ea typeface="Calibri"/>
              <a:cs typeface="Calibri"/>
              <a:sym typeface="Calibri"/>
            </a:endParaRPr>
          </a:p>
        </p:txBody>
      </p:sp>
    </p:spTree>
    <p:extLst>
      <p:ext uri="{BB962C8B-B14F-4D97-AF65-F5344CB8AC3E}">
        <p14:creationId xmlns:p14="http://schemas.microsoft.com/office/powerpoint/2010/main" val="649954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Exploratory Research</a:t>
            </a: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Exploratory research is useful for:</a:t>
            </a:r>
          </a:p>
          <a:p>
            <a:pPr marL="914400" lvl="1" indent="-457200">
              <a:spcBef>
                <a:spcPts val="1700"/>
              </a:spcBef>
              <a:buSzPct val="100000"/>
            </a:pPr>
            <a:r>
              <a:rPr lang="en-US" dirty="0">
                <a:solidFill>
                  <a:schemeClr val="dk1"/>
                </a:solidFill>
                <a:ea typeface="Calibri"/>
                <a:cs typeface="Calibri"/>
                <a:sym typeface="Calibri"/>
              </a:rPr>
              <a:t>Gaining better understanding of problem</a:t>
            </a:r>
          </a:p>
          <a:p>
            <a:pPr marL="914400" lvl="1" indent="-457200">
              <a:spcBef>
                <a:spcPts val="1000"/>
              </a:spcBef>
              <a:buSzPct val="100000"/>
            </a:pPr>
            <a:r>
              <a:rPr lang="en-US" dirty="0">
                <a:solidFill>
                  <a:schemeClr val="dk1"/>
                </a:solidFill>
                <a:ea typeface="Calibri"/>
                <a:cs typeface="Calibri"/>
                <a:sym typeface="Calibri"/>
              </a:rPr>
              <a:t>Identifying new opportunities</a:t>
            </a:r>
          </a:p>
          <a:p>
            <a:pPr marL="457200" lvl="1" indent="-457200">
              <a:spcBef>
                <a:spcPts val="1700"/>
              </a:spcBef>
              <a:buSzPct val="100000"/>
              <a:buFont typeface="Arial" panose="020B0604020202020204" pitchFamily="34" charset="0"/>
              <a:buChar char="•"/>
            </a:pPr>
            <a:r>
              <a:rPr lang="en-US" sz="2600" dirty="0">
                <a:solidFill>
                  <a:schemeClr val="dk1"/>
                </a:solidFill>
                <a:ea typeface="Calibri"/>
                <a:cs typeface="Calibri"/>
                <a:sym typeface="Calibri"/>
              </a:rPr>
              <a:t>Often qualitative in nature</a:t>
            </a:r>
          </a:p>
          <a:p>
            <a:pPr marL="800100" lvl="1" indent="-342900">
              <a:spcBef>
                <a:spcPts val="1000"/>
              </a:spcBef>
              <a:buSzPct val="100000"/>
            </a:pPr>
            <a:r>
              <a:rPr lang="en-US" dirty="0">
                <a:solidFill>
                  <a:schemeClr val="dk1"/>
                </a:solidFill>
                <a:ea typeface="Calibri"/>
                <a:cs typeface="Calibri"/>
                <a:sym typeface="Calibri"/>
              </a:rPr>
              <a:t> Focus </a:t>
            </a:r>
          </a:p>
          <a:p>
            <a:pPr marL="800100" lvl="1" indent="-342900">
              <a:spcBef>
                <a:spcPts val="1000"/>
              </a:spcBef>
              <a:buSzPct val="100000"/>
            </a:pPr>
            <a:r>
              <a:rPr lang="en-US" dirty="0"/>
              <a:t> Market research online community (MROC)</a:t>
            </a:r>
            <a:endParaRPr lang="en-US" dirty="0">
              <a:solidFill>
                <a:schemeClr val="dk1"/>
              </a:solidFill>
              <a:ea typeface="Calibri"/>
              <a:cs typeface="Calibri"/>
              <a:sym typeface="Calibri"/>
            </a:endParaRPr>
          </a:p>
          <a:p>
            <a:pPr marL="800100" lvl="1" indent="-342900">
              <a:spcBef>
                <a:spcPts val="1000"/>
              </a:spcBef>
              <a:buSzPct val="100000"/>
            </a:pPr>
            <a:r>
              <a:rPr lang="en-US" dirty="0">
                <a:solidFill>
                  <a:schemeClr val="dk1"/>
                </a:solidFill>
                <a:ea typeface="Calibri"/>
                <a:cs typeface="Calibri"/>
                <a:sym typeface="Calibri"/>
              </a:rPr>
              <a:t> Case studies </a:t>
            </a:r>
          </a:p>
          <a:p>
            <a:pPr marL="800100" lvl="1" indent="-342900">
              <a:spcBef>
                <a:spcPts val="1000"/>
              </a:spcBef>
              <a:buSzPct val="100000"/>
            </a:pPr>
            <a:r>
              <a:rPr lang="en-US" dirty="0">
                <a:solidFill>
                  <a:schemeClr val="dk1"/>
                </a:solidFill>
                <a:ea typeface="Calibri"/>
                <a:cs typeface="Calibri"/>
                <a:sym typeface="Calibri"/>
              </a:rPr>
              <a:t> </a:t>
            </a:r>
            <a:r>
              <a:rPr lang="en-US" dirty="0" smtClean="0">
                <a:solidFill>
                  <a:schemeClr val="dk1"/>
                </a:solidFill>
                <a:ea typeface="Calibri"/>
                <a:cs typeface="Calibri"/>
                <a:sym typeface="Calibri"/>
              </a:rPr>
              <a:t>Ethnographies</a:t>
            </a:r>
            <a:endParaRPr lang="en-US" dirty="0"/>
          </a:p>
        </p:txBody>
      </p:sp>
    </p:spTree>
    <p:extLst>
      <p:ext uri="{BB962C8B-B14F-4D97-AF65-F5344CB8AC3E}">
        <p14:creationId xmlns:p14="http://schemas.microsoft.com/office/powerpoint/2010/main" val="2727897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Descriptive Research</a:t>
            </a: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Descriptive research</a:t>
            </a:r>
          </a:p>
          <a:p>
            <a:pPr marL="800100" lvl="1" indent="-342900">
              <a:spcBef>
                <a:spcPts val="1700"/>
              </a:spcBef>
              <a:buSzPct val="100000"/>
            </a:pPr>
            <a:r>
              <a:rPr lang="en-US" dirty="0">
                <a:solidFill>
                  <a:schemeClr val="dk1"/>
                </a:solidFill>
                <a:ea typeface="Calibri"/>
                <a:cs typeface="Calibri"/>
                <a:sym typeface="Calibri"/>
              </a:rPr>
              <a:t>Systematically investigate marketing problem</a:t>
            </a:r>
          </a:p>
          <a:p>
            <a:pPr marL="800100" lvl="1" indent="-342900">
              <a:spcBef>
                <a:spcPts val="1000"/>
              </a:spcBef>
              <a:buSzPct val="100000"/>
            </a:pPr>
            <a:r>
              <a:rPr lang="en-US" dirty="0">
                <a:solidFill>
                  <a:schemeClr val="dk1"/>
                </a:solidFill>
                <a:ea typeface="Calibri"/>
                <a:cs typeface="Calibri"/>
                <a:sym typeface="Calibri"/>
              </a:rPr>
              <a:t>Results expressed in quantitative terms</a:t>
            </a:r>
          </a:p>
          <a:p>
            <a:pPr marL="800100" lvl="1" indent="-342900">
              <a:spcBef>
                <a:spcPts val="1000"/>
              </a:spcBef>
              <a:buSzPct val="100000"/>
            </a:pPr>
            <a:r>
              <a:rPr lang="en-US" dirty="0">
                <a:solidFill>
                  <a:schemeClr val="dk1"/>
                </a:solidFill>
                <a:ea typeface="Calibri"/>
                <a:cs typeface="Calibri"/>
                <a:sym typeface="Calibri"/>
              </a:rPr>
              <a:t>Cross-sectional vs. longitudinal </a:t>
            </a:r>
            <a:r>
              <a:rPr lang="en-US" dirty="0" smtClean="0">
                <a:solidFill>
                  <a:schemeClr val="dk1"/>
                </a:solidFill>
                <a:ea typeface="Calibri"/>
                <a:cs typeface="Calibri"/>
                <a:sym typeface="Calibri"/>
              </a:rPr>
              <a:t>designs</a:t>
            </a:r>
            <a:endParaRPr lang="en-US" dirty="0"/>
          </a:p>
        </p:txBody>
      </p:sp>
    </p:spTree>
    <p:extLst>
      <p:ext uri="{BB962C8B-B14F-4D97-AF65-F5344CB8AC3E}">
        <p14:creationId xmlns:p14="http://schemas.microsoft.com/office/powerpoint/2010/main" val="3626719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Causal Research</a:t>
            </a:r>
          </a:p>
        </p:txBody>
      </p:sp>
      <p:sp>
        <p:nvSpPr>
          <p:cNvPr id="2" name="Content Placeholder 1"/>
          <p:cNvSpPr>
            <a:spLocks noGrp="1"/>
          </p:cNvSpPr>
          <p:nvPr>
            <p:ph idx="1"/>
          </p:nvPr>
        </p:nvSpPr>
        <p:spPr>
          <a:xfrm>
            <a:off x="487680" y="1231106"/>
            <a:ext cx="4922520" cy="4843409"/>
          </a:xfrm>
        </p:spPr>
        <p:txBody>
          <a:bodyPr/>
          <a:lstStyle/>
          <a:p>
            <a:pPr marL="342900" lvl="0" indent="-342900">
              <a:spcBef>
                <a:spcPts val="0"/>
              </a:spcBef>
              <a:buFont typeface="Arial"/>
              <a:buChar char="•"/>
            </a:pPr>
            <a:r>
              <a:rPr lang="en-US" dirty="0">
                <a:solidFill>
                  <a:schemeClr val="dk1"/>
                </a:solidFill>
                <a:ea typeface="Calibri"/>
                <a:cs typeface="Calibri"/>
                <a:sym typeface="Calibri"/>
              </a:rPr>
              <a:t>Causal research</a:t>
            </a:r>
          </a:p>
          <a:p>
            <a:pPr marL="800100" lvl="1" indent="-342900">
              <a:spcBef>
                <a:spcPts val="1700"/>
              </a:spcBef>
              <a:buSzPct val="100000"/>
            </a:pPr>
            <a:r>
              <a:rPr lang="en-US" dirty="0">
                <a:solidFill>
                  <a:schemeClr val="dk1"/>
                </a:solidFill>
                <a:ea typeface="Calibri"/>
                <a:cs typeface="Calibri"/>
                <a:sym typeface="Calibri"/>
              </a:rPr>
              <a:t>Attempts to identify cause-and-effect</a:t>
            </a:r>
          </a:p>
          <a:p>
            <a:pPr marL="800100" lvl="1" indent="-342900">
              <a:spcBef>
                <a:spcPts val="1000"/>
              </a:spcBef>
              <a:buSzPct val="100000"/>
            </a:pPr>
            <a:r>
              <a:rPr lang="en-US" dirty="0"/>
              <a:t>Often involves experiments</a:t>
            </a:r>
            <a:endParaRPr lang="en-US" dirty="0">
              <a:solidFill>
                <a:schemeClr val="dk1"/>
              </a:solidFill>
              <a:ea typeface="Calibri"/>
              <a:cs typeface="Calibri"/>
              <a:sym typeface="Calibri"/>
            </a:endParaRPr>
          </a:p>
          <a:p>
            <a:pPr marL="800100" lvl="1" indent="-342900">
              <a:spcBef>
                <a:spcPts val="1000"/>
              </a:spcBef>
              <a:buSzPct val="100000"/>
            </a:pPr>
            <a:r>
              <a:rPr lang="en-US" dirty="0">
                <a:solidFill>
                  <a:schemeClr val="dk1"/>
                </a:solidFill>
                <a:ea typeface="Calibri"/>
                <a:cs typeface="Calibri"/>
                <a:sym typeface="Calibri"/>
              </a:rPr>
              <a:t>Independent and dependent variables</a:t>
            </a:r>
          </a:p>
          <a:p>
            <a:pPr marL="0" lvl="0" indent="0">
              <a:spcBef>
                <a:spcPts val="1700"/>
              </a:spcBef>
              <a:buClr>
                <a:schemeClr val="dk1"/>
              </a:buClr>
              <a:buSzPct val="25000"/>
              <a:buNone/>
            </a:pPr>
            <a:r>
              <a:rPr lang="en-US" sz="2400" b="1" dirty="0">
                <a:solidFill>
                  <a:srgbClr val="000000"/>
                </a:solidFill>
                <a:ea typeface="Calibri"/>
                <a:cs typeface="Calibri"/>
                <a:sym typeface="Calibri"/>
              </a:rPr>
              <a:t>Sales of beer and diapers are correlated, but does one cause the other</a:t>
            </a:r>
            <a:r>
              <a:rPr lang="en-US" sz="2400" b="1" dirty="0" smtClean="0">
                <a:solidFill>
                  <a:srgbClr val="000000"/>
                </a:solidFill>
                <a:ea typeface="Calibri"/>
                <a:cs typeface="Calibri"/>
                <a:sym typeface="Calibri"/>
              </a:rPr>
              <a:t>?</a:t>
            </a:r>
            <a:endParaRPr lang="en-US" dirty="0"/>
          </a:p>
        </p:txBody>
      </p:sp>
      <p:pic>
        <p:nvPicPr>
          <p:cNvPr id="6" name="Picture 380" descr="A photo shows a man in a business suit with a toddler in his arms, picking out a package of diapers at a grocery store.&#10;"/>
          <p:cNvPicPr preferRelativeResize="0"/>
          <p:nvPr/>
        </p:nvPicPr>
        <p:blipFill rotWithShape="1">
          <a:blip r:embed="rId3">
            <a:alphaModFix/>
          </a:blip>
          <a:srcRect/>
          <a:stretch/>
        </p:blipFill>
        <p:spPr>
          <a:xfrm>
            <a:off x="5673582" y="2637995"/>
            <a:ext cx="3685690" cy="2195262"/>
          </a:xfrm>
          <a:prstGeom prst="rect">
            <a:avLst/>
          </a:prstGeom>
          <a:noFill/>
          <a:ln>
            <a:noFill/>
          </a:ln>
        </p:spPr>
      </p:pic>
    </p:spTree>
    <p:extLst>
      <p:ext uri="{BB962C8B-B14F-4D97-AF65-F5344CB8AC3E}">
        <p14:creationId xmlns:p14="http://schemas.microsoft.com/office/powerpoint/2010/main" val="199952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Ethical/Sustainable Decisions in the Real World</a:t>
            </a:r>
            <a:endParaRPr lang="en-US" sz="2000" b="0" dirty="0" smtClean="0">
              <a:latin typeface="+mj-lt"/>
              <a:ea typeface="ＭＳ Ｐゴシック" pitchFamily="34" charset="-128"/>
            </a:endParaRPr>
          </a:p>
        </p:txBody>
      </p:sp>
      <p:sp>
        <p:nvSpPr>
          <p:cNvPr id="2" name="Content Placeholder 1"/>
          <p:cNvSpPr>
            <a:spLocks noGrp="1"/>
          </p:cNvSpPr>
          <p:nvPr>
            <p:ph idx="1"/>
          </p:nvPr>
        </p:nvSpPr>
        <p:spPr>
          <a:xfrm>
            <a:off x="487680" y="1612106"/>
            <a:ext cx="8778240" cy="4843409"/>
          </a:xfrm>
        </p:spPr>
        <p:txBody>
          <a:bodyPr/>
          <a:lstStyle/>
          <a:p>
            <a:pPr marL="342900" lvl="0" indent="-342900">
              <a:spcBef>
                <a:spcPts val="0"/>
              </a:spcBef>
              <a:buSzPct val="99615"/>
              <a:buFont typeface="Arial"/>
              <a:buChar char="•"/>
            </a:pPr>
            <a:r>
              <a:rPr lang="en-IN" sz="2400" dirty="0">
                <a:solidFill>
                  <a:schemeClr val="dk1"/>
                </a:solidFill>
                <a:ea typeface="Calibri"/>
                <a:cs typeface="Calibri"/>
                <a:sym typeface="Calibri"/>
              </a:rPr>
              <a:t>Should companies that offer products or services that may pose health risks be allowed to fund research that could suggest that those products share little or no responsibility for those health risks?</a:t>
            </a:r>
          </a:p>
          <a:p>
            <a:pPr marL="800100" lvl="1" indent="-342900">
              <a:spcBef>
                <a:spcPts val="1700"/>
              </a:spcBef>
              <a:buSzPct val="100909"/>
            </a:pPr>
            <a:r>
              <a:rPr lang="en-IN" sz="2200" dirty="0">
                <a:solidFill>
                  <a:schemeClr val="dk1"/>
                </a:solidFill>
                <a:ea typeface="Calibri"/>
                <a:cs typeface="Calibri"/>
                <a:sym typeface="Calibri"/>
              </a:rPr>
              <a:t>Coca-Cola spent $132 million on research from 2010 to 2015</a:t>
            </a:r>
          </a:p>
          <a:p>
            <a:pPr marL="804672" lvl="1" indent="-347472">
              <a:spcBef>
                <a:spcPts val="444"/>
              </a:spcBef>
              <a:buSzPct val="100909"/>
            </a:pPr>
            <a:r>
              <a:rPr lang="en-IN" sz="2200" dirty="0">
                <a:solidFill>
                  <a:schemeClr val="dk1"/>
                </a:solidFill>
                <a:ea typeface="Calibri"/>
                <a:cs typeface="Calibri"/>
                <a:sym typeface="Calibri"/>
              </a:rPr>
              <a:t>Research suggested that Americans held an illegitimate fixation on calorie consumption, but didn’t exercise</a:t>
            </a:r>
          </a:p>
          <a:p>
            <a:pPr marL="457200" lvl="1" indent="0">
              <a:spcBef>
                <a:spcPts val="1700"/>
              </a:spcBef>
              <a:buClr>
                <a:schemeClr val="dk2"/>
              </a:buClr>
              <a:buSzPct val="25000"/>
              <a:buNone/>
            </a:pPr>
            <a:r>
              <a:rPr lang="en-IN" sz="2200" b="1" dirty="0">
                <a:solidFill>
                  <a:srgbClr val="000000"/>
                </a:solidFill>
                <a:ea typeface="Calibri"/>
                <a:cs typeface="Calibri"/>
                <a:sym typeface="Calibri"/>
              </a:rPr>
              <a:t>As a marketing executive, is it OK to commission and fund research that supports the position that the product posed no health risk when you are aware that other independent research studies contradict that view</a:t>
            </a:r>
            <a:r>
              <a:rPr lang="en-IN" sz="2200" b="1" dirty="0" smtClean="0">
                <a:solidFill>
                  <a:srgbClr val="000000"/>
                </a:solidFill>
                <a:ea typeface="Calibri"/>
                <a:cs typeface="Calibri"/>
                <a:sym typeface="Calibri"/>
              </a:rPr>
              <a:t>?</a:t>
            </a:r>
            <a:endParaRPr lang="en-IN" sz="2200" b="1" dirty="0">
              <a:solidFill>
                <a:srgbClr val="000000"/>
              </a:solidFill>
              <a:ea typeface="Calibri"/>
              <a:cs typeface="Calibri"/>
              <a:sym typeface="Calibri"/>
            </a:endParaRPr>
          </a:p>
        </p:txBody>
      </p:sp>
    </p:spTree>
    <p:extLst>
      <p:ext uri="{BB962C8B-B14F-4D97-AF65-F5344CB8AC3E}">
        <p14:creationId xmlns:p14="http://schemas.microsoft.com/office/powerpoint/2010/main" val="128100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3: Choose the Method to Collect Primary Data</a:t>
            </a:r>
            <a:endParaRPr lang="en-US" sz="2000" b="0" dirty="0" smtClean="0">
              <a:latin typeface="+mj-lt"/>
              <a:ea typeface="ＭＳ Ｐゴシック" pitchFamily="34" charset="-128"/>
            </a:endParaRPr>
          </a:p>
        </p:txBody>
      </p:sp>
      <p:sp>
        <p:nvSpPr>
          <p:cNvPr id="2" name="Content Placeholder 1"/>
          <p:cNvSpPr>
            <a:spLocks noGrp="1"/>
          </p:cNvSpPr>
          <p:nvPr>
            <p:ph idx="1"/>
          </p:nvPr>
        </p:nvSpPr>
        <p:spPr>
          <a:xfrm>
            <a:off x="487680" y="1645497"/>
            <a:ext cx="4389120" cy="4843409"/>
          </a:xfrm>
        </p:spPr>
        <p:txBody>
          <a:bodyPr/>
          <a:lstStyle/>
          <a:p>
            <a:pPr marL="342900" lvl="0" indent="-342900">
              <a:spcBef>
                <a:spcPts val="0"/>
              </a:spcBef>
              <a:buFont typeface="Arial"/>
              <a:buChar char="•"/>
            </a:pPr>
            <a:r>
              <a:rPr lang="en-US" dirty="0">
                <a:solidFill>
                  <a:schemeClr val="dk1"/>
                </a:solidFill>
                <a:ea typeface="Calibri"/>
                <a:cs typeface="Calibri"/>
                <a:sym typeface="Calibri"/>
              </a:rPr>
              <a:t>Primary data collection falls into two broad categories</a:t>
            </a:r>
          </a:p>
          <a:p>
            <a:pPr marL="914400" lvl="1" indent="-457200">
              <a:spcBef>
                <a:spcPts val="1700"/>
              </a:spcBef>
              <a:buSzPct val="100000"/>
            </a:pPr>
            <a:r>
              <a:rPr lang="en-US" dirty="0">
                <a:solidFill>
                  <a:schemeClr val="dk1"/>
                </a:solidFill>
                <a:ea typeface="Calibri"/>
                <a:cs typeface="Calibri"/>
                <a:sym typeface="Calibri"/>
              </a:rPr>
              <a:t>Survey</a:t>
            </a:r>
          </a:p>
          <a:p>
            <a:pPr marL="914400" lvl="1" indent="-457200">
              <a:spcBef>
                <a:spcPts val="1000"/>
              </a:spcBef>
              <a:buSzPct val="100000"/>
            </a:pPr>
            <a:r>
              <a:rPr lang="en-US" dirty="0">
                <a:solidFill>
                  <a:schemeClr val="dk1"/>
                </a:solidFill>
                <a:ea typeface="Calibri"/>
                <a:cs typeface="Calibri"/>
                <a:sym typeface="Calibri"/>
              </a:rPr>
              <a:t>Observation </a:t>
            </a:r>
          </a:p>
          <a:p>
            <a:pPr marL="342900" lvl="0" indent="-342900">
              <a:spcBef>
                <a:spcPts val="1700"/>
              </a:spcBef>
              <a:buFont typeface="Arial"/>
              <a:buChar char="•"/>
            </a:pPr>
            <a:r>
              <a:rPr lang="en-US" dirty="0">
                <a:solidFill>
                  <a:schemeClr val="dk1"/>
                </a:solidFill>
                <a:ea typeface="Calibri"/>
                <a:cs typeface="Calibri"/>
                <a:sym typeface="Calibri"/>
              </a:rPr>
              <a:t>Use of new technologies</a:t>
            </a:r>
          </a:p>
          <a:p>
            <a:pPr marL="800100" lvl="1" indent="-342900">
              <a:spcBef>
                <a:spcPts val="1700"/>
              </a:spcBef>
              <a:buSzPct val="100000"/>
            </a:pPr>
            <a:r>
              <a:rPr lang="en-US" dirty="0" err="1">
                <a:solidFill>
                  <a:schemeClr val="dk1"/>
                </a:solidFill>
                <a:ea typeface="Calibri"/>
                <a:cs typeface="Calibri"/>
                <a:sym typeface="Calibri"/>
              </a:rPr>
              <a:t>Neuromarketing</a:t>
            </a:r>
            <a:endParaRPr lang="en-US" dirty="0">
              <a:solidFill>
                <a:schemeClr val="dk1"/>
              </a:solidFill>
              <a:ea typeface="Calibri"/>
              <a:cs typeface="Calibri"/>
              <a:sym typeface="Calibri"/>
            </a:endParaRPr>
          </a:p>
          <a:p>
            <a:pPr marL="800100" lvl="1" indent="-342900">
              <a:spcBef>
                <a:spcPts val="1000"/>
              </a:spcBef>
              <a:buSzPct val="100000"/>
            </a:pPr>
            <a:r>
              <a:rPr lang="en-US" dirty="0">
                <a:solidFill>
                  <a:schemeClr val="dk1"/>
                </a:solidFill>
                <a:ea typeface="Calibri"/>
                <a:cs typeface="Calibri"/>
                <a:sym typeface="Calibri"/>
              </a:rPr>
              <a:t>Virtual stores</a:t>
            </a:r>
            <a:endParaRPr lang="en-US" dirty="0"/>
          </a:p>
        </p:txBody>
      </p:sp>
      <p:pic>
        <p:nvPicPr>
          <p:cNvPr id="6" name="Picture 399" descr="A screenshot of a large aisle of a virtual grocery store."/>
          <p:cNvPicPr preferRelativeResize="0"/>
          <p:nvPr/>
        </p:nvPicPr>
        <p:blipFill rotWithShape="1">
          <a:blip r:embed="rId3">
            <a:alphaModFix/>
          </a:blip>
          <a:srcRect/>
          <a:stretch/>
        </p:blipFill>
        <p:spPr>
          <a:xfrm>
            <a:off x="5289540" y="2450306"/>
            <a:ext cx="3930660" cy="2974748"/>
          </a:xfrm>
          <a:prstGeom prst="rect">
            <a:avLst/>
          </a:prstGeom>
          <a:noFill/>
          <a:ln>
            <a:noFill/>
          </a:ln>
        </p:spPr>
      </p:pic>
    </p:spTree>
    <p:extLst>
      <p:ext uri="{BB962C8B-B14F-4D97-AF65-F5344CB8AC3E}">
        <p14:creationId xmlns:p14="http://schemas.microsoft.com/office/powerpoint/2010/main" val="1377936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Survey Methods</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Survey methods are used to interview respondents</a:t>
            </a:r>
          </a:p>
          <a:p>
            <a:pPr marL="800100" lvl="1" indent="-342900">
              <a:spcBef>
                <a:spcPts val="1700"/>
              </a:spcBef>
              <a:buSzPct val="100000"/>
            </a:pPr>
            <a:r>
              <a:rPr lang="en-US" dirty="0">
                <a:solidFill>
                  <a:schemeClr val="dk1"/>
                </a:solidFill>
                <a:ea typeface="Calibri"/>
                <a:cs typeface="Calibri"/>
                <a:sym typeface="Calibri"/>
              </a:rPr>
              <a:t>Mail questionnaires</a:t>
            </a:r>
          </a:p>
          <a:p>
            <a:pPr marL="800100" lvl="1" indent="-342900">
              <a:spcBef>
                <a:spcPts val="1000"/>
              </a:spcBef>
              <a:buSzPct val="100000"/>
            </a:pPr>
            <a:r>
              <a:rPr lang="en-US" dirty="0">
                <a:solidFill>
                  <a:schemeClr val="dk1"/>
                </a:solidFill>
                <a:ea typeface="Calibri"/>
                <a:cs typeface="Calibri"/>
                <a:sym typeface="Calibri"/>
              </a:rPr>
              <a:t>Telephone interviews</a:t>
            </a:r>
          </a:p>
          <a:p>
            <a:pPr marL="800100" lvl="1" indent="-342900">
              <a:spcBef>
                <a:spcPts val="1000"/>
              </a:spcBef>
              <a:buSzPct val="100000"/>
            </a:pPr>
            <a:r>
              <a:rPr lang="en-US" dirty="0">
                <a:solidFill>
                  <a:schemeClr val="dk1"/>
                </a:solidFill>
                <a:ea typeface="Calibri"/>
                <a:cs typeface="Calibri"/>
                <a:sym typeface="Calibri"/>
              </a:rPr>
              <a:t>Face-to-face interviews</a:t>
            </a:r>
          </a:p>
          <a:p>
            <a:pPr marL="800100" lvl="1" indent="-342900">
              <a:spcBef>
                <a:spcPts val="1000"/>
              </a:spcBef>
              <a:buSzPct val="100000"/>
            </a:pPr>
            <a:r>
              <a:rPr lang="en-US" dirty="0">
                <a:solidFill>
                  <a:schemeClr val="dk1"/>
                </a:solidFill>
                <a:ea typeface="Calibri"/>
                <a:cs typeface="Calibri"/>
                <a:sym typeface="Calibri"/>
              </a:rPr>
              <a:t>Online questionnaires</a:t>
            </a:r>
            <a:endParaRPr lang="en-US" dirty="0"/>
          </a:p>
        </p:txBody>
      </p:sp>
    </p:spTree>
    <p:extLst>
      <p:ext uri="{BB962C8B-B14F-4D97-AF65-F5344CB8AC3E}">
        <p14:creationId xmlns:p14="http://schemas.microsoft.com/office/powerpoint/2010/main" val="882423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44634"/>
            <a:ext cx="9037320" cy="1748472"/>
          </a:xfrm>
        </p:spPr>
        <p:txBody>
          <a:bodyPr/>
          <a:lstStyle/>
          <a:p>
            <a:pPr eaLnBrk="1" hangingPunct="1"/>
            <a:r>
              <a:rPr lang="en-US" dirty="0" smtClean="0">
                <a:latin typeface="+mj-lt"/>
                <a:ea typeface="ＭＳ Ｐゴシック" pitchFamily="34" charset="-128"/>
              </a:rPr>
              <a:t>Table 4.2 Advantages and Disadvantages of Survey Data Collection Methods </a:t>
            </a:r>
            <a:r>
              <a:rPr lang="en-US" sz="2200" b="0" dirty="0" smtClean="0">
                <a:latin typeface="+mj-lt"/>
                <a:ea typeface="ＭＳ Ｐゴシック" pitchFamily="34" charset="-128"/>
              </a:rPr>
              <a:t>(1 of 2)</a:t>
            </a:r>
          </a:p>
        </p:txBody>
      </p:sp>
      <p:graphicFrame>
        <p:nvGraphicFramePr>
          <p:cNvPr id="3" name="Table 2"/>
          <p:cNvGraphicFramePr>
            <a:graphicFrameLocks noGrp="1"/>
          </p:cNvGraphicFramePr>
          <p:nvPr>
            <p:extLst>
              <p:ext uri="{D42A27DB-BD31-4B8C-83A1-F6EECF244321}">
                <p14:modId xmlns:p14="http://schemas.microsoft.com/office/powerpoint/2010/main" val="4097848283"/>
              </p:ext>
            </p:extLst>
          </p:nvPr>
        </p:nvGraphicFramePr>
        <p:xfrm>
          <a:off x="533400" y="2145503"/>
          <a:ext cx="8915400" cy="4284979"/>
        </p:xfrm>
        <a:graphic>
          <a:graphicData uri="http://schemas.openxmlformats.org/drawingml/2006/table">
            <a:tbl>
              <a:tblPr firstRow="1">
                <a:tableStyleId>{3B4B98B0-60AC-42C2-AFA5-B58CD77FA1E5}</a:tableStyleId>
              </a:tblPr>
              <a:tblGrid>
                <a:gridCol w="1930971"/>
                <a:gridCol w="2902224"/>
                <a:gridCol w="4082205"/>
              </a:tblGrid>
              <a:tr h="278908">
                <a:tc>
                  <a:txBody>
                    <a:bodyPr/>
                    <a:lstStyle/>
                    <a:p>
                      <a:pPr marL="0" marR="0">
                        <a:spcBef>
                          <a:spcPts val="0"/>
                        </a:spcBef>
                        <a:spcAft>
                          <a:spcPts val="0"/>
                        </a:spcAft>
                      </a:pPr>
                      <a:r>
                        <a:rPr lang="en-IN" sz="1200" b="1" dirty="0">
                          <a:effectLst/>
                        </a:rPr>
                        <a:t>Data Collection Method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b="1" dirty="0">
                          <a:effectLst/>
                        </a:rPr>
                        <a:t>Advantages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b="1" dirty="0">
                          <a:effectLst/>
                        </a:rPr>
                        <a:t>Disadvantages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6856">
                <a:tc>
                  <a:txBody>
                    <a:bodyPr/>
                    <a:lstStyle/>
                    <a:p>
                      <a:pPr marL="0" marR="0">
                        <a:spcBef>
                          <a:spcPts val="0"/>
                        </a:spcBef>
                        <a:spcAft>
                          <a:spcPts val="0"/>
                        </a:spcAft>
                      </a:pPr>
                      <a:r>
                        <a:rPr lang="en-IN" sz="1200" b="1" dirty="0">
                          <a:effectLst/>
                        </a:rPr>
                        <a:t>Mail questionnaires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Respondents </a:t>
                      </a:r>
                      <a:r>
                        <a:rPr lang="en-IN" sz="1200" dirty="0">
                          <a:effectLst/>
                        </a:rPr>
                        <a:t>feel anonymous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It </a:t>
                      </a:r>
                      <a:r>
                        <a:rPr lang="en-IN" sz="1200" dirty="0">
                          <a:effectLst/>
                        </a:rPr>
                        <a:t>may take a long time for questionnaires to be returned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8284">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Low </a:t>
                      </a:r>
                      <a:r>
                        <a:rPr lang="en-IN" sz="1200" dirty="0">
                          <a:effectLst/>
                        </a:rPr>
                        <a:t>cost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Low </a:t>
                      </a:r>
                      <a:r>
                        <a:rPr lang="en-IN" sz="1200" dirty="0">
                          <a:effectLst/>
                        </a:rPr>
                        <a:t>rate of response; many consumers may not return questionnaires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704">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Good </a:t>
                      </a:r>
                      <a:r>
                        <a:rPr lang="en-IN" sz="1200" dirty="0">
                          <a:effectLst/>
                        </a:rPr>
                        <a:t>for </a:t>
                      </a:r>
                      <a:r>
                        <a:rPr lang="en-IN" sz="1200" dirty="0" smtClean="0">
                          <a:effectLst/>
                        </a:rPr>
                        <a:t>on-going </a:t>
                      </a:r>
                      <a:r>
                        <a:rPr lang="en-IN" sz="1200" dirty="0">
                          <a:effectLst/>
                        </a:rPr>
                        <a:t>research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Inflexible </a:t>
                      </a:r>
                      <a:r>
                        <a:rPr lang="en-IN" sz="1200" dirty="0">
                          <a:effectLst/>
                        </a:rPr>
                        <a:t>questionnaire format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819">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Length </a:t>
                      </a:r>
                      <a:r>
                        <a:rPr lang="en-IN" sz="1200" dirty="0">
                          <a:effectLst/>
                        </a:rPr>
                        <a:t>of questionnaire is limited by respondents’ interest in the topic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1848">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Unclear </a:t>
                      </a:r>
                      <a:r>
                        <a:rPr lang="en-IN" sz="1200" dirty="0">
                          <a:effectLst/>
                        </a:rPr>
                        <a:t>whether respondents understand the </a:t>
                      </a:r>
                      <a:r>
                        <a:rPr lang="en-IN" sz="1200" dirty="0" smtClean="0">
                          <a:effectLst/>
                        </a:rPr>
                        <a:t>questions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9041">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Unclear </a:t>
                      </a:r>
                      <a:r>
                        <a:rPr lang="en-IN" sz="1200" dirty="0">
                          <a:effectLst/>
                        </a:rPr>
                        <a:t>who is responding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908">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No </a:t>
                      </a:r>
                      <a:r>
                        <a:rPr lang="en-IN" sz="1200" dirty="0">
                          <a:effectLst/>
                        </a:rPr>
                        <a:t>assurance that respondents are being honest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908">
                <a:tc>
                  <a:txBody>
                    <a:bodyPr/>
                    <a:lstStyle/>
                    <a:p>
                      <a:pPr marL="0" marR="0">
                        <a:spcBef>
                          <a:spcPts val="0"/>
                        </a:spcBef>
                        <a:spcAft>
                          <a:spcPts val="0"/>
                        </a:spcAft>
                      </a:pPr>
                      <a:r>
                        <a:rPr lang="en-IN" sz="1200" b="1" dirty="0">
                          <a:effectLst/>
                        </a:rPr>
                        <a:t>Telephone interviews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Fast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Decreasing </a:t>
                      </a:r>
                      <a:r>
                        <a:rPr lang="en-IN" sz="1200" dirty="0">
                          <a:effectLst/>
                        </a:rPr>
                        <a:t>levels of respondent cooperation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8908">
                <a:tc>
                  <a:txBody>
                    <a:bodyPr/>
                    <a:lstStyle/>
                    <a:p>
                      <a:pPr marL="0" marR="0">
                        <a:spcBef>
                          <a:spcPts val="0"/>
                        </a:spcBef>
                        <a:spcAft>
                          <a:spcPts val="0"/>
                        </a:spcAft>
                      </a:pP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High </a:t>
                      </a:r>
                      <a:r>
                        <a:rPr lang="en-IN" sz="1200" dirty="0">
                          <a:effectLst/>
                        </a:rPr>
                        <a:t>flexibility in questioning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High </a:t>
                      </a:r>
                      <a:r>
                        <a:rPr lang="en-IN" sz="1200" dirty="0">
                          <a:effectLst/>
                        </a:rPr>
                        <a:t>likelihood of respondent misunderstanding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949">
                <a:tc>
                  <a:txBody>
                    <a:bodyPr/>
                    <a:lstStyle/>
                    <a:p>
                      <a:pPr marL="0" marR="0">
                        <a:spcBef>
                          <a:spcPts val="0"/>
                        </a:spcBef>
                        <a:spcAft>
                          <a:spcPts val="0"/>
                        </a:spcAft>
                      </a:pP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Low </a:t>
                      </a:r>
                      <a:r>
                        <a:rPr lang="en-IN" sz="1200" dirty="0">
                          <a:effectLst/>
                        </a:rPr>
                        <a:t>cost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Respondents </a:t>
                      </a:r>
                      <a:r>
                        <a:rPr lang="en-IN" sz="1200" dirty="0">
                          <a:effectLst/>
                        </a:rPr>
                        <a:t>cannot view materials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8262">
                <a:tc>
                  <a:txBody>
                    <a:bodyPr/>
                    <a:lstStyle/>
                    <a:p>
                      <a:pPr marL="0" marR="0">
                        <a:spcBef>
                          <a:spcPts val="0"/>
                        </a:spcBef>
                        <a:spcAft>
                          <a:spcPts val="0"/>
                        </a:spcAft>
                      </a:pPr>
                      <a:r>
                        <a:rPr lang="en-IN" sz="120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Limited </a:t>
                      </a:r>
                      <a:r>
                        <a:rPr lang="en-IN" sz="1200" dirty="0">
                          <a:effectLst/>
                        </a:rPr>
                        <a:t>interviewer follow-up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Cannot </a:t>
                      </a:r>
                      <a:r>
                        <a:rPr lang="en-IN" sz="1200" dirty="0">
                          <a:effectLst/>
                        </a:rPr>
                        <a:t>survey households without phones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1789">
                <a:tc>
                  <a:txBody>
                    <a:bodyPr/>
                    <a:lstStyle/>
                    <a:p>
                      <a:pPr marL="0" marR="0">
                        <a:spcBef>
                          <a:spcPts val="0"/>
                        </a:spcBef>
                        <a:spcAft>
                          <a:spcPts val="0"/>
                        </a:spcAft>
                      </a:pP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2880" marR="0" indent="-182880">
                        <a:spcBef>
                          <a:spcPts val="0"/>
                        </a:spcBef>
                        <a:spcAft>
                          <a:spcPts val="0"/>
                        </a:spcAft>
                        <a:buClr>
                          <a:srgbClr val="007FA3"/>
                        </a:buClr>
                        <a:buFont typeface="Arial" panose="020B0604020202020204" pitchFamily="34" charset="0"/>
                        <a:buChar char="•"/>
                      </a:pPr>
                      <a:r>
                        <a:rPr lang="en-IN" sz="1200" dirty="0" smtClean="0">
                          <a:effectLst/>
                        </a:rPr>
                        <a:t>Limited </a:t>
                      </a:r>
                      <a:r>
                        <a:rPr lang="en-IN" sz="1200" dirty="0">
                          <a:effectLst/>
                        </a:rPr>
                        <a:t>questionnaire length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Consumers </a:t>
                      </a:r>
                      <a:r>
                        <a:rPr lang="en-IN" sz="1200" dirty="0">
                          <a:effectLst/>
                        </a:rPr>
                        <a:t>screen calls with answering machines and caller ID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4819">
                <a:tc>
                  <a:txBody>
                    <a:bodyPr/>
                    <a:lstStyle/>
                    <a:p>
                      <a:pPr marL="0" marR="0">
                        <a:spcBef>
                          <a:spcPts val="0"/>
                        </a:spcBef>
                        <a:spcAft>
                          <a:spcPts val="0"/>
                        </a:spcAft>
                      </a:pP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Do-not-call </a:t>
                      </a:r>
                      <a:r>
                        <a:rPr lang="en-IN" sz="1200" dirty="0">
                          <a:effectLst/>
                        </a:rPr>
                        <a:t>lists allow many research subjects to opt out of participation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96890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30478"/>
            <a:ext cx="8778240" cy="1076828"/>
          </a:xfrm>
        </p:spPr>
        <p:txBody>
          <a:bodyPr/>
          <a:lstStyle/>
          <a:p>
            <a:r>
              <a:rPr lang="en-US" dirty="0" smtClean="0">
                <a:latin typeface="+mj-lt"/>
              </a:rPr>
              <a:t>Real People, Real Choices: Campbell’s Soup</a:t>
            </a:r>
            <a:endParaRPr lang="en-US" dirty="0">
              <a:latin typeface="+mj-lt"/>
            </a:endParaRPr>
          </a:p>
        </p:txBody>
      </p:sp>
      <p:sp>
        <p:nvSpPr>
          <p:cNvPr id="4" name="Text Placeholder 3"/>
          <p:cNvSpPr>
            <a:spLocks noGrp="1"/>
          </p:cNvSpPr>
          <p:nvPr>
            <p:ph sz="quarter" idx="14"/>
          </p:nvPr>
        </p:nvSpPr>
        <p:spPr>
          <a:xfrm>
            <a:off x="487680" y="1840706"/>
            <a:ext cx="5989320" cy="4648200"/>
          </a:xfrm>
        </p:spPr>
        <p:txBody>
          <a:bodyPr/>
          <a:lstStyle/>
          <a:p>
            <a:pPr marL="342900" lvl="0" indent="-342900">
              <a:spcBef>
                <a:spcPts val="0"/>
              </a:spcBef>
              <a:buSzPct val="98666"/>
              <a:buFont typeface="Arial"/>
              <a:buChar char="•"/>
            </a:pPr>
            <a:r>
              <a:rPr lang="en-US" sz="2600" dirty="0">
                <a:solidFill>
                  <a:srgbClr val="007FA3"/>
                </a:solidFill>
                <a:ea typeface="Calibri"/>
                <a:cs typeface="Calibri"/>
                <a:sym typeface="Calibri"/>
              </a:rPr>
              <a:t>Which option should be pursued? </a:t>
            </a:r>
          </a:p>
          <a:p>
            <a:pPr marL="800100" lvl="1" indent="-342900">
              <a:spcBef>
                <a:spcPts val="1700"/>
              </a:spcBef>
              <a:buSzPct val="99615"/>
              <a:buFont typeface="Wingdings" panose="05000000000000000000" pitchFamily="2" charset="2"/>
              <a:buChar char="§"/>
            </a:pPr>
            <a:r>
              <a:rPr lang="en-US" sz="2400" i="1" dirty="0">
                <a:solidFill>
                  <a:srgbClr val="007FA3"/>
                </a:solidFill>
                <a:ea typeface="Calibri"/>
                <a:cs typeface="Calibri"/>
                <a:sym typeface="Calibri"/>
              </a:rPr>
              <a:t>Option </a:t>
            </a:r>
            <a:r>
              <a:rPr lang="en-US" sz="2400" i="1" dirty="0" smtClean="0">
                <a:solidFill>
                  <a:srgbClr val="007FA3"/>
                </a:solidFill>
                <a:ea typeface="Calibri"/>
                <a:cs typeface="Calibri"/>
                <a:sym typeface="Calibri"/>
              </a:rPr>
              <a:t>1:</a:t>
            </a:r>
            <a:r>
              <a:rPr lang="en-US" sz="2400" dirty="0" smtClean="0">
                <a:solidFill>
                  <a:srgbClr val="007FA3"/>
                </a:solidFill>
                <a:ea typeface="Calibri"/>
                <a:cs typeface="Calibri"/>
                <a:sym typeface="Calibri"/>
              </a:rPr>
              <a:t> </a:t>
            </a:r>
            <a:r>
              <a:rPr lang="en-US" sz="2400" dirty="0">
                <a:solidFill>
                  <a:schemeClr val="dk1"/>
                </a:solidFill>
                <a:ea typeface="Calibri"/>
                <a:cs typeface="Calibri"/>
                <a:sym typeface="Calibri"/>
              </a:rPr>
              <a:t>Carve out a new space within the soup portfolio for this millennial-driven soup offering.</a:t>
            </a:r>
          </a:p>
          <a:p>
            <a:pPr marL="800100" lvl="1" indent="-342900">
              <a:spcBef>
                <a:spcPts val="1700"/>
              </a:spcBef>
              <a:buSzPct val="99615"/>
              <a:buFont typeface="Wingdings" panose="05000000000000000000" pitchFamily="2" charset="2"/>
              <a:buChar char="§"/>
            </a:pPr>
            <a:r>
              <a:rPr lang="en-US" sz="2400" i="1" dirty="0">
                <a:solidFill>
                  <a:srgbClr val="007FA3"/>
                </a:solidFill>
                <a:ea typeface="Calibri"/>
                <a:cs typeface="Calibri"/>
                <a:sym typeface="Calibri"/>
              </a:rPr>
              <a:t>Option </a:t>
            </a:r>
            <a:r>
              <a:rPr lang="en-US" sz="2400" i="1" dirty="0" smtClean="0">
                <a:solidFill>
                  <a:srgbClr val="007FA3"/>
                </a:solidFill>
                <a:ea typeface="Calibri"/>
                <a:cs typeface="Calibri"/>
                <a:sym typeface="Calibri"/>
              </a:rPr>
              <a:t>2: </a:t>
            </a:r>
            <a:r>
              <a:rPr lang="en-US" sz="2400" dirty="0">
                <a:solidFill>
                  <a:schemeClr val="dk1"/>
                </a:solidFill>
                <a:ea typeface="Calibri"/>
                <a:cs typeface="Calibri"/>
                <a:sym typeface="Calibri"/>
              </a:rPr>
              <a:t>Reposition an existing brand to be the face of the millennial portfolio.</a:t>
            </a:r>
          </a:p>
          <a:p>
            <a:pPr marL="800100" lvl="1" indent="-342900">
              <a:spcBef>
                <a:spcPts val="1700"/>
              </a:spcBef>
              <a:buSzPct val="99615"/>
              <a:buFont typeface="Wingdings" panose="05000000000000000000" pitchFamily="2" charset="2"/>
              <a:buChar char="§"/>
            </a:pPr>
            <a:r>
              <a:rPr lang="en-US" sz="2400" i="1" dirty="0">
                <a:solidFill>
                  <a:srgbClr val="007FA3"/>
                </a:solidFill>
                <a:ea typeface="Calibri"/>
                <a:cs typeface="Calibri"/>
                <a:sym typeface="Calibri"/>
              </a:rPr>
              <a:t>Option </a:t>
            </a:r>
            <a:r>
              <a:rPr lang="en-US" sz="2400" i="1" dirty="0" smtClean="0">
                <a:solidFill>
                  <a:srgbClr val="007FA3"/>
                </a:solidFill>
                <a:ea typeface="Calibri"/>
                <a:cs typeface="Calibri"/>
                <a:sym typeface="Calibri"/>
              </a:rPr>
              <a:t>3:</a:t>
            </a:r>
            <a:r>
              <a:rPr lang="en-US" sz="2400" dirty="0" smtClean="0">
                <a:solidFill>
                  <a:srgbClr val="007FA3"/>
                </a:solidFill>
                <a:ea typeface="Calibri"/>
                <a:cs typeface="Calibri"/>
                <a:sym typeface="Calibri"/>
              </a:rPr>
              <a:t> </a:t>
            </a:r>
            <a:r>
              <a:rPr lang="en-US" sz="2400" dirty="0">
                <a:solidFill>
                  <a:schemeClr val="dk1"/>
                </a:solidFill>
                <a:ea typeface="Calibri"/>
                <a:cs typeface="Calibri"/>
                <a:sym typeface="Calibri"/>
              </a:rPr>
              <a:t>Don’t take the risk, and stick with our existing solutions</a:t>
            </a:r>
            <a:r>
              <a:rPr lang="en-US" sz="2400" dirty="0" smtClean="0">
                <a:solidFill>
                  <a:schemeClr val="dk1"/>
                </a:solidFill>
                <a:ea typeface="Calibri"/>
                <a:cs typeface="Calibri"/>
                <a:sym typeface="Calibri"/>
              </a:rPr>
              <a:t>.</a:t>
            </a:r>
            <a:endParaRPr lang="en-US" sz="2400" dirty="0">
              <a:solidFill>
                <a:schemeClr val="dk1"/>
              </a:solidFill>
              <a:ea typeface="Calibri"/>
              <a:cs typeface="Calibri"/>
              <a:sym typeface="Calibri"/>
            </a:endParaRPr>
          </a:p>
        </p:txBody>
      </p:sp>
      <p:pic>
        <p:nvPicPr>
          <p:cNvPr id="5" name="Picture 185" descr="Two products in Campbell's Slow Kettle brand are shown: Tuscan-Style Chicken and White Bean soup, and Coconut Curry with Chicken Go Soup."/>
          <p:cNvPicPr preferRelativeResize="0"/>
          <p:nvPr/>
        </p:nvPicPr>
        <p:blipFill rotWithShape="1">
          <a:blip r:embed="rId3">
            <a:alphaModFix/>
          </a:blip>
          <a:srcRect/>
          <a:stretch/>
        </p:blipFill>
        <p:spPr>
          <a:xfrm>
            <a:off x="6934200" y="1916906"/>
            <a:ext cx="2209802" cy="3852988"/>
          </a:xfrm>
          <a:prstGeom prst="rect">
            <a:avLst/>
          </a:prstGeom>
          <a:noFill/>
          <a:ln>
            <a:noFill/>
          </a:ln>
        </p:spPr>
      </p:pic>
    </p:spTree>
    <p:extLst>
      <p:ext uri="{BB962C8B-B14F-4D97-AF65-F5344CB8AC3E}">
        <p14:creationId xmlns:p14="http://schemas.microsoft.com/office/powerpoint/2010/main" val="403298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44634"/>
            <a:ext cx="9037320" cy="1748472"/>
          </a:xfrm>
        </p:spPr>
        <p:txBody>
          <a:bodyPr/>
          <a:lstStyle/>
          <a:p>
            <a:r>
              <a:rPr lang="en-US" dirty="0" smtClean="0">
                <a:latin typeface="+mj-lt"/>
                <a:ea typeface="ＭＳ Ｐゴシック" pitchFamily="34" charset="-128"/>
              </a:rPr>
              <a:t>Table 4.2 Advantages and Disadvantages of Survey Data Collection Methods </a:t>
            </a:r>
            <a:r>
              <a:rPr lang="en-US" sz="2200" b="0" dirty="0" smtClean="0">
                <a:latin typeface="+mj-lt"/>
                <a:ea typeface="ＭＳ Ｐゴシック" pitchFamily="34" charset="-128"/>
              </a:rPr>
              <a:t>(2 </a:t>
            </a:r>
            <a:r>
              <a:rPr lang="en-US" sz="2200" b="0" dirty="0">
                <a:latin typeface="+mj-lt"/>
                <a:ea typeface="ＭＳ Ｐゴシック" pitchFamily="34" charset="-128"/>
              </a:rPr>
              <a:t>of 2)</a:t>
            </a:r>
            <a:endParaRPr lang="en-US" sz="2200" b="0" dirty="0" smtClean="0">
              <a:latin typeface="+mj-lt"/>
              <a:ea typeface="ＭＳ Ｐゴシック"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75223969"/>
              </p:ext>
            </p:extLst>
          </p:nvPr>
        </p:nvGraphicFramePr>
        <p:xfrm>
          <a:off x="609600" y="1916906"/>
          <a:ext cx="8610600" cy="4482906"/>
        </p:xfrm>
        <a:graphic>
          <a:graphicData uri="http://schemas.openxmlformats.org/drawingml/2006/table">
            <a:tbl>
              <a:tblPr firstRow="1">
                <a:tableStyleId>{3B4B98B0-60AC-42C2-AFA5-B58CD77FA1E5}</a:tableStyleId>
              </a:tblPr>
              <a:tblGrid>
                <a:gridCol w="1864954"/>
                <a:gridCol w="3497788"/>
                <a:gridCol w="3247858"/>
              </a:tblGrid>
              <a:tr h="291905">
                <a:tc>
                  <a:txBody>
                    <a:bodyPr/>
                    <a:lstStyle/>
                    <a:p>
                      <a:pPr marL="0" marR="0">
                        <a:spcBef>
                          <a:spcPts val="0"/>
                        </a:spcBef>
                        <a:spcAft>
                          <a:spcPts val="0"/>
                        </a:spcAft>
                      </a:pPr>
                      <a:r>
                        <a:rPr lang="en-IN" sz="1200" b="1" dirty="0">
                          <a:effectLst/>
                        </a:rPr>
                        <a:t>Data Collection Method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b="1" dirty="0">
                          <a:effectLst/>
                        </a:rPr>
                        <a:t>Advantages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b="1" dirty="0">
                          <a:effectLst/>
                        </a:rPr>
                        <a:t>Disadvantages </a:t>
                      </a:r>
                      <a:endParaRPr lang="en-IN" sz="1200" b="1"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905">
                <a:tc>
                  <a:txBody>
                    <a:bodyPr/>
                    <a:lstStyle/>
                    <a:p>
                      <a:pPr marL="0" marR="0">
                        <a:spcBef>
                          <a:spcPts val="0"/>
                        </a:spcBef>
                        <a:spcAft>
                          <a:spcPts val="0"/>
                        </a:spcAft>
                      </a:pPr>
                      <a:r>
                        <a:rPr lang="en-IN" sz="1200" b="1" dirty="0">
                          <a:effectLst/>
                        </a:rPr>
                        <a:t>Face-to-face interviews </a:t>
                      </a:r>
                      <a:endParaRPr lang="en-IN" sz="1200" b="1"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Flexibility </a:t>
                      </a:r>
                      <a:r>
                        <a:rPr lang="en-IN" sz="1200" dirty="0">
                          <a:effectLst/>
                        </a:rPr>
                        <a:t>of questioning </a:t>
                      </a:r>
                      <a:endParaRPr lang="en-IN" sz="12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High </a:t>
                      </a:r>
                      <a:r>
                        <a:rPr lang="en-IN" sz="1200" dirty="0">
                          <a:effectLst/>
                        </a:rPr>
                        <a:t>cost </a:t>
                      </a:r>
                      <a:endParaRPr lang="en-IN" sz="1200" dirty="0">
                        <a:solidFill>
                          <a:srgbClr val="000000"/>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7819">
                <a:tc>
                  <a:txBody>
                    <a:bodyPr/>
                    <a:lstStyle/>
                    <a:p>
                      <a:pPr marL="0" marR="0">
                        <a:spcBef>
                          <a:spcPts val="0"/>
                        </a:spcBef>
                        <a:spcAft>
                          <a:spcPts val="0"/>
                        </a:spcAft>
                      </a:pPr>
                      <a:r>
                        <a:rPr lang="en-IN" sz="1200" dirty="0">
                          <a:solidFill>
                            <a:schemeClr val="bg1"/>
                          </a:solidFill>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 </a:t>
                      </a:r>
                      <a:r>
                        <a:rPr lang="en-IN" sz="1200" dirty="0">
                          <a:effectLst/>
                        </a:rPr>
                        <a:t>use long questionnaires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Interviewer </a:t>
                      </a:r>
                      <a:r>
                        <a:rPr lang="en-IN" sz="1200" dirty="0">
                          <a:effectLst/>
                        </a:rPr>
                        <a:t>bias a problem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8563">
                <a:tc>
                  <a:txBody>
                    <a:bodyPr/>
                    <a:lstStyle/>
                    <a:p>
                      <a:pPr marL="0" marR="0">
                        <a:spcBef>
                          <a:spcPts val="0"/>
                        </a:spcBef>
                        <a:spcAft>
                          <a:spcPts val="0"/>
                        </a:spcAft>
                      </a:pPr>
                      <a:r>
                        <a:rPr lang="en-IN" sz="120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 </a:t>
                      </a:r>
                      <a:r>
                        <a:rPr lang="en-IN" sz="1200" dirty="0">
                          <a:effectLst/>
                        </a:rPr>
                        <a:t>determine whether respondents have trouble understanding questions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6168">
                <a:tc>
                  <a:txBody>
                    <a:bodyPr/>
                    <a:lstStyle/>
                    <a:p>
                      <a:pPr marL="0" marR="0">
                        <a:spcBef>
                          <a:spcPts val="0"/>
                        </a:spcBef>
                        <a:spcAft>
                          <a:spcPts val="0"/>
                        </a:spcAft>
                      </a:pPr>
                      <a:r>
                        <a:rPr lang="en-IN" sz="120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Take </a:t>
                      </a:r>
                      <a:r>
                        <a:rPr lang="en-IN" sz="1200" dirty="0">
                          <a:effectLst/>
                        </a:rPr>
                        <a:t>a lot of time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0479">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 </a:t>
                      </a:r>
                      <a:r>
                        <a:rPr lang="en-IN" sz="1200" dirty="0">
                          <a:effectLst/>
                        </a:rPr>
                        <a:t>use visuals or other materials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856">
                <a:tc>
                  <a:txBody>
                    <a:bodyPr/>
                    <a:lstStyle/>
                    <a:p>
                      <a:pPr marL="0" marR="0">
                        <a:spcBef>
                          <a:spcPts val="0"/>
                        </a:spcBef>
                        <a:spcAft>
                          <a:spcPts val="0"/>
                        </a:spcAft>
                      </a:pPr>
                      <a:r>
                        <a:rPr lang="en-IN" sz="1200" b="1" dirty="0">
                          <a:effectLst/>
                        </a:rPr>
                        <a:t>Online questionnaires </a:t>
                      </a:r>
                      <a:endParaRPr lang="en-IN" sz="1200" b="1"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Instantaneous </a:t>
                      </a:r>
                      <a:r>
                        <a:rPr lang="en-IN" sz="1200" dirty="0">
                          <a:effectLst/>
                        </a:rPr>
                        <a:t>data collection and analysis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Unclear </a:t>
                      </a:r>
                      <a:r>
                        <a:rPr lang="en-IN" sz="1200" dirty="0">
                          <a:effectLst/>
                        </a:rPr>
                        <a:t>who is responding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2720">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Questioning </a:t>
                      </a:r>
                      <a:r>
                        <a:rPr lang="en-IN" sz="1200" dirty="0">
                          <a:effectLst/>
                        </a:rPr>
                        <a:t>very flexible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No </a:t>
                      </a:r>
                      <a:r>
                        <a:rPr lang="en-IN" sz="1200" dirty="0">
                          <a:effectLst/>
                        </a:rPr>
                        <a:t>assurance that respondents are being honest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551">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Low </a:t>
                      </a:r>
                      <a:r>
                        <a:rPr lang="en-IN" sz="1200" dirty="0">
                          <a:effectLst/>
                        </a:rPr>
                        <a:t>cost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Limited </a:t>
                      </a:r>
                      <a:r>
                        <a:rPr lang="en-IN" sz="1200" dirty="0">
                          <a:effectLst/>
                        </a:rPr>
                        <a:t>questionnaire length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7856">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No </a:t>
                      </a:r>
                      <a:r>
                        <a:rPr lang="en-IN" sz="1200" dirty="0">
                          <a:effectLst/>
                        </a:rPr>
                        <a:t>interviewer bias</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Unable </a:t>
                      </a:r>
                      <a:r>
                        <a:rPr lang="en-IN" sz="1200" dirty="0">
                          <a:effectLst/>
                        </a:rPr>
                        <a:t>to determine whether respondent understands the question</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1905">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No </a:t>
                      </a:r>
                      <a:r>
                        <a:rPr lang="en-IN" sz="1200" dirty="0">
                          <a:effectLst/>
                        </a:rPr>
                        <a:t>geographic restrictions</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Self-selected </a:t>
                      </a:r>
                      <a:r>
                        <a:rPr lang="en-IN" sz="1200" dirty="0">
                          <a:effectLst/>
                        </a:rPr>
                        <a:t>samples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1179">
                <a:tc>
                  <a:txBody>
                    <a:bodyPr/>
                    <a:lstStyle/>
                    <a:p>
                      <a:pPr marL="0" marR="0">
                        <a:spcBef>
                          <a:spcPts val="0"/>
                        </a:spcBef>
                        <a:spcAft>
                          <a:spcPts val="0"/>
                        </a:spcAft>
                      </a:pPr>
                      <a:r>
                        <a:rPr lang="en-IN" sz="1200" dirty="0" smtClean="0">
                          <a:solidFill>
                            <a:schemeClr val="bg1"/>
                          </a:solidFill>
                          <a:effectLst/>
                        </a:rPr>
                        <a:t> Blank</a:t>
                      </a:r>
                      <a:endParaRPr lang="en-IN" sz="1200" dirty="0">
                        <a:solidFill>
                          <a:schemeClr val="bg1"/>
                        </a:solidFill>
                        <a:effectLst/>
                        <a:latin typeface="Frutiger LT Com 45 Light"/>
                        <a:ea typeface="Times New Roman"/>
                        <a:cs typeface="Frutiger LT Com 45 Ligh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indent="-180975">
                        <a:spcBef>
                          <a:spcPts val="0"/>
                        </a:spcBef>
                        <a:spcAft>
                          <a:spcPts val="0"/>
                        </a:spcAft>
                        <a:buClr>
                          <a:srgbClr val="007FA3"/>
                        </a:buClr>
                        <a:buFont typeface="Arial" panose="020B0604020202020204" pitchFamily="34" charset="0"/>
                        <a:buChar char="•"/>
                      </a:pPr>
                      <a:r>
                        <a:rPr lang="en-IN" sz="1200" dirty="0" smtClean="0">
                          <a:effectLst/>
                        </a:rPr>
                        <a:t>Can </a:t>
                      </a:r>
                      <a:r>
                        <a:rPr lang="en-IN" sz="1200" dirty="0">
                          <a:effectLst/>
                        </a:rPr>
                        <a:t>use visuals or other materials </a:t>
                      </a:r>
                      <a:endParaRPr lang="en-IN" sz="1200" dirty="0">
                        <a:solidFill>
                          <a:srgbClr val="000000"/>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IN" sz="1200" dirty="0">
                          <a:effectLst/>
                        </a:rPr>
                        <a:t> </a:t>
                      </a:r>
                      <a:r>
                        <a:rPr lang="en-IN" sz="1200" dirty="0" smtClean="0">
                          <a:solidFill>
                            <a:schemeClr val="bg1"/>
                          </a:solidFill>
                          <a:effectLst/>
                        </a:rPr>
                        <a:t>Blank</a:t>
                      </a:r>
                      <a:endParaRPr lang="en-IN" sz="1200" dirty="0">
                        <a:solidFill>
                          <a:schemeClr val="bg1"/>
                        </a:solidFill>
                        <a:effectLst/>
                        <a:latin typeface="Frutiger LT Com 45 Light"/>
                        <a:ea typeface="Times New Roman"/>
                        <a:cs typeface="Frutiger LT Com 45 Ligh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94618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Observational Methods</a:t>
            </a:r>
            <a:endParaRPr lang="en-US" sz="2000" b="0" dirty="0" smtClean="0">
              <a:latin typeface="+mj-lt"/>
              <a:ea typeface="ＭＳ Ｐゴシック" pitchFamily="34" charset="-128"/>
            </a:endParaRPr>
          </a:p>
        </p:txBody>
      </p:sp>
      <p:sp>
        <p:nvSpPr>
          <p:cNvPr id="2" name="Content Placeholder 1"/>
          <p:cNvSpPr>
            <a:spLocks noGrp="1"/>
          </p:cNvSpPr>
          <p:nvPr>
            <p:ph idx="1"/>
          </p:nvPr>
        </p:nvSpPr>
        <p:spPr>
          <a:xfrm>
            <a:off x="487680" y="1231106"/>
            <a:ext cx="4922520" cy="4843409"/>
          </a:xfrm>
        </p:spPr>
        <p:txBody>
          <a:bodyPr/>
          <a:lstStyle/>
          <a:p>
            <a:pPr marL="342900" lvl="0" indent="-342900">
              <a:spcBef>
                <a:spcPts val="0"/>
              </a:spcBef>
              <a:buFont typeface="Arial"/>
              <a:buChar char="•"/>
            </a:pPr>
            <a:r>
              <a:rPr lang="en-US" dirty="0">
                <a:solidFill>
                  <a:schemeClr val="dk1"/>
                </a:solidFill>
                <a:ea typeface="Calibri"/>
                <a:cs typeface="Calibri"/>
                <a:sym typeface="Calibri"/>
              </a:rPr>
              <a:t>Data collection approach in which researcher records consumer behaviors, often without their knowledge</a:t>
            </a:r>
          </a:p>
          <a:p>
            <a:pPr marL="800100" lvl="1" indent="-342900">
              <a:spcBef>
                <a:spcPts val="480"/>
              </a:spcBef>
              <a:buSzPct val="100000"/>
            </a:pPr>
            <a:r>
              <a:rPr lang="en-US" dirty="0">
                <a:solidFill>
                  <a:schemeClr val="dk1"/>
                </a:solidFill>
                <a:ea typeface="Calibri"/>
                <a:cs typeface="Calibri"/>
                <a:sym typeface="Calibri"/>
              </a:rPr>
              <a:t>Personal observation</a:t>
            </a:r>
          </a:p>
          <a:p>
            <a:pPr marL="800100" lvl="1" indent="-342900">
              <a:spcBef>
                <a:spcPts val="480"/>
              </a:spcBef>
              <a:buSzPct val="100000"/>
            </a:pPr>
            <a:r>
              <a:rPr lang="en-US" dirty="0">
                <a:solidFill>
                  <a:schemeClr val="dk1"/>
                </a:solidFill>
                <a:ea typeface="Calibri"/>
                <a:cs typeface="Calibri"/>
                <a:sym typeface="Calibri"/>
              </a:rPr>
              <a:t>Unobtrusive measures</a:t>
            </a:r>
          </a:p>
          <a:p>
            <a:pPr marL="800100" lvl="1" indent="-342900">
              <a:spcBef>
                <a:spcPts val="480"/>
              </a:spcBef>
              <a:buSzPct val="100000"/>
            </a:pPr>
            <a:r>
              <a:rPr lang="en-US" dirty="0">
                <a:solidFill>
                  <a:schemeClr val="dk1"/>
                </a:solidFill>
                <a:ea typeface="Calibri"/>
                <a:cs typeface="Calibri"/>
                <a:sym typeface="Calibri"/>
              </a:rPr>
              <a:t>Mechanical systems</a:t>
            </a:r>
            <a:endParaRPr lang="en-US" dirty="0"/>
          </a:p>
        </p:txBody>
      </p:sp>
      <p:pic>
        <p:nvPicPr>
          <p:cNvPr id="6" name="Picture  438" descr="A photo of a hand holding a small device with a button and a few LED lights."/>
          <p:cNvPicPr preferRelativeResize="0"/>
          <p:nvPr/>
        </p:nvPicPr>
        <p:blipFill rotWithShape="1">
          <a:blip r:embed="rId3">
            <a:alphaModFix/>
          </a:blip>
          <a:srcRect/>
          <a:stretch/>
        </p:blipFill>
        <p:spPr>
          <a:xfrm>
            <a:off x="5876033" y="2069306"/>
            <a:ext cx="3232336" cy="3754334"/>
          </a:xfrm>
          <a:prstGeom prst="rect">
            <a:avLst/>
          </a:prstGeom>
          <a:noFill/>
          <a:ln>
            <a:noFill/>
          </a:ln>
        </p:spPr>
      </p:pic>
    </p:spTree>
    <p:extLst>
      <p:ext uri="{BB962C8B-B14F-4D97-AF65-F5344CB8AC3E}">
        <p14:creationId xmlns:p14="http://schemas.microsoft.com/office/powerpoint/2010/main" val="286430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Online Research</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Two major types of online research</a:t>
            </a:r>
          </a:p>
          <a:p>
            <a:pPr marL="800100" lvl="1" indent="-342900">
              <a:spcBef>
                <a:spcPts val="1700"/>
              </a:spcBef>
              <a:buSzPct val="100000"/>
            </a:pPr>
            <a:r>
              <a:rPr lang="en-US" dirty="0">
                <a:solidFill>
                  <a:schemeClr val="dk1"/>
                </a:solidFill>
                <a:ea typeface="Calibri"/>
                <a:cs typeface="Calibri"/>
                <a:sym typeface="Calibri"/>
              </a:rPr>
              <a:t>Gathering info from online surfing (e.g., cookies)</a:t>
            </a:r>
          </a:p>
          <a:p>
            <a:pPr marL="800100" lvl="1" indent="-342900">
              <a:spcBef>
                <a:spcPts val="1000"/>
              </a:spcBef>
              <a:buSzPct val="100000"/>
            </a:pPr>
            <a:r>
              <a:rPr lang="en-US" dirty="0">
                <a:solidFill>
                  <a:schemeClr val="dk1"/>
                </a:solidFill>
                <a:ea typeface="Calibri"/>
                <a:cs typeface="Calibri"/>
                <a:sym typeface="Calibri"/>
              </a:rPr>
              <a:t>Gathering info via online sources (e.g., </a:t>
            </a:r>
            <a:r>
              <a:rPr lang="en-US" dirty="0" smtClean="0">
                <a:solidFill>
                  <a:schemeClr val="dk1"/>
                </a:solidFill>
                <a:ea typeface="Calibri"/>
                <a:cs typeface="Calibri"/>
                <a:sym typeface="Calibri"/>
              </a:rPr>
              <a:t>hash tag </a:t>
            </a:r>
            <a:r>
              <a:rPr lang="en-US" dirty="0">
                <a:solidFill>
                  <a:schemeClr val="dk1"/>
                </a:solidFill>
                <a:ea typeface="Calibri"/>
                <a:cs typeface="Calibri"/>
                <a:sym typeface="Calibri"/>
              </a:rPr>
              <a:t>searches)</a:t>
            </a:r>
          </a:p>
          <a:p>
            <a:pPr marL="342900" lvl="0" indent="-342900">
              <a:spcBef>
                <a:spcPts val="1700"/>
              </a:spcBef>
              <a:buFont typeface="Arial"/>
              <a:buChar char="•"/>
            </a:pPr>
            <a:r>
              <a:rPr lang="en-US" b="1" dirty="0">
                <a:solidFill>
                  <a:schemeClr val="dk1"/>
                </a:solidFill>
                <a:ea typeface="Calibri"/>
                <a:cs typeface="Calibri"/>
                <a:sym typeface="Calibri"/>
              </a:rPr>
              <a:t>Predictive technology </a:t>
            </a:r>
            <a:r>
              <a:rPr lang="en-US" dirty="0">
                <a:solidFill>
                  <a:schemeClr val="dk1"/>
                </a:solidFill>
                <a:ea typeface="Calibri"/>
                <a:cs typeface="Calibri"/>
                <a:sym typeface="Calibri"/>
              </a:rPr>
              <a:t>uses shopping patterns of large numbers of people to determine which products are likely to be purchased if others are</a:t>
            </a:r>
            <a:endParaRPr lang="en-US" dirty="0"/>
          </a:p>
        </p:txBody>
      </p:sp>
    </p:spTree>
    <p:extLst>
      <p:ext uri="{BB962C8B-B14F-4D97-AF65-F5344CB8AC3E}">
        <p14:creationId xmlns:p14="http://schemas.microsoft.com/office/powerpoint/2010/main" val="42256014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30478"/>
            <a:ext cx="8778240" cy="695828"/>
          </a:xfrm>
        </p:spPr>
        <p:txBody>
          <a:bodyPr/>
          <a:lstStyle/>
          <a:p>
            <a:pPr eaLnBrk="1" hangingPunct="1"/>
            <a:r>
              <a:rPr lang="en-US" dirty="0" smtClean="0">
                <a:latin typeface="+mj-lt"/>
                <a:ea typeface="ＭＳ Ｐゴシック" pitchFamily="34" charset="-128"/>
              </a:rPr>
              <a:t>Bounce Rate</a:t>
            </a:r>
            <a:endParaRPr lang="en-US" sz="2000" b="0" dirty="0" smtClean="0">
              <a:latin typeface="+mj-lt"/>
              <a:ea typeface="ＭＳ Ｐゴシック" pitchFamily="34" charset="-128"/>
            </a:endParaRPr>
          </a:p>
        </p:txBody>
      </p:sp>
      <p:sp>
        <p:nvSpPr>
          <p:cNvPr id="3" name="Content Placeholder 2"/>
          <p:cNvSpPr>
            <a:spLocks noGrp="1"/>
          </p:cNvSpPr>
          <p:nvPr>
            <p:ph idx="1"/>
          </p:nvPr>
        </p:nvSpPr>
        <p:spPr>
          <a:xfrm>
            <a:off x="457200" y="1307306"/>
            <a:ext cx="8778240" cy="1219199"/>
          </a:xfrm>
        </p:spPr>
        <p:txBody>
          <a:bodyPr/>
          <a:lstStyle/>
          <a:p>
            <a:pPr marL="342900" lvl="0" indent="-342900">
              <a:spcBef>
                <a:spcPts val="1700"/>
              </a:spcBef>
              <a:buFont typeface="Arial"/>
              <a:buChar char="•"/>
            </a:pPr>
            <a:r>
              <a:rPr lang="en-IN" sz="2600" b="1" dirty="0">
                <a:solidFill>
                  <a:schemeClr val="dk1"/>
                </a:solidFill>
                <a:ea typeface="Calibri"/>
                <a:cs typeface="Calibri"/>
                <a:sym typeface="Calibri"/>
              </a:rPr>
              <a:t>Bounce rate </a:t>
            </a:r>
            <a:r>
              <a:rPr lang="en-IN" sz="2600" dirty="0">
                <a:solidFill>
                  <a:schemeClr val="dk1"/>
                </a:solidFill>
                <a:ea typeface="Calibri"/>
                <a:cs typeface="Calibri"/>
                <a:sym typeface="Calibri"/>
              </a:rPr>
              <a:t>is a measure of how many visitors come to a page on a website and leave without viewing any other pages</a:t>
            </a:r>
            <a:r>
              <a:rPr lang="en-IN" sz="2600" dirty="0" smtClean="0">
                <a:solidFill>
                  <a:schemeClr val="dk1"/>
                </a:solidFill>
                <a:ea typeface="Calibri"/>
                <a:cs typeface="Calibri"/>
                <a:sym typeface="Calibri"/>
              </a:rPr>
              <a:t>.</a:t>
            </a:r>
          </a:p>
        </p:txBody>
      </p:sp>
      <p:graphicFrame>
        <p:nvGraphicFramePr>
          <p:cNvPr id="10" name="Object 9"/>
          <p:cNvGraphicFramePr>
            <a:graphicFrameLocks noChangeAspect="1"/>
          </p:cNvGraphicFramePr>
          <p:nvPr>
            <p:extLst>
              <p:ext uri="{D42A27DB-BD31-4B8C-83A1-F6EECF244321}">
                <p14:modId xmlns:p14="http://schemas.microsoft.com/office/powerpoint/2010/main" val="3510938864"/>
              </p:ext>
            </p:extLst>
          </p:nvPr>
        </p:nvGraphicFramePr>
        <p:xfrm>
          <a:off x="1600200" y="3059906"/>
          <a:ext cx="6124575" cy="619125"/>
        </p:xfrm>
        <a:graphic>
          <a:graphicData uri="http://schemas.openxmlformats.org/presentationml/2006/ole">
            <mc:AlternateContent xmlns:mc="http://schemas.openxmlformats.org/markup-compatibility/2006">
              <mc:Choice xmlns:v="urn:schemas-microsoft-com:vml" Requires="v">
                <p:oleObj spid="_x0000_s1065" name="Equation" r:id="rId4" imgW="6121400" imgH="622300" progId="Equation.DSMT4">
                  <p:embed/>
                </p:oleObj>
              </mc:Choice>
              <mc:Fallback>
                <p:oleObj name="Equation" r:id="rId4" imgW="6121400" imgH="622300" progId="Equation.DSMT4">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059906"/>
                        <a:ext cx="6124575" cy="619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13"/>
          </p:nvPr>
        </p:nvSpPr>
        <p:spPr>
          <a:xfrm>
            <a:off x="487680" y="4240319"/>
            <a:ext cx="8778240" cy="876987"/>
          </a:xfrm>
        </p:spPr>
        <p:txBody>
          <a:bodyPr/>
          <a:lstStyle/>
          <a:p>
            <a:pPr lvl="0"/>
            <a:r>
              <a:rPr lang="en-IN" sz="2600" dirty="0">
                <a:solidFill>
                  <a:schemeClr val="dk1"/>
                </a:solidFill>
                <a:ea typeface="Calibri"/>
                <a:cs typeface="Calibri"/>
                <a:sym typeface="Calibri"/>
              </a:rPr>
              <a:t>Marketers use bounce rates to determine whether an entry page effectively generates visitor interest</a:t>
            </a:r>
            <a:r>
              <a:rPr lang="en-IN" sz="2600" dirty="0" smtClean="0">
                <a:solidFill>
                  <a:schemeClr val="dk1"/>
                </a:solidFill>
                <a:ea typeface="Calibri"/>
                <a:cs typeface="Calibri"/>
                <a:sym typeface="Calibri"/>
              </a:rPr>
              <a:t>.</a:t>
            </a:r>
            <a:endParaRPr lang="en-US" sz="2600" dirty="0"/>
          </a:p>
        </p:txBody>
      </p:sp>
    </p:spTree>
    <p:extLst>
      <p:ext uri="{BB962C8B-B14F-4D97-AF65-F5344CB8AC3E}">
        <p14:creationId xmlns:p14="http://schemas.microsoft.com/office/powerpoint/2010/main" val="1832357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Data and Measurement Quality Issues</a:t>
            </a:r>
            <a:endParaRPr lang="en-US" sz="2000" b="0" dirty="0" smtClean="0">
              <a:latin typeface="+mj-lt"/>
              <a:ea typeface="ＭＳ Ｐゴシック" pitchFamily="34" charset="-128"/>
            </a:endParaRPr>
          </a:p>
        </p:txBody>
      </p:sp>
      <p:sp>
        <p:nvSpPr>
          <p:cNvPr id="2" name="Content Placeholder 1"/>
          <p:cNvSpPr>
            <a:spLocks noGrp="1"/>
          </p:cNvSpPr>
          <p:nvPr>
            <p:ph idx="1"/>
          </p:nvPr>
        </p:nvSpPr>
        <p:spPr>
          <a:xfrm>
            <a:off x="487680" y="1231106"/>
            <a:ext cx="4846320" cy="4843409"/>
          </a:xfrm>
        </p:spPr>
        <p:txBody>
          <a:bodyPr/>
          <a:lstStyle/>
          <a:p>
            <a:pPr marL="342900" lvl="0" indent="-342900">
              <a:spcBef>
                <a:spcPts val="0"/>
              </a:spcBef>
              <a:buFont typeface="Arial"/>
              <a:buChar char="•"/>
            </a:pPr>
            <a:r>
              <a:rPr lang="en-US" dirty="0">
                <a:solidFill>
                  <a:schemeClr val="dk1"/>
                </a:solidFill>
                <a:ea typeface="Calibri"/>
                <a:cs typeface="Calibri"/>
                <a:sym typeface="Calibri"/>
              </a:rPr>
              <a:t>Quality of market research insights based on “garbage in, garbage out!”</a:t>
            </a:r>
          </a:p>
          <a:p>
            <a:pPr marL="342900" lvl="0" indent="-342900">
              <a:spcBef>
                <a:spcPts val="1700"/>
              </a:spcBef>
              <a:buFont typeface="Arial"/>
              <a:buChar char="•"/>
            </a:pPr>
            <a:r>
              <a:rPr lang="en-US" dirty="0">
                <a:solidFill>
                  <a:schemeClr val="dk1"/>
                </a:solidFill>
                <a:ea typeface="Calibri"/>
                <a:cs typeface="Calibri"/>
                <a:sym typeface="Calibri"/>
              </a:rPr>
              <a:t>Three key considerations:</a:t>
            </a:r>
          </a:p>
          <a:p>
            <a:pPr marL="800100" lvl="1" indent="-342900">
              <a:spcBef>
                <a:spcPts val="1000"/>
              </a:spcBef>
              <a:buSzPct val="100000"/>
            </a:pPr>
            <a:r>
              <a:rPr lang="en-US" dirty="0">
                <a:solidFill>
                  <a:schemeClr val="dk1"/>
                </a:solidFill>
                <a:ea typeface="Calibri"/>
                <a:cs typeface="Calibri"/>
                <a:sym typeface="Calibri"/>
              </a:rPr>
              <a:t>Validity</a:t>
            </a:r>
          </a:p>
          <a:p>
            <a:pPr marL="800100" lvl="1" indent="-342900">
              <a:spcBef>
                <a:spcPts val="1000"/>
              </a:spcBef>
              <a:buSzPct val="100000"/>
            </a:pPr>
            <a:r>
              <a:rPr lang="en-US" dirty="0">
                <a:solidFill>
                  <a:schemeClr val="dk1"/>
                </a:solidFill>
                <a:ea typeface="Calibri"/>
                <a:cs typeface="Calibri"/>
                <a:sym typeface="Calibri"/>
              </a:rPr>
              <a:t>Reliability</a:t>
            </a:r>
          </a:p>
          <a:p>
            <a:pPr marL="800100" lvl="1" indent="-342900">
              <a:spcBef>
                <a:spcPts val="1000"/>
              </a:spcBef>
              <a:buSzPct val="100000"/>
            </a:pPr>
            <a:r>
              <a:rPr lang="en-US" dirty="0">
                <a:solidFill>
                  <a:schemeClr val="dk1"/>
                </a:solidFill>
                <a:ea typeface="Calibri"/>
                <a:cs typeface="Calibri"/>
                <a:sym typeface="Calibri"/>
              </a:rPr>
              <a:t>Representativeness</a:t>
            </a:r>
            <a:endParaRPr lang="en-US" dirty="0"/>
          </a:p>
        </p:txBody>
      </p:sp>
      <p:pic>
        <p:nvPicPr>
          <p:cNvPr id="6" name="Picture  470" descr="A cartoon of two children, one with pigtails, watching television. The child on the left has an empty speaking bubble. The child on the right has a speaking bubble with Japanese text."/>
          <p:cNvPicPr preferRelativeResize="0"/>
          <p:nvPr/>
        </p:nvPicPr>
        <p:blipFill rotWithShape="1">
          <a:blip r:embed="rId3">
            <a:alphaModFix/>
          </a:blip>
          <a:srcRect/>
          <a:stretch/>
        </p:blipFill>
        <p:spPr>
          <a:xfrm>
            <a:off x="6070032" y="2428375"/>
            <a:ext cx="3171940" cy="3168062"/>
          </a:xfrm>
          <a:prstGeom prst="rect">
            <a:avLst/>
          </a:prstGeom>
          <a:noFill/>
          <a:ln>
            <a:noFill/>
          </a:ln>
        </p:spPr>
      </p:pic>
    </p:spTree>
    <p:extLst>
      <p:ext uri="{BB962C8B-B14F-4D97-AF65-F5344CB8AC3E}">
        <p14:creationId xmlns:p14="http://schemas.microsoft.com/office/powerpoint/2010/main" val="1327439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4: Design the Sample </a:t>
            </a:r>
            <a:r>
              <a:rPr lang="en-US" sz="2000" b="0" dirty="0" smtClean="0">
                <a:latin typeface="+mj-lt"/>
                <a:ea typeface="ＭＳ Ｐゴシック" pitchFamily="34" charset="-128"/>
              </a:rPr>
              <a:t>(</a:t>
            </a:r>
            <a:r>
              <a:rPr lang="en-US" sz="2200" b="0" dirty="0" smtClean="0">
                <a:latin typeface="+mj-lt"/>
                <a:ea typeface="ＭＳ Ｐゴシック" pitchFamily="34" charset="-128"/>
              </a:rPr>
              <a:t>1 of 2)</a:t>
            </a: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Probability sampling</a:t>
            </a:r>
          </a:p>
          <a:p>
            <a:pPr marL="914400" lvl="1" indent="-457200">
              <a:spcBef>
                <a:spcPts val="1700"/>
              </a:spcBef>
              <a:buSzPct val="100000"/>
            </a:pPr>
            <a:r>
              <a:rPr lang="en-US" dirty="0">
                <a:solidFill>
                  <a:schemeClr val="dk1"/>
                </a:solidFill>
                <a:ea typeface="Calibri"/>
                <a:cs typeface="Calibri"/>
                <a:sym typeface="Calibri"/>
              </a:rPr>
              <a:t>Each member of the population has some known chance of being included (example: action films vs. “chick flicks”)</a:t>
            </a:r>
          </a:p>
          <a:p>
            <a:pPr marL="914400" lvl="1" indent="-457200">
              <a:spcBef>
                <a:spcPts val="1000"/>
              </a:spcBef>
              <a:buSzPct val="100000"/>
            </a:pPr>
            <a:r>
              <a:rPr lang="en-US" dirty="0"/>
              <a:t>Simple random sample</a:t>
            </a:r>
          </a:p>
          <a:p>
            <a:pPr marL="914400" lvl="1" indent="-457200">
              <a:spcBef>
                <a:spcPts val="1000"/>
              </a:spcBef>
              <a:buSzPct val="100000"/>
            </a:pPr>
            <a:r>
              <a:rPr lang="en-US" dirty="0">
                <a:solidFill>
                  <a:schemeClr val="dk1"/>
                </a:solidFill>
                <a:ea typeface="Calibri"/>
                <a:cs typeface="Calibri"/>
                <a:sym typeface="Calibri"/>
              </a:rPr>
              <a:t>Systematic sampling procedure</a:t>
            </a:r>
          </a:p>
          <a:p>
            <a:pPr marL="914400" lvl="1" indent="-457200">
              <a:spcBef>
                <a:spcPts val="1000"/>
              </a:spcBef>
              <a:buSzPct val="100000"/>
            </a:pPr>
            <a:r>
              <a:rPr lang="en-US" dirty="0"/>
              <a:t>Stratified sample</a:t>
            </a:r>
          </a:p>
        </p:txBody>
      </p:sp>
    </p:spTree>
    <p:extLst>
      <p:ext uri="{BB962C8B-B14F-4D97-AF65-F5344CB8AC3E}">
        <p14:creationId xmlns:p14="http://schemas.microsoft.com/office/powerpoint/2010/main" val="45571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4: Design the Sample </a:t>
            </a:r>
            <a:r>
              <a:rPr lang="en-US" sz="2200" b="0" dirty="0" smtClean="0">
                <a:latin typeface="+mj-lt"/>
                <a:ea typeface="ＭＳ Ｐゴシック" pitchFamily="34" charset="-128"/>
              </a:rPr>
              <a:t>(2 of 2)</a:t>
            </a: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Nonprobability sampling</a:t>
            </a:r>
          </a:p>
          <a:p>
            <a:pPr marL="800100" lvl="1" indent="-342900">
              <a:spcBef>
                <a:spcPts val="1700"/>
              </a:spcBef>
              <a:buSzPct val="100000"/>
            </a:pPr>
            <a:r>
              <a:rPr lang="en-US" dirty="0">
                <a:solidFill>
                  <a:schemeClr val="dk1"/>
                </a:solidFill>
                <a:ea typeface="Calibri"/>
                <a:cs typeface="Calibri"/>
                <a:sym typeface="Calibri"/>
              </a:rPr>
              <a:t>A sample in which personal judgment is used to select respondents (example: surveying random individuals at your favorite restaurant)</a:t>
            </a:r>
          </a:p>
          <a:p>
            <a:pPr marL="800100" lvl="1" indent="-342900">
              <a:spcBef>
                <a:spcPts val="1000"/>
              </a:spcBef>
              <a:buSzPct val="100000"/>
            </a:pPr>
            <a:r>
              <a:rPr lang="en-US" dirty="0"/>
              <a:t>Convenience sample</a:t>
            </a:r>
          </a:p>
          <a:p>
            <a:pPr marL="800100" lvl="1" indent="-342900">
              <a:spcBef>
                <a:spcPts val="1000"/>
              </a:spcBef>
              <a:buSzPct val="100000"/>
            </a:pPr>
            <a:r>
              <a:rPr lang="en-US" dirty="0">
                <a:solidFill>
                  <a:schemeClr val="dk1"/>
                </a:solidFill>
                <a:ea typeface="Calibri"/>
                <a:cs typeface="Calibri"/>
                <a:sym typeface="Calibri"/>
              </a:rPr>
              <a:t>Quota sample</a:t>
            </a:r>
            <a:endParaRPr lang="en-US" dirty="0"/>
          </a:p>
        </p:txBody>
      </p:sp>
    </p:spTree>
    <p:extLst>
      <p:ext uri="{BB962C8B-B14F-4D97-AF65-F5344CB8AC3E}">
        <p14:creationId xmlns:p14="http://schemas.microsoft.com/office/powerpoint/2010/main" val="367358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5: Collect the Data</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The quality of research conclusions is only as good as the data used to generate them</a:t>
            </a:r>
          </a:p>
          <a:p>
            <a:pPr marL="342900" lvl="0" indent="-342900">
              <a:spcBef>
                <a:spcPts val="1700"/>
              </a:spcBef>
              <a:buFont typeface="Arial"/>
              <a:buChar char="•"/>
            </a:pPr>
            <a:r>
              <a:rPr lang="en-US" dirty="0">
                <a:solidFill>
                  <a:schemeClr val="dk1"/>
                </a:solidFill>
                <a:ea typeface="Calibri"/>
                <a:cs typeface="Calibri"/>
                <a:sym typeface="Calibri"/>
              </a:rPr>
              <a:t>Challenges to gathering data in foreign countries</a:t>
            </a:r>
          </a:p>
          <a:p>
            <a:pPr marL="800100" lvl="1" indent="-342900">
              <a:spcBef>
                <a:spcPts val="1700"/>
              </a:spcBef>
              <a:buSzPct val="100000"/>
            </a:pPr>
            <a:r>
              <a:rPr lang="en-US" dirty="0">
                <a:solidFill>
                  <a:schemeClr val="dk1"/>
                </a:solidFill>
                <a:ea typeface="Calibri"/>
                <a:cs typeface="Calibri"/>
                <a:sym typeface="Calibri"/>
              </a:rPr>
              <a:t>Cultural issues</a:t>
            </a:r>
          </a:p>
          <a:p>
            <a:pPr marL="800100" lvl="1" indent="-342900">
              <a:spcBef>
                <a:spcPts val="1000"/>
              </a:spcBef>
              <a:buSzPct val="100000"/>
            </a:pPr>
            <a:r>
              <a:rPr lang="en-US" dirty="0">
                <a:solidFill>
                  <a:schemeClr val="dk1"/>
                </a:solidFill>
                <a:ea typeface="Calibri"/>
                <a:cs typeface="Calibri"/>
                <a:sym typeface="Calibri"/>
              </a:rPr>
              <a:t>Language issues</a:t>
            </a:r>
            <a:endParaRPr lang="en-US" dirty="0"/>
          </a:p>
        </p:txBody>
      </p:sp>
    </p:spTree>
    <p:extLst>
      <p:ext uri="{BB962C8B-B14F-4D97-AF65-F5344CB8AC3E}">
        <p14:creationId xmlns:p14="http://schemas.microsoft.com/office/powerpoint/2010/main" val="340816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6: Analyze and Interpret the Data</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Data must be analyzed and interpreted to be meaningful!</a:t>
            </a:r>
          </a:p>
          <a:p>
            <a:pPr marL="342900" lvl="0" indent="-342900">
              <a:spcBef>
                <a:spcPts val="1700"/>
              </a:spcBef>
              <a:buFont typeface="Arial"/>
              <a:buChar char="•"/>
            </a:pPr>
            <a:r>
              <a:rPr lang="en-US" dirty="0">
                <a:solidFill>
                  <a:schemeClr val="dk1"/>
                </a:solidFill>
                <a:ea typeface="Calibri"/>
                <a:cs typeface="Calibri"/>
                <a:sym typeface="Calibri"/>
              </a:rPr>
              <a:t>Tabulation</a:t>
            </a:r>
          </a:p>
          <a:p>
            <a:pPr marL="800100" lvl="1" indent="-342900">
              <a:spcBef>
                <a:spcPts val="1000"/>
              </a:spcBef>
              <a:buSzPct val="100000"/>
            </a:pPr>
            <a:r>
              <a:rPr lang="en-US" dirty="0">
                <a:solidFill>
                  <a:schemeClr val="dk1"/>
                </a:solidFill>
                <a:ea typeface="Calibri"/>
                <a:cs typeface="Calibri"/>
                <a:sym typeface="Calibri"/>
              </a:rPr>
              <a:t>Arranging data in a table or other summary form to get a broad picture of overall response</a:t>
            </a:r>
          </a:p>
          <a:p>
            <a:pPr marL="342900" lvl="0" indent="-342900">
              <a:spcBef>
                <a:spcPts val="1700"/>
              </a:spcBef>
              <a:buFont typeface="Arial"/>
              <a:buChar char="•"/>
            </a:pPr>
            <a:r>
              <a:rPr lang="en-US" dirty="0">
                <a:solidFill>
                  <a:schemeClr val="dk1"/>
                </a:solidFill>
                <a:ea typeface="Calibri"/>
                <a:cs typeface="Calibri"/>
                <a:sym typeface="Calibri"/>
              </a:rPr>
              <a:t>Cross-tabulation</a:t>
            </a:r>
          </a:p>
          <a:p>
            <a:pPr marL="914400" lvl="1" indent="-457200">
              <a:spcBef>
                <a:spcPts val="1000"/>
              </a:spcBef>
              <a:buSzPct val="100000"/>
            </a:pPr>
            <a:r>
              <a:rPr lang="en-US" dirty="0">
                <a:solidFill>
                  <a:schemeClr val="dk1"/>
                </a:solidFill>
                <a:ea typeface="Calibri"/>
                <a:cs typeface="Calibri"/>
                <a:sym typeface="Calibri"/>
              </a:rPr>
              <a:t>Exploring data by sub-groups in order to see how results vary across categories</a:t>
            </a:r>
            <a:endParaRPr lang="en-US" dirty="0"/>
          </a:p>
        </p:txBody>
      </p:sp>
    </p:spTree>
    <p:extLst>
      <p:ext uri="{BB962C8B-B14F-4D97-AF65-F5344CB8AC3E}">
        <p14:creationId xmlns:p14="http://schemas.microsoft.com/office/powerpoint/2010/main" val="967809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487680" y="244634"/>
            <a:ext cx="8778240" cy="1138872"/>
          </a:xfrm>
        </p:spPr>
        <p:txBody>
          <a:bodyPr/>
          <a:lstStyle/>
          <a:p>
            <a:pPr eaLnBrk="1" hangingPunct="1"/>
            <a:r>
              <a:rPr lang="en-US" smtClean="0">
                <a:latin typeface="+mj-lt"/>
                <a:ea typeface="ＭＳ Ｐゴシック" pitchFamily="34" charset="-128"/>
              </a:rPr>
              <a:t>Table 4.3 </a:t>
            </a:r>
            <a:r>
              <a:rPr lang="en-US" dirty="0" smtClean="0">
                <a:latin typeface="+mj-lt"/>
                <a:ea typeface="ＭＳ Ｐゴシック" pitchFamily="34" charset="-128"/>
              </a:rPr>
              <a:t>Examples of Data Tabulation and Cross-Tabulation Tables</a:t>
            </a:r>
            <a:endParaRPr lang="en-US" sz="2000" b="0" dirty="0" smtClean="0">
              <a:latin typeface="+mj-lt"/>
              <a:ea typeface="ＭＳ Ｐゴシック"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4288319603"/>
              </p:ext>
            </p:extLst>
          </p:nvPr>
        </p:nvGraphicFramePr>
        <p:xfrm>
          <a:off x="533400" y="1612106"/>
          <a:ext cx="8915400" cy="304800"/>
        </p:xfrm>
        <a:graphic>
          <a:graphicData uri="http://schemas.openxmlformats.org/drawingml/2006/table">
            <a:tbl>
              <a:tblPr firstRow="1">
                <a:tableStyleId>{5940675A-B579-460E-94D1-54222C63F5DA}</a:tableStyleId>
              </a:tblPr>
              <a:tblGrid>
                <a:gridCol w="8915400"/>
              </a:tblGrid>
              <a:tr h="304800">
                <a:tc>
                  <a:txBody>
                    <a:bodyPr/>
                    <a:lstStyle/>
                    <a:p>
                      <a:pPr marL="0" marR="0" indent="0" algn="ctr" defTabSz="976671" rtl="0" eaLnBrk="1" fontAlgn="auto" latinLnBrk="0" hangingPunct="1">
                        <a:lnSpc>
                          <a:spcPct val="100000"/>
                        </a:lnSpc>
                        <a:spcBef>
                          <a:spcPts val="0"/>
                        </a:spcBef>
                        <a:spcAft>
                          <a:spcPts val="0"/>
                        </a:spcAft>
                        <a:buClrTx/>
                        <a:buSzTx/>
                        <a:buFontTx/>
                        <a:buNone/>
                        <a:tabLst/>
                        <a:defRPr/>
                      </a:pPr>
                      <a:r>
                        <a:rPr lang="en-IN" sz="1200" b="1" i="1" kern="1200" dirty="0" smtClean="0">
                          <a:solidFill>
                            <a:schemeClr val="tx1"/>
                          </a:solidFill>
                          <a:effectLst/>
                          <a:latin typeface="+mn-lt"/>
                          <a:ea typeface="+mn-ea"/>
                          <a:cs typeface="+mn-cs"/>
                        </a:rPr>
                        <a:t>Fat Content Preference (number and percentages of responses) </a:t>
                      </a:r>
                      <a:endParaRPr lang="en-IN" sz="1200" b="1" i="1" kern="1200" dirty="0">
                        <a:solidFill>
                          <a:schemeClr val="tx1"/>
                        </a:solidFill>
                        <a:effectLst/>
                        <a:latin typeface="+mn-lt"/>
                        <a:ea typeface="+mn-ea"/>
                        <a:cs typeface="+mn-cs"/>
                      </a:endParaRPr>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668447922"/>
              </p:ext>
            </p:extLst>
          </p:nvPr>
        </p:nvGraphicFramePr>
        <p:xfrm>
          <a:off x="533400" y="1916906"/>
          <a:ext cx="8915400" cy="370840"/>
        </p:xfrm>
        <a:graphic>
          <a:graphicData uri="http://schemas.openxmlformats.org/drawingml/2006/table">
            <a:tbl>
              <a:tblPr firstRow="1" bandRow="1">
                <a:tableStyleId>{5940675A-B579-460E-94D1-54222C63F5DA}</a:tableStyleId>
              </a:tblPr>
              <a:tblGrid>
                <a:gridCol w="8915400"/>
              </a:tblGrid>
              <a:tr h="370840">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Do you prefer a meal with high-fat content, medium-fat content, or low-fat content? </a:t>
                      </a:r>
                      <a:endParaRPr lang="en-IN" dirty="0"/>
                    </a:p>
                  </a:txBody>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338663533"/>
              </p:ext>
            </p:extLst>
          </p:nvPr>
        </p:nvGraphicFramePr>
        <p:xfrm>
          <a:off x="533398" y="2316289"/>
          <a:ext cx="8915401" cy="1082822"/>
        </p:xfrm>
        <a:graphic>
          <a:graphicData uri="http://schemas.openxmlformats.org/drawingml/2006/table">
            <a:tbl>
              <a:tblPr firstRow="1">
                <a:tableStyleId>{3B4B98B0-60AC-42C2-AFA5-B58CD77FA1E5}</a:tableStyleId>
              </a:tblPr>
              <a:tblGrid>
                <a:gridCol w="3575238"/>
                <a:gridCol w="3071097"/>
                <a:gridCol w="2269066"/>
              </a:tblGrid>
              <a:tr h="351302">
                <a:tc>
                  <a:txBody>
                    <a:bodyPr/>
                    <a:lstStyle/>
                    <a:p>
                      <a:pPr marL="0" marR="0">
                        <a:spcBef>
                          <a:spcPts val="0"/>
                        </a:spcBef>
                        <a:spcAft>
                          <a:spcPts val="0"/>
                        </a:spcAft>
                      </a:pPr>
                      <a:r>
                        <a:rPr lang="en-IN" sz="1200" b="1" dirty="0">
                          <a:effectLst/>
                        </a:rPr>
                        <a:t>Questionnaire Response </a:t>
                      </a:r>
                      <a:endParaRPr lang="en-IN" sz="1200" b="1"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b="1">
                          <a:effectLst/>
                        </a:rPr>
                        <a:t>Number of Responses </a:t>
                      </a:r>
                      <a:endParaRPr lang="en-IN" sz="1200" b="1">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b="1" dirty="0">
                          <a:effectLst/>
                        </a:rPr>
                        <a:t>Percentage of Responses </a:t>
                      </a:r>
                      <a:endParaRPr lang="en-IN" sz="1200" b="1"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959">
                <a:tc>
                  <a:txBody>
                    <a:bodyPr/>
                    <a:lstStyle/>
                    <a:p>
                      <a:pPr marL="0" marR="0">
                        <a:spcBef>
                          <a:spcPts val="0"/>
                        </a:spcBef>
                        <a:spcAft>
                          <a:spcPts val="0"/>
                        </a:spcAft>
                      </a:pPr>
                      <a:r>
                        <a:rPr lang="en-IN" sz="1200">
                          <a:effectLst/>
                        </a:rPr>
                        <a:t>High fat </a:t>
                      </a:r>
                      <a:endParaRPr lang="en-IN" sz="120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smtClean="0">
                          <a:effectLst/>
                        </a:rPr>
                        <a:t>21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smtClean="0">
                          <a:effectLst/>
                        </a:rPr>
                        <a:t>6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959">
                <a:tc>
                  <a:txBody>
                    <a:bodyPr/>
                    <a:lstStyle/>
                    <a:p>
                      <a:pPr marL="0" marR="0">
                        <a:spcBef>
                          <a:spcPts val="0"/>
                        </a:spcBef>
                        <a:spcAft>
                          <a:spcPts val="0"/>
                        </a:spcAft>
                      </a:pPr>
                      <a:r>
                        <a:rPr lang="en-IN" sz="1200" dirty="0">
                          <a:effectLst/>
                        </a:rPr>
                        <a:t>Medium fat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a:effectLst/>
                        </a:rPr>
                        <a:t>179 </a:t>
                      </a:r>
                      <a:endParaRPr lang="en-IN" sz="120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smtClean="0">
                          <a:effectLst/>
                        </a:rPr>
                        <a:t>51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959">
                <a:tc>
                  <a:txBody>
                    <a:bodyPr/>
                    <a:lstStyle/>
                    <a:p>
                      <a:pPr marL="0" marR="0">
                        <a:spcBef>
                          <a:spcPts val="0"/>
                        </a:spcBef>
                        <a:spcAft>
                          <a:spcPts val="0"/>
                        </a:spcAft>
                      </a:pPr>
                      <a:r>
                        <a:rPr lang="en-IN" sz="1200" dirty="0" smtClean="0">
                          <a:effectLst/>
                        </a:rPr>
                        <a:t>Low </a:t>
                      </a:r>
                      <a:r>
                        <a:rPr lang="en-IN" sz="1200" dirty="0">
                          <a:effectLst/>
                        </a:rPr>
                        <a:t>fat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a:effectLst/>
                        </a:rPr>
                        <a:t>150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smtClean="0">
                          <a:effectLst/>
                        </a:rPr>
                        <a:t>43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4959">
                <a:tc>
                  <a:txBody>
                    <a:bodyPr/>
                    <a:lstStyle/>
                    <a:p>
                      <a:pPr marL="0" marR="0">
                        <a:spcBef>
                          <a:spcPts val="0"/>
                        </a:spcBef>
                        <a:spcAft>
                          <a:spcPts val="0"/>
                        </a:spcAft>
                      </a:pPr>
                      <a:r>
                        <a:rPr lang="en-IN" sz="1200">
                          <a:effectLst/>
                        </a:rPr>
                        <a:t>Total </a:t>
                      </a:r>
                      <a:endParaRPr lang="en-IN" sz="120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a:effectLst/>
                        </a:rPr>
                        <a:t>350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dirty="0">
                          <a:effectLst/>
                        </a:rPr>
                        <a:t>100 </a:t>
                      </a:r>
                      <a:endParaRPr lang="en-IN" sz="1200" dirty="0">
                        <a:solidFill>
                          <a:srgbClr val="000000"/>
                        </a:solidFill>
                        <a:effectLst/>
                        <a:latin typeface="Frutiger LT Com 45 Light"/>
                        <a:ea typeface="Times New Roman"/>
                        <a:cs typeface="Frutiger LT Com 45 Light"/>
                      </a:endParaRPr>
                    </a:p>
                  </a:txBody>
                  <a:tcPr marL="55039" marR="5503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98613854"/>
              </p:ext>
            </p:extLst>
          </p:nvPr>
        </p:nvGraphicFramePr>
        <p:xfrm>
          <a:off x="533400" y="3517106"/>
          <a:ext cx="8915400" cy="381000"/>
        </p:xfrm>
        <a:graphic>
          <a:graphicData uri="http://schemas.openxmlformats.org/drawingml/2006/table">
            <a:tbl>
              <a:tblPr firstRow="1" bandRow="1">
                <a:tableStyleId>{5940675A-B579-460E-94D1-54222C63F5DA}</a:tableStyleId>
              </a:tblPr>
              <a:tblGrid>
                <a:gridCol w="8915400"/>
              </a:tblGrid>
              <a:tr h="381000">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i="1" kern="1200" dirty="0" smtClean="0">
                          <a:solidFill>
                            <a:schemeClr val="tx1"/>
                          </a:solidFill>
                          <a:effectLst/>
                          <a:latin typeface="+mn-lt"/>
                          <a:ea typeface="+mn-ea"/>
                          <a:cs typeface="+mn-cs"/>
                        </a:rPr>
                        <a:t>Fat Content Preference by Gender (number and percentages of responses)</a:t>
                      </a: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25255780"/>
              </p:ext>
            </p:extLst>
          </p:nvPr>
        </p:nvGraphicFramePr>
        <p:xfrm>
          <a:off x="533400" y="4050506"/>
          <a:ext cx="8915401" cy="267785"/>
        </p:xfrm>
        <a:graphic>
          <a:graphicData uri="http://schemas.openxmlformats.org/drawingml/2006/table">
            <a:tbl>
              <a:tblPr firstRow="1">
                <a:tableStyleId>{3B4B98B0-60AC-42C2-AFA5-B58CD77FA1E5}</a:tableStyleId>
              </a:tblPr>
              <a:tblGrid>
                <a:gridCol w="8915401"/>
              </a:tblGrid>
              <a:tr h="267785">
                <a:tc>
                  <a:txBody>
                    <a:bodyPr/>
                    <a:lstStyle/>
                    <a:p>
                      <a:pPr marL="0" marR="0">
                        <a:spcBef>
                          <a:spcPts val="0"/>
                        </a:spcBef>
                        <a:spcAft>
                          <a:spcPts val="0"/>
                        </a:spcAft>
                      </a:pPr>
                      <a:r>
                        <a:rPr lang="en-IN" sz="1200" dirty="0">
                          <a:effectLst/>
                        </a:rPr>
                        <a:t>Do you prefer a meal with high-fat content, medium-fat content, or low-fat content? </a:t>
                      </a:r>
                      <a:endParaRPr lang="en-IN" sz="1200" dirty="0">
                        <a:solidFill>
                          <a:srgbClr val="000000"/>
                        </a:solidFill>
                        <a:effectLst/>
                        <a:latin typeface="Frutiger LT Com 45 Light"/>
                        <a:ea typeface="Times New Roman"/>
                        <a:cs typeface="Frutiger LT Com 45 Light"/>
                      </a:endParaRPr>
                    </a:p>
                  </a:txBody>
                  <a:tcPr marL="55039" marR="5503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90694836"/>
              </p:ext>
            </p:extLst>
          </p:nvPr>
        </p:nvGraphicFramePr>
        <p:xfrm>
          <a:off x="533400" y="4507706"/>
          <a:ext cx="8915403" cy="2133075"/>
        </p:xfrm>
        <a:graphic>
          <a:graphicData uri="http://schemas.openxmlformats.org/drawingml/2006/table">
            <a:tbl>
              <a:tblPr firstRow="1" bandRow="1">
                <a:tableStyleId>{5940675A-B579-460E-94D1-54222C63F5DA}</a:tableStyleId>
              </a:tblPr>
              <a:tblGrid>
                <a:gridCol w="1273629"/>
                <a:gridCol w="1273629"/>
                <a:gridCol w="1273629"/>
                <a:gridCol w="1273629"/>
                <a:gridCol w="1273629"/>
                <a:gridCol w="1273629"/>
                <a:gridCol w="1273629"/>
              </a:tblGrid>
              <a:tr h="595937">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Questionnaire Response </a:t>
                      </a:r>
                    </a:p>
                    <a:p>
                      <a:endParaRPr lang="en-IN" sz="1200" b="1" kern="1200" dirty="0">
                        <a:solidFill>
                          <a:schemeClr val="tx1"/>
                        </a:solidFill>
                        <a:effectLst/>
                        <a:latin typeface="+mn-lt"/>
                        <a:ea typeface="+mn-ea"/>
                        <a:cs typeface="+mn-cs"/>
                      </a:endParaRPr>
                    </a:p>
                  </a:txBody>
                  <a:tcPr/>
                </a:tc>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Number of Females </a:t>
                      </a:r>
                    </a:p>
                    <a:p>
                      <a:endParaRPr lang="en-IN" sz="1200" b="1" kern="1200" dirty="0">
                        <a:solidFill>
                          <a:schemeClr val="tx1"/>
                        </a:solidFill>
                        <a:effectLst/>
                        <a:latin typeface="+mn-lt"/>
                        <a:ea typeface="+mn-ea"/>
                        <a:cs typeface="+mn-cs"/>
                      </a:endParaRPr>
                    </a:p>
                  </a:txBody>
                  <a:tcPr/>
                </a:tc>
                <a:tc>
                  <a:txBody>
                    <a:bodyPr/>
                    <a:lstStyle/>
                    <a:p>
                      <a:r>
                        <a:rPr lang="en-IN" sz="1200" b="1" kern="1200" dirty="0" smtClean="0">
                          <a:solidFill>
                            <a:schemeClr val="tx1"/>
                          </a:solidFill>
                          <a:effectLst/>
                          <a:latin typeface="+mn-lt"/>
                          <a:ea typeface="+mn-ea"/>
                          <a:cs typeface="+mn-cs"/>
                        </a:rPr>
                        <a:t>Percentage of Females</a:t>
                      </a:r>
                      <a:endParaRPr lang="en-IN" sz="1200" b="1" kern="1200" dirty="0">
                        <a:solidFill>
                          <a:schemeClr val="tx1"/>
                        </a:solidFill>
                        <a:effectLst/>
                        <a:latin typeface="+mn-lt"/>
                        <a:ea typeface="+mn-ea"/>
                        <a:cs typeface="+mn-cs"/>
                      </a:endParaRPr>
                    </a:p>
                  </a:txBody>
                  <a:tcPr/>
                </a:tc>
                <a:tc>
                  <a:txBody>
                    <a:bodyPr/>
                    <a:lstStyle/>
                    <a:p>
                      <a:r>
                        <a:rPr lang="en-IN" sz="1200" b="1" kern="1200" dirty="0" smtClean="0">
                          <a:solidFill>
                            <a:schemeClr val="tx1"/>
                          </a:solidFill>
                          <a:effectLst/>
                          <a:latin typeface="+mn-lt"/>
                          <a:ea typeface="+mn-ea"/>
                          <a:cs typeface="+mn-cs"/>
                        </a:rPr>
                        <a:t>Number </a:t>
                      </a:r>
                      <a:br>
                        <a:rPr lang="en-IN" sz="1200" b="1" kern="1200" dirty="0" smtClean="0">
                          <a:solidFill>
                            <a:schemeClr val="tx1"/>
                          </a:solidFill>
                          <a:effectLst/>
                          <a:latin typeface="+mn-lt"/>
                          <a:ea typeface="+mn-ea"/>
                          <a:cs typeface="+mn-cs"/>
                        </a:rPr>
                      </a:br>
                      <a:r>
                        <a:rPr lang="en-IN" sz="1200" b="1" kern="1200" dirty="0" smtClean="0">
                          <a:solidFill>
                            <a:schemeClr val="tx1"/>
                          </a:solidFill>
                          <a:effectLst/>
                          <a:latin typeface="+mn-lt"/>
                          <a:ea typeface="+mn-ea"/>
                          <a:cs typeface="+mn-cs"/>
                        </a:rPr>
                        <a:t>of Males</a:t>
                      </a:r>
                      <a:endParaRPr lang="en-IN" sz="1200" b="1" kern="1200" dirty="0">
                        <a:solidFill>
                          <a:schemeClr val="tx1"/>
                        </a:solidFill>
                        <a:effectLst/>
                        <a:latin typeface="+mn-lt"/>
                        <a:ea typeface="+mn-ea"/>
                        <a:cs typeface="+mn-cs"/>
                      </a:endParaRPr>
                    </a:p>
                  </a:txBody>
                  <a:tcPr/>
                </a:tc>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Percentage of Males  </a:t>
                      </a:r>
                    </a:p>
                    <a:p>
                      <a:endParaRPr lang="en-IN" sz="1200" b="1" kern="1200" dirty="0">
                        <a:solidFill>
                          <a:schemeClr val="tx1"/>
                        </a:solidFill>
                        <a:effectLst/>
                        <a:latin typeface="+mn-lt"/>
                        <a:ea typeface="+mn-ea"/>
                        <a:cs typeface="+mn-cs"/>
                      </a:endParaRPr>
                    </a:p>
                  </a:txBody>
                  <a:tcPr/>
                </a:tc>
                <a:tc>
                  <a:txBody>
                    <a:bodyPr/>
                    <a:lstStyle/>
                    <a:p>
                      <a:r>
                        <a:rPr lang="en-IN" sz="1200" b="1" kern="1200" dirty="0" smtClean="0">
                          <a:solidFill>
                            <a:schemeClr val="tx1"/>
                          </a:solidFill>
                          <a:effectLst/>
                          <a:latin typeface="+mn-lt"/>
                          <a:ea typeface="+mn-ea"/>
                          <a:cs typeface="+mn-cs"/>
                        </a:rPr>
                        <a:t>Total Number </a:t>
                      </a:r>
                      <a:endParaRPr lang="en-IN" sz="1200" b="1" kern="1200" dirty="0">
                        <a:solidFill>
                          <a:schemeClr val="tx1"/>
                        </a:solidFill>
                        <a:effectLst/>
                        <a:latin typeface="+mn-lt"/>
                        <a:ea typeface="+mn-ea"/>
                        <a:cs typeface="+mn-cs"/>
                      </a:endParaRPr>
                    </a:p>
                  </a:txBody>
                  <a:tcPr/>
                </a:tc>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effectLst/>
                          <a:latin typeface="+mn-lt"/>
                          <a:ea typeface="+mn-ea"/>
                          <a:cs typeface="+mn-cs"/>
                        </a:rPr>
                        <a:t>Total  Percentage</a:t>
                      </a:r>
                    </a:p>
                    <a:p>
                      <a:endParaRPr lang="en-IN" sz="1200" b="1" kern="1200" dirty="0">
                        <a:solidFill>
                          <a:schemeClr val="tx1"/>
                        </a:solidFill>
                        <a:effectLst/>
                        <a:latin typeface="+mn-lt"/>
                        <a:ea typeface="+mn-ea"/>
                        <a:cs typeface="+mn-cs"/>
                      </a:endParaRPr>
                    </a:p>
                  </a:txBody>
                  <a:tcPr/>
                </a:tc>
              </a:tr>
              <a:tr h="345265">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High fat </a:t>
                      </a:r>
                    </a:p>
                  </a:txBody>
                  <a:tcPr/>
                </a:tc>
                <a:tc>
                  <a:txBody>
                    <a:bodyPr/>
                    <a:lstStyle/>
                    <a:p>
                      <a:r>
                        <a:rPr lang="en-US" sz="1200" kern="1200" dirty="0" smtClean="0">
                          <a:solidFill>
                            <a:schemeClr val="tx1"/>
                          </a:solidFill>
                          <a:effectLst/>
                          <a:latin typeface="+mn-lt"/>
                          <a:ea typeface="+mn-ea"/>
                          <a:cs typeface="+mn-cs"/>
                        </a:rPr>
                        <a:t>4</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2</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17</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21</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6</a:t>
                      </a:r>
                      <a:endParaRPr lang="en-IN" sz="1200" kern="1200" dirty="0">
                        <a:solidFill>
                          <a:schemeClr val="tx1"/>
                        </a:solidFill>
                        <a:effectLst/>
                        <a:latin typeface="+mn-lt"/>
                        <a:ea typeface="+mn-ea"/>
                        <a:cs typeface="+mn-cs"/>
                      </a:endParaRPr>
                    </a:p>
                  </a:txBody>
                  <a:tcPr/>
                </a:tc>
              </a:tr>
              <a:tr h="425669">
                <a:tc>
                  <a:txBody>
                    <a:bodyPr/>
                    <a:lstStyle/>
                    <a:p>
                      <a:pPr marL="0" marR="0" indent="0" algn="l" defTabSz="976671" rtl="0" eaLnBrk="1" fontAlgn="auto" latinLnBrk="0" hangingPunct="1">
                        <a:lnSpc>
                          <a:spcPct val="100000"/>
                        </a:lnSpc>
                        <a:spcBef>
                          <a:spcPts val="0"/>
                        </a:spcBef>
                        <a:spcAft>
                          <a:spcPts val="0"/>
                        </a:spcAft>
                        <a:buClrTx/>
                        <a:buSzTx/>
                        <a:buFontTx/>
                        <a:buNone/>
                        <a:tabLst/>
                        <a:defRPr/>
                      </a:pPr>
                      <a:r>
                        <a:rPr lang="en-IN" sz="1200" kern="1200" dirty="0" smtClean="0">
                          <a:solidFill>
                            <a:schemeClr val="tx1"/>
                          </a:solidFill>
                          <a:effectLst/>
                          <a:latin typeface="+mn-lt"/>
                          <a:ea typeface="+mn-ea"/>
                          <a:cs typeface="+mn-cs"/>
                        </a:rPr>
                        <a:t>Medium fat </a:t>
                      </a:r>
                    </a:p>
                    <a:p>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68</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39</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111</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64</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179</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51</a:t>
                      </a:r>
                      <a:endParaRPr lang="en-IN" sz="1200" kern="1200" dirty="0">
                        <a:solidFill>
                          <a:schemeClr val="tx1"/>
                        </a:solidFill>
                        <a:effectLst/>
                        <a:latin typeface="+mn-lt"/>
                        <a:ea typeface="+mn-ea"/>
                        <a:cs typeface="+mn-cs"/>
                      </a:endParaRPr>
                    </a:p>
                  </a:txBody>
                  <a:tcPr/>
                </a:tc>
              </a:tr>
              <a:tr h="345265">
                <a:tc>
                  <a:txBody>
                    <a:bodyPr/>
                    <a:lstStyle/>
                    <a:p>
                      <a:pPr marL="0" marR="0">
                        <a:spcBef>
                          <a:spcPts val="0"/>
                        </a:spcBef>
                        <a:spcAft>
                          <a:spcPts val="0"/>
                        </a:spcAft>
                      </a:pPr>
                      <a:r>
                        <a:rPr lang="en-IN" sz="1200" dirty="0" smtClean="0">
                          <a:effectLst/>
                        </a:rPr>
                        <a:t>Low fat </a:t>
                      </a:r>
                      <a:endParaRPr lang="en-IN" sz="1200" dirty="0">
                        <a:solidFill>
                          <a:srgbClr val="000000"/>
                        </a:solidFill>
                        <a:effectLst/>
                        <a:latin typeface="Frutiger LT Com 45 Light"/>
                        <a:ea typeface="Times New Roman"/>
                        <a:cs typeface="Frutiger LT Com 45 Light"/>
                      </a:endParaRPr>
                    </a:p>
                  </a:txBody>
                  <a:tcPr/>
                </a:tc>
                <a:tc>
                  <a:txBody>
                    <a:bodyPr/>
                    <a:lstStyle/>
                    <a:p>
                      <a:r>
                        <a:rPr lang="en-US" sz="1200" kern="1200" dirty="0" smtClean="0">
                          <a:solidFill>
                            <a:schemeClr val="tx1"/>
                          </a:solidFill>
                          <a:effectLst/>
                          <a:latin typeface="+mn-lt"/>
                          <a:ea typeface="+mn-ea"/>
                          <a:cs typeface="+mn-cs"/>
                        </a:rPr>
                        <a:t>103</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59</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47</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27</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150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43</a:t>
                      </a:r>
                      <a:endParaRPr lang="en-IN" sz="1200" kern="1200" dirty="0">
                        <a:solidFill>
                          <a:schemeClr val="tx1"/>
                        </a:solidFill>
                        <a:effectLst/>
                        <a:latin typeface="+mn-lt"/>
                        <a:ea typeface="+mn-ea"/>
                        <a:cs typeface="+mn-cs"/>
                      </a:endParaRPr>
                    </a:p>
                  </a:txBody>
                  <a:tcPr/>
                </a:tc>
              </a:tr>
              <a:tr h="345265">
                <a:tc>
                  <a:txBody>
                    <a:bodyPr/>
                    <a:lstStyle/>
                    <a:p>
                      <a:r>
                        <a:rPr lang="en-IN" sz="1200" dirty="0" smtClean="0">
                          <a:effectLst/>
                        </a:rPr>
                        <a:t>Total </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175</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100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175</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100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350</a:t>
                      </a:r>
                      <a:endParaRPr lang="en-IN" sz="1200" kern="1200" dirty="0">
                        <a:solidFill>
                          <a:schemeClr val="tx1"/>
                        </a:solidFill>
                        <a:effectLst/>
                        <a:latin typeface="+mn-lt"/>
                        <a:ea typeface="+mn-ea"/>
                        <a:cs typeface="+mn-cs"/>
                      </a:endParaRPr>
                    </a:p>
                  </a:txBody>
                  <a:tcPr/>
                </a:tc>
                <a:tc>
                  <a:txBody>
                    <a:bodyPr/>
                    <a:lstStyle/>
                    <a:p>
                      <a:r>
                        <a:rPr lang="en-US" sz="1200" kern="1200" dirty="0" smtClean="0">
                          <a:solidFill>
                            <a:schemeClr val="tx1"/>
                          </a:solidFill>
                          <a:effectLst/>
                          <a:latin typeface="+mn-lt"/>
                          <a:ea typeface="+mn-ea"/>
                          <a:cs typeface="+mn-cs"/>
                        </a:rPr>
                        <a:t>100</a:t>
                      </a:r>
                      <a:endParaRPr lang="en-IN" sz="1200" kern="1200" dirty="0">
                        <a:solidFill>
                          <a:schemeClr val="tx1"/>
                        </a:solidFill>
                        <a:effectLst/>
                        <a:latin typeface="+mn-lt"/>
                        <a:ea typeface="+mn-ea"/>
                        <a:cs typeface="+mn-cs"/>
                      </a:endParaRPr>
                    </a:p>
                  </a:txBody>
                  <a:tcPr/>
                </a:tc>
              </a:tr>
            </a:tbl>
          </a:graphicData>
        </a:graphic>
      </p:graphicFrame>
    </p:spTree>
    <p:extLst>
      <p:ext uri="{BB962C8B-B14F-4D97-AF65-F5344CB8AC3E}">
        <p14:creationId xmlns:p14="http://schemas.microsoft.com/office/powerpoint/2010/main" val="403657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Knowledge is Power</a:t>
            </a:r>
            <a:endParaRPr lang="en-US" dirty="0">
              <a:latin typeface="+mj-lt"/>
            </a:endParaRPr>
          </a:p>
        </p:txBody>
      </p:sp>
      <p:sp>
        <p:nvSpPr>
          <p:cNvPr id="4" name="Text  Placeholder 3"/>
          <p:cNvSpPr>
            <a:spLocks noGrp="1"/>
          </p:cNvSpPr>
          <p:nvPr>
            <p:ph sz="quarter" idx="14"/>
          </p:nvPr>
        </p:nvSpPr>
        <p:spPr>
          <a:xfrm>
            <a:off x="487680" y="1840706"/>
            <a:ext cx="8656320" cy="4495800"/>
          </a:xfrm>
        </p:spPr>
        <p:txBody>
          <a:bodyPr/>
          <a:lstStyle/>
          <a:p>
            <a:pPr marL="342900" lvl="0" indent="-342900">
              <a:spcBef>
                <a:spcPts val="1700"/>
              </a:spcBef>
              <a:buSzPct val="100000"/>
              <a:buFont typeface="Arial"/>
              <a:buChar char="•"/>
            </a:pPr>
            <a:r>
              <a:rPr lang="en-US" sz="2600" dirty="0">
                <a:solidFill>
                  <a:schemeClr val="dk1"/>
                </a:solidFill>
                <a:ea typeface="Calibri"/>
                <a:cs typeface="Calibri"/>
                <a:sym typeface="Calibri"/>
              </a:rPr>
              <a:t>Successful market planning depends upon informed decision </a:t>
            </a:r>
            <a:r>
              <a:rPr lang="en-US" sz="2600" dirty="0" smtClean="0">
                <a:solidFill>
                  <a:schemeClr val="dk1"/>
                </a:solidFill>
                <a:ea typeface="Calibri"/>
                <a:cs typeface="Calibri"/>
                <a:sym typeface="Calibri"/>
              </a:rPr>
              <a:t>making.</a:t>
            </a:r>
          </a:p>
          <a:p>
            <a:pPr marL="800100" lvl="1" indent="-342900">
              <a:spcBef>
                <a:spcPts val="1700"/>
              </a:spcBef>
              <a:buSzPct val="100000"/>
              <a:buFont typeface="Wingdings" panose="05000000000000000000" pitchFamily="2" charset="2"/>
              <a:buChar char="§"/>
            </a:pPr>
            <a:r>
              <a:rPr lang="en-US" sz="2400" dirty="0" smtClean="0">
                <a:solidFill>
                  <a:schemeClr val="dk1"/>
                </a:solidFill>
                <a:ea typeface="Calibri"/>
                <a:cs typeface="Calibri"/>
                <a:sym typeface="Calibri"/>
              </a:rPr>
              <a:t>Developing marketing objectives</a:t>
            </a:r>
          </a:p>
          <a:p>
            <a:pPr marL="800100" lvl="1" indent="-342900">
              <a:spcBef>
                <a:spcPts val="1000"/>
              </a:spcBef>
              <a:buSzPct val="100000"/>
              <a:buFont typeface="Wingdings" panose="05000000000000000000" pitchFamily="2" charset="2"/>
              <a:buChar char="§"/>
            </a:pPr>
            <a:r>
              <a:rPr lang="en-US" sz="2400" dirty="0" smtClean="0">
                <a:solidFill>
                  <a:schemeClr val="dk1"/>
                </a:solidFill>
                <a:ea typeface="Calibri"/>
                <a:cs typeface="Calibri"/>
                <a:sym typeface="Calibri"/>
              </a:rPr>
              <a:t>Selecting </a:t>
            </a:r>
            <a:r>
              <a:rPr lang="en-US" sz="2400" dirty="0">
                <a:solidFill>
                  <a:schemeClr val="dk1"/>
                </a:solidFill>
                <a:ea typeface="Calibri"/>
                <a:cs typeface="Calibri"/>
                <a:sym typeface="Calibri"/>
              </a:rPr>
              <a:t>target markets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Positioning products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Developing 4 Ps strategies </a:t>
            </a:r>
          </a:p>
          <a:p>
            <a:pPr marL="342900" lvl="0" indent="-342900">
              <a:spcBef>
                <a:spcPts val="1700"/>
              </a:spcBef>
              <a:buSzPct val="100000"/>
              <a:buFont typeface="Arial"/>
              <a:buChar char="•"/>
            </a:pPr>
            <a:r>
              <a:rPr lang="en-US" sz="2600" dirty="0">
                <a:solidFill>
                  <a:schemeClr val="dk1"/>
                </a:solidFill>
                <a:ea typeface="Calibri"/>
                <a:cs typeface="Calibri"/>
                <a:sym typeface="Calibri"/>
              </a:rPr>
              <a:t>Information is the fuel that runs the marketing engine</a:t>
            </a:r>
            <a:r>
              <a:rPr lang="en-US" sz="2600" dirty="0" smtClean="0">
                <a:solidFill>
                  <a:schemeClr val="dk1"/>
                </a:solidFill>
                <a:ea typeface="Calibri"/>
                <a:cs typeface="Calibri"/>
                <a:sym typeface="Calibri"/>
              </a:rPr>
              <a:t>.</a:t>
            </a:r>
            <a:endParaRPr lang="en-US" sz="2600" dirty="0">
              <a:solidFill>
                <a:schemeClr val="dk1"/>
              </a:solidFill>
              <a:ea typeface="Calibri"/>
              <a:cs typeface="Calibri"/>
              <a:sym typeface="Calibri"/>
            </a:endParaRPr>
          </a:p>
        </p:txBody>
      </p:sp>
    </p:spTree>
    <p:extLst>
      <p:ext uri="{BB962C8B-B14F-4D97-AF65-F5344CB8AC3E}">
        <p14:creationId xmlns:p14="http://schemas.microsoft.com/office/powerpoint/2010/main" val="175774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US" dirty="0" smtClean="0">
                <a:latin typeface="+mj-lt"/>
                <a:ea typeface="ＭＳ Ｐゴシック" pitchFamily="34" charset="-128"/>
              </a:rPr>
              <a:t>Step 7: Prepare the Research Report</a:t>
            </a:r>
            <a:endParaRPr lang="en-US" sz="2000" b="0" dirty="0" smtClean="0">
              <a:latin typeface="+mj-lt"/>
              <a:ea typeface="ＭＳ Ｐゴシック" pitchFamily="34" charset="-128"/>
            </a:endParaRPr>
          </a:p>
        </p:txBody>
      </p:sp>
      <p:sp>
        <p:nvSpPr>
          <p:cNvPr id="2" name="Content Placeholder 1"/>
          <p:cNvSpPr>
            <a:spLocks noGrp="1"/>
          </p:cNvSpPr>
          <p:nvPr>
            <p:ph idx="1"/>
          </p:nvPr>
        </p:nvSpPr>
        <p:spPr/>
        <p:txBody>
          <a:bodyPr/>
          <a:lstStyle/>
          <a:p>
            <a:pPr marL="342900" lvl="0" indent="-342900">
              <a:spcBef>
                <a:spcPts val="0"/>
              </a:spcBef>
              <a:buFont typeface="Arial"/>
              <a:buChar char="•"/>
            </a:pPr>
            <a:r>
              <a:rPr lang="en-US" dirty="0">
                <a:solidFill>
                  <a:schemeClr val="dk1"/>
                </a:solidFill>
                <a:ea typeface="Calibri"/>
                <a:cs typeface="Calibri"/>
                <a:sym typeface="Calibri"/>
              </a:rPr>
              <a:t>Research reports typically include the following sections:</a:t>
            </a:r>
          </a:p>
          <a:p>
            <a:pPr marL="914400" lvl="1" indent="-457200">
              <a:spcBef>
                <a:spcPts val="1700"/>
              </a:spcBef>
              <a:buSzPct val="100000"/>
            </a:pPr>
            <a:r>
              <a:rPr lang="en-US" dirty="0">
                <a:solidFill>
                  <a:schemeClr val="dk1"/>
                </a:solidFill>
                <a:ea typeface="Calibri"/>
                <a:cs typeface="Calibri"/>
                <a:sym typeface="Calibri"/>
              </a:rPr>
              <a:t>Executive summary</a:t>
            </a:r>
          </a:p>
          <a:p>
            <a:pPr marL="914400" lvl="1" indent="-457200">
              <a:spcBef>
                <a:spcPts val="1000"/>
              </a:spcBef>
              <a:buSzPct val="100000"/>
            </a:pPr>
            <a:r>
              <a:rPr lang="en-US" dirty="0">
                <a:solidFill>
                  <a:schemeClr val="dk1"/>
                </a:solidFill>
                <a:ea typeface="Calibri"/>
                <a:cs typeface="Calibri"/>
                <a:sym typeface="Calibri"/>
              </a:rPr>
              <a:t>Description of research methods</a:t>
            </a:r>
          </a:p>
          <a:p>
            <a:pPr marL="914400" lvl="1" indent="-457200">
              <a:spcBef>
                <a:spcPts val="1000"/>
              </a:spcBef>
              <a:buSzPct val="100000"/>
            </a:pPr>
            <a:r>
              <a:rPr lang="en-US" dirty="0">
                <a:solidFill>
                  <a:schemeClr val="dk1"/>
                </a:solidFill>
                <a:ea typeface="Calibri"/>
                <a:cs typeface="Calibri"/>
                <a:sym typeface="Calibri"/>
              </a:rPr>
              <a:t>Discussion of study results</a:t>
            </a:r>
          </a:p>
          <a:p>
            <a:pPr marL="914400" lvl="1" indent="-457200">
              <a:spcBef>
                <a:spcPts val="1000"/>
              </a:spcBef>
              <a:buSzPct val="100000"/>
            </a:pPr>
            <a:r>
              <a:rPr lang="en-US" dirty="0">
                <a:solidFill>
                  <a:schemeClr val="dk1"/>
                </a:solidFill>
                <a:ea typeface="Calibri"/>
                <a:cs typeface="Calibri"/>
                <a:sym typeface="Calibri"/>
              </a:rPr>
              <a:t>Limitations of study</a:t>
            </a:r>
          </a:p>
          <a:p>
            <a:pPr marL="914400" lvl="1" indent="-457200">
              <a:spcBef>
                <a:spcPts val="1000"/>
              </a:spcBef>
              <a:buSzPct val="100000"/>
            </a:pPr>
            <a:r>
              <a:rPr lang="en-US" dirty="0">
                <a:solidFill>
                  <a:schemeClr val="dk1"/>
                </a:solidFill>
                <a:ea typeface="Calibri"/>
                <a:cs typeface="Calibri"/>
                <a:sym typeface="Calibri"/>
              </a:rPr>
              <a:t>Conclusions and recommendations</a:t>
            </a:r>
            <a:endParaRPr lang="en-US" dirty="0"/>
          </a:p>
        </p:txBody>
      </p:sp>
    </p:spTree>
    <p:extLst>
      <p:ext uri="{BB962C8B-B14F-4D97-AF65-F5344CB8AC3E}">
        <p14:creationId xmlns:p14="http://schemas.microsoft.com/office/powerpoint/2010/main" val="14484965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3" name="Title 2"/>
          <p:cNvSpPr>
            <a:spLocks noGrp="1"/>
          </p:cNvSpPr>
          <p:nvPr>
            <p:ph type="title" idx="4294967295"/>
          </p:nvPr>
        </p:nvSpPr>
        <p:spPr>
          <a:xfrm>
            <a:off x="487680" y="164306"/>
            <a:ext cx="8778240" cy="619628"/>
          </a:xfrm>
        </p:spPr>
        <p:txBody>
          <a:bodyPr/>
          <a:lstStyle/>
          <a:p>
            <a:r>
              <a:rPr lang="en-US" dirty="0" smtClean="0">
                <a:latin typeface="+mj-lt"/>
              </a:rPr>
              <a:t>Copyright</a:t>
            </a:r>
            <a:endParaRPr lang="en-US" dirty="0">
              <a:latin typeface="+mj-lt"/>
            </a:endParaRPr>
          </a:p>
        </p:txBody>
      </p:sp>
      <p:pic>
        <p:nvPicPr>
          <p:cNvPr id="4" name="Picture  521" descr="This work is protected by United States copyright laws and is provided solely for the use of instructors in teaching their courses and assessing student learning. Dissemination or sale of any part of this work left parenthesis including on the world wide web right parenthesis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preferRelativeResize="0"/>
          <p:nvPr/>
        </p:nvPicPr>
        <p:blipFill rotWithShape="1">
          <a:blip r:embed="rId3">
            <a:alphaModFix/>
          </a:blip>
          <a:srcRect/>
          <a:stretch/>
        </p:blipFill>
        <p:spPr>
          <a:xfrm>
            <a:off x="356960" y="2374106"/>
            <a:ext cx="9015640" cy="2941212"/>
          </a:xfrm>
          <a:prstGeom prst="rect">
            <a:avLst/>
          </a:prstGeom>
          <a:noFill/>
          <a:ln>
            <a:noFill/>
          </a:ln>
        </p:spPr>
      </p:pic>
    </p:spTree>
    <p:extLst>
      <p:ext uri="{BB962C8B-B14F-4D97-AF65-F5344CB8AC3E}">
        <p14:creationId xmlns:p14="http://schemas.microsoft.com/office/powerpoint/2010/main" val="3004175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Marketing Research Ethics</a:t>
            </a:r>
            <a:endParaRPr lang="en-US" dirty="0">
              <a:latin typeface="+mj-lt"/>
            </a:endParaRPr>
          </a:p>
        </p:txBody>
      </p:sp>
      <p:sp>
        <p:nvSpPr>
          <p:cNvPr id="4" name="Text  Placeholder 3"/>
          <p:cNvSpPr>
            <a:spLocks noGrp="1"/>
          </p:cNvSpPr>
          <p:nvPr>
            <p:ph sz="quarter" idx="14"/>
          </p:nvPr>
        </p:nvSpPr>
        <p:spPr>
          <a:xfrm>
            <a:off x="487680" y="1840706"/>
            <a:ext cx="8778240" cy="4843409"/>
          </a:xfrm>
        </p:spPr>
        <p:txBody>
          <a:bodyPr/>
          <a:lstStyle/>
          <a:p>
            <a:pPr marL="342900" lvl="0" indent="-342900">
              <a:spcBef>
                <a:spcPts val="0"/>
              </a:spcBef>
              <a:buSzPct val="100000"/>
              <a:buFont typeface="Arial"/>
              <a:buChar char="•"/>
            </a:pPr>
            <a:r>
              <a:rPr lang="en-US" sz="2600" b="1" dirty="0">
                <a:solidFill>
                  <a:schemeClr val="dk1"/>
                </a:solidFill>
                <a:ea typeface="Calibri"/>
                <a:cs typeface="Calibri"/>
                <a:sym typeface="Calibri"/>
              </a:rPr>
              <a:t>Marketing research ethics </a:t>
            </a:r>
            <a:r>
              <a:rPr lang="en-US" sz="2600" dirty="0">
                <a:solidFill>
                  <a:schemeClr val="dk1"/>
                </a:solidFill>
                <a:ea typeface="Calibri"/>
                <a:cs typeface="Calibri"/>
                <a:sym typeface="Calibri"/>
              </a:rPr>
              <a:t>refers to taking an aboveboard approach </a:t>
            </a:r>
            <a:r>
              <a:rPr lang="en-US" sz="2600" dirty="0"/>
              <a:t>in</a:t>
            </a:r>
            <a:r>
              <a:rPr lang="en-US" sz="2600" dirty="0">
                <a:solidFill>
                  <a:schemeClr val="dk1"/>
                </a:solidFill>
                <a:ea typeface="Calibri"/>
                <a:cs typeface="Calibri"/>
                <a:sym typeface="Calibri"/>
              </a:rPr>
              <a:t> conducting market research that does no harm to the participant.</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Privacy issues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Confidentiality </a:t>
            </a:r>
            <a:r>
              <a:rPr lang="en-US" sz="2400" dirty="0" smtClean="0">
                <a:solidFill>
                  <a:schemeClr val="dk1"/>
                </a:solidFill>
                <a:ea typeface="Calibri"/>
                <a:cs typeface="Calibri"/>
                <a:sym typeface="Calibri"/>
              </a:rPr>
              <a:t>issues</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1635978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230478"/>
            <a:ext cx="8778240" cy="1229228"/>
          </a:xfrm>
        </p:spPr>
        <p:txBody>
          <a:bodyPr/>
          <a:lstStyle/>
          <a:p>
            <a:r>
              <a:rPr lang="en-US" dirty="0" smtClean="0">
                <a:latin typeface="+mj-lt"/>
              </a:rPr>
              <a:t>Figure 4.1 The Marketing Information System</a:t>
            </a:r>
            <a:endParaRPr lang="en-US" dirty="0">
              <a:latin typeface="+mj-lt"/>
            </a:endParaRPr>
          </a:p>
        </p:txBody>
      </p:sp>
      <p:pic>
        <p:nvPicPr>
          <p:cNvPr id="11" name="Picture  212" descr="A process diagram shows three steps.&#10;Four data types, 1. Internal Company Data, 2. Marketing Intelligence, 3. Marketing Research, and 4. Acquired Databases, all feed into Computer Hardware and Software, which in turn feed into information for Marketing Decisions."/>
          <p:cNvPicPr preferRelativeResize="0"/>
          <p:nvPr/>
        </p:nvPicPr>
        <p:blipFill rotWithShape="1">
          <a:blip r:embed="rId3">
            <a:alphaModFix/>
          </a:blip>
          <a:srcRect/>
          <a:stretch/>
        </p:blipFill>
        <p:spPr>
          <a:xfrm>
            <a:off x="1115944" y="1764506"/>
            <a:ext cx="7570856" cy="4656138"/>
          </a:xfrm>
          <a:prstGeom prst="rect">
            <a:avLst/>
          </a:prstGeom>
          <a:noFill/>
          <a:ln>
            <a:noFill/>
          </a:ln>
        </p:spPr>
      </p:pic>
    </p:spTree>
    <p:extLst>
      <p:ext uri="{BB962C8B-B14F-4D97-AF65-F5344CB8AC3E}">
        <p14:creationId xmlns:p14="http://schemas.microsoft.com/office/powerpoint/2010/main" val="334282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Internal Company Data</a:t>
            </a:r>
            <a:endParaRPr lang="en-US" dirty="0">
              <a:latin typeface="+mj-lt"/>
            </a:endParaRPr>
          </a:p>
        </p:txBody>
      </p:sp>
      <p:sp>
        <p:nvSpPr>
          <p:cNvPr id="4" name="Text  Placeholder 3"/>
          <p:cNvSpPr>
            <a:spLocks noGrp="1"/>
          </p:cNvSpPr>
          <p:nvPr>
            <p:ph sz="quarter" idx="14"/>
          </p:nvPr>
        </p:nvSpPr>
        <p:spPr>
          <a:xfrm>
            <a:off x="487680" y="1721697"/>
            <a:ext cx="8778240" cy="4843409"/>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Information generated from within the company</a:t>
            </a:r>
          </a:p>
          <a:p>
            <a:pPr marL="800100" lvl="1" indent="-342900">
              <a:spcBef>
                <a:spcPts val="1700"/>
              </a:spcBef>
              <a:buSzPct val="100000"/>
              <a:buFont typeface="Wingdings" panose="05000000000000000000" pitchFamily="2" charset="2"/>
              <a:buChar char="§"/>
            </a:pPr>
            <a:r>
              <a:rPr lang="en-US" sz="2400" dirty="0">
                <a:solidFill>
                  <a:schemeClr val="dk1"/>
                </a:solidFill>
                <a:ea typeface="Calibri"/>
                <a:cs typeface="Calibri"/>
                <a:sym typeface="Calibri"/>
              </a:rPr>
              <a:t>Used to produce reports on sales and marketing activities</a:t>
            </a:r>
          </a:p>
          <a:p>
            <a:pPr marL="800100" lvl="1" indent="-342900">
              <a:spcBef>
                <a:spcPts val="1000"/>
              </a:spcBef>
              <a:buSzPct val="100000"/>
              <a:buFont typeface="Wingdings" panose="05000000000000000000" pitchFamily="2" charset="2"/>
              <a:buChar char="§"/>
            </a:pPr>
            <a:r>
              <a:rPr lang="en-US" sz="2400" dirty="0">
                <a:solidFill>
                  <a:schemeClr val="dk1"/>
                </a:solidFill>
                <a:ea typeface="Calibri"/>
                <a:cs typeface="Calibri"/>
                <a:sym typeface="Calibri"/>
              </a:rPr>
              <a:t>Commonly accessed via secure </a:t>
            </a:r>
            <a:r>
              <a:rPr lang="en-US" sz="2400" dirty="0" smtClean="0">
                <a:solidFill>
                  <a:schemeClr val="dk1"/>
                </a:solidFill>
                <a:ea typeface="Calibri"/>
                <a:cs typeface="Calibri"/>
                <a:sym typeface="Calibri"/>
              </a:rPr>
              <a:t>intranets</a:t>
            </a:r>
            <a:endParaRPr lang="en-US" sz="2400" dirty="0">
              <a:solidFill>
                <a:schemeClr val="dk1"/>
              </a:solidFill>
              <a:ea typeface="Calibri"/>
              <a:cs typeface="Calibri"/>
              <a:sym typeface="Calibri"/>
            </a:endParaRPr>
          </a:p>
        </p:txBody>
      </p:sp>
    </p:spTree>
    <p:extLst>
      <p:ext uri="{BB962C8B-B14F-4D97-AF65-F5344CB8AC3E}">
        <p14:creationId xmlns:p14="http://schemas.microsoft.com/office/powerpoint/2010/main" val="350261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latin typeface="+mj-lt"/>
                <a:ea typeface="ＭＳ Ｐゴシック" pitchFamily="34" charset="-128"/>
              </a:rPr>
              <a:t>Market Intelligence </a:t>
            </a:r>
            <a:r>
              <a:rPr lang="en-US" sz="2200" b="0" dirty="0" smtClean="0">
                <a:latin typeface="+mj-lt"/>
                <a:ea typeface="ＭＳ Ｐゴシック" pitchFamily="34" charset="-128"/>
              </a:rPr>
              <a:t>(1 of 2)</a:t>
            </a:r>
            <a:endParaRPr lang="en-US" sz="2200" b="0" dirty="0">
              <a:latin typeface="+mj-lt"/>
              <a:ea typeface="ＭＳ Ｐゴシック" pitchFamily="34" charset="-128"/>
            </a:endParaRPr>
          </a:p>
        </p:txBody>
      </p:sp>
      <p:sp>
        <p:nvSpPr>
          <p:cNvPr id="13315" name="Text  Placeholder 3"/>
          <p:cNvSpPr>
            <a:spLocks noGrp="1"/>
          </p:cNvSpPr>
          <p:nvPr>
            <p:ph sz="quarter" idx="14"/>
          </p:nvPr>
        </p:nvSpPr>
        <p:spPr>
          <a:xfrm>
            <a:off x="457200" y="1688306"/>
            <a:ext cx="8778240" cy="4843409"/>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Gathered via monitoring of everyday data sources, observations, and discussions with sales representatives.</a:t>
            </a:r>
          </a:p>
        </p:txBody>
      </p:sp>
    </p:spTree>
    <p:extLst>
      <p:ext uri="{BB962C8B-B14F-4D97-AF65-F5344CB8AC3E}">
        <p14:creationId xmlns:p14="http://schemas.microsoft.com/office/powerpoint/2010/main" val="355693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87680" y="230478"/>
            <a:ext cx="9189720" cy="619628"/>
          </a:xfrm>
        </p:spPr>
        <p:txBody>
          <a:bodyPr/>
          <a:lstStyle/>
          <a:p>
            <a:pPr eaLnBrk="1" hangingPunct="1"/>
            <a:r>
              <a:rPr lang="en-US" dirty="0" smtClean="0">
                <a:latin typeface="+mj-lt"/>
                <a:ea typeface="ＭＳ Ｐゴシック" pitchFamily="34" charset="-128"/>
              </a:rPr>
              <a:t>Market Intelligence </a:t>
            </a:r>
            <a:r>
              <a:rPr lang="en-US" sz="2200" b="0" dirty="0" smtClean="0">
                <a:latin typeface="+mj-lt"/>
                <a:ea typeface="ＭＳ Ｐゴシック" pitchFamily="34" charset="-128"/>
              </a:rPr>
              <a:t>(2 of 2)</a:t>
            </a:r>
            <a:endParaRPr lang="en-US" sz="2200" b="0" dirty="0">
              <a:latin typeface="+mj-lt"/>
              <a:ea typeface="ＭＳ Ｐゴシック" pitchFamily="34" charset="-128"/>
            </a:endParaRPr>
          </a:p>
        </p:txBody>
      </p:sp>
      <p:sp>
        <p:nvSpPr>
          <p:cNvPr id="32770" name="Text  Placeholder 3"/>
          <p:cNvSpPr>
            <a:spLocks noGrp="1"/>
          </p:cNvSpPr>
          <p:nvPr>
            <p:ph sz="quarter" idx="14"/>
          </p:nvPr>
        </p:nvSpPr>
        <p:spPr>
          <a:xfrm>
            <a:off x="533400" y="1688306"/>
            <a:ext cx="7543800" cy="4267200"/>
          </a:xfrm>
        </p:spPr>
        <p:txBody>
          <a:bodyPr/>
          <a:lstStyle/>
          <a:p>
            <a:pPr marL="342900" lvl="0" indent="-342900">
              <a:spcBef>
                <a:spcPts val="0"/>
              </a:spcBef>
              <a:buSzPct val="100000"/>
              <a:buFont typeface="Arial"/>
              <a:buChar char="•"/>
            </a:pPr>
            <a:r>
              <a:rPr lang="en-US" sz="2600" dirty="0">
                <a:solidFill>
                  <a:schemeClr val="dk1"/>
                </a:solidFill>
                <a:ea typeface="Calibri"/>
                <a:cs typeface="Calibri"/>
                <a:sym typeface="Calibri"/>
              </a:rPr>
              <a:t>Market intelligence system</a:t>
            </a:r>
          </a:p>
          <a:p>
            <a:pPr marL="342900" lvl="0" indent="-342900">
              <a:spcBef>
                <a:spcPts val="1700"/>
              </a:spcBef>
              <a:buSzPct val="100000"/>
              <a:buFont typeface="Arial"/>
              <a:buChar char="•"/>
            </a:pPr>
            <a:r>
              <a:rPr lang="en-US" sz="2600" dirty="0">
                <a:solidFill>
                  <a:schemeClr val="dk1"/>
                </a:solidFill>
                <a:ea typeface="Calibri"/>
                <a:cs typeface="Calibri"/>
                <a:sym typeface="Calibri"/>
              </a:rPr>
              <a:t>Information may come from mystery shoppers, speaking with buyers, trade shows, purchasing, or using reverse </a:t>
            </a:r>
            <a:r>
              <a:rPr lang="en-US" sz="2600" dirty="0" smtClean="0">
                <a:solidFill>
                  <a:schemeClr val="dk1"/>
                </a:solidFill>
                <a:ea typeface="Calibri"/>
                <a:cs typeface="Calibri"/>
                <a:sym typeface="Calibri"/>
              </a:rPr>
              <a:t>engineering</a:t>
            </a:r>
            <a:endParaRPr lang="en-US" sz="2600" dirty="0">
              <a:solidFill>
                <a:schemeClr val="dk1"/>
              </a:solidFill>
              <a:ea typeface="Calibri"/>
              <a:cs typeface="Calibri"/>
              <a:sym typeface="Calibri"/>
            </a:endParaRPr>
          </a:p>
        </p:txBody>
      </p:sp>
    </p:spTree>
    <p:extLst>
      <p:ext uri="{BB962C8B-B14F-4D97-AF65-F5344CB8AC3E}">
        <p14:creationId xmlns:p14="http://schemas.microsoft.com/office/powerpoint/2010/main" val="2320556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1937</TotalTime>
  <Words>5956</Words>
  <Application>Microsoft Office PowerPoint</Application>
  <PresentationFormat>Custom</PresentationFormat>
  <Paragraphs>483</Paragraphs>
  <Slides>41</Slides>
  <Notes>41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41</vt:i4>
      </vt:variant>
    </vt:vector>
  </HeadingPairs>
  <TitlesOfParts>
    <vt:vector size="44" baseType="lpstr">
      <vt:lpstr>508 Lecture</vt:lpstr>
      <vt:lpstr>1_508 Lecture</vt:lpstr>
      <vt:lpstr>Equation</vt:lpstr>
      <vt:lpstr>Marketing: Real People, Real Choices</vt:lpstr>
      <vt:lpstr>Learning Objectives</vt:lpstr>
      <vt:lpstr>Real People, Real Choices: Campbell’s Soup</vt:lpstr>
      <vt:lpstr>Knowledge is Power</vt:lpstr>
      <vt:lpstr>Marketing Research Ethics</vt:lpstr>
      <vt:lpstr>Figure 4.1 The Marketing Information System</vt:lpstr>
      <vt:lpstr>Internal Company Data</vt:lpstr>
      <vt:lpstr>Market Intelligence (1 of 2)</vt:lpstr>
      <vt:lpstr>Market Intelligence (2 of 2)</vt:lpstr>
      <vt:lpstr>Market Research</vt:lpstr>
      <vt:lpstr>Acquired Databases</vt:lpstr>
      <vt:lpstr>Figure 4.2 Marketing Decision Support System</vt:lpstr>
      <vt:lpstr>Table 4.1 Examples of Questions an MIS Answers (1 of 2)</vt:lpstr>
      <vt:lpstr>Table 4.1 Examples of Questions an MDSS Answers (2 of 2)</vt:lpstr>
      <vt:lpstr>MIS, MSDS and Customer Insights</vt:lpstr>
      <vt:lpstr>Customer Insights and Marketing</vt:lpstr>
      <vt:lpstr>Figure 4.3 Steps in the Market Research Process</vt:lpstr>
      <vt:lpstr>Step 1: Define the Research Problem</vt:lpstr>
      <vt:lpstr>Step 2: Determine the Research Design</vt:lpstr>
      <vt:lpstr>Research with Secondary Data</vt:lpstr>
      <vt:lpstr>Figure 4.4 Market Research Designs</vt:lpstr>
      <vt:lpstr>Research with Primary Data</vt:lpstr>
      <vt:lpstr>Exploratory Research</vt:lpstr>
      <vt:lpstr>Descriptive Research</vt:lpstr>
      <vt:lpstr>Causal Research</vt:lpstr>
      <vt:lpstr>Ethical/Sustainable Decisions in the Real World</vt:lpstr>
      <vt:lpstr>Step 3: Choose the Method to Collect Primary Data</vt:lpstr>
      <vt:lpstr>Survey Methods</vt:lpstr>
      <vt:lpstr>Table 4.2 Advantages and Disadvantages of Survey Data Collection Methods (1 of 2)</vt:lpstr>
      <vt:lpstr>Table 4.2 Advantages and Disadvantages of Survey Data Collection Methods (2 of 2)</vt:lpstr>
      <vt:lpstr>Observational Methods</vt:lpstr>
      <vt:lpstr>Online Research</vt:lpstr>
      <vt:lpstr>Bounce Rate</vt:lpstr>
      <vt:lpstr>Data and Measurement Quality Issues</vt:lpstr>
      <vt:lpstr>Step 4: Design the Sample (1 of 2)</vt:lpstr>
      <vt:lpstr>Step 4: Design the Sample (2 of 2)</vt:lpstr>
      <vt:lpstr>Step 5: Collect the Data</vt:lpstr>
      <vt:lpstr>Step 6: Analyze and Interpret the Data</vt:lpstr>
      <vt:lpstr>Table 4.3 Examples of Data Tabulation and Cross-Tabulation Tables</vt:lpstr>
      <vt:lpstr>Step 7: Prepare the Research Report</vt:lpstr>
      <vt:lpstr>Copyright</vt:lpstr>
    </vt:vector>
  </TitlesOfParts>
  <Company>Integra Software Services Pvt.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Marketing: Real People, Real Choices_Ninth Edition</dc:title>
  <dc:subject>Marketing</dc:subject>
  <dc:creator>Solomon, Marshall, and Stuart</dc:creator>
  <cp:lastModifiedBy>Ranjith Rajaram, Integra-PDY, IN</cp:lastModifiedBy>
  <cp:revision>329</cp:revision>
  <dcterms:created xsi:type="dcterms:W3CDTF">2014-07-14T20:04:21Z</dcterms:created>
  <dcterms:modified xsi:type="dcterms:W3CDTF">2017-08-11T12:50:20Z</dcterms:modified>
</cp:coreProperties>
</file>