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61" r:id="rId2"/>
  </p:sldMasterIdLst>
  <p:notesMasterIdLst>
    <p:notesMasterId r:id="rId47"/>
  </p:notesMasterIdLst>
  <p:sldIdLst>
    <p:sldId id="314" r:id="rId3"/>
    <p:sldId id="315" r:id="rId4"/>
    <p:sldId id="316" r:id="rId5"/>
    <p:sldId id="328" r:id="rId6"/>
    <p:sldId id="318" r:id="rId7"/>
    <p:sldId id="319" r:id="rId8"/>
    <p:sldId id="320" r:id="rId9"/>
    <p:sldId id="321" r:id="rId10"/>
    <p:sldId id="322" r:id="rId11"/>
    <p:sldId id="323" r:id="rId12"/>
    <p:sldId id="324" r:id="rId13"/>
    <p:sldId id="325"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26" r:id="rId4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kshit, Nikhil" initials="RN" lastIdx="37" clrIdx="0">
    <p:extLst/>
  </p:cmAuthor>
  <p:cmAuthor id="2" name="Preetha Menon, Integra-PDY, IN" initials="PMII"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00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0021599-942C-4CAE-8A17-B74DAAF8F823}">
  <a:tblStyle styleId="{D0021599-942C-4CAE-8A17-B74DAAF8F823}"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snapToGrid="0">
      <p:cViewPr varScale="1">
        <p:scale>
          <a:sx n="94" d="100"/>
          <a:sy n="94" d="100"/>
        </p:scale>
        <p:origin x="-204" y="-96"/>
      </p:cViewPr>
      <p:guideLst>
        <p:guide orient="horz" pos="2160"/>
        <p:guide pos="2880"/>
      </p:guideLst>
    </p:cSldViewPr>
  </p:slideViewPr>
  <p:outlineViewPr>
    <p:cViewPr>
      <p:scale>
        <a:sx n="33" d="100"/>
        <a:sy n="33" d="100"/>
      </p:scale>
      <p:origin x="0" y="2982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22796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07432"/>
            <a:ext cx="5486399"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788592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07432"/>
            <a:ext cx="5486399" cy="4114800"/>
          </a:xfrm>
        </p:spPr>
        <p:txBody>
          <a:bodyPr/>
          <a:lstStyle/>
          <a:p>
            <a:pPr lvl="0">
              <a:buSzPct val="25000"/>
            </a:pPr>
            <a:r>
              <a:rPr lang="en-IN" b="1" dirty="0">
                <a:latin typeface="+mn-lt"/>
                <a:ea typeface="Calibri"/>
                <a:cs typeface="Calibri"/>
                <a:sym typeface="Calibri"/>
              </a:rPr>
              <a:t>LECTURE NOTES:</a:t>
            </a:r>
          </a:p>
          <a:p>
            <a:pPr lvl="0">
              <a:buSzPct val="25000"/>
            </a:pPr>
            <a:endParaRPr lang="en-IN" dirty="0">
              <a:latin typeface="+mn-lt"/>
              <a:ea typeface="Calibri"/>
              <a:cs typeface="Calibri"/>
              <a:sym typeface="Calibri"/>
            </a:endParaRPr>
          </a:p>
          <a:p>
            <a:pPr lvl="0">
              <a:buSzPct val="25000"/>
            </a:pPr>
            <a:r>
              <a:rPr lang="en-IN" dirty="0">
                <a:latin typeface="+mn-lt"/>
                <a:ea typeface="Calibri"/>
                <a:cs typeface="Calibri"/>
                <a:sym typeface="Calibri"/>
              </a:rPr>
              <a:t>Summary slide for Chapter 3, Learning Objective 1.</a:t>
            </a:r>
          </a:p>
          <a:p>
            <a:pPr marL="342900" lvl="0" indent="-342900">
              <a:buFont typeface="+mj-lt"/>
              <a:buAutoNum type="arabicPeriod"/>
            </a:pPr>
            <a:endParaRPr lang="en-US" sz="1800" b="0" i="0" u="none" strike="noStrike" kern="1200" baseline="0" dirty="0" smtClean="0">
              <a:solidFill>
                <a:schemeClr val="tx1"/>
              </a:solidFill>
              <a:latin typeface="+mn-lt"/>
              <a:ea typeface="+mn-ea"/>
              <a:cs typeface="+mn-cs"/>
            </a:endParaRPr>
          </a:p>
          <a:p>
            <a:pPr marL="457200" lvl="1" indent="0">
              <a:buFont typeface="+mj-lt"/>
              <a:buNone/>
            </a:pPr>
            <a:endParaRPr lang="en-US" sz="1200" b="0" i="0" u="none" strike="noStrike" kern="1200" baseline="0" dirty="0" smtClean="0">
              <a:solidFill>
                <a:schemeClr val="tx1"/>
              </a:solidFill>
              <a:latin typeface="+mn-lt"/>
              <a:ea typeface="+mn-ea"/>
              <a:cs typeface="+mn-cs"/>
            </a:endParaRPr>
          </a:p>
          <a:p>
            <a:pPr lvl="0"/>
            <a:endParaRPr lang="en-US" sz="1200" b="0" dirty="0" smtClean="0">
              <a:latin typeface="+mn-lt"/>
            </a:endParaRPr>
          </a:p>
        </p:txBody>
      </p:sp>
    </p:spTree>
    <p:extLst>
      <p:ext uri="{BB962C8B-B14F-4D97-AF65-F5344CB8AC3E}">
        <p14:creationId xmlns:p14="http://schemas.microsoft.com/office/powerpoint/2010/main" val="229124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07432"/>
            <a:ext cx="5486399" cy="4114800"/>
          </a:xfrm>
        </p:spPr>
        <p:txBody>
          <a:bodyPr/>
          <a:lstStyle/>
          <a:p>
            <a:pPr lvl="0">
              <a:buSzPct val="25000"/>
            </a:pPr>
            <a:r>
              <a:rPr lang="en-IN" b="1" dirty="0">
                <a:latin typeface="+mn-lt"/>
                <a:ea typeface="Calibri"/>
                <a:cs typeface="Calibri"/>
                <a:sym typeface="Calibri"/>
              </a:rPr>
              <a:t>LECTURE NOTES:</a:t>
            </a:r>
          </a:p>
          <a:p>
            <a:pPr lvl="0">
              <a:buSzPct val="25000"/>
            </a:pPr>
            <a:endParaRPr lang="en-IN" dirty="0">
              <a:latin typeface="+mn-lt"/>
              <a:ea typeface="Calibri"/>
              <a:cs typeface="Calibri"/>
              <a:sym typeface="Calibri"/>
            </a:endParaRPr>
          </a:p>
          <a:p>
            <a:pPr lvl="0">
              <a:buSzPct val="25000"/>
            </a:pPr>
            <a:r>
              <a:rPr lang="en-IN" dirty="0">
                <a:latin typeface="+mn-lt"/>
                <a:ea typeface="Calibri"/>
                <a:cs typeface="Calibri"/>
                <a:sym typeface="Calibri"/>
              </a:rPr>
              <a:t>Introductory slide for Chapter 3, Learning Objective 2.</a:t>
            </a:r>
          </a:p>
          <a:p>
            <a:pPr lvl="0">
              <a:buSzPct val="25000"/>
            </a:pPr>
            <a:r>
              <a:rPr lang="en-IN" dirty="0">
                <a:latin typeface="+mn-lt"/>
                <a:ea typeface="Calibri"/>
                <a:cs typeface="Calibri"/>
                <a:sym typeface="Calibri"/>
              </a:rPr>
              <a:t>Strategic planning process depicted in next slide (Figure 3.2).</a:t>
            </a:r>
          </a:p>
        </p:txBody>
      </p:sp>
    </p:spTree>
    <p:extLst>
      <p:ext uri="{BB962C8B-B14F-4D97-AF65-F5344CB8AC3E}">
        <p14:creationId xmlns:p14="http://schemas.microsoft.com/office/powerpoint/2010/main" val="101592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34728"/>
            <a:ext cx="5486399" cy="4114800"/>
          </a:xfrm>
        </p:spPr>
        <p:txBody>
          <a:bodyPr/>
          <a:lstStyle/>
          <a:p>
            <a:pPr lvl="0">
              <a:buClr>
                <a:schemeClr val="dk1"/>
              </a:buClr>
              <a:buSzPct val="100000"/>
              <a:buFont typeface="Calibri"/>
              <a:buChar char="•"/>
            </a:pPr>
            <a:r>
              <a:rPr lang="en-US" sz="900" b="1" dirty="0">
                <a:latin typeface="+mn-lt"/>
                <a:ea typeface="Calibri"/>
                <a:cs typeface="Calibri"/>
                <a:sym typeface="Calibri"/>
              </a:rPr>
              <a:t>LECTURE NOTES:</a:t>
            </a:r>
            <a:br>
              <a:rPr lang="en-US" sz="900" b="1" dirty="0">
                <a:latin typeface="+mn-lt"/>
                <a:ea typeface="Calibri"/>
                <a:cs typeface="Calibri"/>
                <a:sym typeface="Calibri"/>
              </a:rPr>
            </a:br>
            <a:r>
              <a:rPr lang="en-US" sz="900" dirty="0">
                <a:latin typeface="+mn-lt"/>
                <a:ea typeface="Calibri"/>
                <a:cs typeface="Calibri"/>
                <a:sym typeface="Calibri"/>
              </a:rPr>
              <a:t>Figure 3.2 presents the steps in the strategic planning process, which are explained in more detail on the following slides.</a:t>
            </a:r>
          </a:p>
          <a:p>
            <a:pPr marL="0" indent="0">
              <a:buFont typeface="Arial" panose="020B0604020202020204" pitchFamily="34" charset="0"/>
              <a:buNone/>
            </a:pPr>
            <a:endParaRPr lang="en-US" sz="900" dirty="0" smtClean="0">
              <a:latin typeface="+mn-lt"/>
            </a:endParaRPr>
          </a:p>
        </p:txBody>
      </p:sp>
    </p:spTree>
    <p:extLst>
      <p:ext uri="{BB962C8B-B14F-4D97-AF65-F5344CB8AC3E}">
        <p14:creationId xmlns:p14="http://schemas.microsoft.com/office/powerpoint/2010/main" val="287560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48376"/>
            <a:ext cx="5486399" cy="4114800"/>
          </a:xfrm>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Management’s FIRST step in strategic planning is to create a mission statement (if the firm is new) or review the firm’s mission statement in light of market conditions if a mission statement already exists.  IN doing so, upper management seeks to answer the three questions shown on the slide.  While mission statements are not meant to change on an annual basis, businesses must be open to changing their mission as consumers needs change and markets evolve.</a:t>
            </a:r>
          </a:p>
          <a:p>
            <a:pPr lvl="0">
              <a:buClr>
                <a:schemeClr val="dk1"/>
              </a:buClr>
              <a:buSzPct val="100000"/>
              <a:buFont typeface="Calibri"/>
              <a:buChar char="•"/>
            </a:pPr>
            <a:r>
              <a:rPr lang="en-US" dirty="0">
                <a:latin typeface="+mn-lt"/>
                <a:ea typeface="Calibri"/>
                <a:cs typeface="Calibri"/>
                <a:sym typeface="Calibri"/>
              </a:rPr>
              <a:t>Based on the answer to the key questions shown, the firm creates or revises the mission statement, or “a formal document that describes the firm’s overall purpose and what it hopes to achieve in terms of its customers, products, and resources.”  </a:t>
            </a:r>
          </a:p>
          <a:p>
            <a:pPr lvl="0">
              <a:buClr>
                <a:schemeClr val="dk1"/>
              </a:buClr>
              <a:buSzPct val="100000"/>
              <a:buFont typeface="Calibri"/>
              <a:buChar char="•"/>
            </a:pPr>
            <a:r>
              <a:rPr lang="en-US" dirty="0">
                <a:latin typeface="+mn-lt"/>
                <a:ea typeface="Calibri"/>
                <a:cs typeface="Calibri"/>
                <a:sym typeface="Calibri"/>
              </a:rPr>
              <a:t>Ideally, the mission statement shouldn’t be too broad or too narrow. A mission statement that is too narrow may inhibit managers’ ability to visualize possible growth opportunities. If, for example, a firm sees itself in terms of its product only, consumer trends or technology can make that product obsolete—and the firm is left with no future.</a:t>
            </a:r>
          </a:p>
          <a:p>
            <a:endParaRPr lang="en-IN" dirty="0">
              <a:latin typeface="+mn-lt"/>
            </a:endParaRPr>
          </a:p>
        </p:txBody>
      </p:sp>
    </p:spTree>
    <p:extLst>
      <p:ext uri="{BB962C8B-B14F-4D97-AF65-F5344CB8AC3E}">
        <p14:creationId xmlns:p14="http://schemas.microsoft.com/office/powerpoint/2010/main" val="1576959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21080"/>
            <a:ext cx="5486399" cy="4114800"/>
          </a:xfrm>
        </p:spPr>
        <p:txBody>
          <a:bodyPr/>
          <a:lstStyle/>
          <a:p>
            <a:pPr lvl="0">
              <a:buClr>
                <a:schemeClr val="dk1"/>
              </a:buClr>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 Twitter’s mission statement describes the organization’s overall purpose.</a:t>
            </a:r>
          </a:p>
          <a:p>
            <a:pPr lvl="0">
              <a:buClr>
                <a:schemeClr val="dk1"/>
              </a:buClr>
              <a:buSzPct val="100000"/>
              <a:buFont typeface="Calibri"/>
              <a:buChar char="•"/>
            </a:pPr>
            <a:r>
              <a:rPr lang="en-US" dirty="0">
                <a:latin typeface="+mn-lt"/>
                <a:ea typeface="Calibri"/>
                <a:cs typeface="Calibri"/>
                <a:sym typeface="Calibri"/>
              </a:rPr>
              <a:t> An ideal mission statement isn’t too broad, narrow, or shortsighted.  It is unique to a particular firm and describes the purpose of the company and what it wants to achieve in terms of customers, products, and resources.</a:t>
            </a:r>
          </a:p>
          <a:p>
            <a:endParaRPr lang="en-IN" dirty="0">
              <a:latin typeface="+mn-lt"/>
            </a:endParaRPr>
          </a:p>
        </p:txBody>
      </p:sp>
    </p:spTree>
    <p:extLst>
      <p:ext uri="{BB962C8B-B14F-4D97-AF65-F5344CB8AC3E}">
        <p14:creationId xmlns:p14="http://schemas.microsoft.com/office/powerpoint/2010/main" val="832020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48376"/>
            <a:ext cx="5486399" cy="4114800"/>
          </a:xfrm>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The second step in strategic planning is to assess the firm’s internal and external environments. We refer to this process as a </a:t>
            </a:r>
            <a:r>
              <a:rPr lang="en-US" b="1" dirty="0">
                <a:latin typeface="+mn-lt"/>
                <a:ea typeface="Calibri"/>
                <a:cs typeface="Calibri"/>
                <a:sym typeface="Calibri"/>
              </a:rPr>
              <a:t>situation analysis</a:t>
            </a:r>
            <a:r>
              <a:rPr lang="en-US" dirty="0">
                <a:latin typeface="+mn-lt"/>
                <a:ea typeface="Calibri"/>
                <a:cs typeface="Calibri"/>
                <a:sym typeface="Calibri"/>
              </a:rPr>
              <a:t>, </a:t>
            </a:r>
            <a:r>
              <a:rPr lang="en-US" i="1" dirty="0">
                <a:latin typeface="+mn-lt"/>
                <a:ea typeface="Calibri"/>
                <a:cs typeface="Calibri"/>
                <a:sym typeface="Calibri"/>
              </a:rPr>
              <a:t>environmental analysis</a:t>
            </a:r>
            <a:r>
              <a:rPr lang="en-US" dirty="0">
                <a:latin typeface="+mn-lt"/>
                <a:ea typeface="Calibri"/>
                <a:cs typeface="Calibri"/>
                <a:sym typeface="Calibri"/>
              </a:rPr>
              <a:t>, or sometimes as a </a:t>
            </a:r>
            <a:r>
              <a:rPr lang="en-US" i="1" dirty="0">
                <a:latin typeface="+mn-lt"/>
                <a:ea typeface="Calibri"/>
                <a:cs typeface="Calibri"/>
                <a:sym typeface="Calibri"/>
              </a:rPr>
              <a:t>business review</a:t>
            </a:r>
            <a:r>
              <a:rPr lang="en-US" dirty="0">
                <a:latin typeface="+mn-lt"/>
                <a:ea typeface="Calibri"/>
                <a:cs typeface="Calibri"/>
                <a:sym typeface="Calibri"/>
              </a:rPr>
              <a:t>.  </a:t>
            </a:r>
          </a:p>
          <a:p>
            <a:pPr lvl="0">
              <a:buClr>
                <a:schemeClr val="dk1"/>
              </a:buClr>
              <a:buSzPct val="100000"/>
              <a:buFont typeface="Calibri"/>
              <a:buChar char="•"/>
            </a:pPr>
            <a:r>
              <a:rPr lang="en-US" dirty="0">
                <a:latin typeface="+mn-lt"/>
                <a:ea typeface="Calibri"/>
                <a:cs typeface="Calibri"/>
                <a:sym typeface="Calibri"/>
              </a:rPr>
              <a:t>Regardless of the name used, this process is critically important as it allows planners to better understand the strengths and weaknesses that are inherent to the firm, as well as key trends or factors that represent opportunities or threats to the firm or its products/services.</a:t>
            </a:r>
          </a:p>
          <a:p>
            <a:pPr lvl="0">
              <a:buClr>
                <a:schemeClr val="dk1"/>
              </a:buClr>
              <a:buSzPct val="100000"/>
              <a:buFont typeface="Calibri"/>
              <a:buChar char="•"/>
            </a:pPr>
            <a:r>
              <a:rPr lang="en-US" dirty="0">
                <a:latin typeface="+mn-lt"/>
                <a:ea typeface="Calibri"/>
                <a:cs typeface="Calibri"/>
                <a:sym typeface="Calibri"/>
              </a:rPr>
              <a:t>SWOT analysis is a popular approach to presenting environmental analysis, formally defining firm strengths and weaknesses as well as trends in the external environment that either favor firm strengths (resource advantages) or exacerbate firm weaknesses (resource deficits).</a:t>
            </a:r>
          </a:p>
          <a:p>
            <a:endParaRPr lang="en-IN" dirty="0">
              <a:latin typeface="+mn-lt"/>
            </a:endParaRPr>
          </a:p>
        </p:txBody>
      </p:sp>
    </p:spTree>
    <p:extLst>
      <p:ext uri="{BB962C8B-B14F-4D97-AF65-F5344CB8AC3E}">
        <p14:creationId xmlns:p14="http://schemas.microsoft.com/office/powerpoint/2010/main" val="2255512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2584"/>
            <a:ext cx="5486399" cy="4617720"/>
          </a:xfrm>
        </p:spPr>
        <p:txBody>
          <a:bodyPr/>
          <a:lstStyle/>
          <a:p>
            <a:pPr lvl="0">
              <a:buSzPct val="25000"/>
            </a:pPr>
            <a:r>
              <a:rPr lang="en-IN" b="1" dirty="0">
                <a:latin typeface="+mn-lt"/>
                <a:ea typeface="Calibri"/>
                <a:cs typeface="Calibri"/>
                <a:sym typeface="Calibri"/>
              </a:rPr>
              <a:t>LECTURE NOTES:</a:t>
            </a:r>
            <a:r>
              <a:rPr lang="en-IN" dirty="0">
                <a:latin typeface="+mn-lt"/>
                <a:ea typeface="Calibri"/>
                <a:cs typeface="Calibri"/>
                <a:sym typeface="Calibri"/>
              </a:rPr>
              <a:t/>
            </a:r>
            <a:br>
              <a:rPr lang="en-IN" dirty="0">
                <a:latin typeface="+mn-lt"/>
                <a:ea typeface="Calibri"/>
                <a:cs typeface="Calibri"/>
                <a:sym typeface="Calibri"/>
              </a:rPr>
            </a:br>
            <a:r>
              <a:rPr lang="en-IN" dirty="0">
                <a:latin typeface="+mn-lt"/>
                <a:ea typeface="Calibri"/>
                <a:cs typeface="Calibri"/>
                <a:sym typeface="Calibri"/>
              </a:rPr>
              <a:t>By “internal environment”, we mean all controllable elements within the firm that influence how well it performs.  These internal aspects represent key strengths and weaknesses.  </a:t>
            </a:r>
          </a:p>
          <a:p>
            <a:pPr lvl="0">
              <a:buSzPct val="25000"/>
            </a:pPr>
            <a:endParaRPr lang="en-IN" dirty="0">
              <a:latin typeface="+mn-lt"/>
              <a:ea typeface="Calibri"/>
              <a:cs typeface="Calibri"/>
              <a:sym typeface="Calibri"/>
            </a:endParaRPr>
          </a:p>
          <a:p>
            <a:pPr lvl="0">
              <a:buSzPct val="25000"/>
            </a:pPr>
            <a:r>
              <a:rPr lang="en-IN" b="1" dirty="0">
                <a:latin typeface="+mn-lt"/>
                <a:ea typeface="Calibri"/>
                <a:cs typeface="Calibri"/>
                <a:sym typeface="Calibri"/>
              </a:rPr>
              <a:t>DISCUSSION NOTE:  </a:t>
            </a:r>
          </a:p>
          <a:p>
            <a:pPr lvl="0">
              <a:buSzPct val="25000"/>
            </a:pPr>
            <a:r>
              <a:rPr lang="en-IN" dirty="0">
                <a:latin typeface="+mn-lt"/>
                <a:ea typeface="Calibri"/>
                <a:cs typeface="Calibri"/>
                <a:sym typeface="Calibri"/>
              </a:rPr>
              <a:t>Ask students to name some examples of different aspects or elements within the firm that may represent key strengths and weaknesses. If students have difficulty getting started explain how Southwest Airlines has always been very focused on hiring and developing employees who reflect the “Southwest Spirit” to customers (see picture in slide). Anyone who has flown on Southwest can attest to the fact that the atmosphere is lively and fun, and flight attendants are likely to do most any crazy stunt—bowling in the aisle, or serenading the captain and first officer (and passengers) with a </a:t>
            </a:r>
            <a:r>
              <a:rPr lang="en-IN" dirty="0" err="1">
                <a:latin typeface="+mn-lt"/>
                <a:ea typeface="Calibri"/>
                <a:cs typeface="Calibri"/>
                <a:sym typeface="Calibri"/>
              </a:rPr>
              <a:t>favorite</a:t>
            </a:r>
            <a:r>
              <a:rPr lang="en-IN" dirty="0">
                <a:latin typeface="+mn-lt"/>
                <a:ea typeface="Calibri"/>
                <a:cs typeface="Calibri"/>
                <a:sym typeface="Calibri"/>
              </a:rPr>
              <a:t> tune. For Southwest, a real strength—one that’s hard for the competition to crack—lies in this employee spirit.</a:t>
            </a:r>
          </a:p>
          <a:p>
            <a:pPr lvl="0">
              <a:buSzPct val="25000"/>
            </a:pPr>
            <a:endParaRPr lang="en-IN" dirty="0">
              <a:latin typeface="+mn-lt"/>
              <a:ea typeface="Calibri"/>
              <a:cs typeface="Calibri"/>
              <a:sym typeface="Calibri"/>
            </a:endParaRPr>
          </a:p>
          <a:p>
            <a:pPr lvl="0">
              <a:buSzPct val="25000"/>
            </a:pPr>
            <a:r>
              <a:rPr lang="en-IN" b="1" dirty="0">
                <a:latin typeface="+mn-lt"/>
                <a:ea typeface="Calibri"/>
                <a:cs typeface="Calibri"/>
                <a:sym typeface="Calibri"/>
              </a:rPr>
              <a:t>LECTURE POINT #2:</a:t>
            </a:r>
            <a:r>
              <a:rPr lang="en-IN" dirty="0">
                <a:latin typeface="+mn-lt"/>
                <a:ea typeface="Calibri"/>
                <a:cs typeface="Calibri"/>
                <a:sym typeface="Calibri"/>
              </a:rPr>
              <a:t/>
            </a:r>
            <a:br>
              <a:rPr lang="en-IN" dirty="0">
                <a:latin typeface="+mn-lt"/>
                <a:ea typeface="Calibri"/>
                <a:cs typeface="Calibri"/>
                <a:sym typeface="Calibri"/>
              </a:rPr>
            </a:br>
            <a:r>
              <a:rPr lang="en-IN" dirty="0">
                <a:latin typeface="+mn-lt"/>
                <a:ea typeface="Calibri"/>
                <a:cs typeface="Calibri"/>
                <a:sym typeface="Calibri"/>
              </a:rPr>
              <a:t>Key controllable elements that can represent strength or weaknesses of the firm include not only human capital or people (skills, training, loyalty) such as in the Southwest Airlines example, but also technologies (patents, processes, machinery, etc.), physical facilities (location, scope, quantity, etc.), financial stability, corporate reputation, quality products, strong brands (brand awareness, image, equity, market share, etc.), and intellectual capital.</a:t>
            </a:r>
          </a:p>
          <a:p>
            <a:endParaRPr lang="en-IN" dirty="0">
              <a:latin typeface="+mn-lt"/>
            </a:endParaRPr>
          </a:p>
        </p:txBody>
      </p:sp>
    </p:spTree>
    <p:extLst>
      <p:ext uri="{BB962C8B-B14F-4D97-AF65-F5344CB8AC3E}">
        <p14:creationId xmlns:p14="http://schemas.microsoft.com/office/powerpoint/2010/main" val="1794361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34728"/>
            <a:ext cx="5486399" cy="4114800"/>
          </a:xfrm>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Elements outside the firm that may affect it either positively or negatively must be constantly scanned and monitored by businesses on an ongoing basis as part of their strategic planning process.  In particular, marketers seek to identify economic, competitive, technological, legal/political/ethical, and sociocultural trends, because these trends manifest as opportunities or threats to the business. Because these factors are external to the firm, marketers cannot directly control them, but they can respond to them via planning.  </a:t>
            </a:r>
          </a:p>
          <a:p>
            <a:pPr lvl="0">
              <a:buClr>
                <a:schemeClr val="dk1"/>
              </a:buClr>
              <a:buSzPct val="100000"/>
              <a:buFont typeface="Calibri"/>
              <a:buChar char="•"/>
            </a:pPr>
            <a:r>
              <a:rPr lang="en-US" dirty="0">
                <a:latin typeface="+mn-lt"/>
                <a:ea typeface="Calibri"/>
                <a:cs typeface="Calibri"/>
                <a:sym typeface="Calibri"/>
              </a:rPr>
              <a:t>Trendwatching.com offers a free monthly trend insight newsletter via monthly emails. Many of the articles posted on this website are of interest to marketers in general, and students can often find current examples that demonstrate the integration of trends, products, and marketing communication campaigns.</a:t>
            </a:r>
          </a:p>
          <a:p>
            <a:endParaRPr lang="en-IN" dirty="0">
              <a:latin typeface="+mn-lt"/>
            </a:endParaRPr>
          </a:p>
        </p:txBody>
      </p:sp>
    </p:spTree>
    <p:extLst>
      <p:ext uri="{BB962C8B-B14F-4D97-AF65-F5344CB8AC3E}">
        <p14:creationId xmlns:p14="http://schemas.microsoft.com/office/powerpoint/2010/main" val="3123458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06290"/>
            <a:ext cx="5486399" cy="4343400"/>
          </a:xfrm>
        </p:spPr>
        <p:txBody>
          <a:bodyPr/>
          <a:lstStyle/>
          <a:p>
            <a:pPr lvl="0">
              <a:buSzPct val="25000"/>
            </a:pPr>
            <a:r>
              <a:rPr lang="en-IN" sz="1000" b="1" dirty="0">
                <a:latin typeface="+mn-lt"/>
                <a:ea typeface="Calibri"/>
                <a:cs typeface="Calibri"/>
                <a:sym typeface="Calibri"/>
              </a:rPr>
              <a:t>LECTURE NOTES:</a:t>
            </a:r>
          </a:p>
          <a:p>
            <a:pPr lvl="0">
              <a:buClr>
                <a:schemeClr val="dk1"/>
              </a:buClr>
              <a:buSzPct val="95454"/>
              <a:buFont typeface="Calibri"/>
              <a:buChar char="•"/>
            </a:pPr>
            <a:r>
              <a:rPr lang="en-IN" sz="1000" dirty="0">
                <a:latin typeface="+mn-lt"/>
                <a:ea typeface="Calibri"/>
                <a:cs typeface="Calibri"/>
                <a:sym typeface="Calibri"/>
              </a:rPr>
              <a:t>The environmental analysis undertaken by a firm is typically summarized in what has come to be known as a SWOT analysis.  SWOT is simply an acronym that stands for strengths, weaknesses, opportunities, and threats.  Chapter 3 is devoted to an in-depth exploration of the environmental analysis portion of SWOT, in which opportunities and threats are identified.</a:t>
            </a:r>
          </a:p>
          <a:p>
            <a:pPr lvl="0">
              <a:buClr>
                <a:schemeClr val="dk1"/>
              </a:buClr>
              <a:buSzPct val="95454"/>
            </a:pPr>
            <a:endParaRPr lang="en-IN" sz="1000" dirty="0">
              <a:latin typeface="+mn-lt"/>
              <a:ea typeface="Calibri"/>
              <a:cs typeface="Calibri"/>
              <a:sym typeface="Calibri"/>
            </a:endParaRPr>
          </a:p>
          <a:p>
            <a:pPr lvl="0">
              <a:buSzPct val="25000"/>
            </a:pPr>
            <a:r>
              <a:rPr lang="en-IN" sz="1000" b="1" dirty="0">
                <a:latin typeface="+mn-lt"/>
                <a:ea typeface="Calibri"/>
                <a:cs typeface="Calibri"/>
                <a:sym typeface="Calibri"/>
              </a:rPr>
              <a:t>DISCUSSION NOTE:</a:t>
            </a:r>
          </a:p>
          <a:p>
            <a:pPr lvl="0">
              <a:buClr>
                <a:schemeClr val="dk1"/>
              </a:buClr>
              <a:buSzPct val="95454"/>
              <a:buFont typeface="Calibri"/>
              <a:buChar char="•"/>
            </a:pPr>
            <a:r>
              <a:rPr lang="en-IN" sz="1000" dirty="0">
                <a:latin typeface="+mn-lt"/>
                <a:ea typeface="Calibri"/>
                <a:cs typeface="Calibri"/>
                <a:sym typeface="Calibri"/>
              </a:rPr>
              <a:t>Have students review the list of strengths and weaknesses for McDonald’s</a:t>
            </a:r>
            <a:r>
              <a:rPr lang="en-IN" sz="1000" strike="sngStrike" dirty="0">
                <a:solidFill>
                  <a:srgbClr val="FF0000"/>
                </a:solidFill>
                <a:latin typeface="+mn-lt"/>
                <a:ea typeface="Calibri"/>
                <a:cs typeface="Calibri"/>
                <a:sym typeface="Calibri"/>
              </a:rPr>
              <a:t>.</a:t>
            </a:r>
            <a:r>
              <a:rPr lang="en-IN" sz="1000" dirty="0">
                <a:latin typeface="+mn-lt"/>
                <a:ea typeface="Calibri"/>
                <a:cs typeface="Calibri"/>
                <a:sym typeface="Calibri"/>
              </a:rPr>
              <a:t> and ask them if they can come up with additional examples of internal factors that represent strengths or weaknesses.  For example, the real estate holdings of McDonald’s are quite valuable, and McDonald’s has recently made strides into the </a:t>
            </a:r>
            <a:r>
              <a:rPr lang="en-IN" sz="1000" dirty="0" err="1">
                <a:latin typeface="+mn-lt"/>
                <a:ea typeface="Calibri"/>
                <a:cs typeface="Calibri"/>
                <a:sym typeface="Calibri"/>
              </a:rPr>
              <a:t>Smoothie</a:t>
            </a:r>
            <a:r>
              <a:rPr lang="en-IN" sz="1000" dirty="0">
                <a:latin typeface="+mn-lt"/>
                <a:ea typeface="Calibri"/>
                <a:cs typeface="Calibri"/>
                <a:sym typeface="Calibri"/>
              </a:rPr>
              <a:t> market as well as the coffee/bistro market.  Many students might consider McDonald’s service (drive-through time, order accuracy) to be a weakness in addition to the non-healthy nature of the majority of menu items. </a:t>
            </a:r>
          </a:p>
          <a:p>
            <a:pPr lvl="0">
              <a:buSzPct val="25000"/>
            </a:pPr>
            <a:endParaRPr lang="en-IN" sz="1000" b="1" dirty="0">
              <a:latin typeface="+mn-lt"/>
              <a:ea typeface="Calibri"/>
              <a:cs typeface="Calibri"/>
              <a:sym typeface="Calibri"/>
            </a:endParaRPr>
          </a:p>
          <a:p>
            <a:pPr lvl="0">
              <a:buClr>
                <a:schemeClr val="dk1"/>
              </a:buClr>
              <a:buSzPct val="95454"/>
              <a:buFont typeface="Calibri"/>
              <a:buChar char="•"/>
            </a:pPr>
            <a:r>
              <a:rPr lang="en-IN" sz="1000" dirty="0">
                <a:latin typeface="+mn-lt"/>
                <a:ea typeface="Calibri"/>
                <a:cs typeface="Calibri"/>
                <a:sym typeface="Calibri"/>
              </a:rPr>
              <a:t>Have students review the list of opportunities and threats for McDonald’s and ask them if they can come up with additional examples.  For example, over the past several years, several other fast food entities entered into the breakfast market, including Subway, Jack-in-the-Box, and Taco Bell, resulting in increased competition.</a:t>
            </a:r>
          </a:p>
          <a:p>
            <a:pPr lvl="0">
              <a:buClr>
                <a:schemeClr val="dk1"/>
              </a:buClr>
              <a:buSzPct val="25000"/>
            </a:pPr>
            <a:r>
              <a:rPr lang="en-IN" sz="1000" dirty="0">
                <a:latin typeface="+mn-lt"/>
                <a:ea typeface="Calibri"/>
                <a:cs typeface="Calibri"/>
                <a:sym typeface="Calibri"/>
              </a:rPr>
              <a:t/>
            </a:r>
            <a:br>
              <a:rPr lang="en-IN" sz="1000" dirty="0">
                <a:latin typeface="+mn-lt"/>
                <a:ea typeface="Calibri"/>
                <a:cs typeface="Calibri"/>
                <a:sym typeface="Calibri"/>
              </a:rPr>
            </a:br>
            <a:endParaRPr lang="en-IN" sz="1000" dirty="0">
              <a:latin typeface="+mn-lt"/>
              <a:ea typeface="Calibri"/>
              <a:cs typeface="Calibri"/>
              <a:sym typeface="Calibri"/>
            </a:endParaRPr>
          </a:p>
          <a:p>
            <a:pPr lvl="0">
              <a:buSzPct val="25000"/>
            </a:pPr>
            <a:r>
              <a:rPr lang="en-IN" sz="1000" b="1" dirty="0">
                <a:latin typeface="+mn-lt"/>
                <a:ea typeface="Calibri"/>
                <a:cs typeface="Calibri"/>
                <a:sym typeface="Calibri"/>
              </a:rPr>
              <a:t>DISCUSSION NOTE:</a:t>
            </a:r>
          </a:p>
          <a:p>
            <a:pPr lvl="0">
              <a:buClr>
                <a:schemeClr val="dk1"/>
              </a:buClr>
              <a:buSzPct val="95454"/>
              <a:buFont typeface="Calibri"/>
              <a:buChar char="•"/>
            </a:pPr>
            <a:r>
              <a:rPr lang="en-IN" sz="1000" dirty="0">
                <a:latin typeface="+mn-lt"/>
                <a:ea typeface="Calibri"/>
                <a:cs typeface="Calibri"/>
                <a:sym typeface="Calibri"/>
              </a:rPr>
              <a:t>Students may be familiar with the SWOT concept from other classes. A nice outside-the-class activity assigned prior to lecture might challenge half of the students to identify the internal and external strengths of a well-known local business (bar, restaurant, club) or the University itself, while the other half of class identifies current trends stemming from the external environment that are relevant to the business. Class time could then be devoted to demonstrating the SWOT process using the information gathered by the class.</a:t>
            </a:r>
          </a:p>
          <a:p>
            <a:endParaRPr lang="en-IN" sz="1000" dirty="0">
              <a:latin typeface="+mn-lt"/>
            </a:endParaRPr>
          </a:p>
        </p:txBody>
      </p:sp>
    </p:spTree>
    <p:extLst>
      <p:ext uri="{BB962C8B-B14F-4D97-AF65-F5344CB8AC3E}">
        <p14:creationId xmlns:p14="http://schemas.microsoft.com/office/powerpoint/2010/main" val="952582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07432"/>
            <a:ext cx="5486399" cy="4114800"/>
          </a:xfrm>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After they construct a mission statement, top management translates it into </a:t>
            </a:r>
            <a:r>
              <a:rPr lang="en-US" i="1" dirty="0">
                <a:latin typeface="+mn-lt"/>
                <a:ea typeface="Calibri"/>
                <a:cs typeface="Calibri"/>
                <a:sym typeface="Calibri"/>
              </a:rPr>
              <a:t>organizational </a:t>
            </a:r>
            <a:r>
              <a:rPr lang="en-US" dirty="0">
                <a:latin typeface="+mn-lt"/>
                <a:ea typeface="Calibri"/>
                <a:cs typeface="Calibri"/>
                <a:sym typeface="Calibri"/>
              </a:rPr>
              <a:t>or </a:t>
            </a:r>
            <a:r>
              <a:rPr lang="en-US" i="1" dirty="0">
                <a:latin typeface="+mn-lt"/>
                <a:ea typeface="Calibri"/>
                <a:cs typeface="Calibri"/>
                <a:sym typeface="Calibri"/>
              </a:rPr>
              <a:t>SBU objectives</a:t>
            </a:r>
            <a:r>
              <a:rPr lang="en-US" dirty="0">
                <a:latin typeface="+mn-lt"/>
                <a:ea typeface="Calibri"/>
                <a:cs typeface="Calibri"/>
                <a:sym typeface="Calibri"/>
              </a:rPr>
              <a:t>. </a:t>
            </a:r>
          </a:p>
          <a:p>
            <a:pPr lvl="0">
              <a:buClr>
                <a:schemeClr val="dk1"/>
              </a:buClr>
              <a:buSzPct val="100000"/>
              <a:buFont typeface="Calibri"/>
              <a:buChar char="•"/>
            </a:pPr>
            <a:r>
              <a:rPr lang="en-US" dirty="0">
                <a:latin typeface="+mn-lt"/>
                <a:ea typeface="Calibri"/>
                <a:cs typeface="Calibri"/>
                <a:sym typeface="Calibri"/>
              </a:rPr>
              <a:t>These goals are a direct outgrowth of the mission statement and broadly identify what the firm hopes to accomplish within the general time frame of the firm’s long range business plan. If the firm is big enough to have separate SBUs, each unit will have its own objectives relevant to its operations.</a:t>
            </a:r>
          </a:p>
          <a:p>
            <a:pPr lvl="0">
              <a:buClr>
                <a:schemeClr val="dk1"/>
              </a:buClr>
              <a:buSzPct val="100000"/>
              <a:buFont typeface="Calibri"/>
              <a:buChar char="•"/>
            </a:pPr>
            <a:r>
              <a:rPr lang="en-US" dirty="0">
                <a:latin typeface="+mn-lt"/>
                <a:ea typeface="Calibri"/>
                <a:cs typeface="Calibri"/>
                <a:sym typeface="Calibri"/>
              </a:rPr>
              <a:t>To be effective, objectives need to be </a:t>
            </a:r>
            <a:r>
              <a:rPr lang="en-US" i="1" dirty="0">
                <a:latin typeface="+mn-lt"/>
                <a:ea typeface="Calibri"/>
                <a:cs typeface="Calibri"/>
                <a:sym typeface="Calibri"/>
              </a:rPr>
              <a:t>specific</a:t>
            </a:r>
            <a:r>
              <a:rPr lang="en-US" dirty="0">
                <a:latin typeface="+mn-lt"/>
                <a:ea typeface="Calibri"/>
                <a:cs typeface="Calibri"/>
                <a:sym typeface="Calibri"/>
              </a:rPr>
              <a:t>, </a:t>
            </a:r>
            <a:r>
              <a:rPr lang="en-US" i="1" dirty="0">
                <a:latin typeface="+mn-lt"/>
                <a:ea typeface="Calibri"/>
                <a:cs typeface="Calibri"/>
                <a:sym typeface="Calibri"/>
              </a:rPr>
              <a:t>measurable </a:t>
            </a:r>
            <a:r>
              <a:rPr lang="en-US" dirty="0">
                <a:latin typeface="+mn-lt"/>
                <a:ea typeface="Calibri"/>
                <a:cs typeface="Calibri"/>
                <a:sym typeface="Calibri"/>
              </a:rPr>
              <a:t>(so firms can tell whether they’ve met them or not), </a:t>
            </a:r>
            <a:r>
              <a:rPr lang="en-US" i="1" dirty="0">
                <a:latin typeface="+mn-lt"/>
                <a:ea typeface="Calibri"/>
                <a:cs typeface="Calibri"/>
                <a:sym typeface="Calibri"/>
              </a:rPr>
              <a:t>attainable</a:t>
            </a:r>
            <a:r>
              <a:rPr lang="en-US" dirty="0">
                <a:latin typeface="+mn-lt"/>
                <a:ea typeface="Calibri"/>
                <a:cs typeface="Calibri"/>
                <a:sym typeface="Calibri"/>
              </a:rPr>
              <a:t>, and </a:t>
            </a:r>
            <a:r>
              <a:rPr lang="en-US" i="1" dirty="0">
                <a:latin typeface="+mn-lt"/>
                <a:ea typeface="Calibri"/>
                <a:cs typeface="Calibri"/>
                <a:sym typeface="Calibri"/>
              </a:rPr>
              <a:t>sustainable</a:t>
            </a:r>
            <a:r>
              <a:rPr lang="en-US" dirty="0">
                <a:latin typeface="+mn-lt"/>
                <a:ea typeface="Calibri"/>
                <a:cs typeface="Calibri"/>
                <a:sym typeface="Calibri"/>
              </a:rPr>
              <a:t>. </a:t>
            </a:r>
          </a:p>
          <a:p>
            <a:pPr lvl="0">
              <a:buClr>
                <a:schemeClr val="dk1"/>
              </a:buClr>
              <a:buSzPct val="100000"/>
              <a:buFont typeface="Calibri"/>
              <a:buChar char="•"/>
            </a:pPr>
            <a:r>
              <a:rPr lang="en-US" dirty="0">
                <a:latin typeface="+mn-lt"/>
                <a:ea typeface="Calibri"/>
                <a:cs typeface="Calibri"/>
                <a:sym typeface="Calibri"/>
              </a:rPr>
              <a:t>The subject of these objectives can vary.  Objectives are often financially focused sales, profit, market share, shareholder wealth, or ROI.  Other firms may choose to focus on productivity, innovation and research, customer satisfaction, or social responsibility.</a:t>
            </a:r>
          </a:p>
          <a:p>
            <a:pPr lvl="0">
              <a:buClr>
                <a:schemeClr val="dk1"/>
              </a:buClr>
              <a:buSzPct val="100000"/>
              <a:buFont typeface="Calibri"/>
              <a:buChar char="•"/>
            </a:pPr>
            <a:r>
              <a:rPr lang="en-US" dirty="0">
                <a:latin typeface="+mn-lt"/>
                <a:ea typeface="Calibri"/>
                <a:cs typeface="Calibri"/>
                <a:sym typeface="Calibri"/>
              </a:rPr>
              <a:t>To ensure measurability, marketers increasingly try to state objectives in numerical terms such as “Increase corporate profitability by 10%”.  Objectives should state WHAT the firm wants to accomplish, but NOT HOW it will be done.  The HOW is the strategy. For example, there are many ways to increase profitability (cutting costs, introducing new products, etc.); the correct strategy depends on the internal strengths and weaknesses of the firm and the opportunities that the firm has available to them.  </a:t>
            </a:r>
          </a:p>
          <a:p>
            <a:endParaRPr lang="en-IN" dirty="0">
              <a:latin typeface="+mn-lt"/>
            </a:endParaRPr>
          </a:p>
        </p:txBody>
      </p:sp>
    </p:spTree>
    <p:extLst>
      <p:ext uri="{BB962C8B-B14F-4D97-AF65-F5344CB8AC3E}">
        <p14:creationId xmlns:p14="http://schemas.microsoft.com/office/powerpoint/2010/main" val="347999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93784"/>
            <a:ext cx="5486399" cy="4114800"/>
          </a:xfrm>
        </p:spPr>
        <p:txBody>
          <a:bodyPr/>
          <a:lstStyle/>
          <a:p>
            <a:endParaRPr lang="en-US" baseline="30000" dirty="0" smtClean="0"/>
          </a:p>
        </p:txBody>
      </p:sp>
    </p:spTree>
    <p:extLst>
      <p:ext uri="{BB962C8B-B14F-4D97-AF65-F5344CB8AC3E}">
        <p14:creationId xmlns:p14="http://schemas.microsoft.com/office/powerpoint/2010/main" val="2111026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21080"/>
            <a:ext cx="5486399" cy="4114800"/>
          </a:xfrm>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For companies with several different SBUs, strategic planning includes making decisions about how to best allocate resources across these businesses (or the business portfolio) to ensure growth for the total organization. These different businesses usually represent very different product lines, each of which operates with its own budget and management. Having a diversified business portfolio reduces the firm’s dependence on any one product line or one group of customers, which can insulate the firm from disaster if market conditions in a particular industry change unexpectedly.</a:t>
            </a:r>
          </a:p>
          <a:p>
            <a:pPr lvl="0">
              <a:buClr>
                <a:schemeClr val="dk1"/>
              </a:buClr>
              <a:buSzPct val="100000"/>
              <a:buFont typeface="Calibri"/>
              <a:buChar char="•"/>
            </a:pPr>
            <a:r>
              <a:rPr lang="en-US" dirty="0">
                <a:latin typeface="+mn-lt"/>
                <a:ea typeface="Calibri"/>
                <a:cs typeface="Calibri"/>
                <a:sym typeface="Calibri"/>
              </a:rPr>
              <a:t>Portfolio analysis is a tool used by managers to help assess the potential of a firm’s SBUs and whether they should receive more or less of the firm’s resources.  It also helps determine which SBUs are most consistent with the firm’s overall mission.</a:t>
            </a:r>
          </a:p>
          <a:p>
            <a:pPr lvl="0">
              <a:buClr>
                <a:schemeClr val="dk1"/>
              </a:buClr>
              <a:buSzPct val="100000"/>
              <a:buFont typeface="Calibri"/>
              <a:buChar char="•"/>
            </a:pPr>
            <a:r>
              <a:rPr lang="en-US" dirty="0">
                <a:latin typeface="+mn-lt"/>
                <a:ea typeface="Calibri"/>
                <a:cs typeface="Calibri"/>
                <a:sym typeface="Calibri"/>
              </a:rPr>
              <a:t>The BCG Matrix is one of the most commonly used forms of portfolio analysis. Developed by the Boston Consulting Group, THE BCG Matrix focuses on determining the potential of a firm’s existing successful SBUs to generate cash that the firm can then use to invest in other businesses. This model is explained in more detail on the next slide.</a:t>
            </a:r>
          </a:p>
          <a:p>
            <a:endParaRPr lang="en-IN" dirty="0">
              <a:latin typeface="+mn-lt"/>
            </a:endParaRPr>
          </a:p>
        </p:txBody>
      </p:sp>
    </p:spTree>
    <p:extLst>
      <p:ext uri="{BB962C8B-B14F-4D97-AF65-F5344CB8AC3E}">
        <p14:creationId xmlns:p14="http://schemas.microsoft.com/office/powerpoint/2010/main" val="2251271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20824"/>
            <a:ext cx="5486399" cy="4514850"/>
          </a:xfrm>
        </p:spPr>
        <p:txBody>
          <a:bodyPr/>
          <a:lstStyle/>
          <a:p>
            <a:pPr lvl="0">
              <a:lnSpc>
                <a:spcPct val="80000"/>
              </a:lnSpc>
              <a:buSzPct val="25000"/>
            </a:pPr>
            <a:r>
              <a:rPr lang="en-US" sz="1000" b="1" dirty="0">
                <a:latin typeface="+mn-lt"/>
                <a:ea typeface="Calibri"/>
                <a:cs typeface="Calibri"/>
                <a:sym typeface="Calibri"/>
              </a:rPr>
              <a:t>LECTURE NOTES:</a:t>
            </a:r>
          </a:p>
          <a:p>
            <a:pPr lvl="0">
              <a:lnSpc>
                <a:spcPct val="80000"/>
              </a:lnSpc>
              <a:buClr>
                <a:schemeClr val="dk1"/>
              </a:buClr>
              <a:buSzPct val="100000"/>
              <a:buFont typeface="Calibri"/>
              <a:buChar char="•"/>
            </a:pPr>
            <a:r>
              <a:rPr lang="en-US" sz="1000" dirty="0">
                <a:latin typeface="+mn-lt"/>
                <a:ea typeface="Calibri"/>
                <a:cs typeface="Calibri"/>
                <a:sym typeface="Calibri"/>
              </a:rPr>
              <a:t>The BCG Growth-Market Share matrix is a portfolio based strategy approach.</a:t>
            </a:r>
          </a:p>
          <a:p>
            <a:pPr lvl="0">
              <a:lnSpc>
                <a:spcPct val="80000"/>
              </a:lnSpc>
              <a:buClr>
                <a:schemeClr val="dk1"/>
              </a:buClr>
              <a:buSzPct val="100000"/>
              <a:buFont typeface="Calibri"/>
              <a:buChar char="•"/>
            </a:pPr>
            <a:r>
              <a:rPr lang="en-US" sz="1000" dirty="0">
                <a:latin typeface="+mn-lt"/>
                <a:ea typeface="Calibri"/>
                <a:cs typeface="Calibri"/>
                <a:sym typeface="Calibri"/>
              </a:rPr>
              <a:t>The purpose of the BCG matrix is to aid management in decisions related to financial resource allocation. It does this by classifying the various SBUs into one of four categories based on the SBUs market growth rate and relative market share.</a:t>
            </a:r>
          </a:p>
          <a:p>
            <a:pPr lvl="0">
              <a:lnSpc>
                <a:spcPct val="80000"/>
              </a:lnSpc>
              <a:buClr>
                <a:schemeClr val="dk1"/>
              </a:buClr>
              <a:buSzPct val="100000"/>
              <a:buFont typeface="Calibri"/>
              <a:buChar char="•"/>
            </a:pPr>
            <a:r>
              <a:rPr lang="en-US" sz="1000" dirty="0">
                <a:latin typeface="+mn-lt"/>
                <a:ea typeface="Calibri"/>
                <a:cs typeface="Calibri"/>
                <a:sym typeface="Calibri"/>
              </a:rPr>
              <a:t>The </a:t>
            </a:r>
            <a:r>
              <a:rPr lang="en-US" sz="1000" b="1" dirty="0">
                <a:latin typeface="+mn-lt"/>
                <a:ea typeface="Calibri"/>
                <a:cs typeface="Calibri"/>
                <a:sym typeface="Calibri"/>
              </a:rPr>
              <a:t>market growth rate</a:t>
            </a:r>
            <a:r>
              <a:rPr lang="en-US" sz="1000" dirty="0">
                <a:latin typeface="+mn-lt"/>
                <a:ea typeface="Calibri"/>
                <a:cs typeface="Calibri"/>
                <a:sym typeface="Calibri"/>
              </a:rPr>
              <a:t> is meant to provide an estimate of </a:t>
            </a:r>
            <a:r>
              <a:rPr lang="en-US" sz="1000" i="1" dirty="0">
                <a:latin typeface="+mn-lt"/>
                <a:ea typeface="Calibri"/>
                <a:cs typeface="Calibri"/>
                <a:sym typeface="Calibri"/>
              </a:rPr>
              <a:t>market attractiveness</a:t>
            </a:r>
            <a:r>
              <a:rPr lang="en-US" sz="1000" dirty="0">
                <a:latin typeface="+mn-lt"/>
                <a:ea typeface="Calibri"/>
                <a:cs typeface="Calibri"/>
                <a:sym typeface="Calibri"/>
              </a:rPr>
              <a:t>, while the </a:t>
            </a:r>
            <a:r>
              <a:rPr lang="en-US" sz="1000" b="1" dirty="0">
                <a:latin typeface="+mn-lt"/>
                <a:ea typeface="Calibri"/>
                <a:cs typeface="Calibri"/>
                <a:sym typeface="Calibri"/>
              </a:rPr>
              <a:t>relative market share</a:t>
            </a:r>
            <a:r>
              <a:rPr lang="en-US" sz="1000" dirty="0">
                <a:latin typeface="+mn-lt"/>
                <a:ea typeface="Calibri"/>
                <a:cs typeface="Calibri"/>
                <a:sym typeface="Calibri"/>
              </a:rPr>
              <a:t> serves as a proxy for </a:t>
            </a:r>
            <a:r>
              <a:rPr lang="en-US" sz="1000" i="1" dirty="0">
                <a:latin typeface="+mn-lt"/>
                <a:ea typeface="Calibri"/>
                <a:cs typeface="Calibri"/>
                <a:sym typeface="Calibri"/>
              </a:rPr>
              <a:t>company strength in the market</a:t>
            </a:r>
            <a:r>
              <a:rPr lang="en-US" sz="1000" dirty="0">
                <a:latin typeface="+mn-lt"/>
                <a:ea typeface="Calibri"/>
                <a:cs typeface="Calibri"/>
                <a:sym typeface="Calibri"/>
              </a:rPr>
              <a:t>.  Market growth rate is usually measured in terms of the annual growth rate. Relative market share is typically measured by calculating the SBU’s market share relative to its</a:t>
            </a:r>
            <a:r>
              <a:rPr lang="en-US" sz="1000" strike="sngStrike" dirty="0">
                <a:solidFill>
                  <a:srgbClr val="FF0000"/>
                </a:solidFill>
                <a:latin typeface="+mn-lt"/>
                <a:ea typeface="Calibri"/>
                <a:cs typeface="Calibri"/>
                <a:sym typeface="Calibri"/>
              </a:rPr>
              <a:t>’</a:t>
            </a:r>
            <a:r>
              <a:rPr lang="en-US" sz="1000" dirty="0">
                <a:latin typeface="+mn-lt"/>
                <a:ea typeface="Calibri"/>
                <a:cs typeface="Calibri"/>
                <a:sym typeface="Calibri"/>
              </a:rPr>
              <a:t> largest competitor. Thus a relative share of 0.1 would mean that the SBU has only 1/10th of the share of its largest competitor (falling into the low relative market share cell), while a relative share of 2 would indicate that SBU is the market leader, with twice the market share of its largest competitor (falling within the high market share cell). Some caution should be exercised when discussing market growth rates, as this figure does not take into account the overall size of the market itself. </a:t>
            </a:r>
          </a:p>
          <a:p>
            <a:pPr lvl="0">
              <a:lnSpc>
                <a:spcPct val="80000"/>
              </a:lnSpc>
              <a:buClr>
                <a:schemeClr val="dk1"/>
              </a:buClr>
              <a:buSzPct val="100000"/>
              <a:buFont typeface="Calibri"/>
              <a:buChar char="•"/>
            </a:pPr>
            <a:r>
              <a:rPr lang="en-US" sz="1000" dirty="0">
                <a:latin typeface="+mn-lt"/>
                <a:ea typeface="Calibri"/>
                <a:cs typeface="Calibri"/>
                <a:sym typeface="Calibri"/>
              </a:rPr>
              <a:t>The text describes each of the four subcategories adequately, but the build, hold, harvest, and divesture strategies require additional explanation.</a:t>
            </a:r>
          </a:p>
          <a:p>
            <a:pPr lvl="0">
              <a:lnSpc>
                <a:spcPct val="80000"/>
              </a:lnSpc>
              <a:buClr>
                <a:schemeClr val="dk1"/>
              </a:buClr>
              <a:buSzPct val="100000"/>
              <a:buFont typeface="Calibri"/>
              <a:buChar char="•"/>
            </a:pPr>
            <a:r>
              <a:rPr lang="en-US" sz="1000" b="1" dirty="0">
                <a:latin typeface="+mn-lt"/>
                <a:ea typeface="Calibri"/>
                <a:cs typeface="Calibri"/>
                <a:sym typeface="Calibri"/>
              </a:rPr>
              <a:t>Building</a:t>
            </a:r>
            <a:r>
              <a:rPr lang="en-US" sz="1000" dirty="0">
                <a:latin typeface="+mn-lt"/>
                <a:ea typeface="Calibri"/>
                <a:cs typeface="Calibri"/>
                <a:sym typeface="Calibri"/>
              </a:rPr>
              <a:t> is most appropriate for question marks, as their relative shares must grow if they are going to evolve into stars. Building requires substantial resource investment, and if resources are limited, funds may be better allocated to Stars. Stars require heavy investment so that their relative market share keeps pace with and capitalizes upon the market growth. Of course the market growth rate will eventually decline, and Stars eventually grow into Cash Cows. </a:t>
            </a:r>
          </a:p>
          <a:p>
            <a:pPr lvl="0">
              <a:lnSpc>
                <a:spcPct val="80000"/>
              </a:lnSpc>
              <a:buClr>
                <a:schemeClr val="dk1"/>
              </a:buClr>
              <a:buSzPct val="100000"/>
              <a:buFont typeface="Calibri"/>
              <a:buChar char="•"/>
            </a:pPr>
            <a:r>
              <a:rPr lang="en-US" sz="1000" dirty="0">
                <a:latin typeface="+mn-lt"/>
                <a:ea typeface="Calibri"/>
                <a:cs typeface="Calibri"/>
                <a:sym typeface="Calibri"/>
              </a:rPr>
              <a:t>Cash cows need less investment to </a:t>
            </a:r>
            <a:r>
              <a:rPr lang="en-US" sz="1000" b="1" dirty="0">
                <a:latin typeface="+mn-lt"/>
                <a:ea typeface="Calibri"/>
                <a:cs typeface="Calibri"/>
                <a:sym typeface="Calibri"/>
              </a:rPr>
              <a:t>hold</a:t>
            </a:r>
            <a:r>
              <a:rPr lang="en-US" sz="1000" dirty="0">
                <a:latin typeface="+mn-lt"/>
                <a:ea typeface="Calibri"/>
                <a:cs typeface="Calibri"/>
                <a:sym typeface="Calibri"/>
              </a:rPr>
              <a:t> (e.g., maintain) their market share, and consistently produce more money than they consume.  </a:t>
            </a:r>
          </a:p>
          <a:p>
            <a:pPr lvl="0">
              <a:lnSpc>
                <a:spcPct val="80000"/>
              </a:lnSpc>
              <a:buClr>
                <a:schemeClr val="dk1"/>
              </a:buClr>
              <a:buSzPct val="100000"/>
              <a:buFont typeface="Calibri"/>
              <a:buChar char="•"/>
            </a:pPr>
            <a:r>
              <a:rPr lang="en-US" sz="1000" b="1" dirty="0">
                <a:latin typeface="+mn-lt"/>
                <a:ea typeface="Calibri"/>
                <a:cs typeface="Calibri"/>
                <a:sym typeface="Calibri"/>
              </a:rPr>
              <a:t>Harvesting</a:t>
            </a:r>
            <a:r>
              <a:rPr lang="en-US" sz="1000" dirty="0">
                <a:latin typeface="+mn-lt"/>
                <a:ea typeface="Calibri"/>
                <a:cs typeface="Calibri"/>
                <a:sym typeface="Calibri"/>
              </a:rPr>
              <a:t> occurs when the decision is make to “milk the cash cow” which results in the elimination of R&amp;D, reduced advertising and promotional expenses, and other cost cutting measures. However, too little resource investment (Harvesting) may result in a slippage of the relative market share to the point where a once profitable cash cow degrades into a dog. </a:t>
            </a:r>
          </a:p>
          <a:p>
            <a:pPr lvl="0">
              <a:lnSpc>
                <a:spcPct val="80000"/>
              </a:lnSpc>
              <a:buClr>
                <a:schemeClr val="dk1"/>
              </a:buClr>
              <a:buSzPct val="100000"/>
              <a:buFont typeface="Calibri"/>
              <a:buChar char="•"/>
            </a:pPr>
            <a:r>
              <a:rPr lang="en-US" sz="1000" dirty="0">
                <a:latin typeface="+mn-lt"/>
                <a:ea typeface="Calibri"/>
                <a:cs typeface="Calibri"/>
                <a:sym typeface="Calibri"/>
              </a:rPr>
              <a:t>Companies face two alternatives with dogs: </a:t>
            </a:r>
          </a:p>
          <a:p>
            <a:pPr lvl="1">
              <a:lnSpc>
                <a:spcPct val="80000"/>
              </a:lnSpc>
              <a:buClr>
                <a:schemeClr val="dk1"/>
              </a:buClr>
              <a:buSzPct val="100000"/>
              <a:buFont typeface="Calibri"/>
              <a:buChar char="•"/>
            </a:pPr>
            <a:r>
              <a:rPr lang="en-US" sz="1000" dirty="0">
                <a:latin typeface="+mn-lt"/>
                <a:ea typeface="Calibri"/>
                <a:cs typeface="Calibri"/>
                <a:sym typeface="Calibri"/>
              </a:rPr>
              <a:t>1) </a:t>
            </a:r>
            <a:r>
              <a:rPr lang="en-US" sz="1000" b="1" dirty="0">
                <a:latin typeface="+mn-lt"/>
                <a:ea typeface="Calibri"/>
                <a:cs typeface="Calibri"/>
                <a:sym typeface="Calibri"/>
              </a:rPr>
              <a:t>Divesting</a:t>
            </a:r>
            <a:r>
              <a:rPr lang="en-US" sz="1000" dirty="0">
                <a:latin typeface="+mn-lt"/>
                <a:ea typeface="Calibri"/>
                <a:cs typeface="Calibri"/>
                <a:sym typeface="Calibri"/>
              </a:rPr>
              <a:t> the business early in its life as a dog while it is in relatively good shape and can make a decent return; </a:t>
            </a:r>
          </a:p>
          <a:p>
            <a:pPr lvl="1">
              <a:lnSpc>
                <a:spcPct val="80000"/>
              </a:lnSpc>
              <a:buClr>
                <a:schemeClr val="dk1"/>
              </a:buClr>
              <a:buSzPct val="100000"/>
              <a:buFont typeface="Calibri"/>
              <a:buChar char="•"/>
            </a:pPr>
            <a:r>
              <a:rPr lang="en-US" sz="1000" dirty="0">
                <a:latin typeface="+mn-lt"/>
                <a:ea typeface="Calibri"/>
                <a:cs typeface="Calibri"/>
                <a:sym typeface="Calibri"/>
              </a:rPr>
              <a:t>2) </a:t>
            </a:r>
            <a:r>
              <a:rPr lang="en-US" sz="1000" b="1" strike="sngStrike" dirty="0">
                <a:latin typeface="+mn-lt"/>
                <a:ea typeface="Calibri"/>
                <a:cs typeface="Calibri"/>
                <a:sym typeface="Calibri"/>
              </a:rPr>
              <a:t>H</a:t>
            </a:r>
            <a:r>
              <a:rPr lang="en-US" sz="1000" b="1" dirty="0">
                <a:latin typeface="+mn-lt"/>
                <a:ea typeface="Calibri"/>
                <a:cs typeface="Calibri"/>
                <a:sym typeface="Calibri"/>
              </a:rPr>
              <a:t>arvesting</a:t>
            </a:r>
            <a:r>
              <a:rPr lang="en-US" sz="1000" dirty="0">
                <a:latin typeface="+mn-lt"/>
                <a:ea typeface="Calibri"/>
                <a:cs typeface="Calibri"/>
                <a:sym typeface="Calibri"/>
              </a:rPr>
              <a:t> the business decreases the future value of the dog when divested, but harvesting can also provide income in a steady stream over time.</a:t>
            </a:r>
          </a:p>
          <a:p>
            <a:endParaRPr lang="en-IN" sz="1000" dirty="0">
              <a:latin typeface="+mn-lt"/>
            </a:endParaRPr>
          </a:p>
        </p:txBody>
      </p:sp>
    </p:spTree>
    <p:extLst>
      <p:ext uri="{BB962C8B-B14F-4D97-AF65-F5344CB8AC3E}">
        <p14:creationId xmlns:p14="http://schemas.microsoft.com/office/powerpoint/2010/main" val="1929514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34728"/>
            <a:ext cx="5486399" cy="4114800"/>
          </a:xfrm>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A major part of strategic planning moves beyond portfolio analysis and focuses on the evaluation of growth strategies.  The product-market growth matrix allows marketers to classify opportunities for growth in terms of whether they occur in existing or new markets, and whether they would be best served by putting their resources into existing products, or acquiring new products.  For example, the product development strategy followed by Jeep has resulted in new vehicles being introduced to the consumer market.  </a:t>
            </a:r>
          </a:p>
          <a:p>
            <a:pPr lvl="0">
              <a:buClr>
                <a:schemeClr val="dk1"/>
              </a:buClr>
              <a:buSzPct val="100000"/>
              <a:buFont typeface="Calibri"/>
              <a:buChar char="•"/>
            </a:pPr>
            <a:r>
              <a:rPr lang="en-US" dirty="0">
                <a:latin typeface="+mn-lt"/>
                <a:ea typeface="Calibri"/>
                <a:cs typeface="Calibri"/>
                <a:sym typeface="Calibri"/>
              </a:rPr>
              <a:t>As the following slide indicates, the product-market growth matrix classification scheme results in four potential growth strategies.</a:t>
            </a:r>
          </a:p>
          <a:p>
            <a:endParaRPr lang="en-IN" dirty="0">
              <a:latin typeface="+mn-lt"/>
            </a:endParaRPr>
          </a:p>
        </p:txBody>
      </p:sp>
    </p:spTree>
    <p:extLst>
      <p:ext uri="{BB962C8B-B14F-4D97-AF65-F5344CB8AC3E}">
        <p14:creationId xmlns:p14="http://schemas.microsoft.com/office/powerpoint/2010/main" val="2485556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69130"/>
            <a:ext cx="5486399" cy="4617720"/>
          </a:xfrm>
        </p:spPr>
        <p:txBody>
          <a:bodyPr/>
          <a:lstStyle/>
          <a:p>
            <a:pPr marL="190500" lvl="0" indent="-190500">
              <a:lnSpc>
                <a:spcPct val="90000"/>
              </a:lnSpc>
              <a:buSzPct val="25000"/>
            </a:pPr>
            <a:r>
              <a:rPr lang="en-US" sz="1000" b="1" dirty="0">
                <a:latin typeface="+mn-lt"/>
                <a:ea typeface="Calibri"/>
                <a:cs typeface="Calibri"/>
                <a:sym typeface="Calibri"/>
              </a:rPr>
              <a:t>LECTURE NOTE:</a:t>
            </a:r>
          </a:p>
          <a:p>
            <a:pPr marL="190500" lvl="0" indent="-190500">
              <a:lnSpc>
                <a:spcPct val="90000"/>
              </a:lnSpc>
              <a:buClr>
                <a:schemeClr val="dk1"/>
              </a:buClr>
              <a:buSzPct val="95454"/>
              <a:buFont typeface="Calibri"/>
              <a:buChar char="•"/>
            </a:pPr>
            <a:r>
              <a:rPr lang="en-US" sz="1000" dirty="0">
                <a:latin typeface="+mn-lt"/>
                <a:ea typeface="Calibri"/>
                <a:cs typeface="Calibri"/>
                <a:sym typeface="Calibri"/>
              </a:rPr>
              <a:t>Figure </a:t>
            </a:r>
            <a:r>
              <a:rPr lang="en-US" sz="1000" dirty="0" smtClean="0">
                <a:latin typeface="+mn-lt"/>
                <a:ea typeface="Calibri"/>
                <a:cs typeface="Calibri"/>
                <a:sym typeface="Calibri"/>
              </a:rPr>
              <a:t>3.4 </a:t>
            </a:r>
            <a:r>
              <a:rPr lang="en-US" sz="1000" dirty="0">
                <a:latin typeface="+mn-lt"/>
                <a:ea typeface="Calibri"/>
                <a:cs typeface="Calibri"/>
                <a:sym typeface="Calibri"/>
              </a:rPr>
              <a:t>displays the product–market growth matrix which characterizes different growth strategies according to type of market and type of product.</a:t>
            </a:r>
          </a:p>
          <a:p>
            <a:pPr marL="190500" lvl="0" indent="-190500">
              <a:lnSpc>
                <a:spcPct val="90000"/>
              </a:lnSpc>
              <a:buClr>
                <a:schemeClr val="dk1"/>
              </a:buClr>
              <a:buSzPct val="95454"/>
              <a:buFont typeface="Calibri"/>
              <a:buChar char="•"/>
            </a:pPr>
            <a:r>
              <a:rPr lang="en-US" sz="1000" b="1" dirty="0">
                <a:latin typeface="+mn-lt"/>
                <a:ea typeface="Calibri"/>
                <a:cs typeface="Calibri"/>
                <a:sym typeface="Calibri"/>
              </a:rPr>
              <a:t>Market penetration strategies </a:t>
            </a:r>
            <a:r>
              <a:rPr lang="en-US" sz="1000" dirty="0">
                <a:latin typeface="+mn-lt"/>
                <a:ea typeface="Calibri"/>
                <a:cs typeface="Calibri"/>
                <a:sym typeface="Calibri"/>
              </a:rPr>
              <a:t>seek to increase sales of existing products to existing markets such as current users, nonusers, and users of competing brands within a market. For example, both Quaker Oatmeal and General Mills’ Cheerios (also an oats product) have been aggressively advertising a new use for their products as products that can help lower total cholesterol and help keep arteries clean and healthy.</a:t>
            </a:r>
          </a:p>
          <a:p>
            <a:pPr marL="190500" lvl="0" indent="-190500">
              <a:lnSpc>
                <a:spcPct val="90000"/>
              </a:lnSpc>
              <a:buClr>
                <a:schemeClr val="dk1"/>
              </a:buClr>
              <a:buSzPct val="95454"/>
              <a:buFont typeface="Calibri"/>
              <a:buChar char="•"/>
            </a:pPr>
            <a:r>
              <a:rPr lang="en-US" sz="1000" b="1" dirty="0">
                <a:latin typeface="+mn-lt"/>
                <a:ea typeface="Calibri"/>
                <a:cs typeface="Calibri"/>
                <a:sym typeface="Calibri"/>
              </a:rPr>
              <a:t>Market development strategies </a:t>
            </a:r>
            <a:r>
              <a:rPr lang="en-US" sz="1000" dirty="0">
                <a:latin typeface="+mn-lt"/>
                <a:ea typeface="Calibri"/>
                <a:cs typeface="Calibri"/>
                <a:sym typeface="Calibri"/>
              </a:rPr>
              <a:t>introduce existing products to new markets. This strategy can mean expanding into a new geographic area, or it may mean reaching new customer segments within an existing geographic market. For example, the wildly popular Wii home gaming system by Nintendo has also become popular with older consumers because its active functionality during the game provides an opportunity for a light and fun physical workout.</a:t>
            </a:r>
          </a:p>
          <a:p>
            <a:pPr marL="190500" lvl="0" indent="-190500">
              <a:lnSpc>
                <a:spcPct val="90000"/>
              </a:lnSpc>
              <a:buClr>
                <a:schemeClr val="dk1"/>
              </a:buClr>
              <a:buSzPct val="95454"/>
              <a:buFont typeface="Calibri"/>
              <a:buChar char="•"/>
            </a:pPr>
            <a:r>
              <a:rPr lang="en-US" sz="1000" b="1" dirty="0">
                <a:latin typeface="+mn-lt"/>
                <a:ea typeface="Calibri"/>
                <a:cs typeface="Calibri"/>
                <a:sym typeface="Calibri"/>
              </a:rPr>
              <a:t>Product development strategies </a:t>
            </a:r>
            <a:r>
              <a:rPr lang="en-US" sz="1000" dirty="0">
                <a:latin typeface="+mn-lt"/>
                <a:ea typeface="Calibri"/>
                <a:cs typeface="Calibri"/>
                <a:sym typeface="Calibri"/>
              </a:rPr>
              <a:t>create growth by selling new products in existing markets.  </a:t>
            </a:r>
            <a:r>
              <a:rPr lang="en-US" sz="1000" i="1" dirty="0">
                <a:latin typeface="+mn-lt"/>
                <a:ea typeface="Calibri"/>
                <a:cs typeface="Calibri"/>
                <a:sym typeface="Calibri"/>
              </a:rPr>
              <a:t>Product development </a:t>
            </a:r>
            <a:r>
              <a:rPr lang="en-US" sz="1000" dirty="0">
                <a:latin typeface="+mn-lt"/>
                <a:ea typeface="Calibri"/>
                <a:cs typeface="Calibri"/>
                <a:sym typeface="Calibri"/>
              </a:rPr>
              <a:t>may mean extending the firm’s product line by developing new variations of the item (new flavors, sizes, packages), or it may mean altering or improving the product to provide enhanced performance (adding features such as vitamins or subtracting features such as fat).</a:t>
            </a:r>
          </a:p>
          <a:p>
            <a:pPr marL="190500" lvl="0" indent="-190500">
              <a:lnSpc>
                <a:spcPct val="90000"/>
              </a:lnSpc>
              <a:buClr>
                <a:schemeClr val="dk1"/>
              </a:buClr>
              <a:buSzPct val="95454"/>
              <a:buFont typeface="Calibri"/>
              <a:buChar char="•"/>
            </a:pPr>
            <a:r>
              <a:rPr lang="en-US" sz="1000" b="1" dirty="0">
                <a:latin typeface="+mn-lt"/>
                <a:ea typeface="Calibri"/>
                <a:cs typeface="Calibri"/>
                <a:sym typeface="Calibri"/>
              </a:rPr>
              <a:t>Diversification strategies </a:t>
            </a:r>
            <a:r>
              <a:rPr lang="en-US" sz="1000" dirty="0">
                <a:latin typeface="+mn-lt"/>
                <a:ea typeface="Calibri"/>
                <a:cs typeface="Calibri"/>
                <a:sym typeface="Calibri"/>
              </a:rPr>
              <a:t>emphasize both new products and new markets to achieve growth.</a:t>
            </a:r>
          </a:p>
          <a:p>
            <a:pPr marL="190500" lvl="0" indent="-190500">
              <a:lnSpc>
                <a:spcPct val="90000"/>
              </a:lnSpc>
              <a:buSzPct val="25000"/>
            </a:pPr>
            <a:r>
              <a:rPr lang="en-US" sz="1000" dirty="0">
                <a:latin typeface="+mn-lt"/>
                <a:ea typeface="Calibri"/>
                <a:cs typeface="Calibri"/>
                <a:sym typeface="Calibri"/>
              </a:rPr>
              <a:t/>
            </a:r>
            <a:br>
              <a:rPr lang="en-US" sz="1000" dirty="0">
                <a:latin typeface="+mn-lt"/>
                <a:ea typeface="Calibri"/>
                <a:cs typeface="Calibri"/>
                <a:sym typeface="Calibri"/>
              </a:rPr>
            </a:br>
            <a:endParaRPr lang="en-US" sz="1000" dirty="0">
              <a:latin typeface="+mn-lt"/>
              <a:ea typeface="Calibri"/>
              <a:cs typeface="Calibri"/>
              <a:sym typeface="Calibri"/>
            </a:endParaRPr>
          </a:p>
          <a:p>
            <a:pPr marL="190500" lvl="0" indent="-190500">
              <a:lnSpc>
                <a:spcPct val="90000"/>
              </a:lnSpc>
              <a:buSzPct val="25000"/>
            </a:pPr>
            <a:r>
              <a:rPr lang="en-US" sz="1000" b="1" dirty="0">
                <a:latin typeface="+mn-lt"/>
                <a:ea typeface="Calibri"/>
                <a:cs typeface="Calibri"/>
                <a:sym typeface="Calibri"/>
              </a:rPr>
              <a:t>DISCUSSION NOTE:</a:t>
            </a:r>
          </a:p>
          <a:p>
            <a:pPr marL="190500" lvl="0" indent="-190500">
              <a:lnSpc>
                <a:spcPct val="90000"/>
              </a:lnSpc>
              <a:buSzPct val="25000"/>
            </a:pPr>
            <a:r>
              <a:rPr lang="en-US" sz="1000" dirty="0">
                <a:latin typeface="+mn-lt"/>
                <a:ea typeface="Calibri"/>
                <a:cs typeface="Calibri"/>
                <a:sym typeface="Calibri"/>
              </a:rPr>
              <a:t>Ask students to identify the correct growth strategy for the following hypothetical examples:</a:t>
            </a:r>
          </a:p>
          <a:p>
            <a:pPr marL="190500" lvl="0" indent="-190500">
              <a:lnSpc>
                <a:spcPct val="90000"/>
              </a:lnSpc>
              <a:buClr>
                <a:schemeClr val="dk1"/>
              </a:buClr>
              <a:buSzPct val="95454"/>
              <a:buFont typeface="Calibri"/>
              <a:buAutoNum type="arabicParenR"/>
            </a:pPr>
            <a:r>
              <a:rPr lang="en-US" sz="1000" dirty="0">
                <a:latin typeface="+mn-lt"/>
                <a:ea typeface="Calibri"/>
                <a:cs typeface="Calibri"/>
                <a:sym typeface="Calibri"/>
              </a:rPr>
              <a:t> Wal-Mart opens stores in China (market development/new geographic area).</a:t>
            </a:r>
          </a:p>
          <a:p>
            <a:pPr marL="190500" lvl="0" indent="-190500">
              <a:lnSpc>
                <a:spcPct val="90000"/>
              </a:lnSpc>
              <a:buClr>
                <a:schemeClr val="dk1"/>
              </a:buClr>
              <a:buSzPct val="95454"/>
              <a:buFont typeface="Calibri"/>
              <a:buAutoNum type="arabicParenR"/>
            </a:pPr>
            <a:r>
              <a:rPr lang="en-US" sz="1000" dirty="0">
                <a:latin typeface="+mn-lt"/>
                <a:ea typeface="Calibri"/>
                <a:cs typeface="Calibri"/>
                <a:sym typeface="Calibri"/>
              </a:rPr>
              <a:t> </a:t>
            </a:r>
            <a:r>
              <a:rPr lang="en-US" sz="1000" dirty="0" err="1">
                <a:latin typeface="+mn-lt"/>
                <a:ea typeface="Calibri"/>
                <a:cs typeface="Calibri"/>
                <a:sym typeface="Calibri"/>
              </a:rPr>
              <a:t>Coca-cola</a:t>
            </a:r>
            <a:r>
              <a:rPr lang="en-US" sz="1000" dirty="0">
                <a:latin typeface="+mn-lt"/>
                <a:ea typeface="Calibri"/>
                <a:cs typeface="Calibri"/>
                <a:sym typeface="Calibri"/>
              </a:rPr>
              <a:t> promotes the use of its product as a rust remover in magazine ads targeting the do-it-yourself auto mechanic (market penetration/new use).  This last example can be used to discuss the fact that just because a new use for a product exists, it isn’t always the best strategy to capitalize on it. While soaking rusty items in Coca-Cola will remove their rust, ads promoting this benefit may also cause cola consumers to have second thoughts drinking the product, as it’s a short leap mentally from “rust removal” to “stomach lining removal”.</a:t>
            </a:r>
          </a:p>
          <a:p>
            <a:endParaRPr lang="en-IN" sz="1000" dirty="0">
              <a:latin typeface="+mn-lt"/>
            </a:endParaRPr>
          </a:p>
        </p:txBody>
      </p:sp>
    </p:spTree>
    <p:extLst>
      <p:ext uri="{BB962C8B-B14F-4D97-AF65-F5344CB8AC3E}">
        <p14:creationId xmlns:p14="http://schemas.microsoft.com/office/powerpoint/2010/main" val="4293926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89320"/>
            <a:ext cx="5486399" cy="4114800"/>
          </a:xfrm>
        </p:spPr>
        <p:txBody>
          <a:bodyPr/>
          <a:lstStyle/>
          <a:p>
            <a:pPr lvl="0"/>
            <a:r>
              <a:rPr lang="en-US" dirty="0">
                <a:latin typeface="Calibri"/>
                <a:ea typeface="Calibri"/>
                <a:cs typeface="Calibri"/>
                <a:sym typeface="Calibri"/>
              </a:rPr>
              <a:t>Summary slide.</a:t>
            </a:r>
          </a:p>
          <a:p>
            <a:endParaRPr lang="en-IN" dirty="0"/>
          </a:p>
        </p:txBody>
      </p:sp>
    </p:spTree>
    <p:extLst>
      <p:ext uri="{BB962C8B-B14F-4D97-AF65-F5344CB8AC3E}">
        <p14:creationId xmlns:p14="http://schemas.microsoft.com/office/powerpoint/2010/main" val="2045238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93784"/>
            <a:ext cx="5486399" cy="4114800"/>
          </a:xfrm>
        </p:spPr>
        <p:txBody>
          <a:bodyPr/>
          <a:lstStyle/>
          <a:p>
            <a:pPr lvl="0">
              <a:buSzPct val="25000"/>
            </a:pPr>
            <a:r>
              <a:rPr lang="en-IN" b="1" dirty="0">
                <a:latin typeface="+mn-lt"/>
                <a:ea typeface="Calibri"/>
                <a:cs typeface="Calibri"/>
                <a:sym typeface="Calibri"/>
              </a:rPr>
              <a:t>LECTURE NOTES:</a:t>
            </a:r>
          </a:p>
          <a:p>
            <a:pPr lvl="0">
              <a:buSzPct val="25000"/>
            </a:pPr>
            <a:r>
              <a:rPr lang="en-IN" dirty="0">
                <a:latin typeface="+mn-lt"/>
                <a:ea typeface="Calibri"/>
                <a:cs typeface="Calibri"/>
                <a:sym typeface="Calibri"/>
              </a:rPr>
              <a:t>It is estimated that bringing an approved prescription drug to market costs a firm $2.6 billion and over 10 years to develop.  An example of a firm that hiked the price of a drug is Turing Pharmaceuticals.  They raised the price of a single dose of </a:t>
            </a:r>
            <a:r>
              <a:rPr lang="en-IN" dirty="0" err="1">
                <a:latin typeface="+mn-lt"/>
                <a:ea typeface="Calibri"/>
                <a:cs typeface="Calibri"/>
                <a:sym typeface="Calibri"/>
              </a:rPr>
              <a:t>Daraprim</a:t>
            </a:r>
            <a:r>
              <a:rPr lang="en-IN" dirty="0">
                <a:latin typeface="+mn-lt"/>
                <a:ea typeface="Calibri"/>
                <a:cs typeface="Calibri"/>
                <a:sym typeface="Calibri"/>
              </a:rPr>
              <a:t> from $13.50 to $750.  The idea was that the increased price would generate more funds for the company to develop other drugs that would help an even greater number of people.</a:t>
            </a:r>
          </a:p>
          <a:p>
            <a:pPr lvl="0">
              <a:buSzPct val="25000"/>
            </a:pPr>
            <a:endParaRPr lang="en-IN" b="1" dirty="0">
              <a:latin typeface="+mn-lt"/>
              <a:ea typeface="Calibri"/>
              <a:cs typeface="Calibri"/>
              <a:sym typeface="Calibri"/>
            </a:endParaRPr>
          </a:p>
          <a:p>
            <a:pPr lvl="0">
              <a:buSzPct val="25000"/>
            </a:pPr>
            <a:r>
              <a:rPr lang="en-IN" b="1" dirty="0">
                <a:latin typeface="+mn-lt"/>
                <a:ea typeface="Calibri"/>
                <a:cs typeface="Calibri"/>
                <a:sym typeface="Calibri"/>
              </a:rPr>
              <a:t>DISCUSSION NOTES:</a:t>
            </a:r>
          </a:p>
          <a:p>
            <a:pPr lvl="0">
              <a:buSzPct val="25000"/>
            </a:pPr>
            <a:r>
              <a:rPr lang="en-IN" dirty="0">
                <a:latin typeface="+mn-lt"/>
                <a:ea typeface="Calibri"/>
                <a:cs typeface="Calibri"/>
                <a:sym typeface="Calibri"/>
              </a:rPr>
              <a:t>Lead discussion by asking students if they think it’s fair for </a:t>
            </a:r>
            <a:r>
              <a:rPr lang="en-IN" dirty="0" err="1">
                <a:latin typeface="+mn-lt"/>
                <a:ea typeface="Calibri"/>
                <a:cs typeface="Calibri"/>
                <a:sym typeface="Calibri"/>
              </a:rPr>
              <a:t>pharma</a:t>
            </a:r>
            <a:r>
              <a:rPr lang="en-IN" dirty="0">
                <a:latin typeface="+mn-lt"/>
                <a:ea typeface="Calibri"/>
                <a:cs typeface="Calibri"/>
                <a:sym typeface="Calibri"/>
              </a:rPr>
              <a:t> companies to raise prices so dramatically.  Ask, how then can a firm like Turing develop drugs?  It may also be prudent to discuss the free enterprise system as well.</a:t>
            </a:r>
          </a:p>
          <a:p>
            <a:endParaRPr lang="en-IN" dirty="0">
              <a:latin typeface="+mn-lt"/>
            </a:endParaRPr>
          </a:p>
        </p:txBody>
      </p:sp>
    </p:spTree>
    <p:extLst>
      <p:ext uri="{BB962C8B-B14F-4D97-AF65-F5344CB8AC3E}">
        <p14:creationId xmlns:p14="http://schemas.microsoft.com/office/powerpoint/2010/main" val="799372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93784"/>
            <a:ext cx="5486399" cy="4114800"/>
          </a:xfrm>
        </p:spPr>
        <p:txBody>
          <a:bodyPr/>
          <a:lstStyle/>
          <a:p>
            <a:pPr lvl="0"/>
            <a:r>
              <a:rPr lang="en-US" dirty="0">
                <a:latin typeface="Calibri"/>
                <a:ea typeface="Calibri"/>
                <a:cs typeface="Calibri"/>
                <a:sym typeface="Calibri"/>
              </a:rPr>
              <a:t>Summary slide.</a:t>
            </a:r>
          </a:p>
          <a:p>
            <a:endParaRPr lang="en-IN" dirty="0"/>
          </a:p>
        </p:txBody>
      </p:sp>
    </p:spTree>
    <p:extLst>
      <p:ext uri="{BB962C8B-B14F-4D97-AF65-F5344CB8AC3E}">
        <p14:creationId xmlns:p14="http://schemas.microsoft.com/office/powerpoint/2010/main" val="130530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66488"/>
            <a:ext cx="5486399" cy="4114800"/>
          </a:xfrm>
        </p:spPr>
        <p:txBody>
          <a:bodyPr/>
          <a:lstStyle/>
          <a:p>
            <a:pPr lvl="0"/>
            <a:r>
              <a:rPr lang="en-US" dirty="0">
                <a:latin typeface="Calibri"/>
                <a:ea typeface="Calibri"/>
                <a:cs typeface="Calibri"/>
                <a:sym typeface="Calibri"/>
              </a:rPr>
              <a:t>Each of the steps are explained in the following slides.</a:t>
            </a:r>
          </a:p>
          <a:p>
            <a:endParaRPr lang="en-IN" dirty="0"/>
          </a:p>
        </p:txBody>
      </p:sp>
    </p:spTree>
    <p:extLst>
      <p:ext uri="{BB962C8B-B14F-4D97-AF65-F5344CB8AC3E}">
        <p14:creationId xmlns:p14="http://schemas.microsoft.com/office/powerpoint/2010/main" val="621151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0136"/>
            <a:ext cx="5486399" cy="4114800"/>
          </a:xfrm>
        </p:spPr>
        <p:txBody>
          <a:bodyPr/>
          <a:lstStyle/>
          <a:p>
            <a:pPr lvl="0">
              <a:buSzPct val="25000"/>
            </a:pPr>
            <a:r>
              <a:rPr lang="en-US" b="1" dirty="0">
                <a:latin typeface="+mn-lt"/>
                <a:ea typeface="Calibri"/>
                <a:cs typeface="Calibri"/>
                <a:sym typeface="Calibri"/>
              </a:rPr>
              <a:t>LECTURE NOTES:</a:t>
            </a:r>
          </a:p>
          <a:p>
            <a:pPr lvl="0">
              <a:buSzPct val="25000"/>
            </a:pPr>
            <a:r>
              <a:rPr lang="en-US" dirty="0">
                <a:latin typeface="+mn-lt"/>
                <a:ea typeface="Calibri"/>
                <a:cs typeface="Calibri"/>
                <a:sym typeface="Calibri"/>
              </a:rPr>
              <a:t>The various environments impacting marketers are economic, technological, political and legal, and socioeconomic.  To examine these environments, companies conduct SWOT analyses.  Specifically, firms are looking for elements that will impact the marketing plan.</a:t>
            </a:r>
          </a:p>
          <a:p>
            <a:endParaRPr lang="en-IN" dirty="0">
              <a:latin typeface="+mn-lt"/>
            </a:endParaRPr>
          </a:p>
        </p:txBody>
      </p:sp>
    </p:spTree>
    <p:extLst>
      <p:ext uri="{BB962C8B-B14F-4D97-AF65-F5344CB8AC3E}">
        <p14:creationId xmlns:p14="http://schemas.microsoft.com/office/powerpoint/2010/main" val="2444734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34728"/>
            <a:ext cx="5486399" cy="4114800"/>
          </a:xfrm>
        </p:spPr>
        <p:txBody>
          <a:bodyPr/>
          <a:lstStyle/>
          <a:p>
            <a:pPr lvl="0">
              <a:buSzPct val="25000"/>
            </a:pPr>
            <a:r>
              <a:rPr lang="en-US" b="1" dirty="0">
                <a:latin typeface="+mn-lt"/>
                <a:ea typeface="Calibri"/>
                <a:cs typeface="Calibri"/>
                <a:sym typeface="Calibri"/>
              </a:rPr>
              <a:t>LECTURE NOTES:</a:t>
            </a:r>
          </a:p>
          <a:p>
            <a:pPr lvl="0">
              <a:buSzPct val="25000"/>
            </a:pPr>
            <a:r>
              <a:rPr lang="en-US" dirty="0">
                <a:latin typeface="+mn-lt"/>
                <a:ea typeface="Calibri"/>
                <a:cs typeface="Calibri"/>
                <a:sym typeface="Calibri"/>
              </a:rPr>
              <a:t>Marketing objectives are focused on marketing activities.  Overall business objectives involve many aspects of the firm – not just marketing.  Therefore, when setting marketing objectives, firms attempt to craft objectives that help achieve the business’ overall objectives.</a:t>
            </a:r>
          </a:p>
          <a:p>
            <a:endParaRPr lang="en-IN" dirty="0">
              <a:latin typeface="+mn-lt"/>
            </a:endParaRPr>
          </a:p>
        </p:txBody>
      </p:sp>
    </p:spTree>
    <p:extLst>
      <p:ext uri="{BB962C8B-B14F-4D97-AF65-F5344CB8AC3E}">
        <p14:creationId xmlns:p14="http://schemas.microsoft.com/office/powerpoint/2010/main" val="4131681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48376"/>
            <a:ext cx="5486399" cy="4114800"/>
          </a:xfrm>
        </p:spPr>
        <p:txBody>
          <a:bodyPr/>
          <a:lstStyle/>
          <a:p>
            <a:pPr lvl="0">
              <a:lnSpc>
                <a:spcPct val="80000"/>
              </a:lnSpc>
              <a:buSzPct val="25000"/>
            </a:pPr>
            <a:r>
              <a:rPr lang="en-US" b="1" dirty="0">
                <a:latin typeface="+mn-lt"/>
                <a:ea typeface="Calibri"/>
                <a:cs typeface="Calibri"/>
                <a:sym typeface="Calibri"/>
              </a:rPr>
              <a:t>DISCUSSION NOTE:</a:t>
            </a:r>
            <a:r>
              <a:rPr lang="en-US" dirty="0">
                <a:latin typeface="+mn-lt"/>
                <a:ea typeface="Calibri"/>
                <a:cs typeface="Calibri"/>
                <a:sym typeface="Calibri"/>
              </a:rPr>
              <a:t> </a:t>
            </a:r>
          </a:p>
          <a:p>
            <a:pPr lvl="0">
              <a:lnSpc>
                <a:spcPct val="80000"/>
              </a:lnSpc>
              <a:buSzPct val="25000"/>
            </a:pPr>
            <a:r>
              <a:rPr lang="en-US" dirty="0">
                <a:latin typeface="+mn-lt"/>
                <a:ea typeface="Calibri"/>
                <a:cs typeface="Calibri"/>
                <a:sym typeface="Calibri"/>
              </a:rPr>
              <a:t>Explain to students that you want them to think about each option, and that you will return to this question at the end of the chapter.</a:t>
            </a:r>
          </a:p>
          <a:p>
            <a:endParaRPr lang="en-US" baseline="30000" dirty="0" smtClean="0">
              <a:latin typeface="+mn-lt"/>
            </a:endParaRPr>
          </a:p>
        </p:txBody>
      </p:sp>
    </p:spTree>
    <p:extLst>
      <p:ext uri="{BB962C8B-B14F-4D97-AF65-F5344CB8AC3E}">
        <p14:creationId xmlns:p14="http://schemas.microsoft.com/office/powerpoint/2010/main" val="1692494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07432"/>
            <a:ext cx="5486399" cy="4114800"/>
          </a:xfrm>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Marketing mix decisions identify how marketing will accomplish its objectives in the firm’s target markets.  First, the target market(s) that are best suited to the firm’s offering need to be identified.  Next, the specific product, price, promotion, and place strategies that fit the market need to be developed. The ad on this slide suggests that Lee Jeans has a very diverse product portfolio, including jeans that make you look slimmer.  </a:t>
            </a:r>
          </a:p>
          <a:p>
            <a:pPr lvl="0">
              <a:buClr>
                <a:schemeClr val="dk1"/>
              </a:buClr>
              <a:buSzPct val="100000"/>
              <a:buFont typeface="Calibri"/>
              <a:buChar char="•"/>
            </a:pPr>
            <a:r>
              <a:rPr lang="en-US" dirty="0">
                <a:latin typeface="+mn-lt"/>
                <a:ea typeface="Calibri"/>
                <a:cs typeface="Calibri"/>
                <a:sym typeface="Calibri"/>
              </a:rPr>
              <a:t>The development of the marketing mix is described in more detail in the following slides.</a:t>
            </a:r>
          </a:p>
          <a:p>
            <a:endParaRPr lang="en-IN" dirty="0">
              <a:latin typeface="+mn-lt"/>
            </a:endParaRPr>
          </a:p>
        </p:txBody>
      </p:sp>
    </p:spTree>
    <p:extLst>
      <p:ext uri="{BB962C8B-B14F-4D97-AF65-F5344CB8AC3E}">
        <p14:creationId xmlns:p14="http://schemas.microsoft.com/office/powerpoint/2010/main" val="1752675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07432"/>
            <a:ext cx="5486399" cy="4114800"/>
          </a:xfrm>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b="1" dirty="0">
                <a:latin typeface="+mn-lt"/>
                <a:ea typeface="Calibri"/>
                <a:cs typeface="Calibri"/>
                <a:sym typeface="Calibri"/>
              </a:rPr>
              <a:t>Product strategies</a:t>
            </a:r>
            <a:r>
              <a:rPr lang="en-US" dirty="0">
                <a:latin typeface="+mn-lt"/>
                <a:ea typeface="Calibri"/>
                <a:cs typeface="Calibri"/>
                <a:sym typeface="Calibri"/>
              </a:rPr>
              <a:t> include a variety of factors. Certainly a major consideration relates to the nature of the product – its key benefits and attributes.  But product strategies also include considerations related to packaging (colors, sizes, materials uses, information included), branding, support services (maintenances, upgrade opportunities, FAQs on websites, etc.), and product variations (flavors, quantities, variations, e.g., Diet vs. Non-Diet).</a:t>
            </a:r>
          </a:p>
          <a:p>
            <a:endParaRPr lang="en-IN" dirty="0">
              <a:latin typeface="+mn-lt"/>
            </a:endParaRPr>
          </a:p>
        </p:txBody>
      </p:sp>
    </p:spTree>
    <p:extLst>
      <p:ext uri="{BB962C8B-B14F-4D97-AF65-F5344CB8AC3E}">
        <p14:creationId xmlns:p14="http://schemas.microsoft.com/office/powerpoint/2010/main" val="3439141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30008"/>
            <a:ext cx="5486399" cy="4366260"/>
          </a:xfrm>
        </p:spPr>
        <p:txBody>
          <a:bodyPr/>
          <a:lstStyle/>
          <a:p>
            <a:pPr lvl="0">
              <a:buSzPct val="25000"/>
            </a:pPr>
            <a:r>
              <a:rPr lang="en-IN" b="1" dirty="0">
                <a:latin typeface="+mn-lt"/>
                <a:ea typeface="Calibri"/>
                <a:cs typeface="Calibri"/>
                <a:sym typeface="Calibri"/>
              </a:rPr>
              <a:t>LECTURE NOTES:</a:t>
            </a:r>
          </a:p>
          <a:p>
            <a:pPr lvl="0">
              <a:buClr>
                <a:schemeClr val="dk1"/>
              </a:buClr>
              <a:buSzPct val="25000"/>
            </a:pPr>
            <a:r>
              <a:rPr lang="en-IN" dirty="0">
                <a:latin typeface="+mn-lt"/>
                <a:ea typeface="Calibri"/>
                <a:cs typeface="Calibri"/>
                <a:sym typeface="Calibri"/>
              </a:rPr>
              <a:t>Pricing Strategies: determine how much a firms charges for a product.  </a:t>
            </a:r>
          </a:p>
          <a:p>
            <a:pPr lvl="0">
              <a:buClr>
                <a:schemeClr val="dk1"/>
              </a:buClr>
              <a:buSzPct val="25000"/>
            </a:pPr>
            <a:r>
              <a:rPr lang="en-IN" dirty="0">
                <a:latin typeface="+mn-lt"/>
                <a:ea typeface="Calibri"/>
                <a:cs typeface="Calibri"/>
                <a:sym typeface="Calibri"/>
              </a:rPr>
              <a:t>Setting a price is not an easy task – one must consider cost and competitive factors, the price consumers are willing to pay, and the ability of wholesalers and retailers to </a:t>
            </a:r>
            <a:r>
              <a:rPr lang="en-IN" dirty="0" err="1">
                <a:latin typeface="+mn-lt"/>
                <a:ea typeface="Calibri"/>
                <a:cs typeface="Calibri"/>
                <a:sym typeface="Calibri"/>
              </a:rPr>
              <a:t>markup</a:t>
            </a:r>
            <a:r>
              <a:rPr lang="en-IN" dirty="0">
                <a:latin typeface="+mn-lt"/>
                <a:ea typeface="Calibri"/>
                <a:cs typeface="Calibri"/>
                <a:sym typeface="Calibri"/>
              </a:rPr>
              <a:t> the product and earn a fair profit.  </a:t>
            </a:r>
          </a:p>
          <a:p>
            <a:pPr lvl="0">
              <a:buClr>
                <a:schemeClr val="dk1"/>
              </a:buClr>
              <a:buSzPct val="25000"/>
            </a:pPr>
            <a:r>
              <a:rPr lang="en-IN" dirty="0">
                <a:latin typeface="+mn-lt"/>
                <a:ea typeface="Calibri"/>
                <a:cs typeface="Calibri"/>
                <a:sym typeface="Calibri"/>
              </a:rPr>
              <a:t>Typically marketers set the price to wholesalers, or if wholesalers are not used, retailers, and suggest a retail price which may or may not be adopted at the point of sale.  Sometimes the firm bases its pricing strategy solely on cost, demand, or competitive issues.</a:t>
            </a:r>
          </a:p>
          <a:p>
            <a:pPr lvl="0">
              <a:buClr>
                <a:schemeClr val="dk1"/>
              </a:buClr>
              <a:buSzPct val="25000"/>
            </a:pPr>
            <a:endParaRPr lang="en-IN" dirty="0">
              <a:latin typeface="+mn-lt"/>
              <a:ea typeface="Calibri"/>
              <a:cs typeface="Calibri"/>
              <a:sym typeface="Calibri"/>
            </a:endParaRPr>
          </a:p>
          <a:p>
            <a:pPr lvl="0">
              <a:buClr>
                <a:schemeClr val="dk1"/>
              </a:buClr>
              <a:buSzPct val="25000"/>
            </a:pPr>
            <a:r>
              <a:rPr lang="en-IN" b="1" dirty="0">
                <a:latin typeface="+mn-lt"/>
                <a:ea typeface="Calibri"/>
                <a:cs typeface="Calibri"/>
                <a:sym typeface="Calibri"/>
              </a:rPr>
              <a:t>DISCUSSION NOTES:</a:t>
            </a:r>
          </a:p>
          <a:p>
            <a:pPr lvl="0">
              <a:buSzPct val="25000"/>
            </a:pPr>
            <a:r>
              <a:rPr lang="en-IN" dirty="0">
                <a:latin typeface="+mn-lt"/>
                <a:ea typeface="Calibri"/>
                <a:cs typeface="Calibri"/>
                <a:sym typeface="Calibri"/>
              </a:rPr>
              <a:t>The book illustrates price bundling and de-bundling using the examples of airline services.</a:t>
            </a:r>
          </a:p>
          <a:p>
            <a:pPr lvl="0">
              <a:buSzPct val="25000"/>
            </a:pPr>
            <a:r>
              <a:rPr lang="en-IN" dirty="0">
                <a:latin typeface="+mn-lt"/>
                <a:ea typeface="Calibri"/>
                <a:cs typeface="Calibri"/>
                <a:sym typeface="Calibri"/>
              </a:rPr>
              <a:t>In recent years, airlines started to charge extra fees (checked baggage anyone?) for services and perks they used to include in the ticket price, a practice known as </a:t>
            </a:r>
            <a:r>
              <a:rPr lang="en-IN" i="1" dirty="0">
                <a:latin typeface="+mn-lt"/>
                <a:ea typeface="Calibri"/>
                <a:cs typeface="Calibri"/>
                <a:sym typeface="Calibri"/>
              </a:rPr>
              <a:t>de-bundling</a:t>
            </a:r>
            <a:r>
              <a:rPr lang="en-IN" dirty="0">
                <a:latin typeface="+mn-lt"/>
                <a:ea typeface="Calibri"/>
                <a:cs typeface="Calibri"/>
                <a:sym typeface="Calibri"/>
              </a:rPr>
              <a:t>, in an effort to increase their revenues. </a:t>
            </a:r>
          </a:p>
          <a:p>
            <a:pPr lvl="0">
              <a:buSzPct val="25000"/>
            </a:pPr>
            <a:r>
              <a:rPr lang="en-IN" dirty="0">
                <a:latin typeface="+mn-lt"/>
                <a:ea typeface="Calibri"/>
                <a:cs typeface="Calibri"/>
                <a:sym typeface="Calibri"/>
              </a:rPr>
              <a:t>Many passengers have expressed dissatisfaction with this approach, so price bundling—this time for a fee—is on its way back. </a:t>
            </a:r>
          </a:p>
          <a:p>
            <a:pPr lvl="0">
              <a:buSzPct val="25000"/>
            </a:pPr>
            <a:r>
              <a:rPr lang="en-IN" dirty="0">
                <a:latin typeface="+mn-lt"/>
                <a:ea typeface="Calibri"/>
                <a:cs typeface="Calibri"/>
                <a:sym typeface="Calibri"/>
              </a:rPr>
              <a:t>Delta Air Lines offers its fliers the Smart Travel Pack, which allows customers to package value-added options like free checked baggage, priority boarding, or preferred seating with their airfare.</a:t>
            </a:r>
          </a:p>
          <a:p>
            <a:pPr lvl="0">
              <a:buSzPct val="25000"/>
            </a:pPr>
            <a:endParaRPr lang="en-IN" dirty="0">
              <a:latin typeface="+mn-lt"/>
              <a:ea typeface="Calibri"/>
              <a:cs typeface="Calibri"/>
              <a:sym typeface="Calibri"/>
            </a:endParaRPr>
          </a:p>
          <a:p>
            <a:pPr lvl="0">
              <a:buSzPct val="25000"/>
            </a:pPr>
            <a:r>
              <a:rPr lang="en-IN" dirty="0">
                <a:latin typeface="+mn-lt"/>
                <a:ea typeface="Calibri"/>
                <a:cs typeface="Calibri"/>
                <a:sym typeface="Calibri"/>
              </a:rPr>
              <a:t>Can students think of other examples of either price bundling or de-bundling?</a:t>
            </a:r>
          </a:p>
          <a:p>
            <a:endParaRPr lang="en-IN" dirty="0">
              <a:latin typeface="+mn-lt"/>
            </a:endParaRPr>
          </a:p>
        </p:txBody>
      </p:sp>
    </p:spTree>
    <p:extLst>
      <p:ext uri="{BB962C8B-B14F-4D97-AF65-F5344CB8AC3E}">
        <p14:creationId xmlns:p14="http://schemas.microsoft.com/office/powerpoint/2010/main" val="4077931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93784"/>
            <a:ext cx="5486399" cy="4114800"/>
          </a:xfrm>
        </p:spPr>
        <p:txBody>
          <a:bodyPr/>
          <a:lstStyle/>
          <a:p>
            <a:pPr lvl="0">
              <a:lnSpc>
                <a:spcPct val="90000"/>
              </a:lnSpc>
              <a:buSzPct val="25000"/>
            </a:pPr>
            <a:r>
              <a:rPr lang="en-IN" b="1" dirty="0">
                <a:latin typeface="+mn-lt"/>
                <a:ea typeface="Calibri"/>
                <a:cs typeface="Calibri"/>
                <a:sym typeface="Calibri"/>
              </a:rPr>
              <a:t>LECTURE NOTES:</a:t>
            </a:r>
          </a:p>
          <a:p>
            <a:pPr lvl="0">
              <a:lnSpc>
                <a:spcPct val="90000"/>
              </a:lnSpc>
              <a:buClr>
                <a:schemeClr val="dk1"/>
              </a:buClr>
              <a:buSzPct val="100000"/>
              <a:buFont typeface="Calibri"/>
              <a:buChar char="•"/>
            </a:pPr>
            <a:r>
              <a:rPr lang="en-IN" dirty="0">
                <a:latin typeface="+mn-lt"/>
                <a:ea typeface="Calibri"/>
                <a:cs typeface="Calibri"/>
                <a:sym typeface="Calibri"/>
              </a:rPr>
              <a:t>A </a:t>
            </a:r>
            <a:r>
              <a:rPr lang="en-IN" i="1" dirty="0">
                <a:latin typeface="+mn-lt"/>
                <a:ea typeface="Calibri"/>
                <a:cs typeface="Calibri"/>
                <a:sym typeface="Calibri"/>
              </a:rPr>
              <a:t>promotional strategy </a:t>
            </a:r>
            <a:r>
              <a:rPr lang="en-IN" dirty="0">
                <a:latin typeface="+mn-lt"/>
                <a:ea typeface="Calibri"/>
                <a:cs typeface="Calibri"/>
                <a:sym typeface="Calibri"/>
              </a:rPr>
              <a:t>is how marketers communicate a product’s value proposition to the target market. Marketers use promotion strategies to develop the product’s message and the integrated communications mix of advertising, sales promotion, publicity, direct marketing, and personal selling that will deliver the message. As previously discussed, the marketing mix strategy must be devised with the intent of achieving marketing objectives, which in turn, contribute towards the achievement of corporate or SBU objectives.</a:t>
            </a:r>
          </a:p>
          <a:p>
            <a:pPr lvl="0">
              <a:lnSpc>
                <a:spcPct val="90000"/>
              </a:lnSpc>
              <a:buClr>
                <a:schemeClr val="dk1"/>
              </a:buClr>
              <a:buSzPct val="25000"/>
            </a:pPr>
            <a:endParaRPr lang="en-IN" dirty="0">
              <a:latin typeface="+mn-lt"/>
              <a:ea typeface="Calibri"/>
              <a:cs typeface="Calibri"/>
              <a:sym typeface="Calibri"/>
            </a:endParaRPr>
          </a:p>
          <a:p>
            <a:pPr lvl="0">
              <a:lnSpc>
                <a:spcPct val="90000"/>
              </a:lnSpc>
              <a:buClr>
                <a:schemeClr val="dk1"/>
              </a:buClr>
              <a:buSzPct val="25000"/>
            </a:pPr>
            <a:r>
              <a:rPr lang="en-IN" b="1" dirty="0">
                <a:latin typeface="+mn-lt"/>
                <a:ea typeface="Calibri"/>
                <a:cs typeface="Calibri"/>
                <a:sym typeface="Calibri"/>
              </a:rPr>
              <a:t>DISCUSSION NOTES:</a:t>
            </a:r>
          </a:p>
          <a:p>
            <a:pPr lvl="0">
              <a:lnSpc>
                <a:spcPct val="90000"/>
              </a:lnSpc>
              <a:buClr>
                <a:schemeClr val="dk1"/>
              </a:buClr>
              <a:buSzPct val="100000"/>
              <a:buFont typeface="Calibri"/>
              <a:buChar char="•"/>
            </a:pPr>
            <a:r>
              <a:rPr lang="en-IN" dirty="0">
                <a:latin typeface="+mn-lt"/>
                <a:ea typeface="Calibri"/>
                <a:cs typeface="Calibri"/>
                <a:sym typeface="Calibri"/>
              </a:rPr>
              <a:t>For example, the objective of the California Almond Growers association is to increase consumption of almonds.  Their marketing strategy revolves around promoting the nut’s health benefits to consumers via print advertising, as shown here.</a:t>
            </a:r>
          </a:p>
          <a:p>
            <a:endParaRPr lang="en-IN" dirty="0">
              <a:latin typeface="+mn-lt"/>
            </a:endParaRPr>
          </a:p>
        </p:txBody>
      </p:sp>
    </p:spTree>
    <p:extLst>
      <p:ext uri="{BB962C8B-B14F-4D97-AF65-F5344CB8AC3E}">
        <p14:creationId xmlns:p14="http://schemas.microsoft.com/office/powerpoint/2010/main" val="4170569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21080"/>
            <a:ext cx="5486399" cy="4114800"/>
          </a:xfrm>
        </p:spPr>
        <p:txBody>
          <a:bodyPr/>
          <a:lstStyle/>
          <a:p>
            <a:pPr lvl="0">
              <a:buSzPct val="25000"/>
            </a:pPr>
            <a:r>
              <a:rPr lang="en-US" b="1" dirty="0">
                <a:latin typeface="+mn-lt"/>
                <a:ea typeface="Calibri"/>
                <a:cs typeface="Calibri"/>
                <a:sym typeface="Calibri"/>
              </a:rPr>
              <a:t>LECTURE NOTES:</a:t>
            </a:r>
          </a:p>
          <a:p>
            <a:pPr lvl="0">
              <a:lnSpc>
                <a:spcPct val="90000"/>
              </a:lnSpc>
              <a:buClr>
                <a:schemeClr val="dk1"/>
              </a:buClr>
              <a:buSzPct val="100000"/>
              <a:buFont typeface="Calibri"/>
              <a:buChar char="•"/>
            </a:pPr>
            <a:r>
              <a:rPr lang="en-US" dirty="0">
                <a:latin typeface="+mn-lt"/>
                <a:ea typeface="Calibri"/>
                <a:cs typeface="Calibri"/>
                <a:sym typeface="Calibri"/>
              </a:rPr>
              <a:t>Distribution strategies outline whether marketers sell the product directly to the final consumer, or if instead they sell to intermediaries, such as wholesalers and retailers, who in turn sell to the ultimate consumer.  </a:t>
            </a:r>
          </a:p>
          <a:p>
            <a:pPr lvl="0">
              <a:lnSpc>
                <a:spcPct val="90000"/>
              </a:lnSpc>
              <a:buClr>
                <a:schemeClr val="dk1"/>
              </a:buClr>
              <a:buSzPct val="100000"/>
              <a:buFont typeface="Calibri"/>
              <a:buChar char="•"/>
            </a:pPr>
            <a:r>
              <a:rPr lang="en-US" dirty="0">
                <a:latin typeface="+mn-lt"/>
                <a:ea typeface="Calibri"/>
                <a:cs typeface="Calibri"/>
                <a:sym typeface="Calibri"/>
              </a:rPr>
              <a:t>Not all retailers are equal in terms of their merchandise quality and image; deciding which types of retailers should carry a firm’s products is an important decision.  </a:t>
            </a:r>
          </a:p>
          <a:p>
            <a:pPr lvl="0">
              <a:lnSpc>
                <a:spcPct val="90000"/>
              </a:lnSpc>
              <a:buClr>
                <a:schemeClr val="dk1"/>
              </a:buClr>
              <a:buSzPct val="100000"/>
              <a:buFont typeface="Calibri"/>
              <a:buChar char="•"/>
            </a:pPr>
            <a:r>
              <a:rPr lang="en-US" dirty="0">
                <a:latin typeface="+mn-lt"/>
                <a:ea typeface="Calibri"/>
                <a:cs typeface="Calibri"/>
                <a:sym typeface="Calibri"/>
              </a:rPr>
              <a:t>Using the internet as a distribution channel can save a firm money in the case of products or services that can be delivered “virtually”.  For example, airlines used to pay travel agents a commission to book flights.  The introduction of online travel agents such as Expedia contributed to the demise of over 80% of traditional travel agencies, as online vendors charged a drastically lower commission than did traditional agencies.  </a:t>
            </a:r>
          </a:p>
          <a:p>
            <a:endParaRPr lang="en-IN" dirty="0">
              <a:latin typeface="+mn-lt"/>
            </a:endParaRPr>
          </a:p>
        </p:txBody>
      </p:sp>
    </p:spTree>
    <p:extLst>
      <p:ext uri="{BB962C8B-B14F-4D97-AF65-F5344CB8AC3E}">
        <p14:creationId xmlns:p14="http://schemas.microsoft.com/office/powerpoint/2010/main" val="1663875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399" cy="4709160"/>
          </a:xfrm>
        </p:spPr>
        <p:txBody>
          <a:bodyPr/>
          <a:lstStyle/>
          <a:p>
            <a:pPr marL="228600" lvl="0" indent="-228600">
              <a:buSzPct val="25000"/>
            </a:pPr>
            <a:r>
              <a:rPr lang="en-US" b="1" dirty="0">
                <a:latin typeface="+mn-lt"/>
                <a:ea typeface="Calibri"/>
                <a:cs typeface="Calibri"/>
                <a:sym typeface="Calibri"/>
              </a:rPr>
              <a:t>LECTURE NOTES:</a:t>
            </a:r>
          </a:p>
          <a:p>
            <a:pPr marL="228600" lvl="0" indent="-228600">
              <a:buClr>
                <a:schemeClr val="dk1"/>
              </a:buClr>
              <a:buSzPct val="100000"/>
              <a:buFont typeface="Calibri"/>
              <a:buChar char="•"/>
            </a:pPr>
            <a:r>
              <a:rPr lang="en-US" dirty="0">
                <a:latin typeface="+mn-lt"/>
                <a:ea typeface="Calibri"/>
                <a:cs typeface="Calibri"/>
                <a:sym typeface="Calibri"/>
              </a:rPr>
              <a:t>In practice, marketers spend much of their time managing the various elements involved in implementing the marketing plan.  This involves exercising control over the plan in terms of both budget expenditures and performance. Each action plan must include as accurate a budget as is possible. This allows management at the functional level to monitor budget expenditures and contact the appropriate operational manager if a particular budget line is exceeded within some specified time period. In addition to monitoring budget expenditures, managers must select the metrics to be measured as part of the formal control process. Actual performance on key objectives is measured in terms of these metrics (such as Return on Marketing Investment, or ROMI) and comparing it to the numerical objectives previously set.  </a:t>
            </a:r>
          </a:p>
          <a:p>
            <a:pPr marL="228600" lvl="0" indent="-228600">
              <a:buClr>
                <a:schemeClr val="dk1"/>
              </a:buClr>
              <a:buSzPct val="100000"/>
              <a:buFont typeface="Calibri"/>
              <a:buChar char="•"/>
            </a:pPr>
            <a:r>
              <a:rPr lang="en-US" dirty="0">
                <a:latin typeface="+mn-lt"/>
                <a:ea typeface="Calibri"/>
                <a:cs typeface="Calibri"/>
                <a:sym typeface="Calibri"/>
              </a:rPr>
              <a:t>ROMI is just one example of a marketing metric; others include measures such as new customer acquisition cost, customer retention rate, customer turnover rates, perceived product quality, customer satisfaction. </a:t>
            </a:r>
          </a:p>
          <a:p>
            <a:pPr marL="228600" lvl="0" indent="-228600">
              <a:buClr>
                <a:schemeClr val="dk1"/>
              </a:buClr>
              <a:buSzPct val="100000"/>
              <a:buFont typeface="Calibri"/>
              <a:buChar char="•"/>
            </a:pPr>
            <a:r>
              <a:rPr lang="en-US" dirty="0">
                <a:latin typeface="+mn-lt"/>
                <a:ea typeface="Calibri"/>
                <a:cs typeface="Calibri"/>
                <a:sym typeface="Calibri"/>
              </a:rPr>
              <a:t>Adjustments are made to plan as needed, if for instance, performance seems to be lagging in comparison to the objective that marketers are trying to reach. </a:t>
            </a:r>
          </a:p>
          <a:p>
            <a:pPr marL="228600" lvl="0" indent="-228600">
              <a:buClr>
                <a:schemeClr val="dk1"/>
              </a:buClr>
              <a:buSzPct val="100000"/>
              <a:buFont typeface="Calibri"/>
              <a:buChar char="•"/>
            </a:pPr>
            <a:r>
              <a:rPr lang="en-US" dirty="0">
                <a:latin typeface="+mn-lt"/>
                <a:ea typeface="Calibri"/>
                <a:cs typeface="Calibri"/>
                <a:sym typeface="Calibri"/>
              </a:rPr>
              <a:t>How does the implementation and control step actually manifest itself within a marketing plan? One very convenient way is through the inclusion of a series of </a:t>
            </a:r>
            <a:r>
              <a:rPr lang="en-US" b="1" dirty="0">
                <a:latin typeface="+mn-lt"/>
                <a:ea typeface="Calibri"/>
                <a:cs typeface="Calibri"/>
                <a:sym typeface="Calibri"/>
              </a:rPr>
              <a:t>action plans </a:t>
            </a:r>
            <a:r>
              <a:rPr lang="en-US" dirty="0">
                <a:latin typeface="+mn-lt"/>
                <a:ea typeface="Calibri"/>
                <a:cs typeface="Calibri"/>
                <a:sym typeface="Calibri"/>
              </a:rPr>
              <a:t>that support the various marketing objectives and strategies within the plan. Action plans also help managers when they need to assign responsibilities, create time lines, or develop budgets and measurement and control processes for marketing planning. </a:t>
            </a:r>
          </a:p>
          <a:p>
            <a:endParaRPr lang="en-IN" dirty="0">
              <a:latin typeface="+mn-lt"/>
            </a:endParaRPr>
          </a:p>
        </p:txBody>
      </p:sp>
    </p:spTree>
    <p:extLst>
      <p:ext uri="{BB962C8B-B14F-4D97-AF65-F5344CB8AC3E}">
        <p14:creationId xmlns:p14="http://schemas.microsoft.com/office/powerpoint/2010/main" val="3270380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91990"/>
            <a:ext cx="5486399" cy="4572000"/>
          </a:xfrm>
        </p:spPr>
        <p:txBody>
          <a:bodyPr/>
          <a:lstStyle/>
          <a:p>
            <a:pPr marL="228600" lvl="0" indent="-228600">
              <a:lnSpc>
                <a:spcPct val="90000"/>
              </a:lnSpc>
              <a:buSzPct val="25000"/>
            </a:pPr>
            <a:r>
              <a:rPr lang="en-US" sz="1000" b="1" dirty="0">
                <a:latin typeface="+mn-lt"/>
                <a:ea typeface="Calibri"/>
                <a:cs typeface="Calibri"/>
                <a:sym typeface="Calibri"/>
              </a:rPr>
              <a:t>LECTURE NOTES:</a:t>
            </a:r>
          </a:p>
          <a:p>
            <a:pPr marL="228600" lvl="0" indent="-228600">
              <a:lnSpc>
                <a:spcPct val="90000"/>
              </a:lnSpc>
              <a:buClr>
                <a:schemeClr val="dk1"/>
              </a:buClr>
              <a:buSzPct val="100000"/>
              <a:buFont typeface="Calibri"/>
              <a:buChar char="•"/>
            </a:pPr>
            <a:r>
              <a:rPr lang="en-US" sz="1000" dirty="0">
                <a:latin typeface="+mn-lt"/>
                <a:ea typeface="Calibri"/>
                <a:cs typeface="Calibri"/>
                <a:sym typeface="Calibri"/>
              </a:rPr>
              <a:t>Return on Marketing Investment (ROMI) is a key marketing metric that is often incorporated into marketing objectives. The word “investment” is highlighted in this definition as it implies that marketers must think of marketing as an investment to accomplish goals, rather than simply as one of many expenses which provide little benefit/return to the firm. Although ROMI is a commonly used metric, there are several major objections to relying exclusively on ROMI:</a:t>
            </a:r>
          </a:p>
          <a:p>
            <a:pPr marL="685800" lvl="1" indent="-228600">
              <a:lnSpc>
                <a:spcPct val="90000"/>
              </a:lnSpc>
              <a:buClr>
                <a:schemeClr val="dk1"/>
              </a:buClr>
              <a:buSzPct val="100000"/>
              <a:buFont typeface="Calibri"/>
              <a:buAutoNum type="arabicPeriod"/>
            </a:pPr>
            <a:r>
              <a:rPr lang="en-US" sz="1000" dirty="0">
                <a:latin typeface="+mn-lt"/>
                <a:ea typeface="Calibri"/>
                <a:cs typeface="Calibri"/>
                <a:sym typeface="Calibri"/>
              </a:rPr>
              <a:t>Marketing expenditures aren’t treated as an investment in the firm’s accounting statements, but rather as a cost, which perpetuates the “marketing is an expense” mentality.</a:t>
            </a:r>
          </a:p>
          <a:p>
            <a:pPr marL="685800" lvl="1" indent="-228600">
              <a:lnSpc>
                <a:spcPct val="90000"/>
              </a:lnSpc>
              <a:buClr>
                <a:schemeClr val="dk1"/>
              </a:buClr>
              <a:buSzPct val="100000"/>
              <a:buFont typeface="Calibri"/>
              <a:buAutoNum type="arabicPeriod"/>
            </a:pPr>
            <a:r>
              <a:rPr lang="en-US" sz="1000" dirty="0">
                <a:latin typeface="+mn-lt"/>
                <a:ea typeface="Calibri"/>
                <a:cs typeface="Calibri"/>
                <a:sym typeface="Calibri"/>
              </a:rPr>
              <a:t>Calculating ROMI requires that profit be divided by the expenditure, yet all other bottom-line performance measures consider profit or cash flow after deducting expenses.</a:t>
            </a:r>
          </a:p>
          <a:p>
            <a:pPr marL="685800" lvl="1" indent="-228600">
              <a:lnSpc>
                <a:spcPct val="90000"/>
              </a:lnSpc>
              <a:buClr>
                <a:schemeClr val="dk1"/>
              </a:buClr>
              <a:buSzPct val="100000"/>
              <a:buFont typeface="Calibri"/>
              <a:buAutoNum type="arabicPeriod"/>
            </a:pPr>
            <a:r>
              <a:rPr lang="en-US" sz="1000" dirty="0">
                <a:latin typeface="+mn-lt"/>
                <a:ea typeface="Calibri"/>
                <a:cs typeface="Calibri"/>
                <a:sym typeface="Calibri"/>
              </a:rPr>
              <a:t>Calculating ROMI requires knowing what would have happened if marketing expenditures had never taken place, a virtual impossibility.</a:t>
            </a:r>
          </a:p>
          <a:p>
            <a:pPr marL="685800" lvl="1" indent="-228600">
              <a:lnSpc>
                <a:spcPct val="90000"/>
              </a:lnSpc>
              <a:buClr>
                <a:schemeClr val="dk1"/>
              </a:buClr>
              <a:buSzPct val="100000"/>
              <a:buFont typeface="Calibri"/>
              <a:buAutoNum type="arabicPeriod"/>
            </a:pPr>
            <a:r>
              <a:rPr lang="en-US" sz="1000" dirty="0">
                <a:latin typeface="+mn-lt"/>
                <a:ea typeface="Calibri"/>
                <a:cs typeface="Calibri"/>
                <a:sym typeface="Calibri"/>
              </a:rPr>
              <a:t>ROMI has become a fashionable term for </a:t>
            </a:r>
            <a:r>
              <a:rPr lang="en-US" sz="1000" i="1" dirty="0">
                <a:latin typeface="+mn-lt"/>
                <a:ea typeface="Calibri"/>
                <a:cs typeface="Calibri"/>
                <a:sym typeface="Calibri"/>
              </a:rPr>
              <a:t>marketing productivity</a:t>
            </a:r>
            <a:r>
              <a:rPr lang="en-US" sz="1000" dirty="0">
                <a:latin typeface="+mn-lt"/>
                <a:ea typeface="Calibri"/>
                <a:cs typeface="Calibri"/>
                <a:sym typeface="Calibri"/>
              </a:rPr>
              <a:t> in general, yet firms often calculate ROMI quite differently, which can cause confusion.</a:t>
            </a:r>
          </a:p>
          <a:p>
            <a:pPr marL="685800" lvl="1" indent="-228600">
              <a:lnSpc>
                <a:spcPct val="90000"/>
              </a:lnSpc>
              <a:buClr>
                <a:schemeClr val="dk1"/>
              </a:buClr>
              <a:buSzPct val="100000"/>
              <a:buFont typeface="Calibri"/>
              <a:buAutoNum type="arabicPeriod"/>
            </a:pPr>
            <a:r>
              <a:rPr lang="en-US" sz="1000" dirty="0">
                <a:latin typeface="+mn-lt"/>
                <a:ea typeface="Calibri"/>
                <a:cs typeface="Calibri"/>
                <a:sym typeface="Calibri"/>
              </a:rPr>
              <a:t>ROMI ignores the effect of marketing assets of the firm such as brand equity (which is chiefly built via advertising), and tends to lead managers toward more short-term decision perspectives that focus on short-term incremental profits and expenses without looking at the longer-term effects of any change in brand equity.</a:t>
            </a:r>
          </a:p>
          <a:p>
            <a:pPr marL="685800" lvl="1" indent="-228600">
              <a:lnSpc>
                <a:spcPct val="90000"/>
              </a:lnSpc>
              <a:buClr>
                <a:schemeClr val="dk1"/>
              </a:buClr>
              <a:buSzPct val="100000"/>
              <a:buFont typeface="Calibri"/>
              <a:buAutoNum type="arabicPeriod"/>
            </a:pPr>
            <a:r>
              <a:rPr lang="en-US" sz="1000" dirty="0">
                <a:latin typeface="+mn-lt"/>
                <a:ea typeface="Calibri"/>
                <a:cs typeface="Calibri"/>
                <a:sym typeface="Calibri"/>
              </a:rPr>
              <a:t>ROMI often leads to actions by management that are detrimental to the firm’s sustainability commitment, because it encourages management to shore up short-term performance instead.</a:t>
            </a:r>
          </a:p>
          <a:p>
            <a:pPr marL="228600" lvl="0" indent="-228600">
              <a:lnSpc>
                <a:spcPct val="90000"/>
              </a:lnSpc>
              <a:buClr>
                <a:schemeClr val="dk1"/>
              </a:buClr>
              <a:buSzPct val="100000"/>
              <a:buFont typeface="Calibri"/>
              <a:buChar char="•"/>
            </a:pPr>
            <a:r>
              <a:rPr lang="en-US" sz="1000" dirty="0">
                <a:latin typeface="+mn-lt"/>
                <a:ea typeface="Calibri"/>
                <a:cs typeface="Calibri"/>
                <a:sym typeface="Calibri"/>
              </a:rPr>
              <a:t>ROMI can be used properly if a firm uses an appropriate and consistent measurement process and combines the use of this metric with other critical marketing metrics, such as marketing payback (how quickly marketing costs are recovered).</a:t>
            </a:r>
          </a:p>
          <a:p>
            <a:pPr marL="228600" lvl="0" indent="-228600">
              <a:lnSpc>
                <a:spcPct val="90000"/>
              </a:lnSpc>
              <a:buClr>
                <a:schemeClr val="dk1"/>
              </a:buClr>
              <a:buSzPct val="100000"/>
              <a:buFont typeface="Calibri"/>
              <a:buChar char="•"/>
            </a:pPr>
            <a:r>
              <a:rPr lang="en-US" sz="1000" dirty="0">
                <a:latin typeface="+mn-lt"/>
                <a:ea typeface="Calibri"/>
                <a:cs typeface="Calibri"/>
                <a:sym typeface="Calibri"/>
              </a:rPr>
              <a:t>For an organization to use ROMI properly it must: (a) identify the most appropriate and consistent measure to apply; (b) combine review of ROMI with other critical marketing metrics (one example is marketing payback—how quickly marketing costs are recovered); and (c) fully consider the potential long-term impact of the actions ROMI drives (that is, their sustainability).</a:t>
            </a:r>
          </a:p>
          <a:p>
            <a:endParaRPr lang="en-IN" sz="1000" dirty="0">
              <a:latin typeface="+mn-lt"/>
            </a:endParaRPr>
          </a:p>
        </p:txBody>
      </p:sp>
    </p:spTree>
    <p:extLst>
      <p:ext uri="{BB962C8B-B14F-4D97-AF65-F5344CB8AC3E}">
        <p14:creationId xmlns:p14="http://schemas.microsoft.com/office/powerpoint/2010/main" val="537725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66488"/>
            <a:ext cx="5486399" cy="4114800"/>
          </a:xfrm>
        </p:spPr>
        <p:txBody>
          <a:bodyPr/>
          <a:lstStyle/>
          <a:p>
            <a:pPr lvl="0">
              <a:buSzPct val="25000"/>
            </a:pPr>
            <a:r>
              <a:rPr lang="en-US" b="1" dirty="0">
                <a:latin typeface="+mn-lt"/>
                <a:ea typeface="Calibri"/>
                <a:cs typeface="Calibri"/>
                <a:sym typeface="Calibri"/>
              </a:rPr>
              <a:t>LECTURE NOTES: </a:t>
            </a:r>
          </a:p>
          <a:p>
            <a:pPr lvl="0">
              <a:buClr>
                <a:schemeClr val="dk1"/>
              </a:buClr>
              <a:buSzPct val="100000"/>
              <a:buFont typeface="Calibri"/>
              <a:buChar char="•"/>
            </a:pPr>
            <a:r>
              <a:rPr lang="en-US" dirty="0">
                <a:latin typeface="+mn-lt"/>
                <a:ea typeface="Calibri"/>
                <a:cs typeface="Calibri"/>
                <a:sym typeface="Calibri"/>
              </a:rPr>
              <a:t>Marketing planning includes inclusion of a series of </a:t>
            </a:r>
            <a:r>
              <a:rPr lang="en-US" b="1" dirty="0">
                <a:latin typeface="+mn-lt"/>
                <a:ea typeface="Calibri"/>
                <a:cs typeface="Calibri"/>
                <a:sym typeface="Calibri"/>
              </a:rPr>
              <a:t>action plans </a:t>
            </a:r>
            <a:r>
              <a:rPr lang="en-US" dirty="0">
                <a:latin typeface="+mn-lt"/>
                <a:ea typeface="Calibri"/>
                <a:cs typeface="Calibri"/>
                <a:sym typeface="Calibri"/>
              </a:rPr>
              <a:t>that support the various marketing objectives and strategies within the plan. Action plans are sometimes referred to as “marketing programs.” The best way to use action plans is to include a separate action plan for each important element involved in implementing the marketing plan. </a:t>
            </a:r>
          </a:p>
          <a:p>
            <a:pPr lvl="0">
              <a:buClr>
                <a:schemeClr val="dk1"/>
              </a:buClr>
              <a:buSzPct val="100000"/>
              <a:buFont typeface="Calibri"/>
              <a:buChar char="•"/>
            </a:pPr>
            <a:r>
              <a:rPr lang="en-US" dirty="0">
                <a:latin typeface="+mn-lt"/>
                <a:ea typeface="Calibri"/>
                <a:cs typeface="Calibri"/>
                <a:sym typeface="Calibri"/>
              </a:rPr>
              <a:t>Table 3.1 (next slide) provides a template for an action plan.</a:t>
            </a:r>
          </a:p>
          <a:p>
            <a:endParaRPr lang="en-IN" dirty="0">
              <a:latin typeface="+mn-lt"/>
            </a:endParaRPr>
          </a:p>
        </p:txBody>
      </p:sp>
    </p:spTree>
    <p:extLst>
      <p:ext uri="{BB962C8B-B14F-4D97-AF65-F5344CB8AC3E}">
        <p14:creationId xmlns:p14="http://schemas.microsoft.com/office/powerpoint/2010/main" val="3811234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21080"/>
            <a:ext cx="5486399" cy="4114800"/>
          </a:xfrm>
        </p:spPr>
        <p:txBody>
          <a:bodyPr/>
          <a:lstStyle/>
          <a:p>
            <a:pPr lvl="0">
              <a:buSzPct val="25000"/>
            </a:pPr>
            <a:r>
              <a:rPr lang="en-IN" b="1" dirty="0">
                <a:latin typeface="+mn-lt"/>
                <a:ea typeface="Calibri"/>
                <a:cs typeface="Calibri"/>
                <a:sym typeface="Calibri"/>
              </a:rPr>
              <a:t>LECTURE NOTES:</a:t>
            </a:r>
          </a:p>
          <a:p>
            <a:pPr lvl="0">
              <a:buSzPct val="25000"/>
            </a:pPr>
            <a:endParaRPr lang="en-IN" dirty="0">
              <a:latin typeface="+mn-lt"/>
              <a:ea typeface="Calibri"/>
              <a:cs typeface="Calibri"/>
              <a:sym typeface="Calibri"/>
            </a:endParaRPr>
          </a:p>
          <a:p>
            <a:pPr lvl="0">
              <a:buSzPct val="25000"/>
            </a:pPr>
            <a:r>
              <a:rPr lang="en-IN" dirty="0">
                <a:latin typeface="+mn-lt"/>
                <a:ea typeface="Calibri"/>
                <a:cs typeface="Calibri"/>
                <a:sym typeface="Calibri"/>
              </a:rPr>
              <a:t>Slide provides a template for creating an action plan.</a:t>
            </a:r>
          </a:p>
          <a:p>
            <a:endParaRPr lang="en-IN" dirty="0">
              <a:latin typeface="+mn-lt"/>
            </a:endParaRPr>
          </a:p>
        </p:txBody>
      </p:sp>
    </p:spTree>
    <p:extLst>
      <p:ext uri="{BB962C8B-B14F-4D97-AF65-F5344CB8AC3E}">
        <p14:creationId xmlns:p14="http://schemas.microsoft.com/office/powerpoint/2010/main" val="2509353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52840"/>
            <a:ext cx="5486399" cy="4114800"/>
          </a:xfrm>
        </p:spPr>
        <p:txBody>
          <a:bodyPr/>
          <a:lstStyle/>
          <a:p>
            <a:pPr lvl="0">
              <a:buClr>
                <a:schemeClr val="dk1"/>
              </a:buClr>
              <a:buSzPct val="25000"/>
            </a:pPr>
            <a:r>
              <a:rPr lang="en-IN" b="1" dirty="0">
                <a:latin typeface="+mn-lt"/>
                <a:ea typeface="Calibri"/>
                <a:cs typeface="Calibri"/>
                <a:sym typeface="Calibri"/>
              </a:rPr>
              <a:t>LECTURE NOTES:</a:t>
            </a:r>
          </a:p>
          <a:p>
            <a:pPr lvl="0">
              <a:buClr>
                <a:schemeClr val="dk1"/>
              </a:buClr>
              <a:buSzPct val="25000"/>
            </a:pPr>
            <a:endParaRPr lang="en-IN" dirty="0">
              <a:latin typeface="+mn-lt"/>
              <a:ea typeface="Calibri"/>
              <a:cs typeface="Calibri"/>
              <a:sym typeface="Calibri"/>
            </a:endParaRPr>
          </a:p>
          <a:p>
            <a:pPr lvl="0">
              <a:buClr>
                <a:schemeClr val="dk1"/>
              </a:buClr>
              <a:buSzPct val="25000"/>
            </a:pPr>
            <a:r>
              <a:rPr lang="en-IN" dirty="0">
                <a:latin typeface="+mn-lt"/>
                <a:ea typeface="Calibri"/>
                <a:cs typeface="Calibri"/>
                <a:sym typeface="Calibri"/>
              </a:rPr>
              <a:t>A marketing plan can’t be implemented without people. And not everybody who will be involved in implementing a marketing plan is a marketer. </a:t>
            </a:r>
          </a:p>
          <a:p>
            <a:pPr lvl="0">
              <a:buClr>
                <a:schemeClr val="dk1"/>
              </a:buClr>
              <a:buSzPct val="25000"/>
            </a:pPr>
            <a:r>
              <a:rPr lang="en-IN" dirty="0">
                <a:latin typeface="+mn-lt"/>
                <a:ea typeface="Calibri"/>
                <a:cs typeface="Calibri"/>
                <a:sym typeface="Calibri"/>
              </a:rPr>
              <a:t>Sales, production, quality control, shipping, customer service, finance, information technology—the list goes on—all will likely have a part in making the plan successful.</a:t>
            </a:r>
          </a:p>
          <a:p>
            <a:endParaRPr lang="en-IN" dirty="0">
              <a:latin typeface="+mn-lt"/>
            </a:endParaRPr>
          </a:p>
        </p:txBody>
      </p:sp>
    </p:spTree>
    <p:extLst>
      <p:ext uri="{BB962C8B-B14F-4D97-AF65-F5344CB8AC3E}">
        <p14:creationId xmlns:p14="http://schemas.microsoft.com/office/powerpoint/2010/main" val="303157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5416"/>
            <a:ext cx="5486399" cy="4446270"/>
          </a:xfrm>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Planning is critical to the success of ANY business, no matter how large or how small. Careful planning enables a firm to help  customers understand what the firm is and what it has to offer that competitors don’t—especially as it decides how to create value for customers, clients, partners, and society at large.</a:t>
            </a:r>
          </a:p>
          <a:p>
            <a:pPr lvl="0">
              <a:buClr>
                <a:schemeClr val="dk1"/>
              </a:buClr>
              <a:buSzPct val="100000"/>
              <a:buFont typeface="Calibri"/>
              <a:buChar char="•"/>
            </a:pPr>
            <a:r>
              <a:rPr lang="en-US" dirty="0">
                <a:latin typeface="+mn-lt"/>
                <a:ea typeface="Calibri"/>
                <a:cs typeface="Calibri"/>
                <a:sym typeface="Calibri"/>
              </a:rPr>
              <a:t>The authors of your textbook believe this process is so important that they have created a foldout marketing planning “road map” to help you make your way through the book.  This roadmap includes important questions which must be asked as you work through the planning process.</a:t>
            </a:r>
          </a:p>
          <a:p>
            <a:pPr lvl="0">
              <a:buClr>
                <a:schemeClr val="dk1"/>
              </a:buClr>
              <a:buSzPct val="100000"/>
              <a:buFont typeface="Calibri"/>
              <a:buChar char="•"/>
            </a:pPr>
            <a:r>
              <a:rPr lang="en-US" dirty="0">
                <a:latin typeface="+mn-lt"/>
                <a:ea typeface="Calibri"/>
                <a:cs typeface="Calibri"/>
                <a:sym typeface="Calibri"/>
              </a:rPr>
              <a:t>What is meant by “business planning”.  The basic definition is highlighted on this slide.  While both large firms like GM and small firms such as a Mom and Pop business engage should engage in planning, the scope of planning is different.  Planning at large firms involves a multitude of individuals at different levels within the firm while planning with a small firm may be undertaken only by the business owner, with relatively little input from others.</a:t>
            </a:r>
          </a:p>
          <a:p>
            <a:pPr lvl="0">
              <a:buClr>
                <a:schemeClr val="dk1"/>
              </a:buClr>
              <a:buSzPct val="100000"/>
              <a:buFont typeface="Calibri"/>
              <a:buChar char="•"/>
            </a:pPr>
            <a:r>
              <a:rPr lang="en-US" dirty="0">
                <a:latin typeface="+mn-lt"/>
                <a:ea typeface="Calibri"/>
                <a:cs typeface="Calibri"/>
                <a:sym typeface="Calibri"/>
              </a:rPr>
              <a:t>Still, good planning at any firm should build on the firm’s strengths and help managers make informed decisions.  Objectives should be taken before action is undertaken.  Both the business plan (which includes decisions that guide the entire organization) and marketing plan should be created.  Marketing plans describe the marketing environment, outline the marketing objectives and strategy, and identify who will be responsible for carrying out each part of the marketing strategy.</a:t>
            </a:r>
          </a:p>
          <a:p>
            <a:endParaRPr lang="en-US" baseline="30000" dirty="0" smtClean="0">
              <a:latin typeface="+mn-lt"/>
            </a:endParaRPr>
          </a:p>
        </p:txBody>
      </p:sp>
    </p:spTree>
    <p:extLst>
      <p:ext uri="{BB962C8B-B14F-4D97-AF65-F5344CB8AC3E}">
        <p14:creationId xmlns:p14="http://schemas.microsoft.com/office/powerpoint/2010/main" val="1692494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43450"/>
            <a:ext cx="5486399" cy="4114800"/>
          </a:xfrm>
        </p:spPr>
        <p:txBody>
          <a:bodyPr/>
          <a:lstStyle/>
          <a:p>
            <a:pPr lvl="0">
              <a:buClr>
                <a:schemeClr val="dk1"/>
              </a:buClr>
              <a:buSzPct val="25000"/>
            </a:pPr>
            <a:r>
              <a:rPr lang="en-US" b="1" dirty="0">
                <a:latin typeface="+mn-lt"/>
                <a:ea typeface="Calibri"/>
                <a:cs typeface="Calibri"/>
                <a:sym typeface="Calibri"/>
              </a:rPr>
              <a:t>LECTURE NOTES:</a:t>
            </a:r>
          </a:p>
          <a:p>
            <a:pPr lvl="0">
              <a:buClr>
                <a:schemeClr val="dk1"/>
              </a:buClr>
              <a:buSzPct val="25000"/>
            </a:pPr>
            <a:r>
              <a:rPr lang="en-US" dirty="0">
                <a:latin typeface="+mn-lt"/>
                <a:ea typeface="Calibri"/>
                <a:cs typeface="Calibri"/>
                <a:sym typeface="Calibri"/>
              </a:rPr>
              <a:t>Create a Time Line - Each action plan requires a time line to accomplish the various tasks it requires. This is essential to include in the overall marketing plan. Most marketing plans portray the timing of tasks in flowchart form so that it is easy to visualize when the pieces of the plan will come together. Marketers often use </a:t>
            </a:r>
            <a:r>
              <a:rPr lang="en-US" i="1" dirty="0">
                <a:latin typeface="+mn-lt"/>
                <a:ea typeface="Calibri"/>
                <a:cs typeface="Calibri"/>
                <a:sym typeface="Calibri"/>
              </a:rPr>
              <a:t>Gantt charts </a:t>
            </a:r>
            <a:r>
              <a:rPr lang="en-US" dirty="0">
                <a:latin typeface="+mn-lt"/>
                <a:ea typeface="Calibri"/>
                <a:cs typeface="Calibri"/>
                <a:sym typeface="Calibri"/>
              </a:rPr>
              <a:t>or </a:t>
            </a:r>
            <a:r>
              <a:rPr lang="en-US" i="1" dirty="0">
                <a:latin typeface="+mn-lt"/>
                <a:ea typeface="Calibri"/>
                <a:cs typeface="Calibri"/>
                <a:sym typeface="Calibri"/>
              </a:rPr>
              <a:t>PERT charts</a:t>
            </a:r>
            <a:r>
              <a:rPr lang="en-US" dirty="0">
                <a:latin typeface="+mn-lt"/>
                <a:ea typeface="Calibri"/>
                <a:cs typeface="Calibri"/>
                <a:sym typeface="Calibri"/>
              </a:rPr>
              <a:t>, popular in operations management, to portray a plan’s time line.</a:t>
            </a:r>
          </a:p>
          <a:p>
            <a:endParaRPr lang="en-IN" dirty="0">
              <a:latin typeface="+mn-lt"/>
            </a:endParaRPr>
          </a:p>
        </p:txBody>
      </p:sp>
    </p:spTree>
    <p:extLst>
      <p:ext uri="{BB962C8B-B14F-4D97-AF65-F5344CB8AC3E}">
        <p14:creationId xmlns:p14="http://schemas.microsoft.com/office/powerpoint/2010/main" val="2292950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SzPct val="25000"/>
            </a:pPr>
            <a:r>
              <a:rPr lang="en-US" dirty="0">
                <a:latin typeface="+mn-lt"/>
                <a:ea typeface="Calibri"/>
                <a:cs typeface="Calibri"/>
                <a:sym typeface="Calibri"/>
              </a:rPr>
              <a:t>Each element of the action plan links to a </a:t>
            </a:r>
            <a:r>
              <a:rPr lang="en-US" i="1" dirty="0">
                <a:latin typeface="+mn-lt"/>
                <a:ea typeface="Calibri"/>
                <a:cs typeface="Calibri"/>
                <a:sym typeface="Calibri"/>
              </a:rPr>
              <a:t>budget item</a:t>
            </a:r>
            <a:r>
              <a:rPr lang="en-US" dirty="0">
                <a:latin typeface="+mn-lt"/>
                <a:ea typeface="Calibri"/>
                <a:cs typeface="Calibri"/>
                <a:sym typeface="Calibri"/>
              </a:rPr>
              <a:t>, assuming there are costs involved in carrying out the plan. </a:t>
            </a:r>
          </a:p>
          <a:p>
            <a:pPr lvl="0">
              <a:buSzPct val="25000"/>
            </a:pPr>
            <a:r>
              <a:rPr lang="en-US" dirty="0">
                <a:latin typeface="+mn-lt"/>
                <a:ea typeface="Calibri"/>
                <a:cs typeface="Calibri"/>
                <a:sym typeface="Calibri"/>
              </a:rPr>
              <a:t>Forecasting the needed expenditures related to a marketing plan is difficult, but one way to improve accuracy in the budgeting process overall is to ensure estimates for expenditures for the individual action plans that are as accurate as possible. </a:t>
            </a:r>
          </a:p>
          <a:p>
            <a:pPr lvl="0">
              <a:buSzPct val="25000"/>
            </a:pPr>
            <a:r>
              <a:rPr lang="en-US" dirty="0">
                <a:latin typeface="+mn-lt"/>
                <a:ea typeface="Calibri"/>
                <a:cs typeface="Calibri"/>
                <a:sym typeface="Calibri"/>
              </a:rPr>
              <a:t>At the overall marketing plan level, managers create a master budget and track it throughout the market planning process. They report variances from the budget to the parties responsible for each budget item.</a:t>
            </a:r>
          </a:p>
        </p:txBody>
      </p:sp>
    </p:spTree>
    <p:extLst>
      <p:ext uri="{BB962C8B-B14F-4D97-AF65-F5344CB8AC3E}">
        <p14:creationId xmlns:p14="http://schemas.microsoft.com/office/powerpoint/2010/main" val="311833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SzPct val="25000"/>
            </a:pPr>
            <a:r>
              <a:rPr lang="en-US" dirty="0">
                <a:latin typeface="+mn-lt"/>
                <a:ea typeface="Calibri"/>
                <a:cs typeface="Calibri"/>
                <a:sym typeface="Calibri"/>
              </a:rPr>
              <a:t>The concept of control as a formal process of monitoring progress to measure actual performance, compare the performance to the established marketing objectives or strategies, and make adjustments to the objectives or strategies on the basis of this analysis. </a:t>
            </a:r>
          </a:p>
          <a:p>
            <a:pPr lvl="0">
              <a:buSzPct val="25000"/>
            </a:pPr>
            <a:r>
              <a:rPr lang="en-US" dirty="0">
                <a:latin typeface="+mn-lt"/>
                <a:ea typeface="Calibri"/>
                <a:cs typeface="Calibri"/>
                <a:sym typeface="Calibri"/>
              </a:rPr>
              <a:t>The metric(s) a marketer uses to monitor and control individual action plans ultimately forms the overall control process for the marketing plan. </a:t>
            </a:r>
          </a:p>
          <a:p>
            <a:pPr lvl="0">
              <a:buSzPct val="25000"/>
            </a:pPr>
            <a:r>
              <a:rPr lang="en-US" dirty="0">
                <a:latin typeface="+mn-lt"/>
                <a:ea typeface="Calibri"/>
                <a:cs typeface="Calibri"/>
                <a:sym typeface="Calibri"/>
              </a:rPr>
              <a:t>Many marketers do not consistently do a good job of measurement and control, which, of course, compromises their market planning. </a:t>
            </a:r>
          </a:p>
          <a:p>
            <a:pPr lvl="0">
              <a:buSzPct val="25000"/>
            </a:pPr>
            <a:r>
              <a:rPr lang="en-US" dirty="0">
                <a:latin typeface="+mn-lt"/>
                <a:ea typeface="Calibri"/>
                <a:cs typeface="Calibri"/>
                <a:sym typeface="Calibri"/>
              </a:rPr>
              <a:t>Selecting good metrics needs to take into account short-term objectives balanced against the firm’s focus on long-term sustainability.</a:t>
            </a:r>
          </a:p>
          <a:p>
            <a:endParaRPr lang="en-IN" dirty="0">
              <a:latin typeface="+mn-lt"/>
            </a:endParaRPr>
          </a:p>
        </p:txBody>
      </p:sp>
    </p:spTree>
    <p:extLst>
      <p:ext uri="{BB962C8B-B14F-4D97-AF65-F5344CB8AC3E}">
        <p14:creationId xmlns:p14="http://schemas.microsoft.com/office/powerpoint/2010/main" val="3949049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mn-lt"/>
                <a:ea typeface="Calibri"/>
                <a:cs typeface="Calibri"/>
                <a:sym typeface="Calibri"/>
              </a:rPr>
              <a:t>Summary slide.</a:t>
            </a:r>
          </a:p>
          <a:p>
            <a:endParaRPr lang="en-IN" dirty="0">
              <a:latin typeface="+mn-lt"/>
            </a:endParaRPr>
          </a:p>
        </p:txBody>
      </p:sp>
    </p:spTree>
    <p:extLst>
      <p:ext uri="{BB962C8B-B14F-4D97-AF65-F5344CB8AC3E}">
        <p14:creationId xmlns:p14="http://schemas.microsoft.com/office/powerpoint/2010/main" val="2231118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986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21080"/>
            <a:ext cx="5486399" cy="4114800"/>
          </a:xfrm>
        </p:spPr>
        <p:txBody>
          <a:bodyPr/>
          <a:lstStyle/>
          <a:p>
            <a:pPr lvl="0">
              <a:buClr>
                <a:schemeClr val="dk1"/>
              </a:buClr>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Figure 3.1 shows, planning occurs at three levels: strategic, functional, and operational. </a:t>
            </a:r>
          </a:p>
          <a:p>
            <a:pPr lvl="0">
              <a:buClr>
                <a:schemeClr val="dk1"/>
              </a:buClr>
              <a:buSzPct val="100000"/>
              <a:buFont typeface="Calibri"/>
              <a:buChar char="•"/>
            </a:pPr>
            <a:r>
              <a:rPr lang="en-US" dirty="0">
                <a:latin typeface="+mn-lt"/>
                <a:ea typeface="Calibri"/>
                <a:cs typeface="Calibri"/>
                <a:sym typeface="Calibri"/>
              </a:rPr>
              <a:t>The top level is “big picture” stuff, while the bottom level specifies the “nuts-and bolts” actions the firm will need to take to achieve these lofty goals.  Planning at the functional and operational levels must be consistent with the mission and objectives of the firm.</a:t>
            </a:r>
          </a:p>
        </p:txBody>
      </p:sp>
    </p:spTree>
    <p:extLst>
      <p:ext uri="{BB962C8B-B14F-4D97-AF65-F5344CB8AC3E}">
        <p14:creationId xmlns:p14="http://schemas.microsoft.com/office/powerpoint/2010/main" val="95787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22048"/>
            <a:ext cx="5486400" cy="4343400"/>
          </a:xfrm>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Planning done at the strategic level is long range (3–5 years). The mission, objectives, business portfolio, and growth strategy decisions set at this level “set the stage” and FLOW THROUGH to the functional and operational planning levels. For example, a firm’s strategic plan may set an objective to increase total revenues by 20 percent in the next five years</a:t>
            </a:r>
            <a:r>
              <a:rPr lang="en-US" u="sng" dirty="0">
                <a:solidFill>
                  <a:srgbClr val="0070C0"/>
                </a:solidFill>
                <a:latin typeface="+mn-lt"/>
                <a:ea typeface="Calibri"/>
                <a:cs typeface="Calibri"/>
                <a:sym typeface="Calibri"/>
              </a:rPr>
              <a:t>.</a:t>
            </a:r>
          </a:p>
          <a:p>
            <a:pPr lvl="0">
              <a:buClr>
                <a:schemeClr val="dk1"/>
              </a:buClr>
              <a:buSzPct val="100000"/>
              <a:buFont typeface="Calibri"/>
              <a:buChar char="•"/>
            </a:pPr>
            <a:r>
              <a:rPr lang="en-US" dirty="0">
                <a:latin typeface="+mn-lt"/>
                <a:ea typeface="Calibri"/>
                <a:cs typeface="Calibri"/>
                <a:sym typeface="Calibri"/>
              </a:rPr>
              <a:t>SBUs are individual lines of business within large firms that are unique and large enough to justify having their own mission, business objectives, resources, managers, competitors, etc.</a:t>
            </a:r>
          </a:p>
          <a:p>
            <a:pPr lvl="0">
              <a:buClr>
                <a:schemeClr val="dk1"/>
              </a:buClr>
              <a:buSzPct val="100000"/>
              <a:buFont typeface="Calibri"/>
              <a:buChar char="•"/>
            </a:pPr>
            <a:r>
              <a:rPr lang="en-US" dirty="0">
                <a:latin typeface="+mn-lt"/>
                <a:ea typeface="Calibri"/>
                <a:cs typeface="Calibri"/>
                <a:sym typeface="Calibri"/>
              </a:rPr>
              <a:t>For instance, Disney has separate SBUs for its theme parks, TV networks, film studios, and cruise lines. </a:t>
            </a:r>
          </a:p>
        </p:txBody>
      </p:sp>
    </p:spTree>
    <p:extLst>
      <p:ext uri="{BB962C8B-B14F-4D97-AF65-F5344CB8AC3E}">
        <p14:creationId xmlns:p14="http://schemas.microsoft.com/office/powerpoint/2010/main" val="24723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03088"/>
            <a:ext cx="5486400" cy="4267200"/>
          </a:xfrm>
        </p:spPr>
        <p:txBody>
          <a:bodyPr/>
          <a:lstStyle/>
          <a:p>
            <a:pPr lvl="0">
              <a:buSzPct val="25000"/>
            </a:pPr>
            <a:r>
              <a:rPr lang="en-US" b="1" dirty="0">
                <a:solidFill>
                  <a:srgbClr val="000066"/>
                </a:solidFill>
                <a:latin typeface="+mn-lt"/>
                <a:ea typeface="Calibri"/>
                <a:cs typeface="Calibri"/>
                <a:sym typeface="Calibri"/>
              </a:rPr>
              <a:t>LECTURE NOTES:</a:t>
            </a:r>
          </a:p>
          <a:p>
            <a:pPr lvl="0">
              <a:buClr>
                <a:srgbClr val="000066"/>
              </a:buClr>
              <a:buSzPct val="100000"/>
              <a:buFont typeface="Calibri"/>
              <a:buChar char="•"/>
            </a:pPr>
            <a:r>
              <a:rPr lang="en-US" dirty="0">
                <a:solidFill>
                  <a:srgbClr val="000066"/>
                </a:solidFill>
                <a:latin typeface="+mn-lt"/>
                <a:ea typeface="Calibri"/>
                <a:cs typeface="Calibri"/>
                <a:sym typeface="Calibri"/>
              </a:rPr>
              <a:t>Conglomerates and multi-national firms typically are made up of a number of SBUs or strategic business units.  SBUs can be defined as “individual units within the firm that operate like separate businesses with their own mission, business objectives, resources, managers, and competitors.” </a:t>
            </a:r>
          </a:p>
          <a:p>
            <a:pPr lvl="0">
              <a:buClr>
                <a:srgbClr val="000066"/>
              </a:buClr>
              <a:buSzPct val="100000"/>
              <a:buFont typeface="Calibri"/>
              <a:buChar char="•"/>
            </a:pPr>
            <a:r>
              <a:rPr lang="en-US" dirty="0">
                <a:solidFill>
                  <a:srgbClr val="000066"/>
                </a:solidFill>
                <a:latin typeface="+mn-lt"/>
                <a:ea typeface="Calibri"/>
                <a:cs typeface="Calibri"/>
                <a:sym typeface="Calibri"/>
              </a:rPr>
              <a:t>Large firms like the Walt Disney Company usually operate several SBUs.  Disney SBUs include theme parks, movie studios, TV networks, and cruise line.  Because each SBU has its own distinct mission and objectives, as well as resources, strategic planning must be undertaken at the SBU unit in order to be meaningful.  Firms that are not large enough to have separate SBUs engage in strategic planning at the corporate, or firm level instead.</a:t>
            </a:r>
          </a:p>
          <a:p>
            <a:endParaRPr lang="en-US" b="1" i="0" u="none" strike="noStrike" kern="1200" baseline="0" dirty="0" smtClean="0">
              <a:solidFill>
                <a:schemeClr val="tx1"/>
              </a:solidFill>
              <a:latin typeface="+mn-lt"/>
            </a:endParaRPr>
          </a:p>
        </p:txBody>
      </p:sp>
    </p:spTree>
    <p:extLst>
      <p:ext uri="{BB962C8B-B14F-4D97-AF65-F5344CB8AC3E}">
        <p14:creationId xmlns:p14="http://schemas.microsoft.com/office/powerpoint/2010/main" val="303193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07432"/>
            <a:ext cx="5486399" cy="4114800"/>
          </a:xfrm>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As previously stated, both functional and operational plans need to be consistent with the corporate strategic plan, and developed in a manner that furthers the mission and goals of the organization following the growth strategies set forth in the corporate plan. </a:t>
            </a:r>
          </a:p>
          <a:p>
            <a:pPr lvl="0">
              <a:buClr>
                <a:schemeClr val="dk1"/>
              </a:buClr>
              <a:buSzPct val="100000"/>
              <a:buFont typeface="Calibri"/>
              <a:buChar char="•"/>
            </a:pPr>
            <a:r>
              <a:rPr lang="en-US" dirty="0">
                <a:latin typeface="+mn-lt"/>
                <a:ea typeface="Calibri"/>
                <a:cs typeface="Calibri"/>
                <a:sym typeface="Calibri"/>
              </a:rPr>
              <a:t>Functional level planning is performed by either Vice Presidents or top level functional area managers (VP Sales for many industrial or business-to-business firms; VP of Marketing for many consumer goods firms). Functional planning is also sometimes called tactical planning. </a:t>
            </a:r>
          </a:p>
          <a:p>
            <a:pPr lvl="0">
              <a:buClr>
                <a:schemeClr val="dk1"/>
              </a:buClr>
              <a:buSzPct val="100000"/>
              <a:buFont typeface="Calibri"/>
              <a:buChar char="•"/>
            </a:pPr>
            <a:r>
              <a:rPr lang="en-US" dirty="0">
                <a:latin typeface="+mn-lt"/>
                <a:ea typeface="Calibri"/>
                <a:cs typeface="Calibri"/>
                <a:sym typeface="Calibri"/>
              </a:rPr>
              <a:t>Typically, functional planning includes:</a:t>
            </a:r>
          </a:p>
          <a:p>
            <a:pPr lvl="1">
              <a:buClr>
                <a:schemeClr val="dk1"/>
              </a:buClr>
              <a:buSzPct val="100000"/>
              <a:buFont typeface="Calibri"/>
              <a:buChar char="•"/>
            </a:pPr>
            <a:r>
              <a:rPr lang="en-US" dirty="0">
                <a:latin typeface="+mn-lt"/>
                <a:ea typeface="Calibri"/>
                <a:cs typeface="Calibri"/>
                <a:sym typeface="Calibri"/>
              </a:rPr>
              <a:t>A broad 3–5 year plan to support the strategic plan</a:t>
            </a:r>
            <a:r>
              <a:rPr lang="en-US" u="sng" dirty="0">
                <a:solidFill>
                  <a:srgbClr val="0070C0"/>
                </a:solidFill>
                <a:latin typeface="+mn-lt"/>
                <a:ea typeface="Calibri"/>
                <a:cs typeface="Calibri"/>
                <a:sym typeface="Calibri"/>
              </a:rPr>
              <a:t>.</a:t>
            </a:r>
            <a:r>
              <a:rPr lang="en-US" dirty="0">
                <a:latin typeface="+mn-lt"/>
                <a:ea typeface="Calibri"/>
                <a:cs typeface="Calibri"/>
                <a:sym typeface="Calibri"/>
              </a:rPr>
              <a:t> </a:t>
            </a:r>
          </a:p>
          <a:p>
            <a:pPr lvl="1">
              <a:buClr>
                <a:schemeClr val="dk1"/>
              </a:buClr>
              <a:buSzPct val="100000"/>
              <a:buFont typeface="Calibri"/>
              <a:buChar char="•"/>
            </a:pPr>
            <a:r>
              <a:rPr lang="en-US" dirty="0">
                <a:latin typeface="+mn-lt"/>
                <a:ea typeface="Calibri"/>
                <a:cs typeface="Calibri"/>
                <a:sym typeface="Calibri"/>
              </a:rPr>
              <a:t>A detailed annual plan.  For example, the</a:t>
            </a:r>
            <a:r>
              <a:rPr lang="en-US" dirty="0">
                <a:solidFill>
                  <a:srgbClr val="000066"/>
                </a:solidFill>
                <a:latin typeface="+mn-lt"/>
                <a:ea typeface="Calibri"/>
                <a:cs typeface="Calibri"/>
                <a:sym typeface="Calibri"/>
              </a:rPr>
              <a:t> marketing plan might state as one of its objectives:</a:t>
            </a:r>
            <a:r>
              <a:rPr lang="en-US" dirty="0">
                <a:latin typeface="+mn-lt"/>
                <a:ea typeface="Calibri"/>
                <a:cs typeface="Calibri"/>
                <a:sym typeface="Calibri"/>
              </a:rPr>
              <a:t> “to gain a 40% share” of a particular market by means of the introduction of three new products during coming year (consistent with the firms product development strategy).</a:t>
            </a:r>
          </a:p>
        </p:txBody>
      </p:sp>
    </p:spTree>
    <p:extLst>
      <p:ext uri="{BB962C8B-B14F-4D97-AF65-F5344CB8AC3E}">
        <p14:creationId xmlns:p14="http://schemas.microsoft.com/office/powerpoint/2010/main" val="2027501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0136"/>
            <a:ext cx="5486399" cy="4114800"/>
          </a:xfrm>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Operational planning flows from the marketing plan, and is further developed by supervisory managers who might be product or brand managers, advertising managers, sales managers for particular products, divisions, or geographic territories, publicists, specialists in marketing research, etc.</a:t>
            </a:r>
          </a:p>
          <a:p>
            <a:pPr lvl="0">
              <a:buClr>
                <a:schemeClr val="dk1"/>
              </a:buClr>
              <a:buSzPct val="100000"/>
              <a:buFont typeface="Calibri"/>
              <a:buChar char="•"/>
            </a:pPr>
            <a:r>
              <a:rPr lang="en-US" dirty="0">
                <a:latin typeface="+mn-lt"/>
                <a:ea typeface="Calibri"/>
                <a:cs typeface="Calibri"/>
                <a:sym typeface="Calibri"/>
              </a:rPr>
              <a:t>These first-line managers focus on day-to-day execution of functional plans which requires detailed annual, semiannual, or quarterly plans</a:t>
            </a:r>
          </a:p>
          <a:p>
            <a:pPr lvl="1">
              <a:buClr>
                <a:srgbClr val="000066"/>
              </a:buClr>
              <a:buSzPct val="100000"/>
              <a:buFont typeface="Calibri"/>
              <a:buChar char="•"/>
            </a:pPr>
            <a:r>
              <a:rPr lang="en-US" dirty="0">
                <a:solidFill>
                  <a:srgbClr val="000066"/>
                </a:solidFill>
                <a:latin typeface="+mn-lt"/>
                <a:ea typeface="Calibri"/>
                <a:cs typeface="Calibri"/>
                <a:sym typeface="Calibri"/>
              </a:rPr>
              <a:t>Example:</a:t>
            </a:r>
            <a:r>
              <a:rPr lang="en-US" dirty="0">
                <a:latin typeface="+mn-lt"/>
                <a:ea typeface="Calibri"/>
                <a:cs typeface="Calibri"/>
                <a:sym typeface="Calibri"/>
              </a:rPr>
              <a:t> an objective may be set in terms of units of a product a particular salesperson needs to sell per month (sales quota)</a:t>
            </a:r>
          </a:p>
        </p:txBody>
      </p:sp>
    </p:spTree>
    <p:extLst>
      <p:ext uri="{BB962C8B-B14F-4D97-AF65-F5344CB8AC3E}">
        <p14:creationId xmlns:p14="http://schemas.microsoft.com/office/powerpoint/2010/main" val="3226103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 Learning Objectives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534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0" name="Shape 60"/>
          <p:cNvSpPr txBox="1">
            <a:spLocks noGrp="1"/>
          </p:cNvSpPr>
          <p:nvPr>
            <p:ph type="body" idx="2"/>
          </p:nvPr>
        </p:nvSpPr>
        <p:spPr>
          <a:xfrm>
            <a:off x="457200" y="12700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8" name="Footer Placeholder 2"/>
          <p:cNvSpPr txBox="1">
            <a:spLocks/>
          </p:cNvSpPr>
          <p:nvPr userDrawn="1"/>
        </p:nvSpPr>
        <p:spPr>
          <a:xfrm>
            <a:off x="2538555" y="6365947"/>
            <a:ext cx="6206647" cy="28243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rgbClr val="000000"/>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b="0" dirty="0" smtClean="0"/>
              <a:t>Copyright © 2018, 2016, 2012 Pearson Education, Inc. All Rights Reserved.</a:t>
            </a:r>
            <a:endParaRPr lang="en-US" b="0" dirty="0"/>
          </a:p>
        </p:txBody>
      </p:sp>
      <p:pic>
        <p:nvPicPr>
          <p:cNvPr id="6" name="Picture 5"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871FF48-F130-4192-85A4-D1274FF8508B}" type="datetime1">
              <a:rPr lang="en-US" smtClean="0"/>
              <a:t>7/17/2017</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1"/>
            <a:ext cx="918000" cy="279915"/>
          </a:xfrm>
          <a:prstGeom prst="rect">
            <a:avLst/>
          </a:prstGeom>
        </p:spPr>
      </p:pic>
      <p:sp>
        <p:nvSpPr>
          <p:cNvPr id="11" name="TextBox 10"/>
          <p:cNvSpPr txBox="1"/>
          <p:nvPr userDrawn="1"/>
        </p:nvSpPr>
        <p:spPr>
          <a:xfrm>
            <a:off x="1467716" y="6368942"/>
            <a:ext cx="6715125" cy="258844"/>
          </a:xfrm>
          <a:prstGeom prst="rect">
            <a:avLst/>
          </a:prstGeom>
          <a:noFill/>
        </p:spPr>
        <p:txBody>
          <a:bodyPr wrap="square" lIns="85584" tIns="42792" rIns="85584" bIns="42792" rtlCol="0">
            <a:spAutoFit/>
          </a:bodyPr>
          <a:lstStyle/>
          <a:p>
            <a:pPr marL="0" marR="0" indent="0" algn="r" defTabSz="855841" rtl="0" eaLnBrk="1" fontAlgn="auto" latinLnBrk="0" hangingPunct="1">
              <a:lnSpc>
                <a:spcPct val="100000"/>
              </a:lnSpc>
              <a:spcBef>
                <a:spcPts val="0"/>
              </a:spcBef>
              <a:spcAft>
                <a:spcPts val="0"/>
              </a:spcAft>
              <a:buClrTx/>
              <a:buSzTx/>
              <a:buFontTx/>
              <a:buNone/>
              <a:tabLst/>
              <a:defRPr/>
            </a:pPr>
            <a:r>
              <a:rPr lang="en-US" altLang="en-US" sz="11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1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1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17134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2"/>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FD51B73-E74A-4F65-9BC4-95F591BE33DA}" type="datetime1">
              <a:rPr lang="en-US" smtClean="0"/>
              <a:t>7/17/2017</a:t>
            </a:fld>
            <a:endParaRPr lang="en-US" dirty="0"/>
          </a:p>
        </p:txBody>
      </p:sp>
    </p:spTree>
    <p:extLst>
      <p:ext uri="{BB962C8B-B14F-4D97-AF65-F5344CB8AC3E}">
        <p14:creationId xmlns:p14="http://schemas.microsoft.com/office/powerpoint/2010/main" val="2056016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2"/>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9" y="3962400"/>
            <a:ext cx="7794627" cy="1752600"/>
          </a:xfrm>
        </p:spPr>
        <p:txBody>
          <a:bodyPr anchor="t">
            <a:noAutofit/>
          </a:bodyPr>
          <a:lstStyle>
            <a:lvl1pPr marL="0" indent="0">
              <a:spcBef>
                <a:spcPts val="0"/>
              </a:spcBef>
              <a:buNone/>
              <a:defRPr sz="1600">
                <a:solidFill>
                  <a:srgbClr val="007FA3"/>
                </a:solidFill>
              </a:defRPr>
            </a:lvl1pPr>
            <a:lvl2pPr marL="457061" indent="0">
              <a:buNone/>
              <a:defRPr sz="1800">
                <a:solidFill>
                  <a:schemeClr val="tx1">
                    <a:tint val="75000"/>
                  </a:schemeClr>
                </a:solidFill>
              </a:defRPr>
            </a:lvl2pPr>
            <a:lvl3pPr marL="914123" indent="0">
              <a:buNone/>
              <a:defRPr sz="1600">
                <a:solidFill>
                  <a:schemeClr val="tx1">
                    <a:tint val="75000"/>
                  </a:schemeClr>
                </a:solidFill>
              </a:defRPr>
            </a:lvl3pPr>
            <a:lvl4pPr marL="1371184" indent="0">
              <a:buNone/>
              <a:defRPr sz="1400">
                <a:solidFill>
                  <a:schemeClr val="tx1">
                    <a:tint val="75000"/>
                  </a:schemeClr>
                </a:solidFill>
              </a:defRPr>
            </a:lvl4pPr>
            <a:lvl5pPr marL="1828245" indent="0">
              <a:buNone/>
              <a:defRPr sz="1400">
                <a:solidFill>
                  <a:schemeClr val="tx1">
                    <a:tint val="75000"/>
                  </a:schemeClr>
                </a:solidFill>
              </a:defRPr>
            </a:lvl5pPr>
            <a:lvl6pPr marL="2285307" indent="0">
              <a:buNone/>
              <a:defRPr sz="1400">
                <a:solidFill>
                  <a:schemeClr val="tx1">
                    <a:tint val="75000"/>
                  </a:schemeClr>
                </a:solidFill>
              </a:defRPr>
            </a:lvl6pPr>
            <a:lvl7pPr marL="2742369" indent="0">
              <a:buNone/>
              <a:defRPr sz="1400">
                <a:solidFill>
                  <a:schemeClr val="tx1">
                    <a:tint val="75000"/>
                  </a:schemeClr>
                </a:solidFill>
              </a:defRPr>
            </a:lvl7pPr>
            <a:lvl8pPr marL="3199430" indent="0">
              <a:buNone/>
              <a:defRPr sz="1400">
                <a:solidFill>
                  <a:schemeClr val="tx1">
                    <a:tint val="75000"/>
                  </a:schemeClr>
                </a:solidFill>
              </a:defRPr>
            </a:lvl8pPr>
            <a:lvl9pPr marL="3656492"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B407609-E0BE-45FD-A6B8-AFC4007A0554}" type="datetime1">
              <a:rPr lang="en-US" smtClean="0"/>
              <a:t>7/17/2017</a:t>
            </a:fld>
            <a:endParaRPr lang="en-US" dirty="0"/>
          </a:p>
        </p:txBody>
      </p:sp>
    </p:spTree>
    <p:extLst>
      <p:ext uri="{BB962C8B-B14F-4D97-AF65-F5344CB8AC3E}">
        <p14:creationId xmlns:p14="http://schemas.microsoft.com/office/powerpoint/2010/main" val="4221111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C340778-ECE1-455B-8F31-6990314522EE}" type="datetime1">
              <a:rPr lang="en-US" smtClean="0"/>
              <a:t>7/17/2017</a:t>
            </a:fld>
            <a:endParaRPr lang="en-US" dirty="0"/>
          </a:p>
        </p:txBody>
      </p:sp>
    </p:spTree>
    <p:extLst>
      <p:ext uri="{BB962C8B-B14F-4D97-AF65-F5344CB8AC3E}">
        <p14:creationId xmlns:p14="http://schemas.microsoft.com/office/powerpoint/2010/main" val="268526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EB90C0F5-39B9-48A7-927F-FDCEBE509286}" type="datetime1">
              <a:rPr lang="en-US" smtClean="0"/>
              <a:t>7/17/2017</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1"/>
            <a:ext cx="918000" cy="279915"/>
          </a:xfrm>
          <a:prstGeom prst="rect">
            <a:avLst/>
          </a:prstGeom>
        </p:spPr>
      </p:pic>
      <p:sp>
        <p:nvSpPr>
          <p:cNvPr id="8" name="TextBox 7"/>
          <p:cNvSpPr txBox="1"/>
          <p:nvPr userDrawn="1"/>
        </p:nvSpPr>
        <p:spPr>
          <a:xfrm>
            <a:off x="1571626" y="6376790"/>
            <a:ext cx="6715125" cy="258844"/>
          </a:xfrm>
          <a:prstGeom prst="rect">
            <a:avLst/>
          </a:prstGeom>
          <a:noFill/>
        </p:spPr>
        <p:txBody>
          <a:bodyPr wrap="square" lIns="85584" tIns="42792" rIns="85584" bIns="42792" rtlCol="0">
            <a:spAutoFit/>
          </a:bodyPr>
          <a:lstStyle/>
          <a:p>
            <a:pPr marL="0" marR="0" indent="0" algn="r" defTabSz="855841" rtl="0" eaLnBrk="1" fontAlgn="auto" latinLnBrk="0" hangingPunct="1">
              <a:lnSpc>
                <a:spcPct val="100000"/>
              </a:lnSpc>
              <a:spcBef>
                <a:spcPts val="0"/>
              </a:spcBef>
              <a:spcAft>
                <a:spcPts val="0"/>
              </a:spcAft>
              <a:buClrTx/>
              <a:buSzTx/>
              <a:buFontTx/>
              <a:buNone/>
              <a:tabLst/>
              <a:defRPr/>
            </a:pPr>
            <a:r>
              <a:rPr lang="en-US" altLang="en-US" sz="11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1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1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145141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35F8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6128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4"/>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3"/>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2"/>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8"/>
            <a:ext cx="8595360" cy="235463"/>
          </a:xfrm>
          <a:prstGeom prst="rect">
            <a:avLst/>
          </a:prstGeom>
        </p:spPr>
        <p:txBody>
          <a:bodyPr lIns="91412" tIns="45707" rIns="91412" bIns="45707"/>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7/17/2017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6"/>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91"/>
            <a:ext cx="918000" cy="279915"/>
          </a:xfrm>
          <a:prstGeom prst="rect">
            <a:avLst/>
          </a:prstGeom>
        </p:spPr>
      </p:pic>
    </p:spTree>
    <p:extLst>
      <p:ext uri="{BB962C8B-B14F-4D97-AF65-F5344CB8AC3E}">
        <p14:creationId xmlns:p14="http://schemas.microsoft.com/office/powerpoint/2010/main" val="2986565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83" name="Shape 8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
        <p:nvSpPr>
          <p:cNvPr id="7" name="Footer Placeholder 2"/>
          <p:cNvSpPr txBox="1">
            <a:spLocks/>
          </p:cNvSpPr>
          <p:nvPr userDrawn="1"/>
        </p:nvSpPr>
        <p:spPr>
          <a:xfrm>
            <a:off x="2354894" y="6406463"/>
            <a:ext cx="6114418" cy="24485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rgbClr val="000000"/>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b="0" dirty="0" smtClean="0"/>
              <a:t>Copyright © 2018, 2016, 2012 Pearson Education, Inc. All Rights Reserved.</a:t>
            </a:r>
            <a:endParaRPr lang="en-US" b="0"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7/17/2017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59973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C384CB4D-8DDD-43E8-84E2-AE11859F2C66}" type="datetime1">
              <a:rPr lang="en-US" smtClean="0"/>
              <a:t>7/17/2017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477000"/>
            <a:ext cx="918000" cy="279915"/>
          </a:xfrm>
          <a:prstGeom prst="rect">
            <a:avLst/>
          </a:prstGeom>
        </p:spPr>
      </p:pic>
      <p:sp>
        <p:nvSpPr>
          <p:cNvPr id="7" name="TextBox 6"/>
          <p:cNvSpPr txBox="1"/>
          <p:nvPr userDrawn="1"/>
        </p:nvSpPr>
        <p:spPr>
          <a:xfrm>
            <a:off x="19050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426270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en-US" dirty="0"/>
          </a:p>
        </p:txBody>
      </p:sp>
      <p:sp>
        <p:nvSpPr>
          <p:cNvPr id="2" name="Title 1"/>
          <p:cNvSpPr>
            <a:spLocks noGrp="1"/>
          </p:cNvSpPr>
          <p:nvPr>
            <p:ph type="ctrTitle"/>
          </p:nvPr>
        </p:nvSpPr>
        <p:spPr>
          <a:xfrm>
            <a:off x="685800" y="762002"/>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061" indent="0" algn="ctr">
              <a:buNone/>
              <a:defRPr>
                <a:solidFill>
                  <a:schemeClr val="tx1">
                    <a:tint val="75000"/>
                  </a:schemeClr>
                </a:solidFill>
              </a:defRPr>
            </a:lvl2pPr>
            <a:lvl3pPr marL="914123" indent="0" algn="ctr">
              <a:buNone/>
              <a:defRPr>
                <a:solidFill>
                  <a:schemeClr val="tx1">
                    <a:tint val="75000"/>
                  </a:schemeClr>
                </a:solidFill>
              </a:defRPr>
            </a:lvl3pPr>
            <a:lvl4pPr marL="1371184" indent="0" algn="ctr">
              <a:buNone/>
              <a:defRPr>
                <a:solidFill>
                  <a:schemeClr val="tx1">
                    <a:tint val="75000"/>
                  </a:schemeClr>
                </a:solidFill>
              </a:defRPr>
            </a:lvl4pPr>
            <a:lvl5pPr marL="1828245" indent="0" algn="ctr">
              <a:buNone/>
              <a:defRPr>
                <a:solidFill>
                  <a:schemeClr val="tx1">
                    <a:tint val="75000"/>
                  </a:schemeClr>
                </a:solidFill>
              </a:defRPr>
            </a:lvl5pPr>
            <a:lvl6pPr marL="2285307" indent="0" algn="ctr">
              <a:buNone/>
              <a:defRPr>
                <a:solidFill>
                  <a:schemeClr val="tx1">
                    <a:tint val="75000"/>
                  </a:schemeClr>
                </a:solidFill>
              </a:defRPr>
            </a:lvl6pPr>
            <a:lvl7pPr marL="2742369" indent="0" algn="ctr">
              <a:buNone/>
              <a:defRPr>
                <a:solidFill>
                  <a:schemeClr val="tx1">
                    <a:tint val="75000"/>
                  </a:schemeClr>
                </a:solidFill>
              </a:defRPr>
            </a:lvl7pPr>
            <a:lvl8pPr marL="3199430" indent="0" algn="ctr">
              <a:buNone/>
              <a:defRPr>
                <a:solidFill>
                  <a:schemeClr val="tx1">
                    <a:tint val="75000"/>
                  </a:schemeClr>
                </a:solidFill>
              </a:defRPr>
            </a:lvl8pPr>
            <a:lvl9pPr marL="365649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2DC2BE4-5FB9-4A20-AFB4-C88763024344}" type="datetime1">
              <a:rPr lang="en-US" smtClean="0"/>
              <a:t>7/17/2017</a:t>
            </a:fld>
            <a:endParaRPr lang="en-US" dirty="0"/>
          </a:p>
        </p:txBody>
      </p:sp>
      <p:sp>
        <p:nvSpPr>
          <p:cNvPr id="9" name="TextBox 8"/>
          <p:cNvSpPr txBox="1"/>
          <p:nvPr userDrawn="1"/>
        </p:nvSpPr>
        <p:spPr>
          <a:xfrm>
            <a:off x="1928813" y="6348435"/>
            <a:ext cx="6715125" cy="258844"/>
          </a:xfrm>
          <a:prstGeom prst="rect">
            <a:avLst/>
          </a:prstGeom>
          <a:noFill/>
        </p:spPr>
        <p:txBody>
          <a:bodyPr wrap="square" lIns="85584" tIns="42792" rIns="85584" bIns="42792" rtlCol="0">
            <a:spAutoFit/>
          </a:bodyPr>
          <a:lstStyle/>
          <a:p>
            <a:pPr marL="0" marR="0" indent="0" algn="r" defTabSz="855841" rtl="0" eaLnBrk="1" fontAlgn="auto" latinLnBrk="0" hangingPunct="1">
              <a:lnSpc>
                <a:spcPct val="100000"/>
              </a:lnSpc>
              <a:spcBef>
                <a:spcPts val="0"/>
              </a:spcBef>
              <a:spcAft>
                <a:spcPts val="0"/>
              </a:spcAft>
              <a:buClrTx/>
              <a:buSzTx/>
              <a:buFontTx/>
              <a:buNone/>
              <a:tabLst/>
              <a:defRPr/>
            </a:pPr>
            <a:r>
              <a:rPr lang="en-US" altLang="en-US" sz="11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1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1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91"/>
            <a:ext cx="918000" cy="279915"/>
          </a:xfrm>
          <a:prstGeom prst="rect">
            <a:avLst/>
          </a:prstGeom>
        </p:spPr>
      </p:pic>
    </p:spTree>
    <p:extLst>
      <p:ext uri="{BB962C8B-B14F-4D97-AF65-F5344CB8AC3E}">
        <p14:creationId xmlns:p14="http://schemas.microsoft.com/office/powerpoint/2010/main" val="3121717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4"/>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3"/>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2"/>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13C0E940-3A81-4241-B216-3157664806C1}" type="datetime1">
              <a:rPr lang="en-US" smtClean="0"/>
              <a:t>7/17/2017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91"/>
            <a:ext cx="918000" cy="279915"/>
          </a:xfrm>
          <a:prstGeom prst="rect">
            <a:avLst/>
          </a:prstGeom>
        </p:spPr>
      </p:pic>
      <p:sp>
        <p:nvSpPr>
          <p:cNvPr id="16" name="TextBox 15"/>
          <p:cNvSpPr txBox="1"/>
          <p:nvPr userDrawn="1"/>
        </p:nvSpPr>
        <p:spPr>
          <a:xfrm>
            <a:off x="2024063" y="6376790"/>
            <a:ext cx="6715125" cy="258844"/>
          </a:xfrm>
          <a:prstGeom prst="rect">
            <a:avLst/>
          </a:prstGeom>
          <a:noFill/>
        </p:spPr>
        <p:txBody>
          <a:bodyPr wrap="square" lIns="85584" tIns="42792" rIns="85584" bIns="42792" rtlCol="0">
            <a:spAutoFit/>
          </a:bodyPr>
          <a:lstStyle/>
          <a:p>
            <a:pPr marL="0" marR="0" indent="0" algn="r" defTabSz="855841" rtl="0" eaLnBrk="1" fontAlgn="auto" latinLnBrk="0" hangingPunct="1">
              <a:lnSpc>
                <a:spcPct val="100000"/>
              </a:lnSpc>
              <a:spcBef>
                <a:spcPts val="0"/>
              </a:spcBef>
              <a:spcAft>
                <a:spcPts val="0"/>
              </a:spcAft>
              <a:buClrTx/>
              <a:buSzTx/>
              <a:buFontTx/>
              <a:buNone/>
              <a:tabLst/>
              <a:defRPr/>
            </a:pPr>
            <a:r>
              <a:rPr lang="en-US" altLang="en-US" sz="11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1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1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1303864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4"/>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2"/>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230003BF-DCEE-47B4-AADC-DDB27A974F01}" type="datetime1">
              <a:rPr lang="en-US" smtClean="0"/>
              <a:t>7/17/2017</a:t>
            </a:fld>
            <a:endParaRPr lang="en-US" dirty="0"/>
          </a:p>
        </p:txBody>
      </p:sp>
    </p:spTree>
    <p:extLst>
      <p:ext uri="{BB962C8B-B14F-4D97-AF65-F5344CB8AC3E}">
        <p14:creationId xmlns:p14="http://schemas.microsoft.com/office/powerpoint/2010/main" val="177235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4"/>
            <a:ext cx="2133600" cy="182880"/>
          </a:xfrm>
        </p:spPr>
        <p:txBody>
          <a:bodyPr/>
          <a:lstStyle/>
          <a:p>
            <a:fld id="{62707A83-166C-4048-A929-3226EE68D6F2}" type="datetime1">
              <a:rPr lang="en-US" smtClean="0"/>
              <a:t>7/17/2017</a:t>
            </a:fld>
            <a:endParaRPr lang="en-US" dirty="0"/>
          </a:p>
        </p:txBody>
      </p:sp>
    </p:spTree>
    <p:extLst>
      <p:ext uri="{BB962C8B-B14F-4D97-AF65-F5344CB8AC3E}">
        <p14:creationId xmlns:p14="http://schemas.microsoft.com/office/powerpoint/2010/main" val="177263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36" indent="-118836">
              <a:buClr>
                <a:srgbClr val="007FA3"/>
              </a:buClr>
              <a:buSzPct val="25000"/>
              <a:defRPr sz="1600"/>
            </a:lvl1pPr>
            <a:lvl2pPr marL="569740" indent="-285664">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1948ADC7-9937-4244-8B2F-A8881EF9692A}" type="datetime1">
              <a:rPr lang="en-US" smtClean="0"/>
              <a:t>7/17/2017</a:t>
            </a:fld>
            <a:endParaRPr lang="en-US" dirty="0"/>
          </a:p>
        </p:txBody>
      </p:sp>
    </p:spTree>
    <p:extLst>
      <p:ext uri="{BB962C8B-B14F-4D97-AF65-F5344CB8AC3E}">
        <p14:creationId xmlns:p14="http://schemas.microsoft.com/office/powerpoint/2010/main" val="2850961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 id="2147483656" r:id="rId2"/>
    <p:sldLayoutId id="2147483659" r:id="rId3"/>
    <p:sldLayoutId id="2147483660" r:id="rId4"/>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364034"/>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3"/>
            <a:ext cx="2133600" cy="182880"/>
          </a:xfrm>
          <a:prstGeom prst="rect">
            <a:avLst/>
          </a:prstGeom>
        </p:spPr>
        <p:txBody>
          <a:bodyPr vert="horz" lIns="91426" tIns="45714" rIns="91426" bIns="45714" rtlCol="0" anchor="ctr"/>
          <a:lstStyle>
            <a:lvl1pPr algn="r">
              <a:defRPr sz="900">
                <a:solidFill>
                  <a:schemeClr val="bg1"/>
                </a:solidFill>
              </a:defRPr>
            </a:lvl1pPr>
          </a:lstStyle>
          <a:p>
            <a:fld id="{2CA992D7-3A40-4EF7-A84D-19DC51058D0A}" type="datetime1">
              <a:rPr lang="en-US" smtClean="0"/>
              <a:t>7/17/2017</a:t>
            </a:fld>
            <a:endParaRPr lang="en-US" dirty="0"/>
          </a:p>
        </p:txBody>
      </p:sp>
      <p:sp>
        <p:nvSpPr>
          <p:cNvPr id="6" name="Slide Number Placeholder 5"/>
          <p:cNvSpPr>
            <a:spLocks noGrp="1"/>
          </p:cNvSpPr>
          <p:nvPr>
            <p:ph type="sldNum" sz="quarter" idx="4"/>
          </p:nvPr>
        </p:nvSpPr>
        <p:spPr>
          <a:xfrm>
            <a:off x="8469313" y="113073"/>
            <a:ext cx="551783" cy="182880"/>
          </a:xfrm>
          <a:prstGeom prst="rect">
            <a:avLst/>
          </a:prstGeom>
        </p:spPr>
        <p:txBody>
          <a:bodyPr vert="horz" lIns="91426" tIns="45714" rIns="91426" bIns="45714"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376790"/>
            <a:ext cx="918000" cy="279915"/>
          </a:xfrm>
          <a:prstGeom prst="rect">
            <a:avLst/>
          </a:prstGeom>
        </p:spPr>
      </p:pic>
      <p:sp>
        <p:nvSpPr>
          <p:cNvPr id="10" name="TextBox 9"/>
          <p:cNvSpPr txBox="1"/>
          <p:nvPr userDrawn="1"/>
        </p:nvSpPr>
        <p:spPr>
          <a:xfrm>
            <a:off x="1785938" y="6397861"/>
            <a:ext cx="6715125" cy="258844"/>
          </a:xfrm>
          <a:prstGeom prst="rect">
            <a:avLst/>
          </a:prstGeom>
          <a:noFill/>
        </p:spPr>
        <p:txBody>
          <a:bodyPr wrap="square" lIns="85597" tIns="42798" rIns="85597" bIns="42798" rtlCol="0">
            <a:spAutoFit/>
          </a:bodyPr>
          <a:lstStyle/>
          <a:p>
            <a:pPr marL="0" marR="0" indent="0" algn="r" defTabSz="855970" rtl="0" eaLnBrk="1" fontAlgn="auto" latinLnBrk="0" hangingPunct="1">
              <a:lnSpc>
                <a:spcPct val="100000"/>
              </a:lnSpc>
              <a:spcBef>
                <a:spcPts val="0"/>
              </a:spcBef>
              <a:spcAft>
                <a:spcPts val="0"/>
              </a:spcAft>
              <a:buClrTx/>
              <a:buSzTx/>
              <a:buFontTx/>
              <a:buNone/>
              <a:tabLst/>
              <a:defRPr/>
            </a:pPr>
            <a:r>
              <a:rPr lang="en-US" altLang="en-US" sz="11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1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1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1166585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l" defTabSz="914262"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5993" indent="-255993" algn="l" defTabSz="914262"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837" indent="-285707" algn="l" defTabSz="914262"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2826" indent="-228566" algn="l" defTabSz="914262"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599958" indent="-228566" algn="l" defTabSz="914262"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088" indent="-228566" algn="l" defTabSz="914262"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219" indent="-228566" algn="l" defTabSz="914262"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350" indent="-228566" algn="l" defTabSz="914262"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8480" indent="-228566" algn="l" defTabSz="914262"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5611" indent="-228566" algn="l" defTabSz="914262"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sz="3600" b="1" smtClean="0">
                <a:latin typeface="+mj-lt"/>
              </a:rPr>
              <a:t>Marketing: </a:t>
            </a:r>
            <a:r>
              <a:rPr lang="en-US" sz="3600" b="1" dirty="0" smtClean="0">
                <a:latin typeface="+mj-lt"/>
              </a:rPr>
              <a:t>Real People, Real Choices</a:t>
            </a:r>
            <a:endParaRPr lang="en-US" sz="3600" b="1" dirty="0">
              <a:latin typeface="+mj-lt"/>
            </a:endParaRPr>
          </a:p>
        </p:txBody>
      </p:sp>
      <p:sp>
        <p:nvSpPr>
          <p:cNvPr id="4" name="Text Placeholder 3"/>
          <p:cNvSpPr>
            <a:spLocks noGrp="1"/>
          </p:cNvSpPr>
          <p:nvPr>
            <p:ph type="body" sz="quarter" idx="13"/>
          </p:nvPr>
        </p:nvSpPr>
        <p:spPr/>
        <p:txBody>
          <a:bodyPr/>
          <a:lstStyle/>
          <a:p>
            <a:r>
              <a:rPr lang="en-US" sz="2400" b="1" dirty="0"/>
              <a:t>Ninth </a:t>
            </a:r>
            <a:r>
              <a:rPr lang="en-US" sz="2400" b="1" dirty="0" smtClean="0"/>
              <a:t>Edition</a:t>
            </a:r>
            <a:endParaRPr lang="en-US" sz="2400" b="1" dirty="0"/>
          </a:p>
        </p:txBody>
      </p:sp>
      <p:pic>
        <p:nvPicPr>
          <p:cNvPr id="16" name="Picture 2" descr="Front Cover: Marketing: Real People, Real Choices Ninth Edition by Solomon, Marshall, and Stu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70" y="1661935"/>
            <a:ext cx="3541395"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14"/>
          </p:nvPr>
        </p:nvSpPr>
        <p:spPr/>
        <p:txBody>
          <a:bodyPr/>
          <a:lstStyle/>
          <a:p>
            <a:pPr algn="ctr"/>
            <a:r>
              <a:rPr lang="en-IN" sz="3600" b="1" dirty="0"/>
              <a:t>Chapter </a:t>
            </a:r>
            <a:r>
              <a:rPr lang="en-IN" sz="3600" b="1" dirty="0" smtClean="0"/>
              <a:t>3</a:t>
            </a:r>
            <a:endParaRPr lang="en-IN" sz="3600" dirty="0"/>
          </a:p>
        </p:txBody>
      </p:sp>
      <p:sp>
        <p:nvSpPr>
          <p:cNvPr id="2" name="Text Placeholder 1"/>
          <p:cNvSpPr>
            <a:spLocks noGrp="1"/>
          </p:cNvSpPr>
          <p:nvPr>
            <p:ph type="body" sz="quarter" idx="15"/>
          </p:nvPr>
        </p:nvSpPr>
        <p:spPr/>
        <p:txBody>
          <a:bodyPr/>
          <a:lstStyle/>
          <a:p>
            <a:pPr algn="ctr"/>
            <a:r>
              <a:rPr lang="en-US" sz="2400" dirty="0">
                <a:ea typeface="Calibri"/>
                <a:cs typeface="Calibri"/>
                <a:sym typeface="Calibri"/>
              </a:rPr>
              <a:t>Strategic Market </a:t>
            </a:r>
            <a:br>
              <a:rPr lang="en-US" sz="2400" dirty="0">
                <a:ea typeface="Calibri"/>
                <a:cs typeface="Calibri"/>
                <a:sym typeface="Calibri"/>
              </a:rPr>
            </a:br>
            <a:r>
              <a:rPr lang="en-US" sz="2400" dirty="0" smtClean="0">
                <a:ea typeface="Calibri"/>
                <a:cs typeface="Calibri"/>
                <a:sym typeface="Calibri"/>
              </a:rPr>
              <a:t>Planning</a:t>
            </a:r>
            <a:endParaRPr lang="en-US" sz="2400" dirty="0">
              <a:solidFill>
                <a:srgbClr val="000000"/>
              </a:solidFill>
            </a:endParaRPr>
          </a:p>
        </p:txBody>
      </p:sp>
      <p:sp>
        <p:nvSpPr>
          <p:cNvPr id="3" name="Text Placeholder 2"/>
          <p:cNvSpPr>
            <a:spLocks noGrp="1"/>
          </p:cNvSpPr>
          <p:nvPr>
            <p:ph type="body" sz="quarter" idx="16"/>
          </p:nvPr>
        </p:nvSpPr>
        <p:spPr/>
        <p:txBody>
          <a:bodyPr/>
          <a:lstStyle/>
          <a:p>
            <a:r>
              <a:rPr lang="en-IN" sz="1200" dirty="0"/>
              <a:t>Copyright © 2018, 2016, 2012 Pearson Education, Inc. All Rights Reserved</a:t>
            </a:r>
            <a:r>
              <a:rPr lang="en-IN" sz="1200" dirty="0" smtClean="0"/>
              <a:t>.</a:t>
            </a:r>
            <a:endParaRPr lang="en-IN" sz="1200" dirty="0"/>
          </a:p>
        </p:txBody>
      </p:sp>
    </p:spTree>
    <p:extLst>
      <p:ext uri="{BB962C8B-B14F-4D97-AF65-F5344CB8AC3E}">
        <p14:creationId xmlns:p14="http://schemas.microsoft.com/office/powerpoint/2010/main" val="394290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709"/>
            <a:ext cx="8229600" cy="1152146"/>
          </a:xfrm>
        </p:spPr>
        <p:txBody>
          <a:bodyPr/>
          <a:lstStyle/>
          <a:p>
            <a:r>
              <a:rPr lang="en-US" sz="3600" dirty="0" smtClean="0">
                <a:latin typeface="+mj-lt"/>
              </a:rPr>
              <a:t>All Business Planning is </a:t>
            </a:r>
            <a:r>
              <a:rPr lang="en-US" dirty="0"/>
              <a:t>a</a:t>
            </a:r>
            <a:r>
              <a:rPr lang="en-US" sz="3600" dirty="0" smtClean="0">
                <a:latin typeface="+mj-lt"/>
              </a:rPr>
              <a:t>n Integrated Activity</a:t>
            </a:r>
            <a:endParaRPr lang="en-US" sz="3600" dirty="0">
              <a:latin typeface="+mj-lt"/>
            </a:endParaRPr>
          </a:p>
        </p:txBody>
      </p:sp>
      <p:sp>
        <p:nvSpPr>
          <p:cNvPr id="4" name="Text  Placeholder 3"/>
          <p:cNvSpPr>
            <a:spLocks noGrp="1"/>
          </p:cNvSpPr>
          <p:nvPr>
            <p:ph sz="quarter" idx="4294967295"/>
          </p:nvPr>
        </p:nvSpPr>
        <p:spPr>
          <a:xfrm>
            <a:off x="457200" y="1854201"/>
            <a:ext cx="8229600" cy="3543299"/>
          </a:xfrm>
          <a:prstGeom prst="rect">
            <a:avLst/>
          </a:prstGeom>
        </p:spPr>
        <p:txBody>
          <a:bodyPr/>
          <a:lstStyle/>
          <a:p>
            <a:pPr marL="342900" lvl="0" indent="-342900">
              <a:spcBef>
                <a:spcPts val="0"/>
              </a:spcBef>
            </a:pPr>
            <a:r>
              <a:rPr lang="en-US" sz="2600" dirty="0">
                <a:latin typeface="+mn-lt"/>
                <a:ea typeface="Calibri"/>
                <a:cs typeface="Calibri"/>
                <a:sym typeface="Calibri"/>
              </a:rPr>
              <a:t>Strategic, functional, and operational plans must be in harmony for firm to succeed.</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Planning at all levels flows from organizational mission</a:t>
            </a:r>
            <a:r>
              <a:rPr lang="en-US" sz="2400" dirty="0" smtClean="0">
                <a:latin typeface="+mn-lt"/>
                <a:ea typeface="Calibri"/>
                <a:cs typeface="Calibri"/>
                <a:sym typeface="Calibri"/>
              </a:rPr>
              <a:t>.</a:t>
            </a:r>
            <a:endParaRPr lang="en-US" sz="2400" dirty="0">
              <a:latin typeface="+mn-lt"/>
              <a:ea typeface="Calibri"/>
              <a:cs typeface="Calibri"/>
              <a:sym typeface="Calibri"/>
            </a:endParaRPr>
          </a:p>
          <a:p>
            <a:pPr marL="342900" lvl="0" indent="-342900">
              <a:spcBef>
                <a:spcPts val="1700"/>
              </a:spcBef>
            </a:pPr>
            <a:r>
              <a:rPr lang="en-US" sz="2600" dirty="0">
                <a:latin typeface="+mn-lt"/>
                <a:ea typeface="Calibri"/>
                <a:cs typeface="Calibri"/>
                <a:sym typeface="Calibri"/>
              </a:rPr>
              <a:t>Planners at all levels must keep the “big picture” in mind.</a:t>
            </a:r>
          </a:p>
        </p:txBody>
      </p:sp>
    </p:spTree>
    <p:extLst>
      <p:ext uri="{BB962C8B-B14F-4D97-AF65-F5344CB8AC3E}">
        <p14:creationId xmlns:p14="http://schemas.microsoft.com/office/powerpoint/2010/main" val="216088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10" y="332746"/>
            <a:ext cx="8229600" cy="1208178"/>
          </a:xfrm>
        </p:spPr>
        <p:txBody>
          <a:bodyPr/>
          <a:lstStyle/>
          <a:p>
            <a:r>
              <a:rPr lang="en-US" sz="3600" dirty="0" smtClean="0">
                <a:latin typeface="+mj-lt"/>
              </a:rPr>
              <a:t>Strategic Planning: Frame the Picture</a:t>
            </a:r>
            <a:endParaRPr lang="en-US" sz="3600" dirty="0">
              <a:latin typeface="+mj-lt"/>
            </a:endParaRPr>
          </a:p>
        </p:txBody>
      </p:sp>
      <p:sp>
        <p:nvSpPr>
          <p:cNvPr id="4" name="Text  Placeholder 3"/>
          <p:cNvSpPr>
            <a:spLocks noGrp="1"/>
          </p:cNvSpPr>
          <p:nvPr>
            <p:ph sz="quarter" idx="4294967295"/>
          </p:nvPr>
        </p:nvSpPr>
        <p:spPr>
          <a:xfrm>
            <a:off x="564405" y="1844405"/>
            <a:ext cx="8229600" cy="4192713"/>
          </a:xfrm>
          <a:prstGeom prst="rect">
            <a:avLst/>
          </a:prstGeom>
        </p:spPr>
        <p:txBody>
          <a:bodyPr/>
          <a:lstStyle/>
          <a:p>
            <a:pPr marL="342900" lvl="0" indent="-342900">
              <a:spcBef>
                <a:spcPts val="0"/>
              </a:spcBef>
            </a:pPr>
            <a:r>
              <a:rPr lang="en-US" sz="2600" dirty="0">
                <a:latin typeface="+mn-lt"/>
                <a:ea typeface="Calibri"/>
                <a:cs typeface="Calibri"/>
                <a:sym typeface="Calibri"/>
              </a:rPr>
              <a:t>Strategic planning plays an important role in the modern corporation.</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Optimize revenues across multiple lines of business.</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Minimize risk in a complex and changing global environment</a:t>
            </a:r>
            <a:r>
              <a:rPr lang="en-US" sz="2400" dirty="0" smtClean="0">
                <a:latin typeface="+mn-lt"/>
                <a:ea typeface="Calibri"/>
                <a:cs typeface="Calibri"/>
                <a:sym typeface="Calibri"/>
              </a:rPr>
              <a:t>.</a:t>
            </a:r>
            <a:endParaRPr lang="en-US" sz="2400" dirty="0">
              <a:latin typeface="+mn-lt"/>
              <a:ea typeface="Calibri"/>
              <a:cs typeface="Calibri"/>
              <a:sym typeface="Calibri"/>
            </a:endParaRPr>
          </a:p>
          <a:p>
            <a:pPr marL="342900" lvl="0" indent="-342900">
              <a:spcBef>
                <a:spcPts val="1700"/>
              </a:spcBef>
            </a:pPr>
            <a:r>
              <a:rPr lang="en-US" sz="2600" dirty="0">
                <a:latin typeface="+mn-lt"/>
                <a:ea typeface="Calibri"/>
                <a:cs typeface="Calibri"/>
                <a:sym typeface="Calibri"/>
              </a:rPr>
              <a:t>Includes a series of steps that results in development of growth strategies.</a:t>
            </a:r>
          </a:p>
        </p:txBody>
      </p:sp>
    </p:spTree>
    <p:extLst>
      <p:ext uri="{BB962C8B-B14F-4D97-AF65-F5344CB8AC3E}">
        <p14:creationId xmlns:p14="http://schemas.microsoft.com/office/powerpoint/2010/main" val="334918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265"/>
            <a:ext cx="8229600" cy="1179268"/>
          </a:xfrm>
        </p:spPr>
        <p:txBody>
          <a:bodyPr/>
          <a:lstStyle/>
          <a:p>
            <a:r>
              <a:rPr lang="en-US" sz="3600" dirty="0" smtClean="0">
                <a:latin typeface="+mj-lt"/>
              </a:rPr>
              <a:t>Figure 3.2 Steps in Strategic Planning</a:t>
            </a:r>
            <a:endParaRPr lang="en-US" sz="3600" dirty="0">
              <a:latin typeface="+mj-lt"/>
            </a:endParaRPr>
          </a:p>
        </p:txBody>
      </p:sp>
      <p:pic>
        <p:nvPicPr>
          <p:cNvPr id="6" name="Picture 190" descr="An illustration shows the sequence of steps involved in strategic planning.&#10;Step 1: Define the Mission&#10;Step 2: Evaluate the Internal and External Environment&#10;Step 3: Set Organizational or SBU Objectives&#10;Step 4: Establish the Business Portfolio&#10;Step 5: Develop Growth Strategies"/>
          <p:cNvPicPr preferRelativeResize="0"/>
          <p:nvPr/>
        </p:nvPicPr>
        <p:blipFill rotWithShape="1">
          <a:blip r:embed="rId3">
            <a:alphaModFix/>
          </a:blip>
          <a:srcRect/>
          <a:stretch/>
        </p:blipFill>
        <p:spPr>
          <a:xfrm>
            <a:off x="2530750" y="1752599"/>
            <a:ext cx="3803074" cy="4114802"/>
          </a:xfrm>
          <a:prstGeom prst="rect">
            <a:avLst/>
          </a:prstGeom>
          <a:noFill/>
          <a:ln>
            <a:noFill/>
          </a:ln>
        </p:spPr>
      </p:pic>
    </p:spTree>
    <p:extLst>
      <p:ext uri="{BB962C8B-B14F-4D97-AF65-F5344CB8AC3E}">
        <p14:creationId xmlns:p14="http://schemas.microsoft.com/office/powerpoint/2010/main" val="2083211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508"/>
            <a:ext cx="8229600" cy="622828"/>
          </a:xfrm>
        </p:spPr>
        <p:txBody>
          <a:bodyPr/>
          <a:lstStyle/>
          <a:p>
            <a:r>
              <a:rPr lang="en-US" sz="3600" dirty="0" smtClean="0">
                <a:latin typeface="+mj-lt"/>
              </a:rPr>
              <a:t>Step 1: Define the Mission</a:t>
            </a:r>
            <a:endParaRPr lang="en-IN" sz="3600" dirty="0">
              <a:latin typeface="+mj-lt"/>
            </a:endParaRPr>
          </a:p>
        </p:txBody>
      </p:sp>
      <p:sp>
        <p:nvSpPr>
          <p:cNvPr id="4" name="Text Placeholder 3"/>
          <p:cNvSpPr>
            <a:spLocks noGrp="1"/>
          </p:cNvSpPr>
          <p:nvPr>
            <p:ph type="body" idx="2"/>
          </p:nvPr>
        </p:nvSpPr>
        <p:spPr>
          <a:xfrm>
            <a:off x="457200" y="1227652"/>
            <a:ext cx="8229600" cy="4830248"/>
          </a:xfrm>
        </p:spPr>
        <p:txBody>
          <a:bodyPr/>
          <a:lstStyle/>
          <a:p>
            <a:pPr marL="342900" lvl="0" indent="-342900">
              <a:spcBef>
                <a:spcPts val="0"/>
              </a:spcBef>
            </a:pPr>
            <a:r>
              <a:rPr lang="en-US" sz="2600" dirty="0">
                <a:latin typeface="+mn-lt"/>
                <a:ea typeface="Calibri"/>
                <a:cs typeface="Calibri"/>
                <a:sym typeface="Calibri"/>
              </a:rPr>
              <a:t>Key questions in determining mission</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What business are we in?</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What customers should we serve?</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How should we develop the firm’s capabilities and focus its efforts?</a:t>
            </a:r>
          </a:p>
          <a:p>
            <a:pPr marL="457200" lvl="1" indent="-457200">
              <a:spcBef>
                <a:spcPts val="1700"/>
              </a:spcBef>
              <a:buFont typeface="Arial" panose="020B0604020202020204" pitchFamily="34" charset="0"/>
              <a:buChar char="•"/>
            </a:pPr>
            <a:r>
              <a:rPr lang="en-US" sz="2600" dirty="0">
                <a:latin typeface="+mn-lt"/>
                <a:ea typeface="Calibri"/>
                <a:cs typeface="Calibri"/>
                <a:sym typeface="Calibri"/>
              </a:rPr>
              <a:t>A </a:t>
            </a:r>
            <a:r>
              <a:rPr lang="en-US" sz="2600" b="1" dirty="0">
                <a:latin typeface="+mn-lt"/>
                <a:ea typeface="Calibri"/>
                <a:cs typeface="Calibri"/>
                <a:sym typeface="Calibri"/>
              </a:rPr>
              <a:t>mission statement </a:t>
            </a:r>
            <a:r>
              <a:rPr lang="en-US" sz="2600" dirty="0">
                <a:latin typeface="+mn-lt"/>
                <a:ea typeface="Calibri"/>
                <a:cs typeface="Calibri"/>
                <a:sym typeface="Calibri"/>
              </a:rPr>
              <a:t>is a formal document that describes the firm’s overall purpose and what it hopes to achieve in terms of its customers, products, and resources</a:t>
            </a:r>
            <a:r>
              <a:rPr lang="en-US" sz="2600" dirty="0" smtClean="0">
                <a:latin typeface="+mn-lt"/>
                <a:ea typeface="Calibri"/>
                <a:cs typeface="Calibri"/>
                <a:sym typeface="Calibri"/>
              </a:rPr>
              <a:t>.</a:t>
            </a:r>
            <a:endParaRPr lang="en-US" sz="2600" dirty="0">
              <a:latin typeface="+mn-lt"/>
              <a:ea typeface="Calibri"/>
              <a:cs typeface="Calibri"/>
              <a:sym typeface="Calibri"/>
            </a:endParaRPr>
          </a:p>
        </p:txBody>
      </p:sp>
    </p:spTree>
    <p:extLst>
      <p:ext uri="{BB962C8B-B14F-4D97-AF65-F5344CB8AC3E}">
        <p14:creationId xmlns:p14="http://schemas.microsoft.com/office/powerpoint/2010/main" val="95873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508"/>
            <a:ext cx="8229600" cy="622828"/>
          </a:xfrm>
        </p:spPr>
        <p:txBody>
          <a:bodyPr/>
          <a:lstStyle/>
          <a:p>
            <a:r>
              <a:rPr lang="en-US" sz="3600" dirty="0" smtClean="0">
                <a:latin typeface="+mj-lt"/>
              </a:rPr>
              <a:t>Mission Statements Are Important!</a:t>
            </a:r>
            <a:endParaRPr lang="en-IN" sz="3600" dirty="0">
              <a:latin typeface="+mj-lt"/>
            </a:endParaRPr>
          </a:p>
        </p:txBody>
      </p:sp>
      <p:sp>
        <p:nvSpPr>
          <p:cNvPr id="4" name="Text Placeholder 3"/>
          <p:cNvSpPr>
            <a:spLocks noGrp="1"/>
          </p:cNvSpPr>
          <p:nvPr>
            <p:ph type="body" idx="2"/>
          </p:nvPr>
        </p:nvSpPr>
        <p:spPr>
          <a:xfrm>
            <a:off x="457200" y="1227652"/>
            <a:ext cx="8229600" cy="4525963"/>
          </a:xfrm>
        </p:spPr>
        <p:txBody>
          <a:bodyPr/>
          <a:lstStyle/>
          <a:p>
            <a:pPr marL="342900" lvl="0" indent="-342900">
              <a:spcBef>
                <a:spcPts val="0"/>
              </a:spcBef>
            </a:pPr>
            <a:r>
              <a:rPr lang="en-US" sz="2600" dirty="0">
                <a:latin typeface="+mn-lt"/>
                <a:ea typeface="Calibri"/>
                <a:cs typeface="Calibri"/>
                <a:sym typeface="Calibri"/>
              </a:rPr>
              <a:t>Twitter’s mission statement is “To give everyone the power to create and share ideas and information instantly, without barriers</a:t>
            </a:r>
            <a:r>
              <a:rPr lang="en-US" sz="2600" dirty="0" smtClean="0">
                <a:latin typeface="+mn-lt"/>
                <a:ea typeface="Calibri"/>
                <a:cs typeface="Calibri"/>
                <a:sym typeface="Calibri"/>
              </a:rPr>
              <a:t>.”</a:t>
            </a:r>
            <a:endParaRPr lang="en-US" sz="2600" dirty="0">
              <a:latin typeface="+mn-lt"/>
              <a:ea typeface="Calibri"/>
              <a:cs typeface="Calibri"/>
              <a:sym typeface="Calibri"/>
            </a:endParaRPr>
          </a:p>
          <a:p>
            <a:pPr marL="342900" lvl="0" indent="-342900">
              <a:spcBef>
                <a:spcPts val="1700"/>
              </a:spcBef>
            </a:pPr>
            <a:r>
              <a:rPr lang="en-US" sz="2600" dirty="0">
                <a:latin typeface="+mn-lt"/>
                <a:ea typeface="Calibri"/>
                <a:cs typeface="Calibri"/>
                <a:sym typeface="Calibri"/>
              </a:rPr>
              <a:t>The ideal mission statement is not too…</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Broad</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Narrow</a:t>
            </a:r>
          </a:p>
          <a:p>
            <a:pPr marL="800100" lvl="1" indent="-342900">
              <a:spcBef>
                <a:spcPts val="1700"/>
              </a:spcBef>
              <a:buFont typeface="Wingdings" panose="05000000000000000000" pitchFamily="2" charset="2"/>
              <a:buChar char="§"/>
            </a:pPr>
            <a:r>
              <a:rPr lang="en-US" sz="2400" smtClean="0">
                <a:latin typeface="+mn-lt"/>
                <a:ea typeface="Calibri"/>
                <a:cs typeface="Calibri"/>
                <a:sym typeface="Calibri"/>
              </a:rPr>
              <a:t>Shortsighted</a:t>
            </a:r>
            <a:endParaRPr lang="en-IN" sz="2800" dirty="0">
              <a:latin typeface="+mn-lt"/>
            </a:endParaRPr>
          </a:p>
        </p:txBody>
      </p:sp>
    </p:spTree>
    <p:extLst>
      <p:ext uri="{BB962C8B-B14F-4D97-AF65-F5344CB8AC3E}">
        <p14:creationId xmlns:p14="http://schemas.microsoft.com/office/powerpoint/2010/main" val="385609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508"/>
            <a:ext cx="8229600" cy="622828"/>
          </a:xfrm>
        </p:spPr>
        <p:txBody>
          <a:bodyPr/>
          <a:lstStyle/>
          <a:p>
            <a:r>
              <a:rPr lang="en-US" sz="3600" dirty="0" smtClean="0">
                <a:latin typeface="+mj-lt"/>
              </a:rPr>
              <a:t>Step 2: Evaluate the Environment</a:t>
            </a:r>
            <a:endParaRPr lang="en-IN" sz="3600" dirty="0">
              <a:latin typeface="+mj-lt"/>
            </a:endParaRPr>
          </a:p>
        </p:txBody>
      </p:sp>
      <p:sp>
        <p:nvSpPr>
          <p:cNvPr id="4" name="Text Placeholder 3"/>
          <p:cNvSpPr>
            <a:spLocks noGrp="1"/>
          </p:cNvSpPr>
          <p:nvPr>
            <p:ph type="body" idx="2"/>
          </p:nvPr>
        </p:nvSpPr>
        <p:spPr>
          <a:xfrm>
            <a:off x="457200" y="1227652"/>
            <a:ext cx="8229600" cy="4525963"/>
          </a:xfrm>
        </p:spPr>
        <p:txBody>
          <a:bodyPr/>
          <a:lstStyle/>
          <a:p>
            <a:pPr marL="342900" lvl="0" indent="-342900">
              <a:spcBef>
                <a:spcPts val="0"/>
              </a:spcBef>
            </a:pPr>
            <a:r>
              <a:rPr lang="en-US" sz="2600" dirty="0">
                <a:latin typeface="+mn-lt"/>
                <a:ea typeface="Calibri"/>
                <a:cs typeface="Calibri"/>
                <a:sym typeface="Calibri"/>
              </a:rPr>
              <a:t>Examination of internal and external </a:t>
            </a:r>
            <a:r>
              <a:rPr lang="en-US" sz="2600" dirty="0" smtClean="0">
                <a:latin typeface="+mn-lt"/>
                <a:ea typeface="Calibri"/>
                <a:cs typeface="Calibri"/>
                <a:sym typeface="Calibri"/>
              </a:rPr>
              <a:t>environments</a:t>
            </a:r>
            <a:endParaRPr lang="en-US" sz="2600" dirty="0">
              <a:latin typeface="+mn-lt"/>
              <a:ea typeface="Calibri"/>
              <a:cs typeface="Calibri"/>
              <a:sym typeface="Calibri"/>
            </a:endParaRPr>
          </a:p>
          <a:p>
            <a:pPr marL="342900" lvl="0" indent="-342900">
              <a:spcBef>
                <a:spcPts val="1700"/>
              </a:spcBef>
            </a:pPr>
            <a:r>
              <a:rPr lang="en-US" sz="2600" dirty="0">
                <a:latin typeface="+mn-lt"/>
                <a:ea typeface="Calibri"/>
                <a:cs typeface="Calibri"/>
                <a:sym typeface="Calibri"/>
              </a:rPr>
              <a:t>Managers often synthesize environmental analysis of into a format known as </a:t>
            </a:r>
            <a:r>
              <a:rPr lang="en-US" sz="2600" b="1" dirty="0">
                <a:latin typeface="+mn-lt"/>
                <a:ea typeface="Calibri"/>
                <a:cs typeface="Calibri"/>
                <a:sym typeface="Calibri"/>
              </a:rPr>
              <a:t>SWOT analysis</a:t>
            </a:r>
            <a:r>
              <a:rPr lang="en-US" sz="2600" i="1" dirty="0">
                <a:latin typeface="+mn-lt"/>
                <a:ea typeface="Calibri"/>
                <a:cs typeface="Calibri"/>
                <a:sym typeface="Calibri"/>
              </a:rPr>
              <a:t>.</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SWOT analysis catalogs firms’ internal strengths and weaknesses and external opportunities and threats</a:t>
            </a:r>
            <a:r>
              <a:rPr lang="en-US" sz="2400" dirty="0" smtClean="0">
                <a:latin typeface="+mn-lt"/>
                <a:ea typeface="Calibri"/>
                <a:cs typeface="Calibri"/>
                <a:sym typeface="Calibri"/>
              </a:rPr>
              <a:t>.</a:t>
            </a:r>
            <a:endParaRPr lang="en-IN" sz="2800" dirty="0">
              <a:latin typeface="+mn-lt"/>
            </a:endParaRPr>
          </a:p>
        </p:txBody>
      </p:sp>
    </p:spTree>
    <p:extLst>
      <p:ext uri="{BB962C8B-B14F-4D97-AF65-F5344CB8AC3E}">
        <p14:creationId xmlns:p14="http://schemas.microsoft.com/office/powerpoint/2010/main" val="3901599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64" y="308508"/>
            <a:ext cx="8229600" cy="622828"/>
          </a:xfrm>
        </p:spPr>
        <p:txBody>
          <a:bodyPr/>
          <a:lstStyle/>
          <a:p>
            <a:r>
              <a:rPr lang="en-US" sz="3600" dirty="0" smtClean="0">
                <a:latin typeface="+mj-lt"/>
              </a:rPr>
              <a:t>Internal Environment</a:t>
            </a:r>
            <a:endParaRPr lang="en-IN" sz="3600" dirty="0">
              <a:latin typeface="+mj-lt"/>
            </a:endParaRPr>
          </a:p>
        </p:txBody>
      </p:sp>
      <p:sp>
        <p:nvSpPr>
          <p:cNvPr id="4" name="Text Placeholder 3"/>
          <p:cNvSpPr>
            <a:spLocks noGrp="1"/>
          </p:cNvSpPr>
          <p:nvPr>
            <p:ph type="body" idx="2"/>
          </p:nvPr>
        </p:nvSpPr>
        <p:spPr>
          <a:xfrm>
            <a:off x="457201" y="1227652"/>
            <a:ext cx="3975100" cy="4830248"/>
          </a:xfrm>
        </p:spPr>
        <p:txBody>
          <a:bodyPr/>
          <a:lstStyle/>
          <a:p>
            <a:pPr marL="342900" lvl="1" indent="-342900">
              <a:lnSpc>
                <a:spcPct val="90000"/>
              </a:lnSpc>
              <a:spcBef>
                <a:spcPts val="0"/>
              </a:spcBef>
              <a:buFont typeface="Arial"/>
              <a:buChar char="•"/>
            </a:pPr>
            <a:r>
              <a:rPr lang="en-US" sz="2600" b="1" dirty="0">
                <a:latin typeface="+mn-lt"/>
                <a:ea typeface="Calibri"/>
                <a:cs typeface="Calibri"/>
                <a:sym typeface="Calibri"/>
              </a:rPr>
              <a:t>Internal environment </a:t>
            </a:r>
            <a:r>
              <a:rPr lang="en-US" sz="2600" dirty="0">
                <a:latin typeface="+mn-lt"/>
                <a:ea typeface="Calibri"/>
                <a:cs typeface="Calibri"/>
                <a:sym typeface="Calibri"/>
              </a:rPr>
              <a:t>consists of controllable elements within firm.</a:t>
            </a:r>
          </a:p>
          <a:p>
            <a:pPr marL="850900" lvl="2" indent="-457200">
              <a:lnSpc>
                <a:spcPct val="90000"/>
              </a:lnSpc>
              <a:spcBef>
                <a:spcPts val="1700"/>
              </a:spcBef>
              <a:buFont typeface="Wingdings" panose="05000000000000000000" pitchFamily="2" charset="2"/>
              <a:buChar char="§"/>
            </a:pPr>
            <a:r>
              <a:rPr lang="en-US" sz="2400" dirty="0">
                <a:latin typeface="+mn-lt"/>
                <a:ea typeface="Calibri"/>
                <a:cs typeface="Calibri"/>
                <a:sym typeface="Calibri"/>
              </a:rPr>
              <a:t>Key technologies </a:t>
            </a:r>
          </a:p>
          <a:p>
            <a:pPr marL="850900" lvl="2" indent="-457200">
              <a:lnSpc>
                <a:spcPct val="90000"/>
              </a:lnSpc>
              <a:spcBef>
                <a:spcPts val="1700"/>
              </a:spcBef>
              <a:buFont typeface="Wingdings" panose="05000000000000000000" pitchFamily="2" charset="2"/>
              <a:buChar char="§"/>
            </a:pPr>
            <a:r>
              <a:rPr lang="en-US" sz="2400" dirty="0">
                <a:latin typeface="+mn-lt"/>
                <a:ea typeface="Calibri"/>
                <a:cs typeface="Calibri"/>
                <a:sym typeface="Calibri"/>
              </a:rPr>
              <a:t>Patents</a:t>
            </a:r>
          </a:p>
          <a:p>
            <a:pPr marL="850900" lvl="2" indent="-457200">
              <a:lnSpc>
                <a:spcPct val="90000"/>
              </a:lnSpc>
              <a:spcBef>
                <a:spcPts val="1700"/>
              </a:spcBef>
              <a:buFont typeface="Wingdings" panose="05000000000000000000" pitchFamily="2" charset="2"/>
              <a:buChar char="§"/>
            </a:pPr>
            <a:r>
              <a:rPr lang="en-US" sz="2400" dirty="0">
                <a:latin typeface="+mn-lt"/>
                <a:ea typeface="Calibri"/>
                <a:cs typeface="Calibri"/>
                <a:sym typeface="Calibri"/>
              </a:rPr>
              <a:t>Financial stability</a:t>
            </a:r>
          </a:p>
          <a:p>
            <a:pPr marL="850900" lvl="2" indent="-457200">
              <a:lnSpc>
                <a:spcPct val="90000"/>
              </a:lnSpc>
              <a:spcBef>
                <a:spcPts val="1700"/>
              </a:spcBef>
              <a:buFont typeface="Wingdings" panose="05000000000000000000" pitchFamily="2" charset="2"/>
              <a:buChar char="§"/>
            </a:pPr>
            <a:r>
              <a:rPr lang="en-US" sz="2400" dirty="0">
                <a:latin typeface="+mn-lt"/>
                <a:ea typeface="Calibri"/>
                <a:cs typeface="Calibri"/>
                <a:sym typeface="Calibri"/>
              </a:rPr>
              <a:t>Supplier relationships</a:t>
            </a:r>
          </a:p>
          <a:p>
            <a:pPr marL="850900" lvl="2" indent="-457200">
              <a:lnSpc>
                <a:spcPct val="90000"/>
              </a:lnSpc>
              <a:spcBef>
                <a:spcPts val="1700"/>
              </a:spcBef>
              <a:buFont typeface="Wingdings" panose="05000000000000000000" pitchFamily="2" charset="2"/>
              <a:buChar char="§"/>
            </a:pPr>
            <a:r>
              <a:rPr lang="en-US" sz="2400" dirty="0">
                <a:latin typeface="+mn-lt"/>
                <a:ea typeface="Calibri"/>
                <a:cs typeface="Calibri"/>
                <a:sym typeface="Calibri"/>
              </a:rPr>
              <a:t>Reputation</a:t>
            </a:r>
          </a:p>
          <a:p>
            <a:pPr marL="850900" lvl="2" indent="-457200">
              <a:lnSpc>
                <a:spcPct val="90000"/>
              </a:lnSpc>
              <a:spcBef>
                <a:spcPts val="1700"/>
              </a:spcBef>
              <a:buFont typeface="Wingdings" panose="05000000000000000000" pitchFamily="2" charset="2"/>
              <a:buChar char="§"/>
            </a:pPr>
            <a:r>
              <a:rPr lang="en-US" sz="2400" dirty="0">
                <a:latin typeface="+mn-lt"/>
                <a:ea typeface="Calibri"/>
                <a:cs typeface="Calibri"/>
                <a:sym typeface="Calibri"/>
              </a:rPr>
              <a:t>Human </a:t>
            </a:r>
            <a:r>
              <a:rPr lang="en-US" sz="2400" dirty="0" smtClean="0">
                <a:latin typeface="+mn-lt"/>
                <a:ea typeface="Calibri"/>
                <a:cs typeface="Calibri"/>
                <a:sym typeface="Calibri"/>
              </a:rPr>
              <a:t>capital</a:t>
            </a:r>
            <a:endParaRPr lang="en-IN" sz="2800" dirty="0">
              <a:latin typeface="+mn-lt"/>
            </a:endParaRPr>
          </a:p>
        </p:txBody>
      </p:sp>
      <p:pic>
        <p:nvPicPr>
          <p:cNvPr id="5" name="Picture 229" descr="Photo shows several people dressed in blue walking on a street. One man among them is wearing a cap with a toy plane fixed on top and the words &quot;Southwest Airlines&quot; written on it. He is smiling at the camera."/>
          <p:cNvPicPr preferRelativeResize="0">
            <a:picLocks noChangeAspect="1"/>
          </p:cNvPicPr>
          <p:nvPr/>
        </p:nvPicPr>
        <p:blipFill rotWithShape="1">
          <a:blip r:embed="rId3">
            <a:alphaModFix/>
          </a:blip>
          <a:srcRect/>
          <a:stretch/>
        </p:blipFill>
        <p:spPr>
          <a:xfrm>
            <a:off x="4725790" y="2152951"/>
            <a:ext cx="4176943" cy="3627085"/>
          </a:xfrm>
          <a:prstGeom prst="rect">
            <a:avLst/>
          </a:prstGeom>
          <a:noFill/>
          <a:ln>
            <a:noFill/>
          </a:ln>
        </p:spPr>
      </p:pic>
    </p:spTree>
    <p:extLst>
      <p:ext uri="{BB962C8B-B14F-4D97-AF65-F5344CB8AC3E}">
        <p14:creationId xmlns:p14="http://schemas.microsoft.com/office/powerpoint/2010/main" val="74806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508"/>
            <a:ext cx="8229600" cy="622828"/>
          </a:xfrm>
        </p:spPr>
        <p:txBody>
          <a:bodyPr/>
          <a:lstStyle/>
          <a:p>
            <a:r>
              <a:rPr lang="en-US" sz="3600" dirty="0" smtClean="0">
                <a:latin typeface="+mj-lt"/>
              </a:rPr>
              <a:t>External Environment</a:t>
            </a:r>
            <a:endParaRPr lang="en-IN" sz="3600" dirty="0">
              <a:latin typeface="+mj-lt"/>
            </a:endParaRPr>
          </a:p>
        </p:txBody>
      </p:sp>
      <p:sp>
        <p:nvSpPr>
          <p:cNvPr id="4" name="Text Placeholder 3"/>
          <p:cNvSpPr>
            <a:spLocks noGrp="1"/>
          </p:cNvSpPr>
          <p:nvPr>
            <p:ph type="body" idx="2"/>
          </p:nvPr>
        </p:nvSpPr>
        <p:spPr>
          <a:xfrm>
            <a:off x="457199" y="1111827"/>
            <a:ext cx="8212667" cy="5029200"/>
          </a:xfrm>
        </p:spPr>
        <p:txBody>
          <a:bodyPr/>
          <a:lstStyle/>
          <a:p>
            <a:pPr marL="342900" lvl="0" indent="-342900">
              <a:lnSpc>
                <a:spcPct val="90000"/>
              </a:lnSpc>
              <a:spcBef>
                <a:spcPts val="0"/>
              </a:spcBef>
              <a:buSzPct val="98666"/>
            </a:pPr>
            <a:r>
              <a:rPr lang="en-US" sz="2600" dirty="0">
                <a:latin typeface="+mn-lt"/>
                <a:ea typeface="Calibri"/>
                <a:cs typeface="Calibri"/>
                <a:sym typeface="Calibri"/>
              </a:rPr>
              <a:t>External environment consists of factors outside the firm which that could positively or negatively impact operations</a:t>
            </a:r>
            <a:r>
              <a:rPr lang="en-US" sz="2600" dirty="0" smtClean="0">
                <a:latin typeface="+mn-lt"/>
                <a:ea typeface="Calibri"/>
                <a:cs typeface="Calibri"/>
                <a:sym typeface="Calibri"/>
              </a:rPr>
              <a:t>.</a:t>
            </a:r>
            <a:endParaRPr lang="en-US" sz="2600" dirty="0">
              <a:latin typeface="+mn-lt"/>
              <a:ea typeface="Calibri"/>
              <a:cs typeface="Calibri"/>
              <a:sym typeface="Calibri"/>
            </a:endParaRPr>
          </a:p>
          <a:p>
            <a:pPr marL="342900" lvl="0" indent="-342900">
              <a:lnSpc>
                <a:spcPct val="90000"/>
              </a:lnSpc>
              <a:spcBef>
                <a:spcPts val="1700"/>
              </a:spcBef>
              <a:buSzPct val="98666"/>
            </a:pPr>
            <a:r>
              <a:rPr lang="en-US" sz="2600" dirty="0">
                <a:latin typeface="+mn-lt"/>
                <a:ea typeface="Calibri"/>
                <a:cs typeface="Calibri"/>
                <a:sym typeface="Calibri"/>
              </a:rPr>
              <a:t>Largely beyond direct management control, so planning is critical</a:t>
            </a:r>
          </a:p>
          <a:p>
            <a:pPr marL="914400" lvl="1" indent="-457200">
              <a:lnSpc>
                <a:spcPct val="90000"/>
              </a:lnSpc>
              <a:spcBef>
                <a:spcPts val="1300"/>
              </a:spcBef>
              <a:buSzPct val="99615"/>
              <a:buFont typeface="Wingdings" panose="05000000000000000000" pitchFamily="2" charset="2"/>
              <a:buChar char="§"/>
            </a:pPr>
            <a:r>
              <a:rPr lang="en-US" sz="2400" dirty="0">
                <a:latin typeface="+mn-lt"/>
                <a:ea typeface="Calibri"/>
                <a:cs typeface="Calibri"/>
                <a:sym typeface="Calibri"/>
              </a:rPr>
              <a:t>Economy</a:t>
            </a:r>
          </a:p>
          <a:p>
            <a:pPr marL="914400" lvl="1" indent="-457200">
              <a:lnSpc>
                <a:spcPct val="90000"/>
              </a:lnSpc>
              <a:spcBef>
                <a:spcPts val="1300"/>
              </a:spcBef>
              <a:buSzPct val="99615"/>
              <a:buFont typeface="Wingdings" panose="05000000000000000000" pitchFamily="2" charset="2"/>
              <a:buChar char="§"/>
            </a:pPr>
            <a:r>
              <a:rPr lang="en-US" sz="2400" dirty="0">
                <a:latin typeface="+mn-lt"/>
                <a:ea typeface="Calibri"/>
                <a:cs typeface="Calibri"/>
                <a:sym typeface="Calibri"/>
              </a:rPr>
              <a:t>Competition</a:t>
            </a:r>
          </a:p>
          <a:p>
            <a:pPr marL="914400" lvl="1" indent="-457200">
              <a:lnSpc>
                <a:spcPct val="90000"/>
              </a:lnSpc>
              <a:spcBef>
                <a:spcPts val="1300"/>
              </a:spcBef>
              <a:buSzPct val="99615"/>
              <a:buFont typeface="Wingdings" panose="05000000000000000000" pitchFamily="2" charset="2"/>
              <a:buChar char="§"/>
            </a:pPr>
            <a:r>
              <a:rPr lang="en-US" sz="2400" dirty="0">
                <a:latin typeface="+mn-lt"/>
                <a:ea typeface="Calibri"/>
                <a:cs typeface="Calibri"/>
                <a:sym typeface="Calibri"/>
              </a:rPr>
              <a:t>Technology trends</a:t>
            </a:r>
          </a:p>
          <a:p>
            <a:pPr marL="914400" lvl="1" indent="-457200">
              <a:lnSpc>
                <a:spcPct val="90000"/>
              </a:lnSpc>
              <a:spcBef>
                <a:spcPts val="1300"/>
              </a:spcBef>
              <a:buSzPct val="99615"/>
              <a:buFont typeface="Wingdings" panose="05000000000000000000" pitchFamily="2" charset="2"/>
              <a:buChar char="§"/>
            </a:pPr>
            <a:r>
              <a:rPr lang="en-US" sz="2400" dirty="0">
                <a:latin typeface="+mn-lt"/>
                <a:ea typeface="Calibri"/>
                <a:cs typeface="Calibri"/>
                <a:sym typeface="Calibri"/>
              </a:rPr>
              <a:t>Sociocultural trends</a:t>
            </a:r>
          </a:p>
          <a:p>
            <a:pPr marL="914400" lvl="1" indent="-457200">
              <a:lnSpc>
                <a:spcPct val="90000"/>
              </a:lnSpc>
              <a:spcBef>
                <a:spcPts val="1300"/>
              </a:spcBef>
              <a:buSzPct val="99615"/>
              <a:buFont typeface="Wingdings" panose="05000000000000000000" pitchFamily="2" charset="2"/>
              <a:buChar char="§"/>
            </a:pPr>
            <a:r>
              <a:rPr lang="en-US" sz="2400" dirty="0">
                <a:latin typeface="+mn-lt"/>
                <a:ea typeface="Calibri"/>
                <a:cs typeface="Calibri"/>
                <a:sym typeface="Calibri"/>
              </a:rPr>
              <a:t>Legal/political/ethical </a:t>
            </a:r>
            <a:r>
              <a:rPr lang="en-US" sz="2400" dirty="0" smtClean="0">
                <a:latin typeface="+mn-lt"/>
                <a:ea typeface="Calibri"/>
                <a:cs typeface="Calibri"/>
                <a:sym typeface="Calibri"/>
              </a:rPr>
              <a:t>trends</a:t>
            </a:r>
            <a:endParaRPr lang="en-IN" sz="2800" dirty="0">
              <a:latin typeface="+mn-lt"/>
            </a:endParaRPr>
          </a:p>
        </p:txBody>
      </p:sp>
    </p:spTree>
    <p:extLst>
      <p:ext uri="{BB962C8B-B14F-4D97-AF65-F5344CB8AC3E}">
        <p14:creationId xmlns:p14="http://schemas.microsoft.com/office/powerpoint/2010/main" val="3466201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508"/>
            <a:ext cx="8229600" cy="622828"/>
          </a:xfrm>
        </p:spPr>
        <p:txBody>
          <a:bodyPr/>
          <a:lstStyle/>
          <a:p>
            <a:r>
              <a:rPr lang="en-US" sz="3600" dirty="0" smtClean="0">
                <a:latin typeface="+mj-lt"/>
              </a:rPr>
              <a:t>SWOT Analysis</a:t>
            </a:r>
            <a:endParaRPr lang="en-IN" sz="3600" dirty="0">
              <a:latin typeface="+mj-lt"/>
            </a:endParaRPr>
          </a:p>
        </p:txBody>
      </p:sp>
      <p:sp>
        <p:nvSpPr>
          <p:cNvPr id="4" name="Text Placeholder 3"/>
          <p:cNvSpPr>
            <a:spLocks noGrp="1"/>
          </p:cNvSpPr>
          <p:nvPr>
            <p:ph type="body" idx="2"/>
          </p:nvPr>
        </p:nvSpPr>
        <p:spPr>
          <a:xfrm>
            <a:off x="457199" y="1227652"/>
            <a:ext cx="8212667" cy="4525963"/>
          </a:xfrm>
        </p:spPr>
        <p:txBody>
          <a:bodyPr/>
          <a:lstStyle/>
          <a:p>
            <a:pPr marL="285750" lvl="0" indent="-285750">
              <a:spcBef>
                <a:spcPts val="1700"/>
              </a:spcBef>
            </a:pPr>
            <a:r>
              <a:rPr lang="en-US" sz="2600" dirty="0" smtClean="0">
                <a:latin typeface="+mn-lt"/>
                <a:ea typeface="Calibri"/>
                <a:cs typeface="Calibri"/>
                <a:sym typeface="Calibri"/>
              </a:rPr>
              <a:t>Strengths</a:t>
            </a:r>
            <a:endParaRPr lang="en-US" sz="2600" dirty="0">
              <a:latin typeface="+mn-lt"/>
              <a:ea typeface="Calibri"/>
              <a:cs typeface="Calibri"/>
              <a:sym typeface="Calibri"/>
            </a:endParaRPr>
          </a:p>
          <a:p>
            <a:pPr marL="285750" lvl="0" indent="-285750">
              <a:spcBef>
                <a:spcPts val="1700"/>
              </a:spcBef>
            </a:pPr>
            <a:r>
              <a:rPr lang="en-US" sz="2600" dirty="0" smtClean="0">
                <a:latin typeface="+mn-lt"/>
                <a:ea typeface="Calibri"/>
                <a:cs typeface="Calibri"/>
                <a:sym typeface="Calibri"/>
              </a:rPr>
              <a:t>Weaknesses</a:t>
            </a:r>
          </a:p>
          <a:p>
            <a:pPr marL="285750" lvl="0" indent="-285750">
              <a:spcBef>
                <a:spcPts val="1700"/>
              </a:spcBef>
            </a:pPr>
            <a:r>
              <a:rPr lang="en-US" sz="2600" dirty="0" smtClean="0">
                <a:latin typeface="+mn-lt"/>
                <a:ea typeface="Calibri"/>
                <a:cs typeface="Calibri"/>
                <a:sym typeface="Calibri"/>
              </a:rPr>
              <a:t>Opportunities</a:t>
            </a:r>
            <a:endParaRPr lang="en-US" sz="2600" dirty="0">
              <a:latin typeface="+mn-lt"/>
              <a:ea typeface="Calibri"/>
              <a:cs typeface="Calibri"/>
              <a:sym typeface="Calibri"/>
            </a:endParaRPr>
          </a:p>
          <a:p>
            <a:pPr marL="285750" lvl="0" indent="-285750">
              <a:spcBef>
                <a:spcPts val="1700"/>
              </a:spcBef>
            </a:pPr>
            <a:r>
              <a:rPr lang="en-US" sz="2600" dirty="0" smtClean="0">
                <a:latin typeface="+mn-lt"/>
                <a:ea typeface="Calibri"/>
                <a:cs typeface="Calibri"/>
                <a:sym typeface="Calibri"/>
              </a:rPr>
              <a:t>Threats</a:t>
            </a:r>
            <a:endParaRPr lang="en-IN" sz="2800" dirty="0">
              <a:latin typeface="+mn-lt"/>
            </a:endParaRPr>
          </a:p>
        </p:txBody>
      </p:sp>
    </p:spTree>
    <p:extLst>
      <p:ext uri="{BB962C8B-B14F-4D97-AF65-F5344CB8AC3E}">
        <p14:creationId xmlns:p14="http://schemas.microsoft.com/office/powerpoint/2010/main" val="717616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574"/>
            <a:ext cx="8229600" cy="1215494"/>
          </a:xfrm>
        </p:spPr>
        <p:txBody>
          <a:bodyPr/>
          <a:lstStyle/>
          <a:p>
            <a:r>
              <a:rPr lang="en-US" sz="3600" dirty="0" smtClean="0">
                <a:latin typeface="+mj-lt"/>
              </a:rPr>
              <a:t>Step 3: Set Organizational or SBU Objectives</a:t>
            </a:r>
            <a:endParaRPr lang="en-IN" sz="3600" dirty="0">
              <a:latin typeface="+mj-lt"/>
            </a:endParaRPr>
          </a:p>
        </p:txBody>
      </p:sp>
      <p:sp>
        <p:nvSpPr>
          <p:cNvPr id="4" name="Text Placeholder 3"/>
          <p:cNvSpPr>
            <a:spLocks noGrp="1"/>
          </p:cNvSpPr>
          <p:nvPr>
            <p:ph type="body" idx="2"/>
          </p:nvPr>
        </p:nvSpPr>
        <p:spPr>
          <a:xfrm>
            <a:off x="457199" y="1591733"/>
            <a:ext cx="8212667" cy="4588933"/>
          </a:xfrm>
        </p:spPr>
        <p:txBody>
          <a:bodyPr/>
          <a:lstStyle/>
          <a:p>
            <a:pPr marL="342900" lvl="0" indent="-342900">
              <a:spcBef>
                <a:spcPts val="0"/>
              </a:spcBef>
            </a:pPr>
            <a:r>
              <a:rPr lang="en-US" sz="2600" dirty="0">
                <a:latin typeface="+mn-lt"/>
                <a:ea typeface="Calibri"/>
                <a:cs typeface="Calibri"/>
                <a:sym typeface="Calibri"/>
              </a:rPr>
              <a:t>Organizational goals and objectives should be direct outgrowth of the mission statement.</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Taking into account internal and external environmental </a:t>
            </a:r>
            <a:r>
              <a:rPr lang="en-US" sz="2400" dirty="0" smtClean="0">
                <a:latin typeface="+mn-lt"/>
                <a:ea typeface="Calibri"/>
                <a:cs typeface="Calibri"/>
                <a:sym typeface="Calibri"/>
              </a:rPr>
              <a:t>factors</a:t>
            </a:r>
            <a:endParaRPr lang="en-US" sz="2400" strike="sngStrike" dirty="0">
              <a:solidFill>
                <a:srgbClr val="FF0000"/>
              </a:solidFill>
              <a:latin typeface="+mn-lt"/>
              <a:ea typeface="Calibri"/>
              <a:cs typeface="Calibri"/>
              <a:sym typeface="Calibri"/>
            </a:endParaRPr>
          </a:p>
          <a:p>
            <a:pPr marL="342900" lvl="0" indent="-342900">
              <a:spcBef>
                <a:spcPts val="1700"/>
              </a:spcBef>
            </a:pPr>
            <a:r>
              <a:rPr lang="en-US" sz="2600" dirty="0">
                <a:latin typeface="+mn-lt"/>
                <a:ea typeface="Calibri"/>
                <a:cs typeface="Calibri"/>
                <a:sym typeface="Calibri"/>
              </a:rPr>
              <a:t>Objectives should be specific, measureable, attainable, and sustainable.</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May be directed toward financial- , operational- , or customer-based </a:t>
            </a:r>
            <a:r>
              <a:rPr lang="en-US" sz="2400" dirty="0" smtClean="0">
                <a:latin typeface="+mn-lt"/>
                <a:ea typeface="Calibri"/>
                <a:cs typeface="Calibri"/>
                <a:sym typeface="Calibri"/>
              </a:rPr>
              <a:t>criteria</a:t>
            </a:r>
            <a:endParaRPr lang="en-IN" sz="2800" dirty="0">
              <a:latin typeface="+mn-lt"/>
            </a:endParaRPr>
          </a:p>
        </p:txBody>
      </p:sp>
    </p:spTree>
    <p:extLst>
      <p:ext uri="{BB962C8B-B14F-4D97-AF65-F5344CB8AC3E}">
        <p14:creationId xmlns:p14="http://schemas.microsoft.com/office/powerpoint/2010/main" val="86133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39" y="381000"/>
            <a:ext cx="8229600" cy="622828"/>
          </a:xfrm>
        </p:spPr>
        <p:txBody>
          <a:bodyPr/>
          <a:lstStyle/>
          <a:p>
            <a:r>
              <a:rPr lang="en-US" sz="3600" dirty="0" smtClean="0">
                <a:latin typeface="+mj-lt"/>
              </a:rPr>
              <a:t>Learning Objectives</a:t>
            </a:r>
            <a:endParaRPr lang="en-US" sz="2000" b="0" dirty="0">
              <a:latin typeface="+mj-lt"/>
            </a:endParaRPr>
          </a:p>
        </p:txBody>
      </p:sp>
      <p:sp>
        <p:nvSpPr>
          <p:cNvPr id="4" name="Text Placeholder 2"/>
          <p:cNvSpPr>
            <a:spLocks noGrp="1"/>
          </p:cNvSpPr>
          <p:nvPr>
            <p:ph sz="quarter" idx="4294967295"/>
          </p:nvPr>
        </p:nvSpPr>
        <p:spPr>
          <a:xfrm>
            <a:off x="286113" y="1611279"/>
            <a:ext cx="8578487" cy="3765068"/>
          </a:xfrm>
          <a:prstGeom prst="rect">
            <a:avLst/>
          </a:prstGeom>
        </p:spPr>
        <p:txBody>
          <a:bodyPr/>
          <a:lstStyle/>
          <a:p>
            <a:pPr marL="0" lvl="0" indent="0">
              <a:spcBef>
                <a:spcPts val="1700"/>
              </a:spcBef>
              <a:buNone/>
            </a:pPr>
            <a:r>
              <a:rPr lang="en-US" sz="2600" b="1" dirty="0" smtClean="0">
                <a:solidFill>
                  <a:srgbClr val="007FA3"/>
                </a:solidFill>
                <a:latin typeface="+mn-lt"/>
                <a:ea typeface="Calibri"/>
                <a:cs typeface="Calibri"/>
                <a:sym typeface="Calibri"/>
              </a:rPr>
              <a:t>3.1</a:t>
            </a:r>
            <a:r>
              <a:rPr lang="en-US" sz="2600" dirty="0" smtClean="0">
                <a:latin typeface="+mn-lt"/>
                <a:ea typeface="Calibri"/>
                <a:cs typeface="Calibri"/>
                <a:sym typeface="Calibri"/>
              </a:rPr>
              <a:t> Explain </a:t>
            </a:r>
            <a:r>
              <a:rPr lang="en-US" sz="2600" dirty="0">
                <a:latin typeface="+mn-lt"/>
                <a:ea typeface="Calibri"/>
                <a:cs typeface="Calibri"/>
                <a:sym typeface="Calibri"/>
              </a:rPr>
              <a:t>business planning and its three </a:t>
            </a:r>
            <a:r>
              <a:rPr lang="en-US" sz="2600" dirty="0" smtClean="0">
                <a:latin typeface="+mn-lt"/>
                <a:ea typeface="Calibri"/>
                <a:cs typeface="Calibri"/>
                <a:sym typeface="Calibri"/>
              </a:rPr>
              <a:t>levels.</a:t>
            </a:r>
          </a:p>
          <a:p>
            <a:pPr marL="0" lvl="0" indent="0">
              <a:spcBef>
                <a:spcPts val="1700"/>
              </a:spcBef>
              <a:buNone/>
            </a:pPr>
            <a:r>
              <a:rPr lang="en-US" sz="2600" b="1" dirty="0" smtClean="0">
                <a:solidFill>
                  <a:srgbClr val="007FA3"/>
                </a:solidFill>
                <a:latin typeface="+mn-lt"/>
                <a:ea typeface="Calibri"/>
                <a:cs typeface="Calibri"/>
                <a:sym typeface="Calibri"/>
              </a:rPr>
              <a:t>3.2</a:t>
            </a:r>
            <a:r>
              <a:rPr lang="en-US" sz="2600" dirty="0" smtClean="0">
                <a:latin typeface="+mn-lt"/>
                <a:ea typeface="Calibri"/>
                <a:cs typeface="Calibri"/>
                <a:sym typeface="Calibri"/>
              </a:rPr>
              <a:t> Describe </a:t>
            </a:r>
            <a:r>
              <a:rPr lang="en-US" sz="2600" dirty="0">
                <a:latin typeface="+mn-lt"/>
                <a:ea typeface="Calibri"/>
                <a:cs typeface="Calibri"/>
                <a:sym typeface="Calibri"/>
              </a:rPr>
              <a:t>the steps in strategic planning</a:t>
            </a:r>
            <a:r>
              <a:rPr lang="en-US" sz="2600" dirty="0" smtClean="0">
                <a:latin typeface="+mn-lt"/>
                <a:ea typeface="Calibri"/>
                <a:cs typeface="Calibri"/>
                <a:sym typeface="Calibri"/>
              </a:rPr>
              <a:t>.</a:t>
            </a:r>
          </a:p>
          <a:p>
            <a:pPr marL="0" lvl="0" indent="0">
              <a:spcBef>
                <a:spcPts val="1700"/>
              </a:spcBef>
              <a:buNone/>
            </a:pPr>
            <a:r>
              <a:rPr lang="en-US" sz="2600" b="1" dirty="0" smtClean="0">
                <a:solidFill>
                  <a:srgbClr val="007FA3"/>
                </a:solidFill>
                <a:latin typeface="+mn-lt"/>
                <a:ea typeface="Calibri"/>
                <a:cs typeface="Calibri"/>
                <a:sym typeface="Calibri"/>
              </a:rPr>
              <a:t>3.3</a:t>
            </a:r>
            <a:r>
              <a:rPr lang="en-US" sz="2600" dirty="0" smtClean="0">
                <a:latin typeface="+mn-lt"/>
                <a:ea typeface="Calibri"/>
                <a:cs typeface="Calibri"/>
                <a:sym typeface="Calibri"/>
              </a:rPr>
              <a:t> Describe </a:t>
            </a:r>
            <a:r>
              <a:rPr lang="en-US" sz="2600" dirty="0">
                <a:latin typeface="+mn-lt"/>
                <a:ea typeface="Calibri"/>
                <a:cs typeface="Calibri"/>
                <a:sym typeface="Calibri"/>
              </a:rPr>
              <a:t>the steps in market planning</a:t>
            </a:r>
            <a:r>
              <a:rPr lang="en-US" sz="2600" dirty="0" smtClean="0">
                <a:latin typeface="+mn-lt"/>
                <a:ea typeface="Calibri"/>
                <a:cs typeface="Calibri"/>
                <a:sym typeface="Calibri"/>
              </a:rPr>
              <a:t>.</a:t>
            </a:r>
            <a:endParaRPr lang="en-US" sz="2600" dirty="0">
              <a:latin typeface="+mn-lt"/>
              <a:ea typeface="Calibri"/>
              <a:cs typeface="Calibri"/>
              <a:sym typeface="Calibri"/>
            </a:endParaRPr>
          </a:p>
        </p:txBody>
      </p:sp>
    </p:spTree>
    <p:extLst>
      <p:ext uri="{BB962C8B-B14F-4D97-AF65-F5344CB8AC3E}">
        <p14:creationId xmlns:p14="http://schemas.microsoft.com/office/powerpoint/2010/main" val="2019218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574"/>
            <a:ext cx="8229600" cy="809093"/>
          </a:xfrm>
        </p:spPr>
        <p:txBody>
          <a:bodyPr/>
          <a:lstStyle/>
          <a:p>
            <a:r>
              <a:rPr lang="en-US" sz="3600" dirty="0" smtClean="0">
                <a:latin typeface="+mj-lt"/>
              </a:rPr>
              <a:t>Step 4: Establish Business Portfolio</a:t>
            </a:r>
            <a:endParaRPr lang="en-IN" sz="3600" dirty="0">
              <a:latin typeface="+mj-lt"/>
            </a:endParaRPr>
          </a:p>
        </p:txBody>
      </p:sp>
      <p:sp>
        <p:nvSpPr>
          <p:cNvPr id="4" name="Text Placeholder 3"/>
          <p:cNvSpPr>
            <a:spLocks noGrp="1"/>
          </p:cNvSpPr>
          <p:nvPr>
            <p:ph type="body" idx="2"/>
          </p:nvPr>
        </p:nvSpPr>
        <p:spPr>
          <a:xfrm>
            <a:off x="457199" y="1363124"/>
            <a:ext cx="8212667" cy="4767710"/>
          </a:xfrm>
        </p:spPr>
        <p:txBody>
          <a:bodyPr/>
          <a:lstStyle/>
          <a:p>
            <a:pPr marL="342900" lvl="0" indent="-342900">
              <a:spcBef>
                <a:spcPts val="0"/>
              </a:spcBef>
            </a:pPr>
            <a:r>
              <a:rPr lang="en-US" sz="2600" dirty="0">
                <a:latin typeface="+mn-lt"/>
                <a:ea typeface="Calibri"/>
                <a:cs typeface="Calibri"/>
                <a:sym typeface="Calibri"/>
              </a:rPr>
              <a:t>A </a:t>
            </a:r>
            <a:r>
              <a:rPr lang="en-US" sz="2600" b="1" dirty="0">
                <a:latin typeface="+mn-lt"/>
                <a:ea typeface="Calibri"/>
                <a:cs typeface="Calibri"/>
                <a:sym typeface="Calibri"/>
              </a:rPr>
              <a:t>business portfolio </a:t>
            </a:r>
            <a:r>
              <a:rPr lang="en-US" sz="2600" dirty="0">
                <a:latin typeface="+mn-lt"/>
                <a:ea typeface="Calibri"/>
                <a:cs typeface="Calibri"/>
                <a:sym typeface="Calibri"/>
              </a:rPr>
              <a:t>represents the range of different businesses that a large firm operates.</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Disney operates multiple lines of business, including movie studios, theme parks, cruises, etc</a:t>
            </a:r>
            <a:r>
              <a:rPr lang="en-US" sz="2400" dirty="0" smtClean="0">
                <a:latin typeface="+mn-lt"/>
                <a:ea typeface="Calibri"/>
                <a:cs typeface="Calibri"/>
                <a:sym typeface="Calibri"/>
              </a:rPr>
              <a:t>.</a:t>
            </a:r>
            <a:endParaRPr lang="en-US" sz="2400" dirty="0">
              <a:latin typeface="+mn-lt"/>
              <a:ea typeface="Calibri"/>
              <a:cs typeface="Calibri"/>
              <a:sym typeface="Calibri"/>
            </a:endParaRPr>
          </a:p>
          <a:p>
            <a:pPr marL="342900" lvl="0" indent="-342900">
              <a:spcBef>
                <a:spcPts val="640"/>
              </a:spcBef>
            </a:pPr>
            <a:r>
              <a:rPr lang="en-US" sz="2600" b="1" dirty="0">
                <a:latin typeface="+mn-lt"/>
                <a:ea typeface="Calibri"/>
                <a:cs typeface="Calibri"/>
                <a:sym typeface="Calibri"/>
              </a:rPr>
              <a:t>Portfolio analysis </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Assesses the growth potential for a firms SBUs and product lines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BCG Growth-Share </a:t>
            </a:r>
            <a:r>
              <a:rPr lang="en-US" sz="2400" dirty="0" smtClean="0">
                <a:latin typeface="+mn-lt"/>
                <a:ea typeface="Calibri"/>
                <a:cs typeface="Calibri"/>
                <a:sym typeface="Calibri"/>
              </a:rPr>
              <a:t>Matrix</a:t>
            </a:r>
            <a:endParaRPr lang="en-IN" sz="2800" dirty="0">
              <a:latin typeface="+mn-lt"/>
            </a:endParaRPr>
          </a:p>
        </p:txBody>
      </p:sp>
    </p:spTree>
    <p:extLst>
      <p:ext uri="{BB962C8B-B14F-4D97-AF65-F5344CB8AC3E}">
        <p14:creationId xmlns:p14="http://schemas.microsoft.com/office/powerpoint/2010/main" val="4200105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575"/>
            <a:ext cx="8229600" cy="699026"/>
          </a:xfrm>
        </p:spPr>
        <p:txBody>
          <a:bodyPr/>
          <a:lstStyle/>
          <a:p>
            <a:r>
              <a:rPr lang="en-US" sz="3600" dirty="0" smtClean="0">
                <a:latin typeface="+mj-lt"/>
              </a:rPr>
              <a:t>Figure 3.3 BCG Matrix</a:t>
            </a:r>
            <a:endParaRPr lang="en-IN" sz="3600" dirty="0">
              <a:latin typeface="+mj-lt"/>
            </a:endParaRPr>
          </a:p>
        </p:txBody>
      </p:sp>
      <p:pic>
        <p:nvPicPr>
          <p:cNvPr id="6" name="Picture 273" descr="A four-box matrix shows the BCG matrix based on relative market share (high to low) and market growth rate (low to high).&#10;The matrix illustrates four scenarios: &#10;1. Relative market share is high and market growth rate is high: portfolio is “Stars”. SBUs whose products have a dominant market share in high-growth markets.&#10;2. Relative market share is high and market growth rate is low: portfolio is “Cash Cows”. SBUs whose products have a dominant market share in a low-growth market.&#10;3. Relative market share is low and market growth rate is high: portfolio is “Question Marks”. SBUs whose products have a low market share in high-growth markets.&#10;4. Relative market share is low and market growth rate is low: portfolio is “Dogs”. SBUs nobody wants."/>
          <p:cNvPicPr preferRelativeResize="0"/>
          <p:nvPr/>
        </p:nvPicPr>
        <p:blipFill rotWithShape="1">
          <a:blip r:embed="rId3">
            <a:alphaModFix/>
          </a:blip>
          <a:srcRect l="2969" b="4731"/>
          <a:stretch/>
        </p:blipFill>
        <p:spPr>
          <a:xfrm>
            <a:off x="899160" y="1357405"/>
            <a:ext cx="7525172" cy="4342355"/>
          </a:xfrm>
          <a:prstGeom prst="rect">
            <a:avLst/>
          </a:prstGeom>
          <a:noFill/>
          <a:ln>
            <a:noFill/>
          </a:ln>
        </p:spPr>
      </p:pic>
      <p:sp>
        <p:nvSpPr>
          <p:cNvPr id="3" name="TextBox 2"/>
          <p:cNvSpPr txBox="1"/>
          <p:nvPr/>
        </p:nvSpPr>
        <p:spPr>
          <a:xfrm>
            <a:off x="1828800" y="5821680"/>
            <a:ext cx="5949064" cy="307777"/>
          </a:xfrm>
          <a:prstGeom prst="rect">
            <a:avLst/>
          </a:prstGeom>
          <a:noFill/>
        </p:spPr>
        <p:txBody>
          <a:bodyPr wrap="none" rtlCol="0">
            <a:spAutoFit/>
          </a:bodyPr>
          <a:lstStyle/>
          <a:p>
            <a:r>
              <a:rPr lang="en-IN" b="1" dirty="0"/>
              <a:t>Source: </a:t>
            </a:r>
            <a:r>
              <a:rPr lang="en-IN" dirty="0"/>
              <a:t>Product Portfolio Matrix, © 1970, The Boston Consulting Group.</a:t>
            </a:r>
          </a:p>
        </p:txBody>
      </p:sp>
    </p:spTree>
    <p:extLst>
      <p:ext uri="{BB962C8B-B14F-4D97-AF65-F5344CB8AC3E}">
        <p14:creationId xmlns:p14="http://schemas.microsoft.com/office/powerpoint/2010/main" val="2356345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Step 5: Develop Growth Strategies</a:t>
            </a:r>
            <a:endParaRPr lang="en-IN" sz="3600" dirty="0">
              <a:latin typeface="+mj-lt"/>
            </a:endParaRPr>
          </a:p>
        </p:txBody>
      </p:sp>
      <p:sp>
        <p:nvSpPr>
          <p:cNvPr id="4" name="Text Placeholder 3"/>
          <p:cNvSpPr>
            <a:spLocks noGrp="1"/>
          </p:cNvSpPr>
          <p:nvPr>
            <p:ph type="body" idx="2"/>
          </p:nvPr>
        </p:nvSpPr>
        <p:spPr>
          <a:xfrm>
            <a:off x="457200" y="1303855"/>
            <a:ext cx="8229600" cy="4795609"/>
          </a:xfrm>
        </p:spPr>
        <p:txBody>
          <a:bodyPr/>
          <a:lstStyle/>
          <a:p>
            <a:pPr marL="342900" lvl="0" indent="-342900">
              <a:spcBef>
                <a:spcPts val="0"/>
              </a:spcBef>
            </a:pPr>
            <a:r>
              <a:rPr lang="en-US" sz="2600" dirty="0">
                <a:latin typeface="+mn-lt"/>
                <a:ea typeface="Calibri"/>
                <a:cs typeface="Calibri"/>
                <a:sym typeface="Calibri"/>
              </a:rPr>
              <a:t>Product-market growth matrix</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Characterizes different types of growth strategies based on market and product types</a:t>
            </a:r>
            <a:r>
              <a:rPr lang="en-US" sz="2400" dirty="0" smtClean="0">
                <a:latin typeface="+mn-lt"/>
                <a:ea typeface="Calibri"/>
                <a:cs typeface="Calibri"/>
                <a:sym typeface="Calibri"/>
              </a:rPr>
              <a:t>.</a:t>
            </a:r>
            <a:endParaRPr lang="en-US" sz="2400" dirty="0">
              <a:latin typeface="+mn-lt"/>
              <a:ea typeface="Calibri"/>
              <a:cs typeface="Calibri"/>
              <a:sym typeface="Calibri"/>
            </a:endParaRPr>
          </a:p>
          <a:p>
            <a:pPr marL="1371600" lvl="2" indent="-457200">
              <a:spcBef>
                <a:spcPts val="1700"/>
              </a:spcBef>
              <a:buFont typeface="Wingdings" panose="05000000000000000000" pitchFamily="2" charset="2"/>
              <a:buChar char="§"/>
            </a:pPr>
            <a:r>
              <a:rPr lang="en-US" sz="2400" dirty="0">
                <a:latin typeface="+mn-lt"/>
                <a:ea typeface="Calibri"/>
                <a:cs typeface="Calibri"/>
                <a:sym typeface="Calibri"/>
              </a:rPr>
              <a:t>Market penetration</a:t>
            </a:r>
          </a:p>
          <a:p>
            <a:pPr marL="1371600" lvl="2" indent="-457200">
              <a:spcBef>
                <a:spcPts val="1700"/>
              </a:spcBef>
              <a:buFont typeface="Wingdings" panose="05000000000000000000" pitchFamily="2" charset="2"/>
              <a:buChar char="§"/>
            </a:pPr>
            <a:r>
              <a:rPr lang="en-US" sz="2400" dirty="0">
                <a:latin typeface="+mn-lt"/>
                <a:ea typeface="Calibri"/>
                <a:cs typeface="Calibri"/>
                <a:sym typeface="Calibri"/>
              </a:rPr>
              <a:t>Market development</a:t>
            </a:r>
          </a:p>
          <a:p>
            <a:pPr marL="1371600" lvl="2" indent="-457200">
              <a:spcBef>
                <a:spcPts val="1700"/>
              </a:spcBef>
              <a:buFont typeface="Wingdings" panose="05000000000000000000" pitchFamily="2" charset="2"/>
              <a:buChar char="§"/>
            </a:pPr>
            <a:r>
              <a:rPr lang="en-US" sz="2400" dirty="0">
                <a:latin typeface="+mn-lt"/>
                <a:ea typeface="Calibri"/>
                <a:cs typeface="Calibri"/>
                <a:sym typeface="Calibri"/>
              </a:rPr>
              <a:t>Product development</a:t>
            </a:r>
          </a:p>
          <a:p>
            <a:pPr marL="1371600" lvl="2" indent="-457200">
              <a:spcBef>
                <a:spcPts val="1700"/>
              </a:spcBef>
              <a:buFont typeface="Wingdings" panose="05000000000000000000" pitchFamily="2" charset="2"/>
              <a:buChar char="§"/>
            </a:pPr>
            <a:r>
              <a:rPr lang="en-US" sz="2400" dirty="0" smtClean="0">
                <a:latin typeface="+mn-lt"/>
                <a:ea typeface="Calibri"/>
                <a:cs typeface="Calibri"/>
                <a:sym typeface="Calibri"/>
              </a:rPr>
              <a:t>Diversification</a:t>
            </a:r>
            <a:endParaRPr lang="en-IN" sz="2800" dirty="0">
              <a:latin typeface="+mn-lt"/>
            </a:endParaRPr>
          </a:p>
        </p:txBody>
      </p:sp>
    </p:spTree>
    <p:extLst>
      <p:ext uri="{BB962C8B-B14F-4D97-AF65-F5344CB8AC3E}">
        <p14:creationId xmlns:p14="http://schemas.microsoft.com/office/powerpoint/2010/main" val="287841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122362"/>
          </a:xfrm>
        </p:spPr>
        <p:txBody>
          <a:bodyPr/>
          <a:lstStyle/>
          <a:p>
            <a:r>
              <a:rPr lang="en-US" sz="3600" dirty="0" smtClean="0">
                <a:latin typeface="+mj-lt"/>
              </a:rPr>
              <a:t>Figure 3.4 Product</a:t>
            </a:r>
            <a:r>
              <a:rPr lang="en-US" sz="3600" dirty="0">
                <a:latin typeface="Calibri"/>
                <a:ea typeface="Calibri"/>
                <a:cs typeface="Calibri"/>
                <a:sym typeface="Calibri"/>
              </a:rPr>
              <a:t>–</a:t>
            </a:r>
            <a:r>
              <a:rPr lang="en-US" sz="3600" dirty="0" smtClean="0">
                <a:latin typeface="+mj-lt"/>
              </a:rPr>
              <a:t>Market Growth Matrix</a:t>
            </a:r>
            <a:endParaRPr lang="en-IN" sz="3600" dirty="0">
              <a:latin typeface="+mj-lt"/>
            </a:endParaRPr>
          </a:p>
        </p:txBody>
      </p:sp>
      <p:pic>
        <p:nvPicPr>
          <p:cNvPr id="6" name="Picture 293" descr="A four-box matrix shows the product-market growth matrix based on product emphasis (existing products and new products) and market emphasis (existing markets and new markets).&#10;The matrix illustrates four scenarios:&#10;1. Emphasis is on existing products and existing markets: Market penetration strategy – Seek to increase sales of existing products to existing markets.&#10;2. Emphasis is on existing products and new markets: Market development strategy – Introduce existing products to new markets.&#10;3. Emphasis is on new products and existing markets: Product development strategy – Create growth by selling new products in existing markets.&#10;4. Emphasis is on new products and new markets: Diversification strategy – Emphasize both new products and new markets to achieve growth."/>
          <p:cNvPicPr preferRelativeResize="0"/>
          <p:nvPr/>
        </p:nvPicPr>
        <p:blipFill rotWithShape="1">
          <a:blip r:embed="rId3">
            <a:alphaModFix/>
          </a:blip>
          <a:srcRect/>
          <a:stretch/>
        </p:blipFill>
        <p:spPr>
          <a:xfrm>
            <a:off x="1600200" y="1524000"/>
            <a:ext cx="6019798" cy="4543424"/>
          </a:xfrm>
          <a:prstGeom prst="rect">
            <a:avLst/>
          </a:prstGeom>
          <a:noFill/>
          <a:ln>
            <a:noFill/>
          </a:ln>
        </p:spPr>
      </p:pic>
    </p:spTree>
    <p:extLst>
      <p:ext uri="{BB962C8B-B14F-4D97-AF65-F5344CB8AC3E}">
        <p14:creationId xmlns:p14="http://schemas.microsoft.com/office/powerpoint/2010/main" val="3757043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Strategic Planning Summary</a:t>
            </a:r>
            <a:endParaRPr lang="en-IN" sz="3600" dirty="0">
              <a:latin typeface="+mj-lt"/>
            </a:endParaRPr>
          </a:p>
        </p:txBody>
      </p:sp>
      <p:sp>
        <p:nvSpPr>
          <p:cNvPr id="4" name="Text Placeholder 3"/>
          <p:cNvSpPr>
            <a:spLocks noGrp="1"/>
          </p:cNvSpPr>
          <p:nvPr>
            <p:ph type="body" idx="2"/>
          </p:nvPr>
        </p:nvSpPr>
        <p:spPr>
          <a:xfrm>
            <a:off x="457200" y="1188401"/>
            <a:ext cx="8229600" cy="4931844"/>
          </a:xfrm>
        </p:spPr>
        <p:txBody>
          <a:bodyPr/>
          <a:lstStyle/>
          <a:p>
            <a:pPr marL="342900" lvl="0" indent="-342900">
              <a:lnSpc>
                <a:spcPct val="90000"/>
              </a:lnSpc>
              <a:spcBef>
                <a:spcPts val="0"/>
              </a:spcBef>
            </a:pPr>
            <a:r>
              <a:rPr lang="en-US" sz="2600" dirty="0">
                <a:latin typeface="+mn-lt"/>
                <a:ea typeface="Calibri"/>
                <a:cs typeface="Calibri"/>
                <a:sym typeface="Calibri"/>
              </a:rPr>
              <a:t>Successful executives understand strategic planning as an ongoing process</a:t>
            </a:r>
            <a:r>
              <a:rPr lang="en-US" sz="2600" dirty="0" smtClean="0">
                <a:latin typeface="+mn-lt"/>
                <a:ea typeface="Calibri"/>
                <a:cs typeface="Calibri"/>
                <a:sym typeface="Calibri"/>
              </a:rPr>
              <a:t>.</a:t>
            </a:r>
            <a:endParaRPr lang="en-US" sz="2600" dirty="0">
              <a:latin typeface="+mn-lt"/>
              <a:ea typeface="Calibri"/>
              <a:cs typeface="Calibri"/>
              <a:sym typeface="Calibri"/>
            </a:endParaRPr>
          </a:p>
          <a:p>
            <a:pPr marL="342900" lvl="0" indent="-342900">
              <a:lnSpc>
                <a:spcPct val="90000"/>
              </a:lnSpc>
              <a:spcBef>
                <a:spcPts val="1700"/>
              </a:spcBef>
            </a:pPr>
            <a:r>
              <a:rPr lang="en-US" sz="2600" dirty="0">
                <a:latin typeface="+mn-lt"/>
                <a:ea typeface="Calibri"/>
                <a:cs typeface="Calibri"/>
                <a:sym typeface="Calibri"/>
              </a:rPr>
              <a:t>One that proceeds from defining a shared purpose, leading to business growth</a:t>
            </a:r>
          </a:p>
          <a:p>
            <a:pPr marL="971550" lvl="1" indent="-514350">
              <a:lnSpc>
                <a:spcPct val="90000"/>
              </a:lnSpc>
              <a:spcBef>
                <a:spcPts val="1700"/>
              </a:spcBef>
              <a:buFont typeface="Calibri"/>
              <a:buAutoNum type="arabicPeriod"/>
            </a:pPr>
            <a:r>
              <a:rPr lang="en-US" sz="2400" dirty="0">
                <a:latin typeface="+mn-lt"/>
                <a:ea typeface="Calibri"/>
                <a:cs typeface="Calibri"/>
                <a:sym typeface="Calibri"/>
              </a:rPr>
              <a:t>Define the mission</a:t>
            </a:r>
          </a:p>
          <a:p>
            <a:pPr marL="971550" lvl="1" indent="-514350">
              <a:lnSpc>
                <a:spcPct val="90000"/>
              </a:lnSpc>
              <a:spcBef>
                <a:spcPts val="1700"/>
              </a:spcBef>
              <a:buFont typeface="Calibri"/>
              <a:buAutoNum type="arabicPeriod"/>
            </a:pPr>
            <a:r>
              <a:rPr lang="en-US" sz="2400" dirty="0">
                <a:latin typeface="+mn-lt"/>
                <a:ea typeface="Calibri"/>
                <a:cs typeface="Calibri"/>
                <a:sym typeface="Calibri"/>
              </a:rPr>
              <a:t>Evaluate environment</a:t>
            </a:r>
          </a:p>
          <a:p>
            <a:pPr marL="971550" lvl="1" indent="-514350">
              <a:lnSpc>
                <a:spcPct val="90000"/>
              </a:lnSpc>
              <a:spcBef>
                <a:spcPts val="1700"/>
              </a:spcBef>
              <a:buFont typeface="Calibri"/>
              <a:buAutoNum type="arabicPeriod"/>
            </a:pPr>
            <a:r>
              <a:rPr lang="en-US" sz="2400" dirty="0">
                <a:latin typeface="+mn-lt"/>
                <a:ea typeface="Calibri"/>
                <a:cs typeface="Calibri"/>
                <a:sym typeface="Calibri"/>
              </a:rPr>
              <a:t>Set objectives</a:t>
            </a:r>
          </a:p>
          <a:p>
            <a:pPr marL="971550" lvl="1" indent="-514350">
              <a:lnSpc>
                <a:spcPct val="90000"/>
              </a:lnSpc>
              <a:spcBef>
                <a:spcPts val="1700"/>
              </a:spcBef>
              <a:buFont typeface="Calibri"/>
              <a:buAutoNum type="arabicPeriod"/>
            </a:pPr>
            <a:r>
              <a:rPr lang="en-US" sz="2400" dirty="0">
                <a:latin typeface="+mn-lt"/>
                <a:ea typeface="Calibri"/>
                <a:cs typeface="Calibri"/>
                <a:sym typeface="Calibri"/>
              </a:rPr>
              <a:t>Establish business portfolio</a:t>
            </a:r>
          </a:p>
          <a:p>
            <a:pPr marL="971550" lvl="1" indent="-514350">
              <a:lnSpc>
                <a:spcPct val="90000"/>
              </a:lnSpc>
              <a:spcBef>
                <a:spcPts val="1700"/>
              </a:spcBef>
              <a:buFont typeface="Calibri"/>
              <a:buAutoNum type="arabicPeriod"/>
            </a:pPr>
            <a:r>
              <a:rPr lang="en-US" sz="2400" dirty="0">
                <a:latin typeface="+mn-lt"/>
                <a:ea typeface="Calibri"/>
                <a:cs typeface="Calibri"/>
                <a:sym typeface="Calibri"/>
              </a:rPr>
              <a:t>Develop growth </a:t>
            </a:r>
            <a:r>
              <a:rPr lang="en-US" sz="2400" dirty="0" smtClean="0">
                <a:latin typeface="+mn-lt"/>
                <a:ea typeface="Calibri"/>
                <a:cs typeface="Calibri"/>
                <a:sym typeface="Calibri"/>
              </a:rPr>
              <a:t>strategies</a:t>
            </a:r>
            <a:endParaRPr lang="en-IN" sz="2800" dirty="0">
              <a:latin typeface="+mn-lt"/>
            </a:endParaRPr>
          </a:p>
        </p:txBody>
      </p:sp>
    </p:spTree>
    <p:extLst>
      <p:ext uri="{BB962C8B-B14F-4D97-AF65-F5344CB8AC3E}">
        <p14:creationId xmlns:p14="http://schemas.microsoft.com/office/powerpoint/2010/main" val="909439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229600" cy="1130829"/>
          </a:xfrm>
        </p:spPr>
        <p:txBody>
          <a:bodyPr/>
          <a:lstStyle/>
          <a:p>
            <a:r>
              <a:rPr lang="en-US" sz="3600" dirty="0" smtClean="0">
                <a:latin typeface="+mj-lt"/>
              </a:rPr>
              <a:t>Ethical/Sustainable Decisions in the Real World</a:t>
            </a:r>
            <a:endParaRPr lang="en-IN" sz="3600" dirty="0">
              <a:latin typeface="+mj-lt"/>
            </a:endParaRPr>
          </a:p>
        </p:txBody>
      </p:sp>
      <p:sp>
        <p:nvSpPr>
          <p:cNvPr id="4" name="Text Placeholder 3"/>
          <p:cNvSpPr>
            <a:spLocks noGrp="1"/>
          </p:cNvSpPr>
          <p:nvPr>
            <p:ph type="body" idx="2"/>
          </p:nvPr>
        </p:nvSpPr>
        <p:spPr>
          <a:xfrm>
            <a:off x="457200" y="1828810"/>
            <a:ext cx="8229600" cy="4165610"/>
          </a:xfrm>
        </p:spPr>
        <p:txBody>
          <a:bodyPr/>
          <a:lstStyle/>
          <a:p>
            <a:pPr marL="342900" lvl="0" indent="-342900">
              <a:spcBef>
                <a:spcPts val="0"/>
              </a:spcBef>
            </a:pPr>
            <a:r>
              <a:rPr lang="en-IN" sz="2600" dirty="0">
                <a:latin typeface="+mn-lt"/>
                <a:ea typeface="Calibri"/>
                <a:cs typeface="Calibri"/>
                <a:sym typeface="Calibri"/>
              </a:rPr>
              <a:t>Pharmaceutical firms have various costs associated with the development of new drugs</a:t>
            </a:r>
            <a:r>
              <a:rPr lang="en-IN" sz="2600" dirty="0" smtClean="0">
                <a:latin typeface="+mn-lt"/>
                <a:ea typeface="Calibri"/>
                <a:cs typeface="Calibri"/>
                <a:sym typeface="Calibri"/>
              </a:rPr>
              <a:t>.</a:t>
            </a:r>
            <a:endParaRPr lang="en-IN" sz="2600" dirty="0">
              <a:latin typeface="+mn-lt"/>
              <a:ea typeface="Calibri"/>
              <a:cs typeface="Calibri"/>
              <a:sym typeface="Calibri"/>
            </a:endParaRPr>
          </a:p>
          <a:p>
            <a:pPr marL="342900" lvl="0" indent="-342900">
              <a:spcBef>
                <a:spcPts val="1700"/>
              </a:spcBef>
            </a:pPr>
            <a:r>
              <a:rPr lang="en-IN" sz="2600" dirty="0">
                <a:latin typeface="+mn-lt"/>
                <a:ea typeface="Calibri"/>
                <a:cs typeface="Calibri"/>
                <a:sym typeface="Calibri"/>
              </a:rPr>
              <a:t>To offset costs, </a:t>
            </a:r>
            <a:r>
              <a:rPr lang="en-IN" sz="2600" dirty="0" err="1">
                <a:latin typeface="+mn-lt"/>
                <a:ea typeface="Calibri"/>
                <a:cs typeface="Calibri"/>
                <a:sym typeface="Calibri"/>
              </a:rPr>
              <a:t>pharma</a:t>
            </a:r>
            <a:r>
              <a:rPr lang="en-IN" sz="2600" dirty="0">
                <a:latin typeface="+mn-lt"/>
                <a:ea typeface="Calibri"/>
                <a:cs typeface="Calibri"/>
                <a:sym typeface="Calibri"/>
              </a:rPr>
              <a:t> companies raise the price of drugs that have no or low growth</a:t>
            </a:r>
            <a:r>
              <a:rPr lang="en-IN" sz="2600" dirty="0" smtClean="0">
                <a:latin typeface="+mn-lt"/>
                <a:ea typeface="Calibri"/>
                <a:cs typeface="Calibri"/>
                <a:sym typeface="Calibri"/>
              </a:rPr>
              <a:t>.</a:t>
            </a:r>
            <a:endParaRPr lang="en-IN" sz="2600" dirty="0">
              <a:solidFill>
                <a:srgbClr val="007FA3"/>
              </a:solidFill>
              <a:latin typeface="+mn-lt"/>
              <a:ea typeface="Calibri"/>
              <a:cs typeface="Calibri"/>
              <a:sym typeface="Calibri"/>
            </a:endParaRPr>
          </a:p>
          <a:p>
            <a:pPr marL="0" lvl="0" indent="0">
              <a:spcBef>
                <a:spcPts val="1700"/>
              </a:spcBef>
              <a:buClr>
                <a:schemeClr val="dk2"/>
              </a:buClr>
              <a:buSzPct val="25000"/>
              <a:buNone/>
            </a:pPr>
            <a:r>
              <a:rPr lang="en-IN" sz="2400" b="1" dirty="0">
                <a:solidFill>
                  <a:srgbClr val="000000"/>
                </a:solidFill>
                <a:latin typeface="+mn-lt"/>
                <a:ea typeface="Calibri"/>
                <a:cs typeface="Calibri"/>
                <a:sym typeface="Calibri"/>
              </a:rPr>
              <a:t>Is it appropriate for </a:t>
            </a:r>
            <a:r>
              <a:rPr lang="en-IN" sz="2400" b="1" dirty="0" err="1">
                <a:solidFill>
                  <a:srgbClr val="000000"/>
                </a:solidFill>
                <a:latin typeface="+mn-lt"/>
                <a:ea typeface="Calibri"/>
                <a:cs typeface="Calibri"/>
                <a:sym typeface="Calibri"/>
              </a:rPr>
              <a:t>pharma</a:t>
            </a:r>
            <a:r>
              <a:rPr lang="en-IN" sz="2400" b="1" dirty="0">
                <a:solidFill>
                  <a:srgbClr val="000000"/>
                </a:solidFill>
                <a:latin typeface="+mn-lt"/>
                <a:ea typeface="Calibri"/>
                <a:cs typeface="Calibri"/>
                <a:sym typeface="Calibri"/>
              </a:rPr>
              <a:t> companies to set prices of prescription drugs at any level they want based on the needs of the business? </a:t>
            </a:r>
            <a:endParaRPr lang="en-IN" sz="2800" dirty="0">
              <a:latin typeface="+mn-lt"/>
            </a:endParaRPr>
          </a:p>
        </p:txBody>
      </p:sp>
    </p:spTree>
    <p:extLst>
      <p:ext uri="{BB962C8B-B14F-4D97-AF65-F5344CB8AC3E}">
        <p14:creationId xmlns:p14="http://schemas.microsoft.com/office/powerpoint/2010/main" val="4134816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229600" cy="1130829"/>
          </a:xfrm>
        </p:spPr>
        <p:txBody>
          <a:bodyPr/>
          <a:lstStyle/>
          <a:p>
            <a:r>
              <a:rPr lang="en-US" sz="3600" dirty="0" smtClean="0">
                <a:latin typeface="+mj-lt"/>
              </a:rPr>
              <a:t>Market Planning: Develop and Execute Marketing Strategy</a:t>
            </a:r>
            <a:endParaRPr lang="en-IN" sz="3600" dirty="0">
              <a:latin typeface="+mj-lt"/>
            </a:endParaRPr>
          </a:p>
        </p:txBody>
      </p:sp>
      <p:sp>
        <p:nvSpPr>
          <p:cNvPr id="4" name="Text Placeholder 3"/>
          <p:cNvSpPr>
            <a:spLocks noGrp="1"/>
          </p:cNvSpPr>
          <p:nvPr>
            <p:ph type="body" idx="2"/>
          </p:nvPr>
        </p:nvSpPr>
        <p:spPr>
          <a:xfrm>
            <a:off x="457200" y="1828810"/>
            <a:ext cx="8229600" cy="4165610"/>
          </a:xfrm>
        </p:spPr>
        <p:txBody>
          <a:bodyPr/>
          <a:lstStyle/>
          <a:p>
            <a:pPr marL="342900" lvl="0" indent="-342900">
              <a:spcBef>
                <a:spcPts val="0"/>
              </a:spcBef>
            </a:pPr>
            <a:r>
              <a:rPr lang="en-US" sz="2600" dirty="0">
                <a:latin typeface="+mn-lt"/>
                <a:ea typeface="Calibri"/>
                <a:cs typeface="Calibri"/>
                <a:sym typeface="Calibri"/>
              </a:rPr>
              <a:t>Effective implementation of the four Ps requires a great deal of planning</a:t>
            </a:r>
            <a:r>
              <a:rPr lang="en-US" sz="2600" dirty="0" smtClean="0">
                <a:latin typeface="+mn-lt"/>
                <a:ea typeface="Calibri"/>
                <a:cs typeface="Calibri"/>
                <a:sym typeface="Calibri"/>
              </a:rPr>
              <a:t>.</a:t>
            </a:r>
            <a:endParaRPr lang="en-US" sz="2600" dirty="0">
              <a:latin typeface="+mn-lt"/>
              <a:ea typeface="Calibri"/>
              <a:cs typeface="Calibri"/>
              <a:sym typeface="Calibri"/>
            </a:endParaRPr>
          </a:p>
          <a:p>
            <a:pPr marL="342900" lvl="0" indent="-342900">
              <a:spcBef>
                <a:spcPts val="1700"/>
              </a:spcBef>
            </a:pPr>
            <a:r>
              <a:rPr lang="en-US" sz="2600" dirty="0">
                <a:latin typeface="+mn-lt"/>
                <a:ea typeface="Calibri"/>
                <a:cs typeface="Calibri"/>
                <a:sym typeface="Calibri"/>
              </a:rPr>
              <a:t>Steps are similar to those in strategic planning</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Key difference relates to focus on issues relating to marketing mix</a:t>
            </a:r>
            <a:r>
              <a:rPr lang="en-US" sz="2400" dirty="0" smtClean="0">
                <a:latin typeface="+mn-lt"/>
                <a:ea typeface="Calibri"/>
                <a:cs typeface="Calibri"/>
                <a:sym typeface="Calibri"/>
              </a:rPr>
              <a:t>.</a:t>
            </a:r>
            <a:endParaRPr lang="en-IN" sz="2800" dirty="0">
              <a:latin typeface="+mn-lt"/>
            </a:endParaRPr>
          </a:p>
        </p:txBody>
      </p:sp>
    </p:spTree>
    <p:extLst>
      <p:ext uri="{BB962C8B-B14F-4D97-AF65-F5344CB8AC3E}">
        <p14:creationId xmlns:p14="http://schemas.microsoft.com/office/powerpoint/2010/main" val="2894343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229600" cy="777407"/>
          </a:xfrm>
        </p:spPr>
        <p:txBody>
          <a:bodyPr/>
          <a:lstStyle/>
          <a:p>
            <a:r>
              <a:rPr lang="en-US" sz="3600" dirty="0" smtClean="0">
                <a:latin typeface="+mj-lt"/>
              </a:rPr>
              <a:t>Figure 3.5 Steps in Market Planning</a:t>
            </a:r>
            <a:endParaRPr lang="en-IN" sz="3600" dirty="0">
              <a:latin typeface="+mj-lt"/>
            </a:endParaRPr>
          </a:p>
        </p:txBody>
      </p:sp>
      <p:pic>
        <p:nvPicPr>
          <p:cNvPr id="6" name="Picture 327" descr="An illustration shows the sequence of steps involved in market planning.&#10;Step 1: Perform a Situation Analysis&#10;Step 2: Set Marketing Objectives&#10;Step 3: Develop Marketing Strategies&#10;Step 4: Implement and Control the Marketing Plan"/>
          <p:cNvPicPr preferRelativeResize="0"/>
          <p:nvPr/>
        </p:nvPicPr>
        <p:blipFill rotWithShape="1">
          <a:blip r:embed="rId3">
            <a:alphaModFix/>
          </a:blip>
          <a:srcRect/>
          <a:stretch/>
        </p:blipFill>
        <p:spPr>
          <a:xfrm>
            <a:off x="2438400" y="1367238"/>
            <a:ext cx="4583112" cy="4800600"/>
          </a:xfrm>
          <a:prstGeom prst="rect">
            <a:avLst/>
          </a:prstGeom>
          <a:noFill/>
          <a:ln>
            <a:noFill/>
          </a:ln>
        </p:spPr>
      </p:pic>
    </p:spTree>
    <p:extLst>
      <p:ext uri="{BB962C8B-B14F-4D97-AF65-F5344CB8AC3E}">
        <p14:creationId xmlns:p14="http://schemas.microsoft.com/office/powerpoint/2010/main" val="3692397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Step 1: Perform a Situation Analysis</a:t>
            </a:r>
            <a:endParaRPr lang="en-IN" sz="3600" dirty="0">
              <a:latin typeface="+mj-lt"/>
            </a:endParaRPr>
          </a:p>
        </p:txBody>
      </p:sp>
      <p:sp>
        <p:nvSpPr>
          <p:cNvPr id="4" name="Text Placeholder 3"/>
          <p:cNvSpPr>
            <a:spLocks noGrp="1"/>
          </p:cNvSpPr>
          <p:nvPr>
            <p:ph type="body" idx="2"/>
          </p:nvPr>
        </p:nvSpPr>
        <p:spPr>
          <a:xfrm>
            <a:off x="457200" y="1373766"/>
            <a:ext cx="8229600" cy="4525963"/>
          </a:xfrm>
        </p:spPr>
        <p:txBody>
          <a:bodyPr/>
          <a:lstStyle/>
          <a:p>
            <a:pPr marL="285750" lvl="0" indent="-285750">
              <a:spcBef>
                <a:spcPts val="1700"/>
              </a:spcBef>
            </a:pPr>
            <a:r>
              <a:rPr lang="en-US" sz="2600" dirty="0">
                <a:latin typeface="+mn-lt"/>
                <a:ea typeface="Calibri"/>
                <a:cs typeface="Calibri"/>
                <a:sym typeface="Calibri"/>
              </a:rPr>
              <a:t>Analyze the marketing </a:t>
            </a:r>
            <a:r>
              <a:rPr lang="en-US" sz="2600" dirty="0" smtClean="0">
                <a:latin typeface="+mn-lt"/>
                <a:ea typeface="Calibri"/>
                <a:cs typeface="Calibri"/>
                <a:sym typeface="Calibri"/>
              </a:rPr>
              <a:t>environment</a:t>
            </a:r>
            <a:endParaRPr lang="en-US" sz="2600" dirty="0">
              <a:latin typeface="+mn-lt"/>
              <a:ea typeface="Calibri"/>
              <a:cs typeface="Calibri"/>
              <a:sym typeface="Calibri"/>
            </a:endParaRPr>
          </a:p>
          <a:p>
            <a:pPr marL="285750" lvl="0" indent="-285750">
              <a:spcBef>
                <a:spcPts val="1700"/>
              </a:spcBef>
            </a:pPr>
            <a:r>
              <a:rPr lang="en-US" sz="2600" dirty="0">
                <a:latin typeface="+mn-lt"/>
                <a:ea typeface="Calibri"/>
                <a:cs typeface="Calibri"/>
                <a:sym typeface="Calibri"/>
              </a:rPr>
              <a:t>Conduct SWOT </a:t>
            </a:r>
            <a:r>
              <a:rPr lang="en-US" sz="2600" dirty="0" smtClean="0">
                <a:latin typeface="+mn-lt"/>
                <a:ea typeface="Calibri"/>
                <a:cs typeface="Calibri"/>
                <a:sym typeface="Calibri"/>
              </a:rPr>
              <a:t>analysis</a:t>
            </a:r>
            <a:endParaRPr lang="en-US" sz="2800" dirty="0">
              <a:latin typeface="+mn-lt"/>
              <a:ea typeface="Calibri"/>
              <a:cs typeface="Calibri"/>
              <a:sym typeface="Calibri"/>
            </a:endParaRPr>
          </a:p>
        </p:txBody>
      </p:sp>
    </p:spTree>
    <p:extLst>
      <p:ext uri="{BB962C8B-B14F-4D97-AF65-F5344CB8AC3E}">
        <p14:creationId xmlns:p14="http://schemas.microsoft.com/office/powerpoint/2010/main" val="2030450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Step 2: Set Marketing Objectives</a:t>
            </a:r>
            <a:endParaRPr lang="en-IN" sz="3600" dirty="0">
              <a:latin typeface="+mj-lt"/>
            </a:endParaRPr>
          </a:p>
        </p:txBody>
      </p:sp>
      <p:sp>
        <p:nvSpPr>
          <p:cNvPr id="4" name="Text Placeholder 3"/>
          <p:cNvSpPr>
            <a:spLocks noGrp="1"/>
          </p:cNvSpPr>
          <p:nvPr>
            <p:ph type="body" idx="2"/>
          </p:nvPr>
        </p:nvSpPr>
        <p:spPr>
          <a:xfrm>
            <a:off x="457200" y="1373766"/>
            <a:ext cx="8229600" cy="4525963"/>
          </a:xfrm>
        </p:spPr>
        <p:txBody>
          <a:bodyPr/>
          <a:lstStyle/>
          <a:p>
            <a:pPr marL="285750" lvl="0" indent="-285750">
              <a:spcBef>
                <a:spcPts val="0"/>
              </a:spcBef>
            </a:pPr>
            <a:r>
              <a:rPr lang="en-US" sz="2600" dirty="0">
                <a:latin typeface="+mn-lt"/>
                <a:ea typeface="Calibri"/>
                <a:cs typeface="Calibri"/>
                <a:sym typeface="Calibri"/>
              </a:rPr>
              <a:t>Specific to the firm’s marketing mix-related </a:t>
            </a:r>
            <a:r>
              <a:rPr lang="en-US" sz="2600" dirty="0" smtClean="0">
                <a:latin typeface="+mn-lt"/>
                <a:ea typeface="Calibri"/>
                <a:cs typeface="Calibri"/>
                <a:sym typeface="Calibri"/>
              </a:rPr>
              <a:t>elements</a:t>
            </a:r>
            <a:endParaRPr lang="en-US" sz="2600" dirty="0">
              <a:latin typeface="+mn-lt"/>
              <a:ea typeface="Calibri"/>
              <a:cs typeface="Calibri"/>
              <a:sym typeface="Calibri"/>
            </a:endParaRPr>
          </a:p>
          <a:p>
            <a:pPr marL="285750" lvl="0" indent="-285750">
              <a:spcBef>
                <a:spcPts val="1700"/>
              </a:spcBef>
            </a:pPr>
            <a:r>
              <a:rPr lang="en-US" sz="2600" dirty="0">
                <a:latin typeface="+mn-lt"/>
                <a:ea typeface="Calibri"/>
                <a:cs typeface="Calibri"/>
                <a:sym typeface="Calibri"/>
              </a:rPr>
              <a:t>Marketing objectives help achieve the overall business objectives</a:t>
            </a:r>
            <a:r>
              <a:rPr lang="en-US" sz="2600" dirty="0" smtClean="0">
                <a:latin typeface="+mn-lt"/>
                <a:ea typeface="Calibri"/>
                <a:cs typeface="Calibri"/>
                <a:sym typeface="Calibri"/>
              </a:rPr>
              <a:t>.</a:t>
            </a:r>
            <a:endParaRPr lang="en-IN" sz="2800" dirty="0">
              <a:latin typeface="+mn-lt"/>
            </a:endParaRPr>
          </a:p>
        </p:txBody>
      </p:sp>
    </p:spTree>
    <p:extLst>
      <p:ext uri="{BB962C8B-B14F-4D97-AF65-F5344CB8AC3E}">
        <p14:creationId xmlns:p14="http://schemas.microsoft.com/office/powerpoint/2010/main" val="227488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472"/>
            <a:ext cx="8229600" cy="1130828"/>
          </a:xfrm>
        </p:spPr>
        <p:txBody>
          <a:bodyPr/>
          <a:lstStyle/>
          <a:p>
            <a:r>
              <a:rPr lang="en-US" sz="3600" dirty="0" smtClean="0">
                <a:latin typeface="+mj-lt"/>
              </a:rPr>
              <a:t>Real People, Real Choices: Decision Time at Oracle </a:t>
            </a:r>
            <a:r>
              <a:rPr lang="en-US" sz="2200" b="0" dirty="0" smtClean="0">
                <a:latin typeface="+mj-lt"/>
              </a:rPr>
              <a:t>(1 of 2)</a:t>
            </a:r>
            <a:endParaRPr lang="en-US" sz="2200" b="0" dirty="0">
              <a:latin typeface="+mj-lt"/>
            </a:endParaRPr>
          </a:p>
        </p:txBody>
      </p:sp>
      <p:sp>
        <p:nvSpPr>
          <p:cNvPr id="4" name="Text  Placeholder 2"/>
          <p:cNvSpPr>
            <a:spLocks noGrp="1"/>
          </p:cNvSpPr>
          <p:nvPr>
            <p:ph sz="quarter" idx="4294967295"/>
          </p:nvPr>
        </p:nvSpPr>
        <p:spPr>
          <a:xfrm>
            <a:off x="457200" y="1720818"/>
            <a:ext cx="8229600" cy="4481861"/>
          </a:xfrm>
          <a:prstGeom prst="rect">
            <a:avLst/>
          </a:prstGeom>
        </p:spPr>
        <p:txBody>
          <a:bodyPr/>
          <a:lstStyle/>
          <a:p>
            <a:pPr marL="342900" lvl="0" indent="-342900">
              <a:lnSpc>
                <a:spcPct val="80000"/>
              </a:lnSpc>
              <a:spcBef>
                <a:spcPts val="0"/>
              </a:spcBef>
              <a:buSzPct val="101156"/>
            </a:pPr>
            <a:r>
              <a:rPr lang="en-US" sz="2600" dirty="0">
                <a:latin typeface="+mn-lt"/>
                <a:ea typeface="Calibri"/>
                <a:cs typeface="Calibri"/>
                <a:sym typeface="Calibri"/>
              </a:rPr>
              <a:t>Which option should be pursued? </a:t>
            </a:r>
          </a:p>
          <a:p>
            <a:pPr marL="800100" lvl="1" indent="-342900">
              <a:lnSpc>
                <a:spcPct val="80000"/>
              </a:lnSpc>
              <a:spcBef>
                <a:spcPts val="518"/>
              </a:spcBef>
              <a:buSzPct val="99615"/>
              <a:buFont typeface="Wingdings" panose="05000000000000000000" pitchFamily="2" charset="2"/>
              <a:buChar char="§"/>
            </a:pPr>
            <a:r>
              <a:rPr lang="en-US" sz="2400" i="1" dirty="0">
                <a:solidFill>
                  <a:srgbClr val="007FA3"/>
                </a:solidFill>
                <a:cs typeface="Times New Roman"/>
                <a:sym typeface="Times New Roman"/>
              </a:rPr>
              <a:t>Option 1</a:t>
            </a:r>
            <a:r>
              <a:rPr lang="en-US" sz="2400" i="1" dirty="0">
                <a:solidFill>
                  <a:srgbClr val="007FA3"/>
                </a:solidFill>
              </a:rPr>
              <a:t>:</a:t>
            </a:r>
            <a:r>
              <a:rPr lang="en-US" sz="2400" dirty="0">
                <a:solidFill>
                  <a:schemeClr val="accent5">
                    <a:lumMod val="75000"/>
                  </a:schemeClr>
                </a:solidFill>
              </a:rPr>
              <a:t> </a:t>
            </a:r>
            <a:r>
              <a:rPr lang="en-US" sz="2400" dirty="0" smtClean="0">
                <a:latin typeface="+mn-lt"/>
                <a:ea typeface="Calibri"/>
                <a:cs typeface="Calibri"/>
                <a:sym typeface="Calibri"/>
              </a:rPr>
              <a:t>Stay </a:t>
            </a:r>
            <a:r>
              <a:rPr lang="en-US" sz="2400" dirty="0">
                <a:latin typeface="+mn-lt"/>
                <a:ea typeface="Calibri"/>
                <a:cs typeface="Calibri"/>
                <a:sym typeface="Calibri"/>
              </a:rPr>
              <a:t>the course with Oracle’s huge roster of corporate marketing clients that are very satisfied with what the company does for them.</a:t>
            </a:r>
          </a:p>
          <a:p>
            <a:pPr marL="800100" lvl="1" indent="-342900">
              <a:spcBef>
                <a:spcPts val="0"/>
              </a:spcBef>
              <a:buSzPct val="99615"/>
              <a:buFont typeface="Wingdings" panose="05000000000000000000" pitchFamily="2" charset="2"/>
              <a:buChar char="§"/>
            </a:pPr>
            <a:r>
              <a:rPr lang="en-US" sz="2400" i="1" dirty="0">
                <a:solidFill>
                  <a:srgbClr val="007FA3"/>
                </a:solidFill>
                <a:cs typeface="Times New Roman"/>
                <a:sym typeface="Times New Roman"/>
              </a:rPr>
              <a:t>Option 2</a:t>
            </a:r>
            <a:r>
              <a:rPr lang="en-US" sz="2400" i="1" dirty="0">
                <a:solidFill>
                  <a:srgbClr val="007FA3"/>
                </a:solidFill>
              </a:rPr>
              <a:t>:</a:t>
            </a:r>
            <a:r>
              <a:rPr lang="en-US" sz="2400" dirty="0">
                <a:solidFill>
                  <a:schemeClr val="accent5">
                    <a:lumMod val="75000"/>
                  </a:schemeClr>
                </a:solidFill>
              </a:rPr>
              <a:t> </a:t>
            </a:r>
            <a:r>
              <a:rPr lang="en-US" sz="2400" dirty="0" smtClean="0">
                <a:latin typeface="+mn-lt"/>
                <a:ea typeface="Calibri"/>
                <a:cs typeface="Calibri"/>
                <a:sym typeface="Calibri"/>
              </a:rPr>
              <a:t>Acquire </a:t>
            </a:r>
            <a:r>
              <a:rPr lang="en-US" sz="2400" dirty="0">
                <a:latin typeface="+mn-lt"/>
                <a:ea typeface="Calibri"/>
                <a:cs typeface="Calibri"/>
                <a:sym typeface="Calibri"/>
              </a:rPr>
              <a:t>companies that already offer new </a:t>
            </a:r>
            <a:r>
              <a:rPr lang="en-US" sz="2400" dirty="0" err="1">
                <a:latin typeface="+mn-lt"/>
                <a:ea typeface="Calibri"/>
                <a:cs typeface="Calibri"/>
                <a:sym typeface="Calibri"/>
              </a:rPr>
              <a:t>SaaS</a:t>
            </a:r>
            <a:r>
              <a:rPr lang="en-US" sz="2400" dirty="0">
                <a:latin typeface="+mn-lt"/>
                <a:ea typeface="Calibri"/>
                <a:cs typeface="Calibri"/>
                <a:sym typeface="Calibri"/>
              </a:rPr>
              <a:t> marketing technologies and go to market with a dedicated sales team that focuses only on selling cloud solutions</a:t>
            </a:r>
            <a:r>
              <a:rPr lang="en-US" sz="2400" dirty="0" smtClean="0">
                <a:latin typeface="+mn-lt"/>
                <a:ea typeface="Calibri"/>
                <a:cs typeface="Calibri"/>
                <a:sym typeface="Calibri"/>
              </a:rPr>
              <a:t>.</a:t>
            </a:r>
          </a:p>
          <a:p>
            <a:pPr marL="800100" lvl="1" indent="-342900">
              <a:spcBef>
                <a:spcPts val="0"/>
              </a:spcBef>
              <a:buSzPct val="99615"/>
              <a:buFont typeface="Wingdings" panose="05000000000000000000" pitchFamily="2" charset="2"/>
              <a:buChar char="§"/>
            </a:pPr>
            <a:r>
              <a:rPr lang="en-US" sz="2400" i="1" dirty="0">
                <a:solidFill>
                  <a:srgbClr val="007FA3"/>
                </a:solidFill>
                <a:cs typeface="Times New Roman"/>
                <a:sym typeface="Times New Roman"/>
              </a:rPr>
              <a:t>Option 3</a:t>
            </a:r>
            <a:r>
              <a:rPr lang="en-US" sz="2400" i="1" dirty="0">
                <a:solidFill>
                  <a:srgbClr val="007FA3"/>
                </a:solidFill>
              </a:rPr>
              <a:t>:</a:t>
            </a:r>
            <a:r>
              <a:rPr lang="en-US" sz="2400" dirty="0">
                <a:solidFill>
                  <a:schemeClr val="accent5">
                    <a:lumMod val="75000"/>
                  </a:schemeClr>
                </a:solidFill>
              </a:rPr>
              <a:t> </a:t>
            </a:r>
            <a:r>
              <a:rPr lang="en-US" sz="2400" dirty="0">
                <a:ea typeface="Calibri"/>
                <a:cs typeface="Calibri"/>
                <a:sym typeface="Calibri"/>
              </a:rPr>
              <a:t>Continue to promote the Siebel system for basic data management functions and “</a:t>
            </a:r>
            <a:r>
              <a:rPr lang="en-US" sz="2400" dirty="0" err="1">
                <a:ea typeface="Calibri"/>
                <a:cs typeface="Calibri"/>
                <a:sym typeface="Calibri"/>
              </a:rPr>
              <a:t>deinvest</a:t>
            </a:r>
            <a:r>
              <a:rPr lang="en-US" sz="2400" dirty="0">
                <a:ea typeface="Calibri"/>
                <a:cs typeface="Calibri"/>
                <a:sym typeface="Calibri"/>
              </a:rPr>
              <a:t>” in the marketing solutions category, where it will be expensive to compete</a:t>
            </a:r>
            <a:r>
              <a:rPr lang="en-US" sz="2400" dirty="0" smtClean="0">
                <a:ea typeface="Calibri"/>
                <a:cs typeface="Calibri"/>
                <a:sym typeface="Calibri"/>
              </a:rPr>
              <a:t>.</a:t>
            </a:r>
            <a:endParaRPr lang="en-US" sz="2400" dirty="0">
              <a:latin typeface="+mn-lt"/>
              <a:ea typeface="Calibri"/>
              <a:cs typeface="Calibri"/>
              <a:sym typeface="Calibri"/>
            </a:endParaRPr>
          </a:p>
        </p:txBody>
      </p:sp>
    </p:spTree>
    <p:extLst>
      <p:ext uri="{BB962C8B-B14F-4D97-AF65-F5344CB8AC3E}">
        <p14:creationId xmlns:p14="http://schemas.microsoft.com/office/powerpoint/2010/main" val="2685610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238960"/>
          </a:xfrm>
        </p:spPr>
        <p:txBody>
          <a:bodyPr/>
          <a:lstStyle/>
          <a:p>
            <a:r>
              <a:rPr lang="en-US" sz="3600" dirty="0" smtClean="0">
                <a:latin typeface="+mj-lt"/>
              </a:rPr>
              <a:t>Step 3: Develop Marketing Strategies</a:t>
            </a:r>
            <a:endParaRPr lang="en-IN" sz="3600" dirty="0">
              <a:latin typeface="+mj-lt"/>
            </a:endParaRPr>
          </a:p>
        </p:txBody>
      </p:sp>
      <p:sp>
        <p:nvSpPr>
          <p:cNvPr id="4" name="Text Placeholder 3"/>
          <p:cNvSpPr>
            <a:spLocks noGrp="1"/>
          </p:cNvSpPr>
          <p:nvPr>
            <p:ph type="body" idx="2"/>
          </p:nvPr>
        </p:nvSpPr>
        <p:spPr>
          <a:xfrm>
            <a:off x="457199" y="1867413"/>
            <a:ext cx="4741817" cy="4263223"/>
          </a:xfrm>
        </p:spPr>
        <p:txBody>
          <a:bodyPr/>
          <a:lstStyle/>
          <a:p>
            <a:pPr marL="342900" lvl="0" indent="-342900">
              <a:spcBef>
                <a:spcPts val="0"/>
              </a:spcBef>
            </a:pPr>
            <a:r>
              <a:rPr lang="en-US" sz="2600" dirty="0">
                <a:latin typeface="+mn-lt"/>
                <a:ea typeface="Calibri"/>
                <a:cs typeface="Calibri"/>
                <a:sym typeface="Calibri"/>
              </a:rPr>
              <a:t>Identify target market(s</a:t>
            </a:r>
            <a:r>
              <a:rPr lang="en-US" sz="2600" dirty="0" smtClean="0">
                <a:latin typeface="+mn-lt"/>
                <a:ea typeface="Calibri"/>
                <a:cs typeface="Calibri"/>
                <a:sym typeface="Calibri"/>
              </a:rPr>
              <a:t>)</a:t>
            </a:r>
            <a:endParaRPr lang="en-US" sz="2600" dirty="0">
              <a:latin typeface="+mn-lt"/>
              <a:ea typeface="Calibri"/>
              <a:cs typeface="Calibri"/>
              <a:sym typeface="Calibri"/>
            </a:endParaRPr>
          </a:p>
          <a:p>
            <a:pPr marL="342900" lvl="0" indent="-342900">
              <a:spcBef>
                <a:spcPts val="1700"/>
              </a:spcBef>
            </a:pPr>
            <a:r>
              <a:rPr lang="en-US" sz="2600" dirty="0" smtClean="0">
                <a:latin typeface="+mn-lt"/>
                <a:ea typeface="Calibri"/>
                <a:cs typeface="Calibri"/>
                <a:sym typeface="Calibri"/>
              </a:rPr>
              <a:t>Adjust </a:t>
            </a:r>
            <a:r>
              <a:rPr lang="en-US" sz="2600" dirty="0">
                <a:latin typeface="+mn-lt"/>
                <a:ea typeface="Calibri"/>
                <a:cs typeface="Calibri"/>
                <a:sym typeface="Calibri"/>
              </a:rPr>
              <a:t>marketing mix for each target market</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Product</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Price</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Promotion</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Place (Distribution</a:t>
            </a:r>
            <a:r>
              <a:rPr lang="en-US" sz="2400" dirty="0" smtClean="0">
                <a:latin typeface="+mn-lt"/>
                <a:ea typeface="Calibri"/>
                <a:cs typeface="Calibri"/>
                <a:sym typeface="Calibri"/>
              </a:rPr>
              <a:t>)</a:t>
            </a:r>
            <a:endParaRPr lang="en-IN" sz="2800" dirty="0">
              <a:latin typeface="+mn-lt"/>
            </a:endParaRPr>
          </a:p>
        </p:txBody>
      </p:sp>
      <p:pic>
        <p:nvPicPr>
          <p:cNvPr id="5" name="Picture 355" descr="An ad for Lee jeans shows the legs of a person in a pair of jeans and hands holding measuring tape around the waist. Copy reads, ”New slender secret jeans. Jeans that instantly slim you. Do you have an instant?”"/>
          <p:cNvPicPr preferRelativeResize="0"/>
          <p:nvPr/>
        </p:nvPicPr>
        <p:blipFill rotWithShape="1">
          <a:blip r:embed="rId3">
            <a:alphaModFix/>
          </a:blip>
          <a:srcRect r="4555"/>
          <a:stretch/>
        </p:blipFill>
        <p:spPr>
          <a:xfrm>
            <a:off x="5552790" y="2181577"/>
            <a:ext cx="2554890" cy="3359986"/>
          </a:xfrm>
          <a:prstGeom prst="rect">
            <a:avLst/>
          </a:prstGeom>
          <a:noFill/>
          <a:ln>
            <a:noFill/>
          </a:ln>
        </p:spPr>
      </p:pic>
    </p:spTree>
    <p:extLst>
      <p:ext uri="{BB962C8B-B14F-4D97-AF65-F5344CB8AC3E}">
        <p14:creationId xmlns:p14="http://schemas.microsoft.com/office/powerpoint/2010/main" val="1360811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715"/>
            <a:ext cx="8229600" cy="934160"/>
          </a:xfrm>
        </p:spPr>
        <p:txBody>
          <a:bodyPr/>
          <a:lstStyle/>
          <a:p>
            <a:r>
              <a:rPr lang="en-US" sz="3600" dirty="0" smtClean="0">
                <a:latin typeface="+mj-lt"/>
              </a:rPr>
              <a:t>Product Strategies</a:t>
            </a:r>
            <a:endParaRPr lang="en-IN" sz="3600" dirty="0">
              <a:latin typeface="+mj-lt"/>
            </a:endParaRPr>
          </a:p>
        </p:txBody>
      </p:sp>
      <p:sp>
        <p:nvSpPr>
          <p:cNvPr id="4" name="Text Placeholder 3"/>
          <p:cNvSpPr>
            <a:spLocks noGrp="1"/>
          </p:cNvSpPr>
          <p:nvPr>
            <p:ph type="body" idx="2"/>
          </p:nvPr>
        </p:nvSpPr>
        <p:spPr>
          <a:xfrm>
            <a:off x="457199" y="1561215"/>
            <a:ext cx="8033658" cy="4444730"/>
          </a:xfrm>
        </p:spPr>
        <p:txBody>
          <a:bodyPr/>
          <a:lstStyle/>
          <a:p>
            <a:pPr marL="342900" lvl="0" indent="-342900">
              <a:spcBef>
                <a:spcPts val="0"/>
              </a:spcBef>
            </a:pPr>
            <a:r>
              <a:rPr lang="en-US" sz="2600" dirty="0">
                <a:latin typeface="+mn-lt"/>
                <a:ea typeface="Calibri"/>
                <a:cs typeface="Calibri"/>
                <a:sym typeface="Calibri"/>
              </a:rPr>
              <a:t>Product strategies include decisions on:</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Product design</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Packaging</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Branding</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Support services and maintenance</a:t>
            </a:r>
          </a:p>
          <a:p>
            <a:pPr marL="800100" lvl="1" indent="-342900">
              <a:spcBef>
                <a:spcPts val="1700"/>
              </a:spcBef>
              <a:buFont typeface="Wingdings" panose="05000000000000000000" pitchFamily="2" charset="2"/>
              <a:buChar char="§"/>
            </a:pPr>
            <a:r>
              <a:rPr lang="en-US" sz="2400" dirty="0" smtClean="0">
                <a:latin typeface="+mn-lt"/>
                <a:ea typeface="Calibri"/>
                <a:cs typeface="Calibri"/>
                <a:sym typeface="Calibri"/>
              </a:rPr>
              <a:t>Upgrades</a:t>
            </a:r>
            <a:endParaRPr lang="en-US" sz="2400" dirty="0">
              <a:latin typeface="+mn-lt"/>
              <a:ea typeface="Calibri"/>
              <a:cs typeface="Calibri"/>
              <a:sym typeface="Calibri"/>
            </a:endParaRP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Product </a:t>
            </a:r>
            <a:r>
              <a:rPr lang="en-US" sz="2400" dirty="0" smtClean="0">
                <a:latin typeface="+mn-lt"/>
                <a:ea typeface="Calibri"/>
                <a:cs typeface="Calibri"/>
                <a:sym typeface="Calibri"/>
              </a:rPr>
              <a:t>variations</a:t>
            </a:r>
            <a:endParaRPr lang="en-IN" sz="2800" dirty="0">
              <a:latin typeface="+mn-lt"/>
            </a:endParaRPr>
          </a:p>
        </p:txBody>
      </p:sp>
    </p:spTree>
    <p:extLst>
      <p:ext uri="{BB962C8B-B14F-4D97-AF65-F5344CB8AC3E}">
        <p14:creationId xmlns:p14="http://schemas.microsoft.com/office/powerpoint/2010/main" val="2747325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715"/>
            <a:ext cx="8229600" cy="934160"/>
          </a:xfrm>
        </p:spPr>
        <p:txBody>
          <a:bodyPr/>
          <a:lstStyle/>
          <a:p>
            <a:r>
              <a:rPr lang="en-US" sz="3600" dirty="0" smtClean="0">
                <a:latin typeface="+mj-lt"/>
              </a:rPr>
              <a:t>Pricing Strategies</a:t>
            </a:r>
            <a:endParaRPr lang="en-IN" sz="3600" dirty="0">
              <a:latin typeface="+mj-lt"/>
            </a:endParaRPr>
          </a:p>
        </p:txBody>
      </p:sp>
      <p:sp>
        <p:nvSpPr>
          <p:cNvPr id="4" name="Text Placeholder 3"/>
          <p:cNvSpPr>
            <a:spLocks noGrp="1"/>
          </p:cNvSpPr>
          <p:nvPr>
            <p:ph type="body" idx="2"/>
          </p:nvPr>
        </p:nvSpPr>
        <p:spPr>
          <a:xfrm>
            <a:off x="457199" y="1748253"/>
            <a:ext cx="8033658" cy="3868763"/>
          </a:xfrm>
        </p:spPr>
        <p:txBody>
          <a:bodyPr/>
          <a:lstStyle/>
          <a:p>
            <a:pPr marL="342900" lvl="0" indent="-342900">
              <a:spcBef>
                <a:spcPts val="0"/>
              </a:spcBef>
            </a:pPr>
            <a:r>
              <a:rPr lang="en-US" sz="2600" dirty="0">
                <a:latin typeface="+mn-lt"/>
                <a:ea typeface="Calibri"/>
                <a:cs typeface="Calibri"/>
                <a:sym typeface="Calibri"/>
              </a:rPr>
              <a:t>Pricing strategy determines how much a firm charges for a product.</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A firm may base its pricing strategy on costs, demand, price of competing products.</a:t>
            </a:r>
          </a:p>
          <a:p>
            <a:pPr marL="800100" lvl="1" indent="-342900">
              <a:spcBef>
                <a:spcPts val="1700"/>
              </a:spcBef>
              <a:buFont typeface="Wingdings" panose="05000000000000000000" pitchFamily="2" charset="2"/>
              <a:buChar char="§"/>
            </a:pPr>
            <a:r>
              <a:rPr lang="en-US" sz="2400" dirty="0" err="1" smtClean="0">
                <a:latin typeface="+mn-lt"/>
                <a:ea typeface="Calibri"/>
                <a:cs typeface="Calibri"/>
                <a:sym typeface="Calibri"/>
              </a:rPr>
              <a:t>Debundling</a:t>
            </a:r>
            <a:endParaRPr lang="en-IN" sz="2800" dirty="0">
              <a:latin typeface="+mn-lt"/>
            </a:endParaRPr>
          </a:p>
        </p:txBody>
      </p:sp>
    </p:spTree>
    <p:extLst>
      <p:ext uri="{BB962C8B-B14F-4D97-AF65-F5344CB8AC3E}">
        <p14:creationId xmlns:p14="http://schemas.microsoft.com/office/powerpoint/2010/main" val="1152721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715"/>
            <a:ext cx="8229600" cy="934160"/>
          </a:xfrm>
        </p:spPr>
        <p:txBody>
          <a:bodyPr/>
          <a:lstStyle/>
          <a:p>
            <a:r>
              <a:rPr lang="en-US" sz="3600" dirty="0" smtClean="0">
                <a:latin typeface="+mj-lt"/>
              </a:rPr>
              <a:t>Promotional Strategies</a:t>
            </a:r>
            <a:endParaRPr lang="en-IN" sz="3600" dirty="0">
              <a:latin typeface="+mj-lt"/>
            </a:endParaRPr>
          </a:p>
        </p:txBody>
      </p:sp>
      <p:sp>
        <p:nvSpPr>
          <p:cNvPr id="4" name="Text Placeholder 3"/>
          <p:cNvSpPr>
            <a:spLocks noGrp="1"/>
          </p:cNvSpPr>
          <p:nvPr>
            <p:ph type="body" idx="2"/>
          </p:nvPr>
        </p:nvSpPr>
        <p:spPr>
          <a:xfrm>
            <a:off x="457199" y="1332612"/>
            <a:ext cx="5290458" cy="4808415"/>
          </a:xfrm>
        </p:spPr>
        <p:txBody>
          <a:bodyPr/>
          <a:lstStyle/>
          <a:p>
            <a:pPr marL="342900" lvl="0" indent="-342900">
              <a:spcBef>
                <a:spcPts val="0"/>
              </a:spcBef>
            </a:pPr>
            <a:r>
              <a:rPr lang="en-US" sz="2600" dirty="0">
                <a:latin typeface="+mn-lt"/>
                <a:ea typeface="Calibri"/>
                <a:cs typeface="Calibri"/>
                <a:sym typeface="Calibri"/>
              </a:rPr>
              <a:t>Promotional strategy is how marketers communicate a product’s value proposition to the target market.</a:t>
            </a:r>
          </a:p>
          <a:p>
            <a:pPr marL="914400" lvl="1" indent="-457200">
              <a:spcBef>
                <a:spcPts val="1300"/>
              </a:spcBef>
              <a:buFont typeface="Wingdings" panose="05000000000000000000" pitchFamily="2" charset="2"/>
              <a:buChar char="§"/>
            </a:pPr>
            <a:r>
              <a:rPr lang="en-US" sz="2400" dirty="0">
                <a:latin typeface="+mn-lt"/>
                <a:ea typeface="Calibri"/>
                <a:cs typeface="Calibri"/>
                <a:sym typeface="Calibri"/>
              </a:rPr>
              <a:t>Advertising</a:t>
            </a:r>
          </a:p>
          <a:p>
            <a:pPr marL="914400" lvl="1" indent="-457200">
              <a:spcBef>
                <a:spcPts val="1300"/>
              </a:spcBef>
              <a:buFont typeface="Wingdings" panose="05000000000000000000" pitchFamily="2" charset="2"/>
              <a:buChar char="§"/>
            </a:pPr>
            <a:r>
              <a:rPr lang="en-US" sz="2400" dirty="0">
                <a:latin typeface="+mn-lt"/>
                <a:ea typeface="Calibri"/>
                <a:cs typeface="Calibri"/>
                <a:sym typeface="Calibri"/>
              </a:rPr>
              <a:t>Sales promotion</a:t>
            </a:r>
          </a:p>
          <a:p>
            <a:pPr marL="914400" lvl="1" indent="-457200">
              <a:spcBef>
                <a:spcPts val="1300"/>
              </a:spcBef>
              <a:buFont typeface="Wingdings" panose="05000000000000000000" pitchFamily="2" charset="2"/>
              <a:buChar char="§"/>
            </a:pPr>
            <a:r>
              <a:rPr lang="en-US" sz="2400" dirty="0">
                <a:latin typeface="+mn-lt"/>
                <a:ea typeface="Calibri"/>
                <a:cs typeface="Calibri"/>
                <a:sym typeface="Calibri"/>
              </a:rPr>
              <a:t>Public relations</a:t>
            </a:r>
          </a:p>
          <a:p>
            <a:pPr marL="914400" lvl="1" indent="-457200">
              <a:spcBef>
                <a:spcPts val="1300"/>
              </a:spcBef>
              <a:buFont typeface="Wingdings" panose="05000000000000000000" pitchFamily="2" charset="2"/>
              <a:buChar char="§"/>
            </a:pPr>
            <a:r>
              <a:rPr lang="en-US" sz="2400" dirty="0">
                <a:latin typeface="+mn-lt"/>
                <a:ea typeface="Calibri"/>
                <a:cs typeface="Calibri"/>
                <a:sym typeface="Calibri"/>
              </a:rPr>
              <a:t>Direct marketing</a:t>
            </a:r>
          </a:p>
          <a:p>
            <a:pPr marL="914400" lvl="1" indent="-457200">
              <a:spcBef>
                <a:spcPts val="1300"/>
              </a:spcBef>
              <a:buFont typeface="Wingdings" panose="05000000000000000000" pitchFamily="2" charset="2"/>
              <a:buChar char="§"/>
            </a:pPr>
            <a:r>
              <a:rPr lang="en-US" sz="2400" dirty="0">
                <a:latin typeface="+mn-lt"/>
                <a:ea typeface="Calibri"/>
                <a:cs typeface="Calibri"/>
                <a:sym typeface="Calibri"/>
              </a:rPr>
              <a:t>Personal </a:t>
            </a:r>
            <a:r>
              <a:rPr lang="en-US" sz="2400" dirty="0" smtClean="0">
                <a:latin typeface="+mn-lt"/>
                <a:ea typeface="Calibri"/>
                <a:cs typeface="Calibri"/>
                <a:sym typeface="Calibri"/>
              </a:rPr>
              <a:t>selling</a:t>
            </a:r>
            <a:endParaRPr lang="en-IN" sz="2800" dirty="0">
              <a:latin typeface="+mn-lt"/>
            </a:endParaRPr>
          </a:p>
        </p:txBody>
      </p:sp>
      <p:pic>
        <p:nvPicPr>
          <p:cNvPr id="5" name="Picture 384" descr="An ad for California’s almond growers shows a jar of almonds on top of weights. Copy reads, “How to improve your body by lifting an ounce a day.”"/>
          <p:cNvPicPr preferRelativeResize="0"/>
          <p:nvPr/>
        </p:nvPicPr>
        <p:blipFill rotWithShape="1">
          <a:blip r:embed="rId3">
            <a:alphaModFix/>
          </a:blip>
          <a:srcRect l="5655"/>
          <a:stretch/>
        </p:blipFill>
        <p:spPr>
          <a:xfrm>
            <a:off x="6217919" y="2092362"/>
            <a:ext cx="2516803" cy="3452226"/>
          </a:xfrm>
          <a:prstGeom prst="rect">
            <a:avLst/>
          </a:prstGeom>
          <a:noFill/>
          <a:ln>
            <a:noFill/>
          </a:ln>
        </p:spPr>
      </p:pic>
    </p:spTree>
    <p:extLst>
      <p:ext uri="{BB962C8B-B14F-4D97-AF65-F5344CB8AC3E}">
        <p14:creationId xmlns:p14="http://schemas.microsoft.com/office/powerpoint/2010/main" val="2962467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715"/>
            <a:ext cx="8229600" cy="934160"/>
          </a:xfrm>
        </p:spPr>
        <p:txBody>
          <a:bodyPr/>
          <a:lstStyle/>
          <a:p>
            <a:r>
              <a:rPr lang="en-US" sz="3600" dirty="0" smtClean="0">
                <a:latin typeface="+mj-lt"/>
              </a:rPr>
              <a:t>Distribution Strategies</a:t>
            </a:r>
            <a:endParaRPr lang="en-IN" sz="3600" dirty="0">
              <a:latin typeface="+mj-lt"/>
            </a:endParaRPr>
          </a:p>
        </p:txBody>
      </p:sp>
      <p:sp>
        <p:nvSpPr>
          <p:cNvPr id="4" name="Text Placeholder 3"/>
          <p:cNvSpPr>
            <a:spLocks noGrp="1"/>
          </p:cNvSpPr>
          <p:nvPr>
            <p:ph type="body" idx="2"/>
          </p:nvPr>
        </p:nvSpPr>
        <p:spPr>
          <a:xfrm>
            <a:off x="457199" y="1608909"/>
            <a:ext cx="8312332" cy="4365164"/>
          </a:xfrm>
        </p:spPr>
        <p:txBody>
          <a:bodyPr/>
          <a:lstStyle/>
          <a:p>
            <a:pPr marL="342900" lvl="0" indent="-342900">
              <a:spcBef>
                <a:spcPts val="0"/>
              </a:spcBef>
            </a:pPr>
            <a:r>
              <a:rPr lang="en-US" sz="2600" dirty="0">
                <a:latin typeface="+mn-lt"/>
                <a:ea typeface="Calibri"/>
                <a:cs typeface="Calibri"/>
                <a:sym typeface="Calibri"/>
              </a:rPr>
              <a:t>Distribution strategies (the place component) outline </a:t>
            </a:r>
            <a:r>
              <a:rPr lang="en-US" sz="2600" i="1" dirty="0">
                <a:latin typeface="+mn-lt"/>
                <a:ea typeface="Calibri"/>
                <a:cs typeface="Calibri"/>
                <a:sym typeface="Calibri"/>
              </a:rPr>
              <a:t>when</a:t>
            </a:r>
            <a:r>
              <a:rPr lang="en-US" sz="2600" dirty="0">
                <a:latin typeface="+mn-lt"/>
                <a:ea typeface="Calibri"/>
                <a:cs typeface="Calibri"/>
                <a:sym typeface="Calibri"/>
              </a:rPr>
              <a:t>, </a:t>
            </a:r>
            <a:r>
              <a:rPr lang="en-US" sz="2600" i="1" dirty="0">
                <a:latin typeface="+mn-lt"/>
                <a:ea typeface="Calibri"/>
                <a:cs typeface="Calibri"/>
                <a:sym typeface="Calibri"/>
              </a:rPr>
              <a:t>how</a:t>
            </a:r>
            <a:r>
              <a:rPr lang="en-US" sz="2600" dirty="0">
                <a:latin typeface="+mn-lt"/>
                <a:ea typeface="Calibri"/>
                <a:cs typeface="Calibri"/>
                <a:sym typeface="Calibri"/>
              </a:rPr>
              <a:t>, and </a:t>
            </a:r>
            <a:r>
              <a:rPr lang="en-US" sz="2600" i="1" dirty="0">
                <a:latin typeface="+mn-lt"/>
                <a:ea typeface="Calibri"/>
                <a:cs typeface="Calibri"/>
                <a:sym typeface="Calibri"/>
              </a:rPr>
              <a:t>where</a:t>
            </a:r>
            <a:r>
              <a:rPr lang="en-US" sz="2600" dirty="0">
                <a:latin typeface="+mn-lt"/>
                <a:ea typeface="Calibri"/>
                <a:cs typeface="Calibri"/>
                <a:sym typeface="Calibri"/>
              </a:rPr>
              <a:t> the firm will make the product available to targeted customers.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Sell directly to the final customer or work through wholesalers and retailers?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Choosing the right distribution strategy  depends on product, pricing, and promotion decisions</a:t>
            </a:r>
            <a:r>
              <a:rPr lang="en-US" sz="2400" dirty="0" smtClean="0">
                <a:latin typeface="+mn-lt"/>
                <a:ea typeface="Calibri"/>
                <a:cs typeface="Calibri"/>
                <a:sym typeface="Calibri"/>
              </a:rPr>
              <a:t>.</a:t>
            </a:r>
            <a:endParaRPr lang="en-IN" sz="2800" dirty="0">
              <a:latin typeface="+mn-lt"/>
            </a:endParaRPr>
          </a:p>
        </p:txBody>
      </p:sp>
    </p:spTree>
    <p:extLst>
      <p:ext uri="{BB962C8B-B14F-4D97-AF65-F5344CB8AC3E}">
        <p14:creationId xmlns:p14="http://schemas.microsoft.com/office/powerpoint/2010/main" val="956602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714"/>
            <a:ext cx="8229600" cy="1204119"/>
          </a:xfrm>
        </p:spPr>
        <p:txBody>
          <a:bodyPr/>
          <a:lstStyle/>
          <a:p>
            <a:r>
              <a:rPr lang="en-US" sz="3600" dirty="0" smtClean="0">
                <a:latin typeface="+mj-lt"/>
              </a:rPr>
              <a:t>Step 4: Implement and Control the Marketing Plan</a:t>
            </a:r>
            <a:endParaRPr lang="en-IN" sz="3600" dirty="0">
              <a:latin typeface="+mj-lt"/>
            </a:endParaRPr>
          </a:p>
        </p:txBody>
      </p:sp>
      <p:sp>
        <p:nvSpPr>
          <p:cNvPr id="4" name="Text Placeholder 3"/>
          <p:cNvSpPr>
            <a:spLocks noGrp="1"/>
          </p:cNvSpPr>
          <p:nvPr>
            <p:ph type="body" idx="2"/>
          </p:nvPr>
        </p:nvSpPr>
        <p:spPr>
          <a:xfrm>
            <a:off x="457199" y="1889577"/>
            <a:ext cx="8312332" cy="4209885"/>
          </a:xfrm>
        </p:spPr>
        <p:txBody>
          <a:bodyPr/>
          <a:lstStyle/>
          <a:p>
            <a:pPr marL="342900" lvl="0" indent="-342900">
              <a:spcBef>
                <a:spcPts val="0"/>
              </a:spcBef>
            </a:pPr>
            <a:r>
              <a:rPr lang="en-US" sz="2600" dirty="0">
                <a:latin typeface="+mn-lt"/>
                <a:ea typeface="Calibri"/>
                <a:cs typeface="Calibri"/>
                <a:sym typeface="Calibri"/>
              </a:rPr>
              <a:t>During implementation process, firms follow formal process to determine progress toward marketing objectives.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Measure actual performance</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Compare performance to established objectives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Make adjustments to objectives or strategies based on this </a:t>
            </a:r>
            <a:r>
              <a:rPr lang="en-US" sz="2400" dirty="0" smtClean="0">
                <a:latin typeface="+mn-lt"/>
                <a:ea typeface="Calibri"/>
                <a:cs typeface="Calibri"/>
                <a:sym typeface="Calibri"/>
              </a:rPr>
              <a:t>analysis</a:t>
            </a:r>
            <a:endParaRPr lang="en-IN" sz="2800" dirty="0">
              <a:latin typeface="+mn-lt"/>
            </a:endParaRPr>
          </a:p>
        </p:txBody>
      </p:sp>
    </p:spTree>
    <p:extLst>
      <p:ext uri="{BB962C8B-B14F-4D97-AF65-F5344CB8AC3E}">
        <p14:creationId xmlns:p14="http://schemas.microsoft.com/office/powerpoint/2010/main" val="329450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714"/>
            <a:ext cx="8229600" cy="1273789"/>
          </a:xfrm>
        </p:spPr>
        <p:txBody>
          <a:bodyPr/>
          <a:lstStyle/>
          <a:p>
            <a:r>
              <a:rPr lang="en-US" sz="3600" dirty="0" smtClean="0">
                <a:latin typeface="+mj-lt"/>
              </a:rPr>
              <a:t>Return on Marketing Investment (ROMI)</a:t>
            </a:r>
            <a:endParaRPr lang="en-IN" sz="3600" dirty="0">
              <a:latin typeface="+mj-lt"/>
            </a:endParaRPr>
          </a:p>
        </p:txBody>
      </p:sp>
      <p:sp>
        <p:nvSpPr>
          <p:cNvPr id="4" name="Text Placeholder 3"/>
          <p:cNvSpPr>
            <a:spLocks noGrp="1"/>
          </p:cNvSpPr>
          <p:nvPr>
            <p:ph type="body" idx="2"/>
          </p:nvPr>
        </p:nvSpPr>
        <p:spPr>
          <a:xfrm>
            <a:off x="457199" y="1621878"/>
            <a:ext cx="8312332" cy="4560713"/>
          </a:xfrm>
        </p:spPr>
        <p:txBody>
          <a:bodyPr/>
          <a:lstStyle/>
          <a:p>
            <a:pPr marL="342900" lvl="0" indent="-342900">
              <a:spcBef>
                <a:spcPts val="0"/>
              </a:spcBef>
            </a:pPr>
            <a:r>
              <a:rPr lang="en-US" sz="2600" i="1" dirty="0">
                <a:latin typeface="+mn-lt"/>
                <a:ea typeface="Calibri"/>
                <a:cs typeface="Calibri"/>
                <a:sym typeface="Calibri"/>
              </a:rPr>
              <a:t>Return on marketing investment </a:t>
            </a:r>
          </a:p>
          <a:p>
            <a:pPr marL="914400" lvl="1" indent="-457200">
              <a:spcBef>
                <a:spcPts val="1100"/>
              </a:spcBef>
              <a:buFont typeface="Wingdings" panose="05000000000000000000" pitchFamily="2" charset="2"/>
              <a:buChar char="§"/>
            </a:pPr>
            <a:r>
              <a:rPr lang="en-US" sz="2400" dirty="0">
                <a:latin typeface="+mn-lt"/>
                <a:ea typeface="Calibri"/>
                <a:cs typeface="Calibri"/>
                <a:sym typeface="Calibri"/>
              </a:rPr>
              <a:t>Revenue (or profit) generated by investment in a given marketing program divided by the cost of the program at a given level of risk</a:t>
            </a:r>
          </a:p>
          <a:p>
            <a:pPr marL="914400" lvl="1" indent="-457200">
              <a:spcBef>
                <a:spcPts val="1100"/>
              </a:spcBef>
              <a:buFont typeface="Wingdings" panose="05000000000000000000" pitchFamily="2" charset="2"/>
              <a:buChar char="§"/>
            </a:pPr>
            <a:r>
              <a:rPr lang="en-US" sz="2400" dirty="0">
                <a:latin typeface="+mn-lt"/>
                <a:ea typeface="Calibri"/>
                <a:cs typeface="Calibri"/>
                <a:sym typeface="Calibri"/>
              </a:rPr>
              <a:t>For instance, if:</a:t>
            </a:r>
          </a:p>
          <a:p>
            <a:pPr marL="1257300" lvl="2" indent="-342900">
              <a:spcBef>
                <a:spcPts val="1000"/>
              </a:spcBef>
              <a:buFont typeface="Wingdings" panose="05000000000000000000" pitchFamily="2" charset="2"/>
              <a:buChar char="§"/>
            </a:pPr>
            <a:r>
              <a:rPr lang="en-US" sz="2400" dirty="0">
                <a:latin typeface="+mn-lt"/>
                <a:ea typeface="Calibri"/>
                <a:cs typeface="Calibri"/>
                <a:sym typeface="Calibri"/>
              </a:rPr>
              <a:t>Revenue from Marketing Investment = $150,000</a:t>
            </a:r>
          </a:p>
          <a:p>
            <a:pPr marL="1257300" lvl="2" indent="-342900">
              <a:spcBef>
                <a:spcPts val="1000"/>
              </a:spcBef>
              <a:buFont typeface="Wingdings" panose="05000000000000000000" pitchFamily="2" charset="2"/>
              <a:buChar char="§"/>
            </a:pPr>
            <a:r>
              <a:rPr lang="en-US" sz="2400" dirty="0">
                <a:latin typeface="+mn-lt"/>
                <a:ea typeface="Calibri"/>
                <a:cs typeface="Calibri"/>
                <a:sym typeface="Calibri"/>
              </a:rPr>
              <a:t>Cost of Marketing Program = $30,000</a:t>
            </a:r>
          </a:p>
          <a:p>
            <a:pPr marL="1257300" lvl="2" indent="-342900">
              <a:spcBef>
                <a:spcPts val="1000"/>
              </a:spcBef>
              <a:buFont typeface="Wingdings" panose="05000000000000000000" pitchFamily="2" charset="2"/>
              <a:buChar char="§"/>
            </a:pPr>
            <a:r>
              <a:rPr lang="en-US" sz="2400" i="1" dirty="0">
                <a:latin typeface="+mn-lt"/>
                <a:ea typeface="Calibri"/>
                <a:cs typeface="Calibri"/>
                <a:sym typeface="Calibri"/>
              </a:rPr>
              <a:t>ROMI</a:t>
            </a:r>
            <a:r>
              <a:rPr lang="en-US" sz="2400" dirty="0">
                <a:latin typeface="+mn-lt"/>
                <a:ea typeface="Calibri"/>
                <a:cs typeface="Calibri"/>
                <a:sym typeface="Calibri"/>
              </a:rPr>
              <a:t> = </a:t>
            </a:r>
            <a:r>
              <a:rPr lang="en-US" sz="2400" dirty="0" smtClean="0">
                <a:latin typeface="+mn-lt"/>
                <a:ea typeface="Calibri"/>
                <a:cs typeface="Calibri"/>
                <a:sym typeface="Calibri"/>
              </a:rPr>
              <a:t>5.0</a:t>
            </a:r>
            <a:endParaRPr lang="en-IN" sz="2800" dirty="0">
              <a:latin typeface="+mn-lt"/>
            </a:endParaRPr>
          </a:p>
        </p:txBody>
      </p:sp>
    </p:spTree>
    <p:extLst>
      <p:ext uri="{BB962C8B-B14F-4D97-AF65-F5344CB8AC3E}">
        <p14:creationId xmlns:p14="http://schemas.microsoft.com/office/powerpoint/2010/main" val="1543199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715"/>
            <a:ext cx="8229600" cy="925446"/>
          </a:xfrm>
        </p:spPr>
        <p:txBody>
          <a:bodyPr/>
          <a:lstStyle/>
          <a:p>
            <a:r>
              <a:rPr lang="en-US" sz="3600" dirty="0" smtClean="0">
                <a:latin typeface="+mj-lt"/>
              </a:rPr>
              <a:t>Action Plans</a:t>
            </a:r>
            <a:endParaRPr lang="en-IN" sz="3600" dirty="0">
              <a:latin typeface="+mj-lt"/>
            </a:endParaRPr>
          </a:p>
        </p:txBody>
      </p:sp>
      <p:sp>
        <p:nvSpPr>
          <p:cNvPr id="4" name="Text Placeholder 3"/>
          <p:cNvSpPr>
            <a:spLocks noGrp="1"/>
          </p:cNvSpPr>
          <p:nvPr>
            <p:ph type="body" idx="2"/>
          </p:nvPr>
        </p:nvSpPr>
        <p:spPr>
          <a:xfrm>
            <a:off x="457199" y="1504400"/>
            <a:ext cx="8312332" cy="4295495"/>
          </a:xfrm>
        </p:spPr>
        <p:txBody>
          <a:bodyPr/>
          <a:lstStyle/>
          <a:p>
            <a:pPr marL="342900" lvl="0" indent="-342900">
              <a:spcBef>
                <a:spcPts val="0"/>
              </a:spcBef>
            </a:pPr>
            <a:r>
              <a:rPr lang="en-US" sz="2600" dirty="0">
                <a:latin typeface="+mn-lt"/>
                <a:ea typeface="Calibri"/>
                <a:cs typeface="Calibri"/>
                <a:sym typeface="Calibri"/>
              </a:rPr>
              <a:t>Individual support plans included in a marketing plan that provide guidance for implementation and control of the various marketing strategies within the plan.</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Sometimes referred to as marketing programs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Managers create actions plans for key elements involved in implementing the marketing strategy</a:t>
            </a:r>
            <a:r>
              <a:rPr lang="en-US" sz="2400" dirty="0" smtClean="0">
                <a:latin typeface="+mn-lt"/>
                <a:ea typeface="Calibri"/>
                <a:cs typeface="Calibri"/>
                <a:sym typeface="Calibri"/>
              </a:rPr>
              <a:t>.</a:t>
            </a:r>
            <a:endParaRPr lang="en-IN" sz="2800" dirty="0">
              <a:latin typeface="+mn-lt"/>
            </a:endParaRPr>
          </a:p>
        </p:txBody>
      </p:sp>
    </p:spTree>
    <p:extLst>
      <p:ext uri="{BB962C8B-B14F-4D97-AF65-F5344CB8AC3E}">
        <p14:creationId xmlns:p14="http://schemas.microsoft.com/office/powerpoint/2010/main" val="1811721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715"/>
            <a:ext cx="8229600" cy="1160576"/>
          </a:xfrm>
        </p:spPr>
        <p:txBody>
          <a:bodyPr/>
          <a:lstStyle/>
          <a:p>
            <a:r>
              <a:rPr lang="en-US" sz="3600" dirty="0" smtClean="0">
                <a:latin typeface="+mj-lt"/>
              </a:rPr>
              <a:t>Table 3.1 Template for an Action Plan</a:t>
            </a:r>
            <a:endParaRPr lang="en-IN" sz="36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284321115"/>
              </p:ext>
            </p:extLst>
          </p:nvPr>
        </p:nvGraphicFramePr>
        <p:xfrm>
          <a:off x="571501" y="1733549"/>
          <a:ext cx="8115300" cy="4292086"/>
        </p:xfrm>
        <a:graphic>
          <a:graphicData uri="http://schemas.openxmlformats.org/drawingml/2006/table">
            <a:tbl>
              <a:tblPr firstRow="1">
                <a:tableStyleId>{D0021599-942C-4CAE-8A17-B74DAAF8F823}</a:tableStyleId>
              </a:tblPr>
              <a:tblGrid>
                <a:gridCol w="1990724"/>
                <a:gridCol w="6124576"/>
              </a:tblGrid>
              <a:tr h="224196">
                <a:tc>
                  <a:txBody>
                    <a:bodyPr/>
                    <a:lstStyle/>
                    <a:p>
                      <a:pPr marL="0" marR="0">
                        <a:spcBef>
                          <a:spcPts val="0"/>
                        </a:spcBef>
                        <a:spcAft>
                          <a:spcPts val="0"/>
                        </a:spcAft>
                      </a:pPr>
                      <a:r>
                        <a:rPr lang="en-IN" sz="1300" b="1" dirty="0">
                          <a:effectLst/>
                        </a:rPr>
                        <a:t>Title of action plan </a:t>
                      </a:r>
                      <a:endParaRPr lang="en-IN" sz="1300" b="1"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300" dirty="0">
                          <a:effectLst/>
                        </a:rPr>
                        <a:t>Give the action plan a relevant name. </a:t>
                      </a:r>
                      <a:endParaRPr lang="en-IN" sz="1300"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8389">
                <a:tc>
                  <a:txBody>
                    <a:bodyPr/>
                    <a:lstStyle/>
                    <a:p>
                      <a:pPr marL="0" marR="0">
                        <a:spcBef>
                          <a:spcPts val="0"/>
                        </a:spcBef>
                        <a:spcAft>
                          <a:spcPts val="0"/>
                        </a:spcAft>
                      </a:pPr>
                      <a:r>
                        <a:rPr lang="en-IN" sz="1300" b="1" dirty="0">
                          <a:effectLst/>
                        </a:rPr>
                        <a:t>Purpose of action plan </a:t>
                      </a:r>
                      <a:endParaRPr lang="en-IN" sz="1300" b="1"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300" dirty="0">
                          <a:effectLst/>
                        </a:rPr>
                        <a:t>What do you hope to accomplish by the action plan—that is, what specific marketing objective and strategy within the marketing plan does it support? </a:t>
                      </a:r>
                      <a:endParaRPr lang="en-IN" sz="1300"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585">
                <a:tc>
                  <a:txBody>
                    <a:bodyPr/>
                    <a:lstStyle/>
                    <a:p>
                      <a:pPr marL="0" marR="0">
                        <a:spcBef>
                          <a:spcPts val="0"/>
                        </a:spcBef>
                        <a:spcAft>
                          <a:spcPts val="0"/>
                        </a:spcAft>
                      </a:pPr>
                      <a:r>
                        <a:rPr lang="en-IN" sz="1300" b="1" dirty="0">
                          <a:effectLst/>
                        </a:rPr>
                        <a:t>Description of action plan </a:t>
                      </a:r>
                      <a:endParaRPr lang="en-IN" sz="1300" b="1"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300" dirty="0">
                          <a:effectLst/>
                        </a:rPr>
                        <a:t>Be succinct—but still thorough—when you explain the action plan. What are the steps involved? This is the core of the action plan. It describes what must be done in order to accomplish the intended purpose of the action plan. </a:t>
                      </a:r>
                      <a:endParaRPr lang="en-IN" sz="1300"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6077">
                <a:tc>
                  <a:txBody>
                    <a:bodyPr/>
                    <a:lstStyle/>
                    <a:p>
                      <a:pPr marL="0" marR="0">
                        <a:spcBef>
                          <a:spcPts val="0"/>
                        </a:spcBef>
                        <a:spcAft>
                          <a:spcPts val="0"/>
                        </a:spcAft>
                      </a:pPr>
                      <a:r>
                        <a:rPr lang="en-IN" sz="1300" b="1" dirty="0">
                          <a:effectLst/>
                        </a:rPr>
                        <a:t>Responsibility for the action plan </a:t>
                      </a:r>
                      <a:endParaRPr lang="en-IN" sz="1300" b="1"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300" dirty="0">
                          <a:effectLst/>
                        </a:rPr>
                        <a:t>What person(s) or organizational unit(s) are responsible for carrying out the action plan? What external parties are needed to make it happen? Most importantly, who specifically has final “ownership” of the action plan—that is, who within the organization is accountable for it? </a:t>
                      </a:r>
                      <a:endParaRPr lang="en-IN" sz="1300"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2058">
                <a:tc>
                  <a:txBody>
                    <a:bodyPr/>
                    <a:lstStyle/>
                    <a:p>
                      <a:pPr marL="0" marR="0">
                        <a:spcBef>
                          <a:spcPts val="0"/>
                        </a:spcBef>
                        <a:spcAft>
                          <a:spcPts val="0"/>
                        </a:spcAft>
                      </a:pPr>
                      <a:r>
                        <a:rPr lang="en-IN" sz="1300" b="1" dirty="0">
                          <a:effectLst/>
                        </a:rPr>
                        <a:t>Timeline for the action plan </a:t>
                      </a:r>
                      <a:endParaRPr lang="en-IN" sz="1300" b="1"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300" dirty="0">
                          <a:effectLst/>
                        </a:rPr>
                        <a:t>Provide a specific timetable of events leading to the completion of the plan. If different people are responsible for different elements of the time line, provide that information. </a:t>
                      </a:r>
                      <a:endParaRPr lang="en-IN" sz="1300"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6196">
                <a:tc>
                  <a:txBody>
                    <a:bodyPr/>
                    <a:lstStyle/>
                    <a:p>
                      <a:pPr marL="0" marR="0">
                        <a:spcBef>
                          <a:spcPts val="0"/>
                        </a:spcBef>
                        <a:spcAft>
                          <a:spcPts val="0"/>
                        </a:spcAft>
                      </a:pPr>
                      <a:r>
                        <a:rPr lang="en-IN" sz="1300" b="1" dirty="0">
                          <a:effectLst/>
                        </a:rPr>
                        <a:t>Budget for the action plan </a:t>
                      </a:r>
                      <a:endParaRPr lang="en-IN" sz="1300" b="1"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300" dirty="0" smtClean="0">
                          <a:effectLst/>
                        </a:rPr>
                        <a:t>How </a:t>
                      </a:r>
                      <a:r>
                        <a:rPr lang="en-IN" sz="1300" dirty="0">
                          <a:effectLst/>
                        </a:rPr>
                        <a:t>much will implementation of the action plan cost? This may be direct costs only or may also include indirect costs, depending on the situation. The sum of all the individual action plan budget items will ultimately be aggregated by category to create the overall budget for the marketing plan. </a:t>
                      </a:r>
                      <a:endParaRPr lang="en-IN" sz="1300"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585">
                <a:tc>
                  <a:txBody>
                    <a:bodyPr/>
                    <a:lstStyle/>
                    <a:p>
                      <a:pPr marL="0" marR="0">
                        <a:spcBef>
                          <a:spcPts val="0"/>
                        </a:spcBef>
                        <a:spcAft>
                          <a:spcPts val="0"/>
                        </a:spcAft>
                      </a:pPr>
                      <a:r>
                        <a:rPr lang="en-IN" sz="1300" b="1" dirty="0">
                          <a:effectLst/>
                        </a:rPr>
                        <a:t>Measurement and control of the action plan </a:t>
                      </a:r>
                      <a:endParaRPr lang="en-IN" sz="1300" b="1"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300" dirty="0">
                          <a:effectLst/>
                        </a:rPr>
                        <a:t>Indicate the appropriate metrics, how and when they will be measured, and who will measure them. </a:t>
                      </a:r>
                      <a:endParaRPr lang="en-IN" sz="1300"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2651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07"/>
            <a:ext cx="8229600" cy="1169288"/>
          </a:xfrm>
        </p:spPr>
        <p:txBody>
          <a:bodyPr/>
          <a:lstStyle/>
          <a:p>
            <a:r>
              <a:rPr lang="en-US" sz="3600" dirty="0" smtClean="0">
                <a:latin typeface="+mj-lt"/>
              </a:rPr>
              <a:t>Assigning Responsibility in the Action Plan</a:t>
            </a:r>
            <a:endParaRPr lang="en-IN" sz="3600" dirty="0">
              <a:latin typeface="+mj-lt"/>
            </a:endParaRPr>
          </a:p>
        </p:txBody>
      </p:sp>
      <p:sp>
        <p:nvSpPr>
          <p:cNvPr id="4" name="Text Placeholder 3"/>
          <p:cNvSpPr>
            <a:spLocks noGrp="1"/>
          </p:cNvSpPr>
          <p:nvPr>
            <p:ph type="body" idx="2"/>
          </p:nvPr>
        </p:nvSpPr>
        <p:spPr>
          <a:xfrm>
            <a:off x="457199" y="1381657"/>
            <a:ext cx="8312332" cy="4812191"/>
          </a:xfrm>
        </p:spPr>
        <p:txBody>
          <a:bodyPr/>
          <a:lstStyle/>
          <a:p>
            <a:pPr marL="342900" lvl="0" indent="-342900">
              <a:lnSpc>
                <a:spcPct val="90000"/>
              </a:lnSpc>
              <a:spcBef>
                <a:spcPts val="0"/>
              </a:spcBef>
              <a:buSzPct val="98666"/>
            </a:pPr>
            <a:r>
              <a:rPr lang="en-US" sz="2600" dirty="0">
                <a:latin typeface="+mn-lt"/>
                <a:ea typeface="Calibri"/>
                <a:cs typeface="Calibri"/>
                <a:sym typeface="Calibri"/>
              </a:rPr>
              <a:t>Who will be responsible for carrying out each part of the marketing plan</a:t>
            </a:r>
            <a:r>
              <a:rPr lang="en-US" sz="2600" dirty="0" smtClean="0">
                <a:latin typeface="+mn-lt"/>
                <a:ea typeface="Calibri"/>
                <a:cs typeface="Calibri"/>
                <a:sym typeface="Calibri"/>
              </a:rPr>
              <a:t>?</a:t>
            </a:r>
            <a:endParaRPr lang="en-US" sz="2600" dirty="0">
              <a:latin typeface="+mn-lt"/>
              <a:ea typeface="Calibri"/>
              <a:cs typeface="Calibri"/>
              <a:sym typeface="Calibri"/>
            </a:endParaRPr>
          </a:p>
          <a:p>
            <a:pPr marL="342900" lvl="0" indent="-342900">
              <a:lnSpc>
                <a:spcPct val="90000"/>
              </a:lnSpc>
              <a:spcBef>
                <a:spcPts val="1700"/>
              </a:spcBef>
              <a:buSzPct val="98666"/>
            </a:pPr>
            <a:r>
              <a:rPr lang="en-US" sz="2600" dirty="0">
                <a:latin typeface="+mn-lt"/>
                <a:ea typeface="Calibri"/>
                <a:cs typeface="Calibri"/>
                <a:sym typeface="Calibri"/>
              </a:rPr>
              <a:t>Not everybody involved will be marketers</a:t>
            </a:r>
          </a:p>
          <a:p>
            <a:pPr marL="914400" lvl="1" indent="-457200">
              <a:lnSpc>
                <a:spcPct val="90000"/>
              </a:lnSpc>
              <a:spcBef>
                <a:spcPts val="800"/>
              </a:spcBef>
              <a:buSzPct val="99615"/>
              <a:buFont typeface="Wingdings" panose="05000000000000000000" pitchFamily="2" charset="2"/>
              <a:buChar char="§"/>
            </a:pPr>
            <a:r>
              <a:rPr lang="en-US" sz="2400" dirty="0">
                <a:latin typeface="+mn-lt"/>
                <a:ea typeface="Calibri"/>
                <a:cs typeface="Calibri"/>
                <a:sym typeface="Calibri"/>
              </a:rPr>
              <a:t>Sales</a:t>
            </a:r>
          </a:p>
          <a:p>
            <a:pPr marL="914400" lvl="1" indent="-457200">
              <a:lnSpc>
                <a:spcPct val="90000"/>
              </a:lnSpc>
              <a:spcBef>
                <a:spcPts val="800"/>
              </a:spcBef>
              <a:buSzPct val="99615"/>
              <a:buFont typeface="Wingdings" panose="05000000000000000000" pitchFamily="2" charset="2"/>
              <a:buChar char="§"/>
            </a:pPr>
            <a:r>
              <a:rPr lang="en-US" sz="2400" dirty="0">
                <a:latin typeface="+mn-lt"/>
                <a:ea typeface="Calibri"/>
                <a:cs typeface="Calibri"/>
                <a:sym typeface="Calibri"/>
              </a:rPr>
              <a:t>Production</a:t>
            </a:r>
          </a:p>
          <a:p>
            <a:pPr marL="914400" lvl="1" indent="-457200">
              <a:lnSpc>
                <a:spcPct val="90000"/>
              </a:lnSpc>
              <a:spcBef>
                <a:spcPts val="800"/>
              </a:spcBef>
              <a:buSzPct val="99615"/>
              <a:buFont typeface="Wingdings" panose="05000000000000000000" pitchFamily="2" charset="2"/>
              <a:buChar char="§"/>
            </a:pPr>
            <a:r>
              <a:rPr lang="en-US" sz="2400" dirty="0">
                <a:latin typeface="+mn-lt"/>
                <a:ea typeface="Calibri"/>
                <a:cs typeface="Calibri"/>
                <a:sym typeface="Calibri"/>
              </a:rPr>
              <a:t>Quality control</a:t>
            </a:r>
          </a:p>
          <a:p>
            <a:pPr marL="914400" lvl="1" indent="-457200">
              <a:lnSpc>
                <a:spcPct val="90000"/>
              </a:lnSpc>
              <a:spcBef>
                <a:spcPts val="800"/>
              </a:spcBef>
              <a:buSzPct val="99615"/>
              <a:buFont typeface="Wingdings" panose="05000000000000000000" pitchFamily="2" charset="2"/>
              <a:buChar char="§"/>
            </a:pPr>
            <a:r>
              <a:rPr lang="en-US" sz="2400" dirty="0">
                <a:latin typeface="+mn-lt"/>
                <a:ea typeface="Calibri"/>
                <a:cs typeface="Calibri"/>
                <a:sym typeface="Calibri"/>
              </a:rPr>
              <a:t>Shipping</a:t>
            </a:r>
          </a:p>
          <a:p>
            <a:pPr marL="914400" lvl="1" indent="-457200">
              <a:lnSpc>
                <a:spcPct val="90000"/>
              </a:lnSpc>
              <a:spcBef>
                <a:spcPts val="800"/>
              </a:spcBef>
              <a:buSzPct val="99615"/>
              <a:buFont typeface="Wingdings" panose="05000000000000000000" pitchFamily="2" charset="2"/>
              <a:buChar char="§"/>
            </a:pPr>
            <a:r>
              <a:rPr lang="en-US" sz="2400" dirty="0">
                <a:latin typeface="+mn-lt"/>
                <a:ea typeface="Calibri"/>
                <a:cs typeface="Calibri"/>
                <a:sym typeface="Calibri"/>
              </a:rPr>
              <a:t>Customer service</a:t>
            </a:r>
          </a:p>
          <a:p>
            <a:pPr marL="914400" lvl="1" indent="-457200">
              <a:lnSpc>
                <a:spcPct val="90000"/>
              </a:lnSpc>
              <a:spcBef>
                <a:spcPts val="800"/>
              </a:spcBef>
              <a:buSzPct val="99615"/>
              <a:buFont typeface="Wingdings" panose="05000000000000000000" pitchFamily="2" charset="2"/>
              <a:buChar char="§"/>
            </a:pPr>
            <a:r>
              <a:rPr lang="en-US" sz="2400" dirty="0">
                <a:latin typeface="+mn-lt"/>
                <a:ea typeface="Calibri"/>
                <a:cs typeface="Calibri"/>
                <a:sym typeface="Calibri"/>
              </a:rPr>
              <a:t>Finance</a:t>
            </a:r>
          </a:p>
          <a:p>
            <a:pPr marL="914400" lvl="1" indent="-457200">
              <a:lnSpc>
                <a:spcPct val="90000"/>
              </a:lnSpc>
              <a:spcBef>
                <a:spcPts val="800"/>
              </a:spcBef>
              <a:buSzPct val="99615"/>
              <a:buFont typeface="Wingdings" panose="05000000000000000000" pitchFamily="2" charset="2"/>
              <a:buChar char="§"/>
            </a:pPr>
            <a:r>
              <a:rPr lang="en-US" sz="2400" dirty="0" smtClean="0">
                <a:latin typeface="+mn-lt"/>
                <a:ea typeface="Calibri"/>
                <a:cs typeface="Calibri"/>
                <a:sym typeface="Calibri"/>
              </a:rPr>
              <a:t>IT</a:t>
            </a:r>
            <a:endParaRPr lang="en-IN" sz="2800" dirty="0">
              <a:latin typeface="+mn-lt"/>
            </a:endParaRPr>
          </a:p>
        </p:txBody>
      </p:sp>
    </p:spTree>
    <p:extLst>
      <p:ext uri="{BB962C8B-B14F-4D97-AF65-F5344CB8AC3E}">
        <p14:creationId xmlns:p14="http://schemas.microsoft.com/office/powerpoint/2010/main" val="172813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72"/>
            <a:ext cx="8229600" cy="893762"/>
          </a:xfrm>
        </p:spPr>
        <p:txBody>
          <a:bodyPr/>
          <a:lstStyle/>
          <a:p>
            <a:r>
              <a:rPr lang="en-US" sz="3600" dirty="0" smtClean="0">
                <a:latin typeface="+mj-lt"/>
              </a:rPr>
              <a:t>Planning: Compose the Big Picture</a:t>
            </a:r>
            <a:endParaRPr lang="en-US" sz="2000" b="0" dirty="0">
              <a:latin typeface="+mj-lt"/>
            </a:endParaRPr>
          </a:p>
        </p:txBody>
      </p:sp>
      <p:sp>
        <p:nvSpPr>
          <p:cNvPr id="4" name="Text Placeholder 2"/>
          <p:cNvSpPr>
            <a:spLocks noGrp="1"/>
          </p:cNvSpPr>
          <p:nvPr>
            <p:ph sz="quarter" idx="4294967295"/>
          </p:nvPr>
        </p:nvSpPr>
        <p:spPr>
          <a:xfrm>
            <a:off x="457200" y="1947333"/>
            <a:ext cx="8229600" cy="3970867"/>
          </a:xfrm>
          <a:prstGeom prst="rect">
            <a:avLst/>
          </a:prstGeom>
        </p:spPr>
        <p:txBody>
          <a:bodyPr/>
          <a:lstStyle/>
          <a:p>
            <a:pPr marL="342900" lvl="0" indent="-342900">
              <a:spcBef>
                <a:spcPts val="1700"/>
              </a:spcBef>
            </a:pPr>
            <a:r>
              <a:rPr lang="en-US" sz="2600" dirty="0">
                <a:latin typeface="+mn-lt"/>
                <a:ea typeface="Calibri"/>
                <a:cs typeface="Calibri"/>
                <a:sym typeface="Calibri"/>
              </a:rPr>
              <a:t>Planning is everything … almost</a:t>
            </a:r>
            <a:r>
              <a:rPr lang="en-US" sz="2600" dirty="0" smtClean="0">
                <a:latin typeface="+mn-lt"/>
                <a:ea typeface="Calibri"/>
                <a:cs typeface="Calibri"/>
                <a:sym typeface="Calibri"/>
              </a:rPr>
              <a:t>!</a:t>
            </a:r>
            <a:endParaRPr lang="en-US" sz="2600" dirty="0">
              <a:latin typeface="+mn-lt"/>
              <a:ea typeface="Calibri"/>
              <a:cs typeface="Calibri"/>
              <a:sym typeface="Calibri"/>
            </a:endParaRPr>
          </a:p>
          <a:p>
            <a:pPr marL="342900" lvl="0" indent="-342900">
              <a:spcBef>
                <a:spcPts val="1700"/>
              </a:spcBef>
            </a:pPr>
            <a:r>
              <a:rPr lang="en-US" sz="2600" b="1" dirty="0">
                <a:latin typeface="+mn-lt"/>
                <a:ea typeface="Calibri"/>
                <a:cs typeface="Calibri"/>
                <a:sym typeface="Calibri"/>
              </a:rPr>
              <a:t>Business planning </a:t>
            </a:r>
            <a:r>
              <a:rPr lang="en-US" sz="2600" dirty="0">
                <a:latin typeface="+mn-lt"/>
                <a:ea typeface="Calibri"/>
                <a:cs typeface="Calibri"/>
                <a:sym typeface="Calibri"/>
              </a:rPr>
              <a:t>is an ongoing process that guides </a:t>
            </a:r>
            <a:r>
              <a:rPr lang="en-US" sz="2600" dirty="0">
                <a:solidFill>
                  <a:schemeClr val="tx1"/>
                </a:solidFill>
                <a:latin typeface="+mn-lt"/>
                <a:ea typeface="Calibri"/>
                <a:cs typeface="Calibri"/>
                <a:sym typeface="Calibri"/>
              </a:rPr>
              <a:t>short- and long-term </a:t>
            </a:r>
            <a:r>
              <a:rPr lang="en-US" sz="2600" dirty="0">
                <a:latin typeface="+mn-lt"/>
                <a:ea typeface="Calibri"/>
                <a:cs typeface="Calibri"/>
                <a:sym typeface="Calibri"/>
              </a:rPr>
              <a:t>decisions.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Helps identify and build on firm strengths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Improves managerial decision making</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Develops objectives and provides a means of charting progress toward </a:t>
            </a:r>
            <a:r>
              <a:rPr lang="en-US" sz="2400" dirty="0" smtClean="0">
                <a:latin typeface="+mn-lt"/>
                <a:ea typeface="Calibri"/>
                <a:cs typeface="Calibri"/>
                <a:sym typeface="Calibri"/>
              </a:rPr>
              <a:t>goals</a:t>
            </a:r>
            <a:endParaRPr lang="en-US" sz="2400" dirty="0">
              <a:latin typeface="+mn-lt"/>
              <a:ea typeface="Calibri"/>
              <a:cs typeface="Calibri"/>
              <a:sym typeface="Calibri"/>
            </a:endParaRPr>
          </a:p>
        </p:txBody>
      </p:sp>
    </p:spTree>
    <p:extLst>
      <p:ext uri="{BB962C8B-B14F-4D97-AF65-F5344CB8AC3E}">
        <p14:creationId xmlns:p14="http://schemas.microsoft.com/office/powerpoint/2010/main" val="247623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715"/>
            <a:ext cx="8229600" cy="1099616"/>
          </a:xfrm>
        </p:spPr>
        <p:txBody>
          <a:bodyPr/>
          <a:lstStyle/>
          <a:p>
            <a:r>
              <a:rPr lang="en-US" sz="3600" dirty="0" smtClean="0">
                <a:latin typeface="+mj-lt"/>
              </a:rPr>
              <a:t>Creating Action Plan Timelines</a:t>
            </a:r>
            <a:endParaRPr lang="en-IN" sz="3600" dirty="0">
              <a:latin typeface="+mj-lt"/>
            </a:endParaRPr>
          </a:p>
        </p:txBody>
      </p:sp>
      <p:sp>
        <p:nvSpPr>
          <p:cNvPr id="4" name="Text Placeholder 3"/>
          <p:cNvSpPr>
            <a:spLocks noGrp="1"/>
          </p:cNvSpPr>
          <p:nvPr>
            <p:ph type="body" idx="2"/>
          </p:nvPr>
        </p:nvSpPr>
        <p:spPr>
          <a:xfrm>
            <a:off x="457199" y="1504400"/>
            <a:ext cx="8312332" cy="4434846"/>
          </a:xfrm>
        </p:spPr>
        <p:txBody>
          <a:bodyPr/>
          <a:lstStyle/>
          <a:p>
            <a:pPr marL="342900" lvl="0" indent="-342900">
              <a:spcBef>
                <a:spcPts val="0"/>
              </a:spcBef>
            </a:pPr>
            <a:r>
              <a:rPr lang="en-US" sz="2600" dirty="0">
                <a:latin typeface="+mn-lt"/>
                <a:ea typeface="Calibri"/>
                <a:cs typeface="Calibri"/>
                <a:sym typeface="Calibri"/>
              </a:rPr>
              <a:t>Each action plan requires a time line needed to accomplish the various tasks</a:t>
            </a:r>
            <a:r>
              <a:rPr lang="en-US" sz="2600" dirty="0" smtClean="0">
                <a:latin typeface="+mn-lt"/>
                <a:ea typeface="Calibri"/>
                <a:cs typeface="Calibri"/>
                <a:sym typeface="Calibri"/>
              </a:rPr>
              <a:t>.</a:t>
            </a:r>
            <a:endParaRPr lang="en-US" sz="2600" dirty="0">
              <a:latin typeface="+mn-lt"/>
              <a:ea typeface="Calibri"/>
              <a:cs typeface="Calibri"/>
              <a:sym typeface="Calibri"/>
            </a:endParaRPr>
          </a:p>
          <a:p>
            <a:pPr marL="342900" lvl="0" indent="-342900">
              <a:spcBef>
                <a:spcPts val="1700"/>
              </a:spcBef>
            </a:pPr>
            <a:r>
              <a:rPr lang="en-US" sz="2600" dirty="0">
                <a:latin typeface="+mn-lt"/>
                <a:ea typeface="Calibri"/>
                <a:cs typeface="Calibri"/>
                <a:sym typeface="Calibri"/>
              </a:rPr>
              <a:t>Often portrayed in flowchart form to help managers and employees visualize sequence of tasks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Gantt charts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PERT </a:t>
            </a:r>
            <a:r>
              <a:rPr lang="en-US" sz="2400" dirty="0" smtClean="0">
                <a:latin typeface="+mn-lt"/>
                <a:ea typeface="Calibri"/>
                <a:cs typeface="Calibri"/>
                <a:sym typeface="Calibri"/>
              </a:rPr>
              <a:t>charts</a:t>
            </a:r>
            <a:endParaRPr lang="en-IN" sz="2800" dirty="0">
              <a:latin typeface="+mn-lt"/>
            </a:endParaRPr>
          </a:p>
        </p:txBody>
      </p:sp>
    </p:spTree>
    <p:extLst>
      <p:ext uri="{BB962C8B-B14F-4D97-AF65-F5344CB8AC3E}">
        <p14:creationId xmlns:p14="http://schemas.microsoft.com/office/powerpoint/2010/main" val="3072214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715"/>
            <a:ext cx="8229600" cy="812234"/>
          </a:xfrm>
        </p:spPr>
        <p:txBody>
          <a:bodyPr/>
          <a:lstStyle/>
          <a:p>
            <a:r>
              <a:rPr lang="en-US" sz="3600" dirty="0" smtClean="0">
                <a:latin typeface="+mj-lt"/>
              </a:rPr>
              <a:t>Setting a Budget</a:t>
            </a:r>
            <a:endParaRPr lang="en-IN" sz="3600" dirty="0">
              <a:latin typeface="+mj-lt"/>
            </a:endParaRPr>
          </a:p>
        </p:txBody>
      </p:sp>
      <p:sp>
        <p:nvSpPr>
          <p:cNvPr id="4" name="Text Placeholder 3"/>
          <p:cNvSpPr>
            <a:spLocks noGrp="1"/>
          </p:cNvSpPr>
          <p:nvPr>
            <p:ph type="body" idx="2"/>
          </p:nvPr>
        </p:nvSpPr>
        <p:spPr>
          <a:xfrm>
            <a:off x="457199" y="1504400"/>
            <a:ext cx="8312332" cy="4434846"/>
          </a:xfrm>
        </p:spPr>
        <p:txBody>
          <a:bodyPr/>
          <a:lstStyle/>
          <a:p>
            <a:pPr marL="342900" lvl="0" indent="-342900">
              <a:spcBef>
                <a:spcPts val="0"/>
              </a:spcBef>
            </a:pPr>
            <a:r>
              <a:rPr lang="en-US" sz="2600" dirty="0">
                <a:latin typeface="+mn-lt"/>
                <a:ea typeface="Calibri"/>
                <a:cs typeface="Calibri"/>
                <a:sym typeface="Calibri"/>
              </a:rPr>
              <a:t>Each cost element of the action plan should link to a budget item.</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Increases accountability for all parties involved with implementing the marketing plan</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Accuracy in estimating individual action plan expenditures helps overall marketing budget forecasting</a:t>
            </a:r>
            <a:r>
              <a:rPr lang="en-US" sz="2400" dirty="0" smtClean="0">
                <a:latin typeface="+mn-lt"/>
                <a:ea typeface="Calibri"/>
                <a:cs typeface="Calibri"/>
                <a:sym typeface="Calibri"/>
              </a:rPr>
              <a:t>.</a:t>
            </a:r>
            <a:endParaRPr lang="en-IN" sz="2800" dirty="0">
              <a:latin typeface="+mn-lt"/>
            </a:endParaRPr>
          </a:p>
        </p:txBody>
      </p:sp>
    </p:spTree>
    <p:extLst>
      <p:ext uri="{BB962C8B-B14F-4D97-AF65-F5344CB8AC3E}">
        <p14:creationId xmlns:p14="http://schemas.microsoft.com/office/powerpoint/2010/main" val="1802630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714"/>
            <a:ext cx="8229600" cy="1169285"/>
          </a:xfrm>
        </p:spPr>
        <p:txBody>
          <a:bodyPr/>
          <a:lstStyle/>
          <a:p>
            <a:r>
              <a:rPr lang="en-US" sz="3600" dirty="0" smtClean="0">
                <a:latin typeface="+mj-lt"/>
              </a:rPr>
              <a:t>Deciding on Measurements and Controls</a:t>
            </a:r>
            <a:endParaRPr lang="en-IN" sz="3600" dirty="0">
              <a:latin typeface="+mj-lt"/>
            </a:endParaRPr>
          </a:p>
        </p:txBody>
      </p:sp>
      <p:sp>
        <p:nvSpPr>
          <p:cNvPr id="4" name="Text Placeholder 3"/>
          <p:cNvSpPr>
            <a:spLocks noGrp="1"/>
          </p:cNvSpPr>
          <p:nvPr>
            <p:ph type="body" idx="2"/>
          </p:nvPr>
        </p:nvSpPr>
        <p:spPr>
          <a:xfrm>
            <a:off x="457199" y="1715696"/>
            <a:ext cx="8312332" cy="4456504"/>
          </a:xfrm>
        </p:spPr>
        <p:txBody>
          <a:bodyPr/>
          <a:lstStyle/>
          <a:p>
            <a:pPr marL="342900" lvl="0" indent="-342900">
              <a:lnSpc>
                <a:spcPct val="90000"/>
              </a:lnSpc>
              <a:spcBef>
                <a:spcPts val="0"/>
              </a:spcBef>
            </a:pPr>
            <a:r>
              <a:rPr lang="en-US" sz="2600" dirty="0">
                <a:latin typeface="+mn-lt"/>
                <a:ea typeface="Calibri"/>
                <a:cs typeface="Calibri"/>
                <a:sym typeface="Calibri"/>
              </a:rPr>
              <a:t>Marketing </a:t>
            </a:r>
            <a:r>
              <a:rPr lang="en-US" sz="2600" b="1" dirty="0">
                <a:latin typeface="+mn-lt"/>
                <a:ea typeface="Calibri"/>
                <a:cs typeface="Calibri"/>
                <a:sym typeface="Calibri"/>
              </a:rPr>
              <a:t>control </a:t>
            </a:r>
            <a:r>
              <a:rPr lang="en-US" sz="2600" dirty="0">
                <a:latin typeface="+mn-lt"/>
                <a:ea typeface="Calibri"/>
                <a:cs typeface="Calibri"/>
                <a:sym typeface="Calibri"/>
              </a:rPr>
              <a:t>is a formal process for:</a:t>
            </a:r>
          </a:p>
          <a:p>
            <a:pPr marL="800100" lvl="1" indent="-342900">
              <a:lnSpc>
                <a:spcPct val="90000"/>
              </a:lnSpc>
              <a:spcBef>
                <a:spcPts val="1700"/>
              </a:spcBef>
              <a:buFont typeface="Wingdings" panose="05000000000000000000" pitchFamily="2" charset="2"/>
              <a:buChar char="§"/>
            </a:pPr>
            <a:r>
              <a:rPr lang="en-US" sz="2400" dirty="0">
                <a:latin typeface="+mn-lt"/>
                <a:ea typeface="Calibri"/>
                <a:cs typeface="Calibri"/>
                <a:sym typeface="Calibri"/>
              </a:rPr>
              <a:t>Measuring </a:t>
            </a:r>
            <a:r>
              <a:rPr lang="en-US" sz="2400" dirty="0" smtClean="0">
                <a:latin typeface="+mn-lt"/>
                <a:ea typeface="Calibri"/>
                <a:cs typeface="Calibri"/>
                <a:sym typeface="Calibri"/>
              </a:rPr>
              <a:t>performance </a:t>
            </a:r>
            <a:endParaRPr lang="en-US" sz="2400" dirty="0">
              <a:latin typeface="+mn-lt"/>
              <a:ea typeface="Calibri"/>
              <a:cs typeface="Calibri"/>
              <a:sym typeface="Calibri"/>
            </a:endParaRPr>
          </a:p>
          <a:p>
            <a:pPr marL="800100" lvl="1" indent="-342900">
              <a:lnSpc>
                <a:spcPct val="90000"/>
              </a:lnSpc>
              <a:spcBef>
                <a:spcPts val="1700"/>
              </a:spcBef>
              <a:buFont typeface="Wingdings" panose="05000000000000000000" pitchFamily="2" charset="2"/>
              <a:buChar char="§"/>
            </a:pPr>
            <a:r>
              <a:rPr lang="en-US" sz="2400" dirty="0">
                <a:latin typeface="+mn-lt"/>
                <a:ea typeface="Calibri"/>
                <a:cs typeface="Calibri"/>
                <a:sym typeface="Calibri"/>
              </a:rPr>
              <a:t>Comparing performance to established marketing and strategy objectives</a:t>
            </a:r>
          </a:p>
          <a:p>
            <a:pPr marL="800100" lvl="1" indent="-342900">
              <a:lnSpc>
                <a:spcPct val="90000"/>
              </a:lnSpc>
              <a:spcBef>
                <a:spcPts val="1700"/>
              </a:spcBef>
              <a:buFont typeface="Wingdings" panose="05000000000000000000" pitchFamily="2" charset="2"/>
              <a:buChar char="§"/>
            </a:pPr>
            <a:r>
              <a:rPr lang="en-US" sz="2400" dirty="0">
                <a:latin typeface="+mn-lt"/>
                <a:ea typeface="Calibri"/>
                <a:cs typeface="Calibri"/>
                <a:sym typeface="Calibri"/>
              </a:rPr>
              <a:t>Making adjustments to the objectives or strategies based on this </a:t>
            </a:r>
            <a:r>
              <a:rPr lang="en-US" sz="2400" dirty="0" smtClean="0">
                <a:latin typeface="+mn-lt"/>
                <a:ea typeface="Calibri"/>
                <a:cs typeface="Calibri"/>
                <a:sym typeface="Calibri"/>
              </a:rPr>
              <a:t>analysis</a:t>
            </a:r>
            <a:endParaRPr lang="en-US" sz="2400" dirty="0">
              <a:latin typeface="+mn-lt"/>
              <a:ea typeface="Calibri"/>
              <a:cs typeface="Calibri"/>
              <a:sym typeface="Calibri"/>
            </a:endParaRPr>
          </a:p>
          <a:p>
            <a:pPr marL="342900" lvl="0" indent="-342900">
              <a:lnSpc>
                <a:spcPct val="90000"/>
              </a:lnSpc>
              <a:spcBef>
                <a:spcPts val="1700"/>
              </a:spcBef>
            </a:pPr>
            <a:r>
              <a:rPr lang="en-US" sz="2600" dirty="0">
                <a:latin typeface="+mn-lt"/>
                <a:ea typeface="Calibri"/>
                <a:cs typeface="Calibri"/>
                <a:sym typeface="Calibri"/>
              </a:rPr>
              <a:t>Selecting the right metrics should account for short-term objectives balanced against firm’s long-term sustainability</a:t>
            </a:r>
            <a:r>
              <a:rPr lang="en-US" sz="2600" dirty="0" smtClean="0">
                <a:latin typeface="+mn-lt"/>
                <a:ea typeface="Calibri"/>
                <a:cs typeface="Calibri"/>
                <a:sym typeface="Calibri"/>
              </a:rPr>
              <a:t>.</a:t>
            </a:r>
            <a:endParaRPr lang="en-IN" sz="2800" dirty="0">
              <a:latin typeface="+mn-lt"/>
            </a:endParaRPr>
          </a:p>
        </p:txBody>
      </p:sp>
    </p:spTree>
    <p:extLst>
      <p:ext uri="{BB962C8B-B14F-4D97-AF65-F5344CB8AC3E}">
        <p14:creationId xmlns:p14="http://schemas.microsoft.com/office/powerpoint/2010/main" val="1883716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Operational </a:t>
            </a:r>
            <a:r>
              <a:rPr lang="en-US" dirty="0" smtClean="0"/>
              <a:t>Planning </a:t>
            </a:r>
            <a:r>
              <a:rPr lang="en-US" sz="2200" dirty="0" smtClean="0"/>
              <a:t>(2 of 2)</a:t>
            </a:r>
            <a:endParaRPr lang="en-US" sz="2200" dirty="0"/>
          </a:p>
        </p:txBody>
      </p:sp>
      <p:sp>
        <p:nvSpPr>
          <p:cNvPr id="8" name="Text Placeholder 7"/>
          <p:cNvSpPr>
            <a:spLocks noGrp="1"/>
          </p:cNvSpPr>
          <p:nvPr>
            <p:ph type="body" idx="2"/>
          </p:nvPr>
        </p:nvSpPr>
        <p:spPr/>
        <p:txBody>
          <a:bodyPr/>
          <a:lstStyle/>
          <a:p>
            <a:pPr marL="342900" lvl="0" indent="-342900">
              <a:spcBef>
                <a:spcPts val="0"/>
              </a:spcBef>
            </a:pPr>
            <a:r>
              <a:rPr lang="en-US" sz="2600" dirty="0">
                <a:ea typeface="Calibri"/>
                <a:cs typeface="Calibri"/>
                <a:sym typeface="Calibri"/>
              </a:rPr>
              <a:t>Operational plans focus on day-to-day execution of the marketing plan.</a:t>
            </a:r>
          </a:p>
          <a:p>
            <a:pPr marL="800100" lvl="1" indent="-342900">
              <a:spcBef>
                <a:spcPts val="1000"/>
              </a:spcBef>
              <a:buFont typeface="Wingdings" panose="05000000000000000000" pitchFamily="2" charset="2"/>
              <a:buChar char="§"/>
            </a:pPr>
            <a:r>
              <a:rPr lang="en-US" sz="2400" dirty="0">
                <a:ea typeface="Calibri"/>
                <a:cs typeface="Calibri"/>
                <a:sym typeface="Calibri"/>
              </a:rPr>
              <a:t>Cover a shorter period of time than strategic and functional plans</a:t>
            </a:r>
          </a:p>
          <a:p>
            <a:pPr marL="800100" lvl="1" indent="-342900">
              <a:spcBef>
                <a:spcPts val="1000"/>
              </a:spcBef>
              <a:buFont typeface="Wingdings" panose="05000000000000000000" pitchFamily="2" charset="2"/>
              <a:buChar char="§"/>
            </a:pPr>
            <a:r>
              <a:rPr lang="en-US" sz="2400" dirty="0">
                <a:ea typeface="Calibri"/>
                <a:cs typeface="Calibri"/>
                <a:sym typeface="Calibri"/>
              </a:rPr>
              <a:t>Often falls to  lower level managers</a:t>
            </a:r>
          </a:p>
          <a:p>
            <a:pPr marL="800100" lvl="1" indent="-342900">
              <a:spcBef>
                <a:spcPts val="1000"/>
              </a:spcBef>
              <a:buFont typeface="Wingdings" panose="05000000000000000000" pitchFamily="2" charset="2"/>
              <a:buChar char="§"/>
            </a:pPr>
            <a:r>
              <a:rPr lang="en-US" sz="2400" dirty="0">
                <a:ea typeface="Calibri"/>
                <a:cs typeface="Calibri"/>
                <a:sym typeface="Calibri"/>
              </a:rPr>
              <a:t>Include detailed instructions  for activities, specifies responsibilities, and provides time lines</a:t>
            </a:r>
          </a:p>
          <a:p>
            <a:pPr marL="800100" lvl="1" indent="-342900">
              <a:spcBef>
                <a:spcPts val="1000"/>
              </a:spcBef>
              <a:buFont typeface="Wingdings" panose="05000000000000000000" pitchFamily="2" charset="2"/>
              <a:buChar char="§"/>
            </a:pPr>
            <a:r>
              <a:rPr lang="en-US" sz="2400" dirty="0">
                <a:ea typeface="Calibri"/>
                <a:cs typeface="Calibri"/>
                <a:sym typeface="Calibri"/>
              </a:rPr>
              <a:t>Many key marketing metrics actually are used at the operational level of planning</a:t>
            </a:r>
            <a:r>
              <a:rPr lang="en-US" sz="2400" dirty="0" smtClean="0">
                <a:ea typeface="Calibri"/>
                <a:cs typeface="Calibri"/>
                <a:sym typeface="Calibri"/>
              </a:rPr>
              <a:t>.</a:t>
            </a:r>
            <a:endParaRPr lang="en-US" dirty="0"/>
          </a:p>
        </p:txBody>
      </p:sp>
    </p:spTree>
    <p:extLst>
      <p:ext uri="{BB962C8B-B14F-4D97-AF65-F5344CB8AC3E}">
        <p14:creationId xmlns:p14="http://schemas.microsoft.com/office/powerpoint/2010/main" val="3393019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Title 2"/>
          <p:cNvSpPr>
            <a:spLocks noGrp="1"/>
          </p:cNvSpPr>
          <p:nvPr>
            <p:ph type="title"/>
          </p:nvPr>
        </p:nvSpPr>
        <p:spPr>
          <a:xfrm>
            <a:off x="457200" y="215371"/>
            <a:ext cx="8229600" cy="613304"/>
          </a:xfrm>
        </p:spPr>
        <p:txBody>
          <a:bodyPr/>
          <a:lstStyle/>
          <a:p>
            <a:r>
              <a:rPr lang="en-US" sz="3600" dirty="0" smtClean="0">
                <a:solidFill>
                  <a:schemeClr val="tx2"/>
                </a:solidFill>
                <a:latin typeface="+mj-lt"/>
              </a:rPr>
              <a:t>Copyright</a:t>
            </a:r>
            <a:endParaRPr lang="en-US" sz="3600" dirty="0">
              <a:latin typeface="+mj-lt"/>
            </a:endParaRPr>
          </a:p>
        </p:txBody>
      </p:sp>
      <p:pic>
        <p:nvPicPr>
          <p:cNvPr id="284" name="Picture 2"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preferRelativeResize="0"/>
          <p:nvPr/>
        </p:nvPicPr>
        <p:blipFill rotWithShape="1">
          <a:blip r:embed="rId3">
            <a:alphaModFix/>
          </a:blip>
          <a:srcRect/>
          <a:stretch/>
        </p:blipFill>
        <p:spPr>
          <a:xfrm>
            <a:off x="407407" y="2136933"/>
            <a:ext cx="8310712" cy="2596992"/>
          </a:xfrm>
          <a:prstGeom prst="rect">
            <a:avLst/>
          </a:prstGeom>
          <a:noFill/>
          <a:ln>
            <a:noFill/>
          </a:ln>
        </p:spPr>
      </p:pic>
    </p:spTree>
    <p:extLst>
      <p:ext uri="{BB962C8B-B14F-4D97-AF65-F5344CB8AC3E}">
        <p14:creationId xmlns:p14="http://schemas.microsoft.com/office/powerpoint/2010/main" val="171056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908"/>
            <a:ext cx="8229600" cy="1129131"/>
          </a:xfrm>
        </p:spPr>
        <p:txBody>
          <a:bodyPr/>
          <a:lstStyle/>
          <a:p>
            <a:r>
              <a:rPr lang="en-US" dirty="0"/>
              <a:t>Figure 3.1</a:t>
            </a:r>
            <a:r>
              <a:rPr lang="en-US" sz="3600" dirty="0" smtClean="0">
                <a:latin typeface="+mj-lt"/>
              </a:rPr>
              <a:t>Three Levels of Business Planning</a:t>
            </a:r>
            <a:endParaRPr lang="en-US" sz="3600" dirty="0">
              <a:latin typeface="+mj-lt"/>
            </a:endParaRPr>
          </a:p>
        </p:txBody>
      </p:sp>
      <p:pic>
        <p:nvPicPr>
          <p:cNvPr id="6" name="Picture 129" descr="Three textboxes show the steps in the three levels of planning: Strategic Planning, Functional Planning, and Operational Planning.&#10;Strategic Planning: Planning done by top-level corporate management&#10;1. Define the mission&#10;2. Evaluate the internal and external environment&#10;3. Set organizational or SBU objectives&#10;4. Establish the business portfolio (if applicable)&#10;5. Develop growth strategies&#10;Functional Planning (In Marketing Department, called Market Planning): Planning done by top functional-level management such as the firm’s chief marketing officer (CMO)&#10;1. Perform a situation analysis&#10;2. Set marketing objectives&#10;3. Develop marketing strategies&#10;4. Implement marketing strategies&#10;5. Monitor and control marketing strategies&#10;Operational Planning: Planning done by supervisory managers&#10;1. Develop action plans to implement the marketing plan&#10;2. Use marketing metrics to monitor how the plan is working"/>
          <p:cNvPicPr preferRelativeResize="0"/>
          <p:nvPr/>
        </p:nvPicPr>
        <p:blipFill rotWithShape="1">
          <a:blip r:embed="rId3">
            <a:alphaModFix/>
          </a:blip>
          <a:srcRect/>
          <a:stretch/>
        </p:blipFill>
        <p:spPr>
          <a:xfrm>
            <a:off x="304800" y="1564640"/>
            <a:ext cx="8486774" cy="4800600"/>
          </a:xfrm>
          <a:prstGeom prst="rect">
            <a:avLst/>
          </a:prstGeom>
          <a:noFill/>
          <a:ln>
            <a:noFill/>
          </a:ln>
        </p:spPr>
      </p:pic>
    </p:spTree>
    <p:extLst>
      <p:ext uri="{BB962C8B-B14F-4D97-AF65-F5344CB8AC3E}">
        <p14:creationId xmlns:p14="http://schemas.microsoft.com/office/powerpoint/2010/main" val="365324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999" y="382184"/>
            <a:ext cx="8203469" cy="622828"/>
          </a:xfrm>
        </p:spPr>
        <p:txBody>
          <a:bodyPr/>
          <a:lstStyle/>
          <a:p>
            <a:r>
              <a:rPr lang="en-US" sz="3200" dirty="0" smtClean="0">
                <a:latin typeface="+mj-lt"/>
              </a:rPr>
              <a:t>Strategic Planning</a:t>
            </a:r>
            <a:endParaRPr lang="en-US" sz="3200" dirty="0">
              <a:latin typeface="+mj-lt"/>
            </a:endParaRPr>
          </a:p>
        </p:txBody>
      </p:sp>
      <p:sp>
        <p:nvSpPr>
          <p:cNvPr id="4" name="Text Placeholder 3"/>
          <p:cNvSpPr>
            <a:spLocks noGrp="1"/>
          </p:cNvSpPr>
          <p:nvPr>
            <p:ph sz="quarter" idx="4294967295"/>
          </p:nvPr>
        </p:nvSpPr>
        <p:spPr>
          <a:xfrm>
            <a:off x="376134" y="1574595"/>
            <a:ext cx="8077200" cy="4123341"/>
          </a:xfrm>
          <a:prstGeom prst="rect">
            <a:avLst/>
          </a:prstGeom>
        </p:spPr>
        <p:txBody>
          <a:bodyPr/>
          <a:lstStyle/>
          <a:p>
            <a:pPr marL="342900" lvl="0" indent="-342900">
              <a:spcBef>
                <a:spcPts val="0"/>
              </a:spcBef>
            </a:pPr>
            <a:r>
              <a:rPr lang="en-US" sz="2600" b="1" dirty="0">
                <a:latin typeface="+mn-lt"/>
                <a:ea typeface="Calibri"/>
                <a:cs typeface="Calibri"/>
                <a:sym typeface="Calibri"/>
              </a:rPr>
              <a:t>Strategic planning </a:t>
            </a:r>
            <a:r>
              <a:rPr lang="en-US" sz="2600" dirty="0">
                <a:latin typeface="+mn-lt"/>
                <a:ea typeface="Calibri"/>
                <a:cs typeface="Calibri"/>
                <a:sym typeface="Calibri"/>
              </a:rPr>
              <a:t>is the managerial process that matches firms resources and capabilities to market opportunities.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Top management defines firm’s purpose and sets objectives.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Many large firms have separate </a:t>
            </a:r>
            <a:r>
              <a:rPr lang="en-US" sz="2400" b="1" dirty="0">
                <a:latin typeface="+mn-lt"/>
                <a:ea typeface="Calibri"/>
                <a:cs typeface="Calibri"/>
                <a:sym typeface="Calibri"/>
              </a:rPr>
              <a:t>SBUs </a:t>
            </a:r>
            <a:r>
              <a:rPr lang="en-US" sz="2400" dirty="0">
                <a:latin typeface="+mn-lt"/>
                <a:ea typeface="Calibri"/>
                <a:cs typeface="Calibri"/>
                <a:sym typeface="Calibri"/>
              </a:rPr>
              <a:t>(strategic business units</a:t>
            </a:r>
            <a:r>
              <a:rPr lang="en-US" sz="2400" dirty="0" smtClean="0">
                <a:latin typeface="+mn-lt"/>
                <a:ea typeface="Calibri"/>
                <a:cs typeface="Calibri"/>
                <a:sym typeface="Calibri"/>
              </a:rPr>
              <a:t>).</a:t>
            </a:r>
            <a:endParaRPr lang="en-US" sz="2400" dirty="0">
              <a:latin typeface="+mn-lt"/>
              <a:ea typeface="Calibri"/>
              <a:cs typeface="Calibri"/>
              <a:sym typeface="Calibri"/>
            </a:endParaRPr>
          </a:p>
        </p:txBody>
      </p:sp>
    </p:spTree>
    <p:extLst>
      <p:ext uri="{BB962C8B-B14F-4D97-AF65-F5344CB8AC3E}">
        <p14:creationId xmlns:p14="http://schemas.microsoft.com/office/powerpoint/2010/main" val="3803728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Strategic Business Units (SBUs)</a:t>
            </a:r>
            <a:endParaRPr lang="en-US" sz="3600" dirty="0">
              <a:latin typeface="+mj-lt"/>
            </a:endParaRPr>
          </a:p>
        </p:txBody>
      </p:sp>
      <p:sp>
        <p:nvSpPr>
          <p:cNvPr id="4" name="Text Placeholder 3"/>
          <p:cNvSpPr>
            <a:spLocks noGrp="1"/>
          </p:cNvSpPr>
          <p:nvPr>
            <p:ph sz="quarter" idx="4294967295"/>
          </p:nvPr>
        </p:nvSpPr>
        <p:spPr>
          <a:xfrm>
            <a:off x="457200" y="1493837"/>
            <a:ext cx="8229600" cy="4525963"/>
          </a:xfrm>
          <a:prstGeom prst="rect">
            <a:avLst/>
          </a:prstGeom>
        </p:spPr>
        <p:txBody>
          <a:bodyPr/>
          <a:lstStyle/>
          <a:p>
            <a:pPr marL="342900" lvl="0" indent="-342900">
              <a:spcBef>
                <a:spcPts val="0"/>
              </a:spcBef>
            </a:pPr>
            <a:r>
              <a:rPr lang="en-US" sz="2600" dirty="0">
                <a:latin typeface="+mn-lt"/>
                <a:ea typeface="Calibri"/>
                <a:cs typeface="Calibri"/>
                <a:sym typeface="Calibri"/>
              </a:rPr>
              <a:t>Large, multiproduct firms may have separate divisions, called strategic business units (SBUs).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SBUs operate like a separate business</a:t>
            </a:r>
            <a:r>
              <a:rPr lang="en-US" sz="2400" dirty="0" smtClean="0">
                <a:latin typeface="+mn-lt"/>
                <a:ea typeface="Calibri"/>
                <a:cs typeface="Calibri"/>
                <a:sym typeface="Calibri"/>
              </a:rPr>
              <a:t>.</a:t>
            </a:r>
            <a:endParaRPr lang="en-US" sz="2400" dirty="0">
              <a:latin typeface="+mn-lt"/>
              <a:ea typeface="Calibri"/>
              <a:cs typeface="Calibri"/>
              <a:sym typeface="Calibri"/>
            </a:endParaRPr>
          </a:p>
          <a:p>
            <a:pPr marL="342900" lvl="0" indent="-342900">
              <a:spcBef>
                <a:spcPts val="1700"/>
              </a:spcBef>
            </a:pPr>
            <a:r>
              <a:rPr lang="en-US" sz="2600" dirty="0">
                <a:latin typeface="+mn-lt"/>
                <a:ea typeface="Calibri"/>
                <a:cs typeface="Calibri"/>
                <a:sym typeface="Calibri"/>
              </a:rPr>
              <a:t>Strategic planning is conducted at both the corporate and SBU level</a:t>
            </a:r>
            <a:r>
              <a:rPr lang="en-US" sz="2600" dirty="0" smtClean="0">
                <a:latin typeface="+mn-lt"/>
                <a:ea typeface="Calibri"/>
                <a:cs typeface="Calibri"/>
                <a:sym typeface="Calibri"/>
              </a:rPr>
              <a:t>.</a:t>
            </a:r>
            <a:endParaRPr lang="en-US" sz="2800" dirty="0" smtClean="0">
              <a:latin typeface="+mn-lt"/>
            </a:endParaRPr>
          </a:p>
        </p:txBody>
      </p:sp>
    </p:spTree>
    <p:extLst>
      <p:ext uri="{BB962C8B-B14F-4D97-AF65-F5344CB8AC3E}">
        <p14:creationId xmlns:p14="http://schemas.microsoft.com/office/powerpoint/2010/main" val="307929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Functional Planning</a:t>
            </a:r>
            <a:endParaRPr lang="en-US" sz="3600" dirty="0">
              <a:latin typeface="+mj-lt"/>
            </a:endParaRPr>
          </a:p>
        </p:txBody>
      </p:sp>
      <p:sp>
        <p:nvSpPr>
          <p:cNvPr id="4" name="Text Placeholder 3"/>
          <p:cNvSpPr>
            <a:spLocks noGrp="1"/>
          </p:cNvSpPr>
          <p:nvPr>
            <p:ph sz="quarter" idx="4294967295"/>
          </p:nvPr>
        </p:nvSpPr>
        <p:spPr>
          <a:xfrm>
            <a:off x="470263" y="1420749"/>
            <a:ext cx="7835900" cy="3887851"/>
          </a:xfrm>
          <a:prstGeom prst="rect">
            <a:avLst/>
          </a:prstGeom>
        </p:spPr>
        <p:txBody>
          <a:bodyPr/>
          <a:lstStyle/>
          <a:p>
            <a:pPr marL="342900" lvl="0" indent="-342900">
              <a:spcBef>
                <a:spcPts val="0"/>
              </a:spcBef>
            </a:pPr>
            <a:r>
              <a:rPr lang="en-US" sz="2600" dirty="0">
                <a:latin typeface="+mn-lt"/>
                <a:ea typeface="Calibri"/>
                <a:cs typeface="Calibri"/>
                <a:sym typeface="Calibri"/>
              </a:rPr>
              <a:t>Functional – Planning done by top functional level </a:t>
            </a:r>
            <a:r>
              <a:rPr lang="en-US" sz="2600" dirty="0" smtClean="0">
                <a:latin typeface="+mn-lt"/>
                <a:ea typeface="Calibri"/>
                <a:cs typeface="Calibri"/>
                <a:sym typeface="Calibri"/>
              </a:rPr>
              <a:t>management</a:t>
            </a:r>
            <a:endParaRPr lang="en-US" sz="2600" dirty="0">
              <a:latin typeface="+mn-lt"/>
              <a:ea typeface="Calibri"/>
              <a:cs typeface="Calibri"/>
              <a:sym typeface="Calibri"/>
            </a:endParaRPr>
          </a:p>
          <a:p>
            <a:pPr marL="342900" lvl="0" indent="-342900">
              <a:spcBef>
                <a:spcPts val="1700"/>
              </a:spcBef>
            </a:pPr>
            <a:r>
              <a:rPr lang="en-US" sz="2600" dirty="0">
                <a:latin typeface="+mn-lt"/>
                <a:ea typeface="Calibri"/>
                <a:cs typeface="Calibri"/>
                <a:sym typeface="Calibri"/>
              </a:rPr>
              <a:t>Market planning includes: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Situation analysis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Broad 3– 5 year plan to support the strategic plan</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Annual plan </a:t>
            </a:r>
            <a:endParaRPr lang="en-US" sz="2800" dirty="0">
              <a:latin typeface="+mn-lt"/>
            </a:endParaRPr>
          </a:p>
        </p:txBody>
      </p:sp>
    </p:spTree>
    <p:extLst>
      <p:ext uri="{BB962C8B-B14F-4D97-AF65-F5344CB8AC3E}">
        <p14:creationId xmlns:p14="http://schemas.microsoft.com/office/powerpoint/2010/main" val="3009760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Operational Planning </a:t>
            </a:r>
            <a:r>
              <a:rPr lang="en-US" sz="2200" dirty="0" smtClean="0"/>
              <a:t>(1 </a:t>
            </a:r>
            <a:r>
              <a:rPr lang="en-US" sz="2200" dirty="0"/>
              <a:t>of 2)</a:t>
            </a:r>
            <a:endParaRPr lang="en-US" sz="3600" dirty="0">
              <a:latin typeface="+mj-lt"/>
            </a:endParaRPr>
          </a:p>
        </p:txBody>
      </p:sp>
      <p:sp>
        <p:nvSpPr>
          <p:cNvPr id="4" name="Text Placeholder 3"/>
          <p:cNvSpPr>
            <a:spLocks noGrp="1"/>
          </p:cNvSpPr>
          <p:nvPr>
            <p:ph sz="quarter" idx="4294967295"/>
          </p:nvPr>
        </p:nvSpPr>
        <p:spPr>
          <a:xfrm>
            <a:off x="457200" y="1504951"/>
            <a:ext cx="8229600" cy="4364908"/>
          </a:xfrm>
          <a:prstGeom prst="rect">
            <a:avLst/>
          </a:prstGeom>
        </p:spPr>
        <p:txBody>
          <a:bodyPr/>
          <a:lstStyle/>
          <a:p>
            <a:pPr marL="342900" lvl="0" indent="-342900">
              <a:spcBef>
                <a:spcPts val="0"/>
              </a:spcBef>
            </a:pPr>
            <a:r>
              <a:rPr lang="en-US" sz="2600" dirty="0">
                <a:latin typeface="+mn-lt"/>
                <a:ea typeface="Calibri"/>
                <a:cs typeface="Calibri"/>
                <a:sym typeface="Calibri"/>
              </a:rPr>
              <a:t>First-line managers focus on day-to-day execution of functional plan</a:t>
            </a:r>
            <a:r>
              <a:rPr lang="en-US" sz="2600" dirty="0" smtClean="0">
                <a:latin typeface="+mn-lt"/>
                <a:ea typeface="Calibri"/>
                <a:cs typeface="Calibri"/>
                <a:sym typeface="Calibri"/>
              </a:rPr>
              <a:t>.</a:t>
            </a:r>
            <a:endParaRPr lang="en-US" sz="2600" dirty="0">
              <a:latin typeface="+mn-lt"/>
              <a:ea typeface="Calibri"/>
              <a:cs typeface="Calibri"/>
              <a:sym typeface="Calibri"/>
            </a:endParaRPr>
          </a:p>
          <a:p>
            <a:pPr marL="342900" lvl="0" indent="-342900">
              <a:spcBef>
                <a:spcPts val="1700"/>
              </a:spcBef>
            </a:pPr>
            <a:r>
              <a:rPr lang="en-US" sz="2600" dirty="0">
                <a:latin typeface="+mn-lt"/>
                <a:ea typeface="Calibri"/>
                <a:cs typeface="Calibri"/>
                <a:sym typeface="Calibri"/>
              </a:rPr>
              <a:t>For marketers, this typically includes</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Annual, semi-annual, or even quarterly action plans to guide marketing plan implementation </a:t>
            </a:r>
          </a:p>
          <a:p>
            <a:pPr marL="800100" lvl="1" indent="-342900">
              <a:spcBef>
                <a:spcPts val="1700"/>
              </a:spcBef>
              <a:buFont typeface="Wingdings" panose="05000000000000000000" pitchFamily="2" charset="2"/>
              <a:buChar char="§"/>
            </a:pPr>
            <a:r>
              <a:rPr lang="en-US" sz="2400" dirty="0">
                <a:latin typeface="+mn-lt"/>
                <a:ea typeface="Calibri"/>
                <a:cs typeface="Calibri"/>
                <a:sym typeface="Calibri"/>
              </a:rPr>
              <a:t>Use of marketing metrics to monitor performance</a:t>
            </a:r>
          </a:p>
        </p:txBody>
      </p:sp>
    </p:spTree>
    <p:extLst>
      <p:ext uri="{BB962C8B-B14F-4D97-AF65-F5344CB8AC3E}">
        <p14:creationId xmlns:p14="http://schemas.microsoft.com/office/powerpoint/2010/main" val="380250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6787</Words>
  <Application>Microsoft Office PowerPoint</Application>
  <PresentationFormat>On-screen Show (4:3)</PresentationFormat>
  <Paragraphs>400</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508 Lecture</vt:lpstr>
      <vt:lpstr>1_508 Lecture</vt:lpstr>
      <vt:lpstr>Marketing: Real People, Real Choices</vt:lpstr>
      <vt:lpstr>Learning Objectives</vt:lpstr>
      <vt:lpstr>Real People, Real Choices: Decision Time at Oracle (1 of 2)</vt:lpstr>
      <vt:lpstr>Planning: Compose the Big Picture</vt:lpstr>
      <vt:lpstr>Figure 3.1Three Levels of Business Planning</vt:lpstr>
      <vt:lpstr>Strategic Planning</vt:lpstr>
      <vt:lpstr>Strategic Business Units (SBUs)</vt:lpstr>
      <vt:lpstr>Functional Planning</vt:lpstr>
      <vt:lpstr>Operational Planning (1 of 2)</vt:lpstr>
      <vt:lpstr>All Business Planning is an Integrated Activity</vt:lpstr>
      <vt:lpstr>Strategic Planning: Frame the Picture</vt:lpstr>
      <vt:lpstr>Figure 3.2 Steps in Strategic Planning</vt:lpstr>
      <vt:lpstr>Step 1: Define the Mission</vt:lpstr>
      <vt:lpstr>Mission Statements Are Important!</vt:lpstr>
      <vt:lpstr>Step 2: Evaluate the Environment</vt:lpstr>
      <vt:lpstr>Internal Environment</vt:lpstr>
      <vt:lpstr>External Environment</vt:lpstr>
      <vt:lpstr>SWOT Analysis</vt:lpstr>
      <vt:lpstr>Step 3: Set Organizational or SBU Objectives</vt:lpstr>
      <vt:lpstr>Step 4: Establish Business Portfolio</vt:lpstr>
      <vt:lpstr>Figure 3.3 BCG Matrix</vt:lpstr>
      <vt:lpstr>Step 5: Develop Growth Strategies</vt:lpstr>
      <vt:lpstr>Figure 3.4 Product–Market Growth Matrix</vt:lpstr>
      <vt:lpstr>Strategic Planning Summary</vt:lpstr>
      <vt:lpstr>Ethical/Sustainable Decisions in the Real World</vt:lpstr>
      <vt:lpstr>Market Planning: Develop and Execute Marketing Strategy</vt:lpstr>
      <vt:lpstr>Figure 3.5 Steps in Market Planning</vt:lpstr>
      <vt:lpstr>Step 1: Perform a Situation Analysis</vt:lpstr>
      <vt:lpstr>Step 2: Set Marketing Objectives</vt:lpstr>
      <vt:lpstr>Step 3: Develop Marketing Strategies</vt:lpstr>
      <vt:lpstr>Product Strategies</vt:lpstr>
      <vt:lpstr>Pricing Strategies</vt:lpstr>
      <vt:lpstr>Promotional Strategies</vt:lpstr>
      <vt:lpstr>Distribution Strategies</vt:lpstr>
      <vt:lpstr>Step 4: Implement and Control the Marketing Plan</vt:lpstr>
      <vt:lpstr>Return on Marketing Investment (ROMI)</vt:lpstr>
      <vt:lpstr>Action Plans</vt:lpstr>
      <vt:lpstr>Table 3.1 Template for an Action Plan</vt:lpstr>
      <vt:lpstr>Assigning Responsibility in the Action Plan</vt:lpstr>
      <vt:lpstr>Creating Action Plan Timelines</vt:lpstr>
      <vt:lpstr>Setting a Budget</vt:lpstr>
      <vt:lpstr>Deciding on Measurements and Controls</vt:lpstr>
      <vt:lpstr>Operational Planning (2 of 2)</vt:lpstr>
      <vt:lpstr>Copyright</vt:lpstr>
    </vt:vector>
  </TitlesOfParts>
  <Company>Integra Software Servces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Real People, Real Choices_Ninth Edition</dc:title>
  <dc:subject>Marketing</dc:subject>
  <dc:creator>Solomon, Marshall, and Stuart</dc:creator>
  <cp:lastModifiedBy>Ranjith Rajaram, Integra-PDY, IN</cp:lastModifiedBy>
  <cp:revision>247</cp:revision>
  <dcterms:modified xsi:type="dcterms:W3CDTF">2017-07-17T14:57:32Z</dcterms:modified>
</cp:coreProperties>
</file>