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77" r:id="rId2"/>
    <p:sldMasterId id="2147483691" r:id="rId3"/>
    <p:sldMasterId id="2147483705" r:id="rId4"/>
  </p:sldMasterIdLst>
  <p:notesMasterIdLst>
    <p:notesMasterId r:id="rId40"/>
  </p:notesMasterIdLst>
  <p:handoutMasterIdLst>
    <p:handoutMasterId r:id="rId41"/>
  </p:handoutMasterIdLst>
  <p:sldIdLst>
    <p:sldId id="301" r:id="rId5"/>
    <p:sldId id="1261" r:id="rId6"/>
    <p:sldId id="1419" r:id="rId7"/>
    <p:sldId id="1263" r:id="rId8"/>
    <p:sldId id="1543" r:id="rId9"/>
    <p:sldId id="1450" r:id="rId10"/>
    <p:sldId id="1544" r:id="rId11"/>
    <p:sldId id="1545" r:id="rId12"/>
    <p:sldId id="1501" r:id="rId13"/>
    <p:sldId id="1537" r:id="rId14"/>
    <p:sldId id="1538" r:id="rId15"/>
    <p:sldId id="1451" r:id="rId16"/>
    <p:sldId id="1521" r:id="rId17"/>
    <p:sldId id="1546" r:id="rId18"/>
    <p:sldId id="1453" r:id="rId19"/>
    <p:sldId id="1547" r:id="rId20"/>
    <p:sldId id="1548" r:id="rId21"/>
    <p:sldId id="1421" r:id="rId22"/>
    <p:sldId id="1549" r:id="rId23"/>
    <p:sldId id="1493" r:id="rId24"/>
    <p:sldId id="1494" r:id="rId25"/>
    <p:sldId id="1455" r:id="rId26"/>
    <p:sldId id="1550" r:id="rId27"/>
    <p:sldId id="1504" r:id="rId28"/>
    <p:sldId id="1541" r:id="rId29"/>
    <p:sldId id="1523" r:id="rId30"/>
    <p:sldId id="1551" r:id="rId31"/>
    <p:sldId id="1524" r:id="rId32"/>
    <p:sldId id="1423" r:id="rId33"/>
    <p:sldId id="1552" r:id="rId34"/>
    <p:sldId id="1542" r:id="rId35"/>
    <p:sldId id="1553" r:id="rId36"/>
    <p:sldId id="1554" r:id="rId37"/>
    <p:sldId id="1555" r:id="rId38"/>
    <p:sldId id="837"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08" userDrawn="1">
          <p15:clr>
            <a:srgbClr val="A4A3A4"/>
          </p15:clr>
        </p15:guide>
        <p15:guide id="2" pos="2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007EA2"/>
    <a:srgbClr val="D4EA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64" autoAdjust="0"/>
    <p:restoredTop sz="86395" autoAdjust="0"/>
  </p:normalViewPr>
  <p:slideViewPr>
    <p:cSldViewPr snapToGrid="0" snapToObjects="1">
      <p:cViewPr varScale="1">
        <p:scale>
          <a:sx n="96" d="100"/>
          <a:sy n="96" d="100"/>
        </p:scale>
        <p:origin x="720" y="78"/>
      </p:cViewPr>
      <p:guideLst>
        <p:guide orient="horz" pos="4008"/>
        <p:guide pos="264"/>
      </p:guideLst>
    </p:cSldViewPr>
  </p:slideViewPr>
  <p:outlineViewPr>
    <p:cViewPr>
      <p:scale>
        <a:sx n="33" d="100"/>
        <a:sy n="33" d="100"/>
      </p:scale>
      <p:origin x="0" y="-1870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2/21/2018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006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10</a:t>
            </a:fld>
            <a:endParaRPr lang="en-CA" altLang="en-US">
              <a:latin typeface="Tahoma" panose="020B0604030504040204" pitchFamily="34" charset="0"/>
            </a:endParaRPr>
          </a:p>
        </p:txBody>
      </p:sp>
    </p:spTree>
    <p:extLst>
      <p:ext uri="{BB962C8B-B14F-4D97-AF65-F5344CB8AC3E}">
        <p14:creationId xmlns:p14="http://schemas.microsoft.com/office/powerpoint/2010/main" val="69185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smtClean="0">
              <a:solidFill>
                <a:schemeClr val="tx1"/>
              </a:solidFill>
              <a:latin typeface="Arial"/>
              <a:ea typeface="Arial"/>
              <a:cs typeface="Arial"/>
              <a:sym typeface="Arial"/>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11</a:t>
            </a:fld>
            <a:endParaRPr lang="en-CA" altLang="en-US">
              <a:latin typeface="Tahoma" panose="020B0604030504040204" pitchFamily="34" charset="0"/>
            </a:endParaRPr>
          </a:p>
        </p:txBody>
      </p:sp>
    </p:spTree>
    <p:extLst>
      <p:ext uri="{BB962C8B-B14F-4D97-AF65-F5344CB8AC3E}">
        <p14:creationId xmlns:p14="http://schemas.microsoft.com/office/powerpoint/2010/main" val="38922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latin typeface="Times New Roman" pitchFamily="18" charset="0"/>
              <a:ea typeface="ＭＳ Ｐゴシック" pitchFamily="34" charset="-128"/>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12</a:t>
            </a:fld>
            <a:endParaRPr lang="en-CA" altLang="en-US">
              <a:latin typeface="Tahoma" panose="020B0604030504040204" pitchFamily="34" charset="0"/>
            </a:endParaRPr>
          </a:p>
        </p:txBody>
      </p:sp>
    </p:spTree>
    <p:extLst>
      <p:ext uri="{BB962C8B-B14F-4D97-AF65-F5344CB8AC3E}">
        <p14:creationId xmlns:p14="http://schemas.microsoft.com/office/powerpoint/2010/main" val="315950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13</a:t>
            </a:fld>
            <a:endParaRPr lang="en-CA" altLang="en-US">
              <a:latin typeface="Tahoma" panose="020B0604030504040204" pitchFamily="34" charset="0"/>
            </a:endParaRPr>
          </a:p>
        </p:txBody>
      </p:sp>
    </p:spTree>
    <p:extLst>
      <p:ext uri="{BB962C8B-B14F-4D97-AF65-F5344CB8AC3E}">
        <p14:creationId xmlns:p14="http://schemas.microsoft.com/office/powerpoint/2010/main" val="160224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Behavior segmentation </a:t>
            </a:r>
            <a:r>
              <a:rPr lang="en-US" dirty="0" smtClean="0"/>
              <a:t>focuses on whether or not people buy and use a product, as well as how often, and how much they use or consume. Consumers can be categorized in terms of </a:t>
            </a:r>
            <a:r>
              <a:rPr lang="en-US" b="1" dirty="0" smtClean="0"/>
              <a:t>usage rates: </a:t>
            </a:r>
            <a:r>
              <a:rPr lang="en-US" dirty="0" smtClean="0"/>
              <a:t>for example, heavy, medium, light, and non-user. Consumers can also be segmented according to </a:t>
            </a:r>
            <a:r>
              <a:rPr lang="en-US" b="1" dirty="0" smtClean="0"/>
              <a:t>user status: </a:t>
            </a:r>
            <a:r>
              <a:rPr lang="en-US" dirty="0" smtClean="0"/>
              <a:t>potential users, non-users, ex-users, regulars, first-timers, and users of competitors</a:t>
            </a:r>
            <a:r>
              <a:rPr lang="ja-JP" altLang="en-US" dirty="0" smtClean="0"/>
              <a:t>’</a:t>
            </a:r>
            <a:r>
              <a:rPr lang="en-US" dirty="0" smtClean="0"/>
              <a:t> products.  Nine country markets generate about 80 percent of McDonald’s revenues. This situation presents McDonald’s executives with strategy alternatives: Should the company pursue growth in the handful of countries where it is already well known and popular? Or, should it focus on expansion and growth opportunities in the scores of countries that, as yet, contribute little to revenues and profits?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2941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cap="none" dirty="0" smtClean="0">
                <a:solidFill>
                  <a:schemeClr val="tx1"/>
                </a:solidFill>
                <a:latin typeface="Arial"/>
                <a:ea typeface="Arial"/>
                <a:cs typeface="Arial"/>
                <a:sym typeface="Arial"/>
              </a:rPr>
              <a:t>benefit segmentation</a:t>
            </a:r>
            <a:r>
              <a:rPr lang="en-US" sz="1200" b="0" i="0" u="none" strike="noStrike" kern="1200" cap="none" dirty="0" smtClean="0">
                <a:solidFill>
                  <a:schemeClr val="tx1"/>
                </a:solidFill>
                <a:latin typeface="Arial"/>
                <a:ea typeface="Arial"/>
                <a:cs typeface="Arial"/>
                <a:sym typeface="Arial"/>
              </a:rPr>
              <a:t>&lt;/KT&gt; focuses on the numerator of the value equation—the </a:t>
            </a:r>
            <a:r>
              <a:rPr lang="en-US" sz="1200" b="0" i="1" u="none" strike="noStrike" kern="1200" cap="none" dirty="0" smtClean="0">
                <a:solidFill>
                  <a:schemeClr val="tx1"/>
                </a:solidFill>
                <a:latin typeface="Arial"/>
                <a:ea typeface="Arial"/>
                <a:cs typeface="Arial"/>
                <a:sym typeface="Arial"/>
              </a:rPr>
              <a:t>B</a:t>
            </a:r>
            <a:r>
              <a:rPr lang="en-US" sz="1200" b="0" i="0" u="none" strike="noStrike" kern="1200" cap="none" dirty="0" smtClean="0">
                <a:solidFill>
                  <a:schemeClr val="tx1"/>
                </a:solidFill>
                <a:latin typeface="Arial"/>
                <a:ea typeface="Arial"/>
                <a:cs typeface="Arial"/>
                <a:sym typeface="Arial"/>
              </a:rPr>
              <a:t> in </a:t>
            </a:r>
            <a:r>
              <a:rPr lang="en-US" sz="1200" b="0" i="1" u="none" strike="noStrike" kern="1200" cap="none" dirty="0" smtClean="0">
                <a:solidFill>
                  <a:schemeClr val="tx1"/>
                </a:solidFill>
                <a:latin typeface="Arial"/>
                <a:ea typeface="Arial"/>
                <a:cs typeface="Arial"/>
                <a:sym typeface="Arial"/>
              </a:rPr>
              <a:t>V</a:t>
            </a:r>
            <a:r>
              <a:rPr lang="en-US" sz="1200" b="0" i="0" u="none" strike="noStrike" kern="1200" cap="none" dirty="0" smtClean="0">
                <a:solidFill>
                  <a:schemeClr val="tx1"/>
                </a:solidFill>
                <a:latin typeface="Arial"/>
                <a:ea typeface="Arial"/>
                <a:cs typeface="Arial"/>
                <a:sym typeface="Arial"/>
              </a:rPr>
              <a:t> = </a:t>
            </a:r>
            <a:r>
              <a:rPr lang="en-US" sz="1200" b="0" i="1" u="none" strike="noStrike" kern="1200" cap="none" dirty="0" smtClean="0">
                <a:solidFill>
                  <a:schemeClr val="tx1"/>
                </a:solidFill>
                <a:latin typeface="Arial"/>
                <a:ea typeface="Arial"/>
                <a:cs typeface="Arial"/>
                <a:sym typeface="Arial"/>
              </a:rPr>
              <a:t>B</a:t>
            </a:r>
            <a:r>
              <a:rPr lang="en-US" sz="1200" b="0" i="0" u="none" strike="noStrike" kern="1200" cap="none" dirty="0" smtClean="0">
                <a:solidFill>
                  <a:schemeClr val="tx1"/>
                </a:solidFill>
                <a:latin typeface="Arial"/>
                <a:ea typeface="Arial"/>
                <a:cs typeface="Arial"/>
                <a:sym typeface="Arial"/>
              </a:rPr>
              <a:t>/</a:t>
            </a:r>
            <a:r>
              <a:rPr lang="en-US" sz="1200" b="0" i="1" u="none" strike="noStrike" kern="1200" cap="none" dirty="0" smtClean="0">
                <a:solidFill>
                  <a:schemeClr val="tx1"/>
                </a:solidFill>
                <a:latin typeface="Arial"/>
                <a:ea typeface="Arial"/>
                <a:cs typeface="Arial"/>
                <a:sym typeface="Arial"/>
              </a:rPr>
              <a:t>P</a:t>
            </a:r>
            <a:r>
              <a:rPr lang="en-US" sz="1200" b="0" i="0" u="none" strike="noStrike" kern="1200" cap="none" dirty="0" smtClean="0">
                <a:solidFill>
                  <a:schemeClr val="tx1"/>
                </a:solidFill>
                <a:latin typeface="Arial"/>
                <a:ea typeface="Arial"/>
                <a:cs typeface="Arial"/>
                <a:sym typeface="Arial"/>
              </a:rPr>
              <a:t>. This approach is based on marketers’ superior understanding of the problem a product solves, the benefit it offers, or the issue it addresses, regardless of geography. Food marketers are finding success creating products that can help parents create nutritious family meals with a minimal investment of time. Campbell Soup is making significant inroads into Japan’s $500 million soup market as time-pressed homemakers place a premium on convenience. Marketers of health and beauty aids also use benefit segmentation. Many toothpaste brands are straightforward cavity fighters, and as such they reach a very broad market. However, as consumers become more concerned about whitening, sensitive teeth, gum disease, and other oral care issues, marketers are developing new toothpaste brand extensions suited to the different sets of perceived needs.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73431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After segmenting the market by one or more of the criteria just discussed, the next step is to assess the attractiveness of the identified segments. This part of the process is especially important when sizing up emerging country markets as potential targets. It is at this stage that global marketers should be mindful of several potential pitfalls associated with the market segmentation process.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3891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376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13651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India is the world</a:t>
            </a:r>
            <a:r>
              <a:rPr lang="ja-JP" altLang="en-US" dirty="0" smtClean="0"/>
              <a:t>’</a:t>
            </a:r>
            <a:r>
              <a:rPr lang="en-US" dirty="0" smtClean="0"/>
              <a:t>s fastest growing cell phone market. The industry is expanding at a rate of 50 percent annually, with 5 to 6 million new subscribers added every month.  By mid-2008, India had 261 million cell phone users; that number approached 900 million by the end of 2011. </a:t>
            </a:r>
          </a:p>
          <a:p>
            <a:pPr>
              <a:spcBef>
                <a:spcPct val="0"/>
              </a:spcBef>
            </a:pPr>
            <a:r>
              <a:rPr lang="en-US" dirty="0" smtClean="0"/>
              <a:t> </a:t>
            </a:r>
          </a:p>
          <a:p>
            <a:pPr>
              <a:spcBef>
                <a:spcPct val="0"/>
              </a:spcBef>
            </a:pPr>
            <a:r>
              <a:rPr lang="en-US" dirty="0" smtClean="0"/>
              <a:t>1.3 million cars sold annually, 3 million within 10 years, world’s largest car market.</a:t>
            </a:r>
          </a:p>
          <a:p>
            <a:pPr>
              <a:spcBef>
                <a:spcPct val="0"/>
              </a:spcBef>
            </a:pPr>
            <a:r>
              <a:rPr lang="en-US" dirty="0" smtClean="0"/>
              <a:t> </a:t>
            </a:r>
          </a:p>
          <a:p>
            <a:pPr>
              <a:spcBef>
                <a:spcPct val="0"/>
              </a:spcBef>
            </a:pPr>
            <a:r>
              <a:rPr lang="en-US" dirty="0" smtClean="0"/>
              <a:t>75% of India’s population is under age 35, increasing affluent and looking for designer brands.</a:t>
            </a:r>
          </a:p>
          <a:p>
            <a:pPr>
              <a:spcBef>
                <a:spcPct val="0"/>
              </a:spcBef>
            </a:pPr>
            <a:r>
              <a:rPr lang="en-US" dirty="0" smtClean="0"/>
              <a:t> </a:t>
            </a:r>
          </a:p>
          <a:p>
            <a:pPr>
              <a:spcBef>
                <a:spcPct val="0"/>
              </a:spcBef>
            </a:pPr>
            <a:r>
              <a:rPr lang="en-US" dirty="0" smtClean="0"/>
              <a:t>Even so, barriers originating in the political and regulatory environments have shackled private-sector growth. From the perspective of a consumer packaged goods company, for example, low incomes and the absence of a distribution infrastructure offset the fact that 75 percent of India’s population lives in rural areas. The appropriate decision may be to target urban areas only, even though they are home to only 25 percent of the population. Visa’s strategy in China perfectly illustrates this criterion as it relates to demographics: Visa is targeting persons with a monthly salary equivalent to $300 or more. The company estimates that currently 60 million people fit that description; by 2010, the number could include as many as 200 million people.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657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6FCF7-1A53-4D43-AA04-ECA491FF2CAE}" type="slidenum">
              <a:rPr lang="en-CA" altLang="en-US">
                <a:latin typeface="Tahoma" panose="020B0604030504040204" pitchFamily="34" charset="0"/>
              </a:rPr>
              <a:pPr>
                <a:spcBef>
                  <a:spcPct val="0"/>
                </a:spcBef>
              </a:pPr>
              <a:t>2</a:t>
            </a:fld>
            <a:endParaRPr lang="en-CA" altLang="en-US">
              <a:latin typeface="Tahoma" panose="020B0604030504040204" pitchFamily="34" charset="0"/>
            </a:endParaRPr>
          </a:p>
        </p:txBody>
      </p:sp>
    </p:spTree>
    <p:extLst>
      <p:ext uri="{BB962C8B-B14F-4D97-AF65-F5344CB8AC3E}">
        <p14:creationId xmlns:p14="http://schemas.microsoft.com/office/powerpoint/2010/main" val="2981148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Over the past several decades, for example, Japanese companies in a variety of industries targeted the U.S. market despite the presence of entrenched domestic market leaders. Some of the newcomers proved to be extremely adept at segmenting and targeting; as a result, they made significant inroads. In the motorcycle industry, for example, Honda first created the market for small-displacement dirt bikes. The company then moved upmarket with bigger bikes targeted at casual riders whose psychographic profile was quite different than that of the hardcore Harley-Davidson rider. In document imaging, Canon outflanked Xerox by offering compact desktop copiers and targeting department managers and secretaries. Similar case studies can be found in earth-moving equipment (Komatsu versus Caterpillar), photography (Fuji versus Kodak), and numerous other industries.</a:t>
            </a:r>
          </a:p>
          <a:p>
            <a:pPr>
              <a:spcBef>
                <a:spcPct val="0"/>
              </a:spcBef>
            </a:pPr>
            <a:r>
              <a:rPr lang="en-US" dirty="0" smtClean="0"/>
              <a:t> </a:t>
            </a:r>
          </a:p>
          <a:p>
            <a:pPr>
              <a:spcBef>
                <a:spcPct val="0"/>
              </a:spcBef>
            </a:pPr>
            <a:r>
              <a:rPr lang="en-US" dirty="0" smtClean="0"/>
              <a:t>Germany’s DHL tried to enter the U.S. package-delivery market in 2003; to achieve scale, DHL acquired Airborne Express. However, management underestimated the dominance of the entrenched incumbents FedEx and UPS. DHL finally withdrew from the United States market in 2008 after losses totaled about $10 billion.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6230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If a market segment is judged to be large enough, and if strong competitors are either absent or deemed to be vulnerable, then the final consideration is whether a company can and should target that market. The feasibility of targeting a particular segment can be negatively impacted by various factors. For example, significant regulatory hurdles may be present that limit market access. This issue is especially important in China today Other marketing-specific issues can arise; in India, for example, three to five years are required to build an effective distribution system for many consumer products. This fact may serve as a deterrent to foreign companies that might otherwise be attracted by the apparent potential of India’s large population.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05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Global marketing expert David Arnold has developed a framework that goes beyond demographic data and considers other, marketing-oriented assessments of market size and growth potential. Instead of a </a:t>
            </a:r>
            <a:r>
              <a:rPr lang="ja-JP" altLang="en-US" dirty="0" smtClean="0"/>
              <a:t>“</a:t>
            </a:r>
            <a:r>
              <a:rPr lang="en-US" dirty="0" smtClean="0"/>
              <a:t>top-down</a:t>
            </a:r>
            <a:r>
              <a:rPr lang="ja-JP" altLang="en-US" dirty="0" smtClean="0"/>
              <a:t>”</a:t>
            </a:r>
            <a:r>
              <a:rPr lang="en-US" dirty="0" smtClean="0"/>
              <a:t> segmentation analysis beginning with, say, income or population data from a particular country, Arnold</a:t>
            </a:r>
            <a:r>
              <a:rPr lang="ja-JP" altLang="en-US" dirty="0" smtClean="0"/>
              <a:t>’</a:t>
            </a:r>
            <a:r>
              <a:rPr lang="en-US" dirty="0" smtClean="0"/>
              <a:t>s framework is based on a </a:t>
            </a:r>
            <a:r>
              <a:rPr lang="ja-JP" altLang="en-US" dirty="0" smtClean="0"/>
              <a:t>“</a:t>
            </a:r>
            <a:r>
              <a:rPr lang="en-US" dirty="0" smtClean="0"/>
              <a:t>bottom-up</a:t>
            </a:r>
            <a:r>
              <a:rPr lang="ja-JP" altLang="en-US" dirty="0" smtClean="0"/>
              <a:t>”</a:t>
            </a:r>
            <a:r>
              <a:rPr lang="en-US" dirty="0" smtClean="0"/>
              <a:t> analysis that begins at the product-market level. After marketing-model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say, specific enabling conditions are established? </a:t>
            </a:r>
          </a:p>
          <a:p>
            <a:pPr>
              <a:spcBef>
                <a:spcPct val="0"/>
              </a:spcBef>
            </a:pPr>
            <a:r>
              <a:rPr lang="en-US" b="1" dirty="0" smtClean="0"/>
              <a:t> </a:t>
            </a:r>
            <a:endParaRPr lang="en-US" dirty="0" smtClean="0"/>
          </a:p>
          <a:p>
            <a:pPr>
              <a:spcBef>
                <a:spcPct val="0"/>
              </a:spcBef>
            </a:pPr>
            <a:r>
              <a:rPr lang="en-US" b="1" dirty="0" smtClean="0"/>
              <a:t>Marketing model drivers</a:t>
            </a:r>
            <a:r>
              <a:rPr lang="en-US" i="1" dirty="0" smtClean="0"/>
              <a:t> </a:t>
            </a:r>
            <a:r>
              <a:rPr lang="en-US" dirty="0" smtClean="0"/>
              <a:t>are key elements or factors required for a business to take root and grow in a particular country market environment. The drivers may differ depending on whether a company serves consumer or industrial markets. Does success hinge on establishing or leveraging a brand name? Or, is distribution or a tech-savvy sales staff the key element? Marketing executives seeking an opportunity must arrive at insights into the true driving force(s) that will affect success for their particular product-market.</a:t>
            </a:r>
          </a:p>
          <a:p>
            <a:pPr>
              <a:spcBef>
                <a:spcPct val="0"/>
              </a:spcBef>
            </a:pPr>
            <a:r>
              <a:rPr lang="en-US" b="1" dirty="0" smtClean="0"/>
              <a:t> </a:t>
            </a:r>
            <a:endParaRPr lang="en-US" dirty="0" smtClean="0"/>
          </a:p>
          <a:p>
            <a:pPr>
              <a:spcBef>
                <a:spcPct val="0"/>
              </a:spcBef>
            </a:pPr>
            <a:r>
              <a:rPr lang="en-US" b="1" dirty="0" smtClean="0"/>
              <a:t>Enabling conditions</a:t>
            </a:r>
            <a:r>
              <a:rPr lang="en-US" dirty="0" smtClean="0"/>
              <a:t> are structural market characteristics whose presence or absence can determine whether the marketing model can succeed. For example, in India, refrigeration is not widely available in shops and market food stalls. This creates challenges for Nestlé and Cadbury Schweppes as they attempt to capitalize on Indians’ increasing appetite for chocolate confections. Although Nestlé’s KitKat and Cadbury’s Dairy Milk bars have been reformulated to better withstand heat, the absence or rudimentary nature of refrigeration hampers the companies’ efforts to ensure their products are in saleable condition. </a:t>
            </a:r>
          </a:p>
          <a:p>
            <a:pPr>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dirty="0" smtClean="0">
                <a:solidFill>
                  <a:schemeClr val="tx1"/>
                </a:solidFill>
                <a:latin typeface="Arial"/>
                <a:ea typeface="Arial"/>
                <a:cs typeface="Arial"/>
                <a:sym typeface="Arial"/>
              </a:rPr>
              <a:t>After marketing 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specific enabling conditions are established? The issue of timing is often framed in terms of the quest for </a:t>
            </a:r>
            <a:r>
              <a:rPr lang="en-US" sz="1200" b="1" i="0" u="none" strike="noStrike" kern="1200" cap="none" dirty="0" smtClean="0">
                <a:solidFill>
                  <a:schemeClr val="tx1"/>
                </a:solidFill>
                <a:latin typeface="Arial"/>
                <a:ea typeface="Arial"/>
                <a:cs typeface="Arial"/>
                <a:sym typeface="Arial"/>
              </a:rPr>
              <a:t>first-mover advantage</a:t>
            </a:r>
            <a:r>
              <a:rPr lang="en-US" sz="1200" b="0" i="0" u="none" strike="noStrike" kern="1200" cap="none" dirty="0" smtClean="0">
                <a:solidFill>
                  <a:schemeClr val="tx1"/>
                </a:solidFill>
                <a:latin typeface="Arial"/>
                <a:ea typeface="Arial"/>
                <a:cs typeface="Arial"/>
                <a:sym typeface="Arial"/>
              </a:rPr>
              <a:t>. The conventional wisdom is that the first company to enter a market has the best chance of becoming the market leader.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2202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latin typeface="Times New Roman" pitchFamily="18"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8895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latin typeface="Times New Roman" pitchFamily="18"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97171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smtClean="0">
              <a:solidFill>
                <a:schemeClr val="tx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3441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dirty="0" smtClean="0">
              <a:solidFill>
                <a:schemeClr val="tx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80784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 niche is simply a single segment of the global market. In cosmetics, the House of Lauder, Chanel, and other cosmetics marketers have used this approach successfully to target the upscale, prestige segment of the market.   Germany’s </a:t>
            </a:r>
            <a:r>
              <a:rPr lang="en-US" dirty="0" err="1" smtClean="0"/>
              <a:t>Winterhalter</a:t>
            </a:r>
            <a:r>
              <a:rPr lang="en-US" dirty="0" smtClean="0"/>
              <a:t> makes dishwashers for the restaurant industry only.</a:t>
            </a:r>
          </a:p>
          <a:p>
            <a:pPr>
              <a:spcBef>
                <a:spcPct val="0"/>
              </a:spcBef>
            </a:pPr>
            <a:r>
              <a:rPr lang="en-US" dirty="0" smtClean="0"/>
              <a:t> </a:t>
            </a:r>
          </a:p>
          <a:p>
            <a:pPr>
              <a:spcBef>
                <a:spcPct val="0"/>
              </a:spcBef>
            </a:pPr>
            <a:r>
              <a:rPr lang="en-US" dirty="0" smtClean="0"/>
              <a:t> Danone</a:t>
            </a:r>
            <a:r>
              <a:rPr lang="en-US" baseline="0" dirty="0" smtClean="0"/>
              <a:t> SA, the French foods company, targets consumers in developed </a:t>
            </a:r>
            <a:r>
              <a:rPr lang="en-US" baseline="0" dirty="0" err="1" smtClean="0"/>
              <a:t>countriews</a:t>
            </a:r>
            <a:r>
              <a:rPr lang="en-US" baseline="0" dirty="0" smtClean="0"/>
              <a:t> with premium brands like Evian, </a:t>
            </a:r>
            <a:r>
              <a:rPr lang="en-US" baseline="0" dirty="0" err="1" smtClean="0"/>
              <a:t>Badoit</a:t>
            </a:r>
            <a:r>
              <a:rPr lang="en-US" baseline="0" dirty="0" smtClean="0"/>
              <a:t> mineral waters and </a:t>
            </a:r>
            <a:r>
              <a:rPr lang="en-US" baseline="0" dirty="0" err="1" smtClean="0"/>
              <a:t>Dannon</a:t>
            </a:r>
            <a:r>
              <a:rPr lang="en-US" baseline="0" dirty="0" smtClean="0"/>
              <a:t> and </a:t>
            </a:r>
            <a:r>
              <a:rPr lang="en-US" baseline="0" dirty="0" err="1" smtClean="0"/>
              <a:t>Activia</a:t>
            </a:r>
            <a:r>
              <a:rPr lang="en-US" baseline="0" dirty="0" smtClean="0"/>
              <a:t> </a:t>
            </a:r>
            <a:r>
              <a:rPr lang="en-US" baseline="0" dirty="0" err="1" smtClean="0"/>
              <a:t>yougurts</a:t>
            </a:r>
            <a:r>
              <a:rPr lang="en-US" baseline="0" dirty="0" smtClean="0"/>
              <a:t>.</a:t>
            </a:r>
          </a:p>
          <a:p>
            <a:pPr>
              <a:spcBef>
                <a:spcPct val="0"/>
              </a:spcBef>
            </a:pPr>
            <a:endParaRPr lang="en-US" dirty="0" smtClean="0"/>
          </a:p>
          <a:p>
            <a:pPr>
              <a:spcBef>
                <a:spcPct val="0"/>
              </a:spcBef>
            </a:pPr>
            <a:r>
              <a:rPr lang="en-US" dirty="0" smtClean="0"/>
              <a:t>In the cosmetics industry, Unilever NV and </a:t>
            </a:r>
            <a:r>
              <a:rPr lang="en-US" dirty="0" err="1" smtClean="0"/>
              <a:t>Cosmair</a:t>
            </a:r>
            <a:r>
              <a:rPr lang="en-US" dirty="0" smtClean="0"/>
              <a:t> Inc. pursue differentiated global marketing strategies by targeting both ends of the perfume market. Unilever targets the luxury market with Calvin Klein and Elizabeth Taylor’s Passion; Wind Song and Brut are its mass-market brands. </a:t>
            </a:r>
            <a:r>
              <a:rPr lang="en-US" dirty="0" err="1" smtClean="0"/>
              <a:t>Cosmair</a:t>
            </a:r>
            <a:r>
              <a:rPr lang="en-US" dirty="0" smtClean="0"/>
              <a:t> sells </a:t>
            </a:r>
            <a:r>
              <a:rPr lang="en-US" dirty="0" err="1" smtClean="0"/>
              <a:t>Tresnor</a:t>
            </a:r>
            <a:r>
              <a:rPr lang="en-US" dirty="0" smtClean="0"/>
              <a:t> and Giorgio Armani </a:t>
            </a:r>
            <a:r>
              <a:rPr lang="en-US" dirty="0" err="1" smtClean="0"/>
              <a:t>Gio</a:t>
            </a:r>
            <a:r>
              <a:rPr lang="en-US" dirty="0" smtClean="0"/>
              <a:t> to the upper end of the market and Gloria Vanderbilt to the lower end. Mass marketer Procter &amp; Gamble, known for its Old Spice and Incognito brands, also embarked upon this strategy with its 1991 acquisition of Revlon’s </a:t>
            </a:r>
            <a:r>
              <a:rPr lang="en-US" dirty="0" err="1" smtClean="0"/>
              <a:t>EuroCos</a:t>
            </a:r>
            <a:r>
              <a:rPr lang="en-US" dirty="0" smtClean="0"/>
              <a:t>, marketer of Hugo Boss for men and Laura </a:t>
            </a:r>
            <a:r>
              <a:rPr lang="en-US" dirty="0" err="1" smtClean="0"/>
              <a:t>Biagiotti’s</a:t>
            </a:r>
            <a:r>
              <a:rPr lang="en-US" dirty="0" smtClean="0"/>
              <a:t> Roma perfume. In the mid-1990s, P&amp;G launched a new prestige fragrance, </a:t>
            </a:r>
            <a:r>
              <a:rPr lang="en-US" dirty="0" err="1" smtClean="0"/>
              <a:t>Venezia</a:t>
            </a:r>
            <a:r>
              <a:rPr lang="en-US" dirty="0" smtClean="0"/>
              <a:t>, in the United States and several European countries. Conversely, in 1997 Estee Lauder acquired </a:t>
            </a:r>
            <a:r>
              <a:rPr lang="en-US" dirty="0" err="1" smtClean="0"/>
              <a:t>Sassaby</a:t>
            </a:r>
            <a:r>
              <a:rPr lang="en-US" dirty="0" smtClean="0"/>
              <a:t> Inc., owner of the mass-market Jane brand. The move marked the first move by Lauder outside the prestige segment.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02089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smtClean="0">
                <a:solidFill>
                  <a:schemeClr val="tx1"/>
                </a:solidFill>
                <a:latin typeface="Arial"/>
                <a:ea typeface="Arial"/>
                <a:cs typeface="Arial"/>
                <a:sym typeface="Arial"/>
              </a:rPr>
              <a:t>The term </a:t>
            </a:r>
            <a:r>
              <a:rPr lang="en-IN" sz="1200" b="0" i="1" u="none" strike="noStrike" kern="1200" cap="none" dirty="0" smtClean="0">
                <a:solidFill>
                  <a:schemeClr val="tx1"/>
                </a:solidFill>
                <a:latin typeface="Arial"/>
                <a:ea typeface="Arial"/>
                <a:cs typeface="Arial"/>
                <a:sym typeface="Arial"/>
              </a:rPr>
              <a:t>positioning </a:t>
            </a:r>
            <a:r>
              <a:rPr lang="en-IN" sz="1200" b="0" i="0" u="none" strike="noStrike" kern="1200" cap="none" dirty="0" smtClean="0">
                <a:solidFill>
                  <a:schemeClr val="tx1"/>
                </a:solidFill>
                <a:latin typeface="Arial"/>
                <a:ea typeface="Arial"/>
                <a:cs typeface="Arial"/>
                <a:sym typeface="Arial"/>
              </a:rPr>
              <a:t> is attributed to marketing gurus Al </a:t>
            </a:r>
            <a:r>
              <a:rPr lang="en-IN" sz="1200" b="0" i="0" u="none" strike="noStrike" kern="1200" cap="none" dirty="0" err="1" smtClean="0">
                <a:solidFill>
                  <a:schemeClr val="tx1"/>
                </a:solidFill>
                <a:latin typeface="Arial"/>
                <a:ea typeface="Arial"/>
                <a:cs typeface="Arial"/>
                <a:sym typeface="Arial"/>
              </a:rPr>
              <a:t>Ries</a:t>
            </a:r>
            <a:r>
              <a:rPr lang="en-IN" sz="1200" b="0" i="0" u="none" strike="noStrike" kern="1200" cap="none" dirty="0" smtClean="0">
                <a:solidFill>
                  <a:schemeClr val="tx1"/>
                </a:solidFill>
                <a:latin typeface="Arial"/>
                <a:ea typeface="Arial"/>
                <a:cs typeface="Arial"/>
                <a:sym typeface="Arial"/>
              </a:rPr>
              <a:t> and Jack Trout, who first introduced it in a 1969 article published in </a:t>
            </a:r>
            <a:r>
              <a:rPr lang="en-IN" sz="1200" b="0" i="1" u="none" strike="noStrike" kern="1200" cap="none" dirty="0" smtClean="0">
                <a:solidFill>
                  <a:schemeClr val="tx1"/>
                </a:solidFill>
                <a:latin typeface="Arial"/>
                <a:ea typeface="Arial"/>
                <a:cs typeface="Arial"/>
                <a:sym typeface="Arial"/>
              </a:rPr>
              <a:t>Industrial Marketing</a:t>
            </a:r>
            <a:r>
              <a:rPr lang="en-IN" sz="1200" b="0" i="0" u="none" strike="noStrike" kern="1200" cap="none" dirty="0" smtClean="0">
                <a:solidFill>
                  <a:schemeClr val="tx1"/>
                </a:solidFill>
                <a:latin typeface="Arial"/>
                <a:ea typeface="Arial"/>
                <a:cs typeface="Arial"/>
                <a:sym typeface="Arial"/>
              </a:rPr>
              <a:t> magazine. As noted at the beginning of the chapter, positioning refers to the act of differentiating a brand in customers’ minds in relation to competitors in terms of attributes and benefits that the brand does and does not offer. Put differently, positioning is the process of developing strategies for “staking out turf” or “filling a slot” in the mind of target customers.</a:t>
            </a:r>
          </a:p>
          <a:p>
            <a:endParaRPr lang="en-IN" sz="1200" b="0" i="0" u="none" strike="noStrike" kern="1200" cap="none" dirty="0" smtClean="0">
              <a:solidFill>
                <a:schemeClr val="tx1"/>
              </a:solidFill>
              <a:latin typeface="Arial"/>
              <a:ea typeface="Arial"/>
              <a:cs typeface="Arial"/>
              <a:sym typeface="Arial"/>
            </a:endParaRPr>
          </a:p>
          <a:p>
            <a:r>
              <a:rPr lang="en-US" sz="1200" b="0" i="0" u="none" strike="noStrike" kern="1200" cap="none" dirty="0" smtClean="0">
                <a:solidFill>
                  <a:schemeClr val="tx1"/>
                </a:solidFill>
                <a:latin typeface="Arial"/>
                <a:ea typeface="Arial"/>
                <a:cs typeface="Arial"/>
                <a:sym typeface="Arial"/>
              </a:rPr>
              <a:t>Positioning is frequently used in conjunction with the segmentation variables and targeting strategies discussed previously. For example, Unilever and other consumer goods companies often engage in differentiated target marketing, offering a full range of brands within a given product category. Unilever’s various detergent brands include All, Wisk, Surf, and Persil; each is positioned slightly differently. In some instances, extensions of a popular brand can also be positioned in different ways. Colgate’s Total toothpaste is positioned as the brand that addresses a full range of oral health issues, including gum disease. In most parts of the world, Total is available in several formulations, including Total Advanced Clean, Total Clean Mint Paste, and Total Whitening Paste. Effective positioning differentiates each variety from the others.</a:t>
            </a:r>
          </a:p>
          <a:p>
            <a:r>
              <a:rPr lang="en-US" sz="1200" b="0" i="0" u="none" strike="noStrike" kern="1200" cap="none" dirty="0" smtClean="0">
                <a:solidFill>
                  <a:schemeClr val="tx1"/>
                </a:solidFill>
                <a:latin typeface="Arial"/>
                <a:ea typeface="Arial"/>
                <a:cs typeface="Arial"/>
                <a:sym typeface="Arial"/>
              </a:rPr>
              <a:t>In the decades since </a:t>
            </a:r>
            <a:r>
              <a:rPr lang="en-US" sz="1200" b="0" i="0" u="none" strike="noStrike" kern="1200" cap="none" dirty="0" err="1" smtClean="0">
                <a:solidFill>
                  <a:schemeClr val="tx1"/>
                </a:solidFill>
                <a:latin typeface="Arial"/>
                <a:ea typeface="Arial"/>
                <a:cs typeface="Arial"/>
                <a:sym typeface="Arial"/>
              </a:rPr>
              <a:t>Ries</a:t>
            </a:r>
            <a:r>
              <a:rPr lang="en-US" sz="1200" b="0" i="0" u="none" strike="noStrike" kern="1200" cap="none" dirty="0" smtClean="0">
                <a:solidFill>
                  <a:schemeClr val="tx1"/>
                </a:solidFill>
                <a:latin typeface="Arial"/>
                <a:ea typeface="Arial"/>
                <a:cs typeface="Arial"/>
                <a:sym typeface="Arial"/>
              </a:rPr>
              <a:t> and Trout first focused attention on the importance of the concept, marketers have utilized a number of general positioning strategies. These include positioning by attribute or benefit, quality and price, use or user, or competitor. Recent research has identified three additional positioning strategies that are particularly useful in global marketing: global consumer culture positioning, local consumer culture positioning, and foreign consumer culture positioning.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34614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4837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dirty="0" smtClean="0"/>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76FCF7-1A53-4D43-AA04-ECA491FF2CAE}" type="slidenum">
              <a:rPr lang="en-CA" altLang="en-US">
                <a:latin typeface="Tahoma" panose="020B0604030504040204" pitchFamily="34" charset="0"/>
              </a:rPr>
              <a:pPr>
                <a:spcBef>
                  <a:spcPct val="0"/>
                </a:spcBef>
              </a:pPr>
              <a:t>3</a:t>
            </a:fld>
            <a:endParaRPr lang="en-CA" altLang="en-US">
              <a:latin typeface="Tahoma" panose="020B0604030504040204" pitchFamily="34" charset="0"/>
            </a:endParaRPr>
          </a:p>
        </p:txBody>
      </p:sp>
    </p:spTree>
    <p:extLst>
      <p:ext uri="{BB962C8B-B14F-4D97-AF65-F5344CB8AC3E}">
        <p14:creationId xmlns:p14="http://schemas.microsoft.com/office/powerpoint/2010/main" val="3090417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73402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Global consumer culture positioning:</a:t>
            </a:r>
          </a:p>
          <a:p>
            <a:pPr>
              <a:spcBef>
                <a:spcPct val="0"/>
              </a:spcBef>
            </a:pPr>
            <a:r>
              <a:rPr lang="en-US" dirty="0" smtClean="0"/>
              <a:t> </a:t>
            </a:r>
            <a:r>
              <a:rPr lang="ja-JP" altLang="en-US" dirty="0" smtClean="0"/>
              <a:t>“</a:t>
            </a:r>
            <a:r>
              <a:rPr lang="en-US" dirty="0" smtClean="0"/>
              <a:t>United Colors of Benetton</a:t>
            </a:r>
            <a:r>
              <a:rPr lang="ja-JP" altLang="en-US" dirty="0" smtClean="0"/>
              <a:t>”</a:t>
            </a:r>
            <a:r>
              <a:rPr lang="en-US" dirty="0" smtClean="0"/>
              <a:t> means the unity of humankind.</a:t>
            </a:r>
          </a:p>
          <a:p>
            <a:pPr>
              <a:spcBef>
                <a:spcPct val="0"/>
              </a:spcBef>
            </a:pPr>
            <a:r>
              <a:rPr lang="en-US" dirty="0" smtClean="0"/>
              <a:t>My First Sony:  for kids with discerning parents</a:t>
            </a:r>
          </a:p>
          <a:p>
            <a:pPr>
              <a:spcBef>
                <a:spcPct val="0"/>
              </a:spcBef>
            </a:pPr>
            <a:r>
              <a:rPr lang="en-US" dirty="0" smtClean="0"/>
              <a:t>High-tech: MP3 players, cell phones, luxury cars, financial services, Canon cameras, Adidas.</a:t>
            </a:r>
          </a:p>
          <a:p>
            <a:pPr>
              <a:spcBef>
                <a:spcPct val="0"/>
              </a:spcBef>
            </a:pPr>
            <a:r>
              <a:rPr lang="en-US" dirty="0" smtClean="0"/>
              <a:t>High-touch: Nescafe coffee.</a:t>
            </a:r>
          </a:p>
          <a:p>
            <a:pPr>
              <a:spcBef>
                <a:spcPct val="0"/>
              </a:spcBef>
            </a:pPr>
            <a:endParaRPr lang="en-US" dirty="0" smtClean="0"/>
          </a:p>
          <a:p>
            <a:pPr>
              <a:spcBef>
                <a:spcPct val="0"/>
              </a:spcBef>
            </a:pPr>
            <a:endParaRPr lang="en-US" dirty="0" smtClean="0"/>
          </a:p>
          <a:p>
            <a:pPr>
              <a:spcBef>
                <a:spcPct val="0"/>
              </a:spcBef>
            </a:pPr>
            <a:r>
              <a:rPr lang="en-US" dirty="0" smtClean="0"/>
              <a:t>Foreign CCP: </a:t>
            </a:r>
          </a:p>
          <a:p>
            <a:pPr>
              <a:spcBef>
                <a:spcPct val="0"/>
              </a:spcBef>
            </a:pPr>
            <a:r>
              <a:rPr lang="en-US" dirty="0" smtClean="0"/>
              <a:t> Foster’s beer &amp;</a:t>
            </a:r>
            <a:r>
              <a:rPr lang="en-US" baseline="0" dirty="0" smtClean="0"/>
              <a:t> Australia</a:t>
            </a:r>
          </a:p>
          <a:p>
            <a:pPr>
              <a:spcBef>
                <a:spcPct val="0"/>
              </a:spcBef>
            </a:pPr>
            <a:r>
              <a:rPr lang="en-US" baseline="0" dirty="0" smtClean="0"/>
              <a:t>Ikea </a:t>
            </a:r>
            <a:r>
              <a:rPr lang="en-US" baseline="0" smtClean="0"/>
              <a:t>&amp; Sweden</a:t>
            </a:r>
            <a:endParaRPr lang="en-US" baseline="0"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580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35</a:t>
            </a:fld>
            <a:endParaRPr lang="en-US" dirty="0"/>
          </a:p>
        </p:txBody>
      </p:sp>
    </p:spTree>
    <p:extLst>
      <p:ext uri="{BB962C8B-B14F-4D97-AF65-F5344CB8AC3E}">
        <p14:creationId xmlns:p14="http://schemas.microsoft.com/office/powerpoint/2010/main" val="40551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smtClean="0">
              <a:solidFill>
                <a:schemeClr val="tx1"/>
              </a:solidFill>
              <a:latin typeface="Arial"/>
              <a:ea typeface="Arial"/>
              <a:cs typeface="Arial"/>
              <a:sym typeface="Arial"/>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4</a:t>
            </a:fld>
            <a:endParaRPr lang="en-CA" altLang="en-US">
              <a:latin typeface="Tahoma" panose="020B0604030504040204" pitchFamily="34" charset="0"/>
            </a:endParaRPr>
          </a:p>
        </p:txBody>
      </p:sp>
    </p:spTree>
    <p:extLst>
      <p:ext uri="{BB962C8B-B14F-4D97-AF65-F5344CB8AC3E}">
        <p14:creationId xmlns:p14="http://schemas.microsoft.com/office/powerpoint/2010/main" val="1508016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smtClean="0">
              <a:solidFill>
                <a:schemeClr val="tx1"/>
              </a:solidFill>
              <a:latin typeface="Arial"/>
              <a:ea typeface="Arial"/>
              <a:cs typeface="Arial"/>
              <a:sym typeface="Arial"/>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5</a:t>
            </a:fld>
            <a:endParaRPr lang="en-CA" altLang="en-US">
              <a:latin typeface="Tahoma" panose="020B0604030504040204" pitchFamily="34" charset="0"/>
            </a:endParaRPr>
          </a:p>
        </p:txBody>
      </p:sp>
    </p:spTree>
    <p:extLst>
      <p:ext uri="{BB962C8B-B14F-4D97-AF65-F5344CB8AC3E}">
        <p14:creationId xmlns:p14="http://schemas.microsoft.com/office/powerpoint/2010/main" val="90938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6</a:t>
            </a:fld>
            <a:endParaRPr lang="en-CA" altLang="en-US">
              <a:latin typeface="Tahoma" panose="020B0604030504040204" pitchFamily="34" charset="0"/>
            </a:endParaRPr>
          </a:p>
        </p:txBody>
      </p:sp>
    </p:spTree>
    <p:extLst>
      <p:ext uri="{BB962C8B-B14F-4D97-AF65-F5344CB8AC3E}">
        <p14:creationId xmlns:p14="http://schemas.microsoft.com/office/powerpoint/2010/main" val="1471691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IN" sz="1200" b="1" i="0" u="none" strike="noStrike" kern="1200" cap="none" dirty="0" smtClean="0">
                <a:solidFill>
                  <a:schemeClr val="tx1"/>
                </a:solidFill>
                <a:latin typeface="Arial"/>
                <a:ea typeface="Arial"/>
                <a:cs typeface="Arial"/>
                <a:sym typeface="Arial"/>
              </a:rPr>
              <a:t>Demographic segmentation</a:t>
            </a:r>
            <a:r>
              <a:rPr lang="en-IN" sz="1200" b="0" i="0" u="none" strike="noStrike" kern="1200" cap="none" dirty="0" smtClean="0">
                <a:solidFill>
                  <a:schemeClr val="tx1"/>
                </a:solidFill>
                <a:latin typeface="Arial"/>
                <a:ea typeface="Arial"/>
                <a:cs typeface="Arial"/>
                <a:sym typeface="Arial"/>
              </a:rPr>
              <a:t> is based on measurable characteristics of populations, such as income, population, age distribution, gender, education, and occupation. A number of global demographic trends—fewer married couples, smaller family size, changing roles of women, higher incomes and living standards, for example—have contributed to the emergence of global market segments.</a:t>
            </a:r>
            <a:endParaRPr 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7</a:t>
            </a:fld>
            <a:endParaRPr lang="en-CA" altLang="en-US">
              <a:latin typeface="Tahoma" panose="020B0604030504040204" pitchFamily="34" charset="0"/>
            </a:endParaRPr>
          </a:p>
        </p:txBody>
      </p:sp>
    </p:spTree>
    <p:extLst>
      <p:ext uri="{BB962C8B-B14F-4D97-AF65-F5344CB8AC3E}">
        <p14:creationId xmlns:p14="http://schemas.microsoft.com/office/powerpoint/2010/main" val="244005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8</a:t>
            </a:fld>
            <a:endParaRPr lang="en-CA" altLang="en-US">
              <a:latin typeface="Tahoma" panose="020B0604030504040204" pitchFamily="34" charset="0"/>
            </a:endParaRPr>
          </a:p>
        </p:txBody>
      </p:sp>
    </p:spTree>
    <p:extLst>
      <p:ext uri="{BB962C8B-B14F-4D97-AF65-F5344CB8AC3E}">
        <p14:creationId xmlns:p14="http://schemas.microsoft.com/office/powerpoint/2010/main" val="3571876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N" sz="1200" b="0" i="0" u="none" strike="noStrike" kern="1200" cap="none" dirty="0" smtClean="0">
                <a:solidFill>
                  <a:schemeClr val="tx1"/>
                </a:solidFill>
                <a:latin typeface="Arial"/>
                <a:ea typeface="Arial"/>
                <a:cs typeface="Arial"/>
                <a:sym typeface="Arial"/>
              </a:rPr>
              <a:t>Ideally, gross domestic product (GDP) and other measures of national income converted to U.S. dollars should be calculated on the basis of purchasing power parities (i.e., what the currency will buy in the country of issue) or through direct comparisons of actual prices for a given product. This would provide an actual comparison of the standards of living in the countries of the world. </a:t>
            </a:r>
            <a:endParaRPr lang="en-US" dirty="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5BDB0A-9076-492B-A958-11DB31BE2CDD}" type="slidenum">
              <a:rPr lang="en-CA" altLang="en-US">
                <a:latin typeface="Tahoma" panose="020B0604030504040204" pitchFamily="34" charset="0"/>
              </a:rPr>
              <a:pPr>
                <a:spcBef>
                  <a:spcPct val="0"/>
                </a:spcBef>
              </a:pPr>
              <a:t>9</a:t>
            </a:fld>
            <a:endParaRPr lang="en-CA" altLang="en-US">
              <a:latin typeface="Tahoma" panose="020B0604030504040204" pitchFamily="34" charset="0"/>
            </a:endParaRPr>
          </a:p>
        </p:txBody>
      </p:sp>
    </p:spTree>
    <p:extLst>
      <p:ext uri="{BB962C8B-B14F-4D97-AF65-F5344CB8AC3E}">
        <p14:creationId xmlns:p14="http://schemas.microsoft.com/office/powerpoint/2010/main" val="228493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24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24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24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2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71602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400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pic>
        <p:nvPicPr>
          <p:cNvPr id="7" name="Picture 6" descr="CVR_KEEG9945_SE_09E_CVRfront_full header.jpeg"/>
          <p:cNvPicPr>
            <a:picLocks noChangeAspect="1"/>
          </p:cNvPicPr>
          <p:nvPr/>
        </p:nvPicPr>
        <p:blipFill>
          <a:blip r:embed="rId2" cstate="print"/>
          <a:stretch>
            <a:fillRect/>
          </a:stretch>
        </p:blipFill>
        <p:spPr>
          <a:xfrm>
            <a:off x="0" y="0"/>
            <a:ext cx="9144000" cy="3461272"/>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 2017 Pearson Education, Inc.  </a:t>
            </a:r>
            <a:endParaRPr lang="en-US" dirty="0"/>
          </a:p>
        </p:txBody>
      </p:sp>
      <p:sp>
        <p:nvSpPr>
          <p:cNvPr id="5" name="Slide Number Placeholder 4"/>
          <p:cNvSpPr>
            <a:spLocks noGrp="1"/>
          </p:cNvSpPr>
          <p:nvPr>
            <p:ph type="sldNum" sz="quarter" idx="12"/>
          </p:nvPr>
        </p:nvSpPr>
        <p:spPr/>
        <p:txBody>
          <a:bodyPr/>
          <a:lstStyle/>
          <a:p>
            <a:pPr>
              <a:defRPr/>
            </a:pPr>
            <a:r>
              <a:rPr lang="en-US" smtClean="0"/>
              <a:t>1-</a:t>
            </a:r>
            <a:fld id="{DD4131D4-92CA-4767-AE8E-E505D1B82B5C}" type="slidenum">
              <a:rPr lang="en-US" smtClean="0"/>
              <a:pPr>
                <a:defRPr/>
              </a:pPr>
              <a:t>‹#›</a:t>
            </a:fld>
            <a:endParaRPr lang="en-US" dirty="0"/>
          </a:p>
        </p:txBody>
      </p:sp>
    </p:spTree>
    <p:extLst>
      <p:ext uri="{BB962C8B-B14F-4D97-AF65-F5344CB8AC3E}">
        <p14:creationId xmlns:p14="http://schemas.microsoft.com/office/powerpoint/2010/main" val="15501472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dirty="0" smtClean="0"/>
              <a:t>Copyright © 2017 Pearson Education, Inc. </a:t>
            </a:r>
          </a:p>
          <a:p>
            <a:pPr>
              <a:defRPr/>
            </a:pPr>
            <a:endParaRPr lang="en-US" dirty="0"/>
          </a:p>
        </p:txBody>
      </p:sp>
      <p:sp>
        <p:nvSpPr>
          <p:cNvPr id="6" name="Slide Number Placeholder 5"/>
          <p:cNvSpPr>
            <a:spLocks noGrp="1"/>
          </p:cNvSpPr>
          <p:nvPr>
            <p:ph type="sldNum" sz="quarter" idx="12"/>
          </p:nvPr>
        </p:nvSpPr>
        <p:spPr/>
        <p:txBody>
          <a:bodyPr/>
          <a:lstStyle/>
          <a:p>
            <a:pPr>
              <a:defRPr/>
            </a:pPr>
            <a:r>
              <a:rPr lang="en-US" dirty="0" smtClean="0"/>
              <a:t>1-</a:t>
            </a:r>
            <a:fld id="{3A4D2B59-6A6F-4C5D-B8EE-F1142CDB0BC1}" type="slidenum">
              <a:rPr lang="en-US" smtClean="0"/>
              <a:pPr>
                <a:defRPr/>
              </a:pPr>
              <a:t>‹#›</a:t>
            </a:fld>
            <a:endParaRPr lang="en-US" dirty="0"/>
          </a:p>
        </p:txBody>
      </p:sp>
    </p:spTree>
    <p:extLst>
      <p:ext uri="{BB962C8B-B14F-4D97-AF65-F5344CB8AC3E}">
        <p14:creationId xmlns:p14="http://schemas.microsoft.com/office/powerpoint/2010/main" val="38930589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Copyright © 2017 Pearson Education, Inc.  </a:t>
            </a:r>
            <a:endParaRPr lang="en-US"/>
          </a:p>
        </p:txBody>
      </p:sp>
      <p:sp>
        <p:nvSpPr>
          <p:cNvPr id="6" name="Slide Number Placeholder 5"/>
          <p:cNvSpPr>
            <a:spLocks noGrp="1"/>
          </p:cNvSpPr>
          <p:nvPr>
            <p:ph type="sldNum" sz="quarter" idx="12"/>
          </p:nvPr>
        </p:nvSpPr>
        <p:spPr/>
        <p:txBody>
          <a:bodyPr/>
          <a:lstStyle/>
          <a:p>
            <a:pPr>
              <a:defRPr/>
            </a:pPr>
            <a:fld id="{8250A7D0-D7F9-4D57-8FC9-53B0B2D48C09}" type="slidenum">
              <a:rPr lang="en-US" smtClean="0"/>
              <a:pPr>
                <a:defRPr/>
              </a:pPr>
              <a:t>‹#›</a:t>
            </a:fld>
            <a:endParaRPr lang="en-US" dirty="0"/>
          </a:p>
        </p:txBody>
      </p:sp>
    </p:spTree>
    <p:extLst>
      <p:ext uri="{BB962C8B-B14F-4D97-AF65-F5344CB8AC3E}">
        <p14:creationId xmlns:p14="http://schemas.microsoft.com/office/powerpoint/2010/main" val="3922537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dirty="0" smtClean="0"/>
              <a:t>Copyright © 2017 Pearson Education, Inc. </a:t>
            </a:r>
          </a:p>
          <a:p>
            <a:pPr>
              <a:defRPr/>
            </a:pPr>
            <a:endParaRPr lang="en-US" dirty="0"/>
          </a:p>
        </p:txBody>
      </p:sp>
      <p:sp>
        <p:nvSpPr>
          <p:cNvPr id="7" name="Slide Number Placeholder 6"/>
          <p:cNvSpPr>
            <a:spLocks noGrp="1"/>
          </p:cNvSpPr>
          <p:nvPr>
            <p:ph type="sldNum" sz="quarter" idx="12"/>
          </p:nvPr>
        </p:nvSpPr>
        <p:spPr/>
        <p:txBody>
          <a:bodyPr/>
          <a:lstStyle/>
          <a:p>
            <a:pPr>
              <a:defRPr/>
            </a:pPr>
            <a:r>
              <a:rPr lang="en-US" dirty="0" smtClean="0"/>
              <a:t>1-</a:t>
            </a:r>
            <a:fld id="{D453FF82-4F5E-456F-81CD-C70867091862}" type="slidenum">
              <a:rPr lang="en-US" smtClean="0"/>
              <a:pPr>
                <a:defRPr/>
              </a:pPr>
              <a:t>‹#›</a:t>
            </a:fld>
            <a:endParaRPr lang="en-US" dirty="0"/>
          </a:p>
        </p:txBody>
      </p:sp>
    </p:spTree>
    <p:extLst>
      <p:ext uri="{BB962C8B-B14F-4D97-AF65-F5344CB8AC3E}">
        <p14:creationId xmlns:p14="http://schemas.microsoft.com/office/powerpoint/2010/main" val="27297659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dirty="0" smtClean="0"/>
              <a:t>Copyright © 2017 Pearson Education, Inc. </a:t>
            </a:r>
          </a:p>
          <a:p>
            <a:pPr>
              <a:defRPr/>
            </a:pPr>
            <a:endParaRPr lang="en-US" dirty="0"/>
          </a:p>
        </p:txBody>
      </p:sp>
      <p:sp>
        <p:nvSpPr>
          <p:cNvPr id="9" name="Slide Number Placeholder 8"/>
          <p:cNvSpPr>
            <a:spLocks noGrp="1"/>
          </p:cNvSpPr>
          <p:nvPr>
            <p:ph type="sldNum" sz="quarter" idx="12"/>
          </p:nvPr>
        </p:nvSpPr>
        <p:spPr/>
        <p:txBody>
          <a:bodyPr/>
          <a:lstStyle/>
          <a:p>
            <a:pPr>
              <a:defRPr/>
            </a:pPr>
            <a:r>
              <a:rPr lang="en-US" dirty="0" smtClean="0"/>
              <a:t>1-</a:t>
            </a:r>
            <a:fld id="{58BDB147-723E-48BB-86B5-81D98D68CEF1}" type="slidenum">
              <a:rPr lang="en-US" smtClean="0"/>
              <a:pPr>
                <a:defRPr/>
              </a:pPr>
              <a:t>‹#›</a:t>
            </a:fld>
            <a:endParaRPr lang="en-US" dirty="0"/>
          </a:p>
        </p:txBody>
      </p:sp>
    </p:spTree>
    <p:extLst>
      <p:ext uri="{BB962C8B-B14F-4D97-AF65-F5344CB8AC3E}">
        <p14:creationId xmlns:p14="http://schemas.microsoft.com/office/powerpoint/2010/main" val="9446044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 2017 Pearson Education, Inc.  </a:t>
            </a:r>
            <a:endParaRPr lang="en-US"/>
          </a:p>
        </p:txBody>
      </p:sp>
      <p:sp>
        <p:nvSpPr>
          <p:cNvPr id="5" name="Slide Number Placeholder 4"/>
          <p:cNvSpPr>
            <a:spLocks noGrp="1"/>
          </p:cNvSpPr>
          <p:nvPr>
            <p:ph type="sldNum" sz="quarter" idx="12"/>
          </p:nvPr>
        </p:nvSpPr>
        <p:spPr/>
        <p:txBody>
          <a:bodyPr/>
          <a:lstStyle/>
          <a:p>
            <a:pPr>
              <a:defRPr/>
            </a:pPr>
            <a:fld id="{FBD06775-FAD8-49B6-9633-3C0F7E5FEA24}" type="slidenum">
              <a:rPr lang="en-US" smtClean="0"/>
              <a:pPr>
                <a:defRPr/>
              </a:pPr>
              <a:t>‹#›</a:t>
            </a:fld>
            <a:endParaRPr lang="en-US" dirty="0"/>
          </a:p>
        </p:txBody>
      </p:sp>
    </p:spTree>
    <p:extLst>
      <p:ext uri="{BB962C8B-B14F-4D97-AF65-F5344CB8AC3E}">
        <p14:creationId xmlns:p14="http://schemas.microsoft.com/office/powerpoint/2010/main" val="25106023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dirty="0" smtClean="0"/>
              <a:t>Copyright © 2017 Pearson Education, Inc. </a:t>
            </a:r>
          </a:p>
          <a:p>
            <a:pPr>
              <a:defRPr/>
            </a:pPr>
            <a:endParaRPr lang="en-US" dirty="0"/>
          </a:p>
        </p:txBody>
      </p:sp>
      <p:sp>
        <p:nvSpPr>
          <p:cNvPr id="4" name="Slide Number Placeholder 3"/>
          <p:cNvSpPr>
            <a:spLocks noGrp="1"/>
          </p:cNvSpPr>
          <p:nvPr>
            <p:ph type="sldNum" sz="quarter" idx="12"/>
          </p:nvPr>
        </p:nvSpPr>
        <p:spPr/>
        <p:txBody>
          <a:bodyPr/>
          <a:lstStyle/>
          <a:p>
            <a:pPr>
              <a:defRPr/>
            </a:pPr>
            <a:r>
              <a:rPr lang="en-US" dirty="0" smtClean="0"/>
              <a:t>1-</a:t>
            </a:r>
            <a:fld id="{5BF7C332-1202-4CF8-ABCD-56434747622C}" type="slidenum">
              <a:rPr lang="en-US" smtClean="0"/>
              <a:pPr>
                <a:defRPr/>
              </a:pPr>
              <a:t>‹#›</a:t>
            </a:fld>
            <a:endParaRPr lang="en-US" dirty="0"/>
          </a:p>
        </p:txBody>
      </p:sp>
    </p:spTree>
    <p:extLst>
      <p:ext uri="{BB962C8B-B14F-4D97-AF65-F5344CB8AC3E}">
        <p14:creationId xmlns:p14="http://schemas.microsoft.com/office/powerpoint/2010/main" val="19296212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Copyright © 2017 Pearson Education, Inc.  </a:t>
            </a:r>
            <a:endParaRPr lang="en-US"/>
          </a:p>
        </p:txBody>
      </p:sp>
      <p:sp>
        <p:nvSpPr>
          <p:cNvPr id="7" name="Slide Number Placeholder 6"/>
          <p:cNvSpPr>
            <a:spLocks noGrp="1"/>
          </p:cNvSpPr>
          <p:nvPr>
            <p:ph type="sldNum" sz="quarter" idx="12"/>
          </p:nvPr>
        </p:nvSpPr>
        <p:spPr/>
        <p:txBody>
          <a:bodyPr/>
          <a:lstStyle/>
          <a:p>
            <a:pPr>
              <a:defRPr/>
            </a:pPr>
            <a:fld id="{9D144640-4B57-4CD0-A284-443175A01303}" type="slidenum">
              <a:rPr lang="en-US" smtClean="0"/>
              <a:pPr>
                <a:defRPr/>
              </a:pPr>
              <a:t>‹#›</a:t>
            </a:fld>
            <a:endParaRPr lang="en-US" dirty="0"/>
          </a:p>
        </p:txBody>
      </p:sp>
    </p:spTree>
    <p:extLst>
      <p:ext uri="{BB962C8B-B14F-4D97-AF65-F5344CB8AC3E}">
        <p14:creationId xmlns:p14="http://schemas.microsoft.com/office/powerpoint/2010/main" val="489815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smtClean="0"/>
              <a:t>Copyright © 2017 Pearson Education, Inc.  </a:t>
            </a:r>
            <a:endParaRPr lang="en-US"/>
          </a:p>
        </p:txBody>
      </p:sp>
      <p:sp>
        <p:nvSpPr>
          <p:cNvPr id="7" name="Slide Number Placeholder 6"/>
          <p:cNvSpPr>
            <a:spLocks noGrp="1"/>
          </p:cNvSpPr>
          <p:nvPr>
            <p:ph type="sldNum" sz="quarter" idx="12"/>
          </p:nvPr>
        </p:nvSpPr>
        <p:spPr/>
        <p:txBody>
          <a:bodyPr/>
          <a:lstStyle/>
          <a:p>
            <a:pPr>
              <a:defRPr/>
            </a:pPr>
            <a:fld id="{5CFC68B8-A1B7-44B8-9298-CE09BCF12B99}" type="slidenum">
              <a:rPr lang="en-US" smtClean="0"/>
              <a:pPr>
                <a:defRPr/>
              </a:pPr>
              <a:t>‹#›</a:t>
            </a:fld>
            <a:endParaRPr lang="en-US" dirty="0"/>
          </a:p>
        </p:txBody>
      </p:sp>
    </p:spTree>
    <p:extLst>
      <p:ext uri="{BB962C8B-B14F-4D97-AF65-F5344CB8AC3E}">
        <p14:creationId xmlns:p14="http://schemas.microsoft.com/office/powerpoint/2010/main" val="41309283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Copyright © 2017 Pearson Education, Inc.  </a:t>
            </a:r>
            <a:endParaRPr lang="en-US"/>
          </a:p>
        </p:txBody>
      </p:sp>
      <p:sp>
        <p:nvSpPr>
          <p:cNvPr id="6" name="Slide Number Placeholder 5"/>
          <p:cNvSpPr>
            <a:spLocks noGrp="1"/>
          </p:cNvSpPr>
          <p:nvPr>
            <p:ph type="sldNum" sz="quarter" idx="12"/>
          </p:nvPr>
        </p:nvSpPr>
        <p:spPr/>
        <p:txBody>
          <a:bodyPr/>
          <a:lstStyle/>
          <a:p>
            <a:pPr>
              <a:defRPr/>
            </a:pPr>
            <a:fld id="{5AF8452C-BA46-4F95-879C-F71503F6337D}" type="slidenum">
              <a:rPr lang="en-US" smtClean="0"/>
              <a:pPr>
                <a:defRPr/>
              </a:pPr>
              <a:t>‹#›</a:t>
            </a:fld>
            <a:endParaRPr lang="en-US" dirty="0"/>
          </a:p>
        </p:txBody>
      </p:sp>
    </p:spTree>
    <p:extLst>
      <p:ext uri="{BB962C8B-B14F-4D97-AF65-F5344CB8AC3E}">
        <p14:creationId xmlns:p14="http://schemas.microsoft.com/office/powerpoint/2010/main" val="311809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865105" y="1752599"/>
            <a:ext cx="3821695"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
        <p:nvSpPr>
          <p:cNvPr id="8" name="Content Placeholder 2"/>
          <p:cNvSpPr txBox="1">
            <a:spLocks noGrp="1"/>
          </p:cNvSpPr>
          <p:nvPr>
            <p:ph type="body" idx="13"/>
          </p:nvPr>
        </p:nvSpPr>
        <p:spPr>
          <a:xfrm>
            <a:off x="609601" y="1752600"/>
            <a:ext cx="3855308" cy="4525963"/>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Tree>
    <p:extLst>
      <p:ext uri="{BB962C8B-B14F-4D97-AF65-F5344CB8AC3E}">
        <p14:creationId xmlns:p14="http://schemas.microsoft.com/office/powerpoint/2010/main" val="316108976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smtClean="0"/>
              <a:t>Copyright © 2017 Pearson Education, Inc.  </a:t>
            </a:r>
            <a:endParaRPr lang="en-US"/>
          </a:p>
        </p:txBody>
      </p:sp>
      <p:sp>
        <p:nvSpPr>
          <p:cNvPr id="6" name="Slide Number Placeholder 5"/>
          <p:cNvSpPr>
            <a:spLocks noGrp="1"/>
          </p:cNvSpPr>
          <p:nvPr>
            <p:ph type="sldNum" sz="quarter" idx="12"/>
          </p:nvPr>
        </p:nvSpPr>
        <p:spPr/>
        <p:txBody>
          <a:bodyPr/>
          <a:lstStyle/>
          <a:p>
            <a:pPr>
              <a:defRPr/>
            </a:pPr>
            <a:fld id="{B1D0D81C-1E3B-476F-A1A0-D1DFB7957110}" type="slidenum">
              <a:rPr lang="en-US" smtClean="0"/>
              <a:pPr>
                <a:defRPr/>
              </a:pPr>
              <a:t>‹#›</a:t>
            </a:fld>
            <a:endParaRPr lang="en-US" dirty="0"/>
          </a:p>
        </p:txBody>
      </p:sp>
    </p:spTree>
    <p:extLst>
      <p:ext uri="{BB962C8B-B14F-4D97-AF65-F5344CB8AC3E}">
        <p14:creationId xmlns:p14="http://schemas.microsoft.com/office/powerpoint/2010/main" val="324651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dirty="0" smtClean="0"/>
              <a:t>Copyright © 2017 Pearson Education, Inc. </a:t>
            </a:r>
          </a:p>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smtClean="0"/>
              <a:t>1-</a:t>
            </a:r>
            <a:fld id="{DD4131D4-92CA-4767-AE8E-E505D1B82B5C}" type="slidenum">
              <a:rPr lang="en-US" smtClean="0"/>
              <a:pPr>
                <a:defRPr/>
              </a:pPr>
              <a:t>‹#›</a:t>
            </a:fld>
            <a:endParaRPr lang="en-US" dirty="0"/>
          </a:p>
        </p:txBody>
      </p:sp>
    </p:spTree>
    <p:extLst>
      <p:ext uri="{BB962C8B-B14F-4D97-AF65-F5344CB8AC3E}">
        <p14:creationId xmlns:p14="http://schemas.microsoft.com/office/powerpoint/2010/main" val="13783971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 2017 Pearson Education, Inc.  </a:t>
            </a:r>
            <a:endParaRPr lang="en-US"/>
          </a:p>
        </p:txBody>
      </p:sp>
      <p:sp>
        <p:nvSpPr>
          <p:cNvPr id="6" name="Slide Number Placeholder 5"/>
          <p:cNvSpPr>
            <a:spLocks noGrp="1"/>
          </p:cNvSpPr>
          <p:nvPr>
            <p:ph type="sldNum" sz="quarter" idx="12"/>
          </p:nvPr>
        </p:nvSpPr>
        <p:spPr/>
        <p:txBody>
          <a:bodyPr/>
          <a:lstStyle>
            <a:lvl1pPr>
              <a:defRPr/>
            </a:lvl1pPr>
          </a:lstStyle>
          <a:p>
            <a:pPr>
              <a:defRPr/>
            </a:pPr>
            <a:fld id="{EC4A6902-D701-43CE-A20A-0C61C77B9B6B}" type="slidenum">
              <a:rPr lang="en-US"/>
              <a:pPr>
                <a:defRPr/>
              </a:pPr>
              <a:t>‹#›</a:t>
            </a:fld>
            <a:endParaRPr lang="en-US" dirty="0"/>
          </a:p>
        </p:txBody>
      </p:sp>
    </p:spTree>
    <p:extLst>
      <p:ext uri="{BB962C8B-B14F-4D97-AF65-F5344CB8AC3E}">
        <p14:creationId xmlns:p14="http://schemas.microsoft.com/office/powerpoint/2010/main" val="5979569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6700" spc="-150" dirty="0" smtClean="0">
                <a:solidFill>
                  <a:schemeClr val="tx2">
                    <a:lumMod val="75000"/>
                  </a:schemeClr>
                </a:solidFill>
                <a:latin typeface="HP Simplified" pitchFamily="34" charset="0"/>
                <a:cs typeface="BrowalliaUPC" pitchFamily="34" charset="-34"/>
              </a:rPr>
              <a:t>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a:t>
            </a:r>
            <a:endParaRPr lang="en-US" dirty="0"/>
          </a:p>
        </p:txBody>
      </p:sp>
      <p:pic>
        <p:nvPicPr>
          <p:cNvPr id="7" name="Picture 6" descr="CVR_KEEG9945_SE_09E_CVRfront_full header.jpeg"/>
          <p:cNvPicPr>
            <a:picLocks noChangeAspect="1"/>
          </p:cNvPicPr>
          <p:nvPr/>
        </p:nvPicPr>
        <p:blipFill>
          <a:blip r:embed="rId2" cstate="print"/>
          <a:stretch>
            <a:fillRect/>
          </a:stretch>
        </p:blipFill>
        <p:spPr>
          <a:xfrm>
            <a:off x="0" y="0"/>
            <a:ext cx="9144000" cy="3461272"/>
          </a:xfrm>
          <a:prstGeom prst="rect">
            <a:avLst/>
          </a:prstGeom>
        </p:spPr>
      </p:pic>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Tree>
    <p:extLst>
      <p:ext uri="{BB962C8B-B14F-4D97-AF65-F5344CB8AC3E}">
        <p14:creationId xmlns:p14="http://schemas.microsoft.com/office/powerpoint/2010/main" val="16154561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2-</a:t>
            </a:r>
            <a:fld id="{BA1B1854-2A96-441B-8E94-8B895DE28521}" type="slidenum">
              <a:rPr lang="en-US" smtClean="0"/>
              <a:pPr/>
              <a:t>‹#›</a:t>
            </a:fld>
            <a:endParaRPr lang="en-US" dirty="0"/>
          </a:p>
        </p:txBody>
      </p:sp>
    </p:spTree>
    <p:extLst>
      <p:ext uri="{BB962C8B-B14F-4D97-AF65-F5344CB8AC3E}">
        <p14:creationId xmlns:p14="http://schemas.microsoft.com/office/powerpoint/2010/main" val="159862554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1344616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1649593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smtClean="0"/>
              <a:t>Copyright © 2017 Pearson Education, Inc.</a:t>
            </a:r>
            <a:endParaRPr lang="en-US" dirty="0"/>
          </a:p>
        </p:txBody>
      </p:sp>
      <p:sp>
        <p:nvSpPr>
          <p:cNvPr id="9" name="Slide Number Placeholder 8"/>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373709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 2017 Pearson Education, Inc.</a:t>
            </a:r>
            <a:endParaRPr lang="en-US" dirty="0"/>
          </a:p>
        </p:txBody>
      </p:sp>
      <p:sp>
        <p:nvSpPr>
          <p:cNvPr id="5" name="Slide Number Placeholder 4"/>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406234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Copyright © 2017 Pearson Education, Inc.</a:t>
            </a:r>
            <a:endParaRPr lang="en-US" dirty="0"/>
          </a:p>
        </p:txBody>
      </p:sp>
      <p:sp>
        <p:nvSpPr>
          <p:cNvPr id="4" name="Slide Number Placeholder 3"/>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145431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1"/>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
        <p:nvSpPr>
          <p:cNvPr id="8" name="Content Placeholder 3"/>
          <p:cNvSpPr txBox="1">
            <a:spLocks noGrp="1"/>
          </p:cNvSpPr>
          <p:nvPr>
            <p:ph type="body" idx="13"/>
          </p:nvPr>
        </p:nvSpPr>
        <p:spPr>
          <a:xfrm>
            <a:off x="457200" y="2253242"/>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9" name="Content Placeholder 4"/>
          <p:cNvSpPr txBox="1">
            <a:spLocks noGrp="1"/>
          </p:cNvSpPr>
          <p:nvPr>
            <p:ph type="body" idx="14"/>
          </p:nvPr>
        </p:nvSpPr>
        <p:spPr>
          <a:xfrm>
            <a:off x="457200" y="2848264"/>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0" name="Content Placeholder 5"/>
          <p:cNvSpPr txBox="1">
            <a:spLocks noGrp="1"/>
          </p:cNvSpPr>
          <p:nvPr>
            <p:ph type="body" idx="15"/>
          </p:nvPr>
        </p:nvSpPr>
        <p:spPr>
          <a:xfrm>
            <a:off x="457200" y="3484965"/>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1" name="Content Placeholder 6"/>
          <p:cNvSpPr txBox="1">
            <a:spLocks noGrp="1"/>
          </p:cNvSpPr>
          <p:nvPr>
            <p:ph type="body" idx="16"/>
          </p:nvPr>
        </p:nvSpPr>
        <p:spPr>
          <a:xfrm>
            <a:off x="459728" y="4148066"/>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2" name="Content Placeholder 7"/>
          <p:cNvSpPr txBox="1">
            <a:spLocks noGrp="1"/>
          </p:cNvSpPr>
          <p:nvPr>
            <p:ph type="body" idx="17"/>
          </p:nvPr>
        </p:nvSpPr>
        <p:spPr>
          <a:xfrm>
            <a:off x="457200" y="4804139"/>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3" name="Content Placeholder 8"/>
          <p:cNvSpPr txBox="1">
            <a:spLocks noGrp="1"/>
          </p:cNvSpPr>
          <p:nvPr>
            <p:ph type="body" idx="18"/>
          </p:nvPr>
        </p:nvSpPr>
        <p:spPr>
          <a:xfrm>
            <a:off x="459728" y="5444484"/>
            <a:ext cx="8229600" cy="544794"/>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Tree>
    <p:extLst>
      <p:ext uri="{BB962C8B-B14F-4D97-AF65-F5344CB8AC3E}">
        <p14:creationId xmlns:p14="http://schemas.microsoft.com/office/powerpoint/2010/main" val="4115084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18454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2689425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016203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954764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fld id="{41012576-23D8-4433-B933-02B995FE7BA0}" type="slidenum">
              <a:rPr lang="en-US" smtClean="0"/>
              <a:pPr>
                <a:defRPr/>
              </a:pPr>
              <a:t>‹#›</a:t>
            </a:fld>
            <a:endParaRPr lang="en-US" dirty="0"/>
          </a:p>
        </p:txBody>
      </p:sp>
    </p:spTree>
    <p:extLst>
      <p:ext uri="{BB962C8B-B14F-4D97-AF65-F5344CB8AC3E}">
        <p14:creationId xmlns:p14="http://schemas.microsoft.com/office/powerpoint/2010/main" val="509657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609600"/>
            <a:ext cx="4343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91000" y="2743200"/>
            <a:ext cx="4038600" cy="2895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2378886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Clic</a:t>
            </a:r>
            <a:r>
              <a:rPr lang="en-US" sz="6700" spc="-150" dirty="0" smtClean="0">
                <a:solidFill>
                  <a:schemeClr val="tx2">
                    <a:lumMod val="75000"/>
                  </a:schemeClr>
                </a:solidFill>
                <a:latin typeface="HP Simplified" pitchFamily="34" charset="0"/>
                <a:cs typeface="BrowalliaUPC" pitchFamily="34" charset="-34"/>
              </a:rPr>
              <a:t> Global Marketing </a:t>
            </a:r>
            <a:r>
              <a:rPr lang="en-US" sz="6000" spc="-150" dirty="0" smtClean="0">
                <a:latin typeface="HP Simplified" pitchFamily="34" charset="0"/>
                <a:cs typeface="BrowalliaUPC" pitchFamily="34" charset="-34"/>
              </a:rPr>
              <a:t/>
            </a:r>
            <a:br>
              <a:rPr lang="en-US" sz="6000" spc="-150" dirty="0" smtClean="0">
                <a:latin typeface="HP Simplified" pitchFamily="34" charset="0"/>
                <a:cs typeface="BrowalliaUPC" pitchFamily="34" charset="-34"/>
              </a:rPr>
            </a:br>
            <a:r>
              <a:rPr lang="en-US" sz="2400" spc="-150" dirty="0" smtClean="0">
                <a:solidFill>
                  <a:srgbClr val="46A1EC"/>
                </a:solidFill>
                <a:latin typeface="HP Simplified" pitchFamily="34" charset="0"/>
                <a:cs typeface="BrowalliaUPC" pitchFamily="34" charset="-34"/>
              </a:rPr>
              <a:t>WARREN  J.  KEEGAN     MARK C. GREEN               </a:t>
            </a:r>
            <a:r>
              <a:rPr lang="en-US" sz="1400" spc="-150" dirty="0" smtClean="0">
                <a:latin typeface="HP Simplified Light" pitchFamily="34" charset="0"/>
                <a:cs typeface="BrowalliaUPC" pitchFamily="34" charset="-34"/>
              </a:rPr>
              <a:t>NINTH EDITION </a:t>
            </a:r>
            <a:r>
              <a:rPr lang="en-US" dirty="0" smtClean="0"/>
              <a:t>k to edit Master subtitle style</a:t>
            </a:r>
            <a:endParaRPr lang="en-US" dirty="0"/>
          </a:p>
        </p:txBody>
      </p:sp>
      <p:pic>
        <p:nvPicPr>
          <p:cNvPr id="7" name="Picture 6" descr="CVR_KEEG9945_SE_09E_CVRfront_full header.jpeg"/>
          <p:cNvPicPr>
            <a:picLocks noChangeAspect="1"/>
          </p:cNvPicPr>
          <p:nvPr/>
        </p:nvPicPr>
        <p:blipFill>
          <a:blip r:embed="rId2" cstate="print"/>
          <a:stretch>
            <a:fillRect/>
          </a:stretch>
        </p:blipFill>
        <p:spPr>
          <a:xfrm>
            <a:off x="0" y="0"/>
            <a:ext cx="9144000" cy="3461272"/>
          </a:xfrm>
          <a:prstGeom prst="rect">
            <a:avLst/>
          </a:prstGeom>
        </p:spPr>
      </p:pic>
      <p:sp>
        <p:nvSpPr>
          <p:cNvPr id="10" name="TextBox 9"/>
          <p:cNvSpPr txBox="1"/>
          <p:nvPr/>
        </p:nvSpPr>
        <p:spPr>
          <a:xfrm>
            <a:off x="2057400" y="5934670"/>
            <a:ext cx="5029200" cy="923330"/>
          </a:xfrm>
          <a:prstGeom prst="rect">
            <a:avLst/>
          </a:prstGeom>
          <a:noFill/>
        </p:spPr>
        <p:txBody>
          <a:bodyPr wrap="square" rtlCol="0">
            <a:spAutoFit/>
          </a:bodyPr>
          <a:lstStyle/>
          <a:p>
            <a:r>
              <a:rPr lang="en-US" sz="1800" dirty="0" smtClean="0">
                <a:solidFill>
                  <a:schemeClr val="tx2">
                    <a:lumMod val="75000"/>
                  </a:schemeClr>
                </a:solidFill>
                <a:latin typeface="HP Simplified" pitchFamily="34" charset="0"/>
              </a:rPr>
              <a:t>Introduction to Global Marketing</a:t>
            </a:r>
          </a:p>
          <a:p>
            <a:r>
              <a:rPr lang="en-US" dirty="0" smtClean="0">
                <a:solidFill>
                  <a:schemeClr val="tx2">
                    <a:lumMod val="75000"/>
                  </a:schemeClr>
                </a:solidFill>
                <a:latin typeface="HP Simplified" pitchFamily="34" charset="0"/>
              </a:rPr>
              <a:t>Chapter 1</a:t>
            </a:r>
          </a:p>
          <a:p>
            <a:endParaRPr lang="en-US" dirty="0"/>
          </a:p>
        </p:txBody>
      </p:sp>
    </p:spTree>
    <p:extLst>
      <p:ext uri="{BB962C8B-B14F-4D97-AF65-F5344CB8AC3E}">
        <p14:creationId xmlns:p14="http://schemas.microsoft.com/office/powerpoint/2010/main" val="26495882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6B7E31-0BA9-4B6D-B0A2-45BFA0E1AF6C}" type="datetime1">
              <a:rPr lang="en-US" smtClean="0"/>
              <a:t>2/21/2018</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764986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C428C0-FB56-48C2-B187-5793B9D21B7E}" type="datetime1">
              <a:rPr lang="en-US" smtClean="0"/>
              <a:t>2/21/2018</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47028077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354C5F-31AF-44A1-A421-65C652FFA924}" type="datetime1">
              <a:rPr lang="en-US" smtClean="0"/>
              <a:t>2/21/2018</a:t>
            </a:fld>
            <a:endParaRPr lang="en-US" dirty="0"/>
          </a:p>
        </p:txBody>
      </p:sp>
      <p:sp>
        <p:nvSpPr>
          <p:cNvPr id="6" name="Footer Placeholder 5"/>
          <p:cNvSpPr>
            <a:spLocks noGrp="1"/>
          </p:cNvSpPr>
          <p:nvPr>
            <p:ph type="ftr" sz="quarter" idx="11"/>
          </p:nvPr>
        </p:nvSpPr>
        <p:spPr>
          <a:xfrm>
            <a:off x="3124200" y="6356350"/>
            <a:ext cx="3048000" cy="365125"/>
          </a:xfrm>
        </p:spPr>
        <p:txBody>
          <a:bodyPr/>
          <a:lstStyle/>
          <a:p>
            <a:r>
              <a:rPr lang="en-US" dirty="0" smtClean="0"/>
              <a:t>Copyright © 2017 Pearson Education, Inc.</a:t>
            </a:r>
            <a:endParaRPr lang="en-US" dirty="0"/>
          </a:p>
        </p:txBody>
      </p:sp>
      <p:sp>
        <p:nvSpPr>
          <p:cNvPr id="7" name="Slide Number Placeholder 6"/>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2515884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1"/>
            <a:ext cx="8229600" cy="1750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
        <p:nvSpPr>
          <p:cNvPr id="8" name="Content Placeholder 3"/>
          <p:cNvSpPr txBox="1">
            <a:spLocks noGrp="1"/>
          </p:cNvSpPr>
          <p:nvPr>
            <p:ph type="body" idx="13"/>
          </p:nvPr>
        </p:nvSpPr>
        <p:spPr>
          <a:xfrm>
            <a:off x="457200" y="1898501"/>
            <a:ext cx="8229600" cy="169157"/>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9" name="Content Placeholder 4"/>
          <p:cNvSpPr txBox="1">
            <a:spLocks noGrp="1"/>
          </p:cNvSpPr>
          <p:nvPr>
            <p:ph type="body" idx="14"/>
          </p:nvPr>
        </p:nvSpPr>
        <p:spPr>
          <a:xfrm>
            <a:off x="457200" y="2232619"/>
            <a:ext cx="8229600" cy="205772"/>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0" name="Content Placeholder 5"/>
          <p:cNvSpPr txBox="1">
            <a:spLocks noGrp="1"/>
          </p:cNvSpPr>
          <p:nvPr>
            <p:ph type="body" idx="15"/>
          </p:nvPr>
        </p:nvSpPr>
        <p:spPr>
          <a:xfrm>
            <a:off x="457200" y="2695334"/>
            <a:ext cx="8229600" cy="21166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1" name="Content Placeholder 6"/>
          <p:cNvSpPr txBox="1">
            <a:spLocks noGrp="1"/>
          </p:cNvSpPr>
          <p:nvPr>
            <p:ph type="body" idx="16"/>
          </p:nvPr>
        </p:nvSpPr>
        <p:spPr>
          <a:xfrm>
            <a:off x="459728" y="3089925"/>
            <a:ext cx="8229600" cy="212118"/>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2" name="Content Placeholder 7"/>
          <p:cNvSpPr txBox="1">
            <a:spLocks noGrp="1"/>
          </p:cNvSpPr>
          <p:nvPr>
            <p:ph type="body" idx="17"/>
          </p:nvPr>
        </p:nvSpPr>
        <p:spPr>
          <a:xfrm>
            <a:off x="459728" y="3480629"/>
            <a:ext cx="8229600" cy="202608"/>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3" name="Content Placeholder 8"/>
          <p:cNvSpPr txBox="1">
            <a:spLocks noGrp="1"/>
          </p:cNvSpPr>
          <p:nvPr>
            <p:ph type="body" idx="18"/>
          </p:nvPr>
        </p:nvSpPr>
        <p:spPr>
          <a:xfrm>
            <a:off x="478559" y="3862636"/>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4" name="Content Placeholder 8"/>
          <p:cNvSpPr txBox="1">
            <a:spLocks noGrp="1"/>
          </p:cNvSpPr>
          <p:nvPr>
            <p:ph type="body" idx="19"/>
          </p:nvPr>
        </p:nvSpPr>
        <p:spPr>
          <a:xfrm>
            <a:off x="457200" y="4220858"/>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5" name="Content Placeholder 8"/>
          <p:cNvSpPr txBox="1">
            <a:spLocks noGrp="1"/>
          </p:cNvSpPr>
          <p:nvPr>
            <p:ph type="body" idx="20"/>
          </p:nvPr>
        </p:nvSpPr>
        <p:spPr>
          <a:xfrm>
            <a:off x="457200" y="4614356"/>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6" name="Content Placeholder 8"/>
          <p:cNvSpPr txBox="1">
            <a:spLocks noGrp="1"/>
          </p:cNvSpPr>
          <p:nvPr>
            <p:ph type="body" idx="21"/>
          </p:nvPr>
        </p:nvSpPr>
        <p:spPr>
          <a:xfrm>
            <a:off x="459728" y="4988705"/>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Tree>
    <p:extLst>
      <p:ext uri="{BB962C8B-B14F-4D97-AF65-F5344CB8AC3E}">
        <p14:creationId xmlns:p14="http://schemas.microsoft.com/office/powerpoint/2010/main" val="10102839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20B2ED-B3D5-4A8D-A128-12FCAC355970}" type="datetime1">
              <a:rPr lang="en-US" smtClean="0"/>
              <a:t>2/21/2018</a:t>
            </a:fld>
            <a:endParaRPr lang="en-US" dirty="0"/>
          </a:p>
        </p:txBody>
      </p:sp>
      <p:sp>
        <p:nvSpPr>
          <p:cNvPr id="8" name="Footer Placeholder 7"/>
          <p:cNvSpPr>
            <a:spLocks noGrp="1"/>
          </p:cNvSpPr>
          <p:nvPr>
            <p:ph type="ftr" sz="quarter" idx="11"/>
          </p:nvPr>
        </p:nvSpPr>
        <p:spPr/>
        <p:txBody>
          <a:bodyPr/>
          <a:lstStyle/>
          <a:p>
            <a:r>
              <a:rPr lang="en-US" smtClean="0"/>
              <a:t>Copyright © 2017 Pearson Education, Inc.</a:t>
            </a:r>
            <a:endParaRPr lang="en-US" dirty="0"/>
          </a:p>
        </p:txBody>
      </p:sp>
      <p:sp>
        <p:nvSpPr>
          <p:cNvPr id="9" name="Slide Number Placeholder 8"/>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286349987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DB785F-E3B8-4570-95B7-DFA954F86DFE}" type="datetime1">
              <a:rPr lang="en-US" smtClean="0"/>
              <a:t>2/21/2018</a:t>
            </a:fld>
            <a:endParaRPr lang="en-US" dirty="0"/>
          </a:p>
        </p:txBody>
      </p:sp>
      <p:sp>
        <p:nvSpPr>
          <p:cNvPr id="4" name="Footer Placeholder 3"/>
          <p:cNvSpPr>
            <a:spLocks noGrp="1"/>
          </p:cNvSpPr>
          <p:nvPr>
            <p:ph type="ftr" sz="quarter" idx="11"/>
          </p:nvPr>
        </p:nvSpPr>
        <p:spPr/>
        <p:txBody>
          <a:bodyPr/>
          <a:lstStyle/>
          <a:p>
            <a:r>
              <a:rPr lang="en-US" smtClean="0"/>
              <a:t>Copyright © 2017 Pearson Education, Inc.</a:t>
            </a:r>
            <a:endParaRPr lang="en-US" dirty="0"/>
          </a:p>
        </p:txBody>
      </p:sp>
      <p:sp>
        <p:nvSpPr>
          <p:cNvPr id="5" name="Slide Number Placeholder 4"/>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26753585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29227-C7E0-4A50-8521-CCC401609281}" type="datetime1">
              <a:rPr lang="en-US" smtClean="0"/>
              <a:t>2/21/2018</a:t>
            </a:fld>
            <a:endParaRPr lang="en-US" dirty="0"/>
          </a:p>
        </p:txBody>
      </p:sp>
      <p:sp>
        <p:nvSpPr>
          <p:cNvPr id="3" name="Footer Placeholder 2"/>
          <p:cNvSpPr>
            <a:spLocks noGrp="1"/>
          </p:cNvSpPr>
          <p:nvPr>
            <p:ph type="ftr" sz="quarter" idx="11"/>
          </p:nvPr>
        </p:nvSpPr>
        <p:spPr/>
        <p:txBody>
          <a:bodyPr/>
          <a:lstStyle/>
          <a:p>
            <a:r>
              <a:rPr lang="en-US" smtClean="0"/>
              <a:t>Copyright © 2017 Pearson Education, Inc.</a:t>
            </a:r>
            <a:endParaRPr lang="en-US" dirty="0"/>
          </a:p>
        </p:txBody>
      </p:sp>
      <p:sp>
        <p:nvSpPr>
          <p:cNvPr id="4" name="Slide Number Placeholder 3"/>
          <p:cNvSpPr>
            <a:spLocks noGrp="1"/>
          </p:cNvSpPr>
          <p:nvPr>
            <p:ph type="sldNum" sz="quarter" idx="12"/>
          </p:nvPr>
        </p:nvSpPr>
        <p:spPr/>
        <p:txBody>
          <a:bodyPr/>
          <a:lstStyle/>
          <a:p>
            <a:r>
              <a:rPr lang="en-US" dirty="0" smtClean="0"/>
              <a:t>4-</a:t>
            </a:r>
            <a:fld id="{BA1B1854-2A96-441B-8E94-8B895DE28521}" type="slidenum">
              <a:rPr lang="en-US" smtClean="0"/>
              <a:pPr/>
              <a:t>‹#›</a:t>
            </a:fld>
            <a:endParaRPr lang="en-US" dirty="0"/>
          </a:p>
        </p:txBody>
      </p:sp>
    </p:spTree>
    <p:extLst>
      <p:ext uri="{BB962C8B-B14F-4D97-AF65-F5344CB8AC3E}">
        <p14:creationId xmlns:p14="http://schemas.microsoft.com/office/powerpoint/2010/main" val="102384000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5B7E3-A4D2-4DED-941C-E4CB8E9E2CA7}" type="datetime1">
              <a:rPr lang="en-US" smtClean="0"/>
              <a:t>2/21/2018</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13540889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0FD29-7EE8-4F59-B8F0-9DE02A736990}" type="datetime1">
              <a:rPr lang="en-US" smtClean="0"/>
              <a:t>2/21/2018</a:t>
            </a:fld>
            <a:endParaRPr lang="en-US" dirty="0"/>
          </a:p>
        </p:txBody>
      </p:sp>
      <p:sp>
        <p:nvSpPr>
          <p:cNvPr id="6" name="Footer Placeholder 5"/>
          <p:cNvSpPr>
            <a:spLocks noGrp="1"/>
          </p:cNvSpPr>
          <p:nvPr>
            <p:ph type="ftr" sz="quarter" idx="11"/>
          </p:nvPr>
        </p:nvSpPr>
        <p:spPr/>
        <p:txBody>
          <a:bodyPr/>
          <a:lstStyle/>
          <a:p>
            <a:r>
              <a:rPr lang="en-US" smtClean="0"/>
              <a:t>Copyright © 2017 Pearson Education, Inc.</a:t>
            </a:r>
            <a:endParaRPr lang="en-US" dirty="0"/>
          </a:p>
        </p:txBody>
      </p:sp>
      <p:sp>
        <p:nvSpPr>
          <p:cNvPr id="7" name="Slide Number Placeholder 6"/>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32990519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D7FFE7-4C83-4941-8FFD-50418B8D464A}" type="datetime1">
              <a:rPr lang="en-US" smtClean="0"/>
              <a:t>2/21/2018</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12749284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F910B-22E6-4A43-8DD4-CD6792DD85F7}" type="datetime1">
              <a:rPr lang="en-US" smtClean="0"/>
              <a:t>2/21/2018</a:t>
            </a:fld>
            <a:endParaRPr lang="en-US" dirty="0"/>
          </a:p>
        </p:txBody>
      </p:sp>
      <p:sp>
        <p:nvSpPr>
          <p:cNvPr id="5" name="Footer Placeholder 4"/>
          <p:cNvSpPr>
            <a:spLocks noGrp="1"/>
          </p:cNvSpPr>
          <p:nvPr>
            <p:ph type="ftr" sz="quarter" idx="11"/>
          </p:nvPr>
        </p:nvSpPr>
        <p:spPr/>
        <p:txBody>
          <a:bodyPr/>
          <a:lstStyle/>
          <a:p>
            <a:r>
              <a:rPr lang="en-US" smtClean="0"/>
              <a:t>Copyright © 2017 Pearson Education, Inc.</a:t>
            </a:r>
            <a:endParaRPr lang="en-US" dirty="0"/>
          </a:p>
        </p:txBody>
      </p:sp>
      <p:sp>
        <p:nvSpPr>
          <p:cNvPr id="6" name="Slide Number Placeholder 5"/>
          <p:cNvSpPr>
            <a:spLocks noGrp="1"/>
          </p:cNvSpPr>
          <p:nvPr>
            <p:ph type="sldNum" sz="quarter" idx="12"/>
          </p:nvPr>
        </p:nvSpPr>
        <p:spPr/>
        <p:txBody>
          <a:bodyPr/>
          <a:lstStyle/>
          <a:p>
            <a:fld id="{BA1B1854-2A96-441B-8E94-8B895DE28521}" type="slidenum">
              <a:rPr lang="en-US" smtClean="0"/>
              <a:pPr/>
              <a:t>‹#›</a:t>
            </a:fld>
            <a:endParaRPr lang="en-US" dirty="0"/>
          </a:p>
        </p:txBody>
      </p:sp>
    </p:spTree>
    <p:extLst>
      <p:ext uri="{BB962C8B-B14F-4D97-AF65-F5344CB8AC3E}">
        <p14:creationId xmlns:p14="http://schemas.microsoft.com/office/powerpoint/2010/main" val="128518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2F41B55-5DF3-4BC3-B77B-F507C849093D}" type="datetime1">
              <a:rPr lang="en-US" smtClean="0"/>
              <a:t>2/21/2018</a:t>
            </a:fld>
            <a:endParaRPr lang="en-US" dirty="0"/>
          </a:p>
        </p:txBody>
      </p:sp>
      <p:sp>
        <p:nvSpPr>
          <p:cNvPr id="4" name="Footer Placeholder 3"/>
          <p:cNvSpPr>
            <a:spLocks noGrp="1"/>
          </p:cNvSpPr>
          <p:nvPr>
            <p:ph type="ftr" sz="quarter" idx="11"/>
          </p:nvPr>
        </p:nvSpPr>
        <p:spPr/>
        <p:txBody>
          <a:bodyPr/>
          <a:lstStyle/>
          <a:p>
            <a:pPr>
              <a:defRPr/>
            </a:pPr>
            <a:r>
              <a:rPr lang="en-US" smtClean="0"/>
              <a:t>Copyright © 2017 Pearson Education, Inc.</a:t>
            </a:r>
            <a:endParaRPr lang="en-US" dirty="0"/>
          </a:p>
        </p:txBody>
      </p:sp>
      <p:sp>
        <p:nvSpPr>
          <p:cNvPr id="5" name="Slide Number Placeholder 4"/>
          <p:cNvSpPr>
            <a:spLocks noGrp="1"/>
          </p:cNvSpPr>
          <p:nvPr>
            <p:ph type="sldNum" sz="quarter" idx="12"/>
          </p:nvPr>
        </p:nvSpPr>
        <p:spPr/>
        <p:txBody>
          <a:bodyPr/>
          <a:lstStyle/>
          <a:p>
            <a:pPr>
              <a:defRPr/>
            </a:pPr>
            <a:fld id="{41012576-23D8-4433-B933-02B995FE7BA0}" type="slidenum">
              <a:rPr lang="en-US" smtClean="0"/>
              <a:pPr>
                <a:defRPr/>
              </a:pPr>
              <a:t>‹#›</a:t>
            </a:fld>
            <a:endParaRPr lang="en-US" dirty="0"/>
          </a:p>
        </p:txBody>
      </p:sp>
    </p:spTree>
    <p:extLst>
      <p:ext uri="{BB962C8B-B14F-4D97-AF65-F5344CB8AC3E}">
        <p14:creationId xmlns:p14="http://schemas.microsoft.com/office/powerpoint/2010/main" val="102130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1"/>
            <a:ext cx="8229600" cy="1750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Box 6"/>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
        <p:nvSpPr>
          <p:cNvPr id="8" name="Content Placeholder 3"/>
          <p:cNvSpPr txBox="1">
            <a:spLocks noGrp="1"/>
          </p:cNvSpPr>
          <p:nvPr>
            <p:ph type="body" idx="13"/>
          </p:nvPr>
        </p:nvSpPr>
        <p:spPr>
          <a:xfrm>
            <a:off x="457200" y="1898501"/>
            <a:ext cx="8229600" cy="169157"/>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9" name="Content Placeholder 4"/>
          <p:cNvSpPr txBox="1">
            <a:spLocks noGrp="1"/>
          </p:cNvSpPr>
          <p:nvPr>
            <p:ph type="body" idx="14"/>
          </p:nvPr>
        </p:nvSpPr>
        <p:spPr>
          <a:xfrm>
            <a:off x="457200" y="2232619"/>
            <a:ext cx="8229600" cy="205772"/>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0" name="Content Placeholder 5"/>
          <p:cNvSpPr txBox="1">
            <a:spLocks noGrp="1"/>
          </p:cNvSpPr>
          <p:nvPr>
            <p:ph type="body" idx="15"/>
          </p:nvPr>
        </p:nvSpPr>
        <p:spPr>
          <a:xfrm>
            <a:off x="457200" y="2695334"/>
            <a:ext cx="8229600" cy="21166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1" name="Content Placeholder 6"/>
          <p:cNvSpPr txBox="1">
            <a:spLocks noGrp="1"/>
          </p:cNvSpPr>
          <p:nvPr>
            <p:ph type="body" idx="16"/>
          </p:nvPr>
        </p:nvSpPr>
        <p:spPr>
          <a:xfrm>
            <a:off x="459728" y="3089925"/>
            <a:ext cx="8229600" cy="212118"/>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2" name="Content Placeholder 7"/>
          <p:cNvSpPr txBox="1">
            <a:spLocks noGrp="1"/>
          </p:cNvSpPr>
          <p:nvPr>
            <p:ph type="body" idx="17"/>
          </p:nvPr>
        </p:nvSpPr>
        <p:spPr>
          <a:xfrm>
            <a:off x="459728" y="3480629"/>
            <a:ext cx="8229600" cy="202608"/>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3" name="Content Placeholder 8"/>
          <p:cNvSpPr txBox="1">
            <a:spLocks noGrp="1"/>
          </p:cNvSpPr>
          <p:nvPr>
            <p:ph type="body" idx="18"/>
          </p:nvPr>
        </p:nvSpPr>
        <p:spPr>
          <a:xfrm>
            <a:off x="478559" y="3862636"/>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4" name="Content Placeholder 8"/>
          <p:cNvSpPr txBox="1">
            <a:spLocks noGrp="1"/>
          </p:cNvSpPr>
          <p:nvPr>
            <p:ph type="body" idx="19"/>
          </p:nvPr>
        </p:nvSpPr>
        <p:spPr>
          <a:xfrm>
            <a:off x="457200" y="4220858"/>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5" name="Content Placeholder 8"/>
          <p:cNvSpPr txBox="1">
            <a:spLocks noGrp="1"/>
          </p:cNvSpPr>
          <p:nvPr>
            <p:ph type="body" idx="20"/>
          </p:nvPr>
        </p:nvSpPr>
        <p:spPr>
          <a:xfrm>
            <a:off x="457200" y="4614356"/>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6" name="Content Placeholder 8"/>
          <p:cNvSpPr txBox="1">
            <a:spLocks noGrp="1"/>
          </p:cNvSpPr>
          <p:nvPr>
            <p:ph type="body" idx="21"/>
          </p:nvPr>
        </p:nvSpPr>
        <p:spPr>
          <a:xfrm>
            <a:off x="459728" y="4988705"/>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7" name="Content Placeholder 8"/>
          <p:cNvSpPr txBox="1">
            <a:spLocks noGrp="1"/>
          </p:cNvSpPr>
          <p:nvPr>
            <p:ph type="body" idx="22"/>
          </p:nvPr>
        </p:nvSpPr>
        <p:spPr>
          <a:xfrm>
            <a:off x="457200" y="5356220"/>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8" name="Content Placeholder 8"/>
          <p:cNvSpPr txBox="1">
            <a:spLocks noGrp="1"/>
          </p:cNvSpPr>
          <p:nvPr>
            <p:ph type="body" idx="23"/>
          </p:nvPr>
        </p:nvSpPr>
        <p:spPr>
          <a:xfrm>
            <a:off x="457200" y="5723298"/>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9" name="Content Placeholder 8"/>
          <p:cNvSpPr txBox="1">
            <a:spLocks noGrp="1"/>
          </p:cNvSpPr>
          <p:nvPr>
            <p:ph type="body" idx="24"/>
          </p:nvPr>
        </p:nvSpPr>
        <p:spPr>
          <a:xfrm>
            <a:off x="457200" y="6050205"/>
            <a:ext cx="8229600" cy="243989"/>
          </a:xfrm>
          <a:prstGeom prst="rect">
            <a:avLst/>
          </a:prstGeom>
          <a:noFill/>
          <a:ln>
            <a:noFill/>
          </a:ln>
        </p:spPr>
        <p:txBody>
          <a:bodyPr lIns="91425" tIns="91425" rIns="91425" bIns="91425" anchor="t" anchorCtr="0"/>
          <a:lstStyle>
            <a:lvl1pPr marL="255600"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Tree>
    <p:extLst>
      <p:ext uri="{BB962C8B-B14F-4D97-AF65-F5344CB8AC3E}">
        <p14:creationId xmlns:p14="http://schemas.microsoft.com/office/powerpoint/2010/main" val="9496483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panose="02020603050405020304" pitchFamily="18" charset="0"/>
                <a:ea typeface="Times New Roman" panose="02020603050405020304" pitchFamily="18" charset="0"/>
                <a:cs typeface="Times New Roman" panose="02020603050405020304" pitchFamily="18"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2"/>
          <p:cNvSpPr txBox="1">
            <a:spLocks noGrp="1"/>
          </p:cNvSpPr>
          <p:nvPr>
            <p:ph type="body" idx="1"/>
          </p:nvPr>
        </p:nvSpPr>
        <p:spPr>
          <a:xfrm>
            <a:off x="457200" y="16002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3"/>
          <p:cNvSpPr txBox="1">
            <a:spLocks noGrp="1"/>
          </p:cNvSpPr>
          <p:nvPr>
            <p:ph type="body" idx="13"/>
          </p:nvPr>
        </p:nvSpPr>
        <p:spPr>
          <a:xfrm>
            <a:off x="609600" y="17526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9" name="Content Placeholder 4"/>
          <p:cNvSpPr txBox="1">
            <a:spLocks noGrp="1"/>
          </p:cNvSpPr>
          <p:nvPr>
            <p:ph type="body" idx="14"/>
          </p:nvPr>
        </p:nvSpPr>
        <p:spPr>
          <a:xfrm>
            <a:off x="762000" y="19050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0" name="Content Placeholder 5"/>
          <p:cNvSpPr txBox="1">
            <a:spLocks noGrp="1"/>
          </p:cNvSpPr>
          <p:nvPr>
            <p:ph type="body" idx="15"/>
          </p:nvPr>
        </p:nvSpPr>
        <p:spPr>
          <a:xfrm>
            <a:off x="914400" y="2057400"/>
            <a:ext cx="8229600" cy="144210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24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2pPr>
            <a:lvl3pPr marL="1143000" marR="0" lvl="2" indent="-230400" algn="l" rtl="0">
              <a:spcBef>
                <a:spcPts val="600"/>
              </a:spcBef>
              <a:buClr>
                <a:srgbClr val="007FA3"/>
              </a:buClr>
              <a:buSzPct val="100000"/>
              <a:buFont typeface="Noto Sans Symbols"/>
              <a:buChar char="▪"/>
              <a:defRPr sz="2400" b="0" i="0" u="none" strike="noStrike" cap="none">
                <a:solidFill>
                  <a:schemeClr val="dk1"/>
                </a:solidFill>
                <a:latin typeface="+mn-lt"/>
                <a:ea typeface="Arial"/>
                <a:cs typeface="Arial"/>
                <a:sym typeface="Arial"/>
              </a:defRPr>
            </a:lvl3pPr>
            <a:lvl4pPr marL="1600200" marR="0" lvl="3" indent="-230400" algn="l" rtl="0">
              <a:spcBef>
                <a:spcPts val="600"/>
              </a:spcBef>
              <a:buClr>
                <a:srgbClr val="007FA3"/>
              </a:buClr>
              <a:buSzPct val="100000"/>
              <a:buFont typeface="Arial"/>
              <a:buChar char="–"/>
              <a:defRPr sz="2400" b="0" i="0" u="none" strike="noStrike" cap="none">
                <a:solidFill>
                  <a:schemeClr val="dk1"/>
                </a:solidFill>
                <a:latin typeface="+mn-lt"/>
                <a:ea typeface="Arial"/>
                <a:cs typeface="Arial"/>
                <a:sym typeface="Arial"/>
              </a:defRPr>
            </a:lvl4pPr>
            <a:lvl5pPr marL="2057400" marR="0" lvl="4"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lang="en-US" dirty="0" smtClean="0"/>
          </a:p>
          <a:p>
            <a:pPr lvl="3"/>
            <a:endParaRPr lang="en-US" dirty="0" smtClean="0"/>
          </a:p>
          <a:p>
            <a:pPr lvl="1"/>
            <a:endParaRPr lang="en-US" dirty="0" smtClean="0"/>
          </a:p>
          <a:p>
            <a:pPr lvl="2"/>
            <a:endParaRPr lang="en-US" dirty="0" smtClean="0"/>
          </a:p>
          <a:p>
            <a:pPr lvl="3"/>
            <a:endParaRPr lang="en-US" dirty="0" smtClean="0"/>
          </a:p>
          <a:p>
            <a:pPr lvl="4"/>
            <a:endParaRPr lang="en-US" dirty="0" smtClean="0"/>
          </a:p>
          <a:p>
            <a:pPr lvl="5"/>
            <a:endParaRPr lang="en-US" dirty="0" smtClean="0"/>
          </a:p>
          <a:p>
            <a:pPr lvl="6"/>
            <a:endParaRPr lang="en-US" dirty="0" smtClean="0"/>
          </a:p>
          <a:p>
            <a:pPr lvl="7"/>
            <a:endParaRPr lang="en-US" dirty="0" smtClean="0"/>
          </a:p>
          <a:p>
            <a:pPr lvl="8"/>
            <a:endParaRPr lang="en-US" dirty="0" smtClean="0"/>
          </a:p>
          <a:p>
            <a:pPr lvl="8"/>
            <a:endParaRPr lang="en-US" dirty="0" smtClean="0"/>
          </a:p>
          <a:p>
            <a:pPr lvl="1"/>
            <a:endParaRPr lang="en-US" dirty="0" smtClean="0"/>
          </a:p>
          <a:p>
            <a:pPr lvl="2"/>
            <a:endParaRPr lang="en-US" dirty="0" smtClean="0"/>
          </a:p>
          <a:p>
            <a:pPr lvl="3"/>
            <a:endParaRPr lang="en-US" dirty="0" smtClean="0"/>
          </a:p>
          <a:p>
            <a:pPr lvl="4"/>
            <a:endParaRPr lang="en-US" dirty="0" smtClean="0"/>
          </a:p>
          <a:p>
            <a:pPr lvl="2"/>
            <a:endParaRPr lang="en-US" dirty="0" smtClean="0"/>
          </a:p>
          <a:p>
            <a:pPr lvl="1"/>
            <a:endParaRPr lang="en-US" dirty="0" smtClean="0"/>
          </a:p>
          <a:p>
            <a:pPr lvl="2"/>
            <a:endParaRPr lang="en-US" dirty="0" smtClean="0"/>
          </a:p>
          <a:p>
            <a:pPr lvl="3"/>
            <a:endParaRPr dirty="0"/>
          </a:p>
        </p:txBody>
      </p:sp>
      <p:sp>
        <p:nvSpPr>
          <p:cNvPr id="12" name="TextBox 11"/>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53623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3"/>
          </p:nvPr>
        </p:nvSpPr>
        <p:spPr>
          <a:xfrm>
            <a:off x="2001838" y="6524625"/>
            <a:ext cx="6688137" cy="173038"/>
          </a:xfrm>
        </p:spPr>
        <p:txBody>
          <a:bodyPr/>
          <a:lstStyle>
            <a:lvl1pPr marL="101600" indent="0">
              <a:buNone/>
              <a:defRPr/>
            </a:lvl1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Title 1"/>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9" name="TextBox 8"/>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1" name="TextBox 10"/>
          <p:cNvSpPr txBox="1"/>
          <p:nvPr userDrawn="1"/>
        </p:nvSpPr>
        <p:spPr>
          <a:xfrm>
            <a:off x="1545359" y="6457890"/>
            <a:ext cx="7162800" cy="276999"/>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124127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1">
            <a:alphaModFix/>
          </a:blip>
          <a:srcRect/>
          <a:stretch/>
        </p:blipFill>
        <p:spPr>
          <a:xfrm>
            <a:off x="443972" y="642970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76" r:id="rId2"/>
    <p:sldLayoutId id="2147483670" r:id="rId3"/>
    <p:sldLayoutId id="2147483674" r:id="rId4"/>
    <p:sldLayoutId id="2147483675" r:id="rId5"/>
    <p:sldLayoutId id="2147483662" r:id="rId6"/>
    <p:sldLayoutId id="2147483651" r:id="rId7"/>
    <p:sldLayoutId id="2147483653"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861534" y="6356350"/>
            <a:ext cx="315826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Copyright © 2017 Pearson Education, Inc.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1-</a:t>
            </a:r>
            <a:fld id="{DD4131D4-92CA-4767-AE8E-E505D1B82B5C}" type="slidenum">
              <a:rPr lang="en-US" smtClean="0"/>
              <a:pPr>
                <a:defRPr/>
              </a:pPr>
              <a:t>‹#›</a:t>
            </a:fld>
            <a:endParaRPr lang="en-US" dirty="0"/>
          </a:p>
        </p:txBody>
      </p:sp>
      <p:pic>
        <p:nvPicPr>
          <p:cNvPr id="1026" name="Picture 2" descr="C:\Users\Jill\Pictures\Keegan &amp; Green 9e\Slide master art for slide K&amp;G 9e.jpg"/>
          <p:cNvPicPr>
            <a:picLocks noChangeAspect="1" noChangeArrowheads="1"/>
          </p:cNvPicPr>
          <p:nvPr/>
        </p:nvPicPr>
        <p:blipFill>
          <a:blip r:embed="rId15" cstate="print"/>
          <a:srcRect/>
          <a:stretch>
            <a:fillRect/>
          </a:stretch>
        </p:blipFill>
        <p:spPr bwMode="auto">
          <a:xfrm>
            <a:off x="0" y="0"/>
            <a:ext cx="9144000" cy="685800"/>
          </a:xfrm>
          <a:prstGeom prst="rect">
            <a:avLst/>
          </a:prstGeom>
          <a:noFill/>
        </p:spPr>
      </p:pic>
    </p:spTree>
    <p:extLst>
      <p:ext uri="{BB962C8B-B14F-4D97-AF65-F5344CB8AC3E}">
        <p14:creationId xmlns:p14="http://schemas.microsoft.com/office/powerpoint/2010/main" val="16443559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2895600" y="6356350"/>
            <a:ext cx="3124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2017 Pearson Education,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dirty="0" smtClean="0"/>
              <a:t>2-</a:t>
            </a:r>
            <a:fld id="{41012576-23D8-4433-B933-02B995FE7BA0}" type="slidenum">
              <a:rPr lang="en-US" smtClean="0"/>
              <a:pPr>
                <a:defRPr/>
              </a:pPr>
              <a:t>‹#›</a:t>
            </a:fld>
            <a:endParaRPr lang="en-US" dirty="0"/>
          </a:p>
        </p:txBody>
      </p:sp>
      <p:pic>
        <p:nvPicPr>
          <p:cNvPr id="1026" name="Picture 2" descr="C:\Users\Jill\Pictures\Keegan &amp; Green 9e\Slide master art for slide K&amp;G 9e.jpg"/>
          <p:cNvPicPr>
            <a:picLocks noChangeAspect="1" noChangeArrowheads="1"/>
          </p:cNvPicPr>
          <p:nvPr/>
        </p:nvPicPr>
        <p:blipFill>
          <a:blip r:embed="rId15" cstate="print"/>
          <a:srcRect/>
          <a:stretch>
            <a:fillRect/>
          </a:stretch>
        </p:blipFill>
        <p:spPr bwMode="auto">
          <a:xfrm>
            <a:off x="0" y="0"/>
            <a:ext cx="9144000" cy="685800"/>
          </a:xfrm>
          <a:prstGeom prst="rect">
            <a:avLst/>
          </a:prstGeom>
          <a:noFill/>
        </p:spPr>
      </p:pic>
    </p:spTree>
    <p:extLst>
      <p:ext uri="{BB962C8B-B14F-4D97-AF65-F5344CB8AC3E}">
        <p14:creationId xmlns:p14="http://schemas.microsoft.com/office/powerpoint/2010/main" val="36288944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F3673-632B-474F-BD66-2A129D81BD0B}" type="datetime1">
              <a:rPr lang="en-US" smtClean="0"/>
              <a:t>2/21/2018</a:t>
            </a:fld>
            <a:endParaRPr lang="en-US" dirty="0"/>
          </a:p>
        </p:txBody>
      </p:sp>
      <p:sp>
        <p:nvSpPr>
          <p:cNvPr id="5" name="Footer Placeholder 4"/>
          <p:cNvSpPr>
            <a:spLocks noGrp="1"/>
          </p:cNvSpPr>
          <p:nvPr>
            <p:ph type="ftr" sz="quarter" idx="3"/>
          </p:nvPr>
        </p:nvSpPr>
        <p:spPr>
          <a:xfrm>
            <a:off x="2921000" y="6356350"/>
            <a:ext cx="3098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2017 Pearson Education, Inc.</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4-</a:t>
            </a:r>
            <a:fld id="{BA1B1854-2A96-441B-8E94-8B895DE28521}" type="slidenum">
              <a:rPr lang="en-US" smtClean="0"/>
              <a:pPr/>
              <a:t>‹#›</a:t>
            </a:fld>
            <a:endParaRPr lang="en-US" dirty="0"/>
          </a:p>
        </p:txBody>
      </p:sp>
      <p:pic>
        <p:nvPicPr>
          <p:cNvPr id="1026" name="Picture 2" descr="C:\Users\Jill\Pictures\Keegan &amp; Green 9e\Slide master art for slide K&amp;G 9e.jpg"/>
          <p:cNvPicPr>
            <a:picLocks noChangeAspect="1" noChangeArrowheads="1"/>
          </p:cNvPicPr>
          <p:nvPr/>
        </p:nvPicPr>
        <p:blipFill>
          <a:blip r:embed="rId14" cstate="print"/>
          <a:srcRect/>
          <a:stretch>
            <a:fillRect/>
          </a:stretch>
        </p:blipFill>
        <p:spPr bwMode="auto">
          <a:xfrm>
            <a:off x="0" y="0"/>
            <a:ext cx="9144000" cy="685800"/>
          </a:xfrm>
          <a:prstGeom prst="rect">
            <a:avLst/>
          </a:prstGeom>
          <a:noFill/>
        </p:spPr>
      </p:pic>
    </p:spTree>
    <p:extLst>
      <p:ext uri="{BB962C8B-B14F-4D97-AF65-F5344CB8AC3E}">
        <p14:creationId xmlns:p14="http://schemas.microsoft.com/office/powerpoint/2010/main" val="25990266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id="1" dur="indefinite" restart="never" nodeType="tmRoot"/>
      </p:par>
    </p:tnLst>
  </p:timing>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Title 1"/>
          <p:cNvSpPr txBox="1">
            <a:spLocks noGrp="1"/>
          </p:cNvSpPr>
          <p:nvPr>
            <p:ph type="title"/>
          </p:nvPr>
        </p:nvSpPr>
        <p:spPr>
          <a:xfrm>
            <a:off x="457200" y="215370"/>
            <a:ext cx="8229600" cy="909067"/>
          </a:xfrm>
          <a:prstGeom prst="rect">
            <a:avLst/>
          </a:prstGeom>
          <a:noFill/>
          <a:ln>
            <a:noFill/>
          </a:ln>
        </p:spPr>
        <p:txBody>
          <a:bodyPr lIns="0" tIns="0" rIns="0" bIns="0" anchor="b" anchorCtr="0">
            <a:noAutofit/>
          </a:bodyPr>
          <a:lstStyle/>
          <a:p>
            <a:pPr>
              <a:lnSpc>
                <a:spcPct val="90000"/>
              </a:lnSpc>
              <a:spcAft>
                <a:spcPts val="125"/>
              </a:spcAft>
              <a:defRPr/>
            </a:pPr>
            <a:r>
              <a:rPr lang="en-US" altLang="en-US" dirty="0" smtClean="0"/>
              <a:t>Global Marketing</a:t>
            </a:r>
            <a:endParaRPr lang="en-US" dirty="0">
              <a:solidFill>
                <a:srgbClr val="007EA2"/>
              </a:solidFill>
              <a:latin typeface="Times New Roman" panose="02020603050405020304" pitchFamily="18" charset="0"/>
              <a:ea typeface="ＭＳ Ｐゴシック" charset="0"/>
              <a:cs typeface="Times New Roman" panose="02020603050405020304" pitchFamily="18" charset="0"/>
            </a:endParaRPr>
          </a:p>
        </p:txBody>
      </p:sp>
      <p:sp>
        <p:nvSpPr>
          <p:cNvPr id="196" name="Text Placeholder 2"/>
          <p:cNvSpPr txBox="1">
            <a:spLocks noGrp="1"/>
          </p:cNvSpPr>
          <p:nvPr>
            <p:ph type="body" idx="1"/>
          </p:nvPr>
        </p:nvSpPr>
        <p:spPr>
          <a:xfrm>
            <a:off x="457200" y="1124437"/>
            <a:ext cx="8229600" cy="346233"/>
          </a:xfrm>
          <a:prstGeom prst="rect">
            <a:avLst/>
          </a:prstGeom>
          <a:noFill/>
          <a:ln>
            <a:noFill/>
          </a:ln>
        </p:spPr>
        <p:txBody>
          <a:bodyPr lIns="0" tIns="0" rIns="0" bIns="0" anchor="b" anchorCtr="0">
            <a:noAutofit/>
          </a:bodyPr>
          <a:lstStyle/>
          <a:p>
            <a:r>
              <a:rPr lang="en-US" altLang="en-US" dirty="0" smtClean="0">
                <a:solidFill>
                  <a:srgbClr val="007EA2"/>
                </a:solidFill>
                <a:latin typeface="+mn-lt"/>
              </a:rPr>
              <a:t>Ninth Edition</a:t>
            </a:r>
            <a:endParaRPr lang="en-US" altLang="en-US" dirty="0">
              <a:solidFill>
                <a:srgbClr val="007EA2"/>
              </a:solidFill>
              <a:latin typeface="+mn-lt"/>
            </a:endParaRPr>
          </a:p>
        </p:txBody>
      </p:sp>
      <p:sp>
        <p:nvSpPr>
          <p:cNvPr id="198" name="Text Placeholder 3"/>
          <p:cNvSpPr txBox="1">
            <a:spLocks noGrp="1"/>
          </p:cNvSpPr>
          <p:nvPr>
            <p:ph type="body" idx="2"/>
          </p:nvPr>
        </p:nvSpPr>
        <p:spPr>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3000" b="1" i="0" u="none" strike="noStrike" cap="none" dirty="0">
                <a:solidFill>
                  <a:schemeClr val="dk1"/>
                </a:solidFill>
                <a:latin typeface="+mn-lt"/>
                <a:sym typeface="Arial"/>
              </a:rPr>
              <a:t>Chapter </a:t>
            </a:r>
            <a:r>
              <a:rPr lang="en-US" b="1" dirty="0">
                <a:latin typeface="+mn-lt"/>
              </a:rPr>
              <a:t>7</a:t>
            </a:r>
            <a:endParaRPr lang="en-US" sz="3000" b="1" i="0" u="none" strike="noStrike" cap="none" dirty="0">
              <a:solidFill>
                <a:schemeClr val="dk1"/>
              </a:solidFill>
              <a:latin typeface="+mn-lt"/>
              <a:sym typeface="Arial"/>
            </a:endParaRPr>
          </a:p>
        </p:txBody>
      </p:sp>
      <p:sp>
        <p:nvSpPr>
          <p:cNvPr id="199" name="Text Placeholder 4"/>
          <p:cNvSpPr txBox="1">
            <a:spLocks noGrp="1"/>
          </p:cNvSpPr>
          <p:nvPr>
            <p:ph type="body" idx="3"/>
          </p:nvPr>
        </p:nvSpPr>
        <p:spPr>
          <a:xfrm>
            <a:off x="5048503" y="3200400"/>
            <a:ext cx="3657600" cy="1064406"/>
          </a:xfrm>
          <a:prstGeom prst="rect">
            <a:avLst/>
          </a:prstGeom>
          <a:noFill/>
          <a:ln>
            <a:noFill/>
          </a:ln>
        </p:spPr>
        <p:txBody>
          <a:bodyPr lIns="0" tIns="0" rIns="0" bIns="0" anchor="t" anchorCtr="0">
            <a:noAutofit/>
          </a:bodyPr>
          <a:lstStyle/>
          <a:p>
            <a:pPr algn="ctr" eaLnBrk="1" hangingPunct="1"/>
            <a:r>
              <a:rPr lang="en-US" dirty="0">
                <a:latin typeface="+mn-lt"/>
              </a:rPr>
              <a:t>Segmentation, Targeting, and Positioning</a:t>
            </a:r>
          </a:p>
        </p:txBody>
      </p:sp>
      <p:pic>
        <p:nvPicPr>
          <p:cNvPr id="10" name="Picture 5" descr="Front Cover: Global Marketing Ninth Edition by Keegan and G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37" y="1600200"/>
            <a:ext cx="3485478" cy="4658113"/>
          </a:xfrm>
          <a:prstGeom prst="rect">
            <a:avLst/>
          </a:prstGeom>
          <a:ln w="9525">
            <a:solidFill>
              <a:schemeClr val="tx1"/>
            </a:solidFill>
          </a:ln>
        </p:spPr>
      </p:pic>
      <p:sp>
        <p:nvSpPr>
          <p:cNvPr id="9" name="Text Placeholder 6"/>
          <p:cNvSpPr txBox="1">
            <a:spLocks noGrp="1"/>
          </p:cNvSpPr>
          <p:nvPr>
            <p:ph type="body" sz="quarter" idx="13"/>
          </p:nvPr>
        </p:nvSpPr>
        <p:spPr>
          <a:xfrm>
            <a:off x="2017966" y="6411611"/>
            <a:ext cx="6688137" cy="369302"/>
          </a:xfrm>
          <a:prstGeom prst="rect">
            <a:avLst/>
          </a:prstGeom>
          <a:noFill/>
        </p:spPr>
        <p:txBody>
          <a:bodyPr wrap="square" rtlCol="0">
            <a:spAutoFit/>
          </a:bodyPr>
          <a:lstStyle/>
          <a:p>
            <a:pPr marL="0" algn="r">
              <a:spcBef>
                <a:spcPts val="0"/>
              </a:spcBef>
              <a:buClrTx/>
              <a:buSzTx/>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48426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Market Segments by Income &amp; Population</a:t>
            </a:r>
            <a:endParaRPr lang="en-US" altLang="en-US" sz="2000" b="0" dirty="0" smtClean="0"/>
          </a:p>
        </p:txBody>
      </p:sp>
      <p:sp>
        <p:nvSpPr>
          <p:cNvPr id="13315" name="Content Placeholder 2"/>
          <p:cNvSpPr>
            <a:spLocks noGrp="1" noChangeArrowheads="1"/>
          </p:cNvSpPr>
          <p:nvPr>
            <p:ph type="body" idx="1"/>
          </p:nvPr>
        </p:nvSpPr>
        <p:spPr>
          <a:xfrm>
            <a:off x="457199" y="1600200"/>
            <a:ext cx="5178287" cy="4525963"/>
          </a:xfrm>
        </p:spPr>
        <p:txBody>
          <a:bodyPr/>
          <a:lstStyle/>
          <a:p>
            <a:pPr eaLnBrk="1" hangingPunct="1"/>
            <a:r>
              <a:rPr lang="en-US" altLang="en-US" b="1" dirty="0" smtClean="0"/>
              <a:t>Global </a:t>
            </a:r>
            <a:r>
              <a:rPr lang="en-US" altLang="en-US" b="1" dirty="0"/>
              <a:t>Teens</a:t>
            </a:r>
            <a:r>
              <a:rPr lang="en-US" altLang="en-US" dirty="0"/>
              <a:t>-12 and 19 yr. olds</a:t>
            </a:r>
          </a:p>
          <a:p>
            <a:pPr lvl="1"/>
            <a:r>
              <a:rPr lang="en-US" altLang="en-US" dirty="0" smtClean="0"/>
              <a:t>“</a:t>
            </a:r>
            <a:r>
              <a:rPr lang="en-US" altLang="en-US" dirty="0"/>
              <a:t>A group of teenagers randomly chosen from different parts of the world will share many of the same tastes</a:t>
            </a:r>
            <a:r>
              <a:rPr lang="en-US" altLang="en-US" dirty="0" smtClean="0"/>
              <a:t>.”</a:t>
            </a:r>
            <a:endParaRPr lang="en-US" altLang="en-US" dirty="0"/>
          </a:p>
          <a:p>
            <a:pPr eaLnBrk="1" hangingPunct="1"/>
            <a:r>
              <a:rPr lang="en-US" altLang="en-US" b="1" dirty="0"/>
              <a:t>Global </a:t>
            </a:r>
            <a:r>
              <a:rPr lang="en-US" altLang="en-US" b="1" dirty="0" smtClean="0"/>
              <a:t>Elite</a:t>
            </a:r>
            <a:r>
              <a:rPr lang="en-US" altLang="en-US" dirty="0" smtClean="0"/>
              <a:t>-affluent </a:t>
            </a:r>
            <a:r>
              <a:rPr lang="en-US" altLang="en-US" dirty="0"/>
              <a:t>consumers who are well traveled and have the money to spend on prestigious products with an image of </a:t>
            </a:r>
            <a:r>
              <a:rPr lang="en-US" altLang="en-US" dirty="0" smtClean="0"/>
              <a:t>exclusivity</a:t>
            </a:r>
            <a:endParaRPr lang="en-US" altLang="en-US" dirty="0"/>
          </a:p>
        </p:txBody>
      </p:sp>
      <p:pic>
        <p:nvPicPr>
          <p:cNvPr id="4" name="Picture 3" descr="A photograph shows a person standing in front of a large advertisement, waiting for an audition for the M T V India reality series Kurkure Desi Beats Rock On."/>
          <p:cNvPicPr>
            <a:picLocks noChangeAspect="1"/>
          </p:cNvPicPr>
          <p:nvPr/>
        </p:nvPicPr>
        <p:blipFill>
          <a:blip r:embed="rId3"/>
          <a:stretch>
            <a:fillRect/>
          </a:stretch>
        </p:blipFill>
        <p:spPr>
          <a:xfrm>
            <a:off x="5829300" y="1705148"/>
            <a:ext cx="2857500" cy="4057650"/>
          </a:xfrm>
          <a:prstGeom prst="rect">
            <a:avLst/>
          </a:prstGeom>
          <a:noFill/>
          <a:ln>
            <a:noFill/>
          </a:ln>
        </p:spPr>
      </p:pic>
    </p:spTree>
    <p:extLst>
      <p:ext uri="{BB962C8B-B14F-4D97-AF65-F5344CB8AC3E}">
        <p14:creationId xmlns:p14="http://schemas.microsoft.com/office/powerpoint/2010/main" val="337667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Gender Segmentation</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Gender segmentation is an obvious choice for some companies</a:t>
            </a:r>
          </a:p>
          <a:p>
            <a:pPr eaLnBrk="1" hangingPunct="1"/>
            <a:r>
              <a:rPr lang="en-US" altLang="en-US" dirty="0"/>
              <a:t>Fashion designers &amp; cosmetic companies focus on women but may also offer men’s products</a:t>
            </a:r>
          </a:p>
          <a:p>
            <a:pPr lvl="1"/>
            <a:r>
              <a:rPr lang="en-US" altLang="en-US" dirty="0"/>
              <a:t>Nike is opening shops for women</a:t>
            </a:r>
          </a:p>
          <a:p>
            <a:pPr lvl="1"/>
            <a:r>
              <a:rPr lang="en-US" altLang="en-US" dirty="0"/>
              <a:t>Levi Strauss opened Levis for Girls in Paris</a:t>
            </a:r>
          </a:p>
        </p:txBody>
      </p:sp>
    </p:spTree>
    <p:extLst>
      <p:ext uri="{BB962C8B-B14F-4D97-AF65-F5344CB8AC3E}">
        <p14:creationId xmlns:p14="http://schemas.microsoft.com/office/powerpoint/2010/main" val="338186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Psychographic Segmentation</a:t>
            </a:r>
            <a:endParaRPr lang="en-US" altLang="en-US" dirty="0" smtClean="0"/>
          </a:p>
        </p:txBody>
      </p:sp>
      <p:sp>
        <p:nvSpPr>
          <p:cNvPr id="13315" name="Content Placeholder 2"/>
          <p:cNvSpPr>
            <a:spLocks noGrp="1" noChangeArrowheads="1"/>
          </p:cNvSpPr>
          <p:nvPr>
            <p:ph type="body" idx="1"/>
          </p:nvPr>
        </p:nvSpPr>
        <p:spPr>
          <a:xfrm>
            <a:off x="457200" y="1600200"/>
            <a:ext cx="8229600" cy="4641574"/>
          </a:xfrm>
        </p:spPr>
        <p:txBody>
          <a:bodyPr/>
          <a:lstStyle/>
          <a:p>
            <a:r>
              <a:rPr lang="en-US" altLang="en-US" dirty="0"/>
              <a:t>Based on attitudes, values and lifestyle</a:t>
            </a:r>
          </a:p>
          <a:p>
            <a:r>
              <a:rPr lang="en-US" altLang="en-US" dirty="0"/>
              <a:t>Lifestyle surveys</a:t>
            </a:r>
          </a:p>
          <a:p>
            <a:pPr lvl="1"/>
            <a:r>
              <a:rPr lang="en-US" altLang="en-US" dirty="0" smtClean="0"/>
              <a:t>S</a:t>
            </a:r>
            <a:r>
              <a:rPr lang="en-US" altLang="en-US" sz="100" dirty="0" smtClean="0"/>
              <a:t> </a:t>
            </a:r>
            <a:r>
              <a:rPr lang="en-US" altLang="en-US" dirty="0" smtClean="0"/>
              <a:t>R</a:t>
            </a:r>
            <a:r>
              <a:rPr lang="en-US" altLang="en-US" sz="100" dirty="0" smtClean="0"/>
              <a:t> </a:t>
            </a:r>
            <a:r>
              <a:rPr lang="en-US" altLang="en-US" dirty="0" smtClean="0"/>
              <a:t>I </a:t>
            </a:r>
            <a:r>
              <a:rPr lang="en-US" altLang="en-US" dirty="0"/>
              <a:t>International’s  Values and Life Styles, </a:t>
            </a:r>
            <a:r>
              <a:rPr lang="en-US" altLang="en-US" dirty="0" smtClean="0"/>
              <a:t>V</a:t>
            </a:r>
            <a:r>
              <a:rPr lang="en-US" altLang="en-US" sz="100" dirty="0" smtClean="0"/>
              <a:t> </a:t>
            </a:r>
            <a:r>
              <a:rPr lang="en-US" altLang="en-US" dirty="0" smtClean="0"/>
              <a:t>A</a:t>
            </a:r>
            <a:r>
              <a:rPr lang="en-US" altLang="en-US" sz="100" dirty="0" smtClean="0"/>
              <a:t> </a:t>
            </a:r>
            <a:r>
              <a:rPr lang="en-US" altLang="en-US" dirty="0" smtClean="0"/>
              <a:t>L</a:t>
            </a:r>
            <a:r>
              <a:rPr lang="en-US" altLang="en-US" sz="100" dirty="0" smtClean="0"/>
              <a:t> </a:t>
            </a:r>
            <a:r>
              <a:rPr lang="en-US" altLang="en-US" dirty="0" smtClean="0"/>
              <a:t>S </a:t>
            </a:r>
            <a:r>
              <a:rPr lang="en-US" altLang="en-US" dirty="0"/>
              <a:t>&amp; </a:t>
            </a:r>
            <a:r>
              <a:rPr lang="en-US" altLang="en-US" dirty="0" smtClean="0"/>
              <a:t>V</a:t>
            </a:r>
            <a:r>
              <a:rPr lang="en-US" altLang="en-US" sz="100" dirty="0" smtClean="0"/>
              <a:t> </a:t>
            </a:r>
            <a:r>
              <a:rPr lang="en-US" altLang="en-US" dirty="0" smtClean="0"/>
              <a:t>A</a:t>
            </a:r>
            <a:r>
              <a:rPr lang="en-US" altLang="en-US" sz="100" dirty="0" smtClean="0"/>
              <a:t> </a:t>
            </a:r>
            <a:r>
              <a:rPr lang="en-US" altLang="en-US" dirty="0" smtClean="0"/>
              <a:t>L</a:t>
            </a:r>
            <a:r>
              <a:rPr lang="en-US" altLang="en-US" sz="100" dirty="0" smtClean="0"/>
              <a:t> </a:t>
            </a:r>
            <a:r>
              <a:rPr lang="en-US" altLang="en-US" dirty="0" smtClean="0"/>
              <a:t>S</a:t>
            </a:r>
            <a:r>
              <a:rPr lang="en-US" altLang="en-US" sz="100" dirty="0" smtClean="0"/>
              <a:t> </a:t>
            </a:r>
            <a:r>
              <a:rPr lang="en-US" altLang="en-US" dirty="0"/>
              <a:t>2</a:t>
            </a:r>
          </a:p>
          <a:p>
            <a:r>
              <a:rPr lang="en-US" altLang="en-US" dirty="0"/>
              <a:t>Porsche example</a:t>
            </a:r>
          </a:p>
          <a:p>
            <a:pPr lvl="1"/>
            <a:r>
              <a:rPr lang="en-US" altLang="en-US" dirty="0"/>
              <a:t>Top Guns (27%): Ambition, power, </a:t>
            </a:r>
            <a:r>
              <a:rPr lang="en-US" altLang="en-US" dirty="0" smtClean="0"/>
              <a:t>control</a:t>
            </a:r>
            <a:endParaRPr lang="en-US" altLang="en-US" dirty="0"/>
          </a:p>
          <a:p>
            <a:pPr lvl="1"/>
            <a:r>
              <a:rPr lang="en-US" altLang="en-US" dirty="0"/>
              <a:t>Elitists (24%): Old money, car is just a car</a:t>
            </a:r>
          </a:p>
          <a:p>
            <a:pPr lvl="1"/>
            <a:r>
              <a:rPr lang="en-US" altLang="en-US" dirty="0"/>
              <a:t>Proud Patrons (23%): Car is reward for hard work</a:t>
            </a:r>
          </a:p>
          <a:p>
            <a:pPr lvl="1"/>
            <a:r>
              <a:rPr lang="en-US" altLang="en-US" dirty="0"/>
              <a:t>Bon </a:t>
            </a:r>
            <a:r>
              <a:rPr lang="en-US" altLang="en-US" dirty="0" err="1"/>
              <a:t>Vivants</a:t>
            </a:r>
            <a:r>
              <a:rPr lang="en-US" altLang="en-US" dirty="0"/>
              <a:t> (17%): Car is for excitement, adventure</a:t>
            </a:r>
          </a:p>
          <a:p>
            <a:pPr lvl="1"/>
            <a:r>
              <a:rPr lang="en-US" altLang="en-US" dirty="0"/>
              <a:t>Fantasists (9%): Car is form of </a:t>
            </a:r>
            <a:r>
              <a:rPr lang="en-US" altLang="en-US" dirty="0" smtClean="0"/>
              <a:t>escape</a:t>
            </a:r>
            <a:endParaRPr lang="en-US" altLang="en-US" dirty="0"/>
          </a:p>
        </p:txBody>
      </p:sp>
    </p:spTree>
    <p:extLst>
      <p:ext uri="{BB962C8B-B14F-4D97-AF65-F5344CB8AC3E}">
        <p14:creationId xmlns:p14="http://schemas.microsoft.com/office/powerpoint/2010/main" val="408179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smtClean="0"/>
              <a:t>Euroconsumers </a:t>
            </a:r>
            <a:r>
              <a:rPr lang="en-US" sz="2000" b="0" dirty="0" smtClean="0"/>
              <a:t>(1 of 2)</a:t>
            </a:r>
            <a:endParaRPr lang="en-US" altLang="en-US" sz="2000" b="0" dirty="0" smtClean="0"/>
          </a:p>
        </p:txBody>
      </p:sp>
      <p:sp>
        <p:nvSpPr>
          <p:cNvPr id="13315" name="Content Placeholder 2"/>
          <p:cNvSpPr>
            <a:spLocks noGrp="1" noChangeArrowheads="1"/>
          </p:cNvSpPr>
          <p:nvPr>
            <p:ph type="body" idx="1"/>
          </p:nvPr>
        </p:nvSpPr>
        <p:spPr/>
        <p:txBody>
          <a:bodyPr/>
          <a:lstStyle/>
          <a:p>
            <a:r>
              <a:rPr lang="en-US" altLang="en-US" dirty="0"/>
              <a:t>The </a:t>
            </a:r>
            <a:r>
              <a:rPr lang="en-US" altLang="en-US" dirty="0" err="1"/>
              <a:t>Euroconsumer</a:t>
            </a:r>
            <a:r>
              <a:rPr lang="en-US" altLang="en-US" dirty="0"/>
              <a:t>:</a:t>
            </a:r>
          </a:p>
          <a:p>
            <a:pPr lvl="1"/>
            <a:r>
              <a:rPr lang="en-US" altLang="en-US" dirty="0"/>
              <a:t>Successful </a:t>
            </a:r>
            <a:r>
              <a:rPr lang="en-US" altLang="en-US" dirty="0" smtClean="0"/>
              <a:t>Idealists-5</a:t>
            </a:r>
            <a:r>
              <a:rPr lang="en-US" altLang="en-US" dirty="0"/>
              <a:t>% to 20% of the population; consists of persons who have achieved professional and material success while maintaining commitment to abstract or socially responsible ideals</a:t>
            </a:r>
          </a:p>
          <a:p>
            <a:pPr lvl="1"/>
            <a:r>
              <a:rPr lang="en-US" altLang="en-US" dirty="0"/>
              <a:t>Affluent </a:t>
            </a:r>
            <a:r>
              <a:rPr lang="en-US" altLang="en-US" dirty="0" smtClean="0"/>
              <a:t>Materialists-Status-conscious </a:t>
            </a:r>
            <a:r>
              <a:rPr lang="en-US" altLang="en-US" dirty="0"/>
              <a:t>‘up-and-comers</a:t>
            </a:r>
            <a:r>
              <a:rPr lang="en-US" altLang="en-US" dirty="0" smtClean="0"/>
              <a:t>’- </a:t>
            </a:r>
            <a:r>
              <a:rPr lang="en-US" altLang="en-US" dirty="0"/>
              <a:t>many of whom are business professionals – use conspicuous consumption to communicate their success to </a:t>
            </a:r>
            <a:r>
              <a:rPr lang="en-US" altLang="en-US" dirty="0" smtClean="0"/>
              <a:t>others</a:t>
            </a:r>
            <a:endParaRPr lang="en-US" altLang="en-US" dirty="0"/>
          </a:p>
        </p:txBody>
      </p:sp>
    </p:spTree>
    <p:extLst>
      <p:ext uri="{BB962C8B-B14F-4D97-AF65-F5344CB8AC3E}">
        <p14:creationId xmlns:p14="http://schemas.microsoft.com/office/powerpoint/2010/main" val="4013114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Euroconsumers </a:t>
            </a:r>
            <a:r>
              <a:rPr lang="en-US" sz="2000" b="0" dirty="0" smtClean="0"/>
              <a:t>(2 </a:t>
            </a:r>
            <a:r>
              <a:rPr lang="en-US" sz="2000" b="0" dirty="0"/>
              <a:t>of 2)</a:t>
            </a:r>
            <a:endParaRPr lang="en-US" dirty="0"/>
          </a:p>
        </p:txBody>
      </p:sp>
      <p:sp>
        <p:nvSpPr>
          <p:cNvPr id="3" name="Content Placeholder 2"/>
          <p:cNvSpPr>
            <a:spLocks noGrp="1"/>
          </p:cNvSpPr>
          <p:nvPr>
            <p:ph type="body" idx="1"/>
          </p:nvPr>
        </p:nvSpPr>
        <p:spPr>
          <a:xfrm>
            <a:off x="457200" y="1613449"/>
            <a:ext cx="3821695" cy="4525963"/>
          </a:xfrm>
        </p:spPr>
        <p:txBody>
          <a:bodyPr/>
          <a:lstStyle/>
          <a:p>
            <a:r>
              <a:rPr lang="en-US" b="1" dirty="0"/>
              <a:t>Comfortable </a:t>
            </a:r>
            <a:r>
              <a:rPr lang="en-US" b="1" dirty="0" err="1"/>
              <a:t>Belongers</a:t>
            </a:r>
            <a:endParaRPr lang="en-US" b="1" dirty="0"/>
          </a:p>
          <a:p>
            <a:pPr lvl="1"/>
            <a:r>
              <a:rPr lang="en-US" dirty="0"/>
              <a:t>25% to 50% of a country’s population</a:t>
            </a:r>
          </a:p>
          <a:p>
            <a:pPr lvl="1"/>
            <a:r>
              <a:rPr lang="en-US" dirty="0" smtClean="0"/>
              <a:t>conservative</a:t>
            </a:r>
            <a:endParaRPr lang="en-US" dirty="0"/>
          </a:p>
          <a:p>
            <a:pPr lvl="1"/>
            <a:r>
              <a:rPr lang="en-US" dirty="0"/>
              <a:t>most comfortable with the </a:t>
            </a:r>
            <a:r>
              <a:rPr lang="en-US" dirty="0" smtClean="0"/>
              <a:t>familiar</a:t>
            </a:r>
            <a:endParaRPr lang="en-US" dirty="0"/>
          </a:p>
          <a:p>
            <a:pPr lvl="1"/>
            <a:r>
              <a:rPr lang="en-US" dirty="0"/>
              <a:t>content with the comfort of home, family, friends, and </a:t>
            </a:r>
            <a:r>
              <a:rPr lang="en-US" dirty="0" smtClean="0"/>
              <a:t>community</a:t>
            </a:r>
            <a:endParaRPr lang="en-US" dirty="0"/>
          </a:p>
        </p:txBody>
      </p:sp>
      <p:sp>
        <p:nvSpPr>
          <p:cNvPr id="4" name="Content Placeholder 3"/>
          <p:cNvSpPr>
            <a:spLocks noGrp="1"/>
          </p:cNvSpPr>
          <p:nvPr>
            <p:ph type="body" idx="13"/>
          </p:nvPr>
        </p:nvSpPr>
        <p:spPr>
          <a:xfrm>
            <a:off x="4572000" y="1613448"/>
            <a:ext cx="4114800" cy="4525963"/>
          </a:xfrm>
        </p:spPr>
        <p:txBody>
          <a:bodyPr/>
          <a:lstStyle/>
          <a:p>
            <a:r>
              <a:rPr lang="en-US" b="1" dirty="0"/>
              <a:t>Disaffected Survivors</a:t>
            </a:r>
          </a:p>
          <a:p>
            <a:pPr lvl="1"/>
            <a:r>
              <a:rPr lang="en-US" dirty="0"/>
              <a:t>lack power and affluence</a:t>
            </a:r>
          </a:p>
          <a:p>
            <a:pPr lvl="1"/>
            <a:r>
              <a:rPr lang="en-US" dirty="0"/>
              <a:t>harbor little hope for upward </a:t>
            </a:r>
            <a:r>
              <a:rPr lang="en-US" dirty="0" smtClean="0"/>
              <a:t>mobility</a:t>
            </a:r>
            <a:endParaRPr lang="en-US" dirty="0"/>
          </a:p>
          <a:p>
            <a:pPr lvl="1"/>
            <a:r>
              <a:rPr lang="en-US" dirty="0"/>
              <a:t>tend to be either resentful or </a:t>
            </a:r>
            <a:r>
              <a:rPr lang="en-US" dirty="0" smtClean="0"/>
              <a:t>resigned</a:t>
            </a:r>
            <a:endParaRPr lang="en-US" dirty="0"/>
          </a:p>
          <a:p>
            <a:pPr lvl="1"/>
            <a:r>
              <a:rPr lang="en-US" dirty="0"/>
              <a:t>concentrated in high-crime urban inner city</a:t>
            </a:r>
          </a:p>
          <a:p>
            <a:pPr lvl="1"/>
            <a:r>
              <a:rPr lang="en-US" dirty="0"/>
              <a:t>attitudes tend to affect the rest of </a:t>
            </a:r>
            <a:r>
              <a:rPr lang="en-US" dirty="0" smtClean="0"/>
              <a:t>society</a:t>
            </a:r>
            <a:endParaRPr lang="en-US" dirty="0"/>
          </a:p>
        </p:txBody>
      </p:sp>
    </p:spTree>
    <p:extLst>
      <p:ext uri="{BB962C8B-B14F-4D97-AF65-F5344CB8AC3E}">
        <p14:creationId xmlns:p14="http://schemas.microsoft.com/office/powerpoint/2010/main" val="423309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a:t>
            </a:r>
            <a:r>
              <a:rPr lang="en-US" dirty="0" smtClean="0"/>
              <a:t>Segmentation </a:t>
            </a:r>
            <a:r>
              <a:rPr lang="en-US" sz="2000" b="0" dirty="0" smtClean="0"/>
              <a:t>(1 of 2)</a:t>
            </a:r>
            <a:endParaRPr lang="en-US" sz="2000" b="0" dirty="0"/>
          </a:p>
        </p:txBody>
      </p:sp>
      <p:sp>
        <p:nvSpPr>
          <p:cNvPr id="3" name="Content Placeholder 2"/>
          <p:cNvSpPr>
            <a:spLocks noGrp="1"/>
          </p:cNvSpPr>
          <p:nvPr>
            <p:ph type="body" idx="1"/>
          </p:nvPr>
        </p:nvSpPr>
        <p:spPr/>
        <p:txBody>
          <a:bodyPr/>
          <a:lstStyle/>
          <a:p>
            <a:r>
              <a:rPr lang="en-US" dirty="0"/>
              <a:t>Focus on whether people purchase a product or not, how much, and how often they use it</a:t>
            </a:r>
          </a:p>
          <a:p>
            <a:r>
              <a:rPr lang="en-US" dirty="0"/>
              <a:t>User status</a:t>
            </a:r>
          </a:p>
          <a:p>
            <a:r>
              <a:rPr lang="en-US" b="1" dirty="0"/>
              <a:t>80/2 Rule or Law of Disproportionality or Pareto’s </a:t>
            </a:r>
            <a:r>
              <a:rPr lang="en-US" b="1" dirty="0" smtClean="0"/>
              <a:t>Law</a:t>
            </a:r>
            <a:r>
              <a:rPr lang="en-US" dirty="0" smtClean="0"/>
              <a:t>-80</a:t>
            </a:r>
            <a:r>
              <a:rPr lang="en-US" dirty="0"/>
              <a:t>% of a company’s revenues are accounted for by 20% of the </a:t>
            </a:r>
            <a:r>
              <a:rPr lang="en-US" dirty="0" smtClean="0"/>
              <a:t>customers</a:t>
            </a:r>
            <a:endParaRPr lang="en-US" dirty="0"/>
          </a:p>
        </p:txBody>
      </p:sp>
    </p:spTree>
    <p:extLst>
      <p:ext uri="{BB962C8B-B14F-4D97-AF65-F5344CB8AC3E}">
        <p14:creationId xmlns:p14="http://schemas.microsoft.com/office/powerpoint/2010/main" val="3913401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Segmentation </a:t>
            </a:r>
            <a:r>
              <a:rPr lang="en-US" sz="2000" b="0" dirty="0" smtClean="0"/>
              <a:t>(2 </a:t>
            </a:r>
            <a:r>
              <a:rPr lang="en-US" sz="2000" b="0" dirty="0"/>
              <a:t>of 2)</a:t>
            </a:r>
          </a:p>
        </p:txBody>
      </p:sp>
      <p:sp>
        <p:nvSpPr>
          <p:cNvPr id="3" name="Content Placeholder 2"/>
          <p:cNvSpPr>
            <a:spLocks noGrp="1"/>
          </p:cNvSpPr>
          <p:nvPr>
            <p:ph type="body" idx="1"/>
          </p:nvPr>
        </p:nvSpPr>
        <p:spPr/>
        <p:txBody>
          <a:bodyPr/>
          <a:lstStyle/>
          <a:p>
            <a:r>
              <a:rPr lang="en-US" dirty="0"/>
              <a:t>Benefit segmentation focuses on the value equation</a:t>
            </a:r>
          </a:p>
          <a:p>
            <a:pPr lvl="1"/>
            <a:r>
              <a:rPr lang="en-US" dirty="0"/>
              <a:t>Value=Benefits/Price</a:t>
            </a:r>
          </a:p>
          <a:p>
            <a:r>
              <a:rPr lang="en-US" dirty="0"/>
              <a:t>Based on understanding the problem a product solves, the benefit it offers, or the issue it </a:t>
            </a:r>
            <a:r>
              <a:rPr lang="en-US" dirty="0" smtClean="0"/>
              <a:t>addresses</a:t>
            </a:r>
            <a:endParaRPr lang="en-US" dirty="0"/>
          </a:p>
        </p:txBody>
      </p:sp>
    </p:spTree>
    <p:extLst>
      <p:ext uri="{BB962C8B-B14F-4D97-AF65-F5344CB8AC3E}">
        <p14:creationId xmlns:p14="http://schemas.microsoft.com/office/powerpoint/2010/main" val="355121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Euroconsumers</a:t>
            </a:r>
          </a:p>
        </p:txBody>
      </p:sp>
      <p:sp>
        <p:nvSpPr>
          <p:cNvPr id="3" name="Content Placeholder 2"/>
          <p:cNvSpPr>
            <a:spLocks noGrp="1"/>
          </p:cNvSpPr>
          <p:nvPr>
            <p:ph type="body" idx="1"/>
          </p:nvPr>
        </p:nvSpPr>
        <p:spPr>
          <a:xfrm>
            <a:off x="457200" y="1603510"/>
            <a:ext cx="3821695" cy="4525963"/>
          </a:xfrm>
        </p:spPr>
        <p:txBody>
          <a:bodyPr/>
          <a:lstStyle/>
          <a:p>
            <a:r>
              <a:rPr lang="en-US" dirty="0"/>
              <a:t>The population of many countries includes ethnic groups of significant </a:t>
            </a:r>
            <a:r>
              <a:rPr lang="en-US" dirty="0" smtClean="0"/>
              <a:t>size</a:t>
            </a:r>
            <a:endParaRPr lang="en-US" dirty="0"/>
          </a:p>
          <a:p>
            <a:r>
              <a:rPr lang="en-US" dirty="0"/>
              <a:t>Three main groups in the U.S. include African-Americans, Asian-Americans, and Hispanic </a:t>
            </a:r>
            <a:r>
              <a:rPr lang="en-US" dirty="0" smtClean="0"/>
              <a:t>Americans</a:t>
            </a:r>
            <a:endParaRPr lang="en-US" dirty="0"/>
          </a:p>
        </p:txBody>
      </p:sp>
      <p:sp>
        <p:nvSpPr>
          <p:cNvPr id="4" name="Content Placeholder 3"/>
          <p:cNvSpPr>
            <a:spLocks noGrp="1"/>
          </p:cNvSpPr>
          <p:nvPr>
            <p:ph type="body" idx="13"/>
          </p:nvPr>
        </p:nvSpPr>
        <p:spPr>
          <a:xfrm>
            <a:off x="4572000" y="1603511"/>
            <a:ext cx="4114800" cy="4525963"/>
          </a:xfrm>
        </p:spPr>
        <p:txBody>
          <a:bodyPr/>
          <a:lstStyle/>
          <a:p>
            <a:r>
              <a:rPr lang="en-US" dirty="0"/>
              <a:t>Hispanic Americans</a:t>
            </a:r>
          </a:p>
          <a:p>
            <a:pPr lvl="1"/>
            <a:r>
              <a:rPr lang="en-US" dirty="0"/>
              <a:t>50 million Hispanic Americans (14% of total pop.) with $978 billion annual buying power</a:t>
            </a:r>
          </a:p>
          <a:p>
            <a:pPr lvl="1"/>
            <a:r>
              <a:rPr lang="en-US" dirty="0"/>
              <a:t>“$1 trillion Latina” 24 million Hispanic women:  42% single, 35% </a:t>
            </a:r>
            <a:r>
              <a:rPr lang="en-US" dirty="0" smtClean="0"/>
              <a:t>H</a:t>
            </a:r>
            <a:r>
              <a:rPr lang="en-US" sz="100" dirty="0" smtClean="0"/>
              <a:t> </a:t>
            </a:r>
            <a:r>
              <a:rPr lang="en-US" dirty="0" smtClean="0"/>
              <a:t>O</a:t>
            </a:r>
            <a:r>
              <a:rPr lang="en-US" sz="100" dirty="0" smtClean="0"/>
              <a:t> </a:t>
            </a:r>
            <a:r>
              <a:rPr lang="en-US" dirty="0" smtClean="0"/>
              <a:t>H</a:t>
            </a:r>
            <a:r>
              <a:rPr lang="en-US" dirty="0"/>
              <a:t>, 54% </a:t>
            </a:r>
            <a:r>
              <a:rPr lang="en-US" dirty="0" smtClean="0"/>
              <a:t>working</a:t>
            </a:r>
            <a:endParaRPr lang="en-US" dirty="0"/>
          </a:p>
        </p:txBody>
      </p:sp>
    </p:spTree>
    <p:extLst>
      <p:ext uri="{BB962C8B-B14F-4D97-AF65-F5344CB8AC3E}">
        <p14:creationId xmlns:p14="http://schemas.microsoft.com/office/powerpoint/2010/main" val="2399053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Market </a:t>
            </a:r>
            <a:r>
              <a:rPr lang="en-US" dirty="0" smtClean="0"/>
              <a:t>Potential </a:t>
            </a:r>
            <a:r>
              <a:rPr lang="en-US" sz="2000" b="0" dirty="0" smtClean="0"/>
              <a:t>(1 of 2)</a:t>
            </a:r>
            <a:endParaRPr lang="en-US" sz="2000" b="0" dirty="0"/>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Be mindful of the pitfalls</a:t>
            </a:r>
          </a:p>
          <a:p>
            <a:pPr lvl="1">
              <a:defRPr/>
            </a:pPr>
            <a:r>
              <a:rPr lang="en-US" dirty="0">
                <a:ea typeface="ＭＳ Ｐゴシック" charset="0"/>
                <a:cs typeface="ＭＳ Ｐゴシック" charset="0"/>
              </a:rPr>
              <a:t>Tendency to overstate the size and short-term attractiveness of individual country markets</a:t>
            </a:r>
          </a:p>
          <a:p>
            <a:pPr lvl="1">
              <a:defRPr/>
            </a:pPr>
            <a:r>
              <a:rPr lang="en-US" dirty="0">
                <a:ea typeface="ＭＳ Ｐゴシック" charset="0"/>
                <a:cs typeface="ＭＳ Ｐゴシック" charset="0"/>
              </a:rPr>
              <a:t>The company does not want to ‘miss out’ on a strategic opportunity</a:t>
            </a:r>
          </a:p>
          <a:p>
            <a:pPr lvl="1">
              <a:defRPr/>
            </a:pPr>
            <a:r>
              <a:rPr lang="en-US" dirty="0">
                <a:ea typeface="ＭＳ Ｐゴシック" charset="0"/>
                <a:cs typeface="ＭＳ Ｐゴシック" charset="0"/>
              </a:rPr>
              <a:t>Management’s network of contacts will emerge as a primary criterion for </a:t>
            </a:r>
            <a:r>
              <a:rPr lang="en-US" dirty="0" smtClean="0">
                <a:ea typeface="ＭＳ Ｐゴシック" charset="0"/>
                <a:cs typeface="ＭＳ Ｐゴシック" charset="0"/>
              </a:rPr>
              <a:t>targeting</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151195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Market Potential </a:t>
            </a:r>
            <a:r>
              <a:rPr lang="en-US" sz="2000" b="0" dirty="0" smtClean="0"/>
              <a:t>(2 </a:t>
            </a:r>
            <a:r>
              <a:rPr lang="en-US" sz="2000" b="0" dirty="0"/>
              <a:t>of 2)</a:t>
            </a:r>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Three basic criteria:</a:t>
            </a:r>
          </a:p>
          <a:p>
            <a:pPr lvl="1">
              <a:defRPr/>
            </a:pPr>
            <a:r>
              <a:rPr lang="en-US" dirty="0">
                <a:ea typeface="ＭＳ Ｐゴシック" charset="0"/>
                <a:cs typeface="ＭＳ Ｐゴシック" charset="0"/>
              </a:rPr>
              <a:t>Current size of the segment and anticipated growth potential</a:t>
            </a:r>
          </a:p>
          <a:p>
            <a:pPr lvl="1">
              <a:defRPr/>
            </a:pPr>
            <a:r>
              <a:rPr lang="en-US" dirty="0">
                <a:ea typeface="ＭＳ Ｐゴシック" charset="0"/>
                <a:cs typeface="ＭＳ Ｐゴシック" charset="0"/>
              </a:rPr>
              <a:t>Potential competition</a:t>
            </a:r>
          </a:p>
          <a:p>
            <a:pPr lvl="1">
              <a:defRPr/>
            </a:pPr>
            <a:r>
              <a:rPr lang="en-US" dirty="0">
                <a:ea typeface="ＭＳ Ｐゴシック" charset="0"/>
                <a:cs typeface="ＭＳ Ｐゴシック" charset="0"/>
              </a:rPr>
              <a:t>Compatibility with company’s overall objectives and the feasibility of successfully reaching the target </a:t>
            </a:r>
            <a:r>
              <a:rPr lang="en-US" dirty="0" smtClean="0">
                <a:ea typeface="ＭＳ Ｐゴシック" charset="0"/>
                <a:cs typeface="ＭＳ Ｐゴシック" charset="0"/>
              </a:rPr>
              <a:t>audience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34705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r>
              <a:rPr lang="en-US" altLang="en-US" dirty="0" smtClean="0"/>
              <a:t>Learning Objectives </a:t>
            </a:r>
            <a:r>
              <a:rPr lang="en-US" altLang="en-US" sz="2000" b="0" dirty="0" smtClean="0"/>
              <a:t>(1 of 2)</a:t>
            </a:r>
          </a:p>
        </p:txBody>
      </p:sp>
      <p:sp>
        <p:nvSpPr>
          <p:cNvPr id="9219" name="Content Placeholder 2"/>
          <p:cNvSpPr>
            <a:spLocks noGrp="1" noChangeArrowheads="1"/>
          </p:cNvSpPr>
          <p:nvPr>
            <p:ph type="body" idx="1"/>
          </p:nvPr>
        </p:nvSpPr>
        <p:spPr/>
        <p:txBody>
          <a:bodyPr/>
          <a:lstStyle/>
          <a:p>
            <a:pPr marL="0" indent="0">
              <a:buNone/>
              <a:defRPr/>
            </a:pPr>
            <a:r>
              <a:rPr lang="en-US" b="1" dirty="0" smtClean="0">
                <a:solidFill>
                  <a:schemeClr val="tx2"/>
                </a:solidFill>
              </a:rPr>
              <a:t>7.1</a:t>
            </a:r>
            <a:r>
              <a:rPr lang="en-US" dirty="0" smtClean="0">
                <a:solidFill>
                  <a:schemeClr val="tx1"/>
                </a:solidFill>
              </a:rPr>
              <a:t> Identify </a:t>
            </a:r>
            <a:r>
              <a:rPr lang="en-US" dirty="0">
                <a:solidFill>
                  <a:schemeClr val="tx1"/>
                </a:solidFill>
              </a:rPr>
              <a:t>the variables that global marketers can use to segment global markets and give an example of each.</a:t>
            </a:r>
          </a:p>
          <a:p>
            <a:pPr marL="0" indent="0">
              <a:buNone/>
              <a:defRPr/>
            </a:pPr>
            <a:r>
              <a:rPr lang="en-US" b="1" dirty="0" smtClean="0">
                <a:solidFill>
                  <a:schemeClr val="tx2"/>
                </a:solidFill>
              </a:rPr>
              <a:t>7.2</a:t>
            </a:r>
            <a:r>
              <a:rPr lang="en-US" dirty="0" smtClean="0">
                <a:solidFill>
                  <a:schemeClr val="tx1"/>
                </a:solidFill>
              </a:rPr>
              <a:t> Explain the criteria that global marketers use to choose specific markets to target.</a:t>
            </a:r>
          </a:p>
          <a:p>
            <a:pPr marL="0" indent="0">
              <a:buNone/>
              <a:defRPr/>
            </a:pPr>
            <a:r>
              <a:rPr lang="en-US" b="1" dirty="0" smtClean="0">
                <a:solidFill>
                  <a:schemeClr val="tx2"/>
                </a:solidFill>
              </a:rPr>
              <a:t>7.3</a:t>
            </a:r>
            <a:r>
              <a:rPr lang="en-US" dirty="0" smtClean="0">
                <a:solidFill>
                  <a:schemeClr val="tx1"/>
                </a:solidFill>
              </a:rPr>
              <a:t> Understand </a:t>
            </a:r>
            <a:r>
              <a:rPr lang="en-US" dirty="0">
                <a:solidFill>
                  <a:schemeClr val="tx1"/>
                </a:solidFill>
              </a:rPr>
              <a:t>how global marketers use a product-market grid to make targeting decisions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34033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 for Targeting</a:t>
            </a:r>
            <a:endParaRPr lang="en-US" sz="2000" b="0" dirty="0"/>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Current size of the segment and growth potential</a:t>
            </a:r>
          </a:p>
          <a:p>
            <a:pPr>
              <a:defRPr/>
            </a:pPr>
            <a:r>
              <a:rPr lang="en-US" dirty="0">
                <a:ea typeface="ＭＳ Ｐゴシック" charset="0"/>
                <a:cs typeface="ＭＳ Ｐゴシック" charset="0"/>
              </a:rPr>
              <a:t>Potential competition</a:t>
            </a:r>
          </a:p>
          <a:p>
            <a:pPr>
              <a:defRPr/>
            </a:pPr>
            <a:r>
              <a:rPr lang="en-US" dirty="0">
                <a:ea typeface="ＭＳ Ｐゴシック" charset="0"/>
                <a:cs typeface="ＭＳ Ｐゴシック" charset="0"/>
              </a:rPr>
              <a:t>Compatibility and </a:t>
            </a:r>
            <a:r>
              <a:rPr lang="en-US" dirty="0" smtClean="0">
                <a:ea typeface="ＭＳ Ｐゴシック" charset="0"/>
                <a:cs typeface="ＭＳ Ｐゴシック" charset="0"/>
              </a:rPr>
              <a:t>feasibility</a:t>
            </a:r>
            <a:endParaRPr lang="en-US" dirty="0">
              <a:ea typeface="ＭＳ Ｐゴシック" charset="0"/>
              <a:cs typeface="ＭＳ Ｐゴシック" charset="0"/>
            </a:endParaRPr>
          </a:p>
        </p:txBody>
      </p:sp>
    </p:spTree>
    <p:extLst>
      <p:ext uri="{BB962C8B-B14F-4D97-AF65-F5344CB8AC3E}">
        <p14:creationId xmlns:p14="http://schemas.microsoft.com/office/powerpoint/2010/main" val="3622630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Segment Size &amp; Growth</a:t>
            </a:r>
          </a:p>
        </p:txBody>
      </p:sp>
      <p:sp>
        <p:nvSpPr>
          <p:cNvPr id="3" name="Content Placeholder 2"/>
          <p:cNvSpPr>
            <a:spLocks noGrp="1"/>
          </p:cNvSpPr>
          <p:nvPr>
            <p:ph type="body" idx="1"/>
          </p:nvPr>
        </p:nvSpPr>
        <p:spPr/>
        <p:txBody>
          <a:bodyPr/>
          <a:lstStyle/>
          <a:p>
            <a:pPr>
              <a:defRPr/>
            </a:pPr>
            <a:r>
              <a:rPr lang="en-US" dirty="0">
                <a:ea typeface="ＭＳ Ｐゴシック" charset="0"/>
                <a:cs typeface="ＭＳ Ｐゴシック" charset="0"/>
              </a:rPr>
              <a:t>Is the market segment currently large enough to present a company with the opportunity to make a profit?</a:t>
            </a:r>
          </a:p>
          <a:p>
            <a:pPr>
              <a:defRPr/>
            </a:pPr>
            <a:r>
              <a:rPr lang="en-US" dirty="0">
                <a:ea typeface="ＭＳ Ｐゴシック" charset="0"/>
                <a:cs typeface="ＭＳ Ｐゴシック" charset="0"/>
              </a:rPr>
              <a:t>If the answer is ‘no,’ does it have significant growth potential to make it attractive in terms of a company’s long-term strategy</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22703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
            </a:r>
            <a:r>
              <a:rPr lang="en-US" dirty="0" smtClean="0"/>
              <a:t>Competition </a:t>
            </a:r>
            <a:r>
              <a:rPr lang="en-US" sz="2000" b="0" dirty="0" smtClean="0"/>
              <a:t>(1 of 2)</a:t>
            </a:r>
            <a:endParaRPr lang="en-US" sz="2000" b="0" dirty="0"/>
          </a:p>
        </p:txBody>
      </p:sp>
      <p:sp>
        <p:nvSpPr>
          <p:cNvPr id="3" name="Content Placeholder 2"/>
          <p:cNvSpPr>
            <a:spLocks noGrp="1"/>
          </p:cNvSpPr>
          <p:nvPr>
            <p:ph type="body" idx="1"/>
          </p:nvPr>
        </p:nvSpPr>
        <p:spPr/>
        <p:txBody>
          <a:bodyPr/>
          <a:lstStyle/>
          <a:p>
            <a:pPr lvl="0"/>
            <a:r>
              <a:rPr lang="en-US" dirty="0">
                <a:solidFill>
                  <a:srgbClr val="000000"/>
                </a:solidFill>
              </a:rPr>
              <a:t>Is there currently strong competition in the market segment?</a:t>
            </a:r>
          </a:p>
          <a:p>
            <a:pPr lvl="0"/>
            <a:r>
              <a:rPr lang="en-US" dirty="0">
                <a:solidFill>
                  <a:srgbClr val="000000"/>
                </a:solidFill>
              </a:rPr>
              <a:t>Is the competition vulnerable in terms of price or quality</a:t>
            </a:r>
            <a:r>
              <a:rPr lang="en-US" dirty="0" smtClean="0">
                <a:solidFill>
                  <a:srgbClr val="000000"/>
                </a:solidFill>
              </a:rPr>
              <a:t>?</a:t>
            </a:r>
            <a:endParaRPr lang="en-US" dirty="0">
              <a:solidFill>
                <a:srgbClr val="000000"/>
              </a:solidFill>
            </a:endParaRPr>
          </a:p>
        </p:txBody>
      </p:sp>
    </p:spTree>
    <p:extLst>
      <p:ext uri="{BB962C8B-B14F-4D97-AF65-F5344CB8AC3E}">
        <p14:creationId xmlns:p14="http://schemas.microsoft.com/office/powerpoint/2010/main" val="2889609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t>Potential Competition </a:t>
            </a:r>
            <a:r>
              <a:rPr lang="en-US" sz="2000" b="0" dirty="0" smtClean="0"/>
              <a:t>(2 </a:t>
            </a:r>
            <a:r>
              <a:rPr lang="en-US" sz="2000" b="0" dirty="0"/>
              <a:t>of 2)</a:t>
            </a:r>
            <a:endParaRPr lang="en-US" dirty="0"/>
          </a:p>
        </p:txBody>
      </p:sp>
      <p:pic>
        <p:nvPicPr>
          <p:cNvPr id="4" name="Picture 2" descr="A Chinese citizen uses a public desktop computer, and sits in front of a banner of various credit card design op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6979" y="1743486"/>
            <a:ext cx="5350041" cy="317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3"/>
          <p:cNvSpPr>
            <a:spLocks noGrp="1"/>
          </p:cNvSpPr>
          <p:nvPr>
            <p:ph type="body" idx="1"/>
          </p:nvPr>
        </p:nvSpPr>
        <p:spPr/>
        <p:txBody>
          <a:bodyPr/>
          <a:lstStyle/>
          <a:p>
            <a:r>
              <a:rPr lang="en-US" sz="1600" dirty="0">
                <a:latin typeface="+mn-lt"/>
              </a:rPr>
              <a:t>Only 1 % of Chinese have credit cards.</a:t>
            </a:r>
          </a:p>
        </p:txBody>
      </p:sp>
    </p:spTree>
    <p:extLst>
      <p:ext uri="{BB962C8B-B14F-4D97-AF65-F5344CB8AC3E}">
        <p14:creationId xmlns:p14="http://schemas.microsoft.com/office/powerpoint/2010/main" val="2556112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and Compatibility</a:t>
            </a:r>
            <a:endParaRPr lang="en-US" sz="2000" b="0" dirty="0"/>
          </a:p>
        </p:txBody>
      </p:sp>
      <p:sp>
        <p:nvSpPr>
          <p:cNvPr id="3" name="Content Placeholder 2"/>
          <p:cNvSpPr>
            <a:spLocks noGrp="1"/>
          </p:cNvSpPr>
          <p:nvPr>
            <p:ph type="body" idx="1"/>
          </p:nvPr>
        </p:nvSpPr>
        <p:spPr/>
        <p:txBody>
          <a:bodyPr/>
          <a:lstStyle/>
          <a:p>
            <a:r>
              <a:rPr lang="en-US" dirty="0"/>
              <a:t>Will adaptation be required? If so, is this economically justifiable in terms of expected sales?</a:t>
            </a:r>
          </a:p>
          <a:p>
            <a:r>
              <a:rPr lang="en-US" dirty="0"/>
              <a:t>Will import restrictions, high tariffs, or a strong home country currency drive up the price of the product in the target market currency and effectively dampen demand</a:t>
            </a:r>
            <a:r>
              <a:rPr lang="en-US" dirty="0" smtClean="0"/>
              <a:t>?</a:t>
            </a:r>
            <a:endParaRPr lang="en-US" dirty="0"/>
          </a:p>
        </p:txBody>
      </p:sp>
    </p:spTree>
    <p:extLst>
      <p:ext uri="{BB962C8B-B14F-4D97-AF65-F5344CB8AC3E}">
        <p14:creationId xmlns:p14="http://schemas.microsoft.com/office/powerpoint/2010/main" val="3367302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 for Selecting </a:t>
            </a:r>
            <a:r>
              <a:rPr lang="en-US" dirty="0" smtClean="0"/>
              <a:t>Target </a:t>
            </a:r>
            <a:r>
              <a:rPr lang="en-US" dirty="0"/>
              <a:t>Markets</a:t>
            </a:r>
            <a:endParaRPr lang="en-US" sz="2000" b="0" dirty="0"/>
          </a:p>
        </p:txBody>
      </p:sp>
      <p:pic>
        <p:nvPicPr>
          <p:cNvPr id="6" name="Picture 2" descr="A diagram illustrates the process used for selecting target markets. There are four factors, that read top to bottom, with each factor influencing the next. Factor 1, what are the key drivers of this marketing model? Factor 2, are enabling conditions in place for this marketing model? Factor 3, what's is the cost of the entry? What is the cost of waiting? Factor 4, is the risk and control trade off appropriate?"/>
          <p:cNvPicPr>
            <a:picLocks noChangeAspect="1" noChangeArrowheads="1"/>
          </p:cNvPicPr>
          <p:nvPr/>
        </p:nvPicPr>
        <p:blipFill>
          <a:blip r:embed="rId3"/>
          <a:srcRect/>
          <a:stretch>
            <a:fillRect/>
          </a:stretch>
        </p:blipFill>
        <p:spPr bwMode="auto">
          <a:xfrm>
            <a:off x="1772172" y="1522441"/>
            <a:ext cx="5599655" cy="4525963"/>
          </a:xfrm>
          <a:prstGeom prst="rect">
            <a:avLst/>
          </a:prstGeom>
          <a:noFill/>
          <a:ln w="9525">
            <a:noFill/>
            <a:miter lim="800000"/>
            <a:headEnd/>
            <a:tailEnd/>
          </a:ln>
        </p:spPr>
      </p:pic>
    </p:spTree>
    <p:extLst>
      <p:ext uri="{BB962C8B-B14F-4D97-AF65-F5344CB8AC3E}">
        <p14:creationId xmlns:p14="http://schemas.microsoft.com/office/powerpoint/2010/main" val="292920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Questions for Creating a </a:t>
            </a:r>
            <a:r>
              <a:rPr lang="en-US" dirty="0" smtClean="0"/>
              <a:t>Product-Market Profile </a:t>
            </a:r>
            <a:r>
              <a:rPr lang="en-US" sz="2000" b="0" dirty="0" smtClean="0"/>
              <a:t>(1 of 2)</a:t>
            </a:r>
            <a:endParaRPr lang="en-US" sz="2000" b="0" dirty="0"/>
          </a:p>
        </p:txBody>
      </p:sp>
      <p:sp>
        <p:nvSpPr>
          <p:cNvPr id="3" name="Content Placeholder 2"/>
          <p:cNvSpPr>
            <a:spLocks noGrp="1"/>
          </p:cNvSpPr>
          <p:nvPr>
            <p:ph type="body" idx="1"/>
          </p:nvPr>
        </p:nvSpPr>
        <p:spPr/>
        <p:txBody>
          <a:bodyPr/>
          <a:lstStyle/>
          <a:p>
            <a:r>
              <a:rPr lang="en-US" dirty="0"/>
              <a:t>Who buys our product?</a:t>
            </a:r>
          </a:p>
          <a:p>
            <a:r>
              <a:rPr lang="en-US" dirty="0"/>
              <a:t>Who does not buy it?</a:t>
            </a:r>
          </a:p>
          <a:p>
            <a:r>
              <a:rPr lang="en-US" dirty="0"/>
              <a:t>What need or function does it serve?</a:t>
            </a:r>
          </a:p>
          <a:p>
            <a:r>
              <a:rPr lang="en-US" dirty="0"/>
              <a:t>Is there a market need that is not being met by current product/brand offerings?</a:t>
            </a:r>
          </a:p>
          <a:p>
            <a:r>
              <a:rPr lang="en-US" dirty="0"/>
              <a:t>What problem does our product solve</a:t>
            </a:r>
            <a:r>
              <a:rPr lang="en-US" dirty="0" smtClean="0"/>
              <a:t>?</a:t>
            </a:r>
            <a:endParaRPr lang="en-US" dirty="0"/>
          </a:p>
        </p:txBody>
      </p:sp>
    </p:spTree>
    <p:extLst>
      <p:ext uri="{BB962C8B-B14F-4D97-AF65-F5344CB8AC3E}">
        <p14:creationId xmlns:p14="http://schemas.microsoft.com/office/powerpoint/2010/main" val="2666080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 Questions for Creating a Product-Market Profile </a:t>
            </a:r>
            <a:r>
              <a:rPr lang="en-US" sz="2000" b="0" dirty="0" smtClean="0"/>
              <a:t>(2 </a:t>
            </a:r>
            <a:r>
              <a:rPr lang="en-US" sz="2000" b="0" dirty="0"/>
              <a:t>of 2)</a:t>
            </a:r>
            <a:endParaRPr lang="en-US" dirty="0"/>
          </a:p>
        </p:txBody>
      </p:sp>
      <p:sp>
        <p:nvSpPr>
          <p:cNvPr id="3" name="Content Placeholder 2"/>
          <p:cNvSpPr>
            <a:spLocks noGrp="1"/>
          </p:cNvSpPr>
          <p:nvPr>
            <p:ph type="body" idx="1"/>
          </p:nvPr>
        </p:nvSpPr>
        <p:spPr/>
        <p:txBody>
          <a:bodyPr/>
          <a:lstStyle/>
          <a:p>
            <a:r>
              <a:rPr lang="en-US" dirty="0" smtClean="0"/>
              <a:t>What </a:t>
            </a:r>
            <a:r>
              <a:rPr lang="en-US" dirty="0"/>
              <a:t>are customers buying to satisfy the need for which our product is targeted?</a:t>
            </a:r>
          </a:p>
          <a:p>
            <a:r>
              <a:rPr lang="en-US" dirty="0"/>
              <a:t>What price are they paying?</a:t>
            </a:r>
          </a:p>
          <a:p>
            <a:r>
              <a:rPr lang="en-US" dirty="0"/>
              <a:t>When is the product purchased?</a:t>
            </a:r>
          </a:p>
          <a:p>
            <a:r>
              <a:rPr lang="en-US" dirty="0"/>
              <a:t>Where is it purchased</a:t>
            </a:r>
          </a:p>
        </p:txBody>
      </p:sp>
    </p:spTree>
    <p:extLst>
      <p:ext uri="{BB962C8B-B14F-4D97-AF65-F5344CB8AC3E}">
        <p14:creationId xmlns:p14="http://schemas.microsoft.com/office/powerpoint/2010/main" val="14909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Product-Market Decisions</a:t>
            </a:r>
          </a:p>
        </p:txBody>
      </p:sp>
      <p:sp>
        <p:nvSpPr>
          <p:cNvPr id="3" name="Content Placeholder 2"/>
          <p:cNvSpPr>
            <a:spLocks noGrp="1"/>
          </p:cNvSpPr>
          <p:nvPr>
            <p:ph type="body" idx="1"/>
          </p:nvPr>
        </p:nvSpPr>
        <p:spPr/>
        <p:txBody>
          <a:bodyPr/>
          <a:lstStyle/>
          <a:p>
            <a:r>
              <a:rPr lang="en-US" dirty="0"/>
              <a:t>Review current and potential products for best match for country markets or </a:t>
            </a:r>
            <a:r>
              <a:rPr lang="en-US" dirty="0" smtClean="0"/>
              <a:t>segments</a:t>
            </a:r>
            <a:endParaRPr lang="en-US" dirty="0"/>
          </a:p>
          <a:p>
            <a:r>
              <a:rPr lang="en-US" dirty="0"/>
              <a:t>Create a matrix with countries and products to help with analysis</a:t>
            </a:r>
          </a:p>
        </p:txBody>
      </p:sp>
    </p:spTree>
    <p:extLst>
      <p:ext uri="{BB962C8B-B14F-4D97-AF65-F5344CB8AC3E}">
        <p14:creationId xmlns:p14="http://schemas.microsoft.com/office/powerpoint/2010/main" val="1845501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Strategy </a:t>
            </a:r>
            <a:r>
              <a:rPr lang="en-US" dirty="0" smtClean="0"/>
              <a:t>Options </a:t>
            </a:r>
            <a:r>
              <a:rPr lang="en-US" sz="2000" b="0" dirty="0" smtClean="0"/>
              <a:t>(1 of 2)</a:t>
            </a:r>
            <a:endParaRPr lang="en-US" sz="2000" b="0" dirty="0"/>
          </a:p>
        </p:txBody>
      </p:sp>
      <p:sp>
        <p:nvSpPr>
          <p:cNvPr id="3" name="Content Placeholder 2"/>
          <p:cNvSpPr>
            <a:spLocks noGrp="1"/>
          </p:cNvSpPr>
          <p:nvPr>
            <p:ph type="body" idx="1"/>
          </p:nvPr>
        </p:nvSpPr>
        <p:spPr/>
        <p:txBody>
          <a:bodyPr/>
          <a:lstStyle/>
          <a:p>
            <a:pPr lvl="0"/>
            <a:r>
              <a:rPr lang="en-US" dirty="0">
                <a:solidFill>
                  <a:srgbClr val="000000"/>
                </a:solidFill>
              </a:rPr>
              <a:t>Standardized Global Marketing  or Undifferentiated target </a:t>
            </a:r>
            <a:r>
              <a:rPr lang="en-US" dirty="0" smtClean="0">
                <a:solidFill>
                  <a:srgbClr val="000000"/>
                </a:solidFill>
              </a:rPr>
              <a:t>marketing</a:t>
            </a:r>
            <a:endParaRPr lang="en-US" dirty="0">
              <a:solidFill>
                <a:srgbClr val="000000"/>
              </a:solidFill>
            </a:endParaRPr>
          </a:p>
          <a:p>
            <a:pPr lvl="1"/>
            <a:r>
              <a:rPr lang="en-US" dirty="0">
                <a:solidFill>
                  <a:srgbClr val="000000"/>
                </a:solidFill>
              </a:rPr>
              <a:t>Mass marketing on a global scale</a:t>
            </a:r>
          </a:p>
          <a:p>
            <a:pPr lvl="1"/>
            <a:r>
              <a:rPr lang="en-US" dirty="0">
                <a:solidFill>
                  <a:srgbClr val="000000"/>
                </a:solidFill>
              </a:rPr>
              <a:t>Standardized marketing mix</a:t>
            </a:r>
          </a:p>
          <a:p>
            <a:pPr lvl="1"/>
            <a:r>
              <a:rPr lang="en-US" dirty="0">
                <a:solidFill>
                  <a:srgbClr val="000000"/>
                </a:solidFill>
              </a:rPr>
              <a:t>Minimal product adaptation</a:t>
            </a:r>
          </a:p>
          <a:p>
            <a:pPr lvl="1"/>
            <a:r>
              <a:rPr lang="en-US" dirty="0">
                <a:solidFill>
                  <a:srgbClr val="000000"/>
                </a:solidFill>
              </a:rPr>
              <a:t>Intensive distribution</a:t>
            </a:r>
          </a:p>
          <a:p>
            <a:pPr lvl="1"/>
            <a:r>
              <a:rPr lang="en-US" dirty="0">
                <a:solidFill>
                  <a:srgbClr val="000000"/>
                </a:solidFill>
              </a:rPr>
              <a:t>Lower production costs</a:t>
            </a:r>
          </a:p>
          <a:p>
            <a:pPr lvl="1"/>
            <a:r>
              <a:rPr lang="en-US" dirty="0">
                <a:solidFill>
                  <a:srgbClr val="000000"/>
                </a:solidFill>
              </a:rPr>
              <a:t>Lower communication </a:t>
            </a:r>
            <a:r>
              <a:rPr lang="en-US" dirty="0" smtClean="0">
                <a:solidFill>
                  <a:srgbClr val="000000"/>
                </a:solidFill>
              </a:rPr>
              <a:t>costs</a:t>
            </a:r>
            <a:endParaRPr lang="en-US" dirty="0">
              <a:solidFill>
                <a:srgbClr val="000000"/>
              </a:solidFill>
            </a:endParaRPr>
          </a:p>
        </p:txBody>
      </p:sp>
    </p:spTree>
    <p:extLst>
      <p:ext uri="{BB962C8B-B14F-4D97-AF65-F5344CB8AC3E}">
        <p14:creationId xmlns:p14="http://schemas.microsoft.com/office/powerpoint/2010/main" val="25259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pPr eaLnBrk="1" hangingPunct="1"/>
            <a:r>
              <a:rPr lang="en-US" altLang="en-US" dirty="0"/>
              <a:t>Learning Objectives </a:t>
            </a:r>
            <a:r>
              <a:rPr lang="en-US" altLang="en-US" sz="2000" b="0" dirty="0" smtClean="0"/>
              <a:t>(2 </a:t>
            </a:r>
            <a:r>
              <a:rPr lang="en-US" altLang="en-US" sz="2000" b="0" dirty="0"/>
              <a:t>of 2)</a:t>
            </a:r>
            <a:endParaRPr lang="en-US" altLang="en-US" dirty="0" smtClean="0"/>
          </a:p>
        </p:txBody>
      </p:sp>
      <p:sp>
        <p:nvSpPr>
          <p:cNvPr id="9219" name="Content Placeholder 2"/>
          <p:cNvSpPr>
            <a:spLocks noGrp="1" noChangeArrowheads="1"/>
          </p:cNvSpPr>
          <p:nvPr>
            <p:ph type="body" idx="1"/>
          </p:nvPr>
        </p:nvSpPr>
        <p:spPr/>
        <p:txBody>
          <a:bodyPr/>
          <a:lstStyle/>
          <a:p>
            <a:pPr marL="0" indent="0">
              <a:buNone/>
              <a:defRPr/>
            </a:pPr>
            <a:r>
              <a:rPr lang="en-US" b="1" dirty="0">
                <a:solidFill>
                  <a:schemeClr val="tx2"/>
                </a:solidFill>
              </a:rPr>
              <a:t>7.4</a:t>
            </a:r>
            <a:r>
              <a:rPr lang="en-US" dirty="0">
                <a:solidFill>
                  <a:schemeClr val="tx1"/>
                </a:solidFill>
              </a:rPr>
              <a:t> Compare and contrast the three main target market strategy options.</a:t>
            </a:r>
          </a:p>
          <a:p>
            <a:pPr marL="0" indent="0">
              <a:buNone/>
              <a:defRPr/>
            </a:pPr>
            <a:r>
              <a:rPr lang="en-US" b="1" dirty="0">
                <a:solidFill>
                  <a:schemeClr val="tx2"/>
                </a:solidFill>
              </a:rPr>
              <a:t>7.5</a:t>
            </a:r>
            <a:r>
              <a:rPr lang="en-US" dirty="0">
                <a:solidFill>
                  <a:schemeClr val="tx1"/>
                </a:solidFill>
              </a:rPr>
              <a:t> Describe the various positioning options available to global marketers.</a:t>
            </a:r>
          </a:p>
        </p:txBody>
      </p:sp>
    </p:spTree>
    <p:extLst>
      <p:ext uri="{BB962C8B-B14F-4D97-AF65-F5344CB8AC3E}">
        <p14:creationId xmlns:p14="http://schemas.microsoft.com/office/powerpoint/2010/main" val="205524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Strategy Options </a:t>
            </a:r>
            <a:r>
              <a:rPr lang="en-US" sz="2000" b="0" dirty="0" smtClean="0"/>
              <a:t>(2 </a:t>
            </a:r>
            <a:r>
              <a:rPr lang="en-US" sz="2000" b="0" dirty="0"/>
              <a:t>of 2)</a:t>
            </a:r>
            <a:endParaRPr lang="en-US" dirty="0"/>
          </a:p>
        </p:txBody>
      </p:sp>
      <p:sp>
        <p:nvSpPr>
          <p:cNvPr id="3" name="Content Placeholder 2"/>
          <p:cNvSpPr>
            <a:spLocks noGrp="1"/>
          </p:cNvSpPr>
          <p:nvPr>
            <p:ph type="body" idx="1"/>
          </p:nvPr>
        </p:nvSpPr>
        <p:spPr>
          <a:xfrm>
            <a:off x="457200" y="1603512"/>
            <a:ext cx="3821695" cy="4525963"/>
          </a:xfrm>
        </p:spPr>
        <p:txBody>
          <a:bodyPr/>
          <a:lstStyle/>
          <a:p>
            <a:r>
              <a:rPr lang="en-US" b="1" dirty="0"/>
              <a:t>Concentrated Global Marketing</a:t>
            </a:r>
          </a:p>
          <a:p>
            <a:pPr lvl="1"/>
            <a:r>
              <a:rPr lang="en-US" dirty="0"/>
              <a:t>Niche marketing</a:t>
            </a:r>
          </a:p>
          <a:p>
            <a:pPr lvl="1"/>
            <a:r>
              <a:rPr lang="en-US" dirty="0"/>
              <a:t>Single segment of global market</a:t>
            </a:r>
          </a:p>
          <a:p>
            <a:pPr lvl="1"/>
            <a:r>
              <a:rPr lang="en-US" dirty="0"/>
              <a:t>Look for global depth rather than national breadth</a:t>
            </a:r>
          </a:p>
          <a:p>
            <a:pPr lvl="1"/>
            <a:r>
              <a:rPr lang="en-US" dirty="0" smtClean="0"/>
              <a:t>Ex</a:t>
            </a:r>
            <a:r>
              <a:rPr lang="en-US" sz="100" dirty="0" smtClean="0">
                <a:solidFill>
                  <a:schemeClr val="bg1"/>
                </a:solidFill>
              </a:rPr>
              <a:t>ample</a:t>
            </a:r>
            <a:r>
              <a:rPr lang="en-US" dirty="0" smtClean="0"/>
              <a:t>.: </a:t>
            </a:r>
            <a:r>
              <a:rPr lang="en-US" dirty="0"/>
              <a:t>Chanel, Estee </a:t>
            </a:r>
            <a:r>
              <a:rPr lang="en-US" dirty="0" smtClean="0"/>
              <a:t>Lauder</a:t>
            </a:r>
            <a:endParaRPr lang="en-US" dirty="0"/>
          </a:p>
        </p:txBody>
      </p:sp>
      <p:sp>
        <p:nvSpPr>
          <p:cNvPr id="4" name="Content Placeholder 3"/>
          <p:cNvSpPr>
            <a:spLocks noGrp="1"/>
          </p:cNvSpPr>
          <p:nvPr>
            <p:ph type="body" idx="13"/>
          </p:nvPr>
        </p:nvSpPr>
        <p:spPr>
          <a:xfrm>
            <a:off x="4572000" y="1603511"/>
            <a:ext cx="4114800" cy="4525963"/>
          </a:xfrm>
        </p:spPr>
        <p:txBody>
          <a:bodyPr/>
          <a:lstStyle/>
          <a:p>
            <a:r>
              <a:rPr lang="en-US" b="1" dirty="0"/>
              <a:t>Differentiated Global Marketing</a:t>
            </a:r>
          </a:p>
          <a:p>
            <a:pPr lvl="1"/>
            <a:r>
              <a:rPr lang="en-US" dirty="0"/>
              <a:t>Multi-segment targeting</a:t>
            </a:r>
          </a:p>
          <a:p>
            <a:pPr lvl="1"/>
            <a:r>
              <a:rPr lang="en-US" dirty="0"/>
              <a:t>Two or more distinct markets</a:t>
            </a:r>
          </a:p>
          <a:p>
            <a:pPr lvl="1"/>
            <a:r>
              <a:rPr lang="en-US" dirty="0"/>
              <a:t>Wider market coverage</a:t>
            </a:r>
          </a:p>
          <a:p>
            <a:pPr lvl="1"/>
            <a:r>
              <a:rPr lang="en-US" dirty="0" smtClean="0"/>
              <a:t>Ex</a:t>
            </a:r>
            <a:r>
              <a:rPr lang="en-US" sz="100" dirty="0" smtClean="0">
                <a:solidFill>
                  <a:schemeClr val="bg1"/>
                </a:solidFill>
              </a:rPr>
              <a:t>ample</a:t>
            </a:r>
            <a:r>
              <a:rPr lang="en-US" dirty="0" smtClean="0"/>
              <a:t>.: </a:t>
            </a:r>
            <a:r>
              <a:rPr lang="en-US" dirty="0"/>
              <a:t>P&amp;G markets Old Spice and Hugo Boss for </a:t>
            </a:r>
            <a:r>
              <a:rPr lang="en-US" dirty="0" smtClean="0"/>
              <a:t>Men</a:t>
            </a:r>
            <a:endParaRPr lang="en-US" dirty="0"/>
          </a:p>
        </p:txBody>
      </p:sp>
    </p:spTree>
    <p:extLst>
      <p:ext uri="{BB962C8B-B14F-4D97-AF65-F5344CB8AC3E}">
        <p14:creationId xmlns:p14="http://schemas.microsoft.com/office/powerpoint/2010/main" val="2524622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Positioning </a:t>
            </a:r>
            <a:r>
              <a:rPr lang="en-US" sz="2000" b="0" dirty="0" smtClean="0"/>
              <a:t>(1 of 4)</a:t>
            </a:r>
            <a:endParaRPr lang="en-US" sz="2000" b="0" dirty="0"/>
          </a:p>
        </p:txBody>
      </p:sp>
      <p:sp>
        <p:nvSpPr>
          <p:cNvPr id="3" name="Content Placeholder 2"/>
          <p:cNvSpPr>
            <a:spLocks noGrp="1"/>
          </p:cNvSpPr>
          <p:nvPr>
            <p:ph type="body" idx="1"/>
          </p:nvPr>
        </p:nvSpPr>
        <p:spPr/>
        <p:txBody>
          <a:bodyPr/>
          <a:lstStyle/>
          <a:p>
            <a:pPr lvl="0"/>
            <a:r>
              <a:rPr lang="en-US" dirty="0">
                <a:solidFill>
                  <a:srgbClr val="000000"/>
                </a:solidFill>
              </a:rPr>
              <a:t>Locating a brand in consumers’ minds over and against competitors in terms of attributes and benefits that the brand does and does not offer</a:t>
            </a:r>
          </a:p>
          <a:p>
            <a:pPr lvl="1"/>
            <a:r>
              <a:rPr lang="en-US" dirty="0">
                <a:solidFill>
                  <a:srgbClr val="000000"/>
                </a:solidFill>
              </a:rPr>
              <a:t>Attribute or Benefit</a:t>
            </a:r>
          </a:p>
          <a:p>
            <a:pPr lvl="1"/>
            <a:r>
              <a:rPr lang="en-US" dirty="0">
                <a:solidFill>
                  <a:srgbClr val="000000"/>
                </a:solidFill>
              </a:rPr>
              <a:t>Quality and Price</a:t>
            </a:r>
          </a:p>
          <a:p>
            <a:pPr lvl="1"/>
            <a:r>
              <a:rPr lang="en-US" dirty="0">
                <a:solidFill>
                  <a:srgbClr val="000000"/>
                </a:solidFill>
              </a:rPr>
              <a:t>Use or User</a:t>
            </a:r>
          </a:p>
          <a:p>
            <a:pPr lvl="1"/>
            <a:r>
              <a:rPr lang="en-US" dirty="0" smtClean="0">
                <a:solidFill>
                  <a:srgbClr val="000000"/>
                </a:solidFill>
              </a:rPr>
              <a:t>Competition</a:t>
            </a:r>
            <a:endParaRPr lang="en-US" dirty="0">
              <a:solidFill>
                <a:srgbClr val="000000"/>
              </a:solidFill>
            </a:endParaRPr>
          </a:p>
        </p:txBody>
      </p:sp>
    </p:spTree>
    <p:extLst>
      <p:ext uri="{BB962C8B-B14F-4D97-AF65-F5344CB8AC3E}">
        <p14:creationId xmlns:p14="http://schemas.microsoft.com/office/powerpoint/2010/main" val="2386524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a:t>
            </a:r>
            <a:r>
              <a:rPr lang="en-US" sz="2000" b="0" dirty="0" smtClean="0"/>
              <a:t>(2 </a:t>
            </a:r>
            <a:r>
              <a:rPr lang="en-US" sz="2000" b="0" dirty="0"/>
              <a:t>of </a:t>
            </a:r>
            <a:r>
              <a:rPr lang="en-US" sz="2000" b="0" dirty="0" smtClean="0"/>
              <a:t>4)</a:t>
            </a:r>
            <a:endParaRPr lang="en-US" dirty="0"/>
          </a:p>
        </p:txBody>
      </p:sp>
      <p:sp>
        <p:nvSpPr>
          <p:cNvPr id="3" name="Content Placeholder 2"/>
          <p:cNvSpPr>
            <a:spLocks noGrp="1"/>
          </p:cNvSpPr>
          <p:nvPr>
            <p:ph type="body" idx="1"/>
          </p:nvPr>
        </p:nvSpPr>
        <p:spPr>
          <a:xfrm>
            <a:off x="457200" y="1603512"/>
            <a:ext cx="4383157" cy="4525963"/>
          </a:xfrm>
        </p:spPr>
        <p:txBody>
          <a:bodyPr/>
          <a:lstStyle/>
          <a:p>
            <a:r>
              <a:rPr lang="en-US" b="1" dirty="0"/>
              <a:t>Attribute or Benefit</a:t>
            </a:r>
          </a:p>
          <a:p>
            <a:pPr lvl="1"/>
            <a:r>
              <a:rPr lang="en-US" dirty="0"/>
              <a:t>Economy</a:t>
            </a:r>
          </a:p>
          <a:p>
            <a:pPr lvl="1"/>
            <a:r>
              <a:rPr lang="en-US" dirty="0"/>
              <a:t>Reliability</a:t>
            </a:r>
          </a:p>
          <a:p>
            <a:pPr lvl="1"/>
            <a:r>
              <a:rPr lang="en-US" dirty="0" smtClean="0"/>
              <a:t>Durability</a:t>
            </a:r>
            <a:endParaRPr lang="en-US" dirty="0"/>
          </a:p>
          <a:p>
            <a:r>
              <a:rPr lang="en-US" dirty="0" smtClean="0"/>
              <a:t>B</a:t>
            </a:r>
            <a:r>
              <a:rPr lang="en-US" sz="100" dirty="0" smtClean="0"/>
              <a:t> </a:t>
            </a:r>
            <a:r>
              <a:rPr lang="en-US" dirty="0" smtClean="0"/>
              <a:t>M</a:t>
            </a:r>
            <a:r>
              <a:rPr lang="en-US" sz="100" dirty="0" smtClean="0"/>
              <a:t> </a:t>
            </a:r>
            <a:r>
              <a:rPr lang="en-US" dirty="0" smtClean="0"/>
              <a:t>W</a:t>
            </a:r>
            <a:r>
              <a:rPr lang="en-US" dirty="0"/>
              <a:t>:  The Ultimate Driving Machine </a:t>
            </a:r>
            <a:r>
              <a:rPr lang="en-US" dirty="0" smtClean="0"/>
              <a:t>or Visa</a:t>
            </a:r>
            <a:r>
              <a:rPr lang="en-US" dirty="0"/>
              <a:t>:  It’s Everywhere You Want To Be</a:t>
            </a:r>
          </a:p>
          <a:p>
            <a:r>
              <a:rPr lang="en-US" dirty="0"/>
              <a:t>Foreign Consumer Culture Positioning:  Focus on import </a:t>
            </a:r>
            <a:r>
              <a:rPr lang="en-US" dirty="0" smtClean="0"/>
              <a:t>benefits</a:t>
            </a:r>
            <a:endParaRPr lang="en-US" dirty="0"/>
          </a:p>
        </p:txBody>
      </p:sp>
      <p:sp>
        <p:nvSpPr>
          <p:cNvPr id="4" name="Content Placeholder 3"/>
          <p:cNvSpPr>
            <a:spLocks noGrp="1"/>
          </p:cNvSpPr>
          <p:nvPr>
            <p:ph type="body" idx="13"/>
          </p:nvPr>
        </p:nvSpPr>
        <p:spPr>
          <a:xfrm>
            <a:off x="4989442" y="1603511"/>
            <a:ext cx="3697357" cy="4525963"/>
          </a:xfrm>
        </p:spPr>
        <p:txBody>
          <a:bodyPr/>
          <a:lstStyle/>
          <a:p>
            <a:r>
              <a:rPr lang="en-US" b="1" dirty="0"/>
              <a:t>Quality and Price</a:t>
            </a:r>
          </a:p>
          <a:p>
            <a:pPr lvl="1"/>
            <a:r>
              <a:rPr lang="en-US" dirty="0"/>
              <a:t>Continuum from high price/quality and high price to good </a:t>
            </a:r>
            <a:r>
              <a:rPr lang="en-US" dirty="0" smtClean="0"/>
              <a:t>value</a:t>
            </a:r>
            <a:endParaRPr lang="en-US" dirty="0"/>
          </a:p>
          <a:p>
            <a:r>
              <a:rPr lang="en-US" dirty="0"/>
              <a:t>Stella Artois beer:  Reassuring </a:t>
            </a:r>
            <a:r>
              <a:rPr lang="en-US" dirty="0" smtClean="0"/>
              <a:t>Expensive</a:t>
            </a:r>
            <a:endParaRPr lang="en-US" dirty="0"/>
          </a:p>
          <a:p>
            <a:r>
              <a:rPr lang="en-US" dirty="0" smtClean="0"/>
              <a:t>F</a:t>
            </a:r>
            <a:r>
              <a:rPr lang="en-US" sz="100" dirty="0" smtClean="0"/>
              <a:t> </a:t>
            </a:r>
            <a:r>
              <a:rPr lang="en-US" dirty="0" smtClean="0"/>
              <a:t>C</a:t>
            </a:r>
            <a:r>
              <a:rPr lang="en-US" sz="100" dirty="0" smtClean="0"/>
              <a:t> </a:t>
            </a:r>
            <a:r>
              <a:rPr lang="en-US" dirty="0" err="1" smtClean="0"/>
              <a:t>C</a:t>
            </a:r>
            <a:r>
              <a:rPr lang="en-US" sz="100" dirty="0" smtClean="0"/>
              <a:t> </a:t>
            </a:r>
            <a:r>
              <a:rPr lang="en-US" dirty="0" smtClean="0"/>
              <a:t>P</a:t>
            </a:r>
            <a:r>
              <a:rPr lang="en-US" dirty="0"/>
              <a:t>:  Grey Goose (France), </a:t>
            </a:r>
            <a:r>
              <a:rPr lang="en-US" dirty="0" err="1"/>
              <a:t>Ketel</a:t>
            </a:r>
            <a:r>
              <a:rPr lang="en-US" dirty="0"/>
              <a:t> One (the Netherlands</a:t>
            </a:r>
            <a:r>
              <a:rPr lang="en-US" dirty="0" smtClean="0"/>
              <a:t>)</a:t>
            </a:r>
            <a:endParaRPr lang="en-US" dirty="0"/>
          </a:p>
        </p:txBody>
      </p:sp>
    </p:spTree>
    <p:extLst>
      <p:ext uri="{BB962C8B-B14F-4D97-AF65-F5344CB8AC3E}">
        <p14:creationId xmlns:p14="http://schemas.microsoft.com/office/powerpoint/2010/main" val="1227146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a:t>
            </a:r>
            <a:r>
              <a:rPr lang="en-US" sz="2000" b="0" dirty="0" smtClean="0"/>
              <a:t>(3 </a:t>
            </a:r>
            <a:r>
              <a:rPr lang="en-US" sz="2000" b="0" dirty="0"/>
              <a:t>of </a:t>
            </a:r>
            <a:r>
              <a:rPr lang="en-US" sz="2000" b="0" dirty="0" smtClean="0"/>
              <a:t>4)</a:t>
            </a:r>
            <a:endParaRPr lang="en-US" dirty="0"/>
          </a:p>
        </p:txBody>
      </p:sp>
      <p:sp>
        <p:nvSpPr>
          <p:cNvPr id="3" name="Content Placeholder 2"/>
          <p:cNvSpPr>
            <a:spLocks noGrp="1"/>
          </p:cNvSpPr>
          <p:nvPr>
            <p:ph type="body" idx="1"/>
          </p:nvPr>
        </p:nvSpPr>
        <p:spPr>
          <a:xfrm>
            <a:off x="419100" y="1583632"/>
            <a:ext cx="3816626" cy="4525963"/>
          </a:xfrm>
        </p:spPr>
        <p:txBody>
          <a:bodyPr/>
          <a:lstStyle/>
          <a:p>
            <a:r>
              <a:rPr lang="en-US" b="1" dirty="0"/>
              <a:t>Use or User</a:t>
            </a:r>
          </a:p>
          <a:p>
            <a:pPr lvl="1"/>
            <a:r>
              <a:rPr lang="en-US" dirty="0"/>
              <a:t>Associates the brand with a user or class of </a:t>
            </a:r>
            <a:r>
              <a:rPr lang="en-US" dirty="0" smtClean="0"/>
              <a:t>users</a:t>
            </a:r>
            <a:endParaRPr lang="en-US" dirty="0"/>
          </a:p>
          <a:p>
            <a:r>
              <a:rPr lang="en-US" dirty="0"/>
              <a:t>Max Factor: The makeup that makeup artists </a:t>
            </a:r>
            <a:r>
              <a:rPr lang="en-US" dirty="0" smtClean="0"/>
              <a:t>use</a:t>
            </a:r>
            <a:endParaRPr lang="en-US" dirty="0"/>
          </a:p>
        </p:txBody>
      </p:sp>
      <p:sp>
        <p:nvSpPr>
          <p:cNvPr id="4" name="Content Placeholder 3"/>
          <p:cNvSpPr>
            <a:spLocks noGrp="1"/>
          </p:cNvSpPr>
          <p:nvPr>
            <p:ph type="body" idx="13"/>
          </p:nvPr>
        </p:nvSpPr>
        <p:spPr>
          <a:xfrm>
            <a:off x="4711148" y="1583632"/>
            <a:ext cx="3975651" cy="4525963"/>
          </a:xfrm>
        </p:spPr>
        <p:txBody>
          <a:bodyPr/>
          <a:lstStyle/>
          <a:p>
            <a:r>
              <a:rPr lang="en-US" b="1" dirty="0"/>
              <a:t>Competition</a:t>
            </a:r>
          </a:p>
          <a:p>
            <a:pPr lvl="1"/>
            <a:r>
              <a:rPr lang="en-US" dirty="0"/>
              <a:t>Implicit or explicit reference to </a:t>
            </a:r>
            <a:r>
              <a:rPr lang="en-US" dirty="0" smtClean="0"/>
              <a:t>competition</a:t>
            </a:r>
            <a:endParaRPr lang="en-US" dirty="0"/>
          </a:p>
          <a:p>
            <a:r>
              <a:rPr lang="en-US" dirty="0"/>
              <a:t>Dove: Campaign for Real Beauty</a:t>
            </a:r>
          </a:p>
          <a:p>
            <a:pPr lvl="1"/>
            <a:r>
              <a:rPr lang="en-US" dirty="0"/>
              <a:t>2% of women worldwide think they are beautiful</a:t>
            </a:r>
          </a:p>
          <a:p>
            <a:pPr lvl="1"/>
            <a:r>
              <a:rPr lang="en-US" dirty="0"/>
              <a:t>New definition of </a:t>
            </a:r>
            <a:r>
              <a:rPr lang="en-US" dirty="0" smtClean="0"/>
              <a:t>beauty</a:t>
            </a:r>
            <a:endParaRPr lang="en-US" dirty="0"/>
          </a:p>
        </p:txBody>
      </p:sp>
    </p:spTree>
    <p:extLst>
      <p:ext uri="{BB962C8B-B14F-4D97-AF65-F5344CB8AC3E}">
        <p14:creationId xmlns:p14="http://schemas.microsoft.com/office/powerpoint/2010/main" val="2927025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Positioning </a:t>
            </a:r>
            <a:r>
              <a:rPr lang="en-US" sz="2000" b="0" dirty="0" smtClean="0"/>
              <a:t>(4 </a:t>
            </a:r>
            <a:r>
              <a:rPr lang="en-US" sz="2000" b="0" dirty="0"/>
              <a:t>of </a:t>
            </a:r>
            <a:r>
              <a:rPr lang="en-US" sz="2000" b="0" dirty="0" smtClean="0"/>
              <a:t>4)</a:t>
            </a:r>
            <a:endParaRPr lang="en-US" dirty="0"/>
          </a:p>
        </p:txBody>
      </p:sp>
      <p:sp>
        <p:nvSpPr>
          <p:cNvPr id="3" name="Content Placeholder 2"/>
          <p:cNvSpPr>
            <a:spLocks noGrp="1"/>
          </p:cNvSpPr>
          <p:nvPr>
            <p:ph type="body" idx="1"/>
          </p:nvPr>
        </p:nvSpPr>
        <p:spPr>
          <a:xfrm>
            <a:off x="457201" y="1583631"/>
            <a:ext cx="3816626" cy="4525963"/>
          </a:xfrm>
        </p:spPr>
        <p:txBody>
          <a:bodyPr/>
          <a:lstStyle/>
          <a:p>
            <a:r>
              <a:rPr lang="en-US" sz="2000" b="1" dirty="0"/>
              <a:t>Global consumer culture positioning</a:t>
            </a:r>
          </a:p>
          <a:p>
            <a:pPr lvl="1"/>
            <a:r>
              <a:rPr lang="en-US" sz="2000" dirty="0"/>
              <a:t>Identifies the brand as a symbol of a particular global culture or segment</a:t>
            </a:r>
          </a:p>
          <a:p>
            <a:pPr lvl="1"/>
            <a:r>
              <a:rPr lang="en-US" sz="2000" dirty="0"/>
              <a:t>High-touch and high-tech products</a:t>
            </a:r>
          </a:p>
          <a:p>
            <a:r>
              <a:rPr lang="en-US" sz="2000" b="1" dirty="0"/>
              <a:t>Foreign consumer culture positioning</a:t>
            </a:r>
          </a:p>
          <a:p>
            <a:pPr lvl="1"/>
            <a:r>
              <a:rPr lang="en-US" sz="2000" dirty="0"/>
              <a:t>Associates the brand’s users, use occasions, or product origins with a foreign country or </a:t>
            </a:r>
            <a:r>
              <a:rPr lang="en-US" sz="2000" dirty="0" smtClean="0"/>
              <a:t>culture</a:t>
            </a:r>
            <a:endParaRPr lang="en-US" sz="2000" dirty="0"/>
          </a:p>
        </p:txBody>
      </p:sp>
      <p:sp>
        <p:nvSpPr>
          <p:cNvPr id="4" name="Content Placeholder 3"/>
          <p:cNvSpPr>
            <a:spLocks noGrp="1"/>
          </p:cNvSpPr>
          <p:nvPr>
            <p:ph type="body" idx="13"/>
          </p:nvPr>
        </p:nvSpPr>
        <p:spPr>
          <a:xfrm>
            <a:off x="4711148" y="1583630"/>
            <a:ext cx="3975651" cy="4525963"/>
          </a:xfrm>
        </p:spPr>
        <p:txBody>
          <a:bodyPr/>
          <a:lstStyle/>
          <a:p>
            <a:r>
              <a:rPr lang="en-US" sz="2000" b="1" dirty="0"/>
              <a:t>Local consumer culture positioning</a:t>
            </a:r>
          </a:p>
          <a:p>
            <a:pPr lvl="1"/>
            <a:r>
              <a:rPr lang="en-US" sz="2000" dirty="0"/>
              <a:t>Identifies with local cultural meanings</a:t>
            </a:r>
          </a:p>
          <a:p>
            <a:pPr lvl="1"/>
            <a:r>
              <a:rPr lang="en-US" sz="2000" dirty="0"/>
              <a:t>Consumed by local people</a:t>
            </a:r>
          </a:p>
          <a:p>
            <a:pPr lvl="1"/>
            <a:r>
              <a:rPr lang="en-US" sz="2000" dirty="0"/>
              <a:t>Locally produced for local people</a:t>
            </a:r>
          </a:p>
          <a:p>
            <a:pPr lvl="1"/>
            <a:r>
              <a:rPr lang="en-US" sz="2000" dirty="0"/>
              <a:t>Used frequently for food, personal, and household nondurables</a:t>
            </a:r>
          </a:p>
          <a:p>
            <a:pPr lvl="1"/>
            <a:r>
              <a:rPr lang="en-US" sz="2000" dirty="0" smtClean="0"/>
              <a:t>Ex</a:t>
            </a:r>
            <a:r>
              <a:rPr lang="en-US" sz="100" dirty="0" smtClean="0">
                <a:solidFill>
                  <a:schemeClr val="bg1"/>
                </a:solidFill>
              </a:rPr>
              <a:t>ample</a:t>
            </a:r>
            <a:r>
              <a:rPr lang="en-US" sz="2000" dirty="0" smtClean="0"/>
              <a:t>.: </a:t>
            </a:r>
            <a:r>
              <a:rPr lang="en-US" sz="2000" dirty="0"/>
              <a:t>Budweiser is identified with small-town </a:t>
            </a:r>
            <a:r>
              <a:rPr lang="en-US" sz="2000" dirty="0" smtClean="0"/>
              <a:t>America</a:t>
            </a:r>
            <a:endParaRPr lang="en-US" sz="2000" dirty="0"/>
          </a:p>
        </p:txBody>
      </p:sp>
    </p:spTree>
    <p:extLst>
      <p:ext uri="{BB962C8B-B14F-4D97-AF65-F5344CB8AC3E}">
        <p14:creationId xmlns:p14="http://schemas.microsoft.com/office/powerpoint/2010/main" val="2989728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alphaModFix/>
          </a:blip>
          <a:stretch>
            <a:fillRect/>
          </a:stretch>
        </p:blipFill>
        <p:spPr>
          <a:xfrm>
            <a:off x="862013" y="2310096"/>
            <a:ext cx="7419975" cy="2466975"/>
          </a:xfrm>
          <a:prstGeom prst="rect">
            <a:avLst/>
          </a:prstGeom>
          <a:noFill/>
          <a:ln>
            <a:noFill/>
          </a:ln>
        </p:spPr>
      </p:pic>
    </p:spTree>
    <p:extLst>
      <p:ext uri="{BB962C8B-B14F-4D97-AF65-F5344CB8AC3E}">
        <p14:creationId xmlns:p14="http://schemas.microsoft.com/office/powerpoint/2010/main" val="567635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Global Market </a:t>
            </a:r>
            <a:r>
              <a:rPr lang="en-US" dirty="0" smtClean="0"/>
              <a:t>Segmentation </a:t>
            </a:r>
            <a:r>
              <a:rPr lang="en-US" sz="2000" b="0" dirty="0" smtClean="0"/>
              <a:t>(1 of 2)</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The process of dividing the world market into distinct subsets of customers that have similar needs (for example, country groups or individual interest groups).</a:t>
            </a:r>
          </a:p>
          <a:p>
            <a:pPr eaLnBrk="1" hangingPunct="1"/>
            <a:r>
              <a:rPr lang="en-US" altLang="en-US" b="1" dirty="0"/>
              <a:t>Pluralization of Consumption or segment simultaneity </a:t>
            </a:r>
            <a:r>
              <a:rPr lang="en-US" altLang="en-US" dirty="0"/>
              <a:t>theory was advanced by Professor Theodore Levitt 4 decades ago stating that consumers seek variety and new segments will appear in many national markets. i.e., sushi, </a:t>
            </a:r>
            <a:r>
              <a:rPr lang="en-US" altLang="en-US" dirty="0" smtClean="0"/>
              <a:t>pizza</a:t>
            </a:r>
            <a:endParaRPr lang="en-US" altLang="en-US" dirty="0"/>
          </a:p>
        </p:txBody>
      </p:sp>
    </p:spTree>
    <p:extLst>
      <p:ext uri="{BB962C8B-B14F-4D97-AF65-F5344CB8AC3E}">
        <p14:creationId xmlns:p14="http://schemas.microsoft.com/office/powerpoint/2010/main" val="214180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Global Market Segmentation </a:t>
            </a:r>
            <a:r>
              <a:rPr lang="en-US" sz="2000" b="0" dirty="0" smtClean="0"/>
              <a:t>(2 </a:t>
            </a:r>
            <a:r>
              <a:rPr lang="en-US" sz="2000" b="0" dirty="0"/>
              <a:t>of 2)</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b="1" dirty="0"/>
              <a:t>Types of segmentation methods</a:t>
            </a:r>
          </a:p>
          <a:p>
            <a:pPr lvl="1"/>
            <a:r>
              <a:rPr lang="en-US" altLang="en-US" dirty="0"/>
              <a:t>Demographic segmentation</a:t>
            </a:r>
          </a:p>
          <a:p>
            <a:pPr lvl="1"/>
            <a:r>
              <a:rPr lang="en-US" altLang="en-US" dirty="0"/>
              <a:t>Psychographic segmentation</a:t>
            </a:r>
          </a:p>
          <a:p>
            <a:pPr lvl="1"/>
            <a:r>
              <a:rPr lang="en-US" altLang="en-US" dirty="0"/>
              <a:t>Behavior segmentation</a:t>
            </a:r>
          </a:p>
          <a:p>
            <a:pPr lvl="1"/>
            <a:r>
              <a:rPr lang="en-US" altLang="en-US" dirty="0"/>
              <a:t>Benefit </a:t>
            </a:r>
            <a:r>
              <a:rPr lang="en-US" altLang="en-US" dirty="0" smtClean="0"/>
              <a:t>segmentation</a:t>
            </a:r>
            <a:endParaRPr lang="en-US" altLang="en-US" dirty="0"/>
          </a:p>
        </p:txBody>
      </p:sp>
    </p:spTree>
    <p:extLst>
      <p:ext uri="{BB962C8B-B14F-4D97-AF65-F5344CB8AC3E}">
        <p14:creationId xmlns:p14="http://schemas.microsoft.com/office/powerpoint/2010/main" val="93705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Geographic Segmentation</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Dividing the world into geographic subgroups</a:t>
            </a:r>
          </a:p>
          <a:p>
            <a:pPr eaLnBrk="1" hangingPunct="1"/>
            <a:r>
              <a:rPr lang="en-US" altLang="en-US" dirty="0"/>
              <a:t>The advantage of geography is proximity</a:t>
            </a:r>
          </a:p>
          <a:p>
            <a:pPr eaLnBrk="1" hangingPunct="1"/>
            <a:r>
              <a:rPr lang="en-US" altLang="en-US" dirty="0"/>
              <a:t>However, just because people are in close proximity does not mean they are similar</a:t>
            </a:r>
          </a:p>
        </p:txBody>
      </p:sp>
    </p:spTree>
    <p:extLst>
      <p:ext uri="{BB962C8B-B14F-4D97-AF65-F5344CB8AC3E}">
        <p14:creationId xmlns:p14="http://schemas.microsoft.com/office/powerpoint/2010/main" val="226654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Demographic </a:t>
            </a:r>
            <a:r>
              <a:rPr lang="en-US" dirty="0" smtClean="0"/>
              <a:t>Segmentation </a:t>
            </a:r>
            <a:r>
              <a:rPr lang="en-US" sz="2000" b="0" dirty="0" smtClean="0"/>
              <a:t>(1 of 2)</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Based on measurable population characteristics</a:t>
            </a:r>
          </a:p>
          <a:p>
            <a:pPr lvl="1"/>
            <a:r>
              <a:rPr lang="en-US" altLang="en-US" dirty="0"/>
              <a:t>Age</a:t>
            </a:r>
          </a:p>
          <a:p>
            <a:pPr lvl="1"/>
            <a:r>
              <a:rPr lang="en-US" altLang="en-US" dirty="0"/>
              <a:t>Income</a:t>
            </a:r>
          </a:p>
          <a:p>
            <a:pPr lvl="1"/>
            <a:r>
              <a:rPr lang="en-US" altLang="en-US" dirty="0"/>
              <a:t>Gender</a:t>
            </a:r>
          </a:p>
          <a:p>
            <a:pPr lvl="1"/>
            <a:r>
              <a:rPr lang="en-US" altLang="en-US" dirty="0"/>
              <a:t>Age distribution</a:t>
            </a:r>
          </a:p>
          <a:p>
            <a:pPr lvl="1"/>
            <a:r>
              <a:rPr lang="en-US" altLang="en-US" dirty="0" smtClean="0"/>
              <a:t>Education</a:t>
            </a:r>
            <a:endParaRPr lang="en-US" altLang="en-US" dirty="0"/>
          </a:p>
          <a:p>
            <a:pPr lvl="1"/>
            <a:r>
              <a:rPr lang="en-US" altLang="en-US" dirty="0"/>
              <a:t>Occupation</a:t>
            </a:r>
          </a:p>
          <a:p>
            <a:pPr lvl="1"/>
            <a:r>
              <a:rPr lang="en-US" altLang="en-US" dirty="0"/>
              <a:t>Generally, national income is the most important </a:t>
            </a:r>
            <a:r>
              <a:rPr lang="en-US" altLang="en-US" dirty="0" smtClean="0"/>
              <a:t>variable</a:t>
            </a:r>
            <a:endParaRPr lang="en-US" altLang="en-US" dirty="0"/>
          </a:p>
        </p:txBody>
      </p:sp>
    </p:spTree>
    <p:extLst>
      <p:ext uri="{BB962C8B-B14F-4D97-AF65-F5344CB8AC3E}">
        <p14:creationId xmlns:p14="http://schemas.microsoft.com/office/powerpoint/2010/main" val="127156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Demographic Segmentation </a:t>
            </a:r>
            <a:r>
              <a:rPr lang="en-US" sz="2000" b="0" dirty="0" smtClean="0"/>
              <a:t>(2 </a:t>
            </a:r>
            <a:r>
              <a:rPr lang="en-US" sz="2000" b="0" dirty="0"/>
              <a:t>of 2)</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500 million Asian consumers aged 16 and younger</a:t>
            </a:r>
          </a:p>
          <a:p>
            <a:pPr eaLnBrk="1" hangingPunct="1"/>
            <a:r>
              <a:rPr lang="en-US" altLang="en-US" dirty="0"/>
              <a:t>India has the youngest demographic profile among the world’s large nations; half are younger than 25, 14 yr. olds &amp; younger equal the entire U.S. population</a:t>
            </a:r>
          </a:p>
          <a:p>
            <a:pPr eaLnBrk="1" hangingPunct="1"/>
            <a:r>
              <a:rPr lang="en-US" altLang="en-US" dirty="0"/>
              <a:t>Half of Japanese will be 50+ yrs. by 2025</a:t>
            </a:r>
          </a:p>
          <a:p>
            <a:pPr eaLnBrk="1" hangingPunct="1"/>
            <a:r>
              <a:rPr lang="en-US" altLang="en-US" dirty="0"/>
              <a:t>20% of Americans (70 million) will be 65+ by 2030</a:t>
            </a:r>
          </a:p>
          <a:p>
            <a:pPr eaLnBrk="1" hangingPunct="1"/>
            <a:r>
              <a:rPr lang="en-US" altLang="en-US" dirty="0"/>
              <a:t>U.S. Ethnic </a:t>
            </a:r>
            <a:r>
              <a:rPr lang="en-US" altLang="en-US" dirty="0" smtClean="0"/>
              <a:t>groups-African/Black</a:t>
            </a:r>
            <a:r>
              <a:rPr lang="en-US" altLang="en-US" dirty="0"/>
              <a:t>, Hispanics, &amp; Asian Americans have a combined annual buying power of $233 </a:t>
            </a:r>
            <a:r>
              <a:rPr lang="en-US" altLang="en-US" dirty="0" smtClean="0"/>
              <a:t>billion</a:t>
            </a:r>
            <a:endParaRPr lang="en-US" altLang="en-US" dirty="0"/>
          </a:p>
        </p:txBody>
      </p:sp>
    </p:spTree>
    <p:extLst>
      <p:ext uri="{BB962C8B-B14F-4D97-AF65-F5344CB8AC3E}">
        <p14:creationId xmlns:p14="http://schemas.microsoft.com/office/powerpoint/2010/main" val="30902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pPr eaLnBrk="1" hangingPunct="1"/>
            <a:r>
              <a:rPr lang="en-US" dirty="0"/>
              <a:t>Income &amp; Population Segmentation</a:t>
            </a:r>
            <a:endParaRPr lang="en-US" altLang="en-US" sz="2000" b="0" dirty="0" smtClean="0"/>
          </a:p>
        </p:txBody>
      </p:sp>
      <p:sp>
        <p:nvSpPr>
          <p:cNvPr id="13315" name="Content Placeholder 2"/>
          <p:cNvSpPr>
            <a:spLocks noGrp="1" noChangeArrowheads="1"/>
          </p:cNvSpPr>
          <p:nvPr>
            <p:ph type="body" idx="1"/>
          </p:nvPr>
        </p:nvSpPr>
        <p:spPr/>
        <p:txBody>
          <a:bodyPr/>
          <a:lstStyle/>
          <a:p>
            <a:pPr eaLnBrk="1" hangingPunct="1"/>
            <a:r>
              <a:rPr lang="en-US" altLang="en-US" dirty="0"/>
              <a:t>2/3 world </a:t>
            </a:r>
            <a:r>
              <a:rPr lang="en-US" altLang="en-US" dirty="0" smtClean="0"/>
              <a:t>G</a:t>
            </a:r>
            <a:r>
              <a:rPr lang="en-US" altLang="en-US" sz="100" dirty="0" smtClean="0"/>
              <a:t> </a:t>
            </a:r>
            <a:r>
              <a:rPr lang="en-US" altLang="en-US" dirty="0" smtClean="0"/>
              <a:t>N</a:t>
            </a:r>
            <a:r>
              <a:rPr lang="en-US" altLang="en-US" sz="100" dirty="0" smtClean="0"/>
              <a:t> </a:t>
            </a:r>
            <a:r>
              <a:rPr lang="en-US" altLang="en-US" dirty="0" smtClean="0"/>
              <a:t>I </a:t>
            </a:r>
            <a:r>
              <a:rPr lang="en-US" altLang="en-US" dirty="0"/>
              <a:t>in the Triad, 12% o population</a:t>
            </a:r>
          </a:p>
          <a:p>
            <a:pPr eaLnBrk="1" hangingPunct="1"/>
            <a:r>
              <a:rPr lang="en-US" altLang="en-US" dirty="0"/>
              <a:t>Don’t use income as the only variable for assessing market opportunity</a:t>
            </a:r>
          </a:p>
          <a:p>
            <a:pPr eaLnBrk="1" hangingPunct="1"/>
            <a:r>
              <a:rPr lang="en-US" altLang="en-US" dirty="0"/>
              <a:t>Use Purchasing Power Parity</a:t>
            </a:r>
          </a:p>
          <a:p>
            <a:pPr eaLnBrk="1" hangingPunct="1"/>
            <a:r>
              <a:rPr lang="en-US" altLang="en-US" dirty="0"/>
              <a:t>Do not read into the numbers</a:t>
            </a:r>
          </a:p>
          <a:p>
            <a:pPr eaLnBrk="1" hangingPunct="1"/>
            <a:r>
              <a:rPr lang="en-US" altLang="en-US" dirty="0"/>
              <a:t>Some services are free in developing nations so there is more purchasing power</a:t>
            </a:r>
          </a:p>
          <a:p>
            <a:pPr eaLnBrk="1" hangingPunct="1"/>
            <a:r>
              <a:rPr lang="en-US" altLang="en-US" dirty="0"/>
              <a:t>For products with low enough price, population is a more important </a:t>
            </a:r>
            <a:r>
              <a:rPr lang="en-US" altLang="en-US" dirty="0" smtClean="0"/>
              <a:t>variable</a:t>
            </a:r>
            <a:endParaRPr lang="en-US" altLang="en-US" dirty="0"/>
          </a:p>
        </p:txBody>
      </p:sp>
    </p:spTree>
    <p:extLst>
      <p:ext uri="{BB962C8B-B14F-4D97-AF65-F5344CB8AC3E}">
        <p14:creationId xmlns:p14="http://schemas.microsoft.com/office/powerpoint/2010/main" val="422312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mp;G 9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mp;G 9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K&amp;G 9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16348</TotalTime>
  <Words>2957</Words>
  <Application>Microsoft Office PowerPoint</Application>
  <PresentationFormat>On-screen Show (4:3)</PresentationFormat>
  <Paragraphs>271</Paragraphs>
  <Slides>35</Slides>
  <Notes>32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35</vt:i4>
      </vt:variant>
    </vt:vector>
  </HeadingPairs>
  <TitlesOfParts>
    <vt:vector size="49" baseType="lpstr">
      <vt:lpstr>ＭＳ Ｐゴシック</vt:lpstr>
      <vt:lpstr>Arial</vt:lpstr>
      <vt:lpstr>BrowalliaUPC</vt:lpstr>
      <vt:lpstr>Calibri</vt:lpstr>
      <vt:lpstr>HP Simplified</vt:lpstr>
      <vt:lpstr>HP Simplified Light</vt:lpstr>
      <vt:lpstr>Noto Sans Symbols</vt:lpstr>
      <vt:lpstr>Tahoma</vt:lpstr>
      <vt:lpstr>Times New Roman</vt:lpstr>
      <vt:lpstr>Verdana</vt:lpstr>
      <vt:lpstr>508 Lecture</vt:lpstr>
      <vt:lpstr>1_K&amp;G 9e</vt:lpstr>
      <vt:lpstr>K&amp;G 9e</vt:lpstr>
      <vt:lpstr>2_K&amp;G 9e</vt:lpstr>
      <vt:lpstr>Global Marketing</vt:lpstr>
      <vt:lpstr>Learning Objectives (1 of 2)</vt:lpstr>
      <vt:lpstr>Learning Objectives (2 of 2)</vt:lpstr>
      <vt:lpstr>Global Market Segmentation (1 of 2)</vt:lpstr>
      <vt:lpstr>Global Market Segmentation (2 of 2)</vt:lpstr>
      <vt:lpstr>Geographic Segmentation</vt:lpstr>
      <vt:lpstr>Demographic Segmentation (1 of 2)</vt:lpstr>
      <vt:lpstr>Demographic Segmentation (2 of 2)</vt:lpstr>
      <vt:lpstr>Income &amp; Population Segmentation</vt:lpstr>
      <vt:lpstr>Market Segments by Income &amp; Population</vt:lpstr>
      <vt:lpstr>Gender Segmentation</vt:lpstr>
      <vt:lpstr>Psychographic Segmentation</vt:lpstr>
      <vt:lpstr>Euroconsumers (1 of 2)</vt:lpstr>
      <vt:lpstr>Euroconsumers (2 of 2)</vt:lpstr>
      <vt:lpstr>Behavior Segmentation (1 of 2)</vt:lpstr>
      <vt:lpstr>Behavior Segmentation (2 of 2)</vt:lpstr>
      <vt:lpstr>Euroconsumers</vt:lpstr>
      <vt:lpstr>Assessing Market Potential (1 of 2)</vt:lpstr>
      <vt:lpstr>Assessing Market Potential (2 of 2)</vt:lpstr>
      <vt:lpstr>Criteria for Targeting</vt:lpstr>
      <vt:lpstr>Current Segment Size &amp; Growth</vt:lpstr>
      <vt:lpstr>Potential Competition (1 of 2)</vt:lpstr>
      <vt:lpstr>Potential Competition (2 of 2)</vt:lpstr>
      <vt:lpstr>Feasibility and Compatibility</vt:lpstr>
      <vt:lpstr>Framework for Selecting Target Markets</vt:lpstr>
      <vt:lpstr>9 Questions for Creating a Product-Market Profile (1 of 2)</vt:lpstr>
      <vt:lpstr>9 Questions for Creating a Product-Market Profile (2 of 2)</vt:lpstr>
      <vt:lpstr>Product-Market Decisions</vt:lpstr>
      <vt:lpstr>Target Market Strategy Options (1 of 2)</vt:lpstr>
      <vt:lpstr>Target Market Strategy Options (2 of 2)</vt:lpstr>
      <vt:lpstr>Positioning (1 of 4)</vt:lpstr>
      <vt:lpstr>Positioning (2 of 4)</vt:lpstr>
      <vt:lpstr>Positioning (3 of 4)</vt:lpstr>
      <vt:lpstr>Positioning (4 of 4)</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9e</dc:title>
  <dc:subject>BusPub</dc:subject>
  <dc:creator>Keegan/Green</dc:creator>
  <cp:keywords>Accessible</cp:keywords>
  <cp:lastModifiedBy>Matta, Gourav (Cognizant)</cp:lastModifiedBy>
  <cp:revision>1366</cp:revision>
  <dcterms:modified xsi:type="dcterms:W3CDTF">2018-02-21T06:26:33Z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