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6"/>
  </p:notesMasterIdLst>
  <p:handoutMasterIdLst>
    <p:handoutMasterId r:id="rId47"/>
  </p:handoutMasterIdLst>
  <p:sldIdLst>
    <p:sldId id="301" r:id="rId2"/>
    <p:sldId id="1261" r:id="rId3"/>
    <p:sldId id="1419" r:id="rId4"/>
    <p:sldId id="1263" r:id="rId5"/>
    <p:sldId id="1450" r:id="rId6"/>
    <p:sldId id="1501" r:id="rId7"/>
    <p:sldId id="1521" r:id="rId8"/>
    <p:sldId id="1420" r:id="rId9"/>
    <p:sldId id="1452" r:id="rId10"/>
    <p:sldId id="1453" r:id="rId11"/>
    <p:sldId id="1421" r:id="rId12"/>
    <p:sldId id="1502" r:id="rId13"/>
    <p:sldId id="1503" r:id="rId14"/>
    <p:sldId id="1493" r:id="rId15"/>
    <p:sldId id="1494" r:id="rId16"/>
    <p:sldId id="1455" r:id="rId17"/>
    <p:sldId id="1504" r:id="rId18"/>
    <p:sldId id="1423" r:id="rId19"/>
    <p:sldId id="1424" r:id="rId20"/>
    <p:sldId id="1505" r:id="rId21"/>
    <p:sldId id="1506" r:id="rId22"/>
    <p:sldId id="1456" r:id="rId23"/>
    <p:sldId id="1426" r:id="rId24"/>
    <p:sldId id="1507" r:id="rId25"/>
    <p:sldId id="1461" r:id="rId26"/>
    <p:sldId id="1462" r:id="rId27"/>
    <p:sldId id="1508" r:id="rId28"/>
    <p:sldId id="1509" r:id="rId29"/>
    <p:sldId id="1520" r:id="rId30"/>
    <p:sldId id="1463" r:id="rId31"/>
    <p:sldId id="1511" r:id="rId32"/>
    <p:sldId id="1512" r:id="rId33"/>
    <p:sldId id="1465" r:id="rId34"/>
    <p:sldId id="1513" r:id="rId35"/>
    <p:sldId id="1514" r:id="rId36"/>
    <p:sldId id="1466" r:id="rId37"/>
    <p:sldId id="1515" r:id="rId38"/>
    <p:sldId id="1516" r:id="rId39"/>
    <p:sldId id="1517" r:id="rId40"/>
    <p:sldId id="1518" r:id="rId41"/>
    <p:sldId id="1467" r:id="rId42"/>
    <p:sldId id="1519" r:id="rId43"/>
    <p:sldId id="1469" r:id="rId44"/>
    <p:sldId id="837" r:id="rId4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08" userDrawn="1">
          <p15:clr>
            <a:srgbClr val="A4A3A4"/>
          </p15:clr>
        </p15:guide>
        <p15:guide id="2" pos="2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B9B9"/>
    <a:srgbClr val="007EA2"/>
    <a:srgbClr val="D4EAE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1" autoAdjust="0"/>
    <p:restoredTop sz="86395" autoAdjust="0"/>
  </p:normalViewPr>
  <p:slideViewPr>
    <p:cSldViewPr snapToGrid="0" snapToObjects="1">
      <p:cViewPr varScale="1">
        <p:scale>
          <a:sx n="99" d="100"/>
          <a:sy n="99" d="100"/>
        </p:scale>
        <p:origin x="300" y="90"/>
      </p:cViewPr>
      <p:guideLst>
        <p:guide orient="horz" pos="4008"/>
        <p:guide pos="264"/>
      </p:guideLst>
    </p:cSldViewPr>
  </p:slideViewPr>
  <p:outlineViewPr>
    <p:cViewPr>
      <p:scale>
        <a:sx n="33" d="100"/>
        <a:sy n="33" d="100"/>
      </p:scale>
      <p:origin x="0" y="-187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3/7/2018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smtClean="0">
                <a:solidFill>
                  <a:schemeClr val="dk1"/>
                </a:solidFill>
                <a:latin typeface="+mn-lt"/>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smtClean="0">
                <a:solidFill>
                  <a:schemeClr val="dk1"/>
                </a:solidFill>
                <a:latin typeface="+mn-lt"/>
                <a:ea typeface="Arial"/>
                <a:cs typeface="Arial"/>
                <a:sym typeface="Arial"/>
              </a:rPr>
              <a:t>1) MathType Plugin</a:t>
            </a:r>
          </a:p>
          <a:p>
            <a:r>
              <a:rPr lang="en-US" sz="1200" b="0" i="0" u="none" strike="noStrike" kern="1200" cap="none" dirty="0" smtClean="0">
                <a:solidFill>
                  <a:schemeClr val="dk1"/>
                </a:solidFill>
                <a:latin typeface="+mn-lt"/>
                <a:ea typeface="Arial"/>
                <a:cs typeface="Arial"/>
                <a:sym typeface="Arial"/>
              </a:rPr>
              <a:t>2) Math Player (free versions available)</a:t>
            </a:r>
          </a:p>
          <a:p>
            <a:r>
              <a:rPr lang="en-US" sz="1200" b="0" i="0" u="none" strike="noStrike" kern="1200" cap="none" dirty="0" smtClean="0">
                <a:solidFill>
                  <a:schemeClr val="dk1"/>
                </a:solidFill>
                <a:latin typeface="+mn-lt"/>
                <a:ea typeface="Arial"/>
                <a:cs typeface="Arial"/>
                <a:sym typeface="Arial"/>
              </a:rPr>
              <a:t>3) NVDA Reader (free versions available)</a:t>
            </a:r>
            <a:endParaRPr lang="en-US" dirty="0" smtClean="0">
              <a:latin typeface="+mn-lt"/>
            </a:endParaRPr>
          </a:p>
        </p:txBody>
      </p:sp>
      <p:sp>
        <p:nvSpPr>
          <p:cNvPr id="193" name="Shape 1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06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McDonald</a:t>
            </a:r>
            <a:r>
              <a:rPr lang="ja-JP" altLang="en-US" dirty="0" smtClean="0"/>
              <a:t>’</a:t>
            </a:r>
            <a:r>
              <a:rPr lang="en-US" dirty="0" smtClean="0"/>
              <a:t>s does not serve beef hamburgers in India because Hindus do not eat beef.</a:t>
            </a:r>
          </a:p>
          <a:p>
            <a:pPr>
              <a:spcBef>
                <a:spcPct val="0"/>
              </a:spcBef>
            </a:pPr>
            <a:r>
              <a:rPr lang="en-US" dirty="0" smtClean="0"/>
              <a:t>There were objections raised in the merger of Daimler-Benz and Chrysler relating to Jewish history and the Holocaust. </a:t>
            </a:r>
          </a:p>
          <a:p>
            <a:pPr>
              <a:spcBef>
                <a:spcPct val="0"/>
              </a:spcBef>
            </a:pPr>
            <a:endParaRPr lang="en-US" dirty="0" smtClean="0"/>
          </a:p>
          <a:p>
            <a:pPr>
              <a:spcBef>
                <a:spcPct val="0"/>
              </a:spcBef>
            </a:pPr>
            <a:r>
              <a:rPr lang="en-US" dirty="0" smtClean="0"/>
              <a:t> </a:t>
            </a:r>
          </a:p>
          <a:p>
            <a:pPr>
              <a:spcBef>
                <a:spcPct val="0"/>
              </a:spcBef>
            </a:pPr>
            <a:r>
              <a:rPr lang="en-US" dirty="0" smtClean="0"/>
              <a:t>Some Muslims have tapped into anti-American sentiment by urging a boycott of American brands due to U.S. military action in the Mideast following 9/11.</a:t>
            </a:r>
          </a:p>
          <a:p>
            <a:pPr>
              <a:spcBef>
                <a:spcPct val="0"/>
              </a:spcBef>
            </a:pPr>
            <a:r>
              <a:rPr lang="en-US" dirty="0" smtClean="0"/>
              <a:t> </a:t>
            </a:r>
          </a:p>
          <a:p>
            <a:pPr>
              <a:spcBef>
                <a:spcPct val="0"/>
              </a:spcBef>
            </a:pPr>
            <a:r>
              <a:rPr lang="en-US" dirty="0" smtClean="0"/>
              <a:t>Europeans are divided on the issue of referring to God and Christianity in a new European constitution. Strong Catholic countries like Ireland, Spain, Italy, and Poland are for inclusion. France and Belgium are strong advocates of separation of church and state.  Europe</a:t>
            </a:r>
            <a:r>
              <a:rPr lang="ja-JP" altLang="en-US" dirty="0" smtClean="0"/>
              <a:t>’</a:t>
            </a:r>
            <a:r>
              <a:rPr lang="en-US" dirty="0" smtClean="0"/>
              <a:t>s politically active Muslim minority are resisting inclusion of Christianity in the EU Constitution.</a:t>
            </a:r>
          </a:p>
          <a:p>
            <a:pPr>
              <a:spcBef>
                <a:spcPct val="0"/>
              </a:spcBef>
            </a:pPr>
            <a:r>
              <a:rPr lang="en-US" dirty="0" smtClean="0"/>
              <a:t> </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b="0" i="0" u="none" strike="noStrike" kern="1200" cap="none" dirty="0" smtClean="0">
                <a:solidFill>
                  <a:schemeClr val="tx1"/>
                </a:solidFill>
                <a:latin typeface="Arial"/>
                <a:ea typeface="Arial"/>
                <a:cs typeface="Arial"/>
                <a:sym typeface="Arial"/>
              </a:rPr>
              <a:t>One entrepreneur, Tunisian-born </a:t>
            </a:r>
            <a:r>
              <a:rPr lang="en-US" sz="1200" b="0" i="0" u="none" strike="noStrike" kern="1200" cap="none" dirty="0" err="1" smtClean="0">
                <a:solidFill>
                  <a:schemeClr val="tx1"/>
                </a:solidFill>
                <a:latin typeface="Arial"/>
                <a:ea typeface="Arial"/>
                <a:cs typeface="Arial"/>
                <a:sym typeface="Arial"/>
              </a:rPr>
              <a:t>Tawfik</a:t>
            </a:r>
            <a:r>
              <a:rPr lang="en-US" sz="1200" b="0" i="0" u="none" strike="noStrike" kern="1200" cap="none" dirty="0" smtClean="0">
                <a:solidFill>
                  <a:schemeClr val="tx1"/>
                </a:solidFill>
                <a:latin typeface="Arial"/>
                <a:ea typeface="Arial"/>
                <a:cs typeface="Arial"/>
                <a:sym typeface="Arial"/>
              </a:rPr>
              <a:t> </a:t>
            </a:r>
            <a:r>
              <a:rPr lang="en-US" sz="1200" b="0" i="0" u="none" strike="noStrike" kern="1200" cap="none" dirty="0" err="1" smtClean="0">
                <a:solidFill>
                  <a:schemeClr val="tx1"/>
                </a:solidFill>
                <a:latin typeface="Arial"/>
                <a:ea typeface="Arial"/>
                <a:cs typeface="Arial"/>
                <a:sym typeface="Arial"/>
              </a:rPr>
              <a:t>Mathlouthi</a:t>
            </a:r>
            <a:r>
              <a:rPr lang="en-US" sz="1200" b="0" i="0" u="none" strike="noStrike" kern="1200" cap="none" dirty="0" smtClean="0">
                <a:solidFill>
                  <a:schemeClr val="tx1"/>
                </a:solidFill>
                <a:latin typeface="Arial"/>
                <a:ea typeface="Arial"/>
                <a:cs typeface="Arial"/>
                <a:sym typeface="Arial"/>
              </a:rPr>
              <a:t>, launched a soft drink brand, Mecca-Cola, as an alternative to Coca-Cola for Muslims living in the United Kingdom and France. The brand’s name is both an intentional reference to the holy city of Islam as well as an ironic swipe at Coca-Cola, which </a:t>
            </a:r>
            <a:r>
              <a:rPr lang="en-US" sz="1200" b="0" i="0" u="none" strike="noStrike" kern="1200" cap="none" dirty="0" err="1" smtClean="0">
                <a:solidFill>
                  <a:schemeClr val="tx1"/>
                </a:solidFill>
                <a:latin typeface="Arial"/>
                <a:ea typeface="Arial"/>
                <a:cs typeface="Arial"/>
                <a:sym typeface="Arial"/>
              </a:rPr>
              <a:t>Mathlouthi</a:t>
            </a:r>
            <a:r>
              <a:rPr lang="en-US" sz="1200" b="0" i="0" u="none" strike="noStrike" kern="1200" cap="none" dirty="0" smtClean="0">
                <a:solidFill>
                  <a:schemeClr val="tx1"/>
                </a:solidFill>
                <a:latin typeface="Arial"/>
                <a:ea typeface="Arial"/>
                <a:cs typeface="Arial"/>
                <a:sym typeface="Arial"/>
              </a:rPr>
              <a:t> calls “the Mecca of capitalism.” London’s </a:t>
            </a:r>
            <a:r>
              <a:rPr lang="en-US" sz="1200" b="0" i="1" u="none" strike="noStrike" kern="1200" cap="none" dirty="0" smtClean="0">
                <a:solidFill>
                  <a:schemeClr val="tx1"/>
                </a:solidFill>
                <a:latin typeface="Arial"/>
                <a:ea typeface="Arial"/>
                <a:cs typeface="Arial"/>
                <a:sym typeface="Arial"/>
              </a:rPr>
              <a:t>Sunday Times</a:t>
            </a:r>
            <a:r>
              <a:rPr lang="en-US" sz="1200" b="0" i="0" u="none" strike="noStrike" kern="1200" cap="none" dirty="0" smtClean="0">
                <a:solidFill>
                  <a:schemeClr val="tx1"/>
                </a:solidFill>
                <a:latin typeface="Arial"/>
                <a:ea typeface="Arial"/>
                <a:cs typeface="Arial"/>
                <a:sym typeface="Arial"/>
              </a:rPr>
              <a:t> called Mecca-Cola “the drink now seen as politically preferable to Pepsi or Coke.” In 2003, </a:t>
            </a:r>
            <a:r>
              <a:rPr lang="en-US" sz="1200" b="0" i="0" u="none" strike="noStrike" kern="1200" cap="none" dirty="0" err="1" smtClean="0">
                <a:solidFill>
                  <a:schemeClr val="tx1"/>
                </a:solidFill>
                <a:latin typeface="Arial"/>
                <a:ea typeface="Arial"/>
                <a:cs typeface="Arial"/>
                <a:sym typeface="Arial"/>
              </a:rPr>
              <a:t>Qibla</a:t>
            </a:r>
            <a:r>
              <a:rPr lang="en-US" sz="1200" b="0" i="0" u="none" strike="noStrike" kern="1200" cap="none" dirty="0" smtClean="0">
                <a:solidFill>
                  <a:schemeClr val="tx1"/>
                </a:solidFill>
                <a:latin typeface="Arial"/>
                <a:ea typeface="Arial"/>
                <a:cs typeface="Arial"/>
                <a:sym typeface="Arial"/>
              </a:rPr>
              <a:t> Cola (the name comes from an Arabic word for “direction”) was launched in the United Kingdom. Founder </a:t>
            </a:r>
            <a:r>
              <a:rPr lang="en-US" sz="1200" b="0" i="0" u="none" strike="noStrike" kern="1200" cap="none" dirty="0" err="1" smtClean="0">
                <a:solidFill>
                  <a:schemeClr val="tx1"/>
                </a:solidFill>
                <a:latin typeface="Arial"/>
                <a:ea typeface="Arial"/>
                <a:cs typeface="Arial"/>
                <a:sym typeface="Arial"/>
              </a:rPr>
              <a:t>Zahida</a:t>
            </a:r>
            <a:r>
              <a:rPr lang="en-US" sz="1200" b="0" i="0" u="none" strike="noStrike" kern="1200" cap="none" dirty="0" smtClean="0">
                <a:solidFill>
                  <a:schemeClr val="tx1"/>
                </a:solidFill>
                <a:latin typeface="Arial"/>
                <a:ea typeface="Arial"/>
                <a:cs typeface="Arial"/>
                <a:sym typeface="Arial"/>
              </a:rPr>
              <a:t> </a:t>
            </a:r>
            <a:r>
              <a:rPr lang="en-US" sz="1200" b="0" i="0" u="none" strike="noStrike" kern="1200" cap="none" dirty="0" err="1" smtClean="0">
                <a:solidFill>
                  <a:schemeClr val="tx1"/>
                </a:solidFill>
                <a:latin typeface="Arial"/>
                <a:ea typeface="Arial"/>
                <a:cs typeface="Arial"/>
                <a:sym typeface="Arial"/>
              </a:rPr>
              <a:t>Parveen</a:t>
            </a:r>
            <a:r>
              <a:rPr lang="en-US" sz="1200" b="0" i="0" u="none" strike="noStrike" kern="1200" cap="none" dirty="0" smtClean="0">
                <a:solidFill>
                  <a:schemeClr val="tx1"/>
                </a:solidFill>
                <a:latin typeface="Arial"/>
                <a:ea typeface="Arial"/>
                <a:cs typeface="Arial"/>
                <a:sym typeface="Arial"/>
              </a:rPr>
              <a:t> hoped to reach a broader market than Mecca-Cola by positioning the brand “for any consumer with a conscience, irrespective of ethnicity or religion.</a:t>
            </a:r>
            <a:r>
              <a:rPr lang="en-US" dirty="0" smtClean="0"/>
              <a:t> </a:t>
            </a:r>
            <a:r>
              <a:rPr lang="en-US" sz="1200" b="0" i="0" u="none" strike="noStrike" kern="1200" cap="none" dirty="0" smtClean="0">
                <a:solidFill>
                  <a:schemeClr val="tx1"/>
                </a:solidFill>
                <a:latin typeface="Arial"/>
                <a:ea typeface="Arial"/>
                <a:cs typeface="Arial"/>
                <a:sym typeface="Arial"/>
              </a:rPr>
              <a:t>Bill Britt, “Upstart Cola Taps Anti-War Vibe,” </a:t>
            </a:r>
            <a:r>
              <a:rPr lang="en-US" sz="1200" b="0" i="1" u="none" strike="noStrike" kern="1200" cap="none" dirty="0" smtClean="0">
                <a:solidFill>
                  <a:schemeClr val="tx1"/>
                </a:solidFill>
                <a:latin typeface="Arial"/>
                <a:ea typeface="Arial"/>
                <a:cs typeface="Arial"/>
                <a:sym typeface="Arial"/>
              </a:rPr>
              <a:t>Advertising Age</a:t>
            </a:r>
            <a:r>
              <a:rPr lang="en-US" sz="1200" b="0" i="0" u="none" strike="noStrike" kern="1200" cap="none" dirty="0" smtClean="0">
                <a:solidFill>
                  <a:schemeClr val="tx1"/>
                </a:solidFill>
                <a:latin typeface="Arial"/>
                <a:ea typeface="Arial"/>
                <a:cs typeface="Arial"/>
                <a:sym typeface="Arial"/>
              </a:rPr>
              <a:t> (February 24, 2003), p. 1. See also Digby </a:t>
            </a:r>
            <a:r>
              <a:rPr lang="en-US" sz="1200" b="0" i="0" u="none" strike="noStrike" kern="1200" cap="none" dirty="0" err="1" smtClean="0">
                <a:solidFill>
                  <a:schemeClr val="tx1"/>
                </a:solidFill>
                <a:latin typeface="Arial"/>
                <a:ea typeface="Arial"/>
                <a:cs typeface="Arial"/>
                <a:sym typeface="Arial"/>
              </a:rPr>
              <a:t>Lidstone</a:t>
            </a:r>
            <a:r>
              <a:rPr lang="en-US" sz="1200" b="0" i="0" u="none" strike="noStrike" kern="1200" cap="none" dirty="0" smtClean="0">
                <a:solidFill>
                  <a:schemeClr val="tx1"/>
                </a:solidFill>
                <a:latin typeface="Arial"/>
                <a:ea typeface="Arial"/>
                <a:cs typeface="Arial"/>
                <a:sym typeface="Arial"/>
              </a:rPr>
              <a:t>, “Pop Idols,” </a:t>
            </a:r>
            <a:r>
              <a:rPr lang="en-US" sz="1200" b="0" i="1" u="none" strike="noStrike" kern="1200" cap="none" dirty="0" smtClean="0">
                <a:solidFill>
                  <a:schemeClr val="tx1"/>
                </a:solidFill>
                <a:latin typeface="Arial"/>
                <a:ea typeface="Arial"/>
                <a:cs typeface="Arial"/>
                <a:sym typeface="Arial"/>
              </a:rPr>
              <a:t>Middle East Economic Digest</a:t>
            </a:r>
            <a:r>
              <a:rPr lang="en-US" sz="1200" b="0" i="0" u="none" strike="noStrike" kern="1200" cap="none" dirty="0" smtClean="0">
                <a:solidFill>
                  <a:schemeClr val="tx1"/>
                </a:solidFill>
                <a:latin typeface="Arial"/>
                <a:ea typeface="Arial"/>
                <a:cs typeface="Arial"/>
                <a:sym typeface="Arial"/>
              </a:rPr>
              <a:t> (August 22, 2003), p.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3891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McDonald</a:t>
            </a:r>
            <a:r>
              <a:rPr lang="ja-JP" altLang="en-US" dirty="0" smtClean="0"/>
              <a:t>’</a:t>
            </a:r>
            <a:r>
              <a:rPr lang="en-US" dirty="0" smtClean="0"/>
              <a:t>s does not serve beef hamburgers in India because Hindus do not eat beef.</a:t>
            </a:r>
          </a:p>
          <a:p>
            <a:pPr>
              <a:spcBef>
                <a:spcPct val="0"/>
              </a:spcBef>
            </a:pPr>
            <a:r>
              <a:rPr lang="en-US" dirty="0" smtClean="0"/>
              <a:t>There were objections raised in the merger of Daimler-Benz and Chrysler relating to Jewish history and the Holocaust. </a:t>
            </a:r>
          </a:p>
          <a:p>
            <a:pPr>
              <a:spcBef>
                <a:spcPct val="0"/>
              </a:spcBef>
            </a:pPr>
            <a:endParaRPr lang="en-US" dirty="0" smtClean="0"/>
          </a:p>
          <a:p>
            <a:pPr>
              <a:spcBef>
                <a:spcPct val="0"/>
              </a:spcBef>
            </a:pPr>
            <a:r>
              <a:rPr lang="en-US" dirty="0" smtClean="0"/>
              <a:t> </a:t>
            </a:r>
          </a:p>
          <a:p>
            <a:pPr>
              <a:spcBef>
                <a:spcPct val="0"/>
              </a:spcBef>
            </a:pPr>
            <a:r>
              <a:rPr lang="en-US" dirty="0" smtClean="0"/>
              <a:t>Some Muslims have tapped into anti-American sentiment by urging a boycott of American brands due to U.S. military action in the Mideast following 9/11.</a:t>
            </a:r>
          </a:p>
          <a:p>
            <a:pPr>
              <a:spcBef>
                <a:spcPct val="0"/>
              </a:spcBef>
            </a:pPr>
            <a:r>
              <a:rPr lang="en-US" dirty="0" smtClean="0"/>
              <a:t> </a:t>
            </a:r>
          </a:p>
          <a:p>
            <a:pPr>
              <a:spcBef>
                <a:spcPct val="0"/>
              </a:spcBef>
            </a:pPr>
            <a:r>
              <a:rPr lang="en-US" dirty="0" smtClean="0"/>
              <a:t>Europeans are divided on the issue of referring to God and Christianity in a new European constitution. Strong Catholic countries like Ireland, Spain, Italy, and Poland are for inclusion. France and Belgium are strong advocates of separation of church and state.  Europe</a:t>
            </a:r>
            <a:r>
              <a:rPr lang="ja-JP" altLang="en-US" dirty="0" smtClean="0"/>
              <a:t>’</a:t>
            </a:r>
            <a:r>
              <a:rPr lang="en-US" dirty="0" smtClean="0"/>
              <a:t>s politically active Muslim minority are resisting inclusion of Christianity in the EU Constitution.</a:t>
            </a:r>
          </a:p>
          <a:p>
            <a:pPr>
              <a:spcBef>
                <a:spcPct val="0"/>
              </a:spcBef>
            </a:pPr>
            <a:r>
              <a:rPr lang="en-US" dirty="0" smtClean="0"/>
              <a:t> </a:t>
            </a:r>
          </a:p>
          <a:p>
            <a:pPr marL="0" marR="0" indent="0" algn="l" defTabSz="457200" rtl="0" eaLnBrk="1" fontAlgn="base" latinLnBrk="0" hangingPunct="1">
              <a:lnSpc>
                <a:spcPct val="100000"/>
              </a:lnSpc>
              <a:spcBef>
                <a:spcPct val="0"/>
              </a:spcBef>
              <a:spcAft>
                <a:spcPct val="0"/>
              </a:spcAft>
              <a:buClrTx/>
              <a:buSzTx/>
              <a:buFontTx/>
              <a:buNone/>
              <a:tabLst/>
              <a:defRPr/>
            </a:pPr>
            <a:r>
              <a:rPr lang="en-US" sz="1200" b="0" i="0" u="none" strike="noStrike" kern="1200" cap="none" dirty="0" smtClean="0">
                <a:solidFill>
                  <a:schemeClr val="tx1"/>
                </a:solidFill>
                <a:latin typeface="Arial"/>
                <a:ea typeface="Arial"/>
                <a:cs typeface="Arial"/>
                <a:sym typeface="Arial"/>
              </a:rPr>
              <a:t>One entrepreneur, Tunisian-born </a:t>
            </a:r>
            <a:r>
              <a:rPr lang="en-US" sz="1200" b="0" i="0" u="none" strike="noStrike" kern="1200" cap="none" dirty="0" err="1" smtClean="0">
                <a:solidFill>
                  <a:schemeClr val="tx1"/>
                </a:solidFill>
                <a:latin typeface="Arial"/>
                <a:ea typeface="Arial"/>
                <a:cs typeface="Arial"/>
                <a:sym typeface="Arial"/>
              </a:rPr>
              <a:t>Tawfik</a:t>
            </a:r>
            <a:r>
              <a:rPr lang="en-US" sz="1200" b="0" i="0" u="none" strike="noStrike" kern="1200" cap="none" dirty="0" smtClean="0">
                <a:solidFill>
                  <a:schemeClr val="tx1"/>
                </a:solidFill>
                <a:latin typeface="Arial"/>
                <a:ea typeface="Arial"/>
                <a:cs typeface="Arial"/>
                <a:sym typeface="Arial"/>
              </a:rPr>
              <a:t> </a:t>
            </a:r>
            <a:r>
              <a:rPr lang="en-US" sz="1200" b="0" i="0" u="none" strike="noStrike" kern="1200" cap="none" dirty="0" err="1" smtClean="0">
                <a:solidFill>
                  <a:schemeClr val="tx1"/>
                </a:solidFill>
                <a:latin typeface="Arial"/>
                <a:ea typeface="Arial"/>
                <a:cs typeface="Arial"/>
                <a:sym typeface="Arial"/>
              </a:rPr>
              <a:t>Mathlouthi</a:t>
            </a:r>
            <a:r>
              <a:rPr lang="en-US" sz="1200" b="0" i="0" u="none" strike="noStrike" kern="1200" cap="none" dirty="0" smtClean="0">
                <a:solidFill>
                  <a:schemeClr val="tx1"/>
                </a:solidFill>
                <a:latin typeface="Arial"/>
                <a:ea typeface="Arial"/>
                <a:cs typeface="Arial"/>
                <a:sym typeface="Arial"/>
              </a:rPr>
              <a:t>, launched a soft drink brand, Mecca-Cola, as an alternative to Coca-Cola for Muslims living in the United Kingdom and France. The brand’s name is both an intentional reference to the holy city of Islam as well as an ironic swipe at Coca-Cola, which </a:t>
            </a:r>
            <a:r>
              <a:rPr lang="en-US" sz="1200" b="0" i="0" u="none" strike="noStrike" kern="1200" cap="none" dirty="0" err="1" smtClean="0">
                <a:solidFill>
                  <a:schemeClr val="tx1"/>
                </a:solidFill>
                <a:latin typeface="Arial"/>
                <a:ea typeface="Arial"/>
                <a:cs typeface="Arial"/>
                <a:sym typeface="Arial"/>
              </a:rPr>
              <a:t>Mathlouthi</a:t>
            </a:r>
            <a:r>
              <a:rPr lang="en-US" sz="1200" b="0" i="0" u="none" strike="noStrike" kern="1200" cap="none" dirty="0" smtClean="0">
                <a:solidFill>
                  <a:schemeClr val="tx1"/>
                </a:solidFill>
                <a:latin typeface="Arial"/>
                <a:ea typeface="Arial"/>
                <a:cs typeface="Arial"/>
                <a:sym typeface="Arial"/>
              </a:rPr>
              <a:t> calls “the Mecca of capitalism.” London’s </a:t>
            </a:r>
            <a:r>
              <a:rPr lang="en-US" sz="1200" b="0" i="1" u="none" strike="noStrike" kern="1200" cap="none" dirty="0" smtClean="0">
                <a:solidFill>
                  <a:schemeClr val="tx1"/>
                </a:solidFill>
                <a:latin typeface="Arial"/>
                <a:ea typeface="Arial"/>
                <a:cs typeface="Arial"/>
                <a:sym typeface="Arial"/>
              </a:rPr>
              <a:t>Sunday Times</a:t>
            </a:r>
            <a:r>
              <a:rPr lang="en-US" sz="1200" b="0" i="0" u="none" strike="noStrike" kern="1200" cap="none" dirty="0" smtClean="0">
                <a:solidFill>
                  <a:schemeClr val="tx1"/>
                </a:solidFill>
                <a:latin typeface="Arial"/>
                <a:ea typeface="Arial"/>
                <a:cs typeface="Arial"/>
                <a:sym typeface="Arial"/>
              </a:rPr>
              <a:t> called Mecca-Cola “the drink now seen as politically preferable to Pepsi or Coke.” In 2003, </a:t>
            </a:r>
            <a:r>
              <a:rPr lang="en-US" sz="1200" b="0" i="0" u="none" strike="noStrike" kern="1200" cap="none" dirty="0" err="1" smtClean="0">
                <a:solidFill>
                  <a:schemeClr val="tx1"/>
                </a:solidFill>
                <a:latin typeface="Arial"/>
                <a:ea typeface="Arial"/>
                <a:cs typeface="Arial"/>
                <a:sym typeface="Arial"/>
              </a:rPr>
              <a:t>Qibla</a:t>
            </a:r>
            <a:r>
              <a:rPr lang="en-US" sz="1200" b="0" i="0" u="none" strike="noStrike" kern="1200" cap="none" dirty="0" smtClean="0">
                <a:solidFill>
                  <a:schemeClr val="tx1"/>
                </a:solidFill>
                <a:latin typeface="Arial"/>
                <a:ea typeface="Arial"/>
                <a:cs typeface="Arial"/>
                <a:sym typeface="Arial"/>
              </a:rPr>
              <a:t> Cola (the name comes from an Arabic word for “direction”) was launched in the United Kingdom. Founder </a:t>
            </a:r>
            <a:r>
              <a:rPr lang="en-US" sz="1200" b="0" i="0" u="none" strike="noStrike" kern="1200" cap="none" dirty="0" err="1" smtClean="0">
                <a:solidFill>
                  <a:schemeClr val="tx1"/>
                </a:solidFill>
                <a:latin typeface="Arial"/>
                <a:ea typeface="Arial"/>
                <a:cs typeface="Arial"/>
                <a:sym typeface="Arial"/>
              </a:rPr>
              <a:t>Zahida</a:t>
            </a:r>
            <a:r>
              <a:rPr lang="en-US" sz="1200" b="0" i="0" u="none" strike="noStrike" kern="1200" cap="none" dirty="0" smtClean="0">
                <a:solidFill>
                  <a:schemeClr val="tx1"/>
                </a:solidFill>
                <a:latin typeface="Arial"/>
                <a:ea typeface="Arial"/>
                <a:cs typeface="Arial"/>
                <a:sym typeface="Arial"/>
              </a:rPr>
              <a:t> </a:t>
            </a:r>
            <a:r>
              <a:rPr lang="en-US" sz="1200" b="0" i="0" u="none" strike="noStrike" kern="1200" cap="none" dirty="0" err="1" smtClean="0">
                <a:solidFill>
                  <a:schemeClr val="tx1"/>
                </a:solidFill>
                <a:latin typeface="Arial"/>
                <a:ea typeface="Arial"/>
                <a:cs typeface="Arial"/>
                <a:sym typeface="Arial"/>
              </a:rPr>
              <a:t>Parveen</a:t>
            </a:r>
            <a:r>
              <a:rPr lang="en-US" sz="1200" b="0" i="0" u="none" strike="noStrike" kern="1200" cap="none" dirty="0" smtClean="0">
                <a:solidFill>
                  <a:schemeClr val="tx1"/>
                </a:solidFill>
                <a:latin typeface="Arial"/>
                <a:ea typeface="Arial"/>
                <a:cs typeface="Arial"/>
                <a:sym typeface="Arial"/>
              </a:rPr>
              <a:t> hoped to reach a broader market than Mecca-Cola by positioning the brand “for any consumer with a conscience, irrespective of ethnicity or religion.</a:t>
            </a:r>
            <a:r>
              <a:rPr lang="en-US" dirty="0" smtClean="0"/>
              <a:t> </a:t>
            </a:r>
            <a:r>
              <a:rPr lang="en-US" sz="1200" b="0" i="0" u="none" strike="noStrike" kern="1200" cap="none" dirty="0" smtClean="0">
                <a:solidFill>
                  <a:schemeClr val="tx1"/>
                </a:solidFill>
                <a:latin typeface="Arial"/>
                <a:ea typeface="Arial"/>
                <a:cs typeface="Arial"/>
                <a:sym typeface="Arial"/>
              </a:rPr>
              <a:t>Bill Britt, “Upstart Cola Taps Anti-War Vibe,” </a:t>
            </a:r>
            <a:r>
              <a:rPr lang="en-US" sz="1200" b="0" i="1" u="none" strike="noStrike" kern="1200" cap="none" dirty="0" smtClean="0">
                <a:solidFill>
                  <a:schemeClr val="tx1"/>
                </a:solidFill>
                <a:latin typeface="Arial"/>
                <a:ea typeface="Arial"/>
                <a:cs typeface="Arial"/>
                <a:sym typeface="Arial"/>
              </a:rPr>
              <a:t>Advertising Age</a:t>
            </a:r>
            <a:r>
              <a:rPr lang="en-US" sz="1200" b="0" i="0" u="none" strike="noStrike" kern="1200" cap="none" dirty="0" smtClean="0">
                <a:solidFill>
                  <a:schemeClr val="tx1"/>
                </a:solidFill>
                <a:latin typeface="Arial"/>
                <a:ea typeface="Arial"/>
                <a:cs typeface="Arial"/>
                <a:sym typeface="Arial"/>
              </a:rPr>
              <a:t> (February 24, 2003), p. 1. See also Digby </a:t>
            </a:r>
            <a:r>
              <a:rPr lang="en-US" sz="1200" b="0" i="0" u="none" strike="noStrike" kern="1200" cap="none" dirty="0" err="1" smtClean="0">
                <a:solidFill>
                  <a:schemeClr val="tx1"/>
                </a:solidFill>
                <a:latin typeface="Arial"/>
                <a:ea typeface="Arial"/>
                <a:cs typeface="Arial"/>
                <a:sym typeface="Arial"/>
              </a:rPr>
              <a:t>Lidstone</a:t>
            </a:r>
            <a:r>
              <a:rPr lang="en-US" sz="1200" b="0" i="0" u="none" strike="noStrike" kern="1200" cap="none" dirty="0" smtClean="0">
                <a:solidFill>
                  <a:schemeClr val="tx1"/>
                </a:solidFill>
                <a:latin typeface="Arial"/>
                <a:ea typeface="Arial"/>
                <a:cs typeface="Arial"/>
                <a:sym typeface="Arial"/>
              </a:rPr>
              <a:t>, “Pop Idols,” </a:t>
            </a:r>
            <a:r>
              <a:rPr lang="en-US" sz="1200" b="0" i="1" u="none" strike="noStrike" kern="1200" cap="none" dirty="0" smtClean="0">
                <a:solidFill>
                  <a:schemeClr val="tx1"/>
                </a:solidFill>
                <a:latin typeface="Arial"/>
                <a:ea typeface="Arial"/>
                <a:cs typeface="Arial"/>
                <a:sym typeface="Arial"/>
              </a:rPr>
              <a:t>Middle East Economic Digest</a:t>
            </a:r>
            <a:r>
              <a:rPr lang="en-US" sz="1200" b="0" i="0" u="none" strike="noStrike" kern="1200" cap="none" dirty="0" smtClean="0">
                <a:solidFill>
                  <a:schemeClr val="tx1"/>
                </a:solidFill>
                <a:latin typeface="Arial"/>
                <a:ea typeface="Arial"/>
                <a:cs typeface="Arial"/>
                <a:sym typeface="Arial"/>
              </a:rPr>
              <a:t> (August 22, 2003), p. 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88969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ea typeface="ＭＳ Ｐゴシック" pitchFamily="34" charset="-128"/>
              </a:rPr>
              <a:t>Aesthetic elements that are seen as attractive in one country may be viewed differently in another.  </a:t>
            </a:r>
          </a:p>
          <a:p>
            <a:pPr>
              <a:spcBef>
                <a:spcPct val="0"/>
              </a:spcBef>
            </a:pPr>
            <a:endParaRPr lang="en-US" dirty="0" smtClean="0"/>
          </a:p>
          <a:p>
            <a:pPr marL="0" marR="0" indent="0" algn="l" defTabSz="457200" rtl="0" eaLnBrk="1" fontAlgn="base" latinLnBrk="0" hangingPunct="1">
              <a:lnSpc>
                <a:spcPct val="100000"/>
              </a:lnSpc>
              <a:spcBef>
                <a:spcPct val="0"/>
              </a:spcBef>
              <a:spcAft>
                <a:spcPct val="0"/>
              </a:spcAft>
              <a:buClrTx/>
              <a:buSzTx/>
              <a:buFontTx/>
              <a:buNone/>
              <a:tabLst/>
              <a:defRPr/>
            </a:pPr>
            <a:r>
              <a:rPr lang="en-US" sz="1200" b="0" i="0" u="none" strike="noStrike" kern="1200" cap="none" dirty="0" smtClean="0">
                <a:solidFill>
                  <a:schemeClr val="tx1"/>
                </a:solidFill>
                <a:latin typeface="Arial"/>
                <a:ea typeface="Arial"/>
                <a:cs typeface="Arial"/>
                <a:sym typeface="Arial"/>
              </a:rPr>
              <a:t>In surveys about color preferences, 50 percent of respondents indicate blue is their favorite—and it is favored by a wide margin over the next-preferred color.</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2692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Some colors may be used in all countries, i.e., Caterpillar yellow, Marlboro</a:t>
            </a:r>
            <a:r>
              <a:rPr lang="ja-JP" altLang="en-US" dirty="0" smtClean="0"/>
              <a:t>’</a:t>
            </a:r>
            <a:r>
              <a:rPr lang="en-US" dirty="0" smtClean="0"/>
              <a:t>s red chevron, Bluetooth, and JetBlue. Tiffany blue is trademarked.  Colors may need to be adapted according to local cultural preferences. </a:t>
            </a:r>
          </a:p>
          <a:p>
            <a:pPr>
              <a:spcBef>
                <a:spcPct val="0"/>
              </a:spcBef>
            </a:pPr>
            <a:endParaRPr lang="en-US" dirty="0" smtClean="0"/>
          </a:p>
          <a:p>
            <a:pPr>
              <a:spcBef>
                <a:spcPct val="0"/>
              </a:spcBef>
            </a:pPr>
            <a:r>
              <a:rPr lang="en-US" dirty="0" smtClean="0"/>
              <a:t>Soft drink labels and color associated with good taste: Chinese associate brown. South Koreans and Japanese associate yellow.  Americans associate red.</a:t>
            </a:r>
          </a:p>
          <a:p>
            <a:r>
              <a:rPr lang="en-US" sz="1200" b="0" i="0" u="none" strike="noStrike" kern="1200" cap="none" dirty="0" smtClean="0">
                <a:solidFill>
                  <a:schemeClr val="tx1"/>
                </a:solidFill>
                <a:latin typeface="Arial"/>
                <a:ea typeface="Arial"/>
                <a:cs typeface="Arial"/>
                <a:sym typeface="Arial"/>
              </a:rPr>
              <a:t>In some cases, a standardized color can be used in all countries; examples include Caterpillar Yellow, the trademark of the earthmoving equipment company and its licensed outdoor gear. Likewise, Cadbury has trademarked the color purple for its chocolate confectionary packaging. In surveys about color preferences, 50 percent of respondents indicate blue is their favorite—and it is favored by a wide margin over the next-preferred color. The use of blue dates back millennia; artisans in ancient Egypt, China, and Mayan civilizations all worked with the color after the advent of mining led to the extraction of minerals containing blue pigment. Because it was rare and expensive, blue came to be associated with royalty and divinity. Today, Tiffany Blue is a trademarked color that the luxury goods marketer uses on its gift bags and boxes.</a:t>
            </a:r>
          </a:p>
          <a:p>
            <a:endParaRPr lang="en-US" sz="1200" b="0" i="0" u="none" strike="noStrike" kern="1200" cap="none" dirty="0" smtClean="0">
              <a:solidFill>
                <a:schemeClr val="tx1"/>
              </a:solidFill>
              <a:latin typeface="Arial"/>
              <a:ea typeface="Arial"/>
              <a:cs typeface="Arial"/>
              <a:sym typeface="Arial"/>
            </a:endParaRPr>
          </a:p>
          <a:p>
            <a:pPr marL="0" marR="0" indent="0" algn="l" defTabSz="457200" rtl="0" eaLnBrk="1" fontAlgn="base" latinLnBrk="0" hangingPunct="1">
              <a:lnSpc>
                <a:spcPct val="100000"/>
              </a:lnSpc>
              <a:spcBef>
                <a:spcPct val="30000"/>
              </a:spcBef>
              <a:spcAft>
                <a:spcPct val="0"/>
              </a:spcAft>
              <a:buClrTx/>
              <a:buSzTx/>
              <a:buFontTx/>
              <a:buNone/>
              <a:tabLst/>
              <a:defRPr/>
            </a:pPr>
            <a:r>
              <a:rPr lang="en-IN" sz="1200" b="0" i="0" u="none" strike="noStrike" kern="1200" cap="none" dirty="0" smtClean="0">
                <a:solidFill>
                  <a:schemeClr val="tx1"/>
                </a:solidFill>
                <a:latin typeface="Arial"/>
                <a:ea typeface="Arial"/>
                <a:cs typeface="Arial"/>
                <a:sym typeface="Arial"/>
              </a:rPr>
              <a:t>There is nothing inherently “good” or “bad” about any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of the spectrum; all associations and perceptions regarding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arise from culture. Red is a popular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in most parts of the world; besides being the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of blood, in many countries red is tied to centuries-old traditions of viticulture and winemaking. One eight-country study of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perceptions found that red is associated with “active,” “hot,” and “vibrant”; in most countries studied, it also conveys meanings such as “emotional” and “sharp.” As such, red has positive connotations in many societies. However, red is poorly received in some African countries. Blue, because of its associations with sky and water, has an elemental connotation with undertones of dependability, constancy, and eternity. White connotes purity and cleanliness in the West, but it is often associated with death, mourning, and funerals in China and other parts of Asia. Attitudes are changing quickly among the younger generation, however; today, many Chinese women rent white wedding gowns and pose for photos with their friends to commemorate graduating from university!</a:t>
            </a:r>
            <a:r>
              <a:rPr lang="en-US" dirty="0" smtClean="0"/>
              <a:t> </a:t>
            </a:r>
            <a:endParaRPr lang="en-US" sz="1200" b="0" i="0" u="none" strike="noStrike" kern="1200" cap="none" dirty="0" smtClean="0">
              <a:solidFill>
                <a:schemeClr val="tx1"/>
              </a:solidFill>
              <a:latin typeface="Arial"/>
              <a:ea typeface="Arial"/>
              <a:cs typeface="Arial"/>
              <a:sym typeface="Arial"/>
            </a:endParaRPr>
          </a:p>
          <a:p>
            <a:endParaRPr lang="en-US" sz="1200" b="0" i="0" u="none" strike="noStrike" kern="1200" cap="none" dirty="0" smtClean="0">
              <a:solidFill>
                <a:schemeClr val="tx1"/>
              </a:solidFill>
              <a:latin typeface="Arial"/>
              <a:ea typeface="Arial"/>
              <a:cs typeface="Arial"/>
              <a:sym typeface="Arial"/>
            </a:endParaRPr>
          </a:p>
          <a:p>
            <a:r>
              <a:rPr lang="en-IN" sz="1200" b="0" i="0" u="none" strike="noStrike" kern="1200" cap="none" dirty="0" smtClean="0">
                <a:solidFill>
                  <a:schemeClr val="tx1"/>
                </a:solidFill>
                <a:latin typeface="Arial"/>
                <a:ea typeface="Arial"/>
                <a:cs typeface="Arial"/>
                <a:sym typeface="Arial"/>
              </a:rPr>
              <a:t>Another research team concluded that </a:t>
            </a:r>
            <a:r>
              <a:rPr lang="en-IN" sz="1200" b="0" i="0" u="none" strike="noStrike" kern="1200" cap="none" dirty="0" err="1" smtClean="0">
                <a:solidFill>
                  <a:schemeClr val="tx1"/>
                </a:solidFill>
                <a:latin typeface="Arial"/>
                <a:ea typeface="Arial"/>
                <a:cs typeface="Arial"/>
                <a:sym typeface="Arial"/>
              </a:rPr>
              <a:t>gray</a:t>
            </a:r>
            <a:r>
              <a:rPr lang="en-IN" sz="1200" b="0" i="0" u="none" strike="noStrike" kern="1200" cap="none" dirty="0" smtClean="0">
                <a:solidFill>
                  <a:schemeClr val="tx1"/>
                </a:solidFill>
                <a:latin typeface="Arial"/>
                <a:ea typeface="Arial"/>
                <a:cs typeface="Arial"/>
                <a:sym typeface="Arial"/>
              </a:rPr>
              <a:t> connotes inexpensive in China and Japan, whereas it is associated with high quality and high cost in the United States. The researchers also found that the Chinese associate brown with soft drink labels and associated the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with a beverage that tastes good; South Korean and Japanese consumers associate yellow with soft drinks that “taste good.” For Americans, the </a:t>
            </a:r>
            <a:r>
              <a:rPr lang="en-IN" sz="1200" b="0" i="0" u="none" strike="noStrike" kern="1200" cap="none" dirty="0" err="1" smtClean="0">
                <a:solidFill>
                  <a:schemeClr val="tx1"/>
                </a:solidFill>
                <a:latin typeface="Arial"/>
                <a:ea typeface="Arial"/>
                <a:cs typeface="Arial"/>
                <a:sym typeface="Arial"/>
              </a:rPr>
              <a:t>color</a:t>
            </a:r>
            <a:r>
              <a:rPr lang="en-IN" sz="1200" b="0" i="0" u="none" strike="noStrike" kern="1200" cap="none" dirty="0" smtClean="0">
                <a:solidFill>
                  <a:schemeClr val="tx1"/>
                </a:solidFill>
                <a:latin typeface="Arial"/>
                <a:ea typeface="Arial"/>
                <a:cs typeface="Arial"/>
                <a:sym typeface="Arial"/>
              </a:rPr>
              <a:t> red has those associations.</a:t>
            </a:r>
            <a:endParaRPr lang="en-US" sz="1200" b="0" i="0" u="none" strike="noStrike" kern="1200" cap="none" dirty="0" smtClean="0">
              <a:solidFill>
                <a:schemeClr val="tx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13651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tx1"/>
                </a:solidFill>
                <a:latin typeface="Arial"/>
                <a:ea typeface="Arial"/>
                <a:cs typeface="Arial"/>
                <a:sym typeface="Arial"/>
              </a:rPr>
              <a:t>Music provides an interesting example of the “think globally, act locally” theme of this book. Musicians in different countries draw from, absorb, adapt, and synthesize transcultural music influences, as well as country-specific ones, as they create hybrid styles such as Polish reggae or Italian hip-hop. </a:t>
            </a:r>
            <a:r>
              <a:rPr lang="en-US" sz="1200" b="0" i="0" u="none" strike="noStrike" kern="1200" cap="none" dirty="0" err="1" smtClean="0">
                <a:solidFill>
                  <a:schemeClr val="tx1"/>
                </a:solidFill>
                <a:latin typeface="Arial"/>
                <a:ea typeface="Arial"/>
                <a:cs typeface="Arial"/>
                <a:sym typeface="Arial"/>
              </a:rPr>
              <a:t>Motti</a:t>
            </a:r>
            <a:r>
              <a:rPr lang="en-US" sz="1200" b="0" i="0" u="none" strike="noStrike" kern="1200" cap="none" dirty="0" smtClean="0">
                <a:solidFill>
                  <a:schemeClr val="tx1"/>
                </a:solidFill>
                <a:latin typeface="Arial"/>
                <a:ea typeface="Arial"/>
                <a:cs typeface="Arial"/>
                <a:sym typeface="Arial"/>
              </a:rPr>
              <a:t> </a:t>
            </a:r>
            <a:r>
              <a:rPr lang="en-US" sz="1200" b="0" i="0" u="none" strike="noStrike" kern="1200" cap="none" dirty="0" err="1" smtClean="0">
                <a:solidFill>
                  <a:schemeClr val="tx1"/>
                </a:solidFill>
                <a:latin typeface="Arial"/>
                <a:ea typeface="Arial"/>
                <a:cs typeface="Arial"/>
                <a:sym typeface="Arial"/>
              </a:rPr>
              <a:t>Regev</a:t>
            </a:r>
            <a:r>
              <a:rPr lang="en-US" sz="1200" b="0" i="0" u="none" strike="noStrike" kern="1200" cap="none" dirty="0" smtClean="0">
                <a:solidFill>
                  <a:schemeClr val="tx1"/>
                </a:solidFill>
                <a:latin typeface="Arial"/>
                <a:ea typeface="Arial"/>
                <a:cs typeface="Arial"/>
                <a:sym typeface="Arial"/>
              </a:rPr>
              <a:t> describes this paradox as follows:</a:t>
            </a:r>
          </a:p>
          <a:p>
            <a:endParaRPr lang="en-US" sz="1200" b="0" i="0" u="none" strike="noStrike" kern="1200" cap="none" dirty="0" smtClean="0">
              <a:solidFill>
                <a:schemeClr val="tx1"/>
              </a:solidFill>
              <a:latin typeface="Arial"/>
              <a:ea typeface="Arial"/>
              <a:cs typeface="Arial"/>
              <a:sym typeface="Arial"/>
            </a:endParaRPr>
          </a:p>
          <a:p>
            <a:r>
              <a:rPr lang="en-IN" sz="1200" b="0" i="0" u="none" strike="noStrike" kern="1200" cap="none" dirty="0" smtClean="0">
                <a:solidFill>
                  <a:schemeClr val="tx1"/>
                </a:solidFill>
                <a:latin typeface="Arial"/>
                <a:ea typeface="Arial"/>
                <a:cs typeface="Arial"/>
                <a:sym typeface="Arial"/>
              </a:rPr>
              <a:t>Producers of and listeners to these types of music feel, at one and the same time, participants in a specific contemporary, global-universal form of expression </a:t>
            </a:r>
            <a:r>
              <a:rPr lang="en-IN" sz="1200" b="0" i="1" u="none" strike="noStrike" kern="1200" cap="none" dirty="0" smtClean="0">
                <a:solidFill>
                  <a:schemeClr val="tx1"/>
                </a:solidFill>
                <a:latin typeface="Arial"/>
                <a:ea typeface="Arial"/>
                <a:cs typeface="Arial"/>
                <a:sym typeface="Arial"/>
              </a:rPr>
              <a:t>and</a:t>
            </a:r>
            <a:r>
              <a:rPr lang="en-IN" sz="1200" b="0" i="0" u="none" strike="noStrike" kern="1200" cap="none" dirty="0" smtClean="0">
                <a:solidFill>
                  <a:schemeClr val="tx1"/>
                </a:solidFill>
                <a:latin typeface="Arial"/>
                <a:ea typeface="Arial"/>
                <a:cs typeface="Arial"/>
                <a:sym typeface="Arial"/>
              </a:rPr>
              <a:t> innovators of local, national, ethnic, and other identities. A cultural form associated with American culture and with the powerful commercial interests of the international music industry is being used in order to construct a sense of local difference and authenticity.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6579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Despite local preferences, there is evidence that global dietary preferences are converging. When time pressed families do not have time to prepare meals, fast food becomes more popular.  Young people experiment with different foods. Global tourism has exposed people to pizza, pasta, and other ethic foods. Shorter work hours and tighter budgets are forcing workers to find a place to grab a quick, cheap bite before returning to work.</a:t>
            </a:r>
          </a:p>
          <a:p>
            <a:pPr fontAlgn="auto">
              <a:spcBef>
                <a:spcPts val="0"/>
              </a:spcBef>
              <a:spcAft>
                <a:spcPts val="0"/>
              </a:spcAft>
              <a:defRPr/>
            </a:pPr>
            <a:r>
              <a:rPr lang="en-US" dirty="0" smtClean="0"/>
              <a:t> </a:t>
            </a:r>
          </a:p>
          <a:p>
            <a:pPr fontAlgn="auto">
              <a:spcBef>
                <a:spcPts val="0"/>
              </a:spcBef>
              <a:spcAft>
                <a:spcPts val="0"/>
              </a:spcAft>
              <a:defRPr/>
            </a:pPr>
            <a:r>
              <a:rPr lang="en-US" dirty="0" smtClean="0"/>
              <a:t>Due to the backlash to fast food in France, especially </a:t>
            </a:r>
            <a:r>
              <a:rPr lang="en-US" i="1" dirty="0" smtClean="0"/>
              <a:t>le Big Mac</a:t>
            </a:r>
            <a:r>
              <a:rPr lang="en-US" dirty="0" smtClean="0"/>
              <a:t>, the French National Council of Culinary Arts designed a course on French cuisine and </a:t>
            </a:r>
            <a:r>
              <a:rPr lang="ja-JP" altLang="en-US" dirty="0" smtClean="0"/>
              <a:t>“</a:t>
            </a:r>
            <a:r>
              <a:rPr lang="en-US" dirty="0" smtClean="0"/>
              <a:t>good taste</a:t>
            </a:r>
            <a:r>
              <a:rPr lang="ja-JP" altLang="en-US" dirty="0" smtClean="0"/>
              <a:t>”</a:t>
            </a:r>
            <a:r>
              <a:rPr lang="en-US" dirty="0" smtClean="0"/>
              <a:t> for elementary students. The director of the council, Alexandre </a:t>
            </a:r>
            <a:r>
              <a:rPr lang="en-US" dirty="0" err="1" smtClean="0"/>
              <a:t>Lazareff</a:t>
            </a:r>
            <a:r>
              <a:rPr lang="en-US" dirty="0" smtClean="0"/>
              <a:t>, warns that France</a:t>
            </a:r>
            <a:r>
              <a:rPr lang="ja-JP" altLang="en-US" dirty="0" smtClean="0"/>
              <a:t>’</a:t>
            </a:r>
            <a:r>
              <a:rPr lang="en-US" dirty="0" smtClean="0"/>
              <a:t>s </a:t>
            </a:r>
            <a:r>
              <a:rPr lang="en-US" i="1" dirty="0" smtClean="0"/>
              <a:t>haute cuisine</a:t>
            </a:r>
            <a:r>
              <a:rPr lang="en-US" dirty="0" smtClean="0"/>
              <a:t> is under attack by globalization of taste.  The French have a new buzzword, </a:t>
            </a:r>
            <a:r>
              <a:rPr lang="en-US" i="1" dirty="0" smtClean="0"/>
              <a:t>le </a:t>
            </a:r>
            <a:r>
              <a:rPr lang="en-US" i="1" dirty="0" err="1" smtClean="0"/>
              <a:t>fooding</a:t>
            </a:r>
            <a:r>
              <a:rPr lang="en-US" i="1" dirty="0" smtClean="0"/>
              <a:t>, </a:t>
            </a:r>
            <a:r>
              <a:rPr lang="en-US" dirty="0" smtClean="0"/>
              <a:t>to express the notion that the nation</a:t>
            </a:r>
            <a:r>
              <a:rPr lang="ja-JP" altLang="en-US" dirty="0" smtClean="0"/>
              <a:t>’</a:t>
            </a:r>
            <a:r>
              <a:rPr lang="en-US" dirty="0" smtClean="0"/>
              <a:t>s passion for food goes beyond mere gastronomy:</a:t>
            </a:r>
          </a:p>
          <a:p>
            <a:pPr marL="457200" fontAlgn="auto">
              <a:spcBef>
                <a:spcPts val="0"/>
              </a:spcBef>
              <a:spcAft>
                <a:spcPts val="0"/>
              </a:spcAft>
              <a:defRPr/>
            </a:pPr>
            <a:r>
              <a:rPr lang="en-US" dirty="0" smtClean="0"/>
              <a:t>“To eat with feeling in France is to eat with your head and your spirit, with your nose, your eyes, and your ears, not simply your palate. </a:t>
            </a:r>
            <a:r>
              <a:rPr lang="en-US" i="1" dirty="0" smtClean="0"/>
              <a:t>Le </a:t>
            </a:r>
            <a:r>
              <a:rPr lang="en-US" i="1" dirty="0" err="1" smtClean="0"/>
              <a:t>fooding</a:t>
            </a:r>
            <a:r>
              <a:rPr lang="en-US" i="1" dirty="0" smtClean="0"/>
              <a:t> </a:t>
            </a:r>
            <a:r>
              <a:rPr lang="en-US" dirty="0" smtClean="0"/>
              <a:t> seeks to give witness to the modernity and new reality of drinking and eating in the 21</a:t>
            </a:r>
            <a:r>
              <a:rPr lang="en-US" baseline="30000" dirty="0" smtClean="0"/>
              <a:t>st</a:t>
            </a:r>
            <a:r>
              <a:rPr lang="en-US" dirty="0" smtClean="0"/>
              <a:t> century.  Everything is </a:t>
            </a:r>
            <a:r>
              <a:rPr lang="en-US" i="1" dirty="0" err="1" smtClean="0"/>
              <a:t>fooding</a:t>
            </a:r>
            <a:r>
              <a:rPr lang="en-US" dirty="0" smtClean="0"/>
              <a:t> so long as audacity, sense, and the senses mix.”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62308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Despite local preferences, there is evidence that global dietary preferences are converging. When time pressed families do not have time to prepare meals, fast food becomes more popular.  Young people experiment with different foods. Global tourism has exposed people to pizza, pasta, and other ethic foods. Shorter work hours and tighter budgets are forcing workers to find a place to grab a quick, cheap bite before returning to work.</a:t>
            </a:r>
          </a:p>
          <a:p>
            <a:pPr fontAlgn="auto">
              <a:spcBef>
                <a:spcPts val="0"/>
              </a:spcBef>
              <a:spcAft>
                <a:spcPts val="0"/>
              </a:spcAft>
              <a:defRPr/>
            </a:pPr>
            <a:r>
              <a:rPr lang="en-US" dirty="0" smtClean="0"/>
              <a:t> </a:t>
            </a:r>
          </a:p>
          <a:p>
            <a:pPr fontAlgn="auto">
              <a:spcBef>
                <a:spcPts val="0"/>
              </a:spcBef>
              <a:spcAft>
                <a:spcPts val="0"/>
              </a:spcAft>
              <a:defRPr/>
            </a:pPr>
            <a:r>
              <a:rPr lang="en-US" dirty="0" smtClean="0"/>
              <a:t>Due to the backlash to fast food in France, especially </a:t>
            </a:r>
            <a:r>
              <a:rPr lang="en-US" i="1" dirty="0" smtClean="0"/>
              <a:t>le Big Mac</a:t>
            </a:r>
            <a:r>
              <a:rPr lang="en-US" dirty="0" smtClean="0"/>
              <a:t>, the French National Council of Culinary Arts designed a course on French cuisine and </a:t>
            </a:r>
            <a:r>
              <a:rPr lang="ja-JP" altLang="en-US" dirty="0" smtClean="0"/>
              <a:t>“</a:t>
            </a:r>
            <a:r>
              <a:rPr lang="en-US" dirty="0" smtClean="0"/>
              <a:t>good taste</a:t>
            </a:r>
            <a:r>
              <a:rPr lang="ja-JP" altLang="en-US" dirty="0" smtClean="0"/>
              <a:t>”</a:t>
            </a:r>
            <a:r>
              <a:rPr lang="en-US" dirty="0" smtClean="0"/>
              <a:t> for elementary students. The director of the council, Alexandre </a:t>
            </a:r>
            <a:r>
              <a:rPr lang="en-US" dirty="0" err="1" smtClean="0"/>
              <a:t>Lazareff</a:t>
            </a:r>
            <a:r>
              <a:rPr lang="en-US" dirty="0" smtClean="0"/>
              <a:t>, warns that France</a:t>
            </a:r>
            <a:r>
              <a:rPr lang="ja-JP" altLang="en-US" dirty="0" smtClean="0"/>
              <a:t>’</a:t>
            </a:r>
            <a:r>
              <a:rPr lang="en-US" dirty="0" smtClean="0"/>
              <a:t>s </a:t>
            </a:r>
            <a:r>
              <a:rPr lang="en-US" i="1" dirty="0" smtClean="0"/>
              <a:t>haute cuisine</a:t>
            </a:r>
            <a:r>
              <a:rPr lang="en-US" dirty="0" smtClean="0"/>
              <a:t> is under attack by globalization of taste.  The French have a new buzzword, </a:t>
            </a:r>
            <a:r>
              <a:rPr lang="en-US" i="1" dirty="0" smtClean="0"/>
              <a:t>le </a:t>
            </a:r>
            <a:r>
              <a:rPr lang="en-US" i="1" dirty="0" err="1" smtClean="0"/>
              <a:t>fooding</a:t>
            </a:r>
            <a:r>
              <a:rPr lang="en-US" i="1" dirty="0" smtClean="0"/>
              <a:t>, </a:t>
            </a:r>
            <a:r>
              <a:rPr lang="en-US" dirty="0" smtClean="0"/>
              <a:t>to express the notion that the nation</a:t>
            </a:r>
            <a:r>
              <a:rPr lang="ja-JP" altLang="en-US" dirty="0" smtClean="0"/>
              <a:t>’</a:t>
            </a:r>
            <a:r>
              <a:rPr lang="en-US" dirty="0" smtClean="0"/>
              <a:t>s passion for food goes beyond mere gastronomy:</a:t>
            </a:r>
          </a:p>
          <a:p>
            <a:pPr marL="457200" fontAlgn="auto">
              <a:spcBef>
                <a:spcPts val="0"/>
              </a:spcBef>
              <a:spcAft>
                <a:spcPts val="0"/>
              </a:spcAft>
              <a:defRPr/>
            </a:pPr>
            <a:r>
              <a:rPr lang="en-US" dirty="0" smtClean="0"/>
              <a:t>“To eat with feeling in France is to eat with your head and your spirit, with your nose, your eyes, and your ears, not simply your palate. </a:t>
            </a:r>
            <a:r>
              <a:rPr lang="en-US" i="1" dirty="0" smtClean="0"/>
              <a:t>Le </a:t>
            </a:r>
            <a:r>
              <a:rPr lang="en-US" i="1" dirty="0" err="1" smtClean="0"/>
              <a:t>fooding</a:t>
            </a:r>
            <a:r>
              <a:rPr lang="en-US" i="1" dirty="0" smtClean="0"/>
              <a:t> </a:t>
            </a:r>
            <a:r>
              <a:rPr lang="en-US" dirty="0" smtClean="0"/>
              <a:t> seeks to give witness to the modernity and new reality of drinking and eating in the 21</a:t>
            </a:r>
            <a:r>
              <a:rPr lang="en-US" baseline="30000" dirty="0" smtClean="0"/>
              <a:t>st</a:t>
            </a:r>
            <a:r>
              <a:rPr lang="en-US" dirty="0" smtClean="0"/>
              <a:t> century.  Everything is </a:t>
            </a:r>
            <a:r>
              <a:rPr lang="en-US" i="1" dirty="0" err="1" smtClean="0"/>
              <a:t>fooding</a:t>
            </a:r>
            <a:r>
              <a:rPr lang="en-US" dirty="0" smtClean="0"/>
              <a:t> so long as audacity, sense, and the senses mix.”</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55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1200" b="0" i="0" u="none" strike="noStrike" kern="1200" cap="none" dirty="0" smtClean="0">
                <a:solidFill>
                  <a:schemeClr val="tx1"/>
                </a:solidFill>
                <a:latin typeface="Arial"/>
                <a:ea typeface="Arial"/>
                <a:cs typeface="Arial"/>
                <a:sym typeface="Arial"/>
              </a:rPr>
              <a:t>The diversity of cultures around the world is also reflected in language. A person can learn a great deal about another culture without leaving home by studying its language and literature; such study is the next-best thing to actually living in another country. Linguists have divided the study of </a:t>
            </a:r>
            <a:r>
              <a:rPr lang="en-US" sz="1200" b="0" i="1" u="none" strike="noStrike" kern="1200" cap="none" dirty="0" smtClean="0">
                <a:solidFill>
                  <a:schemeClr val="tx1"/>
                </a:solidFill>
                <a:latin typeface="Arial"/>
                <a:ea typeface="Arial"/>
                <a:cs typeface="Arial"/>
                <a:sym typeface="Arial"/>
              </a:rPr>
              <a:t>spoken</a:t>
            </a:r>
            <a:r>
              <a:rPr lang="en-US" sz="1200" b="0" i="0" u="none" strike="noStrike" kern="1200" cap="none" dirty="0" smtClean="0">
                <a:solidFill>
                  <a:schemeClr val="tx1"/>
                </a:solidFill>
                <a:latin typeface="Arial"/>
                <a:ea typeface="Arial"/>
                <a:cs typeface="Arial"/>
                <a:sym typeface="Arial"/>
              </a:rPr>
              <a:t> or </a:t>
            </a:r>
            <a:r>
              <a:rPr lang="en-US" sz="1200" b="0" i="1" u="none" strike="noStrike" kern="1200" cap="none" dirty="0" smtClean="0">
                <a:solidFill>
                  <a:schemeClr val="tx1"/>
                </a:solidFill>
                <a:latin typeface="Arial"/>
                <a:ea typeface="Arial"/>
                <a:cs typeface="Arial"/>
                <a:sym typeface="Arial"/>
              </a:rPr>
              <a:t>verbal</a:t>
            </a:r>
            <a:r>
              <a:rPr lang="en-US" sz="1200" b="0" i="0" u="none" strike="noStrike" kern="1200" cap="none" dirty="0" smtClean="0">
                <a:solidFill>
                  <a:schemeClr val="tx1"/>
                </a:solidFill>
                <a:latin typeface="Arial"/>
                <a:ea typeface="Arial"/>
                <a:cs typeface="Arial"/>
                <a:sym typeface="Arial"/>
              </a:rPr>
              <a:t> language into four main areas: syntax (rules of sentence formation), semantics (system of meaning), phonology (system of sound patterns), and morphology (word formation). </a:t>
            </a:r>
            <a:r>
              <a:rPr lang="en-US" sz="1200" b="0" i="1" u="none" strike="noStrike" kern="1200" cap="none" dirty="0" smtClean="0">
                <a:solidFill>
                  <a:schemeClr val="tx1"/>
                </a:solidFill>
                <a:latin typeface="Arial"/>
                <a:ea typeface="Arial"/>
                <a:cs typeface="Arial"/>
                <a:sym typeface="Arial"/>
              </a:rPr>
              <a:t>Unspoken</a:t>
            </a:r>
            <a:r>
              <a:rPr lang="en-US" sz="1200" b="0" i="0" u="none" strike="noStrike" kern="1200" cap="none" dirty="0" smtClean="0">
                <a:solidFill>
                  <a:schemeClr val="tx1"/>
                </a:solidFill>
                <a:latin typeface="Arial"/>
                <a:ea typeface="Arial"/>
                <a:cs typeface="Arial"/>
                <a:sym typeface="Arial"/>
              </a:rPr>
              <a:t> or </a:t>
            </a:r>
            <a:r>
              <a:rPr lang="en-US" sz="1200" b="0" i="1" u="none" strike="noStrike" kern="1200" cap="none" dirty="0" smtClean="0">
                <a:solidFill>
                  <a:schemeClr val="tx1"/>
                </a:solidFill>
                <a:latin typeface="Arial"/>
                <a:ea typeface="Arial"/>
                <a:cs typeface="Arial"/>
                <a:sym typeface="Arial"/>
              </a:rPr>
              <a:t>nonverbal</a:t>
            </a:r>
            <a:r>
              <a:rPr lang="en-US" sz="1200" b="0" i="0" u="none" strike="noStrike" kern="1200" cap="none" dirty="0" smtClean="0">
                <a:solidFill>
                  <a:schemeClr val="tx1"/>
                </a:solidFill>
                <a:latin typeface="Arial"/>
                <a:ea typeface="Arial"/>
                <a:cs typeface="Arial"/>
                <a:sym typeface="Arial"/>
              </a:rPr>
              <a:t> communication includes gestures, touching, and other forms of body language that supplement spoken communication. (Nonverbal communication is sometimes called the silent language.) Both the spoken and unspoken aspects of language are included in the broader linguistic field of </a:t>
            </a:r>
            <a:r>
              <a:rPr lang="en-US" sz="1200" b="0" i="1" u="none" strike="noStrike" kern="1200" cap="none" dirty="0" smtClean="0">
                <a:solidFill>
                  <a:schemeClr val="tx1"/>
                </a:solidFill>
                <a:latin typeface="Arial"/>
                <a:ea typeface="Arial"/>
                <a:cs typeface="Arial"/>
                <a:sym typeface="Arial"/>
              </a:rPr>
              <a:t>semiotics</a:t>
            </a:r>
            <a:r>
              <a:rPr lang="en-US" sz="1200" b="0" i="0" u="none" strike="noStrike" kern="1200" cap="none" dirty="0" smtClean="0">
                <a:solidFill>
                  <a:schemeClr val="tx1"/>
                </a:solidFill>
                <a:latin typeface="Arial"/>
                <a:ea typeface="Arial"/>
                <a:cs typeface="Arial"/>
                <a:sym typeface="Arial"/>
              </a:rPr>
              <a:t>, which is the study of signs and their meanings.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80784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American and British English have different meanings. British firm BAA </a:t>
            </a:r>
            <a:r>
              <a:rPr lang="en-US" dirty="0" err="1" smtClean="0"/>
              <a:t>McArthurGlen</a:t>
            </a:r>
            <a:r>
              <a:rPr lang="en-US" dirty="0" smtClean="0"/>
              <a:t> set up a factory outlet-style store in Austria only to have local officials ask, </a:t>
            </a:r>
            <a:r>
              <a:rPr lang="ja-JP" altLang="en-US" dirty="0" smtClean="0"/>
              <a:t>“</a:t>
            </a:r>
            <a:r>
              <a:rPr lang="en-US" dirty="0" smtClean="0"/>
              <a:t>Where</a:t>
            </a:r>
            <a:r>
              <a:rPr lang="ja-JP" altLang="en-US" dirty="0" smtClean="0"/>
              <a:t>’</a:t>
            </a:r>
            <a:r>
              <a:rPr lang="en-US" dirty="0" smtClean="0"/>
              <a:t>s the factory?</a:t>
            </a:r>
            <a:r>
              <a:rPr lang="ja-JP" altLang="en-US" dirty="0" smtClean="0"/>
              <a:t>”</a:t>
            </a:r>
            <a:r>
              <a:rPr lang="en-US" dirty="0" smtClean="0"/>
              <a:t> The firm had to rename it a </a:t>
            </a:r>
            <a:r>
              <a:rPr lang="ja-JP" altLang="en-US" dirty="0" smtClean="0"/>
              <a:t>“</a:t>
            </a:r>
            <a:r>
              <a:rPr lang="en-US" dirty="0" smtClean="0"/>
              <a:t>designer outlet center.</a:t>
            </a:r>
            <a:r>
              <a:rPr lang="ja-JP" altLang="en-US" dirty="0" smtClean="0"/>
              <a:t>” “</a:t>
            </a:r>
            <a:r>
              <a:rPr lang="en-US" dirty="0" smtClean="0"/>
              <a:t>Light beer</a:t>
            </a:r>
            <a:r>
              <a:rPr lang="ja-JP" altLang="en-US" dirty="0" smtClean="0"/>
              <a:t>”</a:t>
            </a:r>
            <a:r>
              <a:rPr lang="en-US" dirty="0" smtClean="0"/>
              <a:t> failed for both Miller and Anheuser-Busch in the U.K. because it was perceived as light in alcohol. In the European market, Miller Lite is now Miller Pilsner.</a:t>
            </a:r>
          </a:p>
          <a:p>
            <a:pPr>
              <a:spcBef>
                <a:spcPct val="0"/>
              </a:spcBef>
            </a:pPr>
            <a:endParaRPr lang="en-US" dirty="0" smtClean="0"/>
          </a:p>
          <a:p>
            <a:pPr>
              <a:spcBef>
                <a:spcPct val="0"/>
              </a:spcBef>
            </a:pPr>
            <a:r>
              <a:rPr lang="en-IN" sz="1200" b="0" i="0" u="none" strike="noStrike" kern="1200" cap="none" dirty="0" smtClean="0">
                <a:solidFill>
                  <a:schemeClr val="tx1"/>
                </a:solidFill>
                <a:latin typeface="Arial"/>
                <a:ea typeface="Arial"/>
                <a:cs typeface="Arial"/>
                <a:sym typeface="Arial"/>
              </a:rPr>
              <a:t>When the British/American retail-development firm BAA </a:t>
            </a:r>
            <a:r>
              <a:rPr lang="en-IN" sz="1200" b="0" i="0" u="none" strike="noStrike" kern="1200" cap="none" dirty="0" err="1" smtClean="0">
                <a:solidFill>
                  <a:schemeClr val="tx1"/>
                </a:solidFill>
                <a:latin typeface="Arial"/>
                <a:ea typeface="Arial"/>
                <a:cs typeface="Arial"/>
                <a:sym typeface="Arial"/>
              </a:rPr>
              <a:t>McArthurGlen</a:t>
            </a:r>
            <a:r>
              <a:rPr lang="en-IN" sz="1200" b="0" i="0" u="none" strike="noStrike" kern="1200" cap="none" dirty="0" smtClean="0">
                <a:solidFill>
                  <a:schemeClr val="tx1"/>
                </a:solidFill>
                <a:latin typeface="Arial"/>
                <a:ea typeface="Arial"/>
                <a:cs typeface="Arial"/>
                <a:sym typeface="Arial"/>
              </a:rPr>
              <a:t> sought approval for a U.S.-style factory outlet mall in Austria, local officials wanted to know, “Where’s the factory?” To win approval for the project, </a:t>
            </a:r>
            <a:r>
              <a:rPr lang="en-IN" sz="1200" b="0" i="0" u="none" strike="noStrike" kern="1200" cap="none" dirty="0" err="1" smtClean="0">
                <a:solidFill>
                  <a:schemeClr val="tx1"/>
                </a:solidFill>
                <a:latin typeface="Arial"/>
                <a:ea typeface="Arial"/>
                <a:cs typeface="Arial"/>
                <a:sym typeface="Arial"/>
              </a:rPr>
              <a:t>McArthurGlen</a:t>
            </a:r>
            <a:r>
              <a:rPr lang="en-IN" sz="1200" b="0" i="0" u="none" strike="noStrike" kern="1200" cap="none" dirty="0" smtClean="0">
                <a:solidFill>
                  <a:schemeClr val="tx1"/>
                </a:solidFill>
                <a:latin typeface="Arial"/>
                <a:ea typeface="Arial"/>
                <a:cs typeface="Arial"/>
                <a:sym typeface="Arial"/>
              </a:rPr>
              <a:t> was forced to call its development a “designer outlet </a:t>
            </a:r>
            <a:r>
              <a:rPr lang="en-IN" sz="1200" b="0" i="0" u="none" strike="noStrike" kern="1200" cap="none" dirty="0" err="1" smtClean="0">
                <a:solidFill>
                  <a:schemeClr val="tx1"/>
                </a:solidFill>
                <a:latin typeface="Arial"/>
                <a:ea typeface="Arial"/>
                <a:cs typeface="Arial"/>
                <a:sym typeface="Arial"/>
              </a:rPr>
              <a:t>center</a:t>
            </a:r>
            <a:r>
              <a:rPr lang="en-IN" sz="1200" b="0" i="0" u="none" strike="noStrike" kern="1200" cap="none" dirty="0" smtClean="0">
                <a:solidFill>
                  <a:schemeClr val="tx1"/>
                </a:solidFill>
                <a:latin typeface="Arial"/>
                <a:ea typeface="Arial"/>
                <a:cs typeface="Arial"/>
                <a:sym typeface="Arial"/>
              </a:rPr>
              <a:t>.” Another linguistic issue: The American making the marketing pitch incorrectly rendered the name “Nike”—a prospective anchor tenant at the proposed outlet </a:t>
            </a:r>
            <a:r>
              <a:rPr lang="en-IN" sz="1200" b="0" i="0" u="none" strike="noStrike" kern="1200" cap="none" dirty="0" err="1" smtClean="0">
                <a:solidFill>
                  <a:schemeClr val="tx1"/>
                </a:solidFill>
                <a:latin typeface="Arial"/>
                <a:ea typeface="Arial"/>
                <a:cs typeface="Arial"/>
                <a:sym typeface="Arial"/>
              </a:rPr>
              <a:t>center</a:t>
            </a:r>
            <a:r>
              <a:rPr lang="en-IN" sz="1200" b="0" i="0" u="none" strike="noStrike" kern="1200" cap="none" dirty="0" smtClean="0">
                <a:solidFill>
                  <a:schemeClr val="tx1"/>
                </a:solidFill>
                <a:latin typeface="Arial"/>
                <a:ea typeface="Arial"/>
                <a:cs typeface="Arial"/>
                <a:sym typeface="Arial"/>
              </a:rPr>
              <a:t>—when speaking to French audiences. Summoning his rudimentary language skills, the American assumed that the shoemaker’s name would be pronounced “NEEK” in French. Imagine his dismay when a sympathetic colleague took him aside and told him that the correct pronunciation was “</a:t>
            </a:r>
            <a:r>
              <a:rPr lang="en-IN" sz="1200" b="0" i="0" u="none" strike="noStrike" kern="1200" cap="none" dirty="0" err="1" smtClean="0">
                <a:solidFill>
                  <a:schemeClr val="tx1"/>
                </a:solidFill>
                <a:latin typeface="Arial"/>
                <a:ea typeface="Arial"/>
                <a:cs typeface="Arial"/>
                <a:sym typeface="Arial"/>
              </a:rPr>
              <a:t>NIk</a:t>
            </a:r>
            <a:r>
              <a:rPr lang="en-IN" sz="1200" b="0" i="0" u="none" strike="noStrike" kern="1200" cap="none" dirty="0" smtClean="0">
                <a:solidFill>
                  <a:schemeClr val="tx1"/>
                </a:solidFill>
                <a:latin typeface="Arial"/>
                <a:ea typeface="Arial"/>
                <a:cs typeface="Arial"/>
                <a:sym typeface="Arial"/>
              </a:rPr>
              <a:t>” (rhymes with “bike”). It turns out that “NEEK” is not just the “F-word”; it is the “F-word” in the sense of “fornicating with animals”!</a:t>
            </a:r>
            <a:endParaRPr lang="en-US" dirty="0" smtClean="0"/>
          </a:p>
          <a:p>
            <a:pPr>
              <a:spcBef>
                <a:spcPct val="0"/>
              </a:spcBef>
            </a:pPr>
            <a:r>
              <a:rPr lang="en-US" dirty="0" smtClean="0"/>
              <a:t> </a:t>
            </a:r>
          </a:p>
          <a:p>
            <a:pPr>
              <a:spcBef>
                <a:spcPct val="0"/>
              </a:spcBef>
            </a:pPr>
            <a:r>
              <a:rPr lang="en-US" dirty="0" smtClean="0"/>
              <a:t>Good Housekeeping magazine had to adapt for the Japanese market.  </a:t>
            </a:r>
            <a:r>
              <a:rPr lang="ja-JP" altLang="en-US" dirty="0" smtClean="0"/>
              <a:t>“</a:t>
            </a:r>
            <a:r>
              <a:rPr lang="en-US" dirty="0" smtClean="0"/>
              <a:t>Housekeeping</a:t>
            </a:r>
            <a:r>
              <a:rPr lang="ja-JP" altLang="en-US" dirty="0" smtClean="0"/>
              <a:t>”</a:t>
            </a:r>
            <a:r>
              <a:rPr lang="en-US" dirty="0" smtClean="0"/>
              <a:t> is most closely translated as </a:t>
            </a:r>
            <a:r>
              <a:rPr lang="ja-JP" altLang="en-US" dirty="0" smtClean="0"/>
              <a:t>“</a:t>
            </a:r>
            <a:r>
              <a:rPr lang="en-US" dirty="0" smtClean="0"/>
              <a:t>domestic duties,</a:t>
            </a:r>
            <a:r>
              <a:rPr lang="ja-JP" altLang="en-US" dirty="0" smtClean="0"/>
              <a:t>”</a:t>
            </a:r>
            <a:r>
              <a:rPr lang="en-US" dirty="0" smtClean="0"/>
              <a:t> which may be tasks performed by servants. The magazine retained the name but the word </a:t>
            </a:r>
            <a:r>
              <a:rPr lang="ja-JP" altLang="en-US" dirty="0" smtClean="0"/>
              <a:t>“</a:t>
            </a:r>
            <a:r>
              <a:rPr lang="en-US" dirty="0" smtClean="0"/>
              <a:t>Good</a:t>
            </a:r>
            <a:r>
              <a:rPr lang="ja-JP" altLang="en-US" dirty="0" smtClean="0"/>
              <a:t>”</a:t>
            </a:r>
            <a:r>
              <a:rPr lang="en-US" dirty="0" smtClean="0"/>
              <a:t> is much larger than </a:t>
            </a:r>
            <a:r>
              <a:rPr lang="ja-JP" altLang="en-US" dirty="0" smtClean="0"/>
              <a:t>“</a:t>
            </a:r>
            <a:r>
              <a:rPr lang="en-US" dirty="0" smtClean="0"/>
              <a:t>Housekeeping</a:t>
            </a:r>
            <a:r>
              <a:rPr lang="ja-JP" altLang="en-US" dirty="0" smtClean="0"/>
              <a:t>”</a:t>
            </a:r>
            <a:r>
              <a:rPr lang="en-US" dirty="0" smtClean="0"/>
              <a:t> on the cover.  The famous Good Housekeeping Seal was eliminated as it caused confusion among readers.</a:t>
            </a:r>
          </a:p>
          <a:p>
            <a:pPr>
              <a:spcBef>
                <a:spcPct val="0"/>
              </a:spcBef>
            </a:pPr>
            <a:r>
              <a:rPr lang="en-US" dirty="0" smtClean="0"/>
              <a:t> </a:t>
            </a:r>
          </a:p>
          <a:p>
            <a:pPr>
              <a:spcBef>
                <a:spcPct val="0"/>
              </a:spcBef>
            </a:pPr>
            <a:r>
              <a:rPr lang="en-US" dirty="0" smtClean="0"/>
              <a:t>In China, Dell had to find another way to express </a:t>
            </a:r>
            <a:r>
              <a:rPr lang="ja-JP" altLang="en-US" dirty="0" smtClean="0"/>
              <a:t>“</a:t>
            </a:r>
            <a:r>
              <a:rPr lang="en-US" dirty="0" smtClean="0"/>
              <a:t>direct sales</a:t>
            </a:r>
            <a:r>
              <a:rPr lang="ja-JP" altLang="en-US" dirty="0" smtClean="0"/>
              <a:t>”</a:t>
            </a:r>
            <a:r>
              <a:rPr lang="en-US" dirty="0" smtClean="0"/>
              <a:t> since the literal translation meant an illegal pyramid marketing scheme. Sales reps now use a phrase that translates as </a:t>
            </a:r>
            <a:r>
              <a:rPr lang="ja-JP" altLang="en-US" dirty="0" smtClean="0"/>
              <a:t>“</a:t>
            </a:r>
            <a:r>
              <a:rPr lang="en-US" dirty="0" smtClean="0"/>
              <a:t>direct orders.</a:t>
            </a:r>
            <a:r>
              <a:rPr lang="ja-JP" altLang="en-US" dirty="0" smtClean="0"/>
              <a:t>”</a:t>
            </a:r>
            <a:endParaRPr lang="en-US" dirty="0" smtClean="0"/>
          </a:p>
          <a:p>
            <a:pPr>
              <a:spcBef>
                <a:spcPct val="0"/>
              </a:spcBef>
            </a:pPr>
            <a:r>
              <a:rPr lang="en-US" dirty="0" smtClean="0"/>
              <a:t> </a:t>
            </a:r>
          </a:p>
          <a:p>
            <a:pPr>
              <a:spcBef>
                <a:spcPct val="0"/>
              </a:spcBef>
            </a:pPr>
            <a:r>
              <a:rPr lang="en-US" dirty="0" smtClean="0"/>
              <a:t>Phonology: In Spanish, Colgate means </a:t>
            </a:r>
            <a:r>
              <a:rPr lang="ja-JP" altLang="en-US" dirty="0" smtClean="0"/>
              <a:t>“</a:t>
            </a:r>
            <a:r>
              <a:rPr lang="en-US" dirty="0" smtClean="0"/>
              <a:t>go hang yourself;</a:t>
            </a:r>
            <a:r>
              <a:rPr lang="ja-JP" altLang="en-US" dirty="0" smtClean="0"/>
              <a:t>”</a:t>
            </a:r>
            <a:r>
              <a:rPr lang="en-US" dirty="0" smtClean="0"/>
              <a:t> Whirlpool advertised extensively in Europe only to find that Italians, French, and Germans had trouble pronouncing the brand</a:t>
            </a:r>
            <a:r>
              <a:rPr lang="ja-JP" altLang="en-US" dirty="0" smtClean="0"/>
              <a:t>’</a:t>
            </a:r>
            <a:r>
              <a:rPr lang="en-US" dirty="0" smtClean="0"/>
              <a:t>s name. </a:t>
            </a:r>
            <a:r>
              <a:rPr lang="ja-JP" altLang="en-US" dirty="0" smtClean="0"/>
              <a:t>“</a:t>
            </a:r>
            <a:r>
              <a:rPr lang="en-US" dirty="0" smtClean="0"/>
              <a:t>Diesel</a:t>
            </a:r>
            <a:r>
              <a:rPr lang="ja-JP" altLang="en-US" dirty="0" smtClean="0"/>
              <a:t>”</a:t>
            </a:r>
            <a:r>
              <a:rPr lang="en-US" dirty="0" smtClean="0"/>
              <a:t> was chosen for the jeans brand because it is pronounced the same in every language.</a:t>
            </a:r>
          </a:p>
          <a:p>
            <a:pPr>
              <a:spcBef>
                <a:spcPct val="0"/>
              </a:spcBef>
            </a:pPr>
            <a:r>
              <a:rPr lang="en-US" dirty="0" smtClean="0"/>
              <a:t> </a:t>
            </a:r>
          </a:p>
          <a:p>
            <a:pPr>
              <a:spcBef>
                <a:spcPct val="0"/>
              </a:spcBef>
            </a:pPr>
            <a:r>
              <a:rPr lang="en-US" dirty="0" smtClean="0"/>
              <a:t>Technology is providing opportunities to exploit linguistics.  Cell phone text messaging of certain number combinations takes on special meaning. In Korea, 8282 means </a:t>
            </a:r>
            <a:r>
              <a:rPr lang="ja-JP" altLang="en-US" dirty="0" smtClean="0"/>
              <a:t>“</a:t>
            </a:r>
            <a:r>
              <a:rPr lang="en-US" dirty="0" smtClean="0"/>
              <a:t>hurry up</a:t>
            </a:r>
            <a:r>
              <a:rPr lang="ja-JP" altLang="en-US" dirty="0" smtClean="0"/>
              <a:t>”</a:t>
            </a:r>
            <a:r>
              <a:rPr lang="en-US" dirty="0" smtClean="0"/>
              <a:t>, 7170 sounds like </a:t>
            </a:r>
            <a:r>
              <a:rPr lang="ja-JP" altLang="en-US" dirty="0" smtClean="0"/>
              <a:t>“</a:t>
            </a:r>
            <a:r>
              <a:rPr lang="en-US" dirty="0" smtClean="0"/>
              <a:t>close friend</a:t>
            </a:r>
            <a:r>
              <a:rPr lang="ja-JP" altLang="en-US" dirty="0" smtClean="0"/>
              <a:t>”</a:t>
            </a:r>
            <a:r>
              <a:rPr lang="en-US" dirty="0" smtClean="0"/>
              <a:t> and 4 5683 968 may be interpreted as </a:t>
            </a:r>
            <a:r>
              <a:rPr lang="ja-JP" altLang="en-US" dirty="0" smtClean="0"/>
              <a:t>“</a:t>
            </a:r>
            <a:r>
              <a:rPr lang="en-US" dirty="0" smtClean="0"/>
              <a:t>I love you.</a:t>
            </a:r>
            <a:r>
              <a:rPr lang="ja-JP" altLang="en-US" dirty="0" smtClean="0"/>
              <a:t>”</a:t>
            </a:r>
            <a:endParaRPr lang="en-US" dirty="0" smtClean="0"/>
          </a:p>
          <a:p>
            <a:pPr>
              <a:spcBef>
                <a:spcPct val="0"/>
              </a:spcBef>
            </a:pPr>
            <a:r>
              <a:rPr lang="en-US" dirty="0" smtClean="0"/>
              <a:t> </a:t>
            </a:r>
          </a:p>
          <a:p>
            <a:pPr>
              <a:spcBef>
                <a:spcPct val="0"/>
              </a:spcBef>
            </a:pPr>
            <a:r>
              <a:rPr lang="en-US" dirty="0" smtClean="0"/>
              <a:t>After eBay acquired </a:t>
            </a:r>
            <a:r>
              <a:rPr lang="en-US" dirty="0" err="1" smtClean="0"/>
              <a:t>EachNet</a:t>
            </a:r>
            <a:r>
              <a:rPr lang="en-US" dirty="0" smtClean="0"/>
              <a:t> auction site in China, it used rebates and other promotions to attract visitors. It offered credits of 68 yuan on purchases of 168 or more. In Chinese, the word </a:t>
            </a:r>
            <a:r>
              <a:rPr lang="ja-JP" altLang="en-US" dirty="0" smtClean="0"/>
              <a:t>“</a:t>
            </a:r>
            <a:r>
              <a:rPr lang="en-US" dirty="0" smtClean="0"/>
              <a:t>six</a:t>
            </a:r>
            <a:r>
              <a:rPr lang="ja-JP" altLang="en-US" dirty="0" smtClean="0"/>
              <a:t>”</a:t>
            </a:r>
            <a:r>
              <a:rPr lang="en-US" dirty="0" smtClean="0"/>
              <a:t> is pronounced the same as </a:t>
            </a:r>
            <a:r>
              <a:rPr lang="ja-JP" altLang="en-US" dirty="0" smtClean="0"/>
              <a:t>“</a:t>
            </a:r>
            <a:r>
              <a:rPr lang="en-US" dirty="0" smtClean="0"/>
              <a:t>safe</a:t>
            </a:r>
            <a:r>
              <a:rPr lang="ja-JP" altLang="en-US" dirty="0" smtClean="0"/>
              <a:t>”</a:t>
            </a:r>
            <a:r>
              <a:rPr lang="en-US" dirty="0" smtClean="0"/>
              <a:t> and </a:t>
            </a:r>
            <a:r>
              <a:rPr lang="ja-JP" altLang="en-US" dirty="0" smtClean="0"/>
              <a:t>“</a:t>
            </a:r>
            <a:r>
              <a:rPr lang="en-US" dirty="0" smtClean="0"/>
              <a:t>eight</a:t>
            </a:r>
            <a:r>
              <a:rPr lang="ja-JP" altLang="en-US" dirty="0" smtClean="0"/>
              <a:t>”</a:t>
            </a:r>
            <a:r>
              <a:rPr lang="en-US" dirty="0" smtClean="0"/>
              <a:t> is pronounced the same as </a:t>
            </a:r>
            <a:r>
              <a:rPr lang="ja-JP" altLang="en-US" dirty="0" smtClean="0"/>
              <a:t>“</a:t>
            </a:r>
            <a:r>
              <a:rPr lang="en-US" dirty="0" smtClean="0"/>
              <a:t>prosperity.</a:t>
            </a:r>
            <a:r>
              <a:rPr lang="ja-JP" altLang="en-US" dirty="0" smtClean="0"/>
              <a:t>”</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1860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ea typeface="ＭＳ Ｐゴシック" pitchFamily="34" charset="-128"/>
              </a:rPr>
              <a:t>Westerners must pay close attention not only to what they hear but also what they see when conducting business in other countries.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97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t>Having an understanding of the culture can actually become a firm</a:t>
            </a:r>
            <a:r>
              <a:rPr lang="ja-JP" altLang="en-US" dirty="0" smtClean="0"/>
              <a:t>’</a:t>
            </a:r>
            <a:r>
              <a:rPr lang="en-US" dirty="0" smtClean="0"/>
              <a:t>s competitive advantage.  To do this we must overcome our prejudices that are a natural result of the human tendency toward ethnocentricity.  Cultural factors challenge global marketers because many are hidden from view. In order to do this the chapter will look at culture from several different conceptual frameworks that include Edward T. Hall</a:t>
            </a:r>
            <a:r>
              <a:rPr lang="ja-JP" altLang="en-US" dirty="0" smtClean="0"/>
              <a:t>’</a:t>
            </a:r>
            <a:r>
              <a:rPr lang="en-US" dirty="0" smtClean="0"/>
              <a:t>s notion of high- and low-context cultures, Hofstede</a:t>
            </a:r>
            <a:r>
              <a:rPr lang="ja-JP" altLang="en-US" dirty="0" smtClean="0"/>
              <a:t>’</a:t>
            </a:r>
            <a:r>
              <a:rPr lang="en-US" dirty="0" smtClean="0"/>
              <a:t>s cultural typology, the self-reference criterion, Maslow</a:t>
            </a:r>
            <a:r>
              <a:rPr lang="ja-JP" altLang="en-US" dirty="0" smtClean="0"/>
              <a:t>’</a:t>
            </a:r>
            <a:r>
              <a:rPr lang="en-US" dirty="0" smtClean="0"/>
              <a:t>s hierarchy and diffusion theory.</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panose="020B0604020202020204" pitchFamily="34" charset="0"/>
              </a:defRPr>
            </a:lvl1pPr>
            <a:lvl2pPr marL="742950" indent="-285750">
              <a:spcBef>
                <a:spcPct val="30000"/>
              </a:spcBef>
              <a:defRPr sz="16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76FCF7-1A53-4D43-AA04-ECA491FF2CAE}" type="slidenum">
              <a:rPr lang="en-CA" altLang="en-US">
                <a:latin typeface="Tahoma" panose="020B0604030504040204" pitchFamily="34" charset="0"/>
              </a:rPr>
              <a:pPr>
                <a:spcBef>
                  <a:spcPct val="0"/>
                </a:spcBef>
              </a:pPr>
              <a:t>2</a:t>
            </a:fld>
            <a:endParaRPr lang="en-CA" altLang="en-US">
              <a:latin typeface="Tahoma" panose="020B0604030504040204" pitchFamily="34" charset="0"/>
            </a:endParaRPr>
          </a:p>
        </p:txBody>
      </p:sp>
    </p:spTree>
    <p:extLst>
      <p:ext uri="{BB962C8B-B14F-4D97-AF65-F5344CB8AC3E}">
        <p14:creationId xmlns:p14="http://schemas.microsoft.com/office/powerpoint/2010/main" val="2981148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sz="1200" b="0" i="0" u="none" strike="noStrike" kern="1200" cap="none" dirty="0" smtClean="0">
              <a:solidFill>
                <a:schemeClr val="tx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9569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endParaRPr lang="en-US" sz="1200" b="0" i="0" u="none" strike="noStrike" kern="1200" cap="none" dirty="0" smtClean="0">
              <a:solidFill>
                <a:schemeClr val="tx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284750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ea typeface="ＭＳ Ｐゴシック" pitchFamily="34" charset="-128"/>
                <a:cs typeface="Times New Roman" pitchFamily="18" charset="0"/>
              </a:rPr>
              <a:t>The astute global marketer often discovers that much of the apparent cultural diversity in the world turns out to be different ways of accomplishing the same thing. Widespread shared preference for convenience foods, disposable products, popular music, and movies in the United States, Europe, and Asia suggests that many consumer products have broad, even universal, appeal. The cultural change and the globalization of culture have been capitalized upon, and even significantly accelerated, by companies that have seized opportunities to find customers around the world.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0731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smtClean="0">
                <a:solidFill>
                  <a:schemeClr val="tx1"/>
                </a:solidFill>
                <a:latin typeface="Arial"/>
                <a:ea typeface="Arial"/>
                <a:cs typeface="Arial"/>
                <a:sym typeface="Arial"/>
              </a:rPr>
              <a:t>Fabien </a:t>
            </a:r>
            <a:r>
              <a:rPr lang="en-IN" sz="1200" b="0" i="0" u="none" strike="noStrike" kern="1200" cap="none" dirty="0" err="1" smtClean="0">
                <a:solidFill>
                  <a:schemeClr val="tx1"/>
                </a:solidFill>
                <a:latin typeface="Arial"/>
                <a:ea typeface="Arial"/>
                <a:cs typeface="Arial"/>
                <a:sym typeface="Arial"/>
              </a:rPr>
              <a:t>Ouaki</a:t>
            </a:r>
            <a:r>
              <a:rPr lang="en-IN" sz="1200" b="0" i="0" u="none" strike="noStrike" kern="1200" cap="none" dirty="0" smtClean="0">
                <a:solidFill>
                  <a:schemeClr val="tx1"/>
                </a:solidFill>
                <a:latin typeface="Arial"/>
                <a:ea typeface="Arial"/>
                <a:cs typeface="Arial"/>
                <a:sym typeface="Arial"/>
              </a:rPr>
              <a:t> is living proof that persons outside of academe and government have also joined the battle against McDonaldization. </a:t>
            </a:r>
            <a:r>
              <a:rPr lang="en-IN" sz="1200" b="0" i="0" u="none" strike="noStrike" kern="1200" cap="none" dirty="0" err="1" smtClean="0">
                <a:solidFill>
                  <a:schemeClr val="tx1"/>
                </a:solidFill>
                <a:latin typeface="Arial"/>
                <a:ea typeface="Arial"/>
                <a:cs typeface="Arial"/>
                <a:sym typeface="Arial"/>
              </a:rPr>
              <a:t>Ouaki</a:t>
            </a:r>
            <a:r>
              <a:rPr lang="en-IN" sz="1200" b="0" i="0" u="none" strike="noStrike" kern="1200" cap="none" dirty="0" smtClean="0">
                <a:solidFill>
                  <a:schemeClr val="tx1"/>
                </a:solidFill>
                <a:latin typeface="Arial"/>
                <a:ea typeface="Arial"/>
                <a:cs typeface="Arial"/>
                <a:sym typeface="Arial"/>
              </a:rPr>
              <a:t> is the managing director of Tati, a discount retailer based in France. </a:t>
            </a:r>
            <a:r>
              <a:rPr lang="en-IN" sz="1200" b="0" i="0" u="none" strike="noStrike" kern="1200" cap="none" dirty="0" err="1" smtClean="0">
                <a:solidFill>
                  <a:schemeClr val="tx1"/>
                </a:solidFill>
                <a:latin typeface="Arial"/>
                <a:ea typeface="Arial"/>
                <a:cs typeface="Arial"/>
                <a:sym typeface="Arial"/>
              </a:rPr>
              <a:t>Ouaki</a:t>
            </a:r>
            <a:r>
              <a:rPr lang="en-IN" sz="1200" b="0" i="0" u="none" strike="noStrike" kern="1200" cap="none" dirty="0" smtClean="0">
                <a:solidFill>
                  <a:schemeClr val="tx1"/>
                </a:solidFill>
                <a:latin typeface="Arial"/>
                <a:ea typeface="Arial"/>
                <a:cs typeface="Arial"/>
                <a:sym typeface="Arial"/>
              </a:rPr>
              <a:t> is opening new stores in select countries, including the United States. </a:t>
            </a:r>
            <a:r>
              <a:rPr lang="en-IN" sz="1200" b="0" i="0" u="none" strike="noStrike" kern="1200" cap="none" dirty="0" err="1" smtClean="0">
                <a:solidFill>
                  <a:schemeClr val="tx1"/>
                </a:solidFill>
                <a:latin typeface="Arial"/>
                <a:ea typeface="Arial"/>
                <a:cs typeface="Arial"/>
                <a:sym typeface="Arial"/>
              </a:rPr>
              <a:t>Ouaki</a:t>
            </a:r>
            <a:r>
              <a:rPr lang="en-IN" sz="1200" b="0" i="0" u="none" strike="noStrike" kern="1200" cap="none" dirty="0" smtClean="0">
                <a:solidFill>
                  <a:schemeClr val="tx1"/>
                </a:solidFill>
                <a:latin typeface="Arial"/>
                <a:ea typeface="Arial"/>
                <a:cs typeface="Arial"/>
                <a:sym typeface="Arial"/>
              </a:rPr>
              <a:t> claims that “personal revenge” is one motivation for entering the U.S. market. “As a Frenchman, it makes me sick to see kids crying to go see ‘Titanic,’ eat at McDonald’s, or drink Coke. I want to see New Yorkers crying to have a Tati wedding dress,” he said. Similarly, the international Slow Food movement boasts 70,000 members in dozens of countries. Slow Food grew out of a 1986 protest over the opening of a McDonald’s on a popular plaza in Rome; every two years, Slow Food stages a </a:t>
            </a:r>
            <a:r>
              <a:rPr lang="en-IN" sz="1200" b="0" i="0" u="none" strike="noStrike" kern="1200" cap="none" dirty="0" err="1" smtClean="0">
                <a:solidFill>
                  <a:schemeClr val="tx1"/>
                </a:solidFill>
                <a:latin typeface="Arial"/>
                <a:ea typeface="Arial"/>
                <a:cs typeface="Arial"/>
                <a:sym typeface="Arial"/>
              </a:rPr>
              <a:t>Salone</a:t>
            </a:r>
            <a:r>
              <a:rPr lang="en-IN" sz="1200" b="0" i="0" u="none" strike="noStrike" kern="1200" cap="none" dirty="0" smtClean="0">
                <a:solidFill>
                  <a:schemeClr val="tx1"/>
                </a:solidFill>
                <a:latin typeface="Arial"/>
                <a:ea typeface="Arial"/>
                <a:cs typeface="Arial"/>
                <a:sym typeface="Arial"/>
              </a:rPr>
              <a:t> del Gusto in Italy that showcases traditional food preparation. As a spokesperson said, “Slow Food is about the idea that things should not taste the same everywhere.” In 2008, Slow Food U.S.A. attracted 60,000 people to an event in San Francisco that featured a farmers’ market and a speakers’ series called “Food for Thought”.</a:t>
            </a:r>
            <a:endParaRPr lang="en-US" sz="1200" b="0" i="0" u="none" strike="noStrike" kern="1200" cap="none" dirty="0">
              <a:solidFill>
                <a:schemeClr val="tx1"/>
              </a:solidFill>
              <a:latin typeface="Arial"/>
              <a:ea typeface="Arial"/>
              <a:cs typeface="Arial"/>
              <a:sym typeface="Arial"/>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1790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Fabien </a:t>
            </a:r>
            <a:r>
              <a:rPr lang="en-US" dirty="0" err="1" smtClean="0"/>
              <a:t>Ouaki</a:t>
            </a:r>
            <a:r>
              <a:rPr lang="en-US" dirty="0" smtClean="0"/>
              <a:t> is living proof that persons outside of academe and government have also joined the battle against McDonaldization. </a:t>
            </a:r>
            <a:r>
              <a:rPr lang="en-US" dirty="0" err="1" smtClean="0"/>
              <a:t>Ouaki</a:t>
            </a:r>
            <a:r>
              <a:rPr lang="en-US" dirty="0" smtClean="0"/>
              <a:t> is the managing director of Tati, a discount retailer based in France. </a:t>
            </a:r>
            <a:r>
              <a:rPr lang="en-US" dirty="0" err="1" smtClean="0"/>
              <a:t>Ouaki</a:t>
            </a:r>
            <a:r>
              <a:rPr lang="en-US" dirty="0" smtClean="0"/>
              <a:t> is opening new stores in select countries, including the United States. </a:t>
            </a:r>
            <a:r>
              <a:rPr lang="en-US" dirty="0" err="1" smtClean="0"/>
              <a:t>Ouaki</a:t>
            </a:r>
            <a:r>
              <a:rPr lang="en-US" dirty="0" smtClean="0"/>
              <a:t> claims that “personal revenge” is one motivation for entering the U.S. market. “As a Frenchman, it makes me sick to see kids crying to go see ‘Titanic,’ eat at McDonald’s, or drink Coke. I want to see New Yorkers crying to have a Tati wedding dress,” he said. Similarly, the international Slow Food movement boasts 70,000 members in dozens of countries. Slow Food grew out of a 1986 protest over the opening of a McDonald’s on a popular plaza in Rome; every two years, Slow Food stages a </a:t>
            </a:r>
            <a:r>
              <a:rPr lang="en-US" dirty="0" err="1" smtClean="0"/>
              <a:t>Salone</a:t>
            </a:r>
            <a:r>
              <a:rPr lang="en-US" dirty="0" smtClean="0"/>
              <a:t> del Gusto in Italy that showcases traditional food preparation. As a spokesperson said, “Slow Food is about the idea that things should not taste the same everywhere.” In 2008, Slow Food U.S.A. attracted 60,000 people to an event in San Francisco that featured a farmers’ market and a speakers’ series called “Food for Thought”.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1906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Japan, Saudi Arabia, and other high-context cultures place a great deal of emphasis on a person’s values and position or place in society. In such cultures, a business loan is more likely to be based on </a:t>
            </a:r>
            <a:r>
              <a:rPr lang="ja-JP" altLang="en-US" dirty="0" smtClean="0"/>
              <a:t>“</a:t>
            </a:r>
            <a:r>
              <a:rPr lang="en-US" dirty="0" smtClean="0"/>
              <a:t>who you are</a:t>
            </a:r>
            <a:r>
              <a:rPr lang="ja-JP" altLang="en-US" dirty="0" smtClean="0"/>
              <a:t>”</a:t>
            </a:r>
            <a:r>
              <a:rPr lang="en-US" dirty="0" smtClean="0"/>
              <a:t> than on formal analysis of pro forma financial documents. In a low-context culture such as the United States, Switzerland, or Germany, deals are made with much less information about the character, background, and values of the participants. Much more reliance is placed upon the words and numbers in the loan application. Similarly, Japanese companies such as Sony traditionally paid a great deal of attention to the university background of a new hire; preference would be given to graduates of Tokyo University. Specific elements on a resume were less important. </a:t>
            </a:r>
          </a:p>
          <a:p>
            <a:pPr>
              <a:spcBef>
                <a:spcPct val="0"/>
              </a:spcBef>
            </a:pPr>
            <a:r>
              <a:rPr lang="en-US" dirty="0" smtClean="0"/>
              <a:t> </a:t>
            </a:r>
          </a:p>
          <a:p>
            <a:pPr>
              <a:spcBef>
                <a:spcPct val="0"/>
              </a:spcBef>
            </a:pPr>
            <a:r>
              <a:rPr lang="en-US" dirty="0" smtClean="0"/>
              <a:t>Insisting on competitive bidding can cause complications in low-context cultures. In a high-context culture, the job is given to the person who will do the best work and whom you can trust and control. In a low-context culture, one tries to make the specifications so precise that a builder is forced by the threat of legal sanction to do a good job.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45224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smtClean="0">
                <a:solidFill>
                  <a:schemeClr val="tx1"/>
                </a:solidFill>
                <a:latin typeface="Arial"/>
                <a:ea typeface="Arial"/>
                <a:cs typeface="Arial"/>
                <a:sym typeface="Arial"/>
              </a:rPr>
              <a:t>In a high-context culture, a person’s word is his or her bond. There is less need to anticipate contingencies and provide for external legal sanctions because the culture emphasizes obligations and trust as important values. In these cultures, shared feelings of obligation and honor take the place of impersonal legal sanctions. This helps explain the importance of long and protracted negotiations that never seem to get to the point. Part of the purpose of negotiating, for a person from a high-context culture, is to get to know the potential partner.</a:t>
            </a:r>
          </a:p>
          <a:p>
            <a:r>
              <a:rPr lang="en-US" sz="1200" b="0" i="0" u="none" strike="noStrike" kern="1200" cap="none" dirty="0" smtClean="0">
                <a:solidFill>
                  <a:schemeClr val="tx1"/>
                </a:solidFill>
                <a:latin typeface="Arial"/>
                <a:ea typeface="Arial"/>
                <a:cs typeface="Arial"/>
                <a:sym typeface="Arial"/>
              </a:rPr>
              <a:t>For example, insisting on competitive bidding can cause complications in low-context cultures. In a high-context culture, the job is given to the person who will do the best work and whom one can trust and control. In a low-context culture, one tries to make the specifications so precise that the threat of legal sanction forces a builder, for example, to do a good job. As Hall has noted, a builder in Japan is likely to say, “What has that piece of paper got to do with the situation? If we can’t trust each other enough to go ahead without it, why bother?”</a:t>
            </a:r>
          </a:p>
          <a:p>
            <a:r>
              <a:rPr lang="en-IN" sz="1200" b="0" i="0" u="none" strike="noStrike" kern="1200" cap="none" dirty="0" smtClean="0">
                <a:solidFill>
                  <a:schemeClr val="tx1"/>
                </a:solidFill>
                <a:latin typeface="Arial"/>
                <a:ea typeface="Arial"/>
                <a:cs typeface="Arial"/>
                <a:sym typeface="Arial"/>
              </a:rPr>
              <a:t>Although countries can be classified as high or low context in their overall tendency, there are exceptions to the general tendency. These exceptions are found in subcultures. The United States is a low-context culture with subcultures that operate in the high-context mode. The world of the central banker, for example, is a “gentleman’s” world; that is, a high-context culture. Even during the most hectic day of trading in the foreign exchange markets, a central banker’s word is sufficient for him or her to borrow millions of dollars. In a high-context culture there is trust, a sense of fair play, and a widespread acceptance of the rules of the game as it is played. </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816281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Hofstede is well-known for research studies of social values suggesting that the cultures of different nations can be compared in terms of five dimensions. Hofstede notes that three of the dimensions refer to expected social behavior, the fourth dimension is concerned with </a:t>
            </a:r>
            <a:r>
              <a:rPr lang="ja-JP" altLang="en-US" dirty="0" smtClean="0"/>
              <a:t>“</a:t>
            </a:r>
            <a:r>
              <a:rPr lang="en-US" dirty="0" smtClean="0"/>
              <a:t>man</a:t>
            </a:r>
            <a:r>
              <a:rPr lang="ja-JP" altLang="en-US" dirty="0" smtClean="0"/>
              <a:t>’</a:t>
            </a:r>
            <a:r>
              <a:rPr lang="en-US" dirty="0" smtClean="0"/>
              <a:t>s search for truth,</a:t>
            </a:r>
            <a:r>
              <a:rPr lang="ja-JP" altLang="en-US" dirty="0" smtClean="0"/>
              <a:t>”</a:t>
            </a:r>
            <a:r>
              <a:rPr lang="en-US" dirty="0" smtClean="0"/>
              <a:t> and a fifth reflects the importance of time.  </a:t>
            </a:r>
          </a:p>
          <a:p>
            <a:pPr>
              <a:spcBef>
                <a:spcPct val="0"/>
              </a:spcBef>
            </a:pPr>
            <a:r>
              <a:rPr lang="en-US" dirty="0" smtClean="0"/>
              <a:t> </a:t>
            </a:r>
          </a:p>
          <a:p>
            <a:pPr>
              <a:spcBef>
                <a:spcPct val="0"/>
              </a:spcBef>
            </a:pPr>
            <a:r>
              <a:rPr lang="en-US" dirty="0" smtClean="0"/>
              <a:t>The first dimension, is a reflection of the degree to which individuals in a society are integrated into groups. In </a:t>
            </a:r>
            <a:r>
              <a:rPr lang="en-US" b="1" dirty="0" smtClean="0"/>
              <a:t>individualist cultures</a:t>
            </a:r>
            <a:r>
              <a:rPr lang="en-US" dirty="0" smtClean="0"/>
              <a:t>, each member of society is primarily concerned with his or her own interest and those of the immediate family. In </a:t>
            </a:r>
            <a:r>
              <a:rPr lang="en-US" b="1" dirty="0" smtClean="0"/>
              <a:t>collectivist cultures</a:t>
            </a:r>
            <a:r>
              <a:rPr lang="en-US" dirty="0" smtClean="0"/>
              <a:t>, all of society</a:t>
            </a:r>
            <a:r>
              <a:rPr lang="ja-JP" altLang="en-US" dirty="0" smtClean="0"/>
              <a:t>’</a:t>
            </a:r>
            <a:r>
              <a:rPr lang="en-US" dirty="0" smtClean="0"/>
              <a:t>s members are integrated into cohesive in-groups.</a:t>
            </a:r>
          </a:p>
          <a:p>
            <a:pPr>
              <a:spcBef>
                <a:spcPct val="0"/>
              </a:spcBef>
            </a:pPr>
            <a:r>
              <a:rPr lang="en-US" dirty="0" smtClean="0"/>
              <a:t> </a:t>
            </a:r>
          </a:p>
          <a:p>
            <a:pPr>
              <a:spcBef>
                <a:spcPct val="0"/>
              </a:spcBef>
            </a:pPr>
            <a:r>
              <a:rPr lang="en-US" dirty="0" smtClean="0"/>
              <a:t>The second dimension </a:t>
            </a:r>
            <a:r>
              <a:rPr lang="en-US" b="1" dirty="0" smtClean="0"/>
              <a:t>power distance</a:t>
            </a:r>
            <a:r>
              <a:rPr lang="en-US" dirty="0" smtClean="0"/>
              <a:t>, is the extent to which the less powerful members of a society accept—even expect—power to be distributed unequally. </a:t>
            </a:r>
          </a:p>
          <a:p>
            <a:pPr>
              <a:spcBef>
                <a:spcPct val="0"/>
              </a:spcBef>
            </a:pPr>
            <a:endParaRPr lang="en-US" dirty="0" smtClean="0"/>
          </a:p>
          <a:p>
            <a:pPr marL="0" marR="0" indent="0" algn="l" defTabSz="457200" rtl="0" eaLnBrk="1" fontAlgn="base" latinLnBrk="0" hangingPunct="1">
              <a:lnSpc>
                <a:spcPct val="100000"/>
              </a:lnSpc>
              <a:spcBef>
                <a:spcPct val="0"/>
              </a:spcBef>
              <a:spcAft>
                <a:spcPct val="0"/>
              </a:spcAft>
              <a:buClrTx/>
              <a:buSzTx/>
              <a:buFontTx/>
              <a:buNone/>
              <a:tabLst/>
              <a:defRPr/>
            </a:pPr>
            <a:r>
              <a:rPr lang="en-US" b="1" dirty="0" smtClean="0"/>
              <a:t> Uncertainty avoidance </a:t>
            </a:r>
            <a:r>
              <a:rPr lang="en-US" dirty="0" smtClean="0"/>
              <a:t>is the extent to which the members of a society are uncomfortable with unclear, ambiguous, or unstructured situations.</a:t>
            </a:r>
          </a:p>
          <a:p>
            <a:pPr>
              <a:spcBef>
                <a:spcPct val="0"/>
              </a:spcBef>
            </a:pPr>
            <a:endParaRPr lang="en-US" dirty="0" smtClean="0"/>
          </a:p>
          <a:p>
            <a:pPr marL="0" marR="0" indent="0" algn="l" defTabSz="457200" rtl="0" eaLnBrk="1" fontAlgn="base" latinLnBrk="0" hangingPunct="1">
              <a:lnSpc>
                <a:spcPct val="100000"/>
              </a:lnSpc>
              <a:spcBef>
                <a:spcPct val="0"/>
              </a:spcBef>
              <a:spcAft>
                <a:spcPct val="0"/>
              </a:spcAft>
              <a:buClrTx/>
              <a:buSzTx/>
              <a:buFontTx/>
              <a:buNone/>
              <a:tabLst/>
              <a:defRPr/>
            </a:pPr>
            <a:r>
              <a:rPr lang="en-IN" sz="1200" b="1" i="0" u="none" strike="noStrike" kern="1200" cap="none" dirty="0" smtClean="0">
                <a:solidFill>
                  <a:schemeClr val="tx1"/>
                </a:solidFill>
                <a:latin typeface="Arial"/>
                <a:ea typeface="Arial"/>
                <a:cs typeface="Arial"/>
                <a:sym typeface="Arial"/>
              </a:rPr>
              <a:t>Achievement</a:t>
            </a:r>
            <a:r>
              <a:rPr lang="en-IN" sz="1200" b="0" i="0" u="none" strike="noStrike" kern="1200" cap="none" dirty="0" smtClean="0">
                <a:solidFill>
                  <a:schemeClr val="tx1"/>
                </a:solidFill>
                <a:latin typeface="Arial"/>
                <a:ea typeface="Arial"/>
                <a:cs typeface="Arial"/>
                <a:sym typeface="Arial"/>
              </a:rPr>
              <a:t>, the fourth dimension, describes a society in which men are expected to be assertive, competitive, and concerned with material success and women </a:t>
            </a:r>
            <a:r>
              <a:rPr lang="en-IN" sz="1200" b="0" i="0" u="none" strike="noStrike" kern="1200" cap="none" dirty="0" err="1" smtClean="0">
                <a:solidFill>
                  <a:schemeClr val="tx1"/>
                </a:solidFill>
                <a:latin typeface="Arial"/>
                <a:ea typeface="Arial"/>
                <a:cs typeface="Arial"/>
                <a:sym typeface="Arial"/>
              </a:rPr>
              <a:t>fulfill</a:t>
            </a:r>
            <a:r>
              <a:rPr lang="en-IN" sz="1200" b="0" i="0" u="none" strike="noStrike" kern="1200" cap="none" dirty="0" smtClean="0">
                <a:solidFill>
                  <a:schemeClr val="tx1"/>
                </a:solidFill>
                <a:latin typeface="Arial"/>
                <a:ea typeface="Arial"/>
                <a:cs typeface="Arial"/>
                <a:sym typeface="Arial"/>
              </a:rPr>
              <a:t> the role of nurturer and are concerned with issues such as the welfare of children. </a:t>
            </a:r>
            <a:r>
              <a:rPr lang="en-US" sz="1200" b="1" i="0" u="none" strike="noStrike" kern="1200" cap="none" dirty="0" smtClean="0">
                <a:solidFill>
                  <a:schemeClr val="tx1"/>
                </a:solidFill>
                <a:latin typeface="Arial"/>
                <a:ea typeface="Arial"/>
                <a:cs typeface="Arial"/>
                <a:sym typeface="Arial"/>
              </a:rPr>
              <a:t>Nurturing, </a:t>
            </a:r>
            <a:r>
              <a:rPr lang="en-US" sz="1200" b="0" i="0" u="none" strike="noStrike" kern="1200" cap="none" dirty="0" smtClean="0">
                <a:solidFill>
                  <a:schemeClr val="tx1"/>
                </a:solidFill>
                <a:latin typeface="Arial"/>
                <a:ea typeface="Arial"/>
                <a:cs typeface="Arial"/>
                <a:sym typeface="Arial"/>
              </a:rPr>
              <a:t>by contrast, describes a society in which the social roles of men and women overlap, with neither gender exhibiting overly ambitious or competitive behavior. Japan and Austria rank highest in masculinity; Spain, Taiwan, the Netherlands, and the Scandinavian countries are among the lowest.</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b="0" i="0" u="none" strike="noStrike" kern="1200" cap="none" dirty="0" smtClean="0">
              <a:solidFill>
                <a:schemeClr val="tx1"/>
              </a:solidFill>
              <a:latin typeface="Arial"/>
              <a:ea typeface="Arial"/>
              <a:cs typeface="Arial"/>
              <a:sym typeface="Arial"/>
            </a:endParaRPr>
          </a:p>
          <a:p>
            <a:r>
              <a:rPr lang="en-US" sz="1200" b="1" i="0" u="none" strike="noStrike" kern="1200" cap="none" dirty="0" smtClean="0">
                <a:solidFill>
                  <a:schemeClr val="tx1"/>
                </a:solidFill>
                <a:latin typeface="Arial"/>
                <a:ea typeface="Arial"/>
                <a:cs typeface="Arial"/>
                <a:sym typeface="Arial"/>
              </a:rPr>
              <a:t>Long-term orientation</a:t>
            </a:r>
            <a:r>
              <a:rPr lang="en-US" sz="1200" b="0" i="0" u="none" strike="noStrike" kern="1200" cap="none" dirty="0" smtClean="0">
                <a:solidFill>
                  <a:schemeClr val="tx1"/>
                </a:solidFill>
                <a:latin typeface="Arial"/>
                <a:ea typeface="Arial"/>
                <a:cs typeface="Arial"/>
                <a:sym typeface="Arial"/>
              </a:rPr>
              <a:t>–People look to the future and value thrift and persistence</a:t>
            </a:r>
          </a:p>
          <a:p>
            <a:r>
              <a:rPr lang="en-US" sz="1200" b="1" i="0" u="none" strike="noStrike" kern="1200" cap="none" dirty="0" smtClean="0">
                <a:solidFill>
                  <a:schemeClr val="tx1"/>
                </a:solidFill>
                <a:latin typeface="Arial"/>
                <a:ea typeface="Arial"/>
                <a:cs typeface="Arial"/>
                <a:sym typeface="Arial"/>
              </a:rPr>
              <a:t>Short-term orientation</a:t>
            </a:r>
            <a:r>
              <a:rPr lang="en-US" sz="1200" b="0" i="0" u="none" strike="noStrike" kern="1200" cap="none" dirty="0" smtClean="0">
                <a:solidFill>
                  <a:schemeClr val="tx1"/>
                </a:solidFill>
                <a:latin typeface="Arial"/>
                <a:ea typeface="Arial"/>
                <a:cs typeface="Arial"/>
                <a:sym typeface="Arial"/>
              </a:rPr>
              <a:t>–People value tradition and the past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2938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The lesson that the SRC teaches is that a vital, critical skill of the global marketer is unbiased perception, the ability to see what is so in a culture. Although this skill is as valuable at home as it is abroad, it is critical to the global marketer because of the widespread tendency toward ethnocentrism and use of the self-reference criterion. The SRC can be a powerful negative force in global business, and forgetting to check for it can lead to misunderstanding and failure.</a:t>
            </a:r>
          </a:p>
          <a:p>
            <a:pPr>
              <a:spcBef>
                <a:spcPct val="0"/>
              </a:spcBef>
            </a:pPr>
            <a:r>
              <a:rPr lang="en-US" dirty="0" smtClean="0"/>
              <a:t> </a:t>
            </a:r>
          </a:p>
          <a:p>
            <a:pPr>
              <a:spcBef>
                <a:spcPct val="0"/>
              </a:spcBef>
            </a:pPr>
            <a:r>
              <a:rPr lang="en-US" dirty="0" smtClean="0"/>
              <a:t>How might the European Disneyland been different if Disney executives had used the four-step approach?</a:t>
            </a:r>
          </a:p>
          <a:p>
            <a:pPr>
              <a:spcBef>
                <a:spcPct val="0"/>
              </a:spcBef>
            </a:pPr>
            <a:r>
              <a:rPr lang="en-US" dirty="0" smtClean="0"/>
              <a:t> </a:t>
            </a:r>
          </a:p>
          <a:p>
            <a:pPr>
              <a:spcBef>
                <a:spcPct val="0"/>
              </a:spcBef>
            </a:pPr>
            <a:r>
              <a:rPr lang="en-US" dirty="0" smtClean="0"/>
              <a:t>Step 1. Disney executives believe there is virtually unlimited demand for American cultural exports around the world. Evidence includes the success of McDonald’s, Coca-Cola, Hollywood movies, and American rock music. Disney has a stellar track record in exporting its American management system and business style. Tokyo Disneyland, a virtual carbon copy of the park in Anaheim, California, has been a runaway success. Disney policies prohibit sale or consumption of alcohol inside its theme parks.</a:t>
            </a:r>
          </a:p>
          <a:p>
            <a:pPr>
              <a:spcBef>
                <a:spcPct val="0"/>
              </a:spcBef>
            </a:pPr>
            <a:r>
              <a:rPr lang="en-US" dirty="0" smtClean="0"/>
              <a:t> </a:t>
            </a:r>
          </a:p>
          <a:p>
            <a:pPr>
              <a:spcBef>
                <a:spcPct val="0"/>
              </a:spcBef>
            </a:pPr>
            <a:r>
              <a:rPr lang="en-US" dirty="0" smtClean="0"/>
              <a:t>Step 2. Europeans in general and the French in particular are sensitive about American cultural imperialism. Consuming wine with the midday meal is a long-established custom. Europeans have their own real castles, and many popular Disney characters come from European folk tales.</a:t>
            </a:r>
          </a:p>
          <a:p>
            <a:pPr>
              <a:spcBef>
                <a:spcPct val="0"/>
              </a:spcBef>
            </a:pPr>
            <a:r>
              <a:rPr lang="en-US" dirty="0" smtClean="0"/>
              <a:t> </a:t>
            </a:r>
          </a:p>
          <a:p>
            <a:pPr>
              <a:spcBef>
                <a:spcPct val="0"/>
              </a:spcBef>
            </a:pPr>
            <a:r>
              <a:rPr lang="en-US" dirty="0" smtClean="0"/>
              <a:t>Step 3. The significant differences revealed by comparing the findings in steps 1 and 2 suggest strongly that the needs upon which the American and Japanese Disney theme parks were based did not exist in France. A modification of this design was needed for European success.</a:t>
            </a:r>
          </a:p>
          <a:p>
            <a:pPr>
              <a:spcBef>
                <a:spcPct val="0"/>
              </a:spcBef>
            </a:pPr>
            <a:r>
              <a:rPr lang="en-US" dirty="0" smtClean="0"/>
              <a:t> </a:t>
            </a:r>
          </a:p>
          <a:p>
            <a:pPr>
              <a:spcBef>
                <a:spcPct val="0"/>
              </a:spcBef>
            </a:pPr>
            <a:r>
              <a:rPr lang="en-US" dirty="0" smtClean="0"/>
              <a:t>Step 4. This would require the design of a theme park that is more in keeping with French and European cultural norms. Allow the French to put their own identity on the park.</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62889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In </a:t>
            </a:r>
            <a:r>
              <a:rPr lang="en-US" i="1" dirty="0" smtClean="0"/>
              <a:t>Diffusion of Innovation (1962) </a:t>
            </a:r>
            <a:r>
              <a:rPr lang="en-US" dirty="0" smtClean="0"/>
              <a:t> Everett Rogers described three concepts that describe the process by which an individual adopts a new idea: the adoption process, characteristics of innovations, and adopter categories. </a:t>
            </a:r>
            <a:r>
              <a:rPr lang="ja-JP" altLang="en-US" dirty="0" smtClean="0"/>
              <a:t>“</a:t>
            </a:r>
            <a:r>
              <a:rPr lang="en-US" dirty="0" smtClean="0"/>
              <a:t>New</a:t>
            </a:r>
            <a:r>
              <a:rPr lang="ja-JP" altLang="en-US" dirty="0" smtClean="0"/>
              <a:t>”</a:t>
            </a:r>
            <a:r>
              <a:rPr lang="en-US" dirty="0" smtClean="0"/>
              <a:t> means different things. A product already introduced in one market may be an innovation in another one. Products may be innovations in one market yet mature or declining in others.</a:t>
            </a:r>
          </a:p>
          <a:p>
            <a:pPr>
              <a:spcBef>
                <a:spcPct val="0"/>
              </a:spcBef>
            </a:pPr>
            <a:r>
              <a:rPr lang="en-US" dirty="0" smtClean="0"/>
              <a:t> </a:t>
            </a:r>
          </a:p>
          <a:p>
            <a:pPr>
              <a:spcBef>
                <a:spcPct val="0"/>
              </a:spcBef>
            </a:pPr>
            <a:r>
              <a:rPr lang="en-US" dirty="0" smtClean="0"/>
              <a:t>1. Awareness. In the first stage the customer becomes aware for the first time of the product or innovation. An important early communication objective in global marketing is to create awareness of a new product through general exposure to advertising messages. Impersonal sources of information are most important at this stage.</a:t>
            </a:r>
          </a:p>
          <a:p>
            <a:pPr>
              <a:spcBef>
                <a:spcPct val="0"/>
              </a:spcBef>
            </a:pPr>
            <a:r>
              <a:rPr lang="en-US" dirty="0" smtClean="0"/>
              <a:t> </a:t>
            </a:r>
          </a:p>
          <a:p>
            <a:pPr>
              <a:spcBef>
                <a:spcPct val="0"/>
              </a:spcBef>
            </a:pPr>
            <a:r>
              <a:rPr lang="en-US" dirty="0" smtClean="0"/>
              <a:t>2. Interest. During this stage, the customer is interested enough to learn more. The customer has focused his or her attention on communications relating to the product and will engage in research activities and seek out additional information.</a:t>
            </a:r>
          </a:p>
          <a:p>
            <a:pPr>
              <a:spcBef>
                <a:spcPct val="0"/>
              </a:spcBef>
            </a:pPr>
            <a:r>
              <a:rPr lang="en-US" dirty="0" smtClean="0"/>
              <a:t> </a:t>
            </a:r>
          </a:p>
          <a:p>
            <a:pPr>
              <a:spcBef>
                <a:spcPct val="0"/>
              </a:spcBef>
            </a:pPr>
            <a:r>
              <a:rPr lang="en-US" dirty="0" smtClean="0"/>
              <a:t>3. Evaluation. In this stage the individual mentally assesses the product</a:t>
            </a:r>
            <a:r>
              <a:rPr lang="ja-JP" altLang="en-US" dirty="0" smtClean="0"/>
              <a:t>’</a:t>
            </a:r>
            <a:r>
              <a:rPr lang="en-US" dirty="0" smtClean="0"/>
              <a:t>s benefits in relation to present and anticipated future needs and, based on this judgment, decides whether or not to try it.</a:t>
            </a:r>
          </a:p>
          <a:p>
            <a:pPr>
              <a:spcBef>
                <a:spcPct val="0"/>
              </a:spcBef>
            </a:pPr>
            <a:r>
              <a:rPr lang="en-US" dirty="0" smtClean="0"/>
              <a:t> </a:t>
            </a:r>
          </a:p>
          <a:p>
            <a:pPr>
              <a:spcBef>
                <a:spcPct val="0"/>
              </a:spcBef>
            </a:pPr>
            <a:r>
              <a:rPr lang="en-US" dirty="0" smtClean="0"/>
              <a:t>4. Trial. Most customers will not purchase expensive products without the </a:t>
            </a:r>
            <a:r>
              <a:rPr lang="ja-JP" altLang="en-US" dirty="0" smtClean="0"/>
              <a:t>“</a:t>
            </a:r>
            <a:r>
              <a:rPr lang="en-US" dirty="0" smtClean="0"/>
              <a:t>hands-on</a:t>
            </a:r>
            <a:r>
              <a:rPr lang="ja-JP" altLang="en-US" dirty="0" smtClean="0"/>
              <a:t>”</a:t>
            </a:r>
            <a:r>
              <a:rPr lang="en-US" dirty="0" smtClean="0"/>
              <a:t> experience marketers call </a:t>
            </a:r>
            <a:r>
              <a:rPr lang="ja-JP" altLang="en-US" dirty="0" smtClean="0"/>
              <a:t>“</a:t>
            </a:r>
            <a:r>
              <a:rPr lang="en-US" dirty="0" smtClean="0"/>
              <a:t>trial.</a:t>
            </a:r>
            <a:r>
              <a:rPr lang="ja-JP" altLang="en-US" dirty="0" smtClean="0"/>
              <a:t>”</a:t>
            </a:r>
            <a:r>
              <a:rPr lang="en-US" dirty="0" smtClean="0"/>
              <a:t> A good example of a product trial that does not involve purchase is the automobile test drive. For inexpensive consumer packaged goods, trial often involves actual purchase or the distribution of free samples.</a:t>
            </a:r>
          </a:p>
          <a:p>
            <a:pPr>
              <a:spcBef>
                <a:spcPct val="0"/>
              </a:spcBef>
            </a:pPr>
            <a:r>
              <a:rPr lang="en-US" dirty="0" smtClean="0"/>
              <a:t> </a:t>
            </a:r>
          </a:p>
          <a:p>
            <a:pPr>
              <a:spcBef>
                <a:spcPct val="0"/>
              </a:spcBef>
            </a:pPr>
            <a:r>
              <a:rPr lang="en-US" dirty="0" smtClean="0"/>
              <a:t>5. Adoption. At this point, the individual either makes an initial purchase (in the case of the more expensive product) or continues to purchase—adopts and exhibits brand loyalty to—the less expensive product.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4121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t>Having an understanding of the culture can actually become a firm</a:t>
            </a:r>
            <a:r>
              <a:rPr lang="ja-JP" altLang="en-US" dirty="0" smtClean="0"/>
              <a:t>’</a:t>
            </a:r>
            <a:r>
              <a:rPr lang="en-US" dirty="0" smtClean="0"/>
              <a:t>s competitive advantage.  To do this we must overcome our prejudices that are a natural result of the human tendency toward ethnocentricity.  Cultural factors challenge global marketers because many are hidden from view. In order to do this the chapter will look at culture from several different conceptual frameworks that include Edward T. Hall</a:t>
            </a:r>
            <a:r>
              <a:rPr lang="ja-JP" altLang="en-US" dirty="0" smtClean="0"/>
              <a:t>’</a:t>
            </a:r>
            <a:r>
              <a:rPr lang="en-US" dirty="0" smtClean="0"/>
              <a:t>s notion of high- and low-context cultures, Hofstede</a:t>
            </a:r>
            <a:r>
              <a:rPr lang="ja-JP" altLang="en-US" dirty="0" smtClean="0"/>
              <a:t>’</a:t>
            </a:r>
            <a:r>
              <a:rPr lang="en-US" dirty="0" smtClean="0"/>
              <a:t>s cultural typology, the self-reference criterion, Maslow</a:t>
            </a:r>
            <a:r>
              <a:rPr lang="ja-JP" altLang="en-US" dirty="0" smtClean="0"/>
              <a:t>’</a:t>
            </a:r>
            <a:r>
              <a:rPr lang="en-US" dirty="0" smtClean="0"/>
              <a:t>s hierarchy and diffusion theory.</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panose="020B0604020202020204" pitchFamily="34" charset="0"/>
              </a:defRPr>
            </a:lvl1pPr>
            <a:lvl2pPr marL="742950" indent="-285750">
              <a:spcBef>
                <a:spcPct val="30000"/>
              </a:spcBef>
              <a:defRPr sz="16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76FCF7-1A53-4D43-AA04-ECA491FF2CAE}" type="slidenum">
              <a:rPr lang="en-CA" altLang="en-US">
                <a:latin typeface="Tahoma" panose="020B0604030504040204" pitchFamily="34" charset="0"/>
              </a:rPr>
              <a:pPr>
                <a:spcBef>
                  <a:spcPct val="0"/>
                </a:spcBef>
              </a:pPr>
              <a:t>3</a:t>
            </a:fld>
            <a:endParaRPr lang="en-CA" altLang="en-US">
              <a:latin typeface="Tahoma" panose="020B0604030504040204" pitchFamily="34" charset="0"/>
            </a:endParaRPr>
          </a:p>
        </p:txBody>
      </p:sp>
    </p:spTree>
    <p:extLst>
      <p:ext uri="{BB962C8B-B14F-4D97-AF65-F5344CB8AC3E}">
        <p14:creationId xmlns:p14="http://schemas.microsoft.com/office/powerpoint/2010/main" val="30904173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1. </a:t>
            </a:r>
            <a:r>
              <a:rPr lang="en-US" i="1" dirty="0" smtClean="0"/>
              <a:t>Relative advantage</a:t>
            </a:r>
            <a:r>
              <a:rPr lang="en-US" dirty="0" smtClean="0"/>
              <a:t>: How a new product compares with existing products or methods in the eyes of customers. The perceived relative advantage of a new product versus existing products is a major influence on the rate of adoption. If a product has a substantial relative advantage vis-à-vis the competition, it is likely to gain quick acceptance. Ex: compact discs vs. vinyl records.</a:t>
            </a:r>
          </a:p>
          <a:p>
            <a:pPr>
              <a:spcBef>
                <a:spcPct val="0"/>
              </a:spcBef>
            </a:pPr>
            <a:r>
              <a:rPr lang="en-US" dirty="0" smtClean="0"/>
              <a:t> </a:t>
            </a:r>
          </a:p>
          <a:p>
            <a:pPr>
              <a:spcBef>
                <a:spcPct val="0"/>
              </a:spcBef>
            </a:pPr>
            <a:r>
              <a:rPr lang="en-US" dirty="0" smtClean="0"/>
              <a:t>2. </a:t>
            </a:r>
            <a:r>
              <a:rPr lang="en-US" i="1" dirty="0" smtClean="0"/>
              <a:t>Compatibility</a:t>
            </a:r>
            <a:r>
              <a:rPr lang="en-US" dirty="0" smtClean="0"/>
              <a:t>: The extent to which a product is consistent with existing values and past experiences of adopters. The history of innovations in international marketing is replete with failures caused by the lack of compatibility of new products in the target market. Ex.: VCR</a:t>
            </a:r>
            <a:r>
              <a:rPr lang="ja-JP" altLang="en-US" dirty="0" smtClean="0"/>
              <a:t>’</a:t>
            </a:r>
            <a:r>
              <a:rPr lang="en-US" dirty="0" smtClean="0"/>
              <a:t>s—Betamax and VHS.</a:t>
            </a:r>
          </a:p>
          <a:p>
            <a:pPr>
              <a:spcBef>
                <a:spcPct val="0"/>
              </a:spcBef>
            </a:pPr>
            <a:r>
              <a:rPr lang="en-US" dirty="0" smtClean="0"/>
              <a:t> </a:t>
            </a:r>
          </a:p>
          <a:p>
            <a:pPr>
              <a:spcBef>
                <a:spcPct val="0"/>
              </a:spcBef>
            </a:pPr>
            <a:r>
              <a:rPr lang="en-US" dirty="0" smtClean="0"/>
              <a:t>3. </a:t>
            </a:r>
            <a:r>
              <a:rPr lang="en-US" i="1" dirty="0" smtClean="0"/>
              <a:t>Complexity</a:t>
            </a:r>
            <a:r>
              <a:rPr lang="en-US" dirty="0" smtClean="0"/>
              <a:t>: The degree to which an innovation or new product is difficult to understand and use. Product complexity is a factor that can slow down the rate of adoption, particularly in developing country markets with low rates of literacy. In the 1990s, dozens of global companies were developing new interactive multimedia consumer electronics products. Complexity is a key design issue; it is a standing joke that in most households, VCR clocks flash 12:00 because users don</a:t>
            </a:r>
            <a:r>
              <a:rPr lang="ja-JP" altLang="en-US" dirty="0" smtClean="0"/>
              <a:t>’</a:t>
            </a:r>
            <a:r>
              <a:rPr lang="en-US" dirty="0" smtClean="0"/>
              <a:t>t know how to set them. To achieve mass success, new products will have to be as simple to use as slipping a prerecorded videocassette into a VCR.</a:t>
            </a:r>
          </a:p>
          <a:p>
            <a:pPr>
              <a:spcBef>
                <a:spcPct val="0"/>
              </a:spcBef>
            </a:pPr>
            <a:r>
              <a:rPr lang="en-US" dirty="0" smtClean="0"/>
              <a:t> </a:t>
            </a:r>
          </a:p>
          <a:p>
            <a:pPr>
              <a:spcBef>
                <a:spcPct val="0"/>
              </a:spcBef>
            </a:pPr>
            <a:r>
              <a:rPr lang="en-US" dirty="0" smtClean="0"/>
              <a:t>4. </a:t>
            </a:r>
            <a:r>
              <a:rPr lang="en-US" i="1" dirty="0" smtClean="0"/>
              <a:t>Divisibility</a:t>
            </a:r>
            <a:r>
              <a:rPr lang="en-US" dirty="0" smtClean="0"/>
              <a:t>: The ability of a product to be tried and used on a limited basis without great expense. Wide discrepancies in income levels around the globe result in major differences in preferred purchase quantities, serving sizes, and product portions. U.S.-size jars of Hellman</a:t>
            </a:r>
            <a:r>
              <a:rPr lang="ja-JP" altLang="en-US" dirty="0" smtClean="0"/>
              <a:t>’</a:t>
            </a:r>
            <a:r>
              <a:rPr lang="en-US" dirty="0" smtClean="0"/>
              <a:t>s Mayonnaise did not sell in South America.  Less expensive, no refrigeration required, plastic packets were a hit.</a:t>
            </a:r>
          </a:p>
          <a:p>
            <a:pPr>
              <a:spcBef>
                <a:spcPct val="0"/>
              </a:spcBef>
            </a:pPr>
            <a:r>
              <a:rPr lang="en-US" dirty="0" smtClean="0"/>
              <a:t> </a:t>
            </a:r>
          </a:p>
          <a:p>
            <a:pPr>
              <a:spcBef>
                <a:spcPct val="0"/>
              </a:spcBef>
            </a:pPr>
            <a:r>
              <a:rPr lang="en-US" dirty="0" smtClean="0"/>
              <a:t>5. </a:t>
            </a:r>
            <a:r>
              <a:rPr lang="en-US" i="1" dirty="0" smtClean="0"/>
              <a:t>Communicability</a:t>
            </a:r>
            <a:r>
              <a:rPr lang="en-US" dirty="0" smtClean="0"/>
              <a:t>. The degree to which benefits of an innovation or the value of a product may be communicated to a potential market. A new digital cassette recorder from Philips was a market failure, in part because advertisements did not clearly communicate the fact that the product could make CD-quality recordings using new cassette technology while still playing older analog tapes.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0989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1. </a:t>
            </a:r>
            <a:r>
              <a:rPr lang="en-US" i="1" dirty="0" smtClean="0"/>
              <a:t>Relative advantage</a:t>
            </a:r>
            <a:r>
              <a:rPr lang="en-US" dirty="0" smtClean="0"/>
              <a:t>: How a new product compares with existing products or methods in the eyes of customers. The perceived relative advantage of a new product versus existing products is a major influence on the rate of adoption. If a product has a substantial relative advantage vis-à-vis the competition, it is likely to gain quick acceptance. Ex: compact discs vs. vinyl records.</a:t>
            </a:r>
          </a:p>
          <a:p>
            <a:pPr>
              <a:spcBef>
                <a:spcPct val="0"/>
              </a:spcBef>
            </a:pPr>
            <a:r>
              <a:rPr lang="en-US" dirty="0" smtClean="0"/>
              <a:t> </a:t>
            </a:r>
          </a:p>
          <a:p>
            <a:pPr>
              <a:spcBef>
                <a:spcPct val="0"/>
              </a:spcBef>
            </a:pPr>
            <a:r>
              <a:rPr lang="en-US" dirty="0" smtClean="0"/>
              <a:t>2. </a:t>
            </a:r>
            <a:r>
              <a:rPr lang="en-US" i="1" dirty="0" smtClean="0"/>
              <a:t>Compatibility</a:t>
            </a:r>
            <a:r>
              <a:rPr lang="en-US" dirty="0" smtClean="0"/>
              <a:t>: The extent to which a product is consistent with existing values and past experiences of adopters. The history of innovations in international marketing is replete with failures caused by the lack of compatibility of new products in the target market. Ex.: VCR</a:t>
            </a:r>
            <a:r>
              <a:rPr lang="ja-JP" altLang="en-US" dirty="0" smtClean="0"/>
              <a:t>’</a:t>
            </a:r>
            <a:r>
              <a:rPr lang="en-US" dirty="0" smtClean="0"/>
              <a:t>s—Betamax and VHS.</a:t>
            </a:r>
          </a:p>
          <a:p>
            <a:pPr>
              <a:spcBef>
                <a:spcPct val="0"/>
              </a:spcBef>
            </a:pPr>
            <a:r>
              <a:rPr lang="en-US" dirty="0" smtClean="0"/>
              <a:t> </a:t>
            </a:r>
          </a:p>
          <a:p>
            <a:pPr>
              <a:spcBef>
                <a:spcPct val="0"/>
              </a:spcBef>
            </a:pPr>
            <a:r>
              <a:rPr lang="en-US" dirty="0" smtClean="0"/>
              <a:t>3. </a:t>
            </a:r>
            <a:r>
              <a:rPr lang="en-US" i="1" dirty="0" smtClean="0"/>
              <a:t>Complexity</a:t>
            </a:r>
            <a:r>
              <a:rPr lang="en-US" dirty="0" smtClean="0"/>
              <a:t>: The degree to which an innovation or new product is difficult to understand and use. Product complexity is a factor that can slow down the rate of adoption, particularly in developing country markets with low rates of literacy. In the 1990s, dozens of global companies were developing new interactive multimedia consumer electronics products. Complexity is a key design issue; it is a standing joke that in most households, VCR clocks flash 12:00 because users don</a:t>
            </a:r>
            <a:r>
              <a:rPr lang="ja-JP" altLang="en-US" dirty="0" smtClean="0"/>
              <a:t>’</a:t>
            </a:r>
            <a:r>
              <a:rPr lang="en-US" dirty="0" smtClean="0"/>
              <a:t>t know how to set them. To achieve mass success, new products will have to be as simple to use as slipping a prerecorded videocassette into a VCR.</a:t>
            </a:r>
          </a:p>
          <a:p>
            <a:pPr>
              <a:spcBef>
                <a:spcPct val="0"/>
              </a:spcBef>
            </a:pPr>
            <a:r>
              <a:rPr lang="en-US" dirty="0" smtClean="0"/>
              <a:t> </a:t>
            </a:r>
          </a:p>
          <a:p>
            <a:pPr>
              <a:spcBef>
                <a:spcPct val="0"/>
              </a:spcBef>
            </a:pPr>
            <a:r>
              <a:rPr lang="en-US" dirty="0" smtClean="0"/>
              <a:t>4. </a:t>
            </a:r>
            <a:r>
              <a:rPr lang="en-US" i="1" dirty="0" smtClean="0"/>
              <a:t>Divisibility</a:t>
            </a:r>
            <a:r>
              <a:rPr lang="en-US" dirty="0" smtClean="0"/>
              <a:t>: The ability of a product to be tried and used on a limited basis without great expense. Wide discrepancies in income levels around the globe result in major differences in preferred purchase quantities, serving sizes, and product portions. U.S.-size jars of Hellman</a:t>
            </a:r>
            <a:r>
              <a:rPr lang="ja-JP" altLang="en-US" dirty="0" smtClean="0"/>
              <a:t>’</a:t>
            </a:r>
            <a:r>
              <a:rPr lang="en-US" dirty="0" smtClean="0"/>
              <a:t>s Mayonnaise did not sell in South America.  Less expensive, no refrigeration required, plastic packets were a hit.</a:t>
            </a:r>
          </a:p>
          <a:p>
            <a:pPr>
              <a:spcBef>
                <a:spcPct val="0"/>
              </a:spcBef>
            </a:pPr>
            <a:r>
              <a:rPr lang="en-US" dirty="0" smtClean="0"/>
              <a:t> </a:t>
            </a:r>
          </a:p>
          <a:p>
            <a:pPr>
              <a:spcBef>
                <a:spcPct val="0"/>
              </a:spcBef>
            </a:pPr>
            <a:r>
              <a:rPr lang="en-US" dirty="0" smtClean="0"/>
              <a:t>5. </a:t>
            </a:r>
            <a:r>
              <a:rPr lang="en-US" i="1" dirty="0" smtClean="0"/>
              <a:t>Communicability</a:t>
            </a:r>
            <a:r>
              <a:rPr lang="en-US" dirty="0" smtClean="0"/>
              <a:t>. The degree to which benefits of an innovation or the value of a product may be communicated to a potential market. A new digital cassette recorder from Philips was a market failure, in part because advertisements did not clearly communicate the fact that the product could make CD-quality recordings using new cassette technology while still playing older analog tapes.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0240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The first 2.5 percent of people to purchase a product are defined as innovators. The next 13.5 percent are early adopters, the next 34 percent are the early majority, the next 34 percent are the late majority, and the final 16 percent are laggards.</a:t>
            </a:r>
          </a:p>
          <a:p>
            <a:pPr>
              <a:spcBef>
                <a:spcPct val="0"/>
              </a:spcBef>
            </a:pPr>
            <a:r>
              <a:rPr lang="en-US" dirty="0" smtClean="0"/>
              <a:t> </a:t>
            </a:r>
          </a:p>
          <a:p>
            <a:pPr>
              <a:spcBef>
                <a:spcPct val="0"/>
              </a:spcBef>
            </a:pPr>
            <a:r>
              <a:rPr lang="en-US" dirty="0" smtClean="0"/>
              <a:t>Innovators:  These consumers tend to be venturesome, more cosmopolitan in their social relationships, and wealthier than those who adopt later.</a:t>
            </a:r>
          </a:p>
          <a:p>
            <a:pPr>
              <a:spcBef>
                <a:spcPct val="0"/>
              </a:spcBef>
            </a:pPr>
            <a:r>
              <a:rPr lang="en-US" dirty="0" smtClean="0"/>
              <a:t> </a:t>
            </a:r>
          </a:p>
          <a:p>
            <a:pPr>
              <a:spcBef>
                <a:spcPct val="0"/>
              </a:spcBef>
            </a:pPr>
            <a:r>
              <a:rPr lang="en-US" dirty="0" smtClean="0"/>
              <a:t>Early adopters:  Early adopters are the most influential people in their communities, even more than the innovators. Thus the early adopters are a critical group in the adoption process, and they have great influence on the early and late majority, who comprise the bulk of the adopters of any product. Several characteristics of early adopters stand out. First, they tend to be younger, with higher social status, and in a more favorable financial position than later adopters. They must be responsive to mass media information sources and must learn about innovations from these sources because they cannot simply copy the behavior of early adopters.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34909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i="0" u="none" strike="noStrike" kern="1200" cap="none" dirty="0" smtClean="0">
                <a:solidFill>
                  <a:schemeClr val="tx1"/>
                </a:solidFill>
                <a:latin typeface="Arial"/>
                <a:ea typeface="Arial"/>
                <a:cs typeface="Arial"/>
                <a:sym typeface="Arial"/>
              </a:rPr>
              <a:t>There are likely to be fewer innovators in Japan and other Asian countries, where risk avoidance is high. However, once consumers become aware that others have tried the product, they follow suit quickly so as not to be left behind.</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7581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Environmental sensitivity is a useful approach to view products because it places them on a continuum. At one end of the continuum are environmentally insensitive products that do not require significant adaptation to the environments of various world markets. At the other end of the continuum are products that are highly sensitive to different environmental factors. A company with environmentally insensitive products will spend relatively less time determining the specific and unique conditions of local markets because the product is basically universal. The greater a product</a:t>
            </a:r>
            <a:r>
              <a:rPr lang="ja-JP" altLang="en-US" dirty="0" smtClean="0"/>
              <a:t>’</a:t>
            </a:r>
            <a:r>
              <a:rPr lang="en-US" dirty="0" smtClean="0"/>
              <a:t>s environmental sensitivity, the greater the need for managers to address country-specific economic, regulatory, technological, social, and cultural environmental conditions. The next slide illustrates this concept.</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57403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The horizontal axis shows environmental sensitivity, the vertical axis the degree for product adaptation needed. Any product exhibiting low levels of environmental sensitivity—integrated circuits, for example—belongs in the lower left of the figure. Intel has sold more than 100 million microprocessors because a chip is a chip anywhere around the world. Moving to the right on the horizontal axis, the level of sensitivity increases, as does the amount of adaptation. Computers are characterized by moderate levels of environmental sensitivity; variations in country voltage requirements require some adaptation. In addition, the computer</a:t>
            </a:r>
            <a:r>
              <a:rPr lang="ja-JP" altLang="en-US" dirty="0" smtClean="0"/>
              <a:t>’</a:t>
            </a:r>
            <a:r>
              <a:rPr lang="en-US" dirty="0" smtClean="0"/>
              <a:t>s software documentation should be in the local language. At the upper right of Figure 4-3 are products with high environmental sensitivity. Food sometimes falls into this category because it is sensitive to climate and culture. As we saw in the McDonald</a:t>
            </a:r>
            <a:r>
              <a:rPr lang="ja-JP" altLang="en-US" dirty="0" smtClean="0"/>
              <a:t>’</a:t>
            </a:r>
            <a:r>
              <a:rPr lang="en-US" dirty="0" smtClean="0"/>
              <a:t>s case at the end of Chapter 1, the fast food giant has achieved great success outside the United States by adapting its menu items to local tastes. GE</a:t>
            </a:r>
            <a:r>
              <a:rPr lang="ja-JP" altLang="en-US" dirty="0" smtClean="0"/>
              <a:t>’</a:t>
            </a:r>
            <a:r>
              <a:rPr lang="en-US" dirty="0" smtClean="0"/>
              <a:t>s turbine generating equipment may also appear on the high sensitivity end of the continuum; in many countries, local equipment manufacturers receive preferential treatment when bidding on national projects.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6723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IN" sz="1200" b="0" i="0" u="none" strike="noStrike" kern="1200" cap="none" dirty="0" smtClean="0">
                <a:solidFill>
                  <a:schemeClr val="tx1"/>
                </a:solidFill>
                <a:latin typeface="Arial"/>
                <a:ea typeface="Arial"/>
                <a:cs typeface="Arial"/>
                <a:sym typeface="Arial"/>
              </a:rPr>
              <a:t>In countries where water from the tap or well may be contaminated, bottled water is a convenient alternative. The fastest growth in the industry is occurring in developing countries; in the past five years, bottled water consumption has tripled in India and more than doubled in China. Many consumers also choose bottled water as an alternative to other beverage choices. However, the Earth Policy Institute and other groups view bottled water as an overpriced, wasteful extravagance. The International Bottled Water Association disagrees with that view. A spokesman said, “We’re an on-the-go society demanding convenient packaging and consistent quality, and that’s what bottled water provides.”</a:t>
            </a:r>
          </a:p>
          <a:p>
            <a:pPr>
              <a:spcBef>
                <a:spcPct val="0"/>
              </a:spcBef>
            </a:pPr>
            <a:r>
              <a:rPr lang="en-US" dirty="0" smtClean="0"/>
              <a:t> </a:t>
            </a:r>
          </a:p>
          <a:p>
            <a:pPr>
              <a:spcBef>
                <a:spcPct val="0"/>
              </a:spcBef>
            </a:pPr>
            <a:r>
              <a:rPr lang="en-US" dirty="0" smtClean="0"/>
              <a:t>Coffee is a beverage category that illustrates the point. On the European continent, coffee has been consumed for centuries. By contrast, Britain has historically been a nation of tea drinkers, and the notion of afternoon tea is firmly entrenched in British culture. In the 1970s, tea outsold coffee by a ratio of 4-to-1. Brits who did drink coffee tended to buy it in instant form, because the preparation of instant is similar to that of tea. By the 1990s, however, Britain was experiencing an economic boom and an explosion of new nightclubs and restaurants. Trendy Londoners looking for a non-pub “third place” found it in the form of Seattle Coffee Company cafés. An instant success after the first store was opened by coffee-starved Americans in 1995, by 1998 Seattle Coffee had 65 locations around London. Starbucks bought the business from its founders for $84 million. </a:t>
            </a:r>
            <a:r>
              <a:rPr lang="en-IN" sz="1200" b="0" i="0" u="none" strike="noStrike" kern="1200" cap="none" dirty="0" smtClean="0">
                <a:solidFill>
                  <a:schemeClr val="tx1"/>
                </a:solidFill>
                <a:latin typeface="Arial"/>
                <a:ea typeface="Arial"/>
                <a:cs typeface="Arial"/>
                <a:sym typeface="Arial"/>
              </a:rPr>
              <a:t>Today, Starbucks has overcome the challenge of high real estate prices and has more than 800 locations in the United Kingdom.</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3213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44</a:t>
            </a:fld>
            <a:endParaRPr lang="en-US" dirty="0"/>
          </a:p>
        </p:txBody>
      </p:sp>
    </p:spTree>
    <p:extLst>
      <p:ext uri="{BB962C8B-B14F-4D97-AF65-F5344CB8AC3E}">
        <p14:creationId xmlns:p14="http://schemas.microsoft.com/office/powerpoint/2010/main" val="40551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b="0" i="0" u="none" strike="noStrike" kern="1200" cap="none" dirty="0" smtClean="0">
                <a:solidFill>
                  <a:schemeClr val="tx1"/>
                </a:solidFill>
                <a:latin typeface="Arial"/>
                <a:ea typeface="Arial"/>
                <a:cs typeface="Arial"/>
                <a:sym typeface="Arial"/>
              </a:rPr>
              <a:t>One reason cultural factors challenge global marketers is that many of these factors are hidden from view. Because culture is a learned behavior passed on from generation to generation, it can be difficult for the outsider to fathom. However, as they endeavor to understand cultural factors, outsiders gradually become insiders and develop cultural empathy. There are many different paths to the same goals in life. The global marketer understands this and revels in life’s rich diversity.</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panose="020B0604020202020204" pitchFamily="34" charset="0"/>
              </a:defRPr>
            </a:lvl1pPr>
            <a:lvl2pPr marL="742950" indent="-285750">
              <a:spcBef>
                <a:spcPct val="30000"/>
              </a:spcBef>
              <a:defRPr sz="16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5BDB0A-9076-492B-A958-11DB31BE2CDD}" type="slidenum">
              <a:rPr lang="en-CA" altLang="en-US">
                <a:latin typeface="Tahoma" panose="020B0604030504040204" pitchFamily="34" charset="0"/>
              </a:rPr>
              <a:pPr>
                <a:spcBef>
                  <a:spcPct val="0"/>
                </a:spcBef>
              </a:pPr>
              <a:t>4</a:t>
            </a:fld>
            <a:endParaRPr lang="en-CA" altLang="en-US">
              <a:latin typeface="Tahoma" panose="020B0604030504040204" pitchFamily="34" charset="0"/>
            </a:endParaRPr>
          </a:p>
        </p:txBody>
      </p:sp>
    </p:spTree>
    <p:extLst>
      <p:ext uri="{BB962C8B-B14F-4D97-AF65-F5344CB8AC3E}">
        <p14:creationId xmlns:p14="http://schemas.microsoft.com/office/powerpoint/2010/main" val="1508016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dirty="0" smtClean="0"/>
              <a:t>This slide is an introduction to the different aspects of culture. The goal of this slide is to help the student see that culture has a number of factors affecting it.  Culture is acted out in social institutions and in society.</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panose="020B0604020202020204" pitchFamily="34" charset="0"/>
              </a:defRPr>
            </a:lvl1pPr>
            <a:lvl2pPr marL="742950" indent="-285750">
              <a:spcBef>
                <a:spcPct val="30000"/>
              </a:spcBef>
              <a:defRPr sz="16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5BDB0A-9076-492B-A958-11DB31BE2CDD}" type="slidenum">
              <a:rPr lang="en-CA" altLang="en-US">
                <a:latin typeface="Tahoma" panose="020B0604030504040204" pitchFamily="34" charset="0"/>
              </a:rPr>
              <a:pPr>
                <a:spcBef>
                  <a:spcPct val="0"/>
                </a:spcBef>
              </a:pPr>
              <a:t>5</a:t>
            </a:fld>
            <a:endParaRPr lang="en-CA" altLang="en-US">
              <a:latin typeface="Tahoma" panose="020B0604030504040204" pitchFamily="34" charset="0"/>
            </a:endParaRPr>
          </a:p>
        </p:txBody>
      </p:sp>
    </p:spTree>
    <p:extLst>
      <p:ext uri="{BB962C8B-B14F-4D97-AF65-F5344CB8AC3E}">
        <p14:creationId xmlns:p14="http://schemas.microsoft.com/office/powerpoint/2010/main" val="1471691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dirty="0" smtClean="0"/>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Arial" panose="020B0604020202020204" pitchFamily="34" charset="0"/>
              </a:defRPr>
            </a:lvl1pPr>
            <a:lvl2pPr marL="742950" indent="-285750">
              <a:spcBef>
                <a:spcPct val="30000"/>
              </a:spcBef>
              <a:defRPr sz="16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5BDB0A-9076-492B-A958-11DB31BE2CDD}" type="slidenum">
              <a:rPr lang="en-CA" altLang="en-US">
                <a:latin typeface="Tahoma" panose="020B0604030504040204" pitchFamily="34" charset="0"/>
              </a:rPr>
              <a:pPr>
                <a:spcBef>
                  <a:spcPct val="0"/>
                </a:spcBef>
              </a:pPr>
              <a:t>6</a:t>
            </a:fld>
            <a:endParaRPr lang="en-CA" altLang="en-US">
              <a:latin typeface="Tahoma" panose="020B0604030504040204" pitchFamily="34" charset="0"/>
            </a:endParaRPr>
          </a:p>
        </p:txBody>
      </p:sp>
    </p:spTree>
    <p:extLst>
      <p:ext uri="{BB962C8B-B14F-4D97-AF65-F5344CB8AC3E}">
        <p14:creationId xmlns:p14="http://schemas.microsoft.com/office/powerpoint/2010/main" val="2284930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ea typeface="ＭＳ Ｐゴシック" pitchFamily="34" charset="-128"/>
              </a:rPr>
              <a:t>Material and nonmaterial </a:t>
            </a:r>
            <a:r>
              <a:rPr lang="en-IN" sz="1200" b="0" i="0" u="none" strike="noStrike" kern="1200" cap="none" dirty="0" smtClean="0">
                <a:solidFill>
                  <a:schemeClr val="tx1"/>
                </a:solidFill>
                <a:latin typeface="Arial"/>
                <a:ea typeface="Arial"/>
                <a:cs typeface="Arial"/>
                <a:sym typeface="Arial"/>
              </a:rPr>
              <a:t>(also known as </a:t>
            </a:r>
            <a:r>
              <a:rPr lang="en-IN" sz="1200" b="0" i="1" u="none" strike="noStrike" kern="1200" cap="none" dirty="0" smtClean="0">
                <a:solidFill>
                  <a:schemeClr val="tx1"/>
                </a:solidFill>
                <a:latin typeface="Arial"/>
                <a:ea typeface="Arial"/>
                <a:cs typeface="Arial"/>
                <a:sym typeface="Arial"/>
              </a:rPr>
              <a:t>subjective</a:t>
            </a:r>
            <a:r>
              <a:rPr lang="en-IN" sz="1200" b="0" i="0" u="none" strike="noStrike" kern="1200" cap="none" dirty="0" smtClean="0">
                <a:solidFill>
                  <a:schemeClr val="tx1"/>
                </a:solidFill>
                <a:latin typeface="Arial"/>
                <a:ea typeface="Arial"/>
                <a:cs typeface="Arial"/>
                <a:sym typeface="Arial"/>
              </a:rPr>
              <a:t> or </a:t>
            </a:r>
            <a:r>
              <a:rPr lang="en-IN" sz="1200" b="0" i="1" u="none" strike="noStrike" kern="1200" cap="none" dirty="0" smtClean="0">
                <a:solidFill>
                  <a:schemeClr val="tx1"/>
                </a:solidFill>
                <a:latin typeface="Arial"/>
                <a:ea typeface="Arial"/>
                <a:cs typeface="Arial"/>
                <a:sym typeface="Arial"/>
              </a:rPr>
              <a:t>abstract culture</a:t>
            </a:r>
            <a:r>
              <a:rPr lang="en-IN" sz="1200" b="0" i="0" u="none" strike="noStrike" kern="1200" cap="none" dirty="0" smtClean="0">
                <a:solidFill>
                  <a:schemeClr val="tx1"/>
                </a:solidFill>
                <a:latin typeface="Arial"/>
                <a:ea typeface="Arial"/>
                <a:cs typeface="Arial"/>
                <a:sym typeface="Arial"/>
              </a:rPr>
              <a:t>) </a:t>
            </a:r>
            <a:r>
              <a:rPr lang="en-US" dirty="0" smtClean="0">
                <a:ea typeface="ＭＳ Ｐゴシック" pitchFamily="34" charset="-128"/>
              </a:rPr>
              <a:t>elements of culture are interrelated.  Cultural universals include athletic sports, body adornment, cooking, courtship, dancing, decorative art, education, ethics, etiquette, family feasting, food taboos, language, marriage, mealtime, medicine, mourning, music, property rights, religious rituals, residents rules, status differentiation, and trade.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6002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Because of technologies such as satellite TV, Internet, and similar communication channels marketers have begun to see the emergence of the global consumer. The hallmark of this culture is consumption. As the world becomes more interconnected and as cultural imagery continues to freely flow across national borders it can be expected that this culture will grow. It can be exploited by global consumer culture positioning (GCCP) discussed in Chapter 7. </a:t>
            </a:r>
            <a:r>
              <a:rPr lang="en-US" sz="1200" b="0" i="0" u="none" strike="noStrike" kern="1200" cap="none" dirty="0" smtClean="0">
                <a:solidFill>
                  <a:schemeClr val="tx1"/>
                </a:solidFill>
                <a:latin typeface="Arial"/>
                <a:ea typeface="Arial"/>
                <a:cs typeface="Arial"/>
                <a:sym typeface="Arial"/>
              </a:rPr>
              <a:t>In particular, marketers can use advertising to communicate the notion that people everywhere consume a particular brand or to appeal to human universals.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709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dirty="0" smtClean="0"/>
              <a:t>By accepting Hofstede</a:t>
            </a:r>
            <a:r>
              <a:rPr lang="ja-JP" altLang="en-US" dirty="0" smtClean="0"/>
              <a:t>’</a:t>
            </a:r>
            <a:r>
              <a:rPr lang="en-US" dirty="0" smtClean="0"/>
              <a:t>s definition of culture (the collective programming of the mind) it would make sense to learn about culture by studying the attitudes, beliefs, and values shared by a specific group of people. Values represent the deepest level of a culture and are shared by the majority of members. Within any culture, there are likely to be</a:t>
            </a:r>
            <a:r>
              <a:rPr lang="en-US" b="1" dirty="0" smtClean="0"/>
              <a:t> subcultures</a:t>
            </a:r>
            <a:r>
              <a:rPr lang="en-US" dirty="0" smtClean="0"/>
              <a:t>, that is, smaller groups of people with their own shared subset of attitudes, beliefs, and values. Subcultures may represent attractive niche marketing opportunities, i.e., vegetarians.</a:t>
            </a:r>
          </a:p>
          <a:p>
            <a:pPr>
              <a:spcBef>
                <a:spcPct val="0"/>
              </a:spcBef>
            </a:pPr>
            <a:endParaRPr lang="en-US" dirty="0" smtClean="0"/>
          </a:p>
          <a:p>
            <a:pPr>
              <a:spcBef>
                <a:spcPct val="0"/>
              </a:spcBef>
            </a:pPr>
            <a:r>
              <a:rPr lang="en-IN" sz="1200" b="0" i="0" u="none" strike="noStrike" kern="1200" cap="none" dirty="0" smtClean="0">
                <a:solidFill>
                  <a:schemeClr val="tx1"/>
                </a:solidFill>
                <a:latin typeface="Arial"/>
                <a:ea typeface="Arial"/>
                <a:cs typeface="Arial"/>
                <a:sym typeface="Arial"/>
              </a:rPr>
              <a:t>Some specific examples will allow us to illustrate these definitions by comparing and contrasting attitudes, beliefs, and values. The Japanese, for example, strive to achieve cooperation, consensus, self-denial, and harmony. Because these all represent feelings about modes of conduct, they are </a:t>
            </a:r>
            <a:r>
              <a:rPr lang="en-IN" sz="1200" b="0" i="1" u="none" strike="noStrike" kern="1200" cap="none" dirty="0" smtClean="0">
                <a:solidFill>
                  <a:schemeClr val="tx1"/>
                </a:solidFill>
                <a:latin typeface="Arial"/>
                <a:ea typeface="Arial"/>
                <a:cs typeface="Arial"/>
                <a:sym typeface="Arial"/>
              </a:rPr>
              <a:t>values.</a:t>
            </a:r>
            <a:r>
              <a:rPr lang="en-IN" sz="1200" b="0" i="0" u="none" strike="noStrike" kern="1200" cap="none" dirty="0" smtClean="0">
                <a:solidFill>
                  <a:schemeClr val="tx1"/>
                </a:solidFill>
                <a:latin typeface="Arial"/>
                <a:ea typeface="Arial"/>
                <a:cs typeface="Arial"/>
                <a:sym typeface="Arial"/>
              </a:rPr>
              <a:t> Japan’s </a:t>
            </a:r>
            <a:r>
              <a:rPr lang="en-IN" sz="1200" b="0" i="0" u="none" strike="noStrike" kern="1200" cap="none" dirty="0" err="1" smtClean="0">
                <a:solidFill>
                  <a:schemeClr val="tx1"/>
                </a:solidFill>
                <a:latin typeface="Arial"/>
                <a:ea typeface="Arial"/>
                <a:cs typeface="Arial"/>
                <a:sym typeface="Arial"/>
              </a:rPr>
              <a:t>monocultural</a:t>
            </a:r>
            <a:r>
              <a:rPr lang="en-IN" sz="1200" b="0" i="0" u="none" strike="noStrike" kern="1200" cap="none" dirty="0" smtClean="0">
                <a:solidFill>
                  <a:schemeClr val="tx1"/>
                </a:solidFill>
                <a:latin typeface="Arial"/>
                <a:ea typeface="Arial"/>
                <a:cs typeface="Arial"/>
                <a:sym typeface="Arial"/>
              </a:rPr>
              <a:t> society reflects the </a:t>
            </a:r>
            <a:r>
              <a:rPr lang="en-IN" sz="1200" b="0" i="1" u="none" strike="noStrike" kern="1200" cap="none" dirty="0" smtClean="0">
                <a:solidFill>
                  <a:schemeClr val="tx1"/>
                </a:solidFill>
                <a:latin typeface="Arial"/>
                <a:ea typeface="Arial"/>
                <a:cs typeface="Arial"/>
                <a:sym typeface="Arial"/>
              </a:rPr>
              <a:t>belief</a:t>
            </a:r>
            <a:r>
              <a:rPr lang="en-IN" sz="1200" b="0" i="0" u="none" strike="noStrike" kern="1200" cap="none" dirty="0" smtClean="0">
                <a:solidFill>
                  <a:schemeClr val="tx1"/>
                </a:solidFill>
                <a:latin typeface="Arial"/>
                <a:ea typeface="Arial"/>
                <a:cs typeface="Arial"/>
                <a:sym typeface="Arial"/>
              </a:rPr>
              <a:t> among the Japanese that they are unique in the world. Many Japanese, especially young people, also believe that the West is the source of important fashion trends. As a result, many Japanese share a </a:t>
            </a:r>
            <a:r>
              <a:rPr lang="en-IN" sz="1200" b="0" i="0" u="none" strike="noStrike" kern="1200" cap="none" dirty="0" err="1" smtClean="0">
                <a:solidFill>
                  <a:schemeClr val="tx1"/>
                </a:solidFill>
                <a:latin typeface="Arial"/>
                <a:ea typeface="Arial"/>
                <a:cs typeface="Arial"/>
                <a:sym typeface="Arial"/>
              </a:rPr>
              <a:t>favorable</a:t>
            </a:r>
            <a:r>
              <a:rPr lang="en-IN" sz="1200" b="0" i="0" u="none" strike="noStrike" kern="1200" cap="none" dirty="0" smtClean="0">
                <a:solidFill>
                  <a:schemeClr val="tx1"/>
                </a:solidFill>
                <a:latin typeface="Arial"/>
                <a:ea typeface="Arial"/>
                <a:cs typeface="Arial"/>
                <a:sym typeface="Arial"/>
              </a:rPr>
              <a:t> </a:t>
            </a:r>
            <a:r>
              <a:rPr lang="en-IN" sz="1200" b="0" i="1" u="none" strike="noStrike" kern="1200" cap="none" dirty="0" smtClean="0">
                <a:solidFill>
                  <a:schemeClr val="tx1"/>
                </a:solidFill>
                <a:latin typeface="Arial"/>
                <a:ea typeface="Arial"/>
                <a:cs typeface="Arial"/>
                <a:sym typeface="Arial"/>
              </a:rPr>
              <a:t>attitude</a:t>
            </a:r>
            <a:r>
              <a:rPr lang="en-IN" sz="1200" b="0" i="0" u="none" strike="noStrike" kern="1200" cap="none" dirty="0" smtClean="0">
                <a:solidFill>
                  <a:schemeClr val="tx1"/>
                </a:solidFill>
                <a:latin typeface="Arial"/>
                <a:ea typeface="Arial"/>
                <a:cs typeface="Arial"/>
                <a:sym typeface="Arial"/>
              </a:rPr>
              <a:t> toward American brands. </a:t>
            </a:r>
            <a:r>
              <a:rPr lang="en-US" dirty="0" smtClean="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2941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24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24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24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24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24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 name="TextBox 6"/>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Tree>
    <p:extLst>
      <p:ext uri="{BB962C8B-B14F-4D97-AF65-F5344CB8AC3E}">
        <p14:creationId xmlns:p14="http://schemas.microsoft.com/office/powerpoint/2010/main" val="8716025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865105" y="1752599"/>
            <a:ext cx="3821695" cy="4525963"/>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7" name="TextBox 6"/>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
        <p:nvSpPr>
          <p:cNvPr id="8" name="Content Placeholder 2"/>
          <p:cNvSpPr txBox="1">
            <a:spLocks noGrp="1"/>
          </p:cNvSpPr>
          <p:nvPr>
            <p:ph type="body" idx="13"/>
          </p:nvPr>
        </p:nvSpPr>
        <p:spPr>
          <a:xfrm>
            <a:off x="609601" y="1752600"/>
            <a:ext cx="3855308" cy="4525963"/>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Tree>
    <p:extLst>
      <p:ext uri="{BB962C8B-B14F-4D97-AF65-F5344CB8AC3E}">
        <p14:creationId xmlns:p14="http://schemas.microsoft.com/office/powerpoint/2010/main" val="31610897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57200" y="1600201"/>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7" name="TextBox 6"/>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
        <p:nvSpPr>
          <p:cNvPr id="8" name="Content Placeholder 3"/>
          <p:cNvSpPr txBox="1">
            <a:spLocks noGrp="1"/>
          </p:cNvSpPr>
          <p:nvPr>
            <p:ph type="body" idx="13"/>
          </p:nvPr>
        </p:nvSpPr>
        <p:spPr>
          <a:xfrm>
            <a:off x="457200" y="2253242"/>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9" name="Content Placeholder 4"/>
          <p:cNvSpPr txBox="1">
            <a:spLocks noGrp="1"/>
          </p:cNvSpPr>
          <p:nvPr>
            <p:ph type="body" idx="14"/>
          </p:nvPr>
        </p:nvSpPr>
        <p:spPr>
          <a:xfrm>
            <a:off x="457200" y="2848264"/>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0" name="Content Placeholder 5"/>
          <p:cNvSpPr txBox="1">
            <a:spLocks noGrp="1"/>
          </p:cNvSpPr>
          <p:nvPr>
            <p:ph type="body" idx="15"/>
          </p:nvPr>
        </p:nvSpPr>
        <p:spPr>
          <a:xfrm>
            <a:off x="457200" y="3484965"/>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1" name="Content Placeholder 6"/>
          <p:cNvSpPr txBox="1">
            <a:spLocks noGrp="1"/>
          </p:cNvSpPr>
          <p:nvPr>
            <p:ph type="body" idx="16"/>
          </p:nvPr>
        </p:nvSpPr>
        <p:spPr>
          <a:xfrm>
            <a:off x="459728" y="4148066"/>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2" name="Content Placeholder 7"/>
          <p:cNvSpPr txBox="1">
            <a:spLocks noGrp="1"/>
          </p:cNvSpPr>
          <p:nvPr>
            <p:ph type="body" idx="17"/>
          </p:nvPr>
        </p:nvSpPr>
        <p:spPr>
          <a:xfrm>
            <a:off x="457200" y="4804139"/>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3" name="Content Placeholder 8"/>
          <p:cNvSpPr txBox="1">
            <a:spLocks noGrp="1"/>
          </p:cNvSpPr>
          <p:nvPr>
            <p:ph type="body" idx="18"/>
          </p:nvPr>
        </p:nvSpPr>
        <p:spPr>
          <a:xfrm>
            <a:off x="459728" y="5444484"/>
            <a:ext cx="8229600" cy="544794"/>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Tree>
    <p:extLst>
      <p:ext uri="{BB962C8B-B14F-4D97-AF65-F5344CB8AC3E}">
        <p14:creationId xmlns:p14="http://schemas.microsoft.com/office/powerpoint/2010/main" val="4115084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57200" y="1600201"/>
            <a:ext cx="8229600" cy="1750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7" name="TextBox 6"/>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
        <p:nvSpPr>
          <p:cNvPr id="8" name="Content Placeholder 3"/>
          <p:cNvSpPr txBox="1">
            <a:spLocks noGrp="1"/>
          </p:cNvSpPr>
          <p:nvPr>
            <p:ph type="body" idx="13"/>
          </p:nvPr>
        </p:nvSpPr>
        <p:spPr>
          <a:xfrm>
            <a:off x="457200" y="1898501"/>
            <a:ext cx="8229600" cy="169157"/>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9" name="Content Placeholder 4"/>
          <p:cNvSpPr txBox="1">
            <a:spLocks noGrp="1"/>
          </p:cNvSpPr>
          <p:nvPr>
            <p:ph type="body" idx="14"/>
          </p:nvPr>
        </p:nvSpPr>
        <p:spPr>
          <a:xfrm>
            <a:off x="457200" y="2232619"/>
            <a:ext cx="8229600" cy="205772"/>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0" name="Content Placeholder 5"/>
          <p:cNvSpPr txBox="1">
            <a:spLocks noGrp="1"/>
          </p:cNvSpPr>
          <p:nvPr>
            <p:ph type="body" idx="15"/>
          </p:nvPr>
        </p:nvSpPr>
        <p:spPr>
          <a:xfrm>
            <a:off x="457200" y="2695334"/>
            <a:ext cx="8229600" cy="21166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1" name="Content Placeholder 6"/>
          <p:cNvSpPr txBox="1">
            <a:spLocks noGrp="1"/>
          </p:cNvSpPr>
          <p:nvPr>
            <p:ph type="body" idx="16"/>
          </p:nvPr>
        </p:nvSpPr>
        <p:spPr>
          <a:xfrm>
            <a:off x="459728" y="3089925"/>
            <a:ext cx="8229600" cy="212118"/>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2" name="Content Placeholder 7"/>
          <p:cNvSpPr txBox="1">
            <a:spLocks noGrp="1"/>
          </p:cNvSpPr>
          <p:nvPr>
            <p:ph type="body" idx="17"/>
          </p:nvPr>
        </p:nvSpPr>
        <p:spPr>
          <a:xfrm>
            <a:off x="459728" y="3480629"/>
            <a:ext cx="8229600" cy="202608"/>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3" name="Content Placeholder 8"/>
          <p:cNvSpPr txBox="1">
            <a:spLocks noGrp="1"/>
          </p:cNvSpPr>
          <p:nvPr>
            <p:ph type="body" idx="18"/>
          </p:nvPr>
        </p:nvSpPr>
        <p:spPr>
          <a:xfrm>
            <a:off x="478559" y="3862636"/>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4" name="Content Placeholder 8"/>
          <p:cNvSpPr txBox="1">
            <a:spLocks noGrp="1"/>
          </p:cNvSpPr>
          <p:nvPr>
            <p:ph type="body" idx="19"/>
          </p:nvPr>
        </p:nvSpPr>
        <p:spPr>
          <a:xfrm>
            <a:off x="457200" y="4220858"/>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5" name="Content Placeholder 8"/>
          <p:cNvSpPr txBox="1">
            <a:spLocks noGrp="1"/>
          </p:cNvSpPr>
          <p:nvPr>
            <p:ph type="body" idx="20"/>
          </p:nvPr>
        </p:nvSpPr>
        <p:spPr>
          <a:xfrm>
            <a:off x="457200" y="4614356"/>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6" name="Content Placeholder 8"/>
          <p:cNvSpPr txBox="1">
            <a:spLocks noGrp="1"/>
          </p:cNvSpPr>
          <p:nvPr>
            <p:ph type="body" idx="21"/>
          </p:nvPr>
        </p:nvSpPr>
        <p:spPr>
          <a:xfrm>
            <a:off x="459728" y="4988705"/>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Tree>
    <p:extLst>
      <p:ext uri="{BB962C8B-B14F-4D97-AF65-F5344CB8AC3E}">
        <p14:creationId xmlns:p14="http://schemas.microsoft.com/office/powerpoint/2010/main" val="101028396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57200" y="1600201"/>
            <a:ext cx="8229600" cy="1750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7" name="TextBox 6"/>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
        <p:nvSpPr>
          <p:cNvPr id="8" name="Content Placeholder 3"/>
          <p:cNvSpPr txBox="1">
            <a:spLocks noGrp="1"/>
          </p:cNvSpPr>
          <p:nvPr>
            <p:ph type="body" idx="13"/>
          </p:nvPr>
        </p:nvSpPr>
        <p:spPr>
          <a:xfrm>
            <a:off x="457200" y="1898501"/>
            <a:ext cx="8229600" cy="169157"/>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9" name="Content Placeholder 4"/>
          <p:cNvSpPr txBox="1">
            <a:spLocks noGrp="1"/>
          </p:cNvSpPr>
          <p:nvPr>
            <p:ph type="body" idx="14"/>
          </p:nvPr>
        </p:nvSpPr>
        <p:spPr>
          <a:xfrm>
            <a:off x="457200" y="2232619"/>
            <a:ext cx="8229600" cy="205772"/>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0" name="Content Placeholder 5"/>
          <p:cNvSpPr txBox="1">
            <a:spLocks noGrp="1"/>
          </p:cNvSpPr>
          <p:nvPr>
            <p:ph type="body" idx="15"/>
          </p:nvPr>
        </p:nvSpPr>
        <p:spPr>
          <a:xfrm>
            <a:off x="457200" y="2695334"/>
            <a:ext cx="8229600" cy="21166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1" name="Content Placeholder 6"/>
          <p:cNvSpPr txBox="1">
            <a:spLocks noGrp="1"/>
          </p:cNvSpPr>
          <p:nvPr>
            <p:ph type="body" idx="16"/>
          </p:nvPr>
        </p:nvSpPr>
        <p:spPr>
          <a:xfrm>
            <a:off x="459728" y="3089925"/>
            <a:ext cx="8229600" cy="212118"/>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2" name="Content Placeholder 7"/>
          <p:cNvSpPr txBox="1">
            <a:spLocks noGrp="1"/>
          </p:cNvSpPr>
          <p:nvPr>
            <p:ph type="body" idx="17"/>
          </p:nvPr>
        </p:nvSpPr>
        <p:spPr>
          <a:xfrm>
            <a:off x="459728" y="3480629"/>
            <a:ext cx="8229600" cy="202608"/>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3" name="Content Placeholder 8"/>
          <p:cNvSpPr txBox="1">
            <a:spLocks noGrp="1"/>
          </p:cNvSpPr>
          <p:nvPr>
            <p:ph type="body" idx="18"/>
          </p:nvPr>
        </p:nvSpPr>
        <p:spPr>
          <a:xfrm>
            <a:off x="478559" y="3862636"/>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4" name="Content Placeholder 8"/>
          <p:cNvSpPr txBox="1">
            <a:spLocks noGrp="1"/>
          </p:cNvSpPr>
          <p:nvPr>
            <p:ph type="body" idx="19"/>
          </p:nvPr>
        </p:nvSpPr>
        <p:spPr>
          <a:xfrm>
            <a:off x="457200" y="4220858"/>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5" name="Content Placeholder 8"/>
          <p:cNvSpPr txBox="1">
            <a:spLocks noGrp="1"/>
          </p:cNvSpPr>
          <p:nvPr>
            <p:ph type="body" idx="20"/>
          </p:nvPr>
        </p:nvSpPr>
        <p:spPr>
          <a:xfrm>
            <a:off x="457200" y="4614356"/>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6" name="Content Placeholder 8"/>
          <p:cNvSpPr txBox="1">
            <a:spLocks noGrp="1"/>
          </p:cNvSpPr>
          <p:nvPr>
            <p:ph type="body" idx="21"/>
          </p:nvPr>
        </p:nvSpPr>
        <p:spPr>
          <a:xfrm>
            <a:off x="459728" y="4988705"/>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7" name="Content Placeholder 8"/>
          <p:cNvSpPr txBox="1">
            <a:spLocks noGrp="1"/>
          </p:cNvSpPr>
          <p:nvPr>
            <p:ph type="body" idx="22"/>
          </p:nvPr>
        </p:nvSpPr>
        <p:spPr>
          <a:xfrm>
            <a:off x="457200" y="5356220"/>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8" name="Content Placeholder 8"/>
          <p:cNvSpPr txBox="1">
            <a:spLocks noGrp="1"/>
          </p:cNvSpPr>
          <p:nvPr>
            <p:ph type="body" idx="23"/>
          </p:nvPr>
        </p:nvSpPr>
        <p:spPr>
          <a:xfrm>
            <a:off x="457200" y="5723298"/>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9" name="Content Placeholder 8"/>
          <p:cNvSpPr txBox="1">
            <a:spLocks noGrp="1"/>
          </p:cNvSpPr>
          <p:nvPr>
            <p:ph type="body" idx="24"/>
          </p:nvPr>
        </p:nvSpPr>
        <p:spPr>
          <a:xfrm>
            <a:off x="457200" y="6050205"/>
            <a:ext cx="8229600" cy="243989"/>
          </a:xfrm>
          <a:prstGeom prst="rect">
            <a:avLst/>
          </a:prstGeom>
          <a:noFill/>
          <a:ln>
            <a:noFill/>
          </a:ln>
        </p:spPr>
        <p:txBody>
          <a:bodyPr lIns="91425" tIns="91425" rIns="91425" bIns="91425" anchor="t" anchorCtr="0"/>
          <a:lstStyle>
            <a:lvl1pPr marL="255600"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Tree>
    <p:extLst>
      <p:ext uri="{BB962C8B-B14F-4D97-AF65-F5344CB8AC3E}">
        <p14:creationId xmlns:p14="http://schemas.microsoft.com/office/powerpoint/2010/main" val="94964830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panose="02020603050405020304" pitchFamily="18" charset="0"/>
                <a:ea typeface="Times New Roman" panose="02020603050405020304" pitchFamily="18" charset="0"/>
                <a:cs typeface="Times New Roman" panose="02020603050405020304" pitchFamily="18" charset="0"/>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6" name="Content Placeholder 2"/>
          <p:cNvSpPr txBox="1">
            <a:spLocks noGrp="1"/>
          </p:cNvSpPr>
          <p:nvPr>
            <p:ph type="body" idx="1"/>
          </p:nvPr>
        </p:nvSpPr>
        <p:spPr>
          <a:xfrm>
            <a:off x="457200" y="1600200"/>
            <a:ext cx="8229600" cy="144210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27" name="Shape 27"/>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3"/>
          <p:cNvSpPr txBox="1">
            <a:spLocks noGrp="1"/>
          </p:cNvSpPr>
          <p:nvPr>
            <p:ph type="body" idx="13"/>
          </p:nvPr>
        </p:nvSpPr>
        <p:spPr>
          <a:xfrm>
            <a:off x="609600" y="1752600"/>
            <a:ext cx="8229600" cy="144210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1"/>
            <a:endParaRPr lang="en-US" dirty="0" smtClean="0"/>
          </a:p>
          <a:p>
            <a:pPr lvl="2"/>
            <a:endParaRPr lang="en-US" dirty="0" smtClean="0"/>
          </a:p>
          <a:p>
            <a:pPr lvl="3"/>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9" name="Content Placeholder 4"/>
          <p:cNvSpPr txBox="1">
            <a:spLocks noGrp="1"/>
          </p:cNvSpPr>
          <p:nvPr>
            <p:ph type="body" idx="14"/>
          </p:nvPr>
        </p:nvSpPr>
        <p:spPr>
          <a:xfrm>
            <a:off x="762000" y="1905000"/>
            <a:ext cx="8229600" cy="144210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0" name="Content Placeholder 5"/>
          <p:cNvSpPr txBox="1">
            <a:spLocks noGrp="1"/>
          </p:cNvSpPr>
          <p:nvPr>
            <p:ph type="body" idx="15"/>
          </p:nvPr>
        </p:nvSpPr>
        <p:spPr>
          <a:xfrm>
            <a:off x="914400" y="2057400"/>
            <a:ext cx="8229600" cy="1442103"/>
          </a:xfrm>
          <a:prstGeom prst="rect">
            <a:avLst/>
          </a:prstGeom>
          <a:noFill/>
          <a:ln>
            <a:noFill/>
          </a:ln>
        </p:spPr>
        <p:txBody>
          <a:bodyPr lIns="91425" tIns="91425" rIns="91425" bIns="91425" anchor="t" anchorCtr="0"/>
          <a:lstStyle>
            <a:lvl1pPr marL="256032" marR="0" lvl="0" indent="-256032" algn="l" rtl="0">
              <a:spcBef>
                <a:spcPts val="1500"/>
              </a:spcBef>
              <a:buClr>
                <a:srgbClr val="007FA3"/>
              </a:buClr>
              <a:buSzPct val="100000"/>
              <a:buFont typeface="Arial"/>
              <a:buChar char="•"/>
              <a:defRPr sz="2400" b="0" i="0" u="none" strike="noStrike" cap="none">
                <a:solidFill>
                  <a:schemeClr val="dk1"/>
                </a:solidFill>
                <a:latin typeface="+mn-lt"/>
                <a:ea typeface="Arial"/>
                <a:cs typeface="Arial"/>
                <a:sym typeface="Arial"/>
              </a:defRPr>
            </a:lvl1pPr>
            <a:lvl2pPr marL="742950" marR="0" lvl="1" indent="-283464"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2pPr>
            <a:lvl3pPr marL="1143000" marR="0" lvl="2" indent="-230400" algn="l" rtl="0">
              <a:spcBef>
                <a:spcPts val="600"/>
              </a:spcBef>
              <a:buClr>
                <a:srgbClr val="007FA3"/>
              </a:buClr>
              <a:buSzPct val="100000"/>
              <a:buFont typeface="Noto Sans Symbols"/>
              <a:buChar char="▪"/>
              <a:defRPr sz="2400" b="0" i="0" u="none" strike="noStrike" cap="none">
                <a:solidFill>
                  <a:schemeClr val="dk1"/>
                </a:solidFill>
                <a:latin typeface="+mn-lt"/>
                <a:ea typeface="Arial"/>
                <a:cs typeface="Arial"/>
                <a:sym typeface="Arial"/>
              </a:defRPr>
            </a:lvl3pPr>
            <a:lvl4pPr marL="1600200" marR="0" lvl="3" indent="-230400" algn="l" rtl="0">
              <a:spcBef>
                <a:spcPts val="600"/>
              </a:spcBef>
              <a:buClr>
                <a:srgbClr val="007FA3"/>
              </a:buClr>
              <a:buSzPct val="100000"/>
              <a:buFont typeface="Arial"/>
              <a:buChar char="–"/>
              <a:defRPr sz="2400" b="0" i="0" u="none" strike="noStrike" cap="none">
                <a:solidFill>
                  <a:schemeClr val="dk1"/>
                </a:solidFill>
                <a:latin typeface="+mn-lt"/>
                <a:ea typeface="Arial"/>
                <a:cs typeface="Arial"/>
                <a:sym typeface="Arial"/>
              </a:defRPr>
            </a:lvl4pPr>
            <a:lvl5pPr marL="2057400" marR="0" lvl="4" indent="-2286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lang="en-US" dirty="0" smtClean="0"/>
          </a:p>
          <a:p>
            <a:pPr lvl="1"/>
            <a:endParaRPr lang="en-US" dirty="0" smtClean="0"/>
          </a:p>
          <a:p>
            <a:pPr lvl="2"/>
            <a:endParaRPr lang="en-US" dirty="0" smtClean="0"/>
          </a:p>
          <a:p>
            <a:pPr lvl="3"/>
            <a:endParaRPr lang="en-US" dirty="0" smtClean="0"/>
          </a:p>
          <a:p>
            <a:pPr lvl="1"/>
            <a:endParaRPr lang="en-US" dirty="0" smtClean="0"/>
          </a:p>
          <a:p>
            <a:pPr lvl="2"/>
            <a:endParaRPr lang="en-US" dirty="0" smtClean="0"/>
          </a:p>
          <a:p>
            <a:pPr lvl="3"/>
            <a:endParaRPr lang="en-US" dirty="0" smtClean="0"/>
          </a:p>
          <a:p>
            <a:pPr lvl="4"/>
            <a:endParaRPr lang="en-US" dirty="0" smtClean="0"/>
          </a:p>
          <a:p>
            <a:pPr lvl="5"/>
            <a:endParaRPr lang="en-US" dirty="0" smtClean="0"/>
          </a:p>
          <a:p>
            <a:pPr lvl="6"/>
            <a:endParaRPr lang="en-US" dirty="0" smtClean="0"/>
          </a:p>
          <a:p>
            <a:pPr lvl="7"/>
            <a:endParaRPr lang="en-US" dirty="0" smtClean="0"/>
          </a:p>
          <a:p>
            <a:pPr lvl="8"/>
            <a:endParaRPr lang="en-US" dirty="0" smtClean="0"/>
          </a:p>
          <a:p>
            <a:pPr lvl="8"/>
            <a:endParaRPr lang="en-US" dirty="0" smtClean="0"/>
          </a:p>
          <a:p>
            <a:pPr lvl="1"/>
            <a:endParaRPr lang="en-US" dirty="0" smtClean="0"/>
          </a:p>
          <a:p>
            <a:pPr lvl="2"/>
            <a:endParaRPr lang="en-US" dirty="0" smtClean="0"/>
          </a:p>
          <a:p>
            <a:pPr lvl="3"/>
            <a:endParaRPr lang="en-US" dirty="0" smtClean="0"/>
          </a:p>
          <a:p>
            <a:pPr lvl="4"/>
            <a:endParaRPr lang="en-US" dirty="0" smtClean="0"/>
          </a:p>
          <a:p>
            <a:pPr lvl="2"/>
            <a:endParaRPr lang="en-US" dirty="0" smtClean="0"/>
          </a:p>
          <a:p>
            <a:pPr lvl="1"/>
            <a:endParaRPr lang="en-US" dirty="0" smtClean="0"/>
          </a:p>
          <a:p>
            <a:pPr lvl="2"/>
            <a:endParaRPr lang="en-US" dirty="0" smtClean="0"/>
          </a:p>
          <a:p>
            <a:pPr lvl="3"/>
            <a:endParaRPr dirty="0"/>
          </a:p>
        </p:txBody>
      </p:sp>
      <p:sp>
        <p:nvSpPr>
          <p:cNvPr id="12" name="TextBox 11"/>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Tree>
    <p:extLst>
      <p:ext uri="{BB962C8B-B14F-4D97-AF65-F5344CB8AC3E}">
        <p14:creationId xmlns:p14="http://schemas.microsoft.com/office/powerpoint/2010/main" val="2536234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3"/>
          </p:nvPr>
        </p:nvSpPr>
        <p:spPr>
          <a:xfrm>
            <a:off x="2001838" y="6524625"/>
            <a:ext cx="6688137" cy="173038"/>
          </a:xfrm>
        </p:spPr>
        <p:txBody>
          <a:bodyPr/>
          <a:lstStyle>
            <a:lvl1pPr marL="101600" indent="0">
              <a:buNone/>
              <a:defRPr/>
            </a:lvl1pPr>
          </a:lstStyle>
          <a:p>
            <a:pPr lvl="0"/>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Figure + Caption">
    <p:spTree>
      <p:nvGrpSpPr>
        <p:cNvPr id="1" name="Shape 53"/>
        <p:cNvGrpSpPr/>
        <p:nvPr/>
      </p:nvGrpSpPr>
      <p:grpSpPr>
        <a:xfrm>
          <a:off x="0" y="0"/>
          <a:ext cx="0" cy="0"/>
          <a:chOff x="0" y="0"/>
          <a:chExt cx="0" cy="0"/>
        </a:xfrm>
      </p:grpSpPr>
      <p:sp>
        <p:nvSpPr>
          <p:cNvPr id="54" name="Title 1"/>
          <p:cNvSpPr txBox="1">
            <a:spLocks noGrp="1"/>
          </p:cNvSpPr>
          <p:nvPr>
            <p:ph type="title"/>
          </p:nvPr>
        </p:nvSpPr>
        <p:spPr>
          <a:xfrm>
            <a:off x="457200" y="228600"/>
            <a:ext cx="8229600" cy="1066799"/>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8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9" name="TextBox 8"/>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425685"/>
            <a:ext cx="918000" cy="279915"/>
          </a:xfrm>
          <a:prstGeom prst="rect">
            <a:avLst/>
          </a:prstGeom>
        </p:spPr>
      </p:pic>
      <p:sp>
        <p:nvSpPr>
          <p:cNvPr id="11" name="TextBox 10"/>
          <p:cNvSpPr txBox="1"/>
          <p:nvPr userDrawn="1"/>
        </p:nvSpPr>
        <p:spPr>
          <a:xfrm>
            <a:off x="1545359" y="6457890"/>
            <a:ext cx="7162800" cy="276999"/>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Tree>
    <p:extLst>
      <p:ext uri="{BB962C8B-B14F-4D97-AF65-F5344CB8AC3E}">
        <p14:creationId xmlns:p14="http://schemas.microsoft.com/office/powerpoint/2010/main" val="11241273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1">
            <a:alphaModFix/>
          </a:blip>
          <a:srcRect/>
          <a:stretch/>
        </p:blipFill>
        <p:spPr>
          <a:xfrm>
            <a:off x="443972" y="6429709"/>
            <a:ext cx="917999" cy="27991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76" r:id="rId2"/>
    <p:sldLayoutId id="2147483670" r:id="rId3"/>
    <p:sldLayoutId id="2147483674" r:id="rId4"/>
    <p:sldLayoutId id="2147483675" r:id="rId5"/>
    <p:sldLayoutId id="2147483662" r:id="rId6"/>
    <p:sldLayoutId id="2147483651" r:id="rId7"/>
    <p:sldLayoutId id="2147483653"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Title 1"/>
          <p:cNvSpPr txBox="1">
            <a:spLocks noGrp="1"/>
          </p:cNvSpPr>
          <p:nvPr>
            <p:ph type="title"/>
          </p:nvPr>
        </p:nvSpPr>
        <p:spPr>
          <a:xfrm>
            <a:off x="457200" y="215370"/>
            <a:ext cx="8229600" cy="909067"/>
          </a:xfrm>
          <a:prstGeom prst="rect">
            <a:avLst/>
          </a:prstGeom>
          <a:noFill/>
          <a:ln>
            <a:noFill/>
          </a:ln>
        </p:spPr>
        <p:txBody>
          <a:bodyPr lIns="0" tIns="0" rIns="0" bIns="0" anchor="b" anchorCtr="0">
            <a:noAutofit/>
          </a:bodyPr>
          <a:lstStyle/>
          <a:p>
            <a:pPr>
              <a:lnSpc>
                <a:spcPct val="90000"/>
              </a:lnSpc>
              <a:spcAft>
                <a:spcPts val="125"/>
              </a:spcAft>
              <a:defRPr/>
            </a:pPr>
            <a:r>
              <a:rPr lang="en-US" altLang="en-US" dirty="0" smtClean="0"/>
              <a:t>Global Marketing</a:t>
            </a:r>
            <a:endParaRPr lang="en-US" dirty="0">
              <a:solidFill>
                <a:srgbClr val="007EA2"/>
              </a:solidFill>
              <a:latin typeface="Times New Roman" panose="02020603050405020304" pitchFamily="18" charset="0"/>
              <a:ea typeface="ＭＳ Ｐゴシック" charset="0"/>
              <a:cs typeface="Times New Roman" panose="02020603050405020304" pitchFamily="18" charset="0"/>
            </a:endParaRPr>
          </a:p>
        </p:txBody>
      </p:sp>
      <p:sp>
        <p:nvSpPr>
          <p:cNvPr id="196" name="Text Placeholder 2"/>
          <p:cNvSpPr txBox="1">
            <a:spLocks noGrp="1"/>
          </p:cNvSpPr>
          <p:nvPr>
            <p:ph type="body" idx="1"/>
          </p:nvPr>
        </p:nvSpPr>
        <p:spPr>
          <a:xfrm>
            <a:off x="457200" y="1124437"/>
            <a:ext cx="8229600" cy="346233"/>
          </a:xfrm>
          <a:prstGeom prst="rect">
            <a:avLst/>
          </a:prstGeom>
          <a:noFill/>
          <a:ln>
            <a:noFill/>
          </a:ln>
        </p:spPr>
        <p:txBody>
          <a:bodyPr lIns="0" tIns="0" rIns="0" bIns="0" anchor="b" anchorCtr="0">
            <a:noAutofit/>
          </a:bodyPr>
          <a:lstStyle/>
          <a:p>
            <a:r>
              <a:rPr lang="en-US" altLang="en-US" dirty="0" smtClean="0">
                <a:solidFill>
                  <a:srgbClr val="007EA2"/>
                </a:solidFill>
                <a:latin typeface="+mn-lt"/>
              </a:rPr>
              <a:t>Ninth Edition</a:t>
            </a:r>
            <a:endParaRPr lang="en-US" altLang="en-US" dirty="0">
              <a:solidFill>
                <a:srgbClr val="007EA2"/>
              </a:solidFill>
              <a:latin typeface="+mn-lt"/>
            </a:endParaRPr>
          </a:p>
        </p:txBody>
      </p:sp>
      <p:sp>
        <p:nvSpPr>
          <p:cNvPr id="198" name="Text Placeholder 3"/>
          <p:cNvSpPr txBox="1">
            <a:spLocks noGrp="1"/>
          </p:cNvSpPr>
          <p:nvPr>
            <p:ph type="body" idx="2"/>
          </p:nvPr>
        </p:nvSpPr>
        <p:spPr>
          <a:prstGeom prst="rect">
            <a:avLst/>
          </a:prstGeom>
          <a:noFill/>
          <a:ln>
            <a:noFill/>
          </a:ln>
        </p:spPr>
        <p:txBody>
          <a:bodyPr lIns="0" tIns="0" rIns="0" bIns="0" anchor="b" anchorCtr="0">
            <a:noAutofit/>
          </a:bodyPr>
          <a:lstStyle/>
          <a:p>
            <a:pPr marL="0" marR="0" lvl="0" indent="0" algn="ctr" rtl="0">
              <a:spcBef>
                <a:spcPts val="0"/>
              </a:spcBef>
              <a:buClr>
                <a:srgbClr val="007FA3"/>
              </a:buClr>
              <a:buSzPct val="25000"/>
              <a:buFont typeface="Arial"/>
              <a:buNone/>
            </a:pPr>
            <a:r>
              <a:rPr lang="en-US" sz="3000" b="1" i="0" u="none" strike="noStrike" cap="none" dirty="0">
                <a:solidFill>
                  <a:schemeClr val="dk1"/>
                </a:solidFill>
                <a:latin typeface="+mn-lt"/>
                <a:sym typeface="Arial"/>
              </a:rPr>
              <a:t>Chapter </a:t>
            </a:r>
            <a:r>
              <a:rPr lang="en-US" b="1" dirty="0">
                <a:latin typeface="+mn-lt"/>
              </a:rPr>
              <a:t>4</a:t>
            </a:r>
            <a:endParaRPr lang="en-US" sz="3000" b="1" i="0" u="none" strike="noStrike" cap="none" dirty="0">
              <a:solidFill>
                <a:schemeClr val="dk1"/>
              </a:solidFill>
              <a:latin typeface="+mn-lt"/>
              <a:sym typeface="Arial"/>
            </a:endParaRPr>
          </a:p>
        </p:txBody>
      </p:sp>
      <p:sp>
        <p:nvSpPr>
          <p:cNvPr id="199" name="Text Placeholder 4"/>
          <p:cNvSpPr txBox="1">
            <a:spLocks noGrp="1"/>
          </p:cNvSpPr>
          <p:nvPr>
            <p:ph type="body" idx="3"/>
          </p:nvPr>
        </p:nvSpPr>
        <p:spPr>
          <a:xfrm>
            <a:off x="5048503" y="3200400"/>
            <a:ext cx="3657600" cy="1064406"/>
          </a:xfrm>
          <a:prstGeom prst="rect">
            <a:avLst/>
          </a:prstGeom>
          <a:noFill/>
          <a:ln>
            <a:noFill/>
          </a:ln>
        </p:spPr>
        <p:txBody>
          <a:bodyPr lIns="0" tIns="0" rIns="0" bIns="0" anchor="t" anchorCtr="0">
            <a:noAutofit/>
          </a:bodyPr>
          <a:lstStyle/>
          <a:p>
            <a:pPr algn="ctr" eaLnBrk="1" hangingPunct="1"/>
            <a:r>
              <a:rPr lang="en-US" dirty="0">
                <a:latin typeface="+mn-lt"/>
              </a:rPr>
              <a:t>Social and Cultural Environments</a:t>
            </a:r>
          </a:p>
        </p:txBody>
      </p:sp>
      <p:pic>
        <p:nvPicPr>
          <p:cNvPr id="10" name="Picture 5" descr="Front Cover: Global Marketing Ninth Edition by Keegan and Gre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137" y="1600200"/>
            <a:ext cx="3485478" cy="4658113"/>
          </a:xfrm>
          <a:prstGeom prst="rect">
            <a:avLst/>
          </a:prstGeom>
          <a:ln w="9525">
            <a:solidFill>
              <a:schemeClr val="tx1"/>
            </a:solidFill>
          </a:ln>
        </p:spPr>
      </p:pic>
      <p:sp>
        <p:nvSpPr>
          <p:cNvPr id="9" name="Text Placeholder 6"/>
          <p:cNvSpPr txBox="1">
            <a:spLocks noGrp="1"/>
          </p:cNvSpPr>
          <p:nvPr>
            <p:ph type="body" sz="quarter" idx="13"/>
          </p:nvPr>
        </p:nvSpPr>
        <p:spPr>
          <a:xfrm>
            <a:off x="2017966" y="6411611"/>
            <a:ext cx="6688137" cy="369302"/>
          </a:xfrm>
          <a:prstGeom prst="rect">
            <a:avLst/>
          </a:prstGeom>
          <a:noFill/>
        </p:spPr>
        <p:txBody>
          <a:bodyPr wrap="square" rtlCol="0">
            <a:spAutoFit/>
          </a:bodyPr>
          <a:lstStyle/>
          <a:p>
            <a:pPr marL="0" algn="r">
              <a:spcBef>
                <a:spcPts val="0"/>
              </a:spcBef>
              <a:buClrTx/>
              <a:buSzTx/>
              <a:defRPr/>
            </a:pPr>
            <a:r>
              <a:rPr lang="en-US" altLang="en-US" sz="1200" b="0" dirty="0" smtClean="0">
                <a:latin typeface="Verdana" panose="020B0604030504040204" pitchFamily="34" charset="0"/>
                <a:ea typeface="Verdana" panose="020B0604030504040204" pitchFamily="34" charset="0"/>
                <a:cs typeface="Verdana" panose="020B0604030504040204" pitchFamily="34" charset="0"/>
              </a:rPr>
              <a:t>Copyright © </a:t>
            </a:r>
            <a:r>
              <a:rPr lang="en-US" sz="1200" dirty="0" smtClean="0">
                <a:latin typeface="Verdana" panose="020B0604030504040204" pitchFamily="34" charset="0"/>
                <a:ea typeface="Verdana" panose="020B0604030504040204" pitchFamily="34" charset="0"/>
                <a:cs typeface="Verdana" panose="020B0604030504040204" pitchFamily="34" charset="0"/>
              </a:rPr>
              <a:t>2017, 2015, 2013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Pearson Education, Inc.</a:t>
            </a:r>
            <a:r>
              <a:rPr lang="en-US" altLang="en-US" sz="1200" b="0" baseline="0" dirty="0" smtClean="0">
                <a:latin typeface="Verdana" panose="020B0604030504040204" pitchFamily="34" charset="0"/>
                <a:ea typeface="Verdana" panose="020B0604030504040204" pitchFamily="34" charset="0"/>
                <a:cs typeface="Verdana" panose="020B0604030504040204" pitchFamily="34" charset="0"/>
              </a:rPr>
              <a:t> </a:t>
            </a:r>
            <a:r>
              <a:rPr lang="en-US" altLang="en-US" sz="1200" b="0" dirty="0" smtClean="0">
                <a:latin typeface="Verdana" panose="020B0604030504040204" pitchFamily="34" charset="0"/>
                <a:ea typeface="Verdana" panose="020B0604030504040204" pitchFamily="34" charset="0"/>
                <a:cs typeface="Verdana" panose="020B0604030504040204" pitchFamily="34" charset="0"/>
              </a:rPr>
              <a:t>All Rights Reserved</a:t>
            </a:r>
          </a:p>
        </p:txBody>
      </p:sp>
    </p:spTree>
    <p:extLst>
      <p:ext uri="{BB962C8B-B14F-4D97-AF65-F5344CB8AC3E}">
        <p14:creationId xmlns:p14="http://schemas.microsoft.com/office/powerpoint/2010/main" val="14842679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Attitudes, Beliefs, and Values</a:t>
            </a:r>
          </a:p>
        </p:txBody>
      </p:sp>
      <p:sp>
        <p:nvSpPr>
          <p:cNvPr id="3" name="Content Placeholder 2"/>
          <p:cNvSpPr>
            <a:spLocks noGrp="1"/>
          </p:cNvSpPr>
          <p:nvPr>
            <p:ph type="body" idx="1"/>
          </p:nvPr>
        </p:nvSpPr>
        <p:spPr/>
        <p:txBody>
          <a:bodyPr/>
          <a:lstStyle/>
          <a:p>
            <a:r>
              <a:rPr lang="en-US" dirty="0" smtClean="0"/>
              <a:t>Attitude-learned </a:t>
            </a:r>
            <a:r>
              <a:rPr lang="en-US" dirty="0"/>
              <a:t>tendency to respond in a consistent way to a given object or entity</a:t>
            </a:r>
          </a:p>
          <a:p>
            <a:r>
              <a:rPr lang="en-US" dirty="0" smtClean="0"/>
              <a:t>Belief-an </a:t>
            </a:r>
            <a:r>
              <a:rPr lang="en-US" dirty="0"/>
              <a:t>organized pattern of knowledge that an individual holds to be true about the world</a:t>
            </a:r>
          </a:p>
          <a:p>
            <a:r>
              <a:rPr lang="en-US" dirty="0" smtClean="0"/>
              <a:t>Value-enduring </a:t>
            </a:r>
            <a:r>
              <a:rPr lang="en-US" dirty="0"/>
              <a:t>belief or feeling that a specific mode of conduct is personally or socially preferable to another mode of conduct</a:t>
            </a:r>
          </a:p>
          <a:p>
            <a:r>
              <a:rPr lang="en-US" dirty="0" smtClean="0"/>
              <a:t>Subcultures-smaller </a:t>
            </a:r>
            <a:r>
              <a:rPr lang="en-US" dirty="0"/>
              <a:t>groups of people with their own shared attitudes, beliefs, &amp; values (ex. Vegetarians</a:t>
            </a:r>
            <a:r>
              <a:rPr lang="en-US" dirty="0" smtClean="0"/>
              <a:t>)</a:t>
            </a:r>
            <a:endParaRPr lang="en-US" dirty="0"/>
          </a:p>
        </p:txBody>
      </p:sp>
    </p:spTree>
    <p:extLst>
      <p:ext uri="{BB962C8B-B14F-4D97-AF65-F5344CB8AC3E}">
        <p14:creationId xmlns:p14="http://schemas.microsoft.com/office/powerpoint/2010/main" val="3913401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Religion </a:t>
            </a:r>
            <a:r>
              <a:rPr lang="en-US" sz="2000" b="0" dirty="0" smtClean="0"/>
              <a:t>(1 of 2)</a:t>
            </a:r>
            <a:endParaRPr lang="en-US" sz="2000" b="0" dirty="0"/>
          </a:p>
        </p:txBody>
      </p:sp>
      <p:sp>
        <p:nvSpPr>
          <p:cNvPr id="3" name="Content Placeholder 2"/>
          <p:cNvSpPr>
            <a:spLocks noGrp="1"/>
          </p:cNvSpPr>
          <p:nvPr>
            <p:ph type="body" idx="1"/>
          </p:nvPr>
        </p:nvSpPr>
        <p:spPr/>
        <p:txBody>
          <a:bodyPr/>
          <a:lstStyle/>
          <a:p>
            <a:pPr>
              <a:defRPr/>
            </a:pPr>
            <a:r>
              <a:rPr lang="en-US" dirty="0">
                <a:ea typeface="ＭＳ Ｐゴシック" charset="0"/>
                <a:cs typeface="ＭＳ Ｐゴシック" charset="0"/>
              </a:rPr>
              <a:t>The world’s major religions include Buddhism, Christianity, Hinduism, Islam, and Judaism and are an important source of beliefs, attitudes, and values</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a:defRPr/>
            </a:pPr>
            <a:r>
              <a:rPr lang="en-US" dirty="0">
                <a:ea typeface="ＭＳ Ｐゴシック" charset="0"/>
                <a:cs typeface="ＭＳ Ｐゴシック" charset="0"/>
              </a:rPr>
              <a:t>Religious tenets, practices, holidays, and history impact global marketing activities</a:t>
            </a:r>
            <a:r>
              <a:rPr lang="en-US" dirty="0" smtClean="0">
                <a:ea typeface="ＭＳ Ｐゴシック" charset="0"/>
                <a:cs typeface="ＭＳ Ｐゴシック" charset="0"/>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151195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Religion </a:t>
            </a:r>
            <a:r>
              <a:rPr lang="en-US" sz="2000" b="0" dirty="0" smtClean="0"/>
              <a:t>(2 </a:t>
            </a:r>
            <a:r>
              <a:rPr lang="en-US" sz="2000" b="0" dirty="0"/>
              <a:t>of 2)</a:t>
            </a:r>
            <a:endParaRPr lang="en-US" dirty="0"/>
          </a:p>
        </p:txBody>
      </p:sp>
      <p:pic>
        <p:nvPicPr>
          <p:cNvPr id="4" name="Picture 2" descr="A photograph shows citizens protesting violence and promoting freedom of speech at a rally after the Charlie Hebdo terrorist attack in Paris in 2 thousand 14."/>
          <p:cNvPicPr>
            <a:picLocks noChangeAspect="1"/>
          </p:cNvPicPr>
          <p:nvPr/>
        </p:nvPicPr>
        <p:blipFill>
          <a:blip r:embed="rId3"/>
          <a:stretch>
            <a:fillRect/>
          </a:stretch>
        </p:blipFill>
        <p:spPr>
          <a:xfrm>
            <a:off x="2213811" y="1600365"/>
            <a:ext cx="3627434" cy="3462828"/>
          </a:xfrm>
          <a:prstGeom prst="rect">
            <a:avLst/>
          </a:prstGeom>
        </p:spPr>
      </p:pic>
      <p:sp>
        <p:nvSpPr>
          <p:cNvPr id="3" name="Text Placeholder 3"/>
          <p:cNvSpPr>
            <a:spLocks noGrp="1"/>
          </p:cNvSpPr>
          <p:nvPr>
            <p:ph type="body" idx="1"/>
          </p:nvPr>
        </p:nvSpPr>
        <p:spPr/>
        <p:txBody>
          <a:bodyPr/>
          <a:lstStyle/>
          <a:p>
            <a:r>
              <a:rPr lang="en-US" sz="1600" dirty="0">
                <a:latin typeface="+mn-lt"/>
              </a:rPr>
              <a:t>In 2014, jihadist gunmen opened fire at the Paris office of Charlie </a:t>
            </a:r>
            <a:r>
              <a:rPr lang="en-US" sz="1600" dirty="0" smtClean="0">
                <a:latin typeface="+mn-lt"/>
              </a:rPr>
              <a:t>Hebdo</a:t>
            </a:r>
            <a:r>
              <a:rPr lang="en-US" sz="1600" dirty="0">
                <a:latin typeface="+mn-lt"/>
              </a:rPr>
              <a:t>.</a:t>
            </a:r>
          </a:p>
        </p:txBody>
      </p:sp>
    </p:spTree>
    <p:extLst>
      <p:ext uri="{BB962C8B-B14F-4D97-AF65-F5344CB8AC3E}">
        <p14:creationId xmlns:p14="http://schemas.microsoft.com/office/powerpoint/2010/main" val="2712445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a:t>
            </a:r>
          </a:p>
        </p:txBody>
      </p:sp>
      <p:sp>
        <p:nvSpPr>
          <p:cNvPr id="3" name="Content Placeholder 2"/>
          <p:cNvSpPr>
            <a:spLocks noGrp="1"/>
          </p:cNvSpPr>
          <p:nvPr>
            <p:ph type="body" idx="1"/>
          </p:nvPr>
        </p:nvSpPr>
        <p:spPr>
          <a:xfrm>
            <a:off x="457200" y="1646721"/>
            <a:ext cx="3821695" cy="4525963"/>
          </a:xfrm>
        </p:spPr>
        <p:txBody>
          <a:bodyPr/>
          <a:lstStyle/>
          <a:p>
            <a:r>
              <a:rPr lang="en-US" dirty="0"/>
              <a:t>The sense of what is beautiful and what is not </a:t>
            </a:r>
            <a:r>
              <a:rPr lang="en-US" dirty="0" smtClean="0"/>
              <a:t>beautiful</a:t>
            </a:r>
            <a:endParaRPr lang="en-US" dirty="0"/>
          </a:p>
          <a:p>
            <a:r>
              <a:rPr lang="en-US" dirty="0"/>
              <a:t>What represents good taste as opposed to tastelessness or even </a:t>
            </a:r>
            <a:r>
              <a:rPr lang="en-US" dirty="0" smtClean="0"/>
              <a:t>obscenity</a:t>
            </a:r>
            <a:endParaRPr lang="en-US" dirty="0"/>
          </a:p>
        </p:txBody>
      </p:sp>
      <p:sp>
        <p:nvSpPr>
          <p:cNvPr id="4" name="Content Placeholder 3"/>
          <p:cNvSpPr>
            <a:spLocks noGrp="1"/>
          </p:cNvSpPr>
          <p:nvPr>
            <p:ph type="body" idx="13"/>
          </p:nvPr>
        </p:nvSpPr>
        <p:spPr>
          <a:xfrm>
            <a:off x="4700337" y="1646721"/>
            <a:ext cx="3855308" cy="4525963"/>
          </a:xfrm>
        </p:spPr>
        <p:txBody>
          <a:bodyPr/>
          <a:lstStyle/>
          <a:p>
            <a:r>
              <a:rPr lang="en-US" dirty="0" smtClean="0"/>
              <a:t>Visual-embodied </a:t>
            </a:r>
            <a:r>
              <a:rPr lang="en-US" dirty="0"/>
              <a:t>in the color or shape of a product, label, or </a:t>
            </a:r>
            <a:r>
              <a:rPr lang="en-US" dirty="0" smtClean="0"/>
              <a:t>package</a:t>
            </a:r>
            <a:endParaRPr lang="en-US" dirty="0"/>
          </a:p>
          <a:p>
            <a:r>
              <a:rPr lang="en-US" dirty="0" smtClean="0"/>
              <a:t>Styles-various </a:t>
            </a:r>
            <a:r>
              <a:rPr lang="en-US" dirty="0"/>
              <a:t>degrees of complexity, for example, are perceived differently around the </a:t>
            </a:r>
            <a:r>
              <a:rPr lang="en-US" dirty="0" smtClean="0"/>
              <a:t>world</a:t>
            </a:r>
            <a:endParaRPr lang="en-US" dirty="0"/>
          </a:p>
        </p:txBody>
      </p:sp>
    </p:spTree>
    <p:extLst>
      <p:ext uri="{BB962C8B-B14F-4D97-AF65-F5344CB8AC3E}">
        <p14:creationId xmlns:p14="http://schemas.microsoft.com/office/powerpoint/2010/main" val="2320116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Aesthetics and Color</a:t>
            </a:r>
            <a:endParaRPr lang="en-US" sz="2000" b="0" dirty="0"/>
          </a:p>
        </p:txBody>
      </p:sp>
      <p:sp>
        <p:nvSpPr>
          <p:cNvPr id="3" name="Content Placeholder 2"/>
          <p:cNvSpPr>
            <a:spLocks noGrp="1"/>
          </p:cNvSpPr>
          <p:nvPr>
            <p:ph type="body" idx="1"/>
          </p:nvPr>
        </p:nvSpPr>
        <p:spPr/>
        <p:txBody>
          <a:bodyPr/>
          <a:lstStyle/>
          <a:p>
            <a:pPr>
              <a:defRPr/>
            </a:pPr>
            <a:r>
              <a:rPr lang="en-US" dirty="0" smtClean="0">
                <a:ea typeface="ＭＳ Ｐゴシック" charset="0"/>
                <a:cs typeface="ＭＳ Ｐゴシック" charset="0"/>
              </a:rPr>
              <a:t>Red-associated </a:t>
            </a:r>
            <a:r>
              <a:rPr lang="en-US" dirty="0">
                <a:ea typeface="ＭＳ Ｐゴシック" charset="0"/>
                <a:cs typeface="ＭＳ Ｐゴシック" charset="0"/>
              </a:rPr>
              <a:t>with blood, wine-making, activity, heat, and vibrancy in many countries but is poorly received in some African countries</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a:defRPr/>
            </a:pPr>
            <a:r>
              <a:rPr lang="en-US" dirty="0" smtClean="0">
                <a:ea typeface="ＭＳ Ｐゴシック" charset="0"/>
                <a:cs typeface="ＭＳ Ｐゴシック" charset="0"/>
              </a:rPr>
              <a:t>Blue-since </a:t>
            </a:r>
            <a:r>
              <a:rPr lang="en-US" dirty="0">
                <a:ea typeface="ＭＳ Ｐゴシック" charset="0"/>
                <a:cs typeface="ＭＳ Ｐゴシック" charset="0"/>
              </a:rPr>
              <a:t>the pigment was rare, ancient Egyptians, Chinese, Mayans associated it with royalty and divinity.  Half of interviewees state blue is the favorite color</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a:defRPr/>
            </a:pPr>
            <a:r>
              <a:rPr lang="en-US" dirty="0" smtClean="0">
                <a:ea typeface="ＭＳ Ｐゴシック" charset="0"/>
                <a:cs typeface="ＭＳ Ｐゴシック" charset="0"/>
              </a:rPr>
              <a:t>White-identified </a:t>
            </a:r>
            <a:r>
              <a:rPr lang="en-US" dirty="0">
                <a:ea typeface="ＭＳ Ｐゴシック" charset="0"/>
                <a:cs typeface="ＭＳ Ｐゴシック" charset="0"/>
              </a:rPr>
              <a:t>with purity and cleanliness in the West, with death in parts of Asia</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a:defRPr/>
            </a:pPr>
            <a:r>
              <a:rPr lang="en-US" dirty="0" smtClean="0">
                <a:ea typeface="ＭＳ Ｐゴシック" charset="0"/>
                <a:cs typeface="ＭＳ Ｐゴシック" charset="0"/>
              </a:rPr>
              <a:t>Gray-means </a:t>
            </a:r>
            <a:r>
              <a:rPr lang="en-US" dirty="0">
                <a:ea typeface="ＭＳ Ｐゴシック" charset="0"/>
                <a:cs typeface="ＭＳ Ｐゴシック" charset="0"/>
              </a:rPr>
              <a:t>inexpensive in Japan and China, but high quality and expensive in the U.S.</a:t>
            </a:r>
          </a:p>
        </p:txBody>
      </p:sp>
    </p:spTree>
    <p:extLst>
      <p:ext uri="{BB962C8B-B14F-4D97-AF65-F5344CB8AC3E}">
        <p14:creationId xmlns:p14="http://schemas.microsoft.com/office/powerpoint/2010/main" val="3622630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Music</a:t>
            </a:r>
          </a:p>
        </p:txBody>
      </p:sp>
      <p:sp>
        <p:nvSpPr>
          <p:cNvPr id="3" name="Content Placeholder 2"/>
          <p:cNvSpPr>
            <a:spLocks noGrp="1"/>
          </p:cNvSpPr>
          <p:nvPr>
            <p:ph type="body" idx="1"/>
          </p:nvPr>
        </p:nvSpPr>
        <p:spPr>
          <a:xfrm>
            <a:off x="457200" y="1600200"/>
            <a:ext cx="4855945" cy="4752474"/>
          </a:xfrm>
        </p:spPr>
        <p:txBody>
          <a:bodyPr/>
          <a:lstStyle/>
          <a:p>
            <a:pPr>
              <a:defRPr/>
            </a:pPr>
            <a:r>
              <a:rPr lang="en-US" dirty="0">
                <a:ea typeface="ＭＳ Ｐゴシック" charset="0"/>
                <a:cs typeface="ＭＳ Ｐゴシック" charset="0"/>
              </a:rPr>
              <a:t>Found in all cultures</a:t>
            </a:r>
          </a:p>
          <a:p>
            <a:pPr>
              <a:defRPr/>
            </a:pPr>
            <a:r>
              <a:rPr lang="en-US" dirty="0">
                <a:ea typeface="ＭＳ Ｐゴシック" charset="0"/>
                <a:cs typeface="ＭＳ Ｐゴシック" charset="0"/>
              </a:rPr>
              <a:t>Rhythm is universal</a:t>
            </a:r>
          </a:p>
          <a:p>
            <a:pPr>
              <a:defRPr/>
            </a:pPr>
            <a:r>
              <a:rPr lang="en-US" dirty="0">
                <a:ea typeface="ＭＳ Ｐゴシック" charset="0"/>
                <a:cs typeface="ＭＳ Ｐゴシック" charset="0"/>
              </a:rPr>
              <a:t>Styles are associated with countries or regions:  </a:t>
            </a:r>
            <a:r>
              <a:rPr lang="en-US" dirty="0" err="1">
                <a:ea typeface="ＭＳ Ｐゴシック" charset="0"/>
                <a:cs typeface="ＭＳ Ｐゴシック" charset="0"/>
              </a:rPr>
              <a:t>bossa</a:t>
            </a:r>
            <a:r>
              <a:rPr lang="en-US" dirty="0">
                <a:ea typeface="ＭＳ Ｐゴシック" charset="0"/>
                <a:cs typeface="ＭＳ Ｐゴシック" charset="0"/>
              </a:rPr>
              <a:t> nova &amp; Argentina, salsa &amp;Cuba, reggae&amp; Jamaica, blues, rap, rock, country &amp; U.S.</a:t>
            </a:r>
          </a:p>
          <a:p>
            <a:pPr>
              <a:defRPr/>
            </a:pPr>
            <a:r>
              <a:rPr lang="en-US" dirty="0">
                <a:ea typeface="ＭＳ Ｐゴシック" charset="0"/>
                <a:cs typeface="ＭＳ Ｐゴシック" charset="0"/>
              </a:rPr>
              <a:t>Understand what style is appropriate in advertising; varies by culture and government </a:t>
            </a:r>
            <a:r>
              <a:rPr lang="en-US" dirty="0" smtClean="0">
                <a:ea typeface="ＭＳ Ｐゴシック" charset="0"/>
                <a:cs typeface="ＭＳ Ｐゴシック" charset="0"/>
              </a:rPr>
              <a:t>regulations</a:t>
            </a:r>
            <a:endParaRPr lang="en-US" dirty="0">
              <a:ea typeface="ＭＳ Ｐゴシック" charset="0"/>
              <a:cs typeface="ＭＳ Ｐゴシック" charset="0"/>
            </a:endParaRPr>
          </a:p>
        </p:txBody>
      </p:sp>
      <p:pic>
        <p:nvPicPr>
          <p:cNvPr id="4" name="Picture 3" descr="A photograph shows an outdoor news stand in China, showcasing the inaugural issue of Rolling Stone’s Chinese edition of the magazine in 2 thousand six."/>
          <p:cNvPicPr>
            <a:picLocks noChangeAspect="1"/>
          </p:cNvPicPr>
          <p:nvPr/>
        </p:nvPicPr>
        <p:blipFill>
          <a:blip r:embed="rId3"/>
          <a:stretch>
            <a:fillRect/>
          </a:stretch>
        </p:blipFill>
        <p:spPr>
          <a:xfrm>
            <a:off x="5505651" y="2506853"/>
            <a:ext cx="3342020" cy="1988743"/>
          </a:xfrm>
          <a:prstGeom prst="rect">
            <a:avLst/>
          </a:prstGeom>
          <a:noFill/>
          <a:ln>
            <a:noFill/>
          </a:ln>
        </p:spPr>
      </p:pic>
    </p:spTree>
    <p:extLst>
      <p:ext uri="{BB962C8B-B14F-4D97-AF65-F5344CB8AC3E}">
        <p14:creationId xmlns:p14="http://schemas.microsoft.com/office/powerpoint/2010/main" val="122703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Dietary </a:t>
            </a:r>
            <a:r>
              <a:rPr lang="it-IT" dirty="0" smtClean="0"/>
              <a:t>Preferences </a:t>
            </a:r>
            <a:r>
              <a:rPr lang="it-IT" sz="2000" b="0" dirty="0" smtClean="0"/>
              <a:t>(1 of 2)</a:t>
            </a:r>
            <a:endParaRPr lang="en-US" sz="2000" b="0" dirty="0"/>
          </a:p>
        </p:txBody>
      </p:sp>
      <p:sp>
        <p:nvSpPr>
          <p:cNvPr id="3" name="Content Placeholder 2"/>
          <p:cNvSpPr>
            <a:spLocks noGrp="1"/>
          </p:cNvSpPr>
          <p:nvPr>
            <p:ph type="body" idx="1"/>
          </p:nvPr>
        </p:nvSpPr>
        <p:spPr>
          <a:xfrm>
            <a:off x="457200" y="1752599"/>
            <a:ext cx="8229600" cy="4525963"/>
          </a:xfrm>
        </p:spPr>
        <p:txBody>
          <a:bodyPr/>
          <a:lstStyle/>
          <a:p>
            <a:pPr lvl="0"/>
            <a:r>
              <a:rPr lang="en-US" dirty="0">
                <a:solidFill>
                  <a:srgbClr val="000000"/>
                </a:solidFill>
              </a:rPr>
              <a:t>Domino’s Pizza pulled out of Italy because its products were seen as “too American” with bold tomato sauce and heavy toppings.</a:t>
            </a:r>
          </a:p>
          <a:p>
            <a:pPr lvl="0"/>
            <a:r>
              <a:rPr lang="en-US" dirty="0">
                <a:solidFill>
                  <a:srgbClr val="000000"/>
                </a:solidFill>
              </a:rPr>
              <a:t>Domino’s is India’s largest foreign fast-food chain with over 700 stores.  It’s success is attributed to localized toppings.</a:t>
            </a:r>
          </a:p>
          <a:p>
            <a:pPr lvl="0"/>
            <a:r>
              <a:rPr lang="en-US" dirty="0">
                <a:solidFill>
                  <a:srgbClr val="000000"/>
                </a:solidFill>
              </a:rPr>
              <a:t>Dunkin’ Donuts morning business in India was slow.  Indians eat breakfast at home.  Business took off after it introduced  the Original Tough Guy Chicken Burger for later time of day</a:t>
            </a:r>
            <a:r>
              <a:rPr lang="en-US" dirty="0" smtClean="0">
                <a:solidFill>
                  <a:srgbClr val="000000"/>
                </a:solidFill>
              </a:rPr>
              <a:t>.</a:t>
            </a:r>
            <a:endParaRPr lang="en-US" dirty="0">
              <a:solidFill>
                <a:srgbClr val="000000"/>
              </a:solidFill>
            </a:endParaRPr>
          </a:p>
        </p:txBody>
      </p:sp>
    </p:spTree>
    <p:extLst>
      <p:ext uri="{BB962C8B-B14F-4D97-AF65-F5344CB8AC3E}">
        <p14:creationId xmlns:p14="http://schemas.microsoft.com/office/powerpoint/2010/main" val="2889609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Dietary Preferences </a:t>
            </a:r>
            <a:r>
              <a:rPr lang="it-IT" sz="2000" b="0" dirty="0" smtClean="0"/>
              <a:t>(2 </a:t>
            </a:r>
            <a:r>
              <a:rPr lang="it-IT" sz="2000" b="0" dirty="0"/>
              <a:t>of 2)</a:t>
            </a:r>
            <a:endParaRPr lang="en-US" sz="2000" b="0" dirty="0"/>
          </a:p>
        </p:txBody>
      </p:sp>
      <p:sp>
        <p:nvSpPr>
          <p:cNvPr id="3" name="Content Placeholder 2"/>
          <p:cNvSpPr>
            <a:spLocks noGrp="1"/>
          </p:cNvSpPr>
          <p:nvPr>
            <p:ph type="body" idx="1"/>
          </p:nvPr>
        </p:nvSpPr>
        <p:spPr>
          <a:xfrm>
            <a:off x="457200" y="1752599"/>
            <a:ext cx="8229600" cy="4525963"/>
          </a:xfrm>
        </p:spPr>
        <p:txBody>
          <a:bodyPr/>
          <a:lstStyle/>
          <a:p>
            <a:pPr lvl="0"/>
            <a:r>
              <a:rPr lang="en-US" dirty="0" smtClean="0">
                <a:solidFill>
                  <a:srgbClr val="000000"/>
                </a:solidFill>
              </a:rPr>
              <a:t>Although </a:t>
            </a:r>
            <a:r>
              <a:rPr lang="en-US" dirty="0">
                <a:solidFill>
                  <a:srgbClr val="000000"/>
                </a:solidFill>
              </a:rPr>
              <a:t>some food preferences are deeply rooted in culture, global dietary preferences are converging.</a:t>
            </a:r>
          </a:p>
          <a:p>
            <a:pPr lvl="0"/>
            <a:r>
              <a:rPr lang="en-US" dirty="0">
                <a:solidFill>
                  <a:srgbClr val="000000"/>
                </a:solidFill>
              </a:rPr>
              <a:t>Pasta, pizza, sushi, other ethic </a:t>
            </a:r>
            <a:r>
              <a:rPr lang="en-US" dirty="0" smtClean="0">
                <a:solidFill>
                  <a:srgbClr val="000000"/>
                </a:solidFill>
              </a:rPr>
              <a:t>foods</a:t>
            </a:r>
            <a:endParaRPr lang="en-US" dirty="0">
              <a:solidFill>
                <a:srgbClr val="000000"/>
              </a:solidFill>
            </a:endParaRPr>
          </a:p>
        </p:txBody>
      </p:sp>
    </p:spTree>
    <p:extLst>
      <p:ext uri="{BB962C8B-B14F-4D97-AF65-F5344CB8AC3E}">
        <p14:creationId xmlns:p14="http://schemas.microsoft.com/office/powerpoint/2010/main" val="3367302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Communication </a:t>
            </a:r>
            <a:r>
              <a:rPr lang="en-US" sz="2000" b="0" dirty="0"/>
              <a:t>(1 of </a:t>
            </a:r>
            <a:r>
              <a:rPr lang="en-US" sz="2000" b="0" dirty="0" smtClean="0"/>
              <a:t>3)</a:t>
            </a:r>
            <a:endParaRPr lang="en-US" dirty="0"/>
          </a:p>
        </p:txBody>
      </p:sp>
      <p:sp>
        <p:nvSpPr>
          <p:cNvPr id="3" name="Content Placeholder 2"/>
          <p:cNvSpPr>
            <a:spLocks noGrp="1"/>
          </p:cNvSpPr>
          <p:nvPr>
            <p:ph type="body" idx="1"/>
          </p:nvPr>
        </p:nvSpPr>
        <p:spPr>
          <a:xfrm>
            <a:off x="457200" y="1752599"/>
            <a:ext cx="8229600" cy="4525963"/>
          </a:xfrm>
        </p:spPr>
        <p:txBody>
          <a:bodyPr/>
          <a:lstStyle/>
          <a:p>
            <a:pPr lvl="0"/>
            <a:r>
              <a:rPr lang="en-US" dirty="0" smtClean="0">
                <a:solidFill>
                  <a:srgbClr val="000000"/>
                </a:solidFill>
              </a:rPr>
              <a:t>Semiotics-the </a:t>
            </a:r>
            <a:r>
              <a:rPr lang="en-US" dirty="0">
                <a:solidFill>
                  <a:srgbClr val="000000"/>
                </a:solidFill>
              </a:rPr>
              <a:t>study of signs and their meanings</a:t>
            </a:r>
          </a:p>
          <a:p>
            <a:pPr lvl="0"/>
            <a:r>
              <a:rPr lang="en-US" dirty="0">
                <a:solidFill>
                  <a:srgbClr val="000000"/>
                </a:solidFill>
              </a:rPr>
              <a:t>Semiotics includes both spoken and unspoken language</a:t>
            </a:r>
          </a:p>
          <a:p>
            <a:pPr lvl="0"/>
            <a:r>
              <a:rPr lang="en-US" dirty="0">
                <a:solidFill>
                  <a:srgbClr val="000000"/>
                </a:solidFill>
              </a:rPr>
              <a:t>Unspoken language includes gestures, touching, body language</a:t>
            </a:r>
          </a:p>
          <a:p>
            <a:pPr lvl="0"/>
            <a:r>
              <a:rPr lang="en-US" dirty="0">
                <a:solidFill>
                  <a:srgbClr val="000000"/>
                </a:solidFill>
              </a:rPr>
              <a:t>Spoken language has four areas</a:t>
            </a:r>
          </a:p>
        </p:txBody>
      </p:sp>
    </p:spTree>
    <p:extLst>
      <p:ext uri="{BB962C8B-B14F-4D97-AF65-F5344CB8AC3E}">
        <p14:creationId xmlns:p14="http://schemas.microsoft.com/office/powerpoint/2010/main" val="252593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Spoken or Verbal Language</a:t>
            </a:r>
            <a:endParaRPr lang="en-US" dirty="0"/>
          </a:p>
        </p:txBody>
      </p:sp>
      <p:graphicFrame>
        <p:nvGraphicFramePr>
          <p:cNvPr id="6" name="Table 2"/>
          <p:cNvGraphicFramePr>
            <a:graphicFrameLocks noGrp="1"/>
          </p:cNvGraphicFramePr>
          <p:nvPr>
            <p:extLst>
              <p:ext uri="{D42A27DB-BD31-4B8C-83A1-F6EECF244321}">
                <p14:modId xmlns:p14="http://schemas.microsoft.com/office/powerpoint/2010/main" val="400484745"/>
              </p:ext>
            </p:extLst>
          </p:nvPr>
        </p:nvGraphicFramePr>
        <p:xfrm>
          <a:off x="457200" y="1613368"/>
          <a:ext cx="8229600" cy="4757420"/>
        </p:xfrm>
        <a:graphic>
          <a:graphicData uri="http://schemas.openxmlformats.org/drawingml/2006/table">
            <a:tbl>
              <a:tblPr firstRow="1"/>
              <a:tblGrid>
                <a:gridCol w="3711388">
                  <a:extLst>
                    <a:ext uri="{9D8B030D-6E8A-4147-A177-3AD203B41FA5}">
                      <a16:colId xmlns:a16="http://schemas.microsoft.com/office/drawing/2014/main" val="20000"/>
                    </a:ext>
                  </a:extLst>
                </a:gridCol>
                <a:gridCol w="4518212">
                  <a:extLst>
                    <a:ext uri="{9D8B030D-6E8A-4147-A177-3AD203B41FA5}">
                      <a16:colId xmlns:a16="http://schemas.microsoft.com/office/drawing/2014/main" val="20001"/>
                    </a:ext>
                  </a:extLst>
                </a:gridCol>
              </a:tblGrid>
              <a:tr h="551180">
                <a:tc>
                  <a:txBody>
                    <a:bodyPr/>
                    <a:lstStyle/>
                    <a:p>
                      <a:pPr marL="0" marR="0" lvl="0" indent="0" algn="ctr" defTabSz="914400" rtl="0" eaLnBrk="1" fontAlgn="base" latinLnBrk="0" hangingPunct="1">
                        <a:lnSpc>
                          <a:spcPct val="100000"/>
                        </a:lnSpc>
                        <a:spcBef>
                          <a:spcPct val="20000"/>
                        </a:spcBef>
                        <a:spcAft>
                          <a:spcPct val="0"/>
                        </a:spcAft>
                        <a:buClr>
                          <a:srgbClr val="FF6600"/>
                        </a:buClr>
                        <a:buSzTx/>
                        <a:buFontTx/>
                        <a:buNone/>
                        <a:tabLst/>
                      </a:pPr>
                      <a:r>
                        <a:rPr kumimoji="0" lang="en-US" sz="1800" b="1" i="0" u="none" strike="noStrike" cap="none" normalizeH="0" baseline="0" dirty="0">
                          <a:ln>
                            <a:noFill/>
                          </a:ln>
                          <a:solidFill>
                            <a:schemeClr val="tx1"/>
                          </a:solidFill>
                          <a:effectLst/>
                          <a:latin typeface="+mn-lt"/>
                          <a:ea typeface="ＭＳ Ｐゴシック" charset="0"/>
                          <a:cs typeface="ＭＳ Ｐゴシック" charset="0"/>
                        </a:rPr>
                        <a:t>Linguistic Category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6600"/>
                        </a:buClr>
                        <a:buSzTx/>
                        <a:buFontTx/>
                        <a:buNone/>
                        <a:tabLst/>
                      </a:pPr>
                      <a:r>
                        <a:rPr kumimoji="0" lang="en-US" sz="1800" b="1" i="0" u="none" strike="noStrike" cap="none" normalizeH="0" baseline="0" dirty="0">
                          <a:ln>
                            <a:noFill/>
                          </a:ln>
                          <a:solidFill>
                            <a:schemeClr val="tx1"/>
                          </a:solidFill>
                          <a:effectLst/>
                          <a:latin typeface="+mn-lt"/>
                          <a:ea typeface="ＭＳ Ｐゴシック" charset="0"/>
                          <a:cs typeface="ＭＳ Ｐゴシック" charset="0"/>
                        </a:rPr>
                        <a:t>Language Example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59401">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Syntax-rules of sentence formation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English has relatively fixed word order; Russian has relatively free word order.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92634">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Semantics-system of meaning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Japanese words convey nuances of feeling for which other languages lack exact correlations;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‘yes’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and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‘no’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can be interpreted differently than in other languages.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44550">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Phonology-system of sound patterns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Japanese does not distinguish between the sounds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‘I’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and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‘r’;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English and Russian both have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‘l’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and </a:t>
                      </a:r>
                      <a:r>
                        <a:rPr kumimoji="0" lang="en-US" sz="1800" b="0" i="0" u="none" strike="noStrike" cap="none" normalizeH="0" baseline="0" dirty="0" smtClean="0">
                          <a:ln>
                            <a:noFill/>
                          </a:ln>
                          <a:solidFill>
                            <a:schemeClr val="tx1"/>
                          </a:solidFill>
                          <a:effectLst/>
                          <a:latin typeface="+mn-lt"/>
                          <a:ea typeface="ＭＳ Ｐゴシック" charset="0"/>
                          <a:cs typeface="ＭＳ Ｐゴシック" charset="0"/>
                        </a:rPr>
                        <a:t>‘r’ </a:t>
                      </a: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sounds.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42963">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Morphology-word formation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6600"/>
                        </a:buClr>
                        <a:buSzTx/>
                        <a:buFontTx/>
                        <a:buNone/>
                        <a:tabLst/>
                      </a:pPr>
                      <a:r>
                        <a:rPr kumimoji="0" lang="en-US" sz="1800" b="0" i="0" u="none" strike="noStrike" cap="none" normalizeH="0" baseline="0" dirty="0">
                          <a:ln>
                            <a:noFill/>
                          </a:ln>
                          <a:solidFill>
                            <a:schemeClr val="tx1"/>
                          </a:solidFill>
                          <a:effectLst/>
                          <a:latin typeface="+mn-lt"/>
                          <a:ea typeface="ＭＳ Ｐゴシック" charset="0"/>
                          <a:cs typeface="ＭＳ Ｐゴシック" charset="0"/>
                        </a:rPr>
                        <a:t>Russian is a highly inflected language, with six different case endings for nouns and adjectives; English has fewer inflections.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7486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dirty="0" smtClean="0"/>
              <a:t>Learning Objectives </a:t>
            </a:r>
            <a:r>
              <a:rPr lang="en-US" altLang="en-US" sz="2000" b="0" dirty="0" smtClean="0"/>
              <a:t>(1 of 2)</a:t>
            </a:r>
          </a:p>
        </p:txBody>
      </p:sp>
      <p:sp>
        <p:nvSpPr>
          <p:cNvPr id="9219" name="Content Placeholder 2"/>
          <p:cNvSpPr>
            <a:spLocks noGrp="1" noChangeArrowheads="1"/>
          </p:cNvSpPr>
          <p:nvPr>
            <p:ph type="body" idx="1"/>
          </p:nvPr>
        </p:nvSpPr>
        <p:spPr/>
        <p:txBody>
          <a:bodyPr/>
          <a:lstStyle/>
          <a:p>
            <a:pPr marL="0" indent="0">
              <a:buNone/>
              <a:defRPr/>
            </a:pPr>
            <a:r>
              <a:rPr lang="en-US" b="1" dirty="0" smtClean="0">
                <a:solidFill>
                  <a:schemeClr val="tx2"/>
                </a:solidFill>
              </a:rPr>
              <a:t>4.1</a:t>
            </a:r>
            <a:r>
              <a:rPr lang="en-US" dirty="0" smtClean="0">
                <a:solidFill>
                  <a:schemeClr val="tx1"/>
                </a:solidFill>
              </a:rPr>
              <a:t> Define </a:t>
            </a:r>
            <a:r>
              <a:rPr lang="en-US" dirty="0">
                <a:solidFill>
                  <a:schemeClr val="tx1"/>
                </a:solidFill>
              </a:rPr>
              <a:t>culture and identify the various expressions and manifestations of culture that can impact marketing strategies.</a:t>
            </a:r>
          </a:p>
          <a:p>
            <a:pPr marL="0" indent="0">
              <a:buNone/>
              <a:defRPr/>
            </a:pPr>
            <a:r>
              <a:rPr lang="en-US" b="1" dirty="0" smtClean="0">
                <a:solidFill>
                  <a:schemeClr val="tx2"/>
                </a:solidFill>
              </a:rPr>
              <a:t>4.2 </a:t>
            </a:r>
            <a:r>
              <a:rPr lang="en-US" dirty="0" smtClean="0">
                <a:solidFill>
                  <a:schemeClr val="tx1"/>
                </a:solidFill>
              </a:rPr>
              <a:t>Compare </a:t>
            </a:r>
            <a:r>
              <a:rPr lang="en-US" dirty="0">
                <a:solidFill>
                  <a:schemeClr val="tx1"/>
                </a:solidFill>
              </a:rPr>
              <a:t>and contrast the key aspects of high- and low-context cultures.</a:t>
            </a:r>
          </a:p>
          <a:p>
            <a:pPr marL="0" indent="0">
              <a:buNone/>
              <a:defRPr/>
            </a:pPr>
            <a:r>
              <a:rPr lang="en-US" b="1" dirty="0" smtClean="0">
                <a:solidFill>
                  <a:schemeClr val="tx2"/>
                </a:solidFill>
              </a:rPr>
              <a:t>4.3</a:t>
            </a:r>
            <a:r>
              <a:rPr lang="en-US" dirty="0" smtClean="0">
                <a:solidFill>
                  <a:schemeClr val="tx1"/>
                </a:solidFill>
              </a:rPr>
              <a:t> Identify </a:t>
            </a:r>
            <a:r>
              <a:rPr lang="en-US" dirty="0">
                <a:solidFill>
                  <a:schemeClr val="tx1"/>
                </a:solidFill>
              </a:rPr>
              <a:t>and briefly explain the major dimensions of  Hofstede’s social values typology</a:t>
            </a:r>
            <a:r>
              <a:rPr lang="en-US"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134033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and </a:t>
            </a:r>
            <a:r>
              <a:rPr lang="en-US" dirty="0" smtClean="0"/>
              <a:t>Communication </a:t>
            </a:r>
            <a:r>
              <a:rPr lang="en-US" sz="2000" b="0" dirty="0" smtClean="0"/>
              <a:t>(2 of 3)</a:t>
            </a:r>
            <a:endParaRPr lang="en-US" sz="2000" b="0" dirty="0"/>
          </a:p>
        </p:txBody>
      </p:sp>
      <p:pic>
        <p:nvPicPr>
          <p:cNvPr id="4" name="Picture 2" descr="The Chinese language character for the word book."/>
          <p:cNvPicPr>
            <a:picLocks noChangeAspect="1"/>
          </p:cNvPicPr>
          <p:nvPr/>
        </p:nvPicPr>
        <p:blipFill>
          <a:blip r:embed="rId3"/>
          <a:stretch>
            <a:fillRect/>
          </a:stretch>
        </p:blipFill>
        <p:spPr>
          <a:xfrm>
            <a:off x="534630" y="1819777"/>
            <a:ext cx="2204132" cy="3487252"/>
          </a:xfrm>
          <a:prstGeom prst="rect">
            <a:avLst/>
          </a:prstGeom>
        </p:spPr>
      </p:pic>
      <p:pic>
        <p:nvPicPr>
          <p:cNvPr id="5" name="Picture 3" descr="The Chinese language character for the word umbrella."/>
          <p:cNvPicPr>
            <a:picLocks noChangeAspect="1"/>
          </p:cNvPicPr>
          <p:nvPr/>
        </p:nvPicPr>
        <p:blipFill>
          <a:blip r:embed="rId4"/>
          <a:stretch>
            <a:fillRect/>
          </a:stretch>
        </p:blipFill>
        <p:spPr>
          <a:xfrm>
            <a:off x="3369961" y="1781913"/>
            <a:ext cx="2164773" cy="3602182"/>
          </a:xfrm>
          <a:prstGeom prst="rect">
            <a:avLst/>
          </a:prstGeom>
        </p:spPr>
      </p:pic>
      <p:pic>
        <p:nvPicPr>
          <p:cNvPr id="6" name="Picture 4" descr="The Chinese language character for the word clock."/>
          <p:cNvPicPr>
            <a:picLocks noChangeAspect="1"/>
          </p:cNvPicPr>
          <p:nvPr/>
        </p:nvPicPr>
        <p:blipFill>
          <a:blip r:embed="rId5"/>
          <a:stretch>
            <a:fillRect/>
          </a:stretch>
        </p:blipFill>
        <p:spPr>
          <a:xfrm>
            <a:off x="6165934" y="1858979"/>
            <a:ext cx="2009775" cy="3448050"/>
          </a:xfrm>
          <a:prstGeom prst="rect">
            <a:avLst/>
          </a:prstGeom>
        </p:spPr>
      </p:pic>
      <p:sp>
        <p:nvSpPr>
          <p:cNvPr id="3" name="Text Placeholder 5"/>
          <p:cNvSpPr>
            <a:spLocks noGrp="1"/>
          </p:cNvSpPr>
          <p:nvPr>
            <p:ph type="body" idx="1"/>
          </p:nvPr>
        </p:nvSpPr>
        <p:spPr>
          <a:xfrm>
            <a:off x="457200" y="5545349"/>
            <a:ext cx="8229600" cy="580814"/>
          </a:xfrm>
        </p:spPr>
        <p:txBody>
          <a:bodyPr/>
          <a:lstStyle/>
          <a:p>
            <a:pPr marL="0" indent="0">
              <a:buNone/>
            </a:pPr>
            <a:r>
              <a:rPr lang="en-US" dirty="0"/>
              <a:t>In China, it is bad luck to give these three items</a:t>
            </a:r>
            <a:r>
              <a:rPr lang="en-US" dirty="0" smtClean="0"/>
              <a:t>.</a:t>
            </a:r>
            <a:endParaRPr lang="en-US" dirty="0"/>
          </a:p>
        </p:txBody>
      </p:sp>
    </p:spTree>
    <p:extLst>
      <p:ext uri="{BB962C8B-B14F-4D97-AF65-F5344CB8AC3E}">
        <p14:creationId xmlns:p14="http://schemas.microsoft.com/office/powerpoint/2010/main" val="1952449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American Football in Chinese</a:t>
            </a:r>
          </a:p>
        </p:txBody>
      </p:sp>
      <p:pic>
        <p:nvPicPr>
          <p:cNvPr id="4" name="Picture 2" descr="A list of American football terms translated into the Chinese pinion. The translated words include blitz, capture and kill, gambling kickoff, successfully capture the quarterback, play action, short kick, hail mary pass, punt, and touchdow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534245"/>
            <a:ext cx="6540500" cy="482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5149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Pronunciation Problems</a:t>
            </a:r>
            <a:endParaRPr lang="en-US" dirty="0"/>
          </a:p>
        </p:txBody>
      </p:sp>
      <p:sp>
        <p:nvSpPr>
          <p:cNvPr id="3" name="Content Placeholder 2"/>
          <p:cNvSpPr>
            <a:spLocks noGrp="1"/>
          </p:cNvSpPr>
          <p:nvPr>
            <p:ph type="body" idx="1"/>
          </p:nvPr>
        </p:nvSpPr>
        <p:spPr>
          <a:xfrm>
            <a:off x="457200" y="1600200"/>
            <a:ext cx="8229600" cy="4709159"/>
          </a:xfrm>
        </p:spPr>
        <p:txBody>
          <a:bodyPr/>
          <a:lstStyle/>
          <a:p>
            <a:pPr>
              <a:lnSpc>
                <a:spcPct val="90000"/>
              </a:lnSpc>
            </a:pPr>
            <a:r>
              <a:rPr lang="en-US" sz="2800" dirty="0">
                <a:ea typeface="ＭＳ Ｐゴシック" pitchFamily="34" charset="-128"/>
              </a:rPr>
              <a:t>Colgate in Spanish means “go hang yourself”</a:t>
            </a:r>
          </a:p>
          <a:p>
            <a:pPr>
              <a:lnSpc>
                <a:spcPct val="90000"/>
              </a:lnSpc>
            </a:pPr>
            <a:r>
              <a:rPr lang="en-US" sz="2800" dirty="0" smtClean="0">
                <a:ea typeface="ＭＳ Ｐゴシック" pitchFamily="34" charset="-128"/>
              </a:rPr>
              <a:t>I</a:t>
            </a:r>
            <a:r>
              <a:rPr lang="en-US" sz="100" dirty="0" smtClean="0">
                <a:ea typeface="ＭＳ Ｐゴシック" pitchFamily="34" charset="-128"/>
              </a:rPr>
              <a:t> </a:t>
            </a:r>
            <a:r>
              <a:rPr lang="en-US" sz="2800" dirty="0" smtClean="0">
                <a:ea typeface="ＭＳ Ｐゴシック" pitchFamily="34" charset="-128"/>
              </a:rPr>
              <a:t>K</a:t>
            </a:r>
            <a:r>
              <a:rPr lang="en-US" sz="100" dirty="0" smtClean="0">
                <a:ea typeface="ＭＳ Ｐゴシック" pitchFamily="34" charset="-128"/>
              </a:rPr>
              <a:t> </a:t>
            </a:r>
            <a:r>
              <a:rPr lang="en-US" sz="2800" dirty="0" smtClean="0">
                <a:ea typeface="ＭＳ Ｐゴシック" pitchFamily="34" charset="-128"/>
              </a:rPr>
              <a:t>E</a:t>
            </a:r>
            <a:r>
              <a:rPr lang="en-US" sz="100" dirty="0" smtClean="0">
                <a:ea typeface="ＭＳ Ｐゴシック" pitchFamily="34" charset="-128"/>
              </a:rPr>
              <a:t> </a:t>
            </a:r>
            <a:r>
              <a:rPr lang="en-US" sz="2800" dirty="0" smtClean="0">
                <a:ea typeface="ＭＳ Ｐゴシック" pitchFamily="34" charset="-128"/>
              </a:rPr>
              <a:t>A </a:t>
            </a:r>
            <a:r>
              <a:rPr lang="en-US" sz="2800" dirty="0">
                <a:ea typeface="ＭＳ Ｐゴシック" pitchFamily="34" charset="-128"/>
              </a:rPr>
              <a:t>hired linguists to rename products in Thailand because they had sexual connotations</a:t>
            </a:r>
          </a:p>
          <a:p>
            <a:pPr>
              <a:lnSpc>
                <a:spcPct val="90000"/>
              </a:lnSpc>
            </a:pPr>
            <a:r>
              <a:rPr lang="en-US" sz="2800" dirty="0">
                <a:ea typeface="ＭＳ Ｐゴシック" pitchFamily="34" charset="-128"/>
              </a:rPr>
              <a:t>Whirlpool spent large sums on advertising only to find out that French, Italian &amp; German consumers could not pronounce the brand name</a:t>
            </a:r>
          </a:p>
          <a:p>
            <a:pPr>
              <a:lnSpc>
                <a:spcPct val="90000"/>
              </a:lnSpc>
            </a:pPr>
            <a:r>
              <a:rPr lang="en-US" sz="2800" dirty="0">
                <a:ea typeface="ＭＳ Ｐゴシック" pitchFamily="34" charset="-128"/>
              </a:rPr>
              <a:t>Diesel brand name was chosen because it is pronounced the same in all languages</a:t>
            </a:r>
          </a:p>
        </p:txBody>
      </p:sp>
    </p:spTree>
    <p:extLst>
      <p:ext uri="{BB962C8B-B14F-4D97-AF65-F5344CB8AC3E}">
        <p14:creationId xmlns:p14="http://schemas.microsoft.com/office/powerpoint/2010/main" val="733957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Cell Phones &amp; Texting</a:t>
            </a:r>
          </a:p>
        </p:txBody>
      </p:sp>
      <p:sp>
        <p:nvSpPr>
          <p:cNvPr id="3" name="Content Placeholder 2"/>
          <p:cNvSpPr>
            <a:spLocks noGrp="1"/>
          </p:cNvSpPr>
          <p:nvPr>
            <p:ph type="body" idx="1"/>
          </p:nvPr>
        </p:nvSpPr>
        <p:spPr>
          <a:xfrm>
            <a:off x="457200" y="1600200"/>
            <a:ext cx="8229600" cy="4646595"/>
          </a:xfrm>
        </p:spPr>
        <p:txBody>
          <a:bodyPr/>
          <a:lstStyle/>
          <a:p>
            <a:pPr>
              <a:defRPr/>
            </a:pPr>
            <a:r>
              <a:rPr lang="en-US" dirty="0">
                <a:ea typeface="ＭＳ Ｐゴシック" charset="0"/>
                <a:cs typeface="ＭＳ Ｐゴシック" charset="0"/>
              </a:rPr>
              <a:t>In Korea, certain number combinations have special meanings</a:t>
            </a:r>
          </a:p>
          <a:p>
            <a:pPr>
              <a:defRPr/>
            </a:pPr>
            <a:r>
              <a:rPr lang="en-US" dirty="0">
                <a:ea typeface="ＭＳ Ｐゴシック" charset="0"/>
                <a:cs typeface="ＭＳ Ｐゴシック" charset="0"/>
              </a:rPr>
              <a:t> 8282 (Paul Yi Pal Yi) sounds like “hurry up”</a:t>
            </a:r>
          </a:p>
          <a:p>
            <a:pPr>
              <a:defRPr/>
            </a:pPr>
            <a:r>
              <a:rPr lang="en-US" dirty="0">
                <a:ea typeface="ＭＳ Ｐゴシック" charset="0"/>
                <a:cs typeface="ＭＳ Ｐゴシック" charset="0"/>
              </a:rPr>
              <a:t> 7179 (</a:t>
            </a:r>
            <a:r>
              <a:rPr lang="en-US" dirty="0" err="1">
                <a:ea typeface="ＭＳ Ｐゴシック" charset="0"/>
                <a:cs typeface="ＭＳ Ｐゴシック" charset="0"/>
              </a:rPr>
              <a:t>Chil</a:t>
            </a:r>
            <a:r>
              <a:rPr lang="en-US" dirty="0">
                <a:ea typeface="ＭＳ Ｐゴシック" charset="0"/>
                <a:cs typeface="ＭＳ Ｐゴシック" charset="0"/>
              </a:rPr>
              <a:t> Han </a:t>
            </a:r>
            <a:r>
              <a:rPr lang="en-US" dirty="0" err="1">
                <a:ea typeface="ＭＳ Ｐゴシック" charset="0"/>
                <a:cs typeface="ＭＳ Ｐゴシック" charset="0"/>
              </a:rPr>
              <a:t>Chil</a:t>
            </a:r>
            <a:r>
              <a:rPr lang="en-US" dirty="0">
                <a:ea typeface="ＭＳ Ｐゴシック" charset="0"/>
                <a:cs typeface="ＭＳ Ｐゴシック" charset="0"/>
              </a:rPr>
              <a:t> Han) = ”close friend”</a:t>
            </a:r>
          </a:p>
          <a:p>
            <a:pPr>
              <a:defRPr/>
            </a:pPr>
            <a:r>
              <a:rPr lang="en-US" dirty="0">
                <a:ea typeface="ＭＳ Ｐゴシック" charset="0"/>
                <a:cs typeface="ＭＳ Ｐゴシック" charset="0"/>
              </a:rPr>
              <a:t>4 5683 968 = I Love You</a:t>
            </a:r>
          </a:p>
        </p:txBody>
      </p:sp>
    </p:spTree>
    <p:extLst>
      <p:ext uri="{BB962C8B-B14F-4D97-AF65-F5344CB8AC3E}">
        <p14:creationId xmlns:p14="http://schemas.microsoft.com/office/powerpoint/2010/main" val="3615106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t>
            </a:r>
            <a:r>
              <a:rPr lang="en-US" dirty="0" smtClean="0"/>
              <a:t>and Communication </a:t>
            </a:r>
            <a:r>
              <a:rPr lang="en-US" sz="2000" b="0" dirty="0" smtClean="0"/>
              <a:t>(3 of 3)</a:t>
            </a:r>
            <a:endParaRPr lang="en-US" sz="2000" b="0" dirty="0"/>
          </a:p>
        </p:txBody>
      </p:sp>
      <p:sp>
        <p:nvSpPr>
          <p:cNvPr id="3" name="Content Placeholder 2"/>
          <p:cNvSpPr>
            <a:spLocks noGrp="1"/>
          </p:cNvSpPr>
          <p:nvPr>
            <p:ph type="body" idx="1"/>
          </p:nvPr>
        </p:nvSpPr>
        <p:spPr>
          <a:xfrm>
            <a:off x="457200" y="1752599"/>
            <a:ext cx="3821695" cy="4525963"/>
          </a:xfrm>
        </p:spPr>
        <p:txBody>
          <a:bodyPr/>
          <a:lstStyle/>
          <a:p>
            <a:pPr marL="0" indent="0">
              <a:buNone/>
            </a:pPr>
            <a:r>
              <a:rPr lang="en-US" sz="2200" b="1" dirty="0"/>
              <a:t>English Around the Globe</a:t>
            </a:r>
          </a:p>
          <a:p>
            <a:r>
              <a:rPr lang="en-US" sz="2200" dirty="0"/>
              <a:t>More people speak English as a 2</a:t>
            </a:r>
            <a:r>
              <a:rPr lang="en-US" sz="2200" baseline="30000" dirty="0"/>
              <a:t>nd</a:t>
            </a:r>
            <a:r>
              <a:rPr lang="en-US" sz="2200" dirty="0"/>
              <a:t> language than there are native speakers</a:t>
            </a:r>
          </a:p>
          <a:p>
            <a:r>
              <a:rPr lang="en-US" sz="2200" dirty="0"/>
              <a:t>85% of </a:t>
            </a:r>
            <a:r>
              <a:rPr lang="en-US" sz="2200" dirty="0" smtClean="0"/>
              <a:t>E</a:t>
            </a:r>
            <a:r>
              <a:rPr lang="en-US" sz="100" dirty="0" smtClean="0"/>
              <a:t> </a:t>
            </a:r>
            <a:r>
              <a:rPr lang="en-US" sz="2200" dirty="0" smtClean="0"/>
              <a:t>U </a:t>
            </a:r>
            <a:r>
              <a:rPr lang="en-US" sz="2200" dirty="0"/>
              <a:t>teens study English</a:t>
            </a:r>
          </a:p>
          <a:p>
            <a:r>
              <a:rPr lang="en-US" sz="2200" dirty="0"/>
              <a:t>Sony (Japan) &amp; Nokia (Finland) require upper managers to pass a proficiency </a:t>
            </a:r>
            <a:r>
              <a:rPr lang="en-US" sz="2200" dirty="0" smtClean="0"/>
              <a:t>test</a:t>
            </a:r>
            <a:endParaRPr lang="en-US" sz="2200" dirty="0"/>
          </a:p>
        </p:txBody>
      </p:sp>
      <p:sp>
        <p:nvSpPr>
          <p:cNvPr id="4" name="Content Placeholder 3"/>
          <p:cNvSpPr>
            <a:spLocks noGrp="1"/>
          </p:cNvSpPr>
          <p:nvPr>
            <p:ph type="body" idx="13"/>
          </p:nvPr>
        </p:nvSpPr>
        <p:spPr>
          <a:xfrm>
            <a:off x="4571999" y="1752598"/>
            <a:ext cx="4042611" cy="4525963"/>
          </a:xfrm>
        </p:spPr>
        <p:txBody>
          <a:bodyPr/>
          <a:lstStyle/>
          <a:p>
            <a:pPr marL="0" indent="0">
              <a:buNone/>
            </a:pPr>
            <a:r>
              <a:rPr lang="en-US" sz="2200" b="1" dirty="0"/>
              <a:t>Nonverbal Communication</a:t>
            </a:r>
          </a:p>
          <a:p>
            <a:r>
              <a:rPr lang="en-US" sz="2200" dirty="0"/>
              <a:t>In the Middle East, Westerners should not show the soles of shoes or pass documents with the left hand</a:t>
            </a:r>
          </a:p>
          <a:p>
            <a:r>
              <a:rPr lang="en-US" sz="2200" dirty="0"/>
              <a:t>In Japan, bowing has many nuances</a:t>
            </a:r>
          </a:p>
          <a:p>
            <a:r>
              <a:rPr lang="en-US" sz="2200" dirty="0"/>
              <a:t>Asians place greater value on nonverbal communication than </a:t>
            </a:r>
            <a:r>
              <a:rPr lang="en-US" sz="2200" dirty="0" smtClean="0"/>
              <a:t>Westerners</a:t>
            </a:r>
            <a:endParaRPr lang="en-US" sz="2200" dirty="0"/>
          </a:p>
        </p:txBody>
      </p:sp>
    </p:spTree>
    <p:extLst>
      <p:ext uri="{BB962C8B-B14F-4D97-AF65-F5344CB8AC3E}">
        <p14:creationId xmlns:p14="http://schemas.microsoft.com/office/powerpoint/2010/main" val="1169611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Marketing’s Impact on Culture</a:t>
            </a:r>
          </a:p>
        </p:txBody>
      </p:sp>
      <p:sp>
        <p:nvSpPr>
          <p:cNvPr id="3" name="Content Placeholder 2"/>
          <p:cNvSpPr>
            <a:spLocks noGrp="1"/>
          </p:cNvSpPr>
          <p:nvPr>
            <p:ph type="body" idx="1"/>
          </p:nvPr>
        </p:nvSpPr>
        <p:spPr>
          <a:xfrm>
            <a:off x="457200" y="1600200"/>
            <a:ext cx="8229600" cy="4646595"/>
          </a:xfrm>
        </p:spPr>
        <p:txBody>
          <a:bodyPr/>
          <a:lstStyle/>
          <a:p>
            <a:pPr>
              <a:defRPr/>
            </a:pPr>
            <a:r>
              <a:rPr lang="en-US" dirty="0" smtClean="0">
                <a:ea typeface="ＭＳ Ｐゴシック" charset="0"/>
                <a:cs typeface="ＭＳ Ｐゴシック" charset="0"/>
              </a:rPr>
              <a:t>Universal </a:t>
            </a:r>
            <a:r>
              <a:rPr lang="en-US" dirty="0">
                <a:ea typeface="ＭＳ Ｐゴシック" charset="0"/>
                <a:cs typeface="ＭＳ Ｐゴシック" charset="0"/>
              </a:rPr>
              <a:t>aspects of the cultural environment represent opportunities to standardize elements of a marketing </a:t>
            </a:r>
            <a:r>
              <a:rPr lang="en-US" dirty="0" smtClean="0">
                <a:ea typeface="ＭＳ Ｐゴシック" charset="0"/>
                <a:cs typeface="ＭＳ Ｐゴシック" charset="0"/>
              </a:rPr>
              <a:t>program</a:t>
            </a:r>
            <a:endParaRPr lang="en-US" dirty="0">
              <a:ea typeface="ＭＳ Ｐゴシック" charset="0"/>
              <a:cs typeface="ＭＳ Ｐゴシック" charset="0"/>
            </a:endParaRPr>
          </a:p>
          <a:p>
            <a:pPr>
              <a:defRPr/>
            </a:pPr>
            <a:r>
              <a:rPr lang="en-US" dirty="0">
                <a:ea typeface="ＭＳ Ｐゴシック" charset="0"/>
                <a:cs typeface="ＭＳ Ｐゴシック" charset="0"/>
              </a:rPr>
              <a:t>Increasing travel and improved communications have contributed to a convergence of tastes and preferences in a number of product </a:t>
            </a:r>
            <a:r>
              <a:rPr lang="en-US" dirty="0" smtClean="0">
                <a:ea typeface="ＭＳ Ｐゴシック" charset="0"/>
                <a:cs typeface="ＭＳ Ｐゴシック" charset="0"/>
              </a:rPr>
              <a:t>categories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47051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McDonaldization of </a:t>
            </a:r>
            <a:r>
              <a:rPr lang="en-US" dirty="0" smtClean="0"/>
              <a:t>Culture </a:t>
            </a:r>
            <a:r>
              <a:rPr lang="en-US" sz="2000" b="0" dirty="0" smtClean="0"/>
              <a:t>(1 of 2)</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a:defRPr/>
            </a:pPr>
            <a:r>
              <a:rPr lang="en-US" dirty="0">
                <a:ea typeface="ＭＳ Ｐゴシック" charset="0"/>
                <a:cs typeface="ＭＳ Ｐゴシック" charset="0"/>
              </a:rPr>
              <a:t>Many people resent the breaking down of cultural barriers that occurs when global firms expand into new markets</a:t>
            </a:r>
            <a:r>
              <a:rPr lang="en-US" dirty="0" smtClean="0">
                <a:ea typeface="ＭＳ Ｐゴシック" charset="0"/>
                <a:cs typeface="ＭＳ Ｐゴシック" charset="0"/>
              </a:rPr>
              <a:t>.</a:t>
            </a:r>
          </a:p>
          <a:p>
            <a:pPr>
              <a:defRPr/>
            </a:pPr>
            <a:r>
              <a:rPr lang="en-US" dirty="0">
                <a:ea typeface="ＭＳ Ｐゴシック" charset="0"/>
                <a:cs typeface="ＭＳ Ｐゴシック" charset="0"/>
              </a:rPr>
              <a:t>“Eating is at the heart of most cultures and for many it is something on which much time, attention and money are lavished. In attempting to alter the way people eat, McDonaldization poses a profound threat to the entire cultural complex of many societies.”</a:t>
            </a:r>
          </a:p>
          <a:p>
            <a:pPr>
              <a:defRPr/>
            </a:pPr>
            <a:r>
              <a:rPr lang="en-US" dirty="0">
                <a:ea typeface="ＭＳ Ｐゴシック" charset="0"/>
                <a:cs typeface="ＭＳ Ｐゴシック" charset="0"/>
              </a:rPr>
              <a:t>Sociologist George </a:t>
            </a:r>
            <a:r>
              <a:rPr lang="en-US" dirty="0" err="1" smtClean="0">
                <a:ea typeface="ＭＳ Ｐゴシック" charset="0"/>
                <a:cs typeface="ＭＳ Ｐゴシック" charset="0"/>
              </a:rPr>
              <a:t>Ritzer</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325135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McDonaldization of Culture </a:t>
            </a:r>
            <a:r>
              <a:rPr lang="en-US" sz="2000" b="0" dirty="0" smtClean="0"/>
              <a:t>(2 </a:t>
            </a:r>
            <a:r>
              <a:rPr lang="en-US" sz="2000" b="0" dirty="0"/>
              <a:t>of 2)</a:t>
            </a:r>
            <a:endParaRPr lang="en-US" dirty="0"/>
          </a:p>
        </p:txBody>
      </p:sp>
      <p:pic>
        <p:nvPicPr>
          <p:cNvPr id="4" name="Picture 2" descr="An advertisement shares the information for an event promoting the Slow Food Movement. Images of people working to provide food are shown throughout."/>
          <p:cNvPicPr>
            <a:picLocks noChangeAspect="1"/>
          </p:cNvPicPr>
          <p:nvPr/>
        </p:nvPicPr>
        <p:blipFill>
          <a:blip r:embed="rId3"/>
          <a:stretch>
            <a:fillRect/>
          </a:stretch>
        </p:blipFill>
        <p:spPr>
          <a:xfrm>
            <a:off x="1756610" y="1790299"/>
            <a:ext cx="5187451" cy="2942257"/>
          </a:xfrm>
          <a:prstGeom prst="rect">
            <a:avLst/>
          </a:prstGeom>
          <a:noFill/>
          <a:ln>
            <a:noFill/>
          </a:ln>
        </p:spPr>
      </p:pic>
      <p:sp>
        <p:nvSpPr>
          <p:cNvPr id="3" name="Text Placeholder 3"/>
          <p:cNvSpPr>
            <a:spLocks noGrp="1"/>
          </p:cNvSpPr>
          <p:nvPr>
            <p:ph type="body" idx="1"/>
          </p:nvPr>
        </p:nvSpPr>
        <p:spPr/>
        <p:txBody>
          <a:bodyPr/>
          <a:lstStyle/>
          <a:p>
            <a:r>
              <a:rPr lang="en-US" sz="1600" dirty="0">
                <a:latin typeface="+mn-lt"/>
              </a:rPr>
              <a:t>The Slow Food Movement</a:t>
            </a:r>
          </a:p>
        </p:txBody>
      </p:sp>
    </p:spTree>
    <p:extLst>
      <p:ext uri="{BB962C8B-B14F-4D97-AF65-F5344CB8AC3E}">
        <p14:creationId xmlns:p14="http://schemas.microsoft.com/office/powerpoint/2010/main" val="347909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High-and </a:t>
            </a:r>
            <a:r>
              <a:rPr lang="en-US" dirty="0"/>
              <a:t>Low-Context Cultures</a:t>
            </a:r>
          </a:p>
        </p:txBody>
      </p:sp>
      <p:sp>
        <p:nvSpPr>
          <p:cNvPr id="3" name="Content Placeholder 2"/>
          <p:cNvSpPr>
            <a:spLocks noGrp="1"/>
          </p:cNvSpPr>
          <p:nvPr>
            <p:ph type="body" idx="1"/>
          </p:nvPr>
        </p:nvSpPr>
        <p:spPr>
          <a:xfrm>
            <a:off x="457200" y="1752599"/>
            <a:ext cx="3821695" cy="4525963"/>
          </a:xfrm>
        </p:spPr>
        <p:txBody>
          <a:bodyPr/>
          <a:lstStyle/>
          <a:p>
            <a:pPr marL="342900" indent="-342900"/>
            <a:r>
              <a:rPr lang="en-US" sz="2200" b="1" dirty="0"/>
              <a:t>High Context</a:t>
            </a:r>
          </a:p>
          <a:p>
            <a:pPr marL="830250" lvl="1" indent="-342900"/>
            <a:r>
              <a:rPr lang="en-US" sz="2200" dirty="0"/>
              <a:t>Information resides in context</a:t>
            </a:r>
          </a:p>
          <a:p>
            <a:pPr marL="830250" lvl="1" indent="-342900"/>
            <a:r>
              <a:rPr lang="en-US" sz="2200" dirty="0"/>
              <a:t>Emphasis on background, basic values, societal status</a:t>
            </a:r>
          </a:p>
          <a:p>
            <a:pPr marL="830250" lvl="1" indent="-342900"/>
            <a:r>
              <a:rPr lang="en-US" sz="2200" dirty="0"/>
              <a:t>Less emphasis on legal paperwork</a:t>
            </a:r>
          </a:p>
          <a:p>
            <a:pPr marL="830250" lvl="1" indent="-342900"/>
            <a:r>
              <a:rPr lang="en-US" sz="2200" dirty="0"/>
              <a:t>Focus on personal </a:t>
            </a:r>
            <a:r>
              <a:rPr lang="en-US" sz="2200" dirty="0" smtClean="0"/>
              <a:t>reputation</a:t>
            </a:r>
            <a:endParaRPr lang="en-US" sz="2200" dirty="0"/>
          </a:p>
          <a:p>
            <a:pPr marL="0" indent="0">
              <a:buNone/>
            </a:pPr>
            <a:r>
              <a:rPr lang="en-US" sz="1800" dirty="0" smtClean="0"/>
              <a:t>Saudi </a:t>
            </a:r>
            <a:r>
              <a:rPr lang="en-US" sz="1800" dirty="0"/>
              <a:t>Arabia, </a:t>
            </a:r>
            <a:r>
              <a:rPr lang="en-US" sz="1800" dirty="0" smtClean="0"/>
              <a:t>Japan</a:t>
            </a:r>
            <a:endParaRPr lang="en-US" sz="1800" dirty="0"/>
          </a:p>
        </p:txBody>
      </p:sp>
      <p:sp>
        <p:nvSpPr>
          <p:cNvPr id="4" name="Content Placeholder 3"/>
          <p:cNvSpPr>
            <a:spLocks noGrp="1"/>
          </p:cNvSpPr>
          <p:nvPr>
            <p:ph type="body" idx="13"/>
          </p:nvPr>
        </p:nvSpPr>
        <p:spPr>
          <a:xfrm>
            <a:off x="4571999" y="1752598"/>
            <a:ext cx="4042611" cy="4525963"/>
          </a:xfrm>
        </p:spPr>
        <p:txBody>
          <a:bodyPr/>
          <a:lstStyle/>
          <a:p>
            <a:pPr marL="342900" indent="-342900"/>
            <a:r>
              <a:rPr lang="en-US" sz="2200" b="1" dirty="0"/>
              <a:t>Low Context</a:t>
            </a:r>
          </a:p>
          <a:p>
            <a:pPr marL="830250" lvl="1" indent="-342900"/>
            <a:r>
              <a:rPr lang="en-US" sz="2200" dirty="0"/>
              <a:t>Messages are explicit and specific</a:t>
            </a:r>
          </a:p>
          <a:p>
            <a:pPr marL="830250" lvl="1" indent="-342900"/>
            <a:r>
              <a:rPr lang="en-US" sz="2200" dirty="0"/>
              <a:t>Words carry all information</a:t>
            </a:r>
          </a:p>
          <a:p>
            <a:pPr marL="830250" lvl="1" indent="-342900"/>
            <a:r>
              <a:rPr lang="en-US" sz="2200" dirty="0"/>
              <a:t>Reliance on legal paperwork</a:t>
            </a:r>
          </a:p>
          <a:p>
            <a:pPr marL="830250" lvl="1" indent="-342900"/>
            <a:r>
              <a:rPr lang="en-US" sz="2200" dirty="0"/>
              <a:t>Focus on non-personal documentation of </a:t>
            </a:r>
            <a:r>
              <a:rPr lang="en-US" sz="2200" dirty="0" smtClean="0"/>
              <a:t>credibility</a:t>
            </a:r>
            <a:endParaRPr lang="en-US" sz="2200" dirty="0"/>
          </a:p>
          <a:p>
            <a:pPr marL="0" indent="0">
              <a:buNone/>
            </a:pPr>
            <a:r>
              <a:rPr lang="en-US" sz="1800" dirty="0" smtClean="0"/>
              <a:t>Switzerland</a:t>
            </a:r>
            <a:r>
              <a:rPr lang="en-US" sz="1800" dirty="0"/>
              <a:t>, U.S., </a:t>
            </a:r>
            <a:r>
              <a:rPr lang="en-US" sz="1800" dirty="0" smtClean="0"/>
              <a:t>Germany</a:t>
            </a:r>
            <a:endParaRPr lang="en-US" sz="1800" dirty="0"/>
          </a:p>
        </p:txBody>
      </p:sp>
    </p:spTree>
    <p:extLst>
      <p:ext uri="{BB962C8B-B14F-4D97-AF65-F5344CB8AC3E}">
        <p14:creationId xmlns:p14="http://schemas.microsoft.com/office/powerpoint/2010/main" val="875934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a typeface="ＭＳ Ｐゴシック" charset="0"/>
                <a:cs typeface="ＭＳ Ｐゴシック" charset="0"/>
              </a:rPr>
              <a:t>Table 4-1: High-and </a:t>
            </a:r>
            <a:r>
              <a:rPr lang="en-US" dirty="0">
                <a:ea typeface="ＭＳ Ｐゴシック" charset="0"/>
                <a:cs typeface="ＭＳ Ｐゴシック" charset="0"/>
              </a:rPr>
              <a:t>Low-Context Cultures</a:t>
            </a:r>
            <a:endParaRPr lang="en-US" dirty="0"/>
          </a:p>
        </p:txBody>
      </p:sp>
      <p:graphicFrame>
        <p:nvGraphicFramePr>
          <p:cNvPr id="5" name="Table 2"/>
          <p:cNvGraphicFramePr>
            <a:graphicFrameLocks noGrp="1"/>
          </p:cNvGraphicFramePr>
          <p:nvPr>
            <p:extLst>
              <p:ext uri="{D42A27DB-BD31-4B8C-83A1-F6EECF244321}">
                <p14:modId xmlns:p14="http://schemas.microsoft.com/office/powerpoint/2010/main" val="1721787446"/>
              </p:ext>
            </p:extLst>
          </p:nvPr>
        </p:nvGraphicFramePr>
        <p:xfrm>
          <a:off x="457200" y="1600200"/>
          <a:ext cx="8229600" cy="4714240"/>
        </p:xfrm>
        <a:graphic>
          <a:graphicData uri="http://schemas.openxmlformats.org/drawingml/2006/table">
            <a:tbl>
              <a:tblPr firstRow="1" bandRow="1">
                <a:tableStyleId>{5940675A-B579-460E-94D1-54222C63F5DA}</a:tableStyleId>
              </a:tblPr>
              <a:tblGrid>
                <a:gridCol w="2521974">
                  <a:extLst>
                    <a:ext uri="{9D8B030D-6E8A-4147-A177-3AD203B41FA5}">
                      <a16:colId xmlns:a16="http://schemas.microsoft.com/office/drawing/2014/main" val="2293627595"/>
                    </a:ext>
                  </a:extLst>
                </a:gridCol>
                <a:gridCol w="2964426">
                  <a:extLst>
                    <a:ext uri="{9D8B030D-6E8A-4147-A177-3AD203B41FA5}">
                      <a16:colId xmlns:a16="http://schemas.microsoft.com/office/drawing/2014/main" val="1401633072"/>
                    </a:ext>
                  </a:extLst>
                </a:gridCol>
                <a:gridCol w="2743200">
                  <a:extLst>
                    <a:ext uri="{9D8B030D-6E8A-4147-A177-3AD203B41FA5}">
                      <a16:colId xmlns:a16="http://schemas.microsoft.com/office/drawing/2014/main" val="3351769249"/>
                    </a:ext>
                  </a:extLst>
                </a:gridCol>
              </a:tblGrid>
              <a:tr h="370840">
                <a:tc>
                  <a:txBody>
                    <a:bodyPr/>
                    <a:lstStyle/>
                    <a:p>
                      <a:r>
                        <a:rPr lang="en-US" b="1" dirty="0" smtClean="0"/>
                        <a:t>Factors or</a:t>
                      </a:r>
                      <a:r>
                        <a:rPr lang="en-US" b="1" baseline="0" dirty="0" smtClean="0"/>
                        <a:t> Dimensions</a:t>
                      </a:r>
                      <a:endParaRPr lang="en-US" b="1" dirty="0"/>
                    </a:p>
                  </a:txBody>
                  <a:tcPr/>
                </a:tc>
                <a:tc>
                  <a:txBody>
                    <a:bodyPr/>
                    <a:lstStyle/>
                    <a:p>
                      <a:r>
                        <a:rPr lang="en-US" b="1" dirty="0" smtClean="0"/>
                        <a:t>High Context</a:t>
                      </a:r>
                      <a:endParaRPr lang="en-US" b="1" dirty="0"/>
                    </a:p>
                  </a:txBody>
                  <a:tcPr/>
                </a:tc>
                <a:tc>
                  <a:txBody>
                    <a:bodyPr/>
                    <a:lstStyle/>
                    <a:p>
                      <a:r>
                        <a:rPr lang="en-US" b="1" dirty="0" smtClean="0"/>
                        <a:t>Low Context</a:t>
                      </a:r>
                      <a:endParaRPr lang="en-US" b="1" dirty="0"/>
                    </a:p>
                  </a:txBody>
                  <a:tcPr/>
                </a:tc>
                <a:extLst>
                  <a:ext uri="{0D108BD9-81ED-4DB2-BD59-A6C34878D82A}">
                    <a16:rowId xmlns:a16="http://schemas.microsoft.com/office/drawing/2014/main" val="1767034891"/>
                  </a:ext>
                </a:extLst>
              </a:tr>
              <a:tr h="370840">
                <a:tc>
                  <a:txBody>
                    <a:bodyPr/>
                    <a:lstStyle/>
                    <a:p>
                      <a:r>
                        <a:rPr lang="en-US" dirty="0" smtClean="0"/>
                        <a:t>Lawyers</a:t>
                      </a:r>
                      <a:endParaRPr lang="en-US" dirty="0"/>
                    </a:p>
                  </a:txBody>
                  <a:tcPr/>
                </a:tc>
                <a:tc>
                  <a:txBody>
                    <a:bodyPr/>
                    <a:lstStyle/>
                    <a:p>
                      <a:r>
                        <a:rPr lang="en-US" dirty="0" smtClean="0"/>
                        <a:t>Less</a:t>
                      </a:r>
                      <a:r>
                        <a:rPr lang="en-US" baseline="0" dirty="0" smtClean="0"/>
                        <a:t> important</a:t>
                      </a:r>
                      <a:endParaRPr lang="en-US" dirty="0"/>
                    </a:p>
                  </a:txBody>
                  <a:tcPr/>
                </a:tc>
                <a:tc>
                  <a:txBody>
                    <a:bodyPr/>
                    <a:lstStyle/>
                    <a:p>
                      <a:r>
                        <a:rPr lang="en-US" dirty="0" smtClean="0"/>
                        <a:t>Very important</a:t>
                      </a:r>
                      <a:endParaRPr lang="en-US" dirty="0"/>
                    </a:p>
                  </a:txBody>
                  <a:tcPr/>
                </a:tc>
                <a:extLst>
                  <a:ext uri="{0D108BD9-81ED-4DB2-BD59-A6C34878D82A}">
                    <a16:rowId xmlns:a16="http://schemas.microsoft.com/office/drawing/2014/main" val="1698438610"/>
                  </a:ext>
                </a:extLst>
              </a:tr>
              <a:tr h="370840">
                <a:tc>
                  <a:txBody>
                    <a:bodyPr/>
                    <a:lstStyle/>
                    <a:p>
                      <a:r>
                        <a:rPr lang="en-US" dirty="0" smtClean="0"/>
                        <a:t>A person’s word</a:t>
                      </a:r>
                      <a:endParaRPr lang="en-US" dirty="0"/>
                    </a:p>
                  </a:txBody>
                  <a:tcPr/>
                </a:tc>
                <a:tc>
                  <a:txBody>
                    <a:bodyPr/>
                    <a:lstStyle/>
                    <a:p>
                      <a:r>
                        <a:rPr lang="en-US" dirty="0" smtClean="0"/>
                        <a:t>Is his</a:t>
                      </a:r>
                      <a:r>
                        <a:rPr lang="en-US" baseline="0" dirty="0" smtClean="0"/>
                        <a:t> or her bond</a:t>
                      </a:r>
                      <a:endParaRPr lang="en-US" dirty="0"/>
                    </a:p>
                  </a:txBody>
                  <a:tcPr/>
                </a:tc>
                <a:tc>
                  <a:txBody>
                    <a:bodyPr/>
                    <a:lstStyle/>
                    <a:p>
                      <a:r>
                        <a:rPr lang="en-US" dirty="0" smtClean="0"/>
                        <a:t>Is not to be relied upon; “get it in writing”</a:t>
                      </a:r>
                      <a:endParaRPr lang="en-US" dirty="0"/>
                    </a:p>
                  </a:txBody>
                  <a:tcPr/>
                </a:tc>
                <a:extLst>
                  <a:ext uri="{0D108BD9-81ED-4DB2-BD59-A6C34878D82A}">
                    <a16:rowId xmlns:a16="http://schemas.microsoft.com/office/drawing/2014/main" val="1019956608"/>
                  </a:ext>
                </a:extLst>
              </a:tr>
              <a:tr h="370840">
                <a:tc>
                  <a:txBody>
                    <a:bodyPr/>
                    <a:lstStyle/>
                    <a:p>
                      <a:r>
                        <a:rPr lang="en-US" dirty="0" smtClean="0"/>
                        <a:t>Responsibility for organizational error</a:t>
                      </a:r>
                      <a:endParaRPr lang="en-US" dirty="0"/>
                    </a:p>
                  </a:txBody>
                  <a:tcPr/>
                </a:tc>
                <a:tc>
                  <a:txBody>
                    <a:bodyPr/>
                    <a:lstStyle/>
                    <a:p>
                      <a:r>
                        <a:rPr lang="en-US" dirty="0" smtClean="0"/>
                        <a:t>Taken</a:t>
                      </a:r>
                      <a:r>
                        <a:rPr lang="en-US" baseline="0" dirty="0" smtClean="0"/>
                        <a:t> by highest level</a:t>
                      </a:r>
                      <a:endParaRPr lang="en-US" dirty="0"/>
                    </a:p>
                  </a:txBody>
                  <a:tcPr/>
                </a:tc>
                <a:tc>
                  <a:txBody>
                    <a:bodyPr/>
                    <a:lstStyle/>
                    <a:p>
                      <a:r>
                        <a:rPr lang="en-US" dirty="0" smtClean="0"/>
                        <a:t>Pushed to lowest level</a:t>
                      </a:r>
                      <a:endParaRPr lang="en-US" dirty="0"/>
                    </a:p>
                  </a:txBody>
                  <a:tcPr/>
                </a:tc>
                <a:extLst>
                  <a:ext uri="{0D108BD9-81ED-4DB2-BD59-A6C34878D82A}">
                    <a16:rowId xmlns:a16="http://schemas.microsoft.com/office/drawing/2014/main" val="3330650341"/>
                  </a:ext>
                </a:extLst>
              </a:tr>
              <a:tr h="370840">
                <a:tc>
                  <a:txBody>
                    <a:bodyPr/>
                    <a:lstStyle/>
                    <a:p>
                      <a:r>
                        <a:rPr lang="en-US" dirty="0" smtClean="0"/>
                        <a:t>Space</a:t>
                      </a:r>
                      <a:endParaRPr lang="en-US" dirty="0"/>
                    </a:p>
                  </a:txBody>
                  <a:tcPr/>
                </a:tc>
                <a:tc>
                  <a:txBody>
                    <a:bodyPr/>
                    <a:lstStyle/>
                    <a:p>
                      <a:r>
                        <a:rPr lang="en-US" dirty="0" smtClean="0"/>
                        <a:t>People</a:t>
                      </a:r>
                      <a:r>
                        <a:rPr lang="en-US" baseline="0" dirty="0" smtClean="0"/>
                        <a:t> breathe on each other</a:t>
                      </a:r>
                      <a:endParaRPr lang="en-US" dirty="0"/>
                    </a:p>
                  </a:txBody>
                  <a:tcPr/>
                </a:tc>
                <a:tc>
                  <a:txBody>
                    <a:bodyPr/>
                    <a:lstStyle/>
                    <a:p>
                      <a:r>
                        <a:rPr lang="en-US" dirty="0" smtClean="0"/>
                        <a:t>People maintain a</a:t>
                      </a:r>
                      <a:r>
                        <a:rPr lang="en-US" baseline="0" dirty="0" smtClean="0"/>
                        <a:t> bubble of private space and resent intrusions</a:t>
                      </a:r>
                      <a:endParaRPr lang="en-US" dirty="0"/>
                    </a:p>
                  </a:txBody>
                  <a:tcPr/>
                </a:tc>
                <a:extLst>
                  <a:ext uri="{0D108BD9-81ED-4DB2-BD59-A6C34878D82A}">
                    <a16:rowId xmlns:a16="http://schemas.microsoft.com/office/drawing/2014/main" val="3996380403"/>
                  </a:ext>
                </a:extLst>
              </a:tr>
              <a:tr h="370840">
                <a:tc>
                  <a:txBody>
                    <a:bodyPr/>
                    <a:lstStyle/>
                    <a:p>
                      <a:r>
                        <a:rPr lang="en-US" dirty="0" smtClean="0"/>
                        <a:t>Time</a:t>
                      </a:r>
                      <a:endParaRPr lang="en-US" dirty="0"/>
                    </a:p>
                  </a:txBody>
                  <a:tcPr/>
                </a:tc>
                <a:tc>
                  <a:txBody>
                    <a:bodyPr/>
                    <a:lstStyle/>
                    <a:p>
                      <a:r>
                        <a:rPr lang="en-US" dirty="0" smtClean="0"/>
                        <a:t>Polychromic-everything in life</a:t>
                      </a:r>
                      <a:r>
                        <a:rPr lang="en-US" baseline="0" dirty="0" smtClean="0"/>
                        <a:t> must be dealt with in terms of its own time</a:t>
                      </a:r>
                      <a:endParaRPr lang="en-US" dirty="0"/>
                    </a:p>
                  </a:txBody>
                  <a:tcPr/>
                </a:tc>
                <a:tc>
                  <a:txBody>
                    <a:bodyPr/>
                    <a:lstStyle/>
                    <a:p>
                      <a:r>
                        <a:rPr lang="en-US" dirty="0" smtClean="0"/>
                        <a:t>Monochronic-time</a:t>
                      </a:r>
                      <a:r>
                        <a:rPr lang="en-US" baseline="0" dirty="0" smtClean="0"/>
                        <a:t> is money; linear-one thing at a time</a:t>
                      </a:r>
                      <a:endParaRPr lang="en-US" dirty="0"/>
                    </a:p>
                  </a:txBody>
                  <a:tcPr/>
                </a:tc>
                <a:extLst>
                  <a:ext uri="{0D108BD9-81ED-4DB2-BD59-A6C34878D82A}">
                    <a16:rowId xmlns:a16="http://schemas.microsoft.com/office/drawing/2014/main" val="1960687847"/>
                  </a:ext>
                </a:extLst>
              </a:tr>
              <a:tr h="370840">
                <a:tc>
                  <a:txBody>
                    <a:bodyPr/>
                    <a:lstStyle/>
                    <a:p>
                      <a:r>
                        <a:rPr lang="en-US" dirty="0" smtClean="0"/>
                        <a:t>Negotiations</a:t>
                      </a:r>
                      <a:endParaRPr lang="en-US" dirty="0"/>
                    </a:p>
                  </a:txBody>
                  <a:tcPr/>
                </a:tc>
                <a:tc>
                  <a:txBody>
                    <a:bodyPr/>
                    <a:lstStyle/>
                    <a:p>
                      <a:r>
                        <a:rPr lang="en-US" dirty="0" smtClean="0"/>
                        <a:t>Are lengthy- a major purpose is to allow the parties</a:t>
                      </a:r>
                      <a:r>
                        <a:rPr lang="en-US" baseline="0" dirty="0" smtClean="0"/>
                        <a:t> to get to know each other</a:t>
                      </a:r>
                      <a:endParaRPr lang="en-US" dirty="0"/>
                    </a:p>
                  </a:txBody>
                  <a:tcPr/>
                </a:tc>
                <a:tc>
                  <a:txBody>
                    <a:bodyPr/>
                    <a:lstStyle/>
                    <a:p>
                      <a:r>
                        <a:rPr lang="en-US" dirty="0" smtClean="0"/>
                        <a:t>Proceed quickly</a:t>
                      </a:r>
                      <a:endParaRPr lang="en-US" dirty="0"/>
                    </a:p>
                  </a:txBody>
                  <a:tcPr/>
                </a:tc>
                <a:extLst>
                  <a:ext uri="{0D108BD9-81ED-4DB2-BD59-A6C34878D82A}">
                    <a16:rowId xmlns:a16="http://schemas.microsoft.com/office/drawing/2014/main" val="2636193121"/>
                  </a:ext>
                </a:extLst>
              </a:tr>
              <a:tr h="370840">
                <a:tc>
                  <a:txBody>
                    <a:bodyPr/>
                    <a:lstStyle/>
                    <a:p>
                      <a:r>
                        <a:rPr lang="en-US" dirty="0" smtClean="0"/>
                        <a:t>Competitiv</a:t>
                      </a:r>
                      <a:r>
                        <a:rPr lang="en-US" baseline="0" dirty="0" smtClean="0"/>
                        <a:t>e bidding</a:t>
                      </a:r>
                      <a:endParaRPr lang="en-US" dirty="0"/>
                    </a:p>
                  </a:txBody>
                  <a:tcPr/>
                </a:tc>
                <a:tc>
                  <a:txBody>
                    <a:bodyPr/>
                    <a:lstStyle/>
                    <a:p>
                      <a:r>
                        <a:rPr lang="en-US" dirty="0" smtClean="0"/>
                        <a:t>Infrequent</a:t>
                      </a:r>
                      <a:endParaRPr lang="en-US" dirty="0"/>
                    </a:p>
                  </a:txBody>
                  <a:tcPr/>
                </a:tc>
                <a:tc>
                  <a:txBody>
                    <a:bodyPr/>
                    <a:lstStyle/>
                    <a:p>
                      <a:r>
                        <a:rPr lang="en-US" dirty="0" smtClean="0"/>
                        <a:t>Common</a:t>
                      </a:r>
                      <a:endParaRPr lang="en-US" dirty="0"/>
                    </a:p>
                  </a:txBody>
                  <a:tcPr/>
                </a:tc>
                <a:extLst>
                  <a:ext uri="{0D108BD9-81ED-4DB2-BD59-A6C34878D82A}">
                    <a16:rowId xmlns:a16="http://schemas.microsoft.com/office/drawing/2014/main" val="2989768162"/>
                  </a:ext>
                </a:extLst>
              </a:tr>
              <a:tr h="370840">
                <a:tc>
                  <a:txBody>
                    <a:bodyPr/>
                    <a:lstStyle/>
                    <a:p>
                      <a:r>
                        <a:rPr lang="en-US" dirty="0" smtClean="0"/>
                        <a:t>Country or regional examples</a:t>
                      </a:r>
                      <a:endParaRPr lang="en-US" dirty="0"/>
                    </a:p>
                  </a:txBody>
                  <a:tcPr/>
                </a:tc>
                <a:tc>
                  <a:txBody>
                    <a:bodyPr/>
                    <a:lstStyle/>
                    <a:p>
                      <a:r>
                        <a:rPr lang="en-US" dirty="0" smtClean="0"/>
                        <a:t>Japan,</a:t>
                      </a:r>
                      <a:r>
                        <a:rPr lang="en-US" baseline="0" dirty="0" smtClean="0"/>
                        <a:t> </a:t>
                      </a:r>
                      <a:r>
                        <a:rPr lang="en-US" dirty="0" smtClean="0"/>
                        <a:t>Middle East</a:t>
                      </a:r>
                      <a:endParaRPr lang="en-US" dirty="0"/>
                    </a:p>
                  </a:txBody>
                  <a:tcPr/>
                </a:tc>
                <a:tc>
                  <a:txBody>
                    <a:bodyPr/>
                    <a:lstStyle/>
                    <a:p>
                      <a:r>
                        <a:rPr lang="en-US" dirty="0" smtClean="0"/>
                        <a:t>United States, Northern</a:t>
                      </a:r>
                      <a:r>
                        <a:rPr lang="en-US" baseline="0" dirty="0" smtClean="0"/>
                        <a:t> Europe</a:t>
                      </a:r>
                      <a:endParaRPr lang="en-US" dirty="0"/>
                    </a:p>
                  </a:txBody>
                  <a:tcPr/>
                </a:tc>
                <a:extLst>
                  <a:ext uri="{0D108BD9-81ED-4DB2-BD59-A6C34878D82A}">
                    <a16:rowId xmlns:a16="http://schemas.microsoft.com/office/drawing/2014/main" val="4103200700"/>
                  </a:ext>
                </a:extLst>
              </a:tr>
            </a:tbl>
          </a:graphicData>
        </a:graphic>
      </p:graphicFrame>
    </p:spTree>
    <p:extLst>
      <p:ext uri="{BB962C8B-B14F-4D97-AF65-F5344CB8AC3E}">
        <p14:creationId xmlns:p14="http://schemas.microsoft.com/office/powerpoint/2010/main" val="610055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noChangeArrowheads="1"/>
          </p:cNvSpPr>
          <p:nvPr>
            <p:ph type="title"/>
          </p:nvPr>
        </p:nvSpPr>
        <p:spPr/>
        <p:txBody>
          <a:bodyPr/>
          <a:lstStyle/>
          <a:p>
            <a:pPr eaLnBrk="1" hangingPunct="1"/>
            <a:r>
              <a:rPr lang="en-US" altLang="en-US" dirty="0"/>
              <a:t>Learning Objectives </a:t>
            </a:r>
            <a:r>
              <a:rPr lang="en-US" altLang="en-US" sz="2000" b="0" dirty="0" smtClean="0"/>
              <a:t>(2 </a:t>
            </a:r>
            <a:r>
              <a:rPr lang="en-US" altLang="en-US" sz="2000" b="0" dirty="0"/>
              <a:t>of 2)</a:t>
            </a:r>
            <a:endParaRPr lang="en-US" altLang="en-US" dirty="0" smtClean="0"/>
          </a:p>
        </p:txBody>
      </p:sp>
      <p:sp>
        <p:nvSpPr>
          <p:cNvPr id="9219" name="Content Placeholder 2"/>
          <p:cNvSpPr>
            <a:spLocks noGrp="1" noChangeArrowheads="1"/>
          </p:cNvSpPr>
          <p:nvPr>
            <p:ph type="body" idx="1"/>
          </p:nvPr>
        </p:nvSpPr>
        <p:spPr/>
        <p:txBody>
          <a:bodyPr/>
          <a:lstStyle/>
          <a:p>
            <a:pPr marL="0" indent="0">
              <a:buNone/>
              <a:defRPr/>
            </a:pPr>
            <a:r>
              <a:rPr lang="en-US" b="1" dirty="0" smtClean="0">
                <a:solidFill>
                  <a:schemeClr val="tx2"/>
                </a:solidFill>
              </a:rPr>
              <a:t>4.4</a:t>
            </a:r>
            <a:r>
              <a:rPr lang="en-US" dirty="0" smtClean="0">
                <a:solidFill>
                  <a:schemeClr val="tx1"/>
                </a:solidFill>
              </a:rPr>
              <a:t> Explain </a:t>
            </a:r>
            <a:r>
              <a:rPr lang="en-US" dirty="0">
                <a:solidFill>
                  <a:schemeClr val="tx1"/>
                </a:solidFill>
              </a:rPr>
              <a:t>how the self-reference criterion can affect decision making at global companies and provide a step-by-step example of a company adapting to conditions in a global market.</a:t>
            </a:r>
          </a:p>
          <a:p>
            <a:pPr marL="0" indent="0">
              <a:buNone/>
              <a:defRPr/>
            </a:pPr>
            <a:r>
              <a:rPr lang="en-US" b="1" dirty="0" smtClean="0">
                <a:solidFill>
                  <a:schemeClr val="tx2"/>
                </a:solidFill>
              </a:rPr>
              <a:t>4.5</a:t>
            </a:r>
            <a:r>
              <a:rPr lang="en-US" dirty="0" smtClean="0">
                <a:solidFill>
                  <a:schemeClr val="tx1"/>
                </a:solidFill>
              </a:rPr>
              <a:t> Analyze </a:t>
            </a:r>
            <a:r>
              <a:rPr lang="en-US" dirty="0">
                <a:solidFill>
                  <a:schemeClr val="tx1"/>
                </a:solidFill>
              </a:rPr>
              <a:t>the components of  diffusion theory and its applicability to global marketing.</a:t>
            </a:r>
          </a:p>
          <a:p>
            <a:pPr marL="0" indent="0">
              <a:buNone/>
              <a:defRPr/>
            </a:pPr>
            <a:r>
              <a:rPr lang="en-US" b="1" dirty="0" smtClean="0">
                <a:solidFill>
                  <a:schemeClr val="tx2"/>
                </a:solidFill>
              </a:rPr>
              <a:t>4.6</a:t>
            </a:r>
            <a:r>
              <a:rPr lang="en-US" dirty="0" smtClean="0">
                <a:solidFill>
                  <a:schemeClr val="tx1"/>
                </a:solidFill>
              </a:rPr>
              <a:t> Explain </a:t>
            </a:r>
            <a:r>
              <a:rPr lang="en-US" dirty="0">
                <a:solidFill>
                  <a:schemeClr val="tx1"/>
                </a:solidFill>
              </a:rPr>
              <a:t>the marketing implications of social and  cultural environments around the globe.</a:t>
            </a:r>
          </a:p>
        </p:txBody>
      </p:sp>
    </p:spTree>
    <p:extLst>
      <p:ext uri="{BB962C8B-B14F-4D97-AF65-F5344CB8AC3E}">
        <p14:creationId xmlns:p14="http://schemas.microsoft.com/office/powerpoint/2010/main" val="20552449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Hofstede’s Cultural Typology</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a:defRPr/>
            </a:pPr>
            <a:r>
              <a:rPr lang="en-US" dirty="0" smtClean="0">
                <a:ea typeface="ＭＳ Ｐゴシック" charset="0"/>
                <a:cs typeface="ＭＳ Ｐゴシック" charset="0"/>
              </a:rPr>
              <a:t>Individualism/Collectivism</a:t>
            </a:r>
            <a:endParaRPr lang="en-US" dirty="0">
              <a:ea typeface="ＭＳ Ｐゴシック" charset="0"/>
              <a:cs typeface="ＭＳ Ｐゴシック" charset="0"/>
            </a:endParaRPr>
          </a:p>
          <a:p>
            <a:pPr>
              <a:defRPr/>
            </a:pPr>
            <a:r>
              <a:rPr lang="en-US" dirty="0">
                <a:ea typeface="ＭＳ Ｐゴシック" charset="0"/>
                <a:cs typeface="ＭＳ Ｐゴシック" charset="0"/>
              </a:rPr>
              <a:t>Power </a:t>
            </a:r>
            <a:r>
              <a:rPr lang="en-US" dirty="0" smtClean="0">
                <a:ea typeface="ＭＳ Ｐゴシック" charset="0"/>
                <a:cs typeface="ＭＳ Ｐゴシック" charset="0"/>
              </a:rPr>
              <a:t>Distance</a:t>
            </a:r>
            <a:endParaRPr lang="en-US" dirty="0">
              <a:ea typeface="ＭＳ Ｐゴシック" charset="0"/>
              <a:cs typeface="ＭＳ Ｐゴシック" charset="0"/>
            </a:endParaRPr>
          </a:p>
          <a:p>
            <a:pPr>
              <a:defRPr/>
            </a:pPr>
            <a:r>
              <a:rPr lang="en-US" dirty="0">
                <a:ea typeface="ＭＳ Ｐゴシック" charset="0"/>
                <a:cs typeface="ＭＳ Ｐゴシック" charset="0"/>
              </a:rPr>
              <a:t>Uncertainty </a:t>
            </a:r>
            <a:r>
              <a:rPr lang="en-US" dirty="0" smtClean="0">
                <a:ea typeface="ＭＳ Ｐゴシック" charset="0"/>
                <a:cs typeface="ＭＳ Ｐゴシック" charset="0"/>
              </a:rPr>
              <a:t>Avoidance</a:t>
            </a:r>
            <a:endParaRPr lang="en-US" dirty="0">
              <a:ea typeface="ＭＳ Ｐゴシック" charset="0"/>
              <a:cs typeface="ＭＳ Ｐゴシック" charset="0"/>
            </a:endParaRPr>
          </a:p>
          <a:p>
            <a:pPr>
              <a:defRPr/>
            </a:pPr>
            <a:r>
              <a:rPr lang="en-US" dirty="0" smtClean="0">
                <a:ea typeface="ＭＳ Ｐゴシック" charset="0"/>
                <a:cs typeface="ＭＳ Ｐゴシック" charset="0"/>
              </a:rPr>
              <a:t>Achievement/</a:t>
            </a:r>
            <a:r>
              <a:rPr lang="en-US" dirty="0" err="1" smtClean="0">
                <a:ea typeface="ＭＳ Ｐゴシック" charset="0"/>
                <a:cs typeface="ＭＳ Ｐゴシック" charset="0"/>
              </a:rPr>
              <a:t>Nuturing</a:t>
            </a:r>
            <a:endParaRPr lang="en-US" dirty="0">
              <a:ea typeface="ＭＳ Ｐゴシック" charset="0"/>
              <a:cs typeface="ＭＳ Ｐゴシック" charset="0"/>
            </a:endParaRPr>
          </a:p>
          <a:p>
            <a:pPr>
              <a:defRPr/>
            </a:pPr>
            <a:r>
              <a:rPr lang="en-US" dirty="0">
                <a:ea typeface="ＭＳ Ｐゴシック" charset="0"/>
                <a:cs typeface="ＭＳ Ｐゴシック" charset="0"/>
              </a:rPr>
              <a:t>Long-term </a:t>
            </a:r>
            <a:r>
              <a:rPr lang="en-US" dirty="0" smtClean="0">
                <a:ea typeface="ＭＳ Ｐゴシック" charset="0"/>
                <a:cs typeface="ＭＳ Ｐゴシック" charset="0"/>
              </a:rPr>
              <a:t>Orientation</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022855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Hofstede’s Five Dimensions of National </a:t>
            </a:r>
            <a:r>
              <a:rPr lang="en-US" dirty="0" smtClean="0"/>
              <a:t>Culture </a:t>
            </a:r>
            <a:r>
              <a:rPr lang="en-US" sz="2000" b="0" dirty="0" smtClean="0"/>
              <a:t>(1 of 2)</a:t>
            </a:r>
            <a:endParaRPr lang="en-US" sz="2000" b="0" dirty="0"/>
          </a:p>
        </p:txBody>
      </p:sp>
      <p:pic>
        <p:nvPicPr>
          <p:cNvPr id="4" name="Picture 2" descr="A chart demonstrates Hofstede’s Five Dimensions of National Culture. 1, Individualistic. People look after their own and family interests. Collectivistic. People expect the group to look after and protect them. Individualistic mentality examples, United States, Canada, and Australia. Collectivistic mentality examples are Mexico and Thailand. Japan borrows characteristic of both. 2 high power distance. Accepts wide differences in power, great deal of respect for those in authority. Low power distance. Plays down inequalities, employees are not afraid to approach nor are in awe of the boss. High power distance examples, Mexico, Singapore, France. Low power distance examples, United States, Sweden. Italy and Japan borrow characteristics of both. 3, high uncertainty avoidance. Threatened with ambiguity and experience high levels of anxiety. Low uncertainty avoidance. Comfortable with risks, tolerant of different behavior and opinions. High uncertainty avoidance examples, Italy, Mexico, France. Low uncertainty avoidance examples Canada, United States, Singapore. United Kingdom borrows characteristics from both. Continued on next slide."/>
          <p:cNvPicPr>
            <a:picLocks noChangeAspect="1" noChangeArrowheads="1"/>
          </p:cNvPicPr>
          <p:nvPr/>
        </p:nvPicPr>
        <p:blipFill>
          <a:blip r:embed="rId2"/>
          <a:srcRect/>
          <a:stretch>
            <a:fillRect/>
          </a:stretch>
        </p:blipFill>
        <p:spPr bwMode="auto">
          <a:xfrm>
            <a:off x="899065" y="1783692"/>
            <a:ext cx="7172614" cy="3614877"/>
          </a:xfrm>
          <a:prstGeom prst="rect">
            <a:avLst/>
          </a:prstGeom>
          <a:noFill/>
          <a:ln w="9525">
            <a:noFill/>
            <a:miter lim="800000"/>
            <a:headEnd/>
            <a:tailEnd/>
          </a:ln>
        </p:spPr>
      </p:pic>
    </p:spTree>
    <p:extLst>
      <p:ext uri="{BB962C8B-B14F-4D97-AF65-F5344CB8AC3E}">
        <p14:creationId xmlns:p14="http://schemas.microsoft.com/office/powerpoint/2010/main" val="3945246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Hofstede’s Five Dimensions of National Culture </a:t>
            </a:r>
            <a:r>
              <a:rPr lang="en-US" sz="2000" b="0" dirty="0" smtClean="0"/>
              <a:t>(2 </a:t>
            </a:r>
            <a:r>
              <a:rPr lang="en-US" sz="2000" b="0" dirty="0"/>
              <a:t>of 2)</a:t>
            </a:r>
            <a:endParaRPr lang="en-US" dirty="0"/>
          </a:p>
        </p:txBody>
      </p:sp>
      <p:pic>
        <p:nvPicPr>
          <p:cNvPr id="5" name="Picture 2" descr="Continued from previous slide. 4, achievement. Vales such as assertiveness, acquiring money and goods, and competition prevail. Nurturing. Values such as relationships, and concern for others prevail. Achievement examples, United States, Japan, Mexico. Nurturing, France, Sweden. Canada and Greece borrow characteristics from both. 5, Long term orientation. People look to the future and value thrift and persistence. Short term orientation. People value tradition and the past. Long term orientation examples, China, Taiwan, Japan. Short term orientation examples, Germany, Australia, United States, Canad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023" y="2511713"/>
            <a:ext cx="7316408" cy="246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1601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Self-Reference </a:t>
            </a:r>
            <a:r>
              <a:rPr lang="en-US" dirty="0" smtClean="0"/>
              <a:t>Criterion and </a:t>
            </a:r>
            <a:r>
              <a:rPr lang="en-US" dirty="0"/>
              <a:t>Perception</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a:defRPr/>
            </a:pPr>
            <a:r>
              <a:rPr lang="en-US" dirty="0">
                <a:ea typeface="ＭＳ Ｐゴシック" charset="0"/>
                <a:cs typeface="ＭＳ Ｐゴシック" charset="0"/>
              </a:rPr>
              <a:t>Unconscious reference to one’s own cultural values; creates cultural </a:t>
            </a:r>
            <a:r>
              <a:rPr lang="en-US" dirty="0" smtClean="0">
                <a:ea typeface="ＭＳ Ｐゴシック" charset="0"/>
                <a:cs typeface="ＭＳ Ｐゴシック" charset="0"/>
              </a:rPr>
              <a:t>myopia</a:t>
            </a:r>
            <a:endParaRPr lang="en-US" dirty="0">
              <a:ea typeface="ＭＳ Ｐゴシック" charset="0"/>
              <a:cs typeface="ＭＳ Ｐゴシック" charset="0"/>
            </a:endParaRPr>
          </a:p>
          <a:p>
            <a:pPr>
              <a:defRPr/>
            </a:pPr>
            <a:r>
              <a:rPr lang="en-US" dirty="0">
                <a:ea typeface="ＭＳ Ｐゴシック" charset="0"/>
                <a:cs typeface="ＭＳ Ｐゴシック" charset="0"/>
              </a:rPr>
              <a:t>How to Reduce Cultural Myopia:</a:t>
            </a:r>
          </a:p>
          <a:p>
            <a:pPr marL="916686" lvl="1" indent="-457200">
              <a:buFont typeface="+mj-lt"/>
              <a:buAutoNum type="arabicPeriod"/>
              <a:defRPr/>
            </a:pPr>
            <a:r>
              <a:rPr lang="en-US" dirty="0">
                <a:ea typeface="ＭＳ Ｐゴシック" charset="0"/>
                <a:cs typeface="ＭＳ Ｐゴシック" charset="0"/>
              </a:rPr>
              <a:t>Define the problem or goal in terms of home country cultural traits</a:t>
            </a:r>
          </a:p>
          <a:p>
            <a:pPr marL="916686" lvl="1" indent="-457200">
              <a:buFont typeface="+mj-lt"/>
              <a:buAutoNum type="arabicPeriod"/>
              <a:defRPr/>
            </a:pPr>
            <a:r>
              <a:rPr lang="en-US" dirty="0">
                <a:ea typeface="ＭＳ Ｐゴシック" charset="0"/>
                <a:cs typeface="ＭＳ Ｐゴシック" charset="0"/>
              </a:rPr>
              <a:t>Define the problem in terms of host-country cultural traits; make no value judgments</a:t>
            </a:r>
          </a:p>
          <a:p>
            <a:pPr marL="916686" lvl="1" indent="-457200">
              <a:buFont typeface="+mj-lt"/>
              <a:buAutoNum type="arabicPeriod"/>
              <a:defRPr/>
            </a:pPr>
            <a:r>
              <a:rPr lang="en-US" dirty="0">
                <a:ea typeface="ＭＳ Ｐゴシック" charset="0"/>
                <a:cs typeface="ＭＳ Ｐゴシック" charset="0"/>
              </a:rPr>
              <a:t>Isolate the </a:t>
            </a:r>
            <a:r>
              <a:rPr lang="en-US" dirty="0" smtClean="0">
                <a:ea typeface="ＭＳ Ｐゴシック" charset="0"/>
                <a:cs typeface="ＭＳ Ｐゴシック" charset="0"/>
              </a:rPr>
              <a:t>S</a:t>
            </a:r>
            <a:r>
              <a:rPr lang="en-US" sz="100" dirty="0" smtClean="0">
                <a:ea typeface="ＭＳ Ｐゴシック" charset="0"/>
                <a:cs typeface="ＭＳ Ｐゴシック" charset="0"/>
              </a:rPr>
              <a:t> </a:t>
            </a:r>
            <a:r>
              <a:rPr lang="en-US" dirty="0" smtClean="0">
                <a:ea typeface="ＭＳ Ｐゴシック" charset="0"/>
                <a:cs typeface="ＭＳ Ｐゴシック" charset="0"/>
              </a:rPr>
              <a:t>R</a:t>
            </a:r>
            <a:r>
              <a:rPr lang="en-US" sz="100" dirty="0" smtClean="0">
                <a:ea typeface="ＭＳ Ｐゴシック" charset="0"/>
                <a:cs typeface="ＭＳ Ｐゴシック" charset="0"/>
              </a:rPr>
              <a:t> </a:t>
            </a:r>
            <a:r>
              <a:rPr lang="en-US" dirty="0" smtClean="0">
                <a:ea typeface="ＭＳ Ｐゴシック" charset="0"/>
                <a:cs typeface="ＭＳ Ｐゴシック" charset="0"/>
              </a:rPr>
              <a:t>C </a:t>
            </a:r>
            <a:r>
              <a:rPr lang="en-US" dirty="0">
                <a:ea typeface="ＭＳ Ｐゴシック" charset="0"/>
                <a:cs typeface="ＭＳ Ｐゴシック" charset="0"/>
              </a:rPr>
              <a:t>influence and examine it</a:t>
            </a:r>
          </a:p>
          <a:p>
            <a:pPr marL="916686" lvl="1" indent="-457200">
              <a:buFont typeface="+mj-lt"/>
              <a:buAutoNum type="arabicPeriod"/>
              <a:defRPr/>
            </a:pPr>
            <a:r>
              <a:rPr lang="en-US" dirty="0">
                <a:ea typeface="ＭＳ Ｐゴシック" charset="0"/>
                <a:cs typeface="ＭＳ Ｐゴシック" charset="0"/>
              </a:rPr>
              <a:t>Redefine the problem without the S</a:t>
            </a:r>
            <a:r>
              <a:rPr lang="en-US" sz="100" dirty="0">
                <a:ea typeface="ＭＳ Ｐゴシック" charset="0"/>
                <a:cs typeface="ＭＳ Ｐゴシック" charset="0"/>
              </a:rPr>
              <a:t> </a:t>
            </a:r>
            <a:r>
              <a:rPr lang="en-US" dirty="0">
                <a:ea typeface="ＭＳ Ｐゴシック" charset="0"/>
                <a:cs typeface="ＭＳ Ｐゴシック" charset="0"/>
              </a:rPr>
              <a:t>R</a:t>
            </a:r>
            <a:r>
              <a:rPr lang="en-US" sz="100" dirty="0">
                <a:ea typeface="ＭＳ Ｐゴシック" charset="0"/>
                <a:cs typeface="ＭＳ Ｐゴシック" charset="0"/>
              </a:rPr>
              <a:t> </a:t>
            </a:r>
            <a:r>
              <a:rPr lang="en-US" dirty="0">
                <a:ea typeface="ＭＳ Ｐゴシック" charset="0"/>
                <a:cs typeface="ＭＳ Ｐゴシック" charset="0"/>
              </a:rPr>
              <a:t>C</a:t>
            </a:r>
            <a:r>
              <a:rPr lang="en-US" dirty="0" smtClean="0">
                <a:ea typeface="ＭＳ Ｐゴシック" charset="0"/>
                <a:cs typeface="ＭＳ Ｐゴシック" charset="0"/>
              </a:rPr>
              <a:t> </a:t>
            </a:r>
            <a:r>
              <a:rPr lang="en-US" dirty="0">
                <a:ea typeface="ＭＳ Ｐゴシック" charset="0"/>
                <a:cs typeface="ＭＳ Ｐゴシック" charset="0"/>
              </a:rPr>
              <a:t>influence and solve for the host country </a:t>
            </a:r>
            <a:r>
              <a:rPr lang="en-US" dirty="0" smtClean="0">
                <a:ea typeface="ＭＳ Ｐゴシック" charset="0"/>
                <a:cs typeface="ＭＳ Ｐゴシック" charset="0"/>
              </a:rPr>
              <a:t>situation</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020032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Disney in France &amp; Tokyo </a:t>
            </a:r>
            <a:r>
              <a:rPr lang="en-US" dirty="0" smtClean="0"/>
              <a:t>&amp; </a:t>
            </a:r>
            <a:r>
              <a:rPr lang="en-US" dirty="0"/>
              <a:t>the Self-Reference </a:t>
            </a:r>
            <a:r>
              <a:rPr lang="en-US" dirty="0" smtClean="0"/>
              <a:t>Criterion </a:t>
            </a:r>
            <a:r>
              <a:rPr lang="en-US" sz="2000" b="0" dirty="0" smtClean="0"/>
              <a:t>(1 of 2)</a:t>
            </a:r>
            <a:endParaRPr lang="en-US" sz="2000" b="0" dirty="0"/>
          </a:p>
        </p:txBody>
      </p:sp>
      <p:sp>
        <p:nvSpPr>
          <p:cNvPr id="3" name="Content Placeholder 2"/>
          <p:cNvSpPr>
            <a:spLocks noGrp="1"/>
          </p:cNvSpPr>
          <p:nvPr>
            <p:ph type="body" idx="1"/>
          </p:nvPr>
        </p:nvSpPr>
        <p:spPr>
          <a:xfrm>
            <a:off x="457200" y="1600200"/>
            <a:ext cx="8229600" cy="4704347"/>
          </a:xfrm>
        </p:spPr>
        <p:txBody>
          <a:bodyPr/>
          <a:lstStyle/>
          <a:p>
            <a:pPr marL="456768" indent="-457200">
              <a:buFont typeface="+mj-lt"/>
              <a:buAutoNum type="arabicPeriod"/>
            </a:pPr>
            <a:r>
              <a:rPr lang="en-US" dirty="0"/>
              <a:t>Unlimited demand for American culture. Tokyo a huge success.  No alcohol in parks.</a:t>
            </a:r>
          </a:p>
          <a:p>
            <a:pPr marL="456768" indent="-457200">
              <a:buFont typeface="+mj-lt"/>
              <a:buAutoNum type="arabicPeriod"/>
            </a:pPr>
            <a:r>
              <a:rPr lang="en-US" dirty="0" smtClean="0"/>
              <a:t>Europeans</a:t>
            </a:r>
            <a:r>
              <a:rPr lang="en-US" dirty="0"/>
              <a:t>, especially the French, are sensitive  about American cultural </a:t>
            </a:r>
            <a:r>
              <a:rPr lang="en-US" dirty="0" smtClean="0"/>
              <a:t>imperialism. Disney </a:t>
            </a:r>
            <a:r>
              <a:rPr lang="en-US" dirty="0"/>
              <a:t>characters are based on European folk tales. </a:t>
            </a:r>
            <a:r>
              <a:rPr lang="en-US" dirty="0" smtClean="0"/>
              <a:t>Real </a:t>
            </a:r>
            <a:r>
              <a:rPr lang="en-US" dirty="0"/>
              <a:t>castles here!</a:t>
            </a:r>
          </a:p>
          <a:p>
            <a:pPr marL="456768" indent="-457200">
              <a:buFont typeface="+mj-lt"/>
              <a:buAutoNum type="arabicPeriod"/>
            </a:pPr>
            <a:r>
              <a:rPr lang="en-US" dirty="0" smtClean="0"/>
              <a:t>Compare  </a:t>
            </a:r>
            <a:r>
              <a:rPr lang="en-US" dirty="0"/>
              <a:t>Steps 1 &amp; 2. </a:t>
            </a:r>
            <a:r>
              <a:rPr lang="en-US" dirty="0" smtClean="0"/>
              <a:t>American </a:t>
            </a:r>
            <a:r>
              <a:rPr lang="en-US" dirty="0"/>
              <a:t>&amp; Japanese conditions are different. </a:t>
            </a:r>
            <a:r>
              <a:rPr lang="en-US" dirty="0" smtClean="0"/>
              <a:t>Modify </a:t>
            </a:r>
            <a:r>
              <a:rPr lang="en-US" dirty="0"/>
              <a:t>design for European success</a:t>
            </a:r>
            <a:r>
              <a:rPr lang="en-US" dirty="0" smtClean="0"/>
              <a:t>.</a:t>
            </a:r>
          </a:p>
          <a:p>
            <a:pPr marL="456768" indent="-457200">
              <a:buFont typeface="+mj-lt"/>
              <a:buAutoNum type="arabicPeriod"/>
            </a:pPr>
            <a:r>
              <a:rPr lang="en-US" dirty="0" smtClean="0"/>
              <a:t>Redesign </a:t>
            </a:r>
            <a:r>
              <a:rPr lang="en-US" dirty="0"/>
              <a:t>the theme park in keeping with European cultural norms; allow the French to put their identify on the park</a:t>
            </a:r>
            <a:r>
              <a:rPr lang="en-US" dirty="0" smtClean="0"/>
              <a:t>.</a:t>
            </a:r>
            <a:endParaRPr lang="en-US" dirty="0"/>
          </a:p>
        </p:txBody>
      </p:sp>
    </p:spTree>
    <p:extLst>
      <p:ext uri="{BB962C8B-B14F-4D97-AF65-F5344CB8AC3E}">
        <p14:creationId xmlns:p14="http://schemas.microsoft.com/office/powerpoint/2010/main" val="3795944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Disney in France &amp; Tokyo &amp; the Self-Reference Criterion </a:t>
            </a:r>
            <a:r>
              <a:rPr lang="en-US" sz="2000" b="0" dirty="0" smtClean="0"/>
              <a:t>(2 </a:t>
            </a:r>
            <a:r>
              <a:rPr lang="en-US" sz="2000" b="0" dirty="0"/>
              <a:t>of 2)</a:t>
            </a:r>
            <a:endParaRPr lang="en-US" dirty="0"/>
          </a:p>
        </p:txBody>
      </p:sp>
      <p:pic>
        <p:nvPicPr>
          <p:cNvPr id="4" name="Picture 2" descr="A photograph shows a parade with several classic cartoon characters at Disneyland Tokyo, during the park’s thirtieth anniversary in 2 thousand 13.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3248" y="1877729"/>
            <a:ext cx="5197503" cy="3454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132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Diffusion Theory: </a:t>
            </a:r>
            <a:r>
              <a:rPr lang="en-US" dirty="0" smtClean="0"/>
              <a:t>The </a:t>
            </a:r>
            <a:r>
              <a:rPr lang="en-US" dirty="0"/>
              <a:t>Adoption Process</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marL="0" indent="0">
              <a:buNone/>
              <a:defRPr/>
            </a:pPr>
            <a:r>
              <a:rPr lang="en-US" dirty="0">
                <a:ea typeface="ＭＳ Ｐゴシック" charset="0"/>
                <a:cs typeface="ＭＳ Ｐゴシック" charset="0"/>
              </a:rPr>
              <a:t>The mental stages through which an individual passes from the time of his or her first knowledge of an innovation to the time of product adoption or </a:t>
            </a:r>
            <a:r>
              <a:rPr lang="en-US" dirty="0" smtClean="0">
                <a:ea typeface="ＭＳ Ｐゴシック" charset="0"/>
                <a:cs typeface="ＭＳ Ｐゴシック" charset="0"/>
              </a:rPr>
              <a:t>purchase</a:t>
            </a:r>
            <a:endParaRPr lang="en-US" dirty="0">
              <a:ea typeface="ＭＳ Ｐゴシック" charset="0"/>
              <a:cs typeface="ＭＳ Ｐゴシック" charset="0"/>
            </a:endParaRPr>
          </a:p>
          <a:p>
            <a:pPr marL="342900" indent="-342900">
              <a:defRPr/>
            </a:pPr>
            <a:r>
              <a:rPr lang="en-US" dirty="0">
                <a:ea typeface="ＭＳ Ｐゴシック" charset="0"/>
                <a:cs typeface="ＭＳ Ｐゴシック" charset="0"/>
              </a:rPr>
              <a:t>Awareness</a:t>
            </a:r>
          </a:p>
          <a:p>
            <a:pPr marL="342900" indent="-342900">
              <a:defRPr/>
            </a:pPr>
            <a:r>
              <a:rPr lang="en-US" dirty="0">
                <a:ea typeface="ＭＳ Ｐゴシック" charset="0"/>
                <a:cs typeface="ＭＳ Ｐゴシック" charset="0"/>
              </a:rPr>
              <a:t>Interest</a:t>
            </a:r>
          </a:p>
          <a:p>
            <a:pPr marL="342900" indent="-342900">
              <a:defRPr/>
            </a:pPr>
            <a:r>
              <a:rPr lang="en-US" dirty="0">
                <a:ea typeface="ＭＳ Ｐゴシック" charset="0"/>
                <a:cs typeface="ＭＳ Ｐゴシック" charset="0"/>
              </a:rPr>
              <a:t>Evaluation</a:t>
            </a:r>
          </a:p>
          <a:p>
            <a:pPr marL="342900" indent="-342900">
              <a:defRPr/>
            </a:pPr>
            <a:r>
              <a:rPr lang="en-US" dirty="0">
                <a:ea typeface="ＭＳ Ｐゴシック" charset="0"/>
                <a:cs typeface="ＭＳ Ｐゴシック" charset="0"/>
              </a:rPr>
              <a:t>Trial</a:t>
            </a:r>
          </a:p>
          <a:p>
            <a:pPr marL="342900" indent="-342900">
              <a:defRPr/>
            </a:pPr>
            <a:r>
              <a:rPr lang="en-US" dirty="0">
                <a:ea typeface="ＭＳ Ｐゴシック" charset="0"/>
                <a:cs typeface="ＭＳ Ｐゴシック" charset="0"/>
              </a:rPr>
              <a:t>Adoption</a:t>
            </a:r>
          </a:p>
        </p:txBody>
      </p:sp>
    </p:spTree>
    <p:extLst>
      <p:ext uri="{BB962C8B-B14F-4D97-AF65-F5344CB8AC3E}">
        <p14:creationId xmlns:p14="http://schemas.microsoft.com/office/powerpoint/2010/main" val="2371938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Diffusion </a:t>
            </a:r>
            <a:r>
              <a:rPr lang="en-US" dirty="0" smtClean="0"/>
              <a:t>Theory: Characteristics </a:t>
            </a:r>
            <a:r>
              <a:rPr lang="en-US" dirty="0"/>
              <a:t>of </a:t>
            </a:r>
            <a:r>
              <a:rPr lang="en-US" dirty="0" smtClean="0"/>
              <a:t>Innovations </a:t>
            </a:r>
            <a:r>
              <a:rPr lang="en-US" sz="2000" b="0" dirty="0" smtClean="0"/>
              <a:t>(1 of 2)</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marL="342900" indent="-342900">
              <a:defRPr/>
            </a:pPr>
            <a:r>
              <a:rPr lang="en-US" dirty="0">
                <a:ea typeface="ＭＳ Ｐゴシック" charset="0"/>
                <a:cs typeface="ＭＳ Ｐゴシック" charset="0"/>
              </a:rPr>
              <a:t>Innovation is something new; five factors that affect the rate at which innovations are adopted include</a:t>
            </a:r>
            <a:r>
              <a:rPr lang="en-US" dirty="0" smtClean="0">
                <a:ea typeface="ＭＳ Ｐゴシック" charset="0"/>
                <a:cs typeface="ＭＳ Ｐゴシック" charset="0"/>
              </a:rPr>
              <a:t>:</a:t>
            </a:r>
            <a:endParaRPr lang="en-US" dirty="0">
              <a:ea typeface="ＭＳ Ｐゴシック" charset="0"/>
              <a:cs typeface="ＭＳ Ｐゴシック" charset="0"/>
            </a:endParaRPr>
          </a:p>
          <a:p>
            <a:pPr marL="830250" lvl="1" indent="-342900">
              <a:defRPr/>
            </a:pPr>
            <a:r>
              <a:rPr lang="en-US" dirty="0">
                <a:ea typeface="ＭＳ Ｐゴシック" charset="0"/>
                <a:cs typeface="ＭＳ Ｐゴシック" charset="0"/>
              </a:rPr>
              <a:t>Relative advantage :  How the product compares with existing </a:t>
            </a:r>
            <a:r>
              <a:rPr lang="en-US" dirty="0" smtClean="0">
                <a:ea typeface="ＭＳ Ｐゴシック" charset="0"/>
                <a:cs typeface="ＭＳ Ｐゴシック" charset="0"/>
              </a:rPr>
              <a:t>ones</a:t>
            </a:r>
            <a:endParaRPr lang="en-US" dirty="0">
              <a:ea typeface="ＭＳ Ｐゴシック" charset="0"/>
              <a:cs typeface="ＭＳ Ｐゴシック" charset="0"/>
            </a:endParaRPr>
          </a:p>
          <a:p>
            <a:pPr marL="830250" lvl="1" indent="-342900">
              <a:defRPr/>
            </a:pPr>
            <a:r>
              <a:rPr lang="en-US" dirty="0">
                <a:ea typeface="ＭＳ Ｐゴシック" charset="0"/>
                <a:cs typeface="ＭＳ Ｐゴシック" charset="0"/>
              </a:rPr>
              <a:t>Compatibility:  The extent to which a product is consistent with existing values and past experiences of </a:t>
            </a:r>
            <a:r>
              <a:rPr lang="en-US" dirty="0" smtClean="0">
                <a:ea typeface="ＭＳ Ｐゴシック" charset="0"/>
                <a:cs typeface="ＭＳ Ｐゴシック" charset="0"/>
              </a:rPr>
              <a:t>adopters</a:t>
            </a:r>
            <a:endParaRPr lang="en-US" dirty="0">
              <a:ea typeface="ＭＳ Ｐゴシック" charset="0"/>
              <a:cs typeface="ＭＳ Ｐゴシック" charset="0"/>
            </a:endParaRPr>
          </a:p>
          <a:p>
            <a:pPr marL="830250" lvl="1" indent="-342900">
              <a:defRPr/>
            </a:pPr>
            <a:r>
              <a:rPr lang="en-US" dirty="0">
                <a:ea typeface="ＭＳ Ｐゴシック" charset="0"/>
                <a:cs typeface="ＭＳ Ｐゴシック" charset="0"/>
              </a:rPr>
              <a:t>Complexity:  The degree to which an innovation or new product is difficult to understand and use</a:t>
            </a:r>
            <a:r>
              <a:rPr lang="en-US" dirty="0" smtClean="0">
                <a:ea typeface="ＭＳ Ｐゴシック" charset="0"/>
                <a:cs typeface="ＭＳ Ｐゴシック" charset="0"/>
              </a:rPr>
              <a: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293122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Diffusion Theory: Characteristics of Innovations </a:t>
            </a:r>
            <a:r>
              <a:rPr lang="en-US" sz="2000" b="0" dirty="0" smtClean="0"/>
              <a:t>(2 </a:t>
            </a:r>
            <a:r>
              <a:rPr lang="en-US" sz="2000" b="0" dirty="0"/>
              <a:t>of 2)</a:t>
            </a:r>
          </a:p>
        </p:txBody>
      </p:sp>
      <p:sp>
        <p:nvSpPr>
          <p:cNvPr id="3" name="Content Placeholder 2"/>
          <p:cNvSpPr>
            <a:spLocks noGrp="1"/>
          </p:cNvSpPr>
          <p:nvPr>
            <p:ph type="body" idx="1"/>
          </p:nvPr>
        </p:nvSpPr>
        <p:spPr>
          <a:xfrm>
            <a:off x="457200" y="1600200"/>
            <a:ext cx="8229600" cy="4646595"/>
          </a:xfrm>
        </p:spPr>
        <p:txBody>
          <a:bodyPr/>
          <a:lstStyle/>
          <a:p>
            <a:pPr marL="830250" lvl="1" indent="-342900">
              <a:defRPr/>
            </a:pPr>
            <a:r>
              <a:rPr lang="en-US" dirty="0" smtClean="0">
                <a:ea typeface="ＭＳ Ｐゴシック" charset="0"/>
                <a:cs typeface="ＭＳ Ｐゴシック" charset="0"/>
              </a:rPr>
              <a:t>Divisibility</a:t>
            </a:r>
            <a:r>
              <a:rPr lang="en-US" dirty="0">
                <a:ea typeface="ＭＳ Ｐゴシック" charset="0"/>
                <a:cs typeface="ＭＳ Ｐゴシック" charset="0"/>
              </a:rPr>
              <a:t>:  The ability of a product to be tried and used on a limited </a:t>
            </a:r>
            <a:r>
              <a:rPr lang="en-US" dirty="0" smtClean="0">
                <a:ea typeface="ＭＳ Ｐゴシック" charset="0"/>
                <a:cs typeface="ＭＳ Ｐゴシック" charset="0"/>
              </a:rPr>
              <a:t>basis</a:t>
            </a:r>
            <a:endParaRPr lang="en-US" dirty="0">
              <a:ea typeface="ＭＳ Ｐゴシック" charset="0"/>
              <a:cs typeface="ＭＳ Ｐゴシック" charset="0"/>
            </a:endParaRPr>
          </a:p>
          <a:p>
            <a:pPr marL="830250" lvl="1" indent="-342900">
              <a:defRPr/>
            </a:pPr>
            <a:r>
              <a:rPr lang="en-US" dirty="0">
                <a:ea typeface="ＭＳ Ｐゴシック" charset="0"/>
                <a:cs typeface="ＭＳ Ｐゴシック" charset="0"/>
              </a:rPr>
              <a:t>Communicability:  The degree to which benefits of an innovation or the value of a product may be communicated to a potential </a:t>
            </a:r>
            <a:r>
              <a:rPr lang="en-US" dirty="0" smtClean="0">
                <a:ea typeface="ＭＳ Ｐゴシック" charset="0"/>
                <a:cs typeface="ＭＳ Ｐゴシック" charset="0"/>
              </a:rPr>
              <a:t>market</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78766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Diffusion </a:t>
            </a:r>
            <a:r>
              <a:rPr lang="en-US" dirty="0" smtClean="0"/>
              <a:t>Theory: Adopter </a:t>
            </a:r>
            <a:r>
              <a:rPr lang="en-US" dirty="0"/>
              <a:t>Categories</a:t>
            </a:r>
          </a:p>
        </p:txBody>
      </p:sp>
      <p:pic>
        <p:nvPicPr>
          <p:cNvPr id="4" name="Picture 2" descr="A graph demonstrates the diffusion theory by measuring a lifecycle. The graph measures the forward only motion of the life cycle, and is displayed on the x axis. Each point accounts for a section of a Bell Curve, beginning with introduction, growth, maturity, and ends with decline. The curve is at its highest point in the maturity stage, and lowest points, introduction and decline. There are points along the curve equaling various percentages, that from left to right, reads as follows. Innovators 2.5%. Early Adopters 13.5%. Early majority 34%. Late majority 34%. Laggards 16%."/>
          <p:cNvPicPr>
            <a:picLocks noChangeAspect="1" noChangeArrowheads="1"/>
          </p:cNvPicPr>
          <p:nvPr/>
        </p:nvPicPr>
        <p:blipFill>
          <a:blip r:embed="rId3"/>
          <a:srcRect/>
          <a:stretch>
            <a:fillRect/>
          </a:stretch>
        </p:blipFill>
        <p:spPr bwMode="auto">
          <a:xfrm>
            <a:off x="793487" y="1527347"/>
            <a:ext cx="7557025" cy="3608865"/>
          </a:xfrm>
          <a:prstGeom prst="rect">
            <a:avLst/>
          </a:prstGeom>
          <a:noFill/>
          <a:ln w="9525">
            <a:noFill/>
            <a:miter lim="800000"/>
            <a:headEnd/>
            <a:tailEnd/>
          </a:ln>
        </p:spPr>
      </p:pic>
    </p:spTree>
    <p:extLst>
      <p:ext uri="{BB962C8B-B14F-4D97-AF65-F5344CB8AC3E}">
        <p14:creationId xmlns:p14="http://schemas.microsoft.com/office/powerpoint/2010/main" val="164023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pPr eaLnBrk="1" hangingPunct="1"/>
            <a:r>
              <a:rPr lang="en-US" dirty="0"/>
              <a:t>Task of Global Marketers</a:t>
            </a:r>
            <a:endParaRPr lang="en-US" altLang="en-US" sz="2000" b="0" dirty="0" smtClean="0"/>
          </a:p>
        </p:txBody>
      </p:sp>
      <p:sp>
        <p:nvSpPr>
          <p:cNvPr id="13315" name="Content Placeholder 2"/>
          <p:cNvSpPr>
            <a:spLocks noGrp="1" noChangeArrowheads="1"/>
          </p:cNvSpPr>
          <p:nvPr>
            <p:ph type="body" idx="1"/>
          </p:nvPr>
        </p:nvSpPr>
        <p:spPr/>
        <p:txBody>
          <a:bodyPr/>
          <a:lstStyle/>
          <a:p>
            <a:pPr eaLnBrk="1" hangingPunct="1"/>
            <a:r>
              <a:rPr lang="en-US" altLang="en-US" dirty="0"/>
              <a:t>Study and understand the cultures of countries in which they will be doing business</a:t>
            </a:r>
          </a:p>
          <a:p>
            <a:pPr eaLnBrk="1" hangingPunct="1"/>
            <a:r>
              <a:rPr lang="en-US" altLang="en-US" dirty="0"/>
              <a:t>Understand how an unconscious reference to their own cultural values, or self-reference criterion, may influence their perception of the market</a:t>
            </a:r>
          </a:p>
          <a:p>
            <a:pPr eaLnBrk="1" hangingPunct="1"/>
            <a:r>
              <a:rPr lang="en-US" altLang="en-US" dirty="0"/>
              <a:t>Incorporate this understanding into the marketing planning </a:t>
            </a:r>
            <a:r>
              <a:rPr lang="en-US" altLang="en-US" dirty="0" smtClean="0"/>
              <a:t>process</a:t>
            </a:r>
            <a:endParaRPr lang="en-US" altLang="en-US" dirty="0"/>
          </a:p>
        </p:txBody>
      </p:sp>
    </p:spTree>
    <p:extLst>
      <p:ext uri="{BB962C8B-B14F-4D97-AF65-F5344CB8AC3E}">
        <p14:creationId xmlns:p14="http://schemas.microsoft.com/office/powerpoint/2010/main" val="21418051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Asian Hierarchy</a:t>
            </a:r>
          </a:p>
        </p:txBody>
      </p:sp>
      <p:pic>
        <p:nvPicPr>
          <p:cNvPr id="5" name="Picture 2" descr="A graph demonstrates the diffusion theory by measuring a lifecycle within the Asian Hierarchy. The graph measures the forward only motion of the life cycle, and is displayed on the x axis. Each point accounts for a section of a Bell Curve, beginning with introduction, growth, maturity, and ends with decline. The curve is at its highest point in the maturity stage, and lowest points, introduction and decline. The curve rises more slowly prior to maturity than after it, ending more sharply. There are points along the curve equaling various percentages, that from left to right, reads as follows. Innovators, Early Adaptors, Early Majority, Late Majority and Laggards."/>
          <p:cNvPicPr>
            <a:picLocks noChangeAspect="1" noChangeArrowheads="1"/>
          </p:cNvPicPr>
          <p:nvPr/>
        </p:nvPicPr>
        <p:blipFill>
          <a:blip r:embed="rId3"/>
          <a:srcRect/>
          <a:stretch>
            <a:fillRect/>
          </a:stretch>
        </p:blipFill>
        <p:spPr bwMode="auto">
          <a:xfrm>
            <a:off x="793489" y="1562401"/>
            <a:ext cx="7557025" cy="3594321"/>
          </a:xfrm>
          <a:prstGeom prst="rect">
            <a:avLst/>
          </a:prstGeom>
          <a:noFill/>
          <a:ln w="9525">
            <a:noFill/>
            <a:miter lim="800000"/>
            <a:headEnd/>
            <a:tailEnd/>
          </a:ln>
        </p:spPr>
      </p:pic>
    </p:spTree>
    <p:extLst>
      <p:ext uri="{BB962C8B-B14F-4D97-AF65-F5344CB8AC3E}">
        <p14:creationId xmlns:p14="http://schemas.microsoft.com/office/powerpoint/2010/main" val="946774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 Implications of Social and Cultural </a:t>
            </a:r>
            <a:r>
              <a:rPr lang="en-US" dirty="0" smtClean="0"/>
              <a:t>Environments</a:t>
            </a:r>
            <a:endParaRPr lang="en-US" sz="2000" b="0" dirty="0"/>
          </a:p>
        </p:txBody>
      </p:sp>
      <p:sp>
        <p:nvSpPr>
          <p:cNvPr id="3" name="Content Placeholder 2"/>
          <p:cNvSpPr>
            <a:spLocks noGrp="1"/>
          </p:cNvSpPr>
          <p:nvPr>
            <p:ph type="body" idx="1"/>
          </p:nvPr>
        </p:nvSpPr>
        <p:spPr>
          <a:xfrm>
            <a:off x="457200" y="1600200"/>
            <a:ext cx="8229600" cy="4646595"/>
          </a:xfrm>
        </p:spPr>
        <p:txBody>
          <a:bodyPr/>
          <a:lstStyle/>
          <a:p>
            <a:pPr marL="342900" indent="-342900">
              <a:defRPr/>
            </a:pPr>
            <a:r>
              <a:rPr lang="en-US" dirty="0">
                <a:ea typeface="ＭＳ Ｐゴシック" charset="0"/>
                <a:cs typeface="ＭＳ Ｐゴシック" charset="0"/>
              </a:rPr>
              <a:t>Cultural factors must be considered when marketing consumer and industrial </a:t>
            </a:r>
            <a:r>
              <a:rPr lang="en-US" dirty="0" smtClean="0">
                <a:ea typeface="ＭＳ Ｐゴシック" charset="0"/>
                <a:cs typeface="ＭＳ Ｐゴシック" charset="0"/>
              </a:rPr>
              <a:t>products</a:t>
            </a:r>
            <a:endParaRPr lang="en-US" dirty="0">
              <a:ea typeface="ＭＳ Ｐゴシック" charset="0"/>
              <a:cs typeface="ＭＳ Ｐゴシック" charset="0"/>
            </a:endParaRPr>
          </a:p>
          <a:p>
            <a:pPr marL="342900" indent="-342900">
              <a:defRPr/>
            </a:pPr>
            <a:r>
              <a:rPr lang="en-US" dirty="0">
                <a:ea typeface="ＭＳ Ｐゴシック" charset="0"/>
                <a:cs typeface="ＭＳ Ｐゴシック" charset="0"/>
              </a:rPr>
              <a:t>Environmental sensitivity reflects the extent to which products must be adapted to the culture-specific needs of different national </a:t>
            </a:r>
            <a:r>
              <a:rPr lang="en-US" dirty="0" smtClean="0">
                <a:ea typeface="ＭＳ Ｐゴシック" charset="0"/>
                <a:cs typeface="ＭＳ Ｐゴシック" charset="0"/>
              </a:rPr>
              <a:t>markets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4845315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Environmental </a:t>
            </a:r>
            <a:r>
              <a:rPr lang="en-US" dirty="0" smtClean="0"/>
              <a:t>Sensitivity </a:t>
            </a:r>
            <a:r>
              <a:rPr lang="en-US" sz="2000" b="0" dirty="0" smtClean="0"/>
              <a:t>(1 of 2)</a:t>
            </a:r>
            <a:endParaRPr lang="en-US" sz="2000" b="0" dirty="0"/>
          </a:p>
        </p:txBody>
      </p:sp>
      <p:pic>
        <p:nvPicPr>
          <p:cNvPr id="4" name="Picture 2" descr="A graph demonstrates environmental sensitivity. The x axis is labeled environmental sensitivity, measuring from low to high. The y axis is labeled product adaptation, and ranges from low to high. In the low sector of the graph, a circle labeled integrated circuits. At the midpoint of the graph, a circle labeled computers. At the high sector, a circle labeled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216" y="1661211"/>
            <a:ext cx="6377389" cy="3804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941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Sensitivity </a:t>
            </a:r>
            <a:r>
              <a:rPr lang="en-US" sz="2000" b="0" dirty="0" smtClean="0"/>
              <a:t>(2 </a:t>
            </a:r>
            <a:r>
              <a:rPr lang="en-US" sz="2000" b="0" dirty="0"/>
              <a:t>of 2)</a:t>
            </a:r>
            <a:endParaRPr lang="en-US" dirty="0"/>
          </a:p>
        </p:txBody>
      </p:sp>
      <p:sp>
        <p:nvSpPr>
          <p:cNvPr id="3" name="Content Placeholder 2"/>
          <p:cNvSpPr>
            <a:spLocks noGrp="1"/>
          </p:cNvSpPr>
          <p:nvPr>
            <p:ph type="body" idx="1"/>
          </p:nvPr>
        </p:nvSpPr>
        <p:spPr>
          <a:xfrm>
            <a:off x="457200" y="1600200"/>
            <a:ext cx="8229600" cy="4646595"/>
          </a:xfrm>
        </p:spPr>
        <p:txBody>
          <a:bodyPr/>
          <a:lstStyle/>
          <a:p>
            <a:pPr marL="342900" indent="-342900">
              <a:defRPr/>
            </a:pPr>
            <a:r>
              <a:rPr lang="en-US" dirty="0">
                <a:ea typeface="ＭＳ Ｐゴシック" charset="0"/>
                <a:cs typeface="ＭＳ Ｐゴシック" charset="0"/>
              </a:rPr>
              <a:t>Independent of social class and income, culture is a significant influence on consumption and </a:t>
            </a:r>
            <a:r>
              <a:rPr lang="en-US" dirty="0" smtClean="0">
                <a:ea typeface="ＭＳ Ｐゴシック" charset="0"/>
                <a:cs typeface="ＭＳ Ｐゴシック" charset="0"/>
              </a:rPr>
              <a:t>purchasing</a:t>
            </a:r>
            <a:endParaRPr lang="en-US" dirty="0">
              <a:ea typeface="ＭＳ Ｐゴシック" charset="0"/>
              <a:cs typeface="ＭＳ Ｐゴシック" charset="0"/>
            </a:endParaRPr>
          </a:p>
          <a:p>
            <a:pPr marL="342900" indent="-342900">
              <a:defRPr/>
            </a:pPr>
            <a:r>
              <a:rPr lang="en-US" dirty="0">
                <a:ea typeface="ＭＳ Ｐゴシック" charset="0"/>
                <a:cs typeface="ＭＳ Ｐゴシック" charset="0"/>
              </a:rPr>
              <a:t>Food is the most culturally-sensitive category of consumer goods</a:t>
            </a:r>
          </a:p>
          <a:p>
            <a:pPr marL="830250" lvl="1" indent="-342900">
              <a:defRPr/>
            </a:pPr>
            <a:r>
              <a:rPr lang="en-US" dirty="0">
                <a:ea typeface="ＭＳ Ｐゴシック" charset="0"/>
                <a:cs typeface="ＭＳ Ｐゴシック" charset="0"/>
              </a:rPr>
              <a:t>Bottled water is a convenient alternative in countries where well or tap water may be contaminated.  Bottled water consumption as tripled in India, doubled in China in the last five years</a:t>
            </a:r>
          </a:p>
          <a:p>
            <a:pPr marL="1230300" lvl="2" indent="-342900">
              <a:defRPr/>
            </a:pPr>
            <a:r>
              <a:rPr lang="en-US" dirty="0" smtClean="0">
                <a:ea typeface="ＭＳ Ｐゴシック" charset="0"/>
                <a:cs typeface="ＭＳ Ｐゴシック" charset="0"/>
              </a:rPr>
              <a:t>Starbucks </a:t>
            </a:r>
            <a:r>
              <a:rPr lang="en-US" dirty="0">
                <a:ea typeface="ＭＳ Ｐゴシック" charset="0"/>
                <a:cs typeface="ＭＳ Ｐゴシック" charset="0"/>
              </a:rPr>
              <a:t>overcame cultural barriers in Great Britain and today has over 800 </a:t>
            </a:r>
            <a:r>
              <a:rPr lang="en-US" dirty="0" smtClean="0">
                <a:ea typeface="ＭＳ Ｐゴシック" charset="0"/>
                <a:cs typeface="ＭＳ Ｐゴシック" charset="0"/>
              </a:rPr>
              <a:t>locations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1606707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Title 1"/>
          <p:cNvSpPr txBox="1">
            <a:spLocks noGrp="1"/>
          </p:cNvSpPr>
          <p:nvPr>
            <p:ph type="title"/>
          </p:nvPr>
        </p:nvSpPr>
        <p:spPr>
          <a:prstGeom prst="rect">
            <a:avLst/>
          </a:prstGeom>
        </p:spPr>
        <p:txBody>
          <a:bodyPr lIns="91425" tIns="91425" rIns="91425" bIns="91425" anchor="b" anchorCtr="0">
            <a:noAutofit/>
          </a:bodyPr>
          <a:lstStyle/>
          <a:p>
            <a:pPr lvl="0">
              <a:spcBef>
                <a:spcPts val="0"/>
              </a:spcBef>
              <a:buClr>
                <a:schemeClr val="lt2"/>
              </a:buClr>
              <a:buSzPct val="25000"/>
              <a:buFont typeface="Times New Roman"/>
              <a:buNone/>
            </a:pPr>
            <a:r>
              <a:rPr lang="en-US" dirty="0">
                <a:solidFill>
                  <a:schemeClr val="lt2"/>
                </a:solidFill>
              </a:rPr>
              <a:t>Copyright</a:t>
            </a:r>
          </a:p>
        </p:txBody>
      </p:sp>
      <p:pic>
        <p:nvPicPr>
          <p:cNvPr id="386"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preferRelativeResize="0"/>
          <p:nvPr/>
        </p:nvPicPr>
        <p:blipFill>
          <a:blip r:embed="rId3">
            <a:alphaModFix/>
          </a:blip>
          <a:stretch>
            <a:fillRect/>
          </a:stretch>
        </p:blipFill>
        <p:spPr>
          <a:xfrm>
            <a:off x="862013" y="2310096"/>
            <a:ext cx="7419975" cy="2466975"/>
          </a:xfrm>
          <a:prstGeom prst="rect">
            <a:avLst/>
          </a:prstGeom>
          <a:noFill/>
          <a:ln>
            <a:noFill/>
          </a:ln>
        </p:spPr>
      </p:pic>
    </p:spTree>
    <p:extLst>
      <p:ext uri="{BB962C8B-B14F-4D97-AF65-F5344CB8AC3E}">
        <p14:creationId xmlns:p14="http://schemas.microsoft.com/office/powerpoint/2010/main" val="5676355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pPr eaLnBrk="1" hangingPunct="1"/>
            <a:r>
              <a:rPr lang="en-US" dirty="0"/>
              <a:t>Society, Culture and </a:t>
            </a:r>
            <a:r>
              <a:rPr lang="en-US" dirty="0" smtClean="0"/>
              <a:t>Global </a:t>
            </a:r>
            <a:r>
              <a:rPr lang="en-US" dirty="0"/>
              <a:t>Consumer </a:t>
            </a:r>
            <a:r>
              <a:rPr lang="en-US" dirty="0" smtClean="0"/>
              <a:t>Culture </a:t>
            </a:r>
            <a:r>
              <a:rPr lang="en-US" sz="2000" b="0" dirty="0" smtClean="0"/>
              <a:t>(1 of 2)</a:t>
            </a:r>
            <a:endParaRPr lang="en-US" altLang="en-US" sz="2000" b="0" dirty="0" smtClean="0"/>
          </a:p>
        </p:txBody>
      </p:sp>
      <p:sp>
        <p:nvSpPr>
          <p:cNvPr id="13315" name="Content Placeholder 2"/>
          <p:cNvSpPr>
            <a:spLocks noGrp="1" noChangeArrowheads="1"/>
          </p:cNvSpPr>
          <p:nvPr>
            <p:ph type="body" idx="1"/>
          </p:nvPr>
        </p:nvSpPr>
        <p:spPr/>
        <p:txBody>
          <a:bodyPr/>
          <a:lstStyle/>
          <a:p>
            <a:pPr eaLnBrk="1" hangingPunct="1"/>
            <a:r>
              <a:rPr lang="en-US" altLang="en-US" dirty="0"/>
              <a:t>Culture–ways of living, built up by a group of human beings, that are transmitted from one generation to another</a:t>
            </a:r>
          </a:p>
          <a:p>
            <a:pPr eaLnBrk="1" hangingPunct="1"/>
            <a:r>
              <a:rPr lang="en-US" altLang="en-US" dirty="0"/>
              <a:t>Culture has both conscious and unconscious values, ideas, attitudes, and symbols</a:t>
            </a:r>
          </a:p>
          <a:p>
            <a:pPr eaLnBrk="1" hangingPunct="1"/>
            <a:r>
              <a:rPr lang="en-US" altLang="en-US" dirty="0"/>
              <a:t>Culture is acted out in social institutions</a:t>
            </a:r>
          </a:p>
          <a:p>
            <a:pPr eaLnBrk="1" hangingPunct="1"/>
            <a:r>
              <a:rPr lang="en-US" altLang="en-US" dirty="0"/>
              <a:t>These institutions reinforce cultural norms</a:t>
            </a:r>
          </a:p>
          <a:p>
            <a:pPr eaLnBrk="1" hangingPunct="1"/>
            <a:r>
              <a:rPr lang="en-US" altLang="en-US" dirty="0"/>
              <a:t>Culture is both physical (clothing and tools) and nonphysical (religion, attitudes, beliefs, and values)</a:t>
            </a:r>
          </a:p>
        </p:txBody>
      </p:sp>
    </p:spTree>
    <p:extLst>
      <p:ext uri="{BB962C8B-B14F-4D97-AF65-F5344CB8AC3E}">
        <p14:creationId xmlns:p14="http://schemas.microsoft.com/office/powerpoint/2010/main" val="226654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noChangeArrowheads="1"/>
          </p:cNvSpPr>
          <p:nvPr>
            <p:ph type="title"/>
          </p:nvPr>
        </p:nvSpPr>
        <p:spPr/>
        <p:txBody>
          <a:bodyPr/>
          <a:lstStyle/>
          <a:p>
            <a:pPr eaLnBrk="1" hangingPunct="1"/>
            <a:r>
              <a:rPr lang="en-US" dirty="0"/>
              <a:t>Society, Culture and Global Consumer Culture </a:t>
            </a:r>
            <a:r>
              <a:rPr lang="en-US" sz="2000" b="0" dirty="0" smtClean="0"/>
              <a:t>(2 </a:t>
            </a:r>
            <a:r>
              <a:rPr lang="en-US" sz="2000" b="0" dirty="0"/>
              <a:t>of 2)</a:t>
            </a:r>
            <a:endParaRPr lang="en-US" altLang="en-US" dirty="0" smtClean="0"/>
          </a:p>
        </p:txBody>
      </p:sp>
      <p:sp>
        <p:nvSpPr>
          <p:cNvPr id="13315" name="Content Placeholder 2"/>
          <p:cNvSpPr>
            <a:spLocks noGrp="1" noChangeArrowheads="1"/>
          </p:cNvSpPr>
          <p:nvPr>
            <p:ph type="body" idx="1"/>
          </p:nvPr>
        </p:nvSpPr>
        <p:spPr/>
        <p:txBody>
          <a:bodyPr/>
          <a:lstStyle/>
          <a:p>
            <a:pPr eaLnBrk="1" hangingPunct="1"/>
            <a:r>
              <a:rPr lang="en-US" altLang="en-US" dirty="0"/>
              <a:t>“Culture is the collective programming of the mind that distinguishes the members of one category of people from those of another</a:t>
            </a:r>
            <a:r>
              <a:rPr lang="en-US" altLang="en-US" dirty="0" smtClean="0"/>
              <a:t>.” </a:t>
            </a:r>
            <a:r>
              <a:rPr lang="en-US" altLang="en-US" dirty="0"/>
              <a:t>~Geert </a:t>
            </a:r>
            <a:r>
              <a:rPr lang="en-US" altLang="en-US" dirty="0" smtClean="0"/>
              <a:t>Hofstede</a:t>
            </a:r>
            <a:endParaRPr lang="en-US" altLang="en-US" dirty="0"/>
          </a:p>
          <a:p>
            <a:pPr eaLnBrk="1" hangingPunct="1"/>
            <a:r>
              <a:rPr lang="en-US" altLang="en-US" dirty="0"/>
              <a:t>A nation, an ethnic group, a gender group, an organization, or a family may be considered as a category</a:t>
            </a:r>
            <a:r>
              <a:rPr lang="en-US" altLang="en-US" dirty="0" smtClean="0"/>
              <a:t>.</a:t>
            </a:r>
            <a:endParaRPr lang="en-US" altLang="en-US" dirty="0"/>
          </a:p>
        </p:txBody>
      </p:sp>
    </p:spTree>
    <p:extLst>
      <p:ext uri="{BB962C8B-B14F-4D97-AF65-F5344CB8AC3E}">
        <p14:creationId xmlns:p14="http://schemas.microsoft.com/office/powerpoint/2010/main" val="422312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Institutions</a:t>
            </a:r>
          </a:p>
        </p:txBody>
      </p:sp>
      <p:sp>
        <p:nvSpPr>
          <p:cNvPr id="3" name="Text Placeholder 2"/>
          <p:cNvSpPr>
            <a:spLocks noGrp="1"/>
          </p:cNvSpPr>
          <p:nvPr>
            <p:ph type="body" idx="1"/>
          </p:nvPr>
        </p:nvSpPr>
        <p:spPr>
          <a:xfrm>
            <a:off x="457200" y="1600200"/>
            <a:ext cx="8229600" cy="2625291"/>
          </a:xfrm>
        </p:spPr>
        <p:txBody>
          <a:bodyPr/>
          <a:lstStyle/>
          <a:p>
            <a:pPr marL="342900" indent="-342900"/>
            <a:r>
              <a:rPr lang="en-US" dirty="0"/>
              <a:t>Family</a:t>
            </a:r>
          </a:p>
          <a:p>
            <a:pPr marL="342900" indent="-342900"/>
            <a:r>
              <a:rPr lang="en-US" dirty="0" smtClean="0"/>
              <a:t>Education</a:t>
            </a:r>
          </a:p>
          <a:p>
            <a:pPr marL="342900" indent="-342900"/>
            <a:r>
              <a:rPr lang="en-US" dirty="0" smtClean="0"/>
              <a:t>Religion</a:t>
            </a:r>
          </a:p>
          <a:p>
            <a:pPr marL="342900" indent="-342900"/>
            <a:r>
              <a:rPr lang="en-US" dirty="0" smtClean="0"/>
              <a:t>Government</a:t>
            </a:r>
          </a:p>
          <a:p>
            <a:pPr marL="342900" indent="-342900"/>
            <a:r>
              <a:rPr lang="en-US" dirty="0" smtClean="0"/>
              <a:t>Business</a:t>
            </a:r>
          </a:p>
        </p:txBody>
      </p:sp>
      <p:sp>
        <p:nvSpPr>
          <p:cNvPr id="4" name="Text Placeholder 3"/>
          <p:cNvSpPr>
            <a:spLocks noGrp="1"/>
          </p:cNvSpPr>
          <p:nvPr>
            <p:ph type="body" idx="13"/>
          </p:nvPr>
        </p:nvSpPr>
        <p:spPr>
          <a:xfrm>
            <a:off x="457200" y="4322674"/>
            <a:ext cx="8147785" cy="544794"/>
          </a:xfrm>
        </p:spPr>
        <p:txBody>
          <a:bodyPr/>
          <a:lstStyle/>
          <a:p>
            <a:pPr marL="0" indent="0">
              <a:buNone/>
            </a:pPr>
            <a:r>
              <a:rPr lang="en-US" dirty="0"/>
              <a:t>These institutions function to reinforce cultural </a:t>
            </a:r>
            <a:r>
              <a:rPr lang="en-US" dirty="0" smtClean="0"/>
              <a:t>norms</a:t>
            </a:r>
            <a:endParaRPr lang="en-US" dirty="0"/>
          </a:p>
        </p:txBody>
      </p:sp>
    </p:spTree>
    <p:extLst>
      <p:ext uri="{BB962C8B-B14F-4D97-AF65-F5344CB8AC3E}">
        <p14:creationId xmlns:p14="http://schemas.microsoft.com/office/powerpoint/2010/main" val="24825001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t>
            </a:r>
            <a:r>
              <a:rPr lang="en-US" dirty="0" smtClean="0"/>
              <a:t>and </a:t>
            </a:r>
            <a:r>
              <a:rPr lang="en-US" dirty="0"/>
              <a:t>Nonmaterial Culture</a:t>
            </a:r>
            <a:endParaRPr lang="en-US" sz="2000" b="0" dirty="0"/>
          </a:p>
        </p:txBody>
      </p:sp>
      <p:sp>
        <p:nvSpPr>
          <p:cNvPr id="3" name="Content Placeholder 2"/>
          <p:cNvSpPr>
            <a:spLocks noGrp="1"/>
          </p:cNvSpPr>
          <p:nvPr>
            <p:ph type="body" idx="1"/>
          </p:nvPr>
        </p:nvSpPr>
        <p:spPr>
          <a:xfrm>
            <a:off x="457200" y="1589772"/>
            <a:ext cx="3821695" cy="4525963"/>
          </a:xfrm>
        </p:spPr>
        <p:txBody>
          <a:bodyPr/>
          <a:lstStyle/>
          <a:p>
            <a:r>
              <a:rPr lang="en-US" b="1" dirty="0"/>
              <a:t>Physical Culture</a:t>
            </a:r>
          </a:p>
          <a:p>
            <a:pPr lvl="1"/>
            <a:r>
              <a:rPr lang="en-US" dirty="0" smtClean="0"/>
              <a:t>Clothing</a:t>
            </a:r>
            <a:endParaRPr lang="en-US" dirty="0"/>
          </a:p>
          <a:p>
            <a:pPr lvl="1"/>
            <a:r>
              <a:rPr lang="en-US" dirty="0"/>
              <a:t>Tools</a:t>
            </a:r>
          </a:p>
          <a:p>
            <a:pPr lvl="1"/>
            <a:r>
              <a:rPr lang="en-US" dirty="0"/>
              <a:t>Decorative art</a:t>
            </a:r>
          </a:p>
          <a:p>
            <a:pPr lvl="1"/>
            <a:r>
              <a:rPr lang="en-US" dirty="0"/>
              <a:t>Body adornment</a:t>
            </a:r>
          </a:p>
          <a:p>
            <a:pPr lvl="1"/>
            <a:r>
              <a:rPr lang="en-US" dirty="0" smtClean="0"/>
              <a:t>Homes</a:t>
            </a:r>
            <a:endParaRPr lang="en-US" dirty="0"/>
          </a:p>
        </p:txBody>
      </p:sp>
      <p:sp>
        <p:nvSpPr>
          <p:cNvPr id="4" name="Content Placeholder 3"/>
          <p:cNvSpPr>
            <a:spLocks noGrp="1"/>
          </p:cNvSpPr>
          <p:nvPr>
            <p:ph type="body" idx="13"/>
          </p:nvPr>
        </p:nvSpPr>
        <p:spPr>
          <a:xfrm>
            <a:off x="5037222" y="1589772"/>
            <a:ext cx="3649578" cy="4525963"/>
          </a:xfrm>
        </p:spPr>
        <p:txBody>
          <a:bodyPr/>
          <a:lstStyle/>
          <a:p>
            <a:pPr marL="342900" indent="-342900">
              <a:defRPr/>
            </a:pPr>
            <a:r>
              <a:rPr lang="en-US" b="1" dirty="0">
                <a:ea typeface="ＭＳ Ｐゴシック" charset="0"/>
                <a:cs typeface="ＭＳ Ｐゴシック" charset="0"/>
              </a:rPr>
              <a:t>Abstract Culture</a:t>
            </a:r>
          </a:p>
          <a:p>
            <a:pPr lvl="1">
              <a:defRPr/>
            </a:pPr>
            <a:r>
              <a:rPr lang="en-US" dirty="0">
                <a:ea typeface="ＭＳ Ｐゴシック" charset="0"/>
              </a:rPr>
              <a:t>Religion</a:t>
            </a:r>
          </a:p>
          <a:p>
            <a:pPr lvl="1">
              <a:defRPr/>
            </a:pPr>
            <a:r>
              <a:rPr lang="en-US" dirty="0">
                <a:ea typeface="ＭＳ Ｐゴシック" charset="0"/>
              </a:rPr>
              <a:t>Perceptions</a:t>
            </a:r>
          </a:p>
          <a:p>
            <a:pPr lvl="1">
              <a:defRPr/>
            </a:pPr>
            <a:r>
              <a:rPr lang="en-US" dirty="0">
                <a:ea typeface="ＭＳ Ｐゴシック" charset="0"/>
              </a:rPr>
              <a:t>Attitudes</a:t>
            </a:r>
          </a:p>
          <a:p>
            <a:pPr lvl="1">
              <a:defRPr/>
            </a:pPr>
            <a:r>
              <a:rPr lang="en-US" dirty="0">
                <a:ea typeface="ＭＳ Ｐゴシック" charset="0"/>
              </a:rPr>
              <a:t>Beliefs</a:t>
            </a:r>
          </a:p>
          <a:p>
            <a:pPr lvl="1">
              <a:defRPr/>
            </a:pPr>
            <a:r>
              <a:rPr lang="en-US" dirty="0" smtClean="0">
                <a:ea typeface="ＭＳ Ｐゴシック" charset="0"/>
              </a:rPr>
              <a:t>Values</a:t>
            </a:r>
            <a:endParaRPr lang="en-US" dirty="0">
              <a:ea typeface="ＭＳ Ｐゴシック" charset="0"/>
            </a:endParaRPr>
          </a:p>
        </p:txBody>
      </p:sp>
    </p:spTree>
    <p:extLst>
      <p:ext uri="{BB962C8B-B14F-4D97-AF65-F5344CB8AC3E}">
        <p14:creationId xmlns:p14="http://schemas.microsoft.com/office/powerpoint/2010/main" val="473777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Society, Culture, and </a:t>
            </a:r>
            <a:r>
              <a:rPr lang="en-US" dirty="0" smtClean="0"/>
              <a:t>Global </a:t>
            </a:r>
            <a:r>
              <a:rPr lang="en-US" dirty="0"/>
              <a:t>Consumer Culture</a:t>
            </a:r>
          </a:p>
        </p:txBody>
      </p:sp>
      <p:sp>
        <p:nvSpPr>
          <p:cNvPr id="3" name="Content Placeholder 2"/>
          <p:cNvSpPr>
            <a:spLocks noGrp="1"/>
          </p:cNvSpPr>
          <p:nvPr>
            <p:ph type="body" idx="1"/>
          </p:nvPr>
        </p:nvSpPr>
        <p:spPr/>
        <p:txBody>
          <a:bodyPr/>
          <a:lstStyle/>
          <a:p>
            <a:r>
              <a:rPr lang="en-US" dirty="0"/>
              <a:t>Global consumer cultures are emerging</a:t>
            </a:r>
          </a:p>
          <a:p>
            <a:pPr lvl="1"/>
            <a:r>
              <a:rPr lang="en-US" dirty="0"/>
              <a:t>Persons who share meaningful sets of consumption-related symbols</a:t>
            </a:r>
          </a:p>
          <a:p>
            <a:pPr lvl="1"/>
            <a:r>
              <a:rPr lang="en-US" dirty="0"/>
              <a:t>Pub culture, coffee culture, fast-food culture</a:t>
            </a:r>
            <a:r>
              <a:rPr lang="en-US" dirty="0" smtClean="0"/>
              <a:t>, </a:t>
            </a:r>
            <a:r>
              <a:rPr lang="en-US" dirty="0"/>
              <a:t>credit card culture, soccer </a:t>
            </a:r>
            <a:r>
              <a:rPr lang="en-US" dirty="0" smtClean="0"/>
              <a:t>culture</a:t>
            </a:r>
            <a:endParaRPr lang="en-US" dirty="0"/>
          </a:p>
          <a:p>
            <a:r>
              <a:rPr lang="en-US" dirty="0"/>
              <a:t>Primarily the product of a technologically  interconnected world</a:t>
            </a:r>
          </a:p>
          <a:p>
            <a:pPr lvl="1"/>
            <a:r>
              <a:rPr lang="en-US" dirty="0"/>
              <a:t>Internet</a:t>
            </a:r>
          </a:p>
          <a:p>
            <a:pPr lvl="1"/>
            <a:r>
              <a:rPr lang="en-US" dirty="0"/>
              <a:t>Satellite </a:t>
            </a:r>
            <a:r>
              <a:rPr lang="en-US" dirty="0" smtClean="0"/>
              <a:t>T</a:t>
            </a:r>
            <a:r>
              <a:rPr lang="en-US" sz="100" dirty="0" smtClean="0"/>
              <a:t> </a:t>
            </a:r>
            <a:r>
              <a:rPr lang="en-US" dirty="0" smtClean="0"/>
              <a:t>V</a:t>
            </a:r>
            <a:endParaRPr lang="en-US" dirty="0"/>
          </a:p>
        </p:txBody>
      </p:sp>
    </p:spTree>
    <p:extLst>
      <p:ext uri="{BB962C8B-B14F-4D97-AF65-F5344CB8AC3E}">
        <p14:creationId xmlns:p14="http://schemas.microsoft.com/office/powerpoint/2010/main" val="4122817229"/>
      </p:ext>
    </p:extLst>
  </p:cSld>
  <p:clrMapOvr>
    <a:masterClrMapping/>
  </p:clrMapOvr>
</p:sld>
</file>

<file path=ppt/theme/theme1.xml><?xml version="1.0" encoding="utf-8"?>
<a:theme xmlns:a="http://schemas.openxmlformats.org/drawingml/2006/main" name="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16038</TotalTime>
  <Words>6064</Words>
  <Application>Microsoft Office PowerPoint</Application>
  <PresentationFormat>On-screen Show (4:3)</PresentationFormat>
  <Paragraphs>397</Paragraphs>
  <Slides>44</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ＭＳ Ｐゴシック</vt:lpstr>
      <vt:lpstr>Arial</vt:lpstr>
      <vt:lpstr>Noto Sans Symbols</vt:lpstr>
      <vt:lpstr>Tahoma</vt:lpstr>
      <vt:lpstr>Times New Roman</vt:lpstr>
      <vt:lpstr>Verdana</vt:lpstr>
      <vt:lpstr>508 Lecture</vt:lpstr>
      <vt:lpstr>Global Marketing</vt:lpstr>
      <vt:lpstr>Learning Objectives (1 of 2)</vt:lpstr>
      <vt:lpstr>Learning Objectives (2 of 2)</vt:lpstr>
      <vt:lpstr>Task of Global Marketers</vt:lpstr>
      <vt:lpstr>Society, Culture and Global Consumer Culture (1 of 2)</vt:lpstr>
      <vt:lpstr>Society, Culture and Global Consumer Culture (2 of 2)</vt:lpstr>
      <vt:lpstr>Social Institutions</vt:lpstr>
      <vt:lpstr>Material and Nonmaterial Culture</vt:lpstr>
      <vt:lpstr>Society, Culture, and Global Consumer Culture</vt:lpstr>
      <vt:lpstr>Attitudes, Beliefs, and Values</vt:lpstr>
      <vt:lpstr>Religion (1 of 2)</vt:lpstr>
      <vt:lpstr>Religion (2 of 2)</vt:lpstr>
      <vt:lpstr>Aesthetics</vt:lpstr>
      <vt:lpstr>Aesthetics and Color</vt:lpstr>
      <vt:lpstr>Music</vt:lpstr>
      <vt:lpstr>Dietary Preferences (1 of 2)</vt:lpstr>
      <vt:lpstr>Dietary Preferences (2 of 2)</vt:lpstr>
      <vt:lpstr>Language and Communication (1 of 3)</vt:lpstr>
      <vt:lpstr>Spoken or Verbal Language</vt:lpstr>
      <vt:lpstr>Language and Communication (2 of 3)</vt:lpstr>
      <vt:lpstr>American Football in Chinese</vt:lpstr>
      <vt:lpstr>Pronunciation Problems</vt:lpstr>
      <vt:lpstr>Cell Phones &amp; Texting</vt:lpstr>
      <vt:lpstr>Language and Communication (3 of 3)</vt:lpstr>
      <vt:lpstr>Marketing’s Impact on Culture</vt:lpstr>
      <vt:lpstr>McDonaldization of Culture (1 of 2)</vt:lpstr>
      <vt:lpstr>McDonaldization of Culture (2 of 2)</vt:lpstr>
      <vt:lpstr>High-and Low-Context Cultures</vt:lpstr>
      <vt:lpstr>Table 4-1: High-and Low-Context Cultures</vt:lpstr>
      <vt:lpstr>Hofstede’s Cultural Typology</vt:lpstr>
      <vt:lpstr>Hofstede’s Five Dimensions of National Culture (1 of 2)</vt:lpstr>
      <vt:lpstr>Hofstede’s Five Dimensions of National Culture (2 of 2)</vt:lpstr>
      <vt:lpstr>Self-Reference Criterion and Perception</vt:lpstr>
      <vt:lpstr>Disney in France &amp; Tokyo &amp; the Self-Reference Criterion (1 of 2)</vt:lpstr>
      <vt:lpstr>Disney in France &amp; Tokyo &amp; the Self-Reference Criterion (2 of 2)</vt:lpstr>
      <vt:lpstr>Diffusion Theory: The Adoption Process</vt:lpstr>
      <vt:lpstr>Diffusion Theory: Characteristics of Innovations (1 of 2)</vt:lpstr>
      <vt:lpstr>Diffusion Theory: Characteristics of Innovations (2 of 2)</vt:lpstr>
      <vt:lpstr>Diffusion Theory: Adopter Categories</vt:lpstr>
      <vt:lpstr>Asian Hierarchy</vt:lpstr>
      <vt:lpstr>Marketing Implications of Social and Cultural Environments</vt:lpstr>
      <vt:lpstr>Environmental Sensitivity (1 of 2)</vt:lpstr>
      <vt:lpstr>Environmental Sensitivity (2 of 2)</vt:lpstr>
      <vt:lpstr>Copyright</vt:lpstr>
    </vt:vector>
  </TitlesOfParts>
  <Company>Cognizant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Marketing, 9e</dc:title>
  <dc:subject>BusPub</dc:subject>
  <dc:creator>Keegan/Green</dc:creator>
  <cp:keywords>Accessible</cp:keywords>
  <cp:lastModifiedBy>Pasupuleti, Rajeswari (Cognizant)</cp:lastModifiedBy>
  <cp:revision>1260</cp:revision>
  <dcterms:modified xsi:type="dcterms:W3CDTF">2018-03-07T11:38:57Z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682739</vt:lpwstr>
  </property>
  <property fmtid="{D5CDD505-2E9C-101B-9397-08002B2CF9AE}" pid="3" name="Offisync_ServerID">
    <vt:lpwstr>7e960520-0e88-4f05-9fa0-24079b61e486</vt:lpwstr>
  </property>
  <property fmtid="{D5CDD505-2E9C-101B-9397-08002B2CF9AE}" pid="4" name="Offisync_UpdateToken">
    <vt:lpwstr>2</vt:lpwstr>
  </property>
  <property fmtid="{D5CDD505-2E9C-101B-9397-08002B2CF9AE}" pid="5" name="Jive_VersionGuid">
    <vt:lpwstr>2e874262-9747-49d3-bf1e-677aeb587663</vt:lpwstr>
  </property>
  <property fmtid="{D5CDD505-2E9C-101B-9397-08002B2CF9AE}" pid="6" name="Offisync_ProviderInitializationData">
    <vt:lpwstr>https://neo.pearson.com</vt:lpwstr>
  </property>
  <property fmtid="{D5CDD505-2E9C-101B-9397-08002B2CF9AE}" pid="7" name="Jive_LatestUserAccountName">
    <vt:lpwstr>joel</vt:lpwstr>
  </property>
</Properties>
</file>