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 id="2147483801" r:id="rId2"/>
  </p:sldMasterIdLst>
  <p:notesMasterIdLst>
    <p:notesMasterId r:id="rId32"/>
  </p:notesMasterIdLst>
  <p:sldIdLst>
    <p:sldId id="324" r:id="rId3"/>
    <p:sldId id="258" r:id="rId4"/>
    <p:sldId id="336" r:id="rId5"/>
    <p:sldId id="327" r:id="rId6"/>
    <p:sldId id="328" r:id="rId7"/>
    <p:sldId id="329" r:id="rId8"/>
    <p:sldId id="330" r:id="rId9"/>
    <p:sldId id="300" r:id="rId10"/>
    <p:sldId id="321" r:id="rId11"/>
    <p:sldId id="331" r:id="rId12"/>
    <p:sldId id="332" r:id="rId13"/>
    <p:sldId id="333" r:id="rId14"/>
    <p:sldId id="334" r:id="rId15"/>
    <p:sldId id="335" r:id="rId16"/>
    <p:sldId id="279" r:id="rId17"/>
    <p:sldId id="270" r:id="rId18"/>
    <p:sldId id="339" r:id="rId19"/>
    <p:sldId id="340" r:id="rId20"/>
    <p:sldId id="320" r:id="rId21"/>
    <p:sldId id="341" r:id="rId22"/>
    <p:sldId id="294" r:id="rId23"/>
    <p:sldId id="325" r:id="rId24"/>
    <p:sldId id="295" r:id="rId25"/>
    <p:sldId id="296" r:id="rId26"/>
    <p:sldId id="298" r:id="rId27"/>
    <p:sldId id="299" r:id="rId28"/>
    <p:sldId id="337" r:id="rId29"/>
    <p:sldId id="338" r:id="rId30"/>
    <p:sldId id="32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9E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7" autoAdjust="0"/>
    <p:restoredTop sz="83764" autoAdjust="0"/>
  </p:normalViewPr>
  <p:slideViewPr>
    <p:cSldViewPr>
      <p:cViewPr varScale="1">
        <p:scale>
          <a:sx n="62" d="100"/>
          <a:sy n="62" d="100"/>
        </p:scale>
        <p:origin x="13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D148A-2E76-413A-98FF-77E4D705244E}"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3840E296-EC76-43E4-AD0F-B3BFB175D531}">
      <dgm:prSet custT="1"/>
      <dgm:spPr/>
      <dgm:t>
        <a:bodyPr/>
        <a:lstStyle/>
        <a:p>
          <a:pPr rtl="0"/>
          <a:endParaRPr lang="en-US" sz="2800" baseline="0" dirty="0"/>
        </a:p>
      </dgm:t>
    </dgm:pt>
    <dgm:pt modelId="{35CE3792-01EA-445F-ADC6-F70A47E3BCE9}" type="parTrans" cxnId="{6DEC60C8-B032-4513-AEA1-E3D613E700BB}">
      <dgm:prSet/>
      <dgm:spPr/>
      <dgm:t>
        <a:bodyPr/>
        <a:lstStyle/>
        <a:p>
          <a:endParaRPr lang="en-US" sz="2800">
            <a:solidFill>
              <a:schemeClr val="bg2"/>
            </a:solidFill>
          </a:endParaRPr>
        </a:p>
      </dgm:t>
    </dgm:pt>
    <dgm:pt modelId="{C4639116-79B8-4E60-BA74-34D2AD5484FF}" type="sibTrans" cxnId="{6DEC60C8-B032-4513-AEA1-E3D613E700BB}">
      <dgm:prSet/>
      <dgm:spPr/>
      <dgm:t>
        <a:bodyPr/>
        <a:lstStyle/>
        <a:p>
          <a:endParaRPr lang="en-US" sz="2800">
            <a:solidFill>
              <a:schemeClr val="bg2"/>
            </a:solidFill>
          </a:endParaRPr>
        </a:p>
      </dgm:t>
    </dgm:pt>
    <dgm:pt modelId="{5B820FDD-5978-4AD5-923A-BBE1FFE05D68}">
      <dgm:prSet custT="1"/>
      <dgm:spPr/>
      <dgm:t>
        <a:bodyPr/>
        <a:lstStyle/>
        <a:p>
          <a:pPr rtl="0"/>
          <a:endParaRPr lang="en-US" sz="2800" dirty="0"/>
        </a:p>
      </dgm:t>
    </dgm:pt>
    <dgm:pt modelId="{C6D09597-763A-46D4-A78F-5673FDE3C082}" type="parTrans" cxnId="{C95C74DA-82A4-4C9A-A95C-4EDF57848295}">
      <dgm:prSet/>
      <dgm:spPr/>
      <dgm:t>
        <a:bodyPr/>
        <a:lstStyle/>
        <a:p>
          <a:endParaRPr lang="en-US" sz="2800">
            <a:solidFill>
              <a:schemeClr val="bg2"/>
            </a:solidFill>
          </a:endParaRPr>
        </a:p>
      </dgm:t>
    </dgm:pt>
    <dgm:pt modelId="{80378EA1-9C2A-4D95-BE82-264E80B04BD9}" type="sibTrans" cxnId="{C95C74DA-82A4-4C9A-A95C-4EDF57848295}">
      <dgm:prSet/>
      <dgm:spPr/>
      <dgm:t>
        <a:bodyPr/>
        <a:lstStyle/>
        <a:p>
          <a:endParaRPr lang="en-US" sz="2800">
            <a:solidFill>
              <a:schemeClr val="bg2"/>
            </a:solidFill>
          </a:endParaRPr>
        </a:p>
      </dgm:t>
    </dgm:pt>
    <dgm:pt modelId="{6659F07B-1E2F-4DB7-AC85-4E60685D5EA6}" type="pres">
      <dgm:prSet presAssocID="{01FD148A-2E76-413A-98FF-77E4D705244E}" presName="linear" presStyleCnt="0">
        <dgm:presLayoutVars>
          <dgm:animLvl val="lvl"/>
          <dgm:resizeHandles val="exact"/>
        </dgm:presLayoutVars>
      </dgm:prSet>
      <dgm:spPr/>
      <dgm:t>
        <a:bodyPr/>
        <a:lstStyle/>
        <a:p>
          <a:endParaRPr lang="en-US"/>
        </a:p>
      </dgm:t>
    </dgm:pt>
    <dgm:pt modelId="{06F16397-E959-4044-AA33-6C4B67056B26}" type="pres">
      <dgm:prSet presAssocID="{3840E296-EC76-43E4-AD0F-B3BFB175D531}" presName="parentText" presStyleLbl="node1" presStyleIdx="0" presStyleCnt="2">
        <dgm:presLayoutVars>
          <dgm:chMax val="0"/>
          <dgm:bulletEnabled val="1"/>
        </dgm:presLayoutVars>
      </dgm:prSet>
      <dgm:spPr/>
      <dgm:t>
        <a:bodyPr/>
        <a:lstStyle/>
        <a:p>
          <a:endParaRPr lang="en-US"/>
        </a:p>
      </dgm:t>
    </dgm:pt>
    <dgm:pt modelId="{40B4B8EE-453A-429F-8410-013FAAF5FBED}" type="pres">
      <dgm:prSet presAssocID="{C4639116-79B8-4E60-BA74-34D2AD5484FF}" presName="spacer" presStyleCnt="0"/>
      <dgm:spPr/>
    </dgm:pt>
    <dgm:pt modelId="{F3E074C3-723F-41BB-B6E4-7C5D9D523ACF}" type="pres">
      <dgm:prSet presAssocID="{5B820FDD-5978-4AD5-923A-BBE1FFE05D68}" presName="parentText" presStyleLbl="node1" presStyleIdx="1" presStyleCnt="2">
        <dgm:presLayoutVars>
          <dgm:chMax val="0"/>
          <dgm:bulletEnabled val="1"/>
        </dgm:presLayoutVars>
      </dgm:prSet>
      <dgm:spPr/>
      <dgm:t>
        <a:bodyPr/>
        <a:lstStyle/>
        <a:p>
          <a:endParaRPr lang="en-US"/>
        </a:p>
      </dgm:t>
    </dgm:pt>
  </dgm:ptLst>
  <dgm:cxnLst>
    <dgm:cxn modelId="{F623CFC8-32F9-4AC4-8F3A-FF16FCCB6851}" type="presOf" srcId="{5B820FDD-5978-4AD5-923A-BBE1FFE05D68}" destId="{F3E074C3-723F-41BB-B6E4-7C5D9D523ACF}" srcOrd="0" destOrd="0" presId="urn:microsoft.com/office/officeart/2005/8/layout/vList2"/>
    <dgm:cxn modelId="{A1C139B1-9D6A-4F34-8982-C82294838E96}" type="presOf" srcId="{01FD148A-2E76-413A-98FF-77E4D705244E}" destId="{6659F07B-1E2F-4DB7-AC85-4E60685D5EA6}" srcOrd="0" destOrd="0" presId="urn:microsoft.com/office/officeart/2005/8/layout/vList2"/>
    <dgm:cxn modelId="{6DEC60C8-B032-4513-AEA1-E3D613E700BB}" srcId="{01FD148A-2E76-413A-98FF-77E4D705244E}" destId="{3840E296-EC76-43E4-AD0F-B3BFB175D531}" srcOrd="0" destOrd="0" parTransId="{35CE3792-01EA-445F-ADC6-F70A47E3BCE9}" sibTransId="{C4639116-79B8-4E60-BA74-34D2AD5484FF}"/>
    <dgm:cxn modelId="{C95C74DA-82A4-4C9A-A95C-4EDF57848295}" srcId="{01FD148A-2E76-413A-98FF-77E4D705244E}" destId="{5B820FDD-5978-4AD5-923A-BBE1FFE05D68}" srcOrd="1" destOrd="0" parTransId="{C6D09597-763A-46D4-A78F-5673FDE3C082}" sibTransId="{80378EA1-9C2A-4D95-BE82-264E80B04BD9}"/>
    <dgm:cxn modelId="{99A95219-8D22-449B-B999-67BA7405616E}" type="presOf" srcId="{3840E296-EC76-43E4-AD0F-B3BFB175D531}" destId="{06F16397-E959-4044-AA33-6C4B67056B26}" srcOrd="0" destOrd="0" presId="urn:microsoft.com/office/officeart/2005/8/layout/vList2"/>
    <dgm:cxn modelId="{A5BABB98-61F5-42DC-B430-BB54489CCE53}" type="presParOf" srcId="{6659F07B-1E2F-4DB7-AC85-4E60685D5EA6}" destId="{06F16397-E959-4044-AA33-6C4B67056B26}" srcOrd="0" destOrd="0" presId="urn:microsoft.com/office/officeart/2005/8/layout/vList2"/>
    <dgm:cxn modelId="{9FE19CCE-42C0-43B5-BC92-6FACA06117FF}" type="presParOf" srcId="{6659F07B-1E2F-4DB7-AC85-4E60685D5EA6}" destId="{40B4B8EE-453A-429F-8410-013FAAF5FBED}" srcOrd="1" destOrd="0" presId="urn:microsoft.com/office/officeart/2005/8/layout/vList2"/>
    <dgm:cxn modelId="{AC49F437-22D8-4C39-A9CB-1D5238FC50C3}" type="presParOf" srcId="{6659F07B-1E2F-4DB7-AC85-4E60685D5EA6}" destId="{F3E074C3-723F-41BB-B6E4-7C5D9D523ACF}"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03B9D4-3720-4924-9976-E828EDA06D09}" type="doc">
      <dgm:prSet loTypeId="urn:microsoft.com/office/officeart/2005/8/layout/vProcess5" loCatId="process" qsTypeId="urn:microsoft.com/office/officeart/2005/8/quickstyle/simple3" qsCatId="simple" csTypeId="urn:microsoft.com/office/officeart/2005/8/colors/colorful1#14" csCatId="colorful" phldr="1"/>
      <dgm:spPr/>
      <dgm:t>
        <a:bodyPr/>
        <a:lstStyle/>
        <a:p>
          <a:endParaRPr lang="en-US"/>
        </a:p>
      </dgm:t>
    </dgm:pt>
    <dgm:pt modelId="{DDF5AED1-286F-4ED2-9B44-5991B14D4462}">
      <dgm:prSet custT="1"/>
      <dgm:spPr/>
      <dgm:t>
        <a:bodyPr/>
        <a:lstStyle/>
        <a:p>
          <a:pPr rtl="0"/>
          <a:endParaRPr lang="en-US" sz="2800" baseline="0" dirty="0"/>
        </a:p>
      </dgm:t>
    </dgm:pt>
    <dgm:pt modelId="{EE69AACD-EC2A-4EAE-AD71-E38BBCB8A0FE}" type="parTrans" cxnId="{0A7BD494-A08D-4C98-8AD6-9DF6FAC989A9}">
      <dgm:prSet/>
      <dgm:spPr/>
      <dgm:t>
        <a:bodyPr/>
        <a:lstStyle/>
        <a:p>
          <a:endParaRPr lang="en-US" sz="2800"/>
        </a:p>
      </dgm:t>
    </dgm:pt>
    <dgm:pt modelId="{2F7CB8C1-9684-4BC0-B5B9-CB319360A745}" type="sibTrans" cxnId="{0A7BD494-A08D-4C98-8AD6-9DF6FAC989A9}">
      <dgm:prSet custT="1"/>
      <dgm:spPr>
        <a:ln>
          <a:solidFill>
            <a:schemeClr val="tx1"/>
          </a:solidFill>
        </a:ln>
      </dgm:spPr>
      <dgm:t>
        <a:bodyPr/>
        <a:lstStyle/>
        <a:p>
          <a:endParaRPr lang="en-US" sz="2800" dirty="0"/>
        </a:p>
      </dgm:t>
    </dgm:pt>
    <dgm:pt modelId="{8403A6EC-4CF8-4081-A163-FB9662EBFE0D}">
      <dgm:prSet custT="1"/>
      <dgm:spPr/>
      <dgm:t>
        <a:bodyPr/>
        <a:lstStyle/>
        <a:p>
          <a:pPr rtl="0"/>
          <a:endParaRPr lang="en-US" sz="2800" dirty="0"/>
        </a:p>
      </dgm:t>
    </dgm:pt>
    <dgm:pt modelId="{9018ED19-2690-4B98-A606-7F0CE6A3E72B}" type="parTrans" cxnId="{95B52AED-62A5-410D-9D8B-8DEC45EA9860}">
      <dgm:prSet/>
      <dgm:spPr/>
      <dgm:t>
        <a:bodyPr/>
        <a:lstStyle/>
        <a:p>
          <a:endParaRPr lang="en-US" sz="2800"/>
        </a:p>
      </dgm:t>
    </dgm:pt>
    <dgm:pt modelId="{31C604AF-9537-4ED1-8A1F-F2DB80461FA9}" type="sibTrans" cxnId="{95B52AED-62A5-410D-9D8B-8DEC45EA9860}">
      <dgm:prSet custT="1"/>
      <dgm:spPr>
        <a:ln>
          <a:solidFill>
            <a:schemeClr val="tx1"/>
          </a:solidFill>
        </a:ln>
      </dgm:spPr>
      <dgm:t>
        <a:bodyPr/>
        <a:lstStyle/>
        <a:p>
          <a:endParaRPr lang="en-US" sz="2800" dirty="0"/>
        </a:p>
      </dgm:t>
    </dgm:pt>
    <dgm:pt modelId="{13CCF909-C6FD-4B42-9496-AE821D1CD058}">
      <dgm:prSet custT="1"/>
      <dgm:spPr/>
      <dgm:t>
        <a:bodyPr/>
        <a:lstStyle/>
        <a:p>
          <a:pPr rtl="0"/>
          <a:endParaRPr lang="en-US" sz="2800" dirty="0"/>
        </a:p>
      </dgm:t>
    </dgm:pt>
    <dgm:pt modelId="{6AB77C6A-4C40-432D-BF47-8EE84BB5DB77}" type="parTrans" cxnId="{B7BA9FF1-493E-4FA1-A6A4-86EDEBDDC97C}">
      <dgm:prSet/>
      <dgm:spPr/>
      <dgm:t>
        <a:bodyPr/>
        <a:lstStyle/>
        <a:p>
          <a:endParaRPr lang="en-US" sz="2800"/>
        </a:p>
      </dgm:t>
    </dgm:pt>
    <dgm:pt modelId="{254D1B65-0DBB-43EA-8A08-BBFB1BAD9776}" type="sibTrans" cxnId="{B7BA9FF1-493E-4FA1-A6A4-86EDEBDDC97C}">
      <dgm:prSet/>
      <dgm:spPr/>
      <dgm:t>
        <a:bodyPr/>
        <a:lstStyle/>
        <a:p>
          <a:endParaRPr lang="en-US" sz="2800"/>
        </a:p>
      </dgm:t>
    </dgm:pt>
    <dgm:pt modelId="{129215CE-0C8E-4827-8D55-5BBFF47F62E7}" type="pres">
      <dgm:prSet presAssocID="{6803B9D4-3720-4924-9976-E828EDA06D09}" presName="outerComposite" presStyleCnt="0">
        <dgm:presLayoutVars>
          <dgm:chMax val="5"/>
          <dgm:dir/>
          <dgm:resizeHandles val="exact"/>
        </dgm:presLayoutVars>
      </dgm:prSet>
      <dgm:spPr/>
      <dgm:t>
        <a:bodyPr/>
        <a:lstStyle/>
        <a:p>
          <a:endParaRPr lang="en-US"/>
        </a:p>
      </dgm:t>
    </dgm:pt>
    <dgm:pt modelId="{90BC771B-8E59-471F-A2C7-F33949F7BDB6}" type="pres">
      <dgm:prSet presAssocID="{6803B9D4-3720-4924-9976-E828EDA06D09}" presName="dummyMaxCanvas" presStyleCnt="0">
        <dgm:presLayoutVars/>
      </dgm:prSet>
      <dgm:spPr/>
    </dgm:pt>
    <dgm:pt modelId="{7E98BC4B-988F-433F-886F-907CAF0DA5CF}" type="pres">
      <dgm:prSet presAssocID="{6803B9D4-3720-4924-9976-E828EDA06D09}" presName="ThreeNodes_1" presStyleLbl="node1" presStyleIdx="0" presStyleCnt="3">
        <dgm:presLayoutVars>
          <dgm:bulletEnabled val="1"/>
        </dgm:presLayoutVars>
      </dgm:prSet>
      <dgm:spPr/>
      <dgm:t>
        <a:bodyPr/>
        <a:lstStyle/>
        <a:p>
          <a:endParaRPr lang="en-US"/>
        </a:p>
      </dgm:t>
    </dgm:pt>
    <dgm:pt modelId="{77043E42-2656-493F-95DC-AC7F6FA55780}" type="pres">
      <dgm:prSet presAssocID="{6803B9D4-3720-4924-9976-E828EDA06D09}" presName="ThreeNodes_2" presStyleLbl="node1" presStyleIdx="1" presStyleCnt="3">
        <dgm:presLayoutVars>
          <dgm:bulletEnabled val="1"/>
        </dgm:presLayoutVars>
      </dgm:prSet>
      <dgm:spPr/>
      <dgm:t>
        <a:bodyPr/>
        <a:lstStyle/>
        <a:p>
          <a:endParaRPr lang="en-US"/>
        </a:p>
      </dgm:t>
    </dgm:pt>
    <dgm:pt modelId="{F6D3F48D-C24B-49A1-AB34-F42D2E5AE64C}" type="pres">
      <dgm:prSet presAssocID="{6803B9D4-3720-4924-9976-E828EDA06D09}" presName="ThreeNodes_3" presStyleLbl="node1" presStyleIdx="2" presStyleCnt="3">
        <dgm:presLayoutVars>
          <dgm:bulletEnabled val="1"/>
        </dgm:presLayoutVars>
      </dgm:prSet>
      <dgm:spPr/>
      <dgm:t>
        <a:bodyPr/>
        <a:lstStyle/>
        <a:p>
          <a:endParaRPr lang="en-US"/>
        </a:p>
      </dgm:t>
    </dgm:pt>
    <dgm:pt modelId="{8EB0A1FE-8370-4A95-8409-3CE629AB5888}" type="pres">
      <dgm:prSet presAssocID="{6803B9D4-3720-4924-9976-E828EDA06D09}" presName="ThreeConn_1-2" presStyleLbl="fgAccFollowNode1" presStyleIdx="0" presStyleCnt="2">
        <dgm:presLayoutVars>
          <dgm:bulletEnabled val="1"/>
        </dgm:presLayoutVars>
      </dgm:prSet>
      <dgm:spPr/>
      <dgm:t>
        <a:bodyPr/>
        <a:lstStyle/>
        <a:p>
          <a:endParaRPr lang="en-US"/>
        </a:p>
      </dgm:t>
    </dgm:pt>
    <dgm:pt modelId="{F6C7F515-F0DE-4686-B2AE-82AC5FCA3269}" type="pres">
      <dgm:prSet presAssocID="{6803B9D4-3720-4924-9976-E828EDA06D09}" presName="ThreeConn_2-3" presStyleLbl="fgAccFollowNode1" presStyleIdx="1" presStyleCnt="2">
        <dgm:presLayoutVars>
          <dgm:bulletEnabled val="1"/>
        </dgm:presLayoutVars>
      </dgm:prSet>
      <dgm:spPr/>
      <dgm:t>
        <a:bodyPr/>
        <a:lstStyle/>
        <a:p>
          <a:endParaRPr lang="en-US"/>
        </a:p>
      </dgm:t>
    </dgm:pt>
    <dgm:pt modelId="{D83BFE58-A2CC-4EE0-A1E2-6F9FADBAB16F}" type="pres">
      <dgm:prSet presAssocID="{6803B9D4-3720-4924-9976-E828EDA06D09}" presName="ThreeNodes_1_text" presStyleLbl="node1" presStyleIdx="2" presStyleCnt="3">
        <dgm:presLayoutVars>
          <dgm:bulletEnabled val="1"/>
        </dgm:presLayoutVars>
      </dgm:prSet>
      <dgm:spPr/>
      <dgm:t>
        <a:bodyPr/>
        <a:lstStyle/>
        <a:p>
          <a:endParaRPr lang="en-US"/>
        </a:p>
      </dgm:t>
    </dgm:pt>
    <dgm:pt modelId="{964C417E-E5ED-4467-A175-1A27F98F05CA}" type="pres">
      <dgm:prSet presAssocID="{6803B9D4-3720-4924-9976-E828EDA06D09}" presName="ThreeNodes_2_text" presStyleLbl="node1" presStyleIdx="2" presStyleCnt="3">
        <dgm:presLayoutVars>
          <dgm:bulletEnabled val="1"/>
        </dgm:presLayoutVars>
      </dgm:prSet>
      <dgm:spPr/>
      <dgm:t>
        <a:bodyPr/>
        <a:lstStyle/>
        <a:p>
          <a:endParaRPr lang="en-US"/>
        </a:p>
      </dgm:t>
    </dgm:pt>
    <dgm:pt modelId="{2F4DECCE-7548-4F8D-96BB-920574E0E70D}" type="pres">
      <dgm:prSet presAssocID="{6803B9D4-3720-4924-9976-E828EDA06D09}" presName="ThreeNodes_3_text" presStyleLbl="node1" presStyleIdx="2" presStyleCnt="3">
        <dgm:presLayoutVars>
          <dgm:bulletEnabled val="1"/>
        </dgm:presLayoutVars>
      </dgm:prSet>
      <dgm:spPr/>
      <dgm:t>
        <a:bodyPr/>
        <a:lstStyle/>
        <a:p>
          <a:endParaRPr lang="en-US"/>
        </a:p>
      </dgm:t>
    </dgm:pt>
  </dgm:ptLst>
  <dgm:cxnLst>
    <dgm:cxn modelId="{813C1715-C68F-4CFA-8823-6B9D554744C6}" type="presOf" srcId="{2F7CB8C1-9684-4BC0-B5B9-CB319360A745}" destId="{8EB0A1FE-8370-4A95-8409-3CE629AB5888}" srcOrd="0" destOrd="0" presId="urn:microsoft.com/office/officeart/2005/8/layout/vProcess5"/>
    <dgm:cxn modelId="{8EA15EFB-6779-4684-AF6E-8D51DA85B1CF}" type="presOf" srcId="{13CCF909-C6FD-4B42-9496-AE821D1CD058}" destId="{2F4DECCE-7548-4F8D-96BB-920574E0E70D}" srcOrd="1" destOrd="0" presId="urn:microsoft.com/office/officeart/2005/8/layout/vProcess5"/>
    <dgm:cxn modelId="{C1597459-EBC9-4421-8D1B-30E6B8F419FD}" type="presOf" srcId="{13CCF909-C6FD-4B42-9496-AE821D1CD058}" destId="{F6D3F48D-C24B-49A1-AB34-F42D2E5AE64C}" srcOrd="0" destOrd="0" presId="urn:microsoft.com/office/officeart/2005/8/layout/vProcess5"/>
    <dgm:cxn modelId="{2A31D4B5-A2A8-40B9-B892-F934C344ADC8}" type="presOf" srcId="{31C604AF-9537-4ED1-8A1F-F2DB80461FA9}" destId="{F6C7F515-F0DE-4686-B2AE-82AC5FCA3269}" srcOrd="0" destOrd="0" presId="urn:microsoft.com/office/officeart/2005/8/layout/vProcess5"/>
    <dgm:cxn modelId="{0A7BD494-A08D-4C98-8AD6-9DF6FAC989A9}" srcId="{6803B9D4-3720-4924-9976-E828EDA06D09}" destId="{DDF5AED1-286F-4ED2-9B44-5991B14D4462}" srcOrd="0" destOrd="0" parTransId="{EE69AACD-EC2A-4EAE-AD71-E38BBCB8A0FE}" sibTransId="{2F7CB8C1-9684-4BC0-B5B9-CB319360A745}"/>
    <dgm:cxn modelId="{3BDA0CEE-9DD0-4575-9C51-383BA80465AA}" type="presOf" srcId="{DDF5AED1-286F-4ED2-9B44-5991B14D4462}" destId="{7E98BC4B-988F-433F-886F-907CAF0DA5CF}" srcOrd="0" destOrd="0" presId="urn:microsoft.com/office/officeart/2005/8/layout/vProcess5"/>
    <dgm:cxn modelId="{CCCE267B-8CBE-4BB7-ABD9-E2D68AB36AA2}" type="presOf" srcId="{8403A6EC-4CF8-4081-A163-FB9662EBFE0D}" destId="{964C417E-E5ED-4467-A175-1A27F98F05CA}" srcOrd="1" destOrd="0" presId="urn:microsoft.com/office/officeart/2005/8/layout/vProcess5"/>
    <dgm:cxn modelId="{95BB047C-E694-4DC3-AA07-38C97F5BE4CB}" type="presOf" srcId="{DDF5AED1-286F-4ED2-9B44-5991B14D4462}" destId="{D83BFE58-A2CC-4EE0-A1E2-6F9FADBAB16F}" srcOrd="1" destOrd="0" presId="urn:microsoft.com/office/officeart/2005/8/layout/vProcess5"/>
    <dgm:cxn modelId="{B7BA9FF1-493E-4FA1-A6A4-86EDEBDDC97C}" srcId="{6803B9D4-3720-4924-9976-E828EDA06D09}" destId="{13CCF909-C6FD-4B42-9496-AE821D1CD058}" srcOrd="2" destOrd="0" parTransId="{6AB77C6A-4C40-432D-BF47-8EE84BB5DB77}" sibTransId="{254D1B65-0DBB-43EA-8A08-BBFB1BAD9776}"/>
    <dgm:cxn modelId="{95B52AED-62A5-410D-9D8B-8DEC45EA9860}" srcId="{6803B9D4-3720-4924-9976-E828EDA06D09}" destId="{8403A6EC-4CF8-4081-A163-FB9662EBFE0D}" srcOrd="1" destOrd="0" parTransId="{9018ED19-2690-4B98-A606-7F0CE6A3E72B}" sibTransId="{31C604AF-9537-4ED1-8A1F-F2DB80461FA9}"/>
    <dgm:cxn modelId="{1FF250A4-2E76-4486-859F-6B765D7829F1}" type="presOf" srcId="{8403A6EC-4CF8-4081-A163-FB9662EBFE0D}" destId="{77043E42-2656-493F-95DC-AC7F6FA55780}" srcOrd="0" destOrd="0" presId="urn:microsoft.com/office/officeart/2005/8/layout/vProcess5"/>
    <dgm:cxn modelId="{D55C11D0-7B1B-42CD-AFFB-1669632BE769}" type="presOf" srcId="{6803B9D4-3720-4924-9976-E828EDA06D09}" destId="{129215CE-0C8E-4827-8D55-5BBFF47F62E7}" srcOrd="0" destOrd="0" presId="urn:microsoft.com/office/officeart/2005/8/layout/vProcess5"/>
    <dgm:cxn modelId="{21C4BE2A-BA6D-46BB-AD16-FDB2AC98331B}" type="presParOf" srcId="{129215CE-0C8E-4827-8D55-5BBFF47F62E7}" destId="{90BC771B-8E59-471F-A2C7-F33949F7BDB6}" srcOrd="0" destOrd="0" presId="urn:microsoft.com/office/officeart/2005/8/layout/vProcess5"/>
    <dgm:cxn modelId="{A600B630-6171-4028-A3B0-5D1BC86B568E}" type="presParOf" srcId="{129215CE-0C8E-4827-8D55-5BBFF47F62E7}" destId="{7E98BC4B-988F-433F-886F-907CAF0DA5CF}" srcOrd="1" destOrd="0" presId="urn:microsoft.com/office/officeart/2005/8/layout/vProcess5"/>
    <dgm:cxn modelId="{427B0F51-05F0-4300-B26A-2A550A90B226}" type="presParOf" srcId="{129215CE-0C8E-4827-8D55-5BBFF47F62E7}" destId="{77043E42-2656-493F-95DC-AC7F6FA55780}" srcOrd="2" destOrd="0" presId="urn:microsoft.com/office/officeart/2005/8/layout/vProcess5"/>
    <dgm:cxn modelId="{48B6F85C-2B7C-447F-A498-31F7666469D4}" type="presParOf" srcId="{129215CE-0C8E-4827-8D55-5BBFF47F62E7}" destId="{F6D3F48D-C24B-49A1-AB34-F42D2E5AE64C}" srcOrd="3" destOrd="0" presId="urn:microsoft.com/office/officeart/2005/8/layout/vProcess5"/>
    <dgm:cxn modelId="{DDC2CA42-15CB-4BF0-BADF-B97D45A3685F}" type="presParOf" srcId="{129215CE-0C8E-4827-8D55-5BBFF47F62E7}" destId="{8EB0A1FE-8370-4A95-8409-3CE629AB5888}" srcOrd="4" destOrd="0" presId="urn:microsoft.com/office/officeart/2005/8/layout/vProcess5"/>
    <dgm:cxn modelId="{E57FA601-C9F9-4BB3-9436-70603714D0DD}" type="presParOf" srcId="{129215CE-0C8E-4827-8D55-5BBFF47F62E7}" destId="{F6C7F515-F0DE-4686-B2AE-82AC5FCA3269}" srcOrd="5" destOrd="0" presId="urn:microsoft.com/office/officeart/2005/8/layout/vProcess5"/>
    <dgm:cxn modelId="{4ECCC416-A5AC-4937-8E25-36AFC354FD57}" type="presParOf" srcId="{129215CE-0C8E-4827-8D55-5BBFF47F62E7}" destId="{D83BFE58-A2CC-4EE0-A1E2-6F9FADBAB16F}" srcOrd="6" destOrd="0" presId="urn:microsoft.com/office/officeart/2005/8/layout/vProcess5"/>
    <dgm:cxn modelId="{E1B6A594-DAEB-4B7A-83C7-0C0C38515EEB}" type="presParOf" srcId="{129215CE-0C8E-4827-8D55-5BBFF47F62E7}" destId="{964C417E-E5ED-4467-A175-1A27F98F05CA}" srcOrd="7" destOrd="0" presId="urn:microsoft.com/office/officeart/2005/8/layout/vProcess5"/>
    <dgm:cxn modelId="{6D123982-9F81-4BD4-9E4E-B0BE855A777B}" type="presParOf" srcId="{129215CE-0C8E-4827-8D55-5BBFF47F62E7}" destId="{2F4DECCE-7548-4F8D-96BB-920574E0E70D}"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16397-E959-4044-AA33-6C4B67056B26}">
      <dsp:nvSpPr>
        <dsp:cNvPr id="0" name=""/>
        <dsp:cNvSpPr/>
      </dsp:nvSpPr>
      <dsp:spPr>
        <a:xfrm>
          <a:off x="0" y="975599"/>
          <a:ext cx="3932238" cy="121680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lang="en-US" sz="2800" kern="1200" baseline="0" dirty="0"/>
        </a:p>
      </dsp:txBody>
      <dsp:txXfrm>
        <a:off x="59399" y="1034998"/>
        <a:ext cx="3813440" cy="1098002"/>
      </dsp:txXfrm>
    </dsp:sp>
    <dsp:sp modelId="{F3E074C3-723F-41BB-B6E4-7C5D9D523ACF}">
      <dsp:nvSpPr>
        <dsp:cNvPr id="0" name=""/>
        <dsp:cNvSpPr/>
      </dsp:nvSpPr>
      <dsp:spPr>
        <a:xfrm>
          <a:off x="0" y="2379599"/>
          <a:ext cx="3932238" cy="1216800"/>
        </a:xfrm>
        <a:prstGeom prst="roundRect">
          <a:avLst/>
        </a:prstGeom>
        <a:gradFill rotWithShape="0">
          <a:gsLst>
            <a:gs pos="0">
              <a:schemeClr val="accent3">
                <a:hueOff val="5430998"/>
                <a:satOff val="-45932"/>
                <a:lumOff val="-3725"/>
                <a:alphaOff val="0"/>
                <a:tint val="50000"/>
                <a:satMod val="300000"/>
              </a:schemeClr>
            </a:gs>
            <a:gs pos="35000">
              <a:schemeClr val="accent3">
                <a:hueOff val="5430998"/>
                <a:satOff val="-45932"/>
                <a:lumOff val="-3725"/>
                <a:alphaOff val="0"/>
                <a:tint val="37000"/>
                <a:satMod val="300000"/>
              </a:schemeClr>
            </a:gs>
            <a:gs pos="100000">
              <a:schemeClr val="accent3">
                <a:hueOff val="5430998"/>
                <a:satOff val="-45932"/>
                <a:lumOff val="-372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lang="en-US" sz="2800" kern="1200" dirty="0"/>
        </a:p>
      </dsp:txBody>
      <dsp:txXfrm>
        <a:off x="59399" y="2438998"/>
        <a:ext cx="3813440"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98BC4B-988F-433F-886F-907CAF0DA5CF}">
      <dsp:nvSpPr>
        <dsp:cNvPr id="0" name=""/>
        <dsp:cNvSpPr/>
      </dsp:nvSpPr>
      <dsp:spPr>
        <a:xfrm>
          <a:off x="0" y="0"/>
          <a:ext cx="3342402" cy="1371600"/>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lang="en-US" sz="2800" kern="1200" baseline="0" dirty="0"/>
        </a:p>
      </dsp:txBody>
      <dsp:txXfrm>
        <a:off x="40173" y="40173"/>
        <a:ext cx="1862338" cy="1291254"/>
      </dsp:txXfrm>
    </dsp:sp>
    <dsp:sp modelId="{77043E42-2656-493F-95DC-AC7F6FA55780}">
      <dsp:nvSpPr>
        <dsp:cNvPr id="0" name=""/>
        <dsp:cNvSpPr/>
      </dsp:nvSpPr>
      <dsp:spPr>
        <a:xfrm>
          <a:off x="294917" y="1600199"/>
          <a:ext cx="3342402" cy="1371600"/>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lang="en-US" sz="2800" kern="1200" dirty="0"/>
        </a:p>
      </dsp:txBody>
      <dsp:txXfrm>
        <a:off x="335090" y="1640372"/>
        <a:ext cx="2075598" cy="1291254"/>
      </dsp:txXfrm>
    </dsp:sp>
    <dsp:sp modelId="{F6D3F48D-C24B-49A1-AB34-F42D2E5AE64C}">
      <dsp:nvSpPr>
        <dsp:cNvPr id="0" name=""/>
        <dsp:cNvSpPr/>
      </dsp:nvSpPr>
      <dsp:spPr>
        <a:xfrm>
          <a:off x="589835" y="3200399"/>
          <a:ext cx="3342402" cy="137160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endParaRPr lang="en-US" sz="2800" kern="1200" dirty="0"/>
        </a:p>
      </dsp:txBody>
      <dsp:txXfrm>
        <a:off x="630008" y="3240572"/>
        <a:ext cx="2075598" cy="1291254"/>
      </dsp:txXfrm>
    </dsp:sp>
    <dsp:sp modelId="{8EB0A1FE-8370-4A95-8409-3CE629AB5888}">
      <dsp:nvSpPr>
        <dsp:cNvPr id="0" name=""/>
        <dsp:cNvSpPr/>
      </dsp:nvSpPr>
      <dsp:spPr>
        <a:xfrm>
          <a:off x="2450862" y="1040130"/>
          <a:ext cx="891540" cy="891540"/>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2651458" y="1040130"/>
        <a:ext cx="490348" cy="670884"/>
      </dsp:txXfrm>
    </dsp:sp>
    <dsp:sp modelId="{F6C7F515-F0DE-4686-B2AE-82AC5FCA3269}">
      <dsp:nvSpPr>
        <dsp:cNvPr id="0" name=""/>
        <dsp:cNvSpPr/>
      </dsp:nvSpPr>
      <dsp:spPr>
        <a:xfrm>
          <a:off x="2745780" y="2631186"/>
          <a:ext cx="891540" cy="891540"/>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dirty="0"/>
        </a:p>
      </dsp:txBody>
      <dsp:txXfrm>
        <a:off x="2946376" y="2631186"/>
        <a:ext cx="490348" cy="6708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95A3C121-0AC1-467A-99B6-8568070EA092}" type="datetimeFigureOut">
              <a:rPr lang="en-US" smtClean="0"/>
              <a:pPr/>
              <a:t>8/24/2017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91B10400-553B-4C4D-B9C6-422703CADF83}" type="slidenum">
              <a:rPr lang="en-US" smtClean="0"/>
              <a:pPr/>
              <a:t>‹#›</a:t>
            </a:fld>
            <a:endParaRPr lang="en-US" dirty="0"/>
          </a:p>
        </p:txBody>
      </p:sp>
    </p:spTree>
    <p:extLst>
      <p:ext uri="{BB962C8B-B14F-4D97-AF65-F5344CB8AC3E}">
        <p14:creationId xmlns:p14="http://schemas.microsoft.com/office/powerpoint/2010/main" val="944236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5747BE-E4A6-4AAA-B8B8-94347DC0F2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8190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p:nvPr>
        </p:nvSpPr>
        <p:spPr>
          <a:noFill/>
        </p:spPr>
        <p:txBody>
          <a:bodyPr/>
          <a:lstStyle/>
          <a:p>
            <a:pPr>
              <a:buFont typeface="Wingdings" pitchFamily="2" charset="2"/>
              <a:buNone/>
            </a:pPr>
            <a:fld id="{52FCA733-7415-42EB-820B-CFDF6BD6F443}" type="slidenum">
              <a:rPr lang="en-US" smtClean="0">
                <a:ea typeface="DejaVu Sans"/>
                <a:cs typeface="DejaVu Sans"/>
              </a:rPr>
              <a:pPr>
                <a:buFont typeface="Wingdings" pitchFamily="2" charset="2"/>
                <a:buNone/>
              </a:pPr>
              <a:t>10</a:t>
            </a:fld>
            <a:endParaRPr lang="en-US" dirty="0">
              <a:ea typeface="DejaVu Sans"/>
              <a:cs typeface="DejaVu Sans"/>
            </a:endParaRPr>
          </a:p>
        </p:txBody>
      </p:sp>
      <p:sp>
        <p:nvSpPr>
          <p:cNvPr id="79875" name="Rectangle 2"/>
          <p:cNvSpPr>
            <a:spLocks noGrp="1" noRot="1" noChangeAspect="1" noChangeArrowheads="1" noTextEdit="1"/>
          </p:cNvSpPr>
          <p:nvPr>
            <p:ph type="sldImg"/>
          </p:nvPr>
        </p:nvSpPr>
        <p:spPr/>
      </p:sp>
      <p:sp>
        <p:nvSpPr>
          <p:cNvPr id="79876" name="Rectangle 3"/>
          <p:cNvSpPr>
            <a:spLocks noGrp="1" noChangeArrowheads="1"/>
          </p:cNvSpPr>
          <p:nvPr>
            <p:ph type="body" idx="1"/>
          </p:nvPr>
        </p:nvSpPr>
        <p:spPr>
          <a:noFill/>
          <a:ln/>
        </p:spPr>
        <p:txBody>
          <a:bodyPr/>
          <a:lstStyle/>
          <a:p>
            <a:r>
              <a:rPr lang="en-US" dirty="0"/>
              <a:t>Just like the consumer buying process, the B2B process begins with need recognition. Needs arise from a variety of sources. </a:t>
            </a:r>
          </a:p>
          <a:p>
            <a:r>
              <a:rPr lang="en-US" dirty="0"/>
              <a:t>For example, a salesperson from firm A attends a trade show and visits firm B’s booth, which features a demonstration of a new sorting process. Although firm A had been looking for ways to improve its efficiency, it had not yet considered the possibility of sorting efficiencies. </a:t>
            </a:r>
          </a:p>
        </p:txBody>
      </p:sp>
    </p:spTree>
    <p:extLst>
      <p:ext uri="{BB962C8B-B14F-4D97-AF65-F5344CB8AC3E}">
        <p14:creationId xmlns:p14="http://schemas.microsoft.com/office/powerpoint/2010/main" val="43518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p:nvPr>
        </p:nvSpPr>
        <p:spPr>
          <a:noFill/>
        </p:spPr>
        <p:txBody>
          <a:bodyPr/>
          <a:lstStyle/>
          <a:p>
            <a:pPr>
              <a:buFont typeface="Wingdings" pitchFamily="2" charset="2"/>
              <a:buNone/>
            </a:pPr>
            <a:fld id="{CACE1A0D-7FA9-4F7F-A95A-2B60209E0764}" type="slidenum">
              <a:rPr lang="en-US" smtClean="0">
                <a:ea typeface="DejaVu Sans"/>
                <a:cs typeface="DejaVu Sans"/>
              </a:rPr>
              <a:pPr>
                <a:buFont typeface="Wingdings" pitchFamily="2" charset="2"/>
                <a:buNone/>
              </a:pPr>
              <a:t>11</a:t>
            </a:fld>
            <a:endParaRPr lang="en-US" dirty="0">
              <a:ea typeface="DejaVu Sans"/>
              <a:cs typeface="DejaVu Sans"/>
            </a:endParaRPr>
          </a:p>
        </p:txBody>
      </p:sp>
      <p:sp>
        <p:nvSpPr>
          <p:cNvPr id="80899" name="Rectangle 2"/>
          <p:cNvSpPr>
            <a:spLocks noGrp="1" noRot="1" noChangeAspect="1" noChangeArrowheads="1" noTextEdit="1"/>
          </p:cNvSpPr>
          <p:nvPr>
            <p:ph type="sldImg"/>
          </p:nvPr>
        </p:nvSpPr>
        <p:spPr/>
      </p:sp>
      <p:sp>
        <p:nvSpPr>
          <p:cNvPr id="80900" name="Rectangle 3"/>
          <p:cNvSpPr>
            <a:spLocks noGrp="1" noChangeArrowheads="1"/>
          </p:cNvSpPr>
          <p:nvPr>
            <p:ph type="body" idx="1"/>
          </p:nvPr>
        </p:nvSpPr>
        <p:spPr>
          <a:noFill/>
          <a:ln/>
        </p:spPr>
        <p:txBody>
          <a:bodyPr/>
          <a:lstStyle/>
          <a:p>
            <a:r>
              <a:rPr lang="en-US" dirty="0"/>
              <a:t>Not only do RFPs enable the buyer to solicit pricing and other information from a variety of suppliers, but they also allow suppliers to learn about the buyer and its specific needs.</a:t>
            </a:r>
          </a:p>
        </p:txBody>
      </p:sp>
    </p:spTree>
    <p:extLst>
      <p:ext uri="{BB962C8B-B14F-4D97-AF65-F5344CB8AC3E}">
        <p14:creationId xmlns:p14="http://schemas.microsoft.com/office/powerpoint/2010/main" val="2175030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p:nvPr>
        </p:nvSpPr>
        <p:spPr>
          <a:noFill/>
        </p:spPr>
        <p:txBody>
          <a:bodyPr/>
          <a:lstStyle/>
          <a:p>
            <a:pPr>
              <a:buFont typeface="Wingdings" pitchFamily="2" charset="2"/>
              <a:buNone/>
            </a:pPr>
            <a:fld id="{FB099D3A-6974-4FDF-85F3-7D0B81AAF894}" type="slidenum">
              <a:rPr lang="en-US" smtClean="0">
                <a:ea typeface="DejaVu Sans"/>
                <a:cs typeface="DejaVu Sans"/>
              </a:rPr>
              <a:pPr>
                <a:buFont typeface="Wingdings" pitchFamily="2" charset="2"/>
                <a:buNone/>
              </a:pPr>
              <a:t>12</a:t>
            </a:fld>
            <a:endParaRPr lang="en-US" dirty="0">
              <a:ea typeface="DejaVu Sans"/>
              <a:cs typeface="DejaVu Sans"/>
            </a:endParaRPr>
          </a:p>
        </p:txBody>
      </p:sp>
      <p:sp>
        <p:nvSpPr>
          <p:cNvPr id="81923" name="Rectangle 2"/>
          <p:cNvSpPr>
            <a:spLocks noGrp="1" noRot="1" noChangeAspect="1" noChangeArrowheads="1" noTextEdit="1"/>
          </p:cNvSpPr>
          <p:nvPr>
            <p:ph type="sldImg"/>
          </p:nvPr>
        </p:nvSpPr>
        <p:spPr/>
      </p:sp>
      <p:sp>
        <p:nvSpPr>
          <p:cNvPr id="81924" name="Rectangle 3"/>
          <p:cNvSpPr>
            <a:spLocks noGrp="1" noChangeArrowheads="1"/>
          </p:cNvSpPr>
          <p:nvPr>
            <p:ph type="body" idx="1"/>
          </p:nvPr>
        </p:nvSpPr>
        <p:spPr>
          <a:noFill/>
          <a:ln/>
        </p:spPr>
        <p:txBody>
          <a:bodyPr/>
          <a:lstStyle/>
          <a:p>
            <a:r>
              <a:rPr lang="en-US" dirty="0"/>
              <a:t>RFPs enable the buyer to solicit pricing and other information from a variety of suppliers and they also allow suppliers to learn about the buyer and its specific needs.  </a:t>
            </a:r>
          </a:p>
          <a:p>
            <a:endParaRPr lang="en-US" dirty="0"/>
          </a:p>
          <a:p>
            <a:r>
              <a:rPr lang="en-US" dirty="0"/>
              <a:t>The web link on this page brings you to the Fed </a:t>
            </a:r>
            <a:r>
              <a:rPr lang="en-US" dirty="0" err="1"/>
              <a:t>BizOpps</a:t>
            </a:r>
            <a:r>
              <a:rPr lang="en-US" dirty="0"/>
              <a:t> site, which exists for any firm that wishes to bid on government contracts. </a:t>
            </a:r>
          </a:p>
          <a:p>
            <a:r>
              <a:rPr lang="en-US" dirty="0"/>
              <a:t>Potential suppliers can view the products/services being sought. </a:t>
            </a:r>
          </a:p>
          <a:p>
            <a:endParaRPr lang="en-US" dirty="0"/>
          </a:p>
          <a:p>
            <a:r>
              <a:rPr lang="en-US" dirty="0"/>
              <a:t>Website:</a:t>
            </a:r>
            <a:r>
              <a:rPr lang="en-US" baseline="0" dirty="0"/>
              <a:t> https://www.fbo.gov/index?cck=1&amp;au=&amp;ck=</a:t>
            </a:r>
            <a:endParaRPr lang="en-US" dirty="0"/>
          </a:p>
        </p:txBody>
      </p:sp>
    </p:spTree>
    <p:extLst>
      <p:ext uri="{BB962C8B-B14F-4D97-AF65-F5344CB8AC3E}">
        <p14:creationId xmlns:p14="http://schemas.microsoft.com/office/powerpoint/2010/main" val="3883208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p:spPr>
        <p:txBody>
          <a:bodyPr/>
          <a:lstStyle/>
          <a:p>
            <a:pPr>
              <a:buFont typeface="Wingdings" pitchFamily="2" charset="2"/>
              <a:buNone/>
            </a:pPr>
            <a:fld id="{8404E010-6432-45B4-995A-166894739678}" type="slidenum">
              <a:rPr lang="en-US" smtClean="0">
                <a:ea typeface="DejaVu Sans"/>
                <a:cs typeface="DejaVu Sans"/>
              </a:rPr>
              <a:pPr>
                <a:buFont typeface="Wingdings" pitchFamily="2" charset="2"/>
                <a:buNone/>
              </a:pPr>
              <a:t>13</a:t>
            </a:fld>
            <a:endParaRPr lang="en-US" dirty="0">
              <a:ea typeface="DejaVu Sans"/>
              <a:cs typeface="DejaVu Sans"/>
            </a:endParaRPr>
          </a:p>
        </p:txBody>
      </p:sp>
      <p:sp>
        <p:nvSpPr>
          <p:cNvPr id="82947" name="Rectangle 2"/>
          <p:cNvSpPr>
            <a:spLocks noGrp="1" noRot="1" noChangeAspect="1" noChangeArrowheads="1" noTextEdit="1"/>
          </p:cNvSpPr>
          <p:nvPr>
            <p:ph type="sldImg"/>
          </p:nvPr>
        </p:nvSpPr>
        <p:spPr/>
      </p:sp>
      <p:sp>
        <p:nvSpPr>
          <p:cNvPr id="82948" name="Rectangle 3"/>
          <p:cNvSpPr>
            <a:spLocks noGrp="1" noChangeArrowheads="1"/>
          </p:cNvSpPr>
          <p:nvPr>
            <p:ph type="body" idx="1"/>
          </p:nvPr>
        </p:nvSpPr>
        <p:spPr>
          <a:noFill/>
          <a:ln/>
        </p:spPr>
        <p:txBody>
          <a:bodyPr/>
          <a:lstStyle/>
          <a:p>
            <a:r>
              <a:rPr lang="en-US" dirty="0"/>
              <a:t>Firms apply different strategies for vendor selection: Some always choose the lowest price, whereas others apply more complicated selection criteria. The government uses preferred contractor programs, designed to offer small and minority-owned firms greater opportunity. </a:t>
            </a:r>
          </a:p>
        </p:txBody>
      </p:sp>
    </p:spTree>
    <p:extLst>
      <p:ext uri="{BB962C8B-B14F-4D97-AF65-F5344CB8AC3E}">
        <p14:creationId xmlns:p14="http://schemas.microsoft.com/office/powerpoint/2010/main" val="2346790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p:spPr>
        <p:txBody>
          <a:bodyPr/>
          <a:lstStyle/>
          <a:p>
            <a:pPr>
              <a:buFont typeface="Wingdings" pitchFamily="2" charset="2"/>
              <a:buNone/>
            </a:pPr>
            <a:fld id="{34201B94-620A-4843-99EF-F3A72C8E875C}" type="slidenum">
              <a:rPr lang="en-US" smtClean="0">
                <a:ea typeface="DejaVu Sans"/>
                <a:cs typeface="DejaVu Sans"/>
              </a:rPr>
              <a:pPr>
                <a:buFont typeface="Wingdings" pitchFamily="2" charset="2"/>
                <a:buNone/>
              </a:pPr>
              <a:t>14</a:t>
            </a:fld>
            <a:endParaRPr lang="en-US" dirty="0">
              <a:ea typeface="DejaVu Sans"/>
              <a:cs typeface="DejaVu Sans"/>
            </a:endParaRPr>
          </a:p>
        </p:txBody>
      </p:sp>
      <p:sp>
        <p:nvSpPr>
          <p:cNvPr id="83971" name="Rectangle 2"/>
          <p:cNvSpPr>
            <a:spLocks noGrp="1" noRot="1" noChangeAspect="1" noChangeArrowheads="1" noTextEdit="1"/>
          </p:cNvSpPr>
          <p:nvPr>
            <p:ph type="sldImg"/>
          </p:nvPr>
        </p:nvSpPr>
        <p:spPr/>
      </p:sp>
      <p:sp>
        <p:nvSpPr>
          <p:cNvPr id="83972" name="Rectangle 3"/>
          <p:cNvSpPr>
            <a:spLocks noGrp="1" noChangeArrowheads="1"/>
          </p:cNvSpPr>
          <p:nvPr>
            <p:ph type="body" idx="1"/>
          </p:nvPr>
        </p:nvSpPr>
        <p:spPr>
          <a:noFill/>
          <a:ln/>
        </p:spPr>
        <p:txBody>
          <a:bodyPr/>
          <a:lstStyle/>
          <a:p>
            <a:r>
              <a:rPr lang="en-US" dirty="0"/>
              <a:t>After a vendor is chosen, terms of the contract still need to be negotiated. When these terms have been agreed upon, the contract can be signed. </a:t>
            </a:r>
          </a:p>
        </p:txBody>
      </p:sp>
    </p:spTree>
    <p:extLst>
      <p:ext uri="{BB962C8B-B14F-4D97-AF65-F5344CB8AC3E}">
        <p14:creationId xmlns:p14="http://schemas.microsoft.com/office/powerpoint/2010/main" val="1984414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p:nvPr>
        </p:nvSpPr>
        <p:spPr>
          <a:noFill/>
        </p:spPr>
        <p:txBody>
          <a:bodyPr/>
          <a:lstStyle/>
          <a:p>
            <a:pPr>
              <a:buFont typeface="Wingdings" pitchFamily="2" charset="2"/>
              <a:buNone/>
            </a:pPr>
            <a:fld id="{7614CC2D-DB14-4692-B761-992A9ADEEC25}" type="slidenum">
              <a:rPr lang="en-US" smtClean="0">
                <a:ea typeface="DejaVu Sans"/>
                <a:cs typeface="DejaVu Sans"/>
              </a:rPr>
              <a:pPr>
                <a:buFont typeface="Wingdings" pitchFamily="2" charset="2"/>
                <a:buNone/>
              </a:pPr>
              <a:t>15</a:t>
            </a:fld>
            <a:endParaRPr lang="en-US" dirty="0">
              <a:ea typeface="DejaVu Sans"/>
              <a:cs typeface="DejaVu Sans"/>
            </a:endParaRPr>
          </a:p>
        </p:txBody>
      </p:sp>
      <p:sp>
        <p:nvSpPr>
          <p:cNvPr id="86019" name="Rectangle 2"/>
          <p:cNvSpPr>
            <a:spLocks noGrp="1" noRot="1" noChangeAspect="1" noChangeArrowheads="1" noTextEdit="1"/>
          </p:cNvSpPr>
          <p:nvPr>
            <p:ph type="sldImg"/>
          </p:nvPr>
        </p:nvSpPr>
        <p:spPr/>
      </p:sp>
      <p:sp>
        <p:nvSpPr>
          <p:cNvPr id="86020" name="Rectangle 3"/>
          <p:cNvSpPr>
            <a:spLocks noGrp="1" noChangeArrowheads="1"/>
          </p:cNvSpPr>
          <p:nvPr>
            <p:ph type="body" idx="1"/>
          </p:nvPr>
        </p:nvSpPr>
        <p:spPr>
          <a:noFill/>
          <a:ln/>
        </p:spPr>
        <p:txBody>
          <a:bodyPr/>
          <a:lstStyle/>
          <a:p>
            <a:r>
              <a:rPr lang="en-US" dirty="0"/>
              <a:t>After the vendor has performed the service or delivered the order, the buyer conducts a vendor analysis to judge whether the vendor should provide future purchases.</a:t>
            </a:r>
          </a:p>
        </p:txBody>
      </p:sp>
    </p:spTree>
    <p:extLst>
      <p:ext uri="{BB962C8B-B14F-4D97-AF65-F5344CB8AC3E}">
        <p14:creationId xmlns:p14="http://schemas.microsoft.com/office/powerpoint/2010/main" val="1010846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p:sp>
      <p:sp>
        <p:nvSpPr>
          <p:cNvPr id="76803" name="Rectangle 3"/>
          <p:cNvSpPr>
            <a:spLocks noGrp="1" noChangeArrowheads="1"/>
          </p:cNvSpPr>
          <p:nvPr>
            <p:ph type="body" idx="1"/>
          </p:nvPr>
        </p:nvSpPr>
        <p:spPr>
          <a:ln/>
        </p:spPr>
        <p:txBody>
          <a:bodyPr/>
          <a:lstStyle/>
          <a:p>
            <a:pPr marL="205146" indent="-205146">
              <a:buFont typeface="+mj-lt"/>
              <a:buAutoNum type="arabicPeriod"/>
              <a:defRPr/>
            </a:pPr>
            <a:r>
              <a:rPr lang="en-US" dirty="0"/>
              <a:t>Need recognition, Product specification, RFP process, Proposal analysis and supplier selection, Orders specification, Vendor/performance assessment using metrics</a:t>
            </a:r>
          </a:p>
          <a:p>
            <a:pPr marL="205146" indent="-205146">
              <a:buFont typeface="+mj-lt"/>
              <a:buAutoNum type="arabicPeriod"/>
              <a:defRPr/>
            </a:pPr>
            <a:r>
              <a:rPr lang="en-US" dirty="0"/>
              <a:t>Vendor Analysis</a:t>
            </a:r>
          </a:p>
          <a:p>
            <a:pPr marL="871869" lvl="1" indent="-205146">
              <a:buFont typeface="+mj-lt"/>
              <a:buAutoNum type="arabicPeriod"/>
              <a:defRPr/>
            </a:pPr>
            <a:r>
              <a:rPr lang="en-US" dirty="0"/>
              <a:t>The buying team develops a list of issues that it believes are important to consider in the evaluation of the vendor.</a:t>
            </a:r>
          </a:p>
          <a:p>
            <a:pPr marL="871869" lvl="1" indent="-205146">
              <a:buFont typeface="+mj-lt"/>
              <a:buAutoNum type="arabicPeriod"/>
              <a:defRPr/>
            </a:pPr>
            <a:r>
              <a:rPr lang="en-US" dirty="0"/>
              <a:t>To determine how important each of these issues (in column 1) is, the buying team assigns an importance score to each (column 2). The more important the issue, the higher a score it will receive, but the importance scores must add up to. </a:t>
            </a:r>
          </a:p>
          <a:p>
            <a:pPr marL="871869" lvl="1" indent="-205146">
              <a:buFont typeface="+mj-lt"/>
              <a:buAutoNum type="arabicPeriod"/>
              <a:defRPr/>
            </a:pPr>
            <a:r>
              <a:rPr lang="en-US" dirty="0"/>
              <a:t>In the third column, the buying team assigns numbers that reflect its judgments about how well the vendor performs. </a:t>
            </a:r>
          </a:p>
          <a:p>
            <a:pPr marL="871869" lvl="1" indent="-205146">
              <a:buFont typeface="+mj-lt"/>
              <a:buAutoNum type="arabicPeriod"/>
              <a:defRPr/>
            </a:pPr>
            <a:r>
              <a:rPr lang="en-US" dirty="0"/>
              <a:t>To get the overall performance of the vendor, in the fourth column, the team combines the importance of each issue and the vendor’s performance scores by multiplying them together. </a:t>
            </a:r>
          </a:p>
          <a:p>
            <a:pPr marL="205146" indent="-205146">
              <a:buFont typeface="+mj-lt"/>
              <a:buAutoNum type="arabicPeriod"/>
              <a:defRPr/>
            </a:pPr>
            <a:endParaRPr lang="en-US" dirty="0"/>
          </a:p>
          <a:p>
            <a:pPr>
              <a:defRPr/>
            </a:pPr>
            <a:endParaRPr lang="en-US" dirty="0"/>
          </a:p>
        </p:txBody>
      </p:sp>
    </p:spTree>
    <p:extLst>
      <p:ext uri="{BB962C8B-B14F-4D97-AF65-F5344CB8AC3E}">
        <p14:creationId xmlns:p14="http://schemas.microsoft.com/office/powerpoint/2010/main" val="53774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p:spPr>
        <p:txBody>
          <a:bodyPr/>
          <a:lstStyle/>
          <a:p>
            <a:pPr>
              <a:buFont typeface="Wingdings" pitchFamily="2" charset="2"/>
              <a:buNone/>
            </a:pPr>
            <a:fld id="{B2B06F97-53A7-44B0-A580-912C192095AC}" type="slidenum">
              <a:rPr lang="en-US" smtClean="0">
                <a:ea typeface="DejaVu Sans"/>
                <a:cs typeface="DejaVu Sans"/>
              </a:rPr>
              <a:pPr>
                <a:buFont typeface="Wingdings" pitchFamily="2" charset="2"/>
                <a:buNone/>
              </a:pPr>
              <a:t>17</a:t>
            </a:fld>
            <a:endParaRPr lang="en-US" dirty="0">
              <a:ea typeface="DejaVu Sans"/>
              <a:cs typeface="DejaVu Sans"/>
            </a:endParaRPr>
          </a:p>
        </p:txBody>
      </p:sp>
      <p:sp>
        <p:nvSpPr>
          <p:cNvPr id="89091" name="Rectangle 2"/>
          <p:cNvSpPr>
            <a:spLocks noGrp="1" noRot="1" noChangeAspect="1" noChangeArrowheads="1" noTextEdit="1"/>
          </p:cNvSpPr>
          <p:nvPr>
            <p:ph type="sldImg"/>
          </p:nvPr>
        </p:nvSpPr>
        <p:spPr/>
      </p:sp>
      <p:sp>
        <p:nvSpPr>
          <p:cNvPr id="89092" name="Rectangle 3"/>
          <p:cNvSpPr>
            <a:spLocks noGrp="1" noChangeArrowheads="1"/>
          </p:cNvSpPr>
          <p:nvPr>
            <p:ph type="body" idx="1"/>
          </p:nvPr>
        </p:nvSpPr>
        <p:spPr>
          <a:noFill/>
          <a:ln/>
        </p:spPr>
        <p:txBody>
          <a:bodyPr/>
          <a:lstStyle/>
          <a:p>
            <a:r>
              <a:rPr lang="en-US" b="1" dirty="0"/>
              <a:t>Group activity: </a:t>
            </a:r>
            <a:r>
              <a:rPr lang="en-US" dirty="0"/>
              <a:t>Have the students diagram a purchase situation that involves all of these roles. </a:t>
            </a:r>
          </a:p>
          <a:p>
            <a:endParaRPr lang="en-US" dirty="0"/>
          </a:p>
          <a:p>
            <a:r>
              <a:rPr lang="en-US" dirty="0"/>
              <a:t>The book uses the example of a doctor/patient relationship, but many similar examples also exist</a:t>
            </a:r>
            <a:r>
              <a:rPr lang="en-US" i="1" dirty="0"/>
              <a:t>.</a:t>
            </a:r>
            <a:r>
              <a:rPr lang="en-US" dirty="0"/>
              <a:t> </a:t>
            </a:r>
          </a:p>
        </p:txBody>
      </p:sp>
    </p:spTree>
    <p:extLst>
      <p:ext uri="{BB962C8B-B14F-4D97-AF65-F5344CB8AC3E}">
        <p14:creationId xmlns:p14="http://schemas.microsoft.com/office/powerpoint/2010/main" val="4240036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p:spPr>
        <p:txBody>
          <a:bodyPr/>
          <a:lstStyle/>
          <a:p>
            <a:pPr>
              <a:buFont typeface="Wingdings" pitchFamily="2" charset="2"/>
              <a:buNone/>
            </a:pPr>
            <a:fld id="{78EF12D5-DD7B-42F6-814F-43E9E5B4BCC4}" type="slidenum">
              <a:rPr lang="en-US" smtClean="0">
                <a:ea typeface="DejaVu Sans"/>
                <a:cs typeface="DejaVu Sans"/>
              </a:rPr>
              <a:pPr>
                <a:buFont typeface="Wingdings" pitchFamily="2" charset="2"/>
                <a:buNone/>
              </a:pPr>
              <a:t>18</a:t>
            </a:fld>
            <a:endParaRPr lang="en-US" dirty="0">
              <a:ea typeface="DejaVu Sans"/>
              <a:cs typeface="DejaVu Sans"/>
            </a:endParaRPr>
          </a:p>
        </p:txBody>
      </p:sp>
      <p:sp>
        <p:nvSpPr>
          <p:cNvPr id="66563" name="Rectangle 2"/>
          <p:cNvSpPr>
            <a:spLocks noGrp="1" noRot="1" noChangeAspect="1" noChangeArrowheads="1" noTextEdit="1"/>
          </p:cNvSpPr>
          <p:nvPr>
            <p:ph type="sldImg"/>
          </p:nvPr>
        </p:nvSpPr>
        <p:spPr/>
      </p:sp>
      <p:sp>
        <p:nvSpPr>
          <p:cNvPr id="66564" name="Rectangle 3"/>
          <p:cNvSpPr>
            <a:spLocks noGrp="1" noChangeArrowheads="1"/>
          </p:cNvSpPr>
          <p:nvPr>
            <p:ph type="body" idx="1"/>
          </p:nvPr>
        </p:nvSpPr>
        <p:spPr>
          <a:noFill/>
          <a:ln/>
        </p:spPr>
        <p:txBody>
          <a:bodyPr/>
          <a:lstStyle/>
          <a:p>
            <a:r>
              <a:rPr lang="en-US" dirty="0"/>
              <a:t>Different firms assign different ultimate responsibility for purchase decisions. Even within a firm, different buying groups have unique buying styles. Marketers must understand the dynamics of the buying center to succeed.  </a:t>
            </a:r>
          </a:p>
          <a:p>
            <a:endParaRPr lang="en-US" b="1" dirty="0"/>
          </a:p>
          <a:p>
            <a:r>
              <a:rPr lang="en-US" b="1" dirty="0"/>
              <a:t>Ask students:  </a:t>
            </a:r>
            <a:r>
              <a:rPr lang="en-US" dirty="0"/>
              <a:t>Assume your family or the household in which you live is a buying center. Is it</a:t>
            </a:r>
            <a:r>
              <a:rPr lang="en-US" baseline="0" dirty="0"/>
              <a:t> </a:t>
            </a:r>
            <a:r>
              <a:rPr lang="en-US" dirty="0"/>
              <a:t>autocratic, consultative, or consensus when making group buying decisions such as planning a vacation or shopping for groceries?</a:t>
            </a:r>
          </a:p>
        </p:txBody>
      </p:sp>
    </p:spTree>
    <p:extLst>
      <p:ext uri="{BB962C8B-B14F-4D97-AF65-F5344CB8AC3E}">
        <p14:creationId xmlns:p14="http://schemas.microsoft.com/office/powerpoint/2010/main" val="2724240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p:sp>
      <p:sp>
        <p:nvSpPr>
          <p:cNvPr id="76803" name="Rectangle 3"/>
          <p:cNvSpPr>
            <a:spLocks noGrp="1" noChangeArrowheads="1"/>
          </p:cNvSpPr>
          <p:nvPr>
            <p:ph type="body" idx="1"/>
          </p:nvPr>
        </p:nvSpPr>
        <p:spPr>
          <a:ln/>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a:t>1. Buying roles include:</a:t>
            </a:r>
          </a:p>
          <a:p>
            <a:pPr marL="309144" indent="0">
              <a:buFont typeface="+mj-lt"/>
              <a:buNone/>
              <a:defRPr/>
            </a:pPr>
            <a:r>
              <a:rPr lang="en-US" sz="1200" dirty="0"/>
              <a:t>(1) initiator, the person who first suggests buying the particular product or service</a:t>
            </a:r>
          </a:p>
          <a:p>
            <a:pPr marL="309144" indent="0">
              <a:buFont typeface="+mj-lt"/>
              <a:buNone/>
              <a:defRPr/>
            </a:pPr>
            <a:r>
              <a:rPr lang="en-US" sz="1200" dirty="0"/>
              <a:t>(2) influencer, person whose views influence other members of the buying center in making the final decision;</a:t>
            </a:r>
          </a:p>
          <a:p>
            <a:pPr marL="309144" indent="0">
              <a:buFont typeface="+mj-lt"/>
              <a:buNone/>
              <a:defRPr/>
            </a:pPr>
            <a:r>
              <a:rPr lang="en-US" sz="1200" dirty="0"/>
              <a:t>(3) decider, the person who ultimately determines any part of or the entire buying decision—whether to buy, what to buy, how to buy, or where to buy; </a:t>
            </a:r>
          </a:p>
          <a:p>
            <a:pPr marL="309144" indent="0">
              <a:buFont typeface="+mj-lt"/>
              <a:buNone/>
              <a:defRPr/>
            </a:pPr>
            <a:r>
              <a:rPr lang="en-US" sz="1200" dirty="0"/>
              <a:t>(4) buyer, the person who handles the paperwork of the actual purchase;</a:t>
            </a:r>
          </a:p>
          <a:p>
            <a:pPr marL="309144" indent="0">
              <a:buFont typeface="+mj-lt"/>
              <a:buNone/>
              <a:defRPr/>
            </a:pPr>
            <a:r>
              <a:rPr lang="en-US" sz="1200" dirty="0"/>
              <a:t>(5) user, the persons who consumes or uses the product or service; and </a:t>
            </a:r>
          </a:p>
          <a:p>
            <a:pPr marL="309144" indent="0">
              <a:buFont typeface="+mj-lt"/>
              <a:buNone/>
              <a:defRPr/>
            </a:pPr>
            <a:r>
              <a:rPr lang="en-US" sz="1200" dirty="0"/>
              <a:t>(6) gatekeeper, the persons who controls information or access, or both, to decision makers and influencers.”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tx1"/>
                </a:solidFill>
                <a:effectLst/>
                <a:latin typeface="Arial" pitchFamily="34" charset="0"/>
                <a:ea typeface="+mn-ea"/>
                <a:cs typeface="+mn-cs"/>
              </a:rPr>
              <a:t>2. autocratic, democratic, consultative, and consensus</a:t>
            </a:r>
            <a:endParaRPr lang="en-US" sz="1050" kern="1200" dirty="0">
              <a:solidFill>
                <a:schemeClr val="tx1"/>
              </a:solidFill>
              <a:effectLst/>
              <a:latin typeface="Arial" pitchFamily="34" charset="0"/>
              <a:ea typeface="+mn-ea"/>
              <a:cs typeface="+mn-cs"/>
            </a:endParaRPr>
          </a:p>
        </p:txBody>
      </p:sp>
    </p:spTree>
    <p:extLst>
      <p:ext uri="{BB962C8B-B14F-4D97-AF65-F5344CB8AC3E}">
        <p14:creationId xmlns:p14="http://schemas.microsoft.com/office/powerpoint/2010/main" val="127293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a:solidFill>
              <a:srgbClr val="000000"/>
            </a:solidFill>
            <a:miter lim="800000"/>
          </a:ln>
        </p:spPr>
      </p:sp>
      <p:sp>
        <p:nvSpPr>
          <p:cNvPr id="64516" name="Slide Number Placeholder 3"/>
          <p:cNvSpPr>
            <a:spLocks noGrp="1"/>
          </p:cNvSpPr>
          <p:nvPr>
            <p:ph type="sldNum" sz="quarter"/>
          </p:nvPr>
        </p:nvSpPr>
        <p:spPr>
          <a:noFill/>
          <a:ln>
            <a:miter lim="800000"/>
          </a:ln>
        </p:spPr>
        <p:txBody>
          <a:bodyPr/>
          <a:lstStyle/>
          <a:p>
            <a:pPr>
              <a:buFont typeface="Wingdings" pitchFamily="2" charset="2"/>
              <a:buNone/>
            </a:pPr>
            <a:fld id="{84EDEDC0-C4A0-4E04-9328-63DE37644AD0}" type="slidenum">
              <a:rPr lang="en-US" smtClean="0">
                <a:ea typeface="DejaVu Sans"/>
                <a:cs typeface="DejaVu Sans"/>
              </a:rPr>
              <a:pPr>
                <a:buFont typeface="Wingdings" pitchFamily="2" charset="2"/>
                <a:buNone/>
              </a:pPr>
              <a:t>2</a:t>
            </a:fld>
            <a:endParaRPr lang="en-US" dirty="0">
              <a:ea typeface="DejaVu Sans"/>
              <a:cs typeface="DejaVu Sans"/>
            </a:endParaRPr>
          </a:p>
        </p:txBody>
      </p:sp>
      <p:sp>
        <p:nvSpPr>
          <p:cNvPr id="6" name="Notes Placeholder 2"/>
          <p:cNvSpPr>
            <a:spLocks noGrp="1"/>
          </p:cNvSpPr>
          <p:nvPr>
            <p:ph type="body" idx="10"/>
          </p:nvPr>
        </p:nvSpPr>
        <p:spPr/>
        <p:txBody>
          <a:bodyPr>
            <a:noAutofit/>
          </a:bodyPr>
          <a:lstStyle/>
          <a:p>
            <a:pPr fontAlgn="base"/>
            <a:r>
              <a:rPr lang="en-US" sz="1200" b="1" i="0" kern="1200" dirty="0">
                <a:solidFill>
                  <a:schemeClr val="tx1"/>
                </a:solidFill>
                <a:effectLst/>
                <a:latin typeface="Arial" pitchFamily="34" charset="0"/>
                <a:ea typeface="+mn-ea"/>
                <a:cs typeface="+mn-cs"/>
              </a:rPr>
              <a:t>LO7-1 </a:t>
            </a:r>
            <a:r>
              <a:rPr lang="en-US" sz="1200" b="0" i="0" kern="1200" dirty="0">
                <a:solidFill>
                  <a:schemeClr val="tx1"/>
                </a:solidFill>
                <a:effectLst/>
                <a:latin typeface="Arial" pitchFamily="34" charset="0"/>
                <a:ea typeface="+mn-ea"/>
                <a:cs typeface="+mn-cs"/>
              </a:rPr>
              <a:t>Describe the ways in which business-to-business (B2B) firms segment their markets.</a:t>
            </a:r>
          </a:p>
          <a:p>
            <a:pPr fontAlgn="base"/>
            <a:r>
              <a:rPr lang="en-US" sz="1200" b="1" i="0" kern="1200" dirty="0">
                <a:solidFill>
                  <a:schemeClr val="tx1"/>
                </a:solidFill>
                <a:effectLst/>
                <a:latin typeface="Arial" pitchFamily="34" charset="0"/>
                <a:ea typeface="+mn-ea"/>
                <a:cs typeface="+mn-cs"/>
              </a:rPr>
              <a:t>LO7-2 </a:t>
            </a:r>
            <a:r>
              <a:rPr lang="en-US" sz="1200" b="0" i="0" kern="1200" dirty="0">
                <a:solidFill>
                  <a:schemeClr val="tx1"/>
                </a:solidFill>
                <a:effectLst/>
                <a:latin typeface="Arial" pitchFamily="34" charset="0"/>
                <a:ea typeface="+mn-ea"/>
                <a:cs typeface="+mn-cs"/>
              </a:rPr>
              <a:t>List the steps in the B2B buying process.</a:t>
            </a:r>
          </a:p>
          <a:p>
            <a:pPr fontAlgn="base"/>
            <a:r>
              <a:rPr lang="en-US" sz="1200" b="1" i="0" kern="1200" dirty="0">
                <a:solidFill>
                  <a:schemeClr val="tx1"/>
                </a:solidFill>
                <a:effectLst/>
                <a:latin typeface="Arial" pitchFamily="34" charset="0"/>
                <a:ea typeface="+mn-ea"/>
                <a:cs typeface="+mn-cs"/>
              </a:rPr>
              <a:t>LO7-3 </a:t>
            </a:r>
            <a:r>
              <a:rPr lang="en-US" sz="1200" b="0" i="0" kern="1200" dirty="0">
                <a:solidFill>
                  <a:schemeClr val="tx1"/>
                </a:solidFill>
                <a:effectLst/>
                <a:latin typeface="Arial" pitchFamily="34" charset="0"/>
                <a:ea typeface="+mn-ea"/>
                <a:cs typeface="+mn-cs"/>
              </a:rPr>
              <a:t>Identify the roles within the buying center.</a:t>
            </a:r>
          </a:p>
          <a:p>
            <a:pPr fontAlgn="base"/>
            <a:r>
              <a:rPr lang="en-US" sz="1200" b="1" i="0" kern="1200" dirty="0">
                <a:solidFill>
                  <a:schemeClr val="tx1"/>
                </a:solidFill>
                <a:effectLst/>
                <a:latin typeface="Arial" pitchFamily="34" charset="0"/>
                <a:ea typeface="+mn-ea"/>
                <a:cs typeface="+mn-cs"/>
              </a:rPr>
              <a:t>LO7-4 </a:t>
            </a:r>
            <a:r>
              <a:rPr lang="en-US" sz="1200" b="0" i="0" kern="1200" dirty="0">
                <a:solidFill>
                  <a:schemeClr val="tx1"/>
                </a:solidFill>
                <a:effectLst/>
                <a:latin typeface="Arial" pitchFamily="34" charset="0"/>
                <a:ea typeface="+mn-ea"/>
                <a:cs typeface="+mn-cs"/>
              </a:rPr>
              <a:t>Describe the different types of organizational cultures.</a:t>
            </a:r>
          </a:p>
          <a:p>
            <a:pPr fontAlgn="base"/>
            <a:r>
              <a:rPr lang="en-US" sz="1200" b="1" i="0" kern="1200" dirty="0">
                <a:solidFill>
                  <a:schemeClr val="tx1"/>
                </a:solidFill>
                <a:effectLst/>
                <a:latin typeface="Arial" pitchFamily="34" charset="0"/>
                <a:ea typeface="+mn-ea"/>
                <a:cs typeface="+mn-cs"/>
              </a:rPr>
              <a:t>LO7-5 </a:t>
            </a:r>
            <a:r>
              <a:rPr lang="en-US" sz="1200" b="0" i="0" kern="1200" dirty="0">
                <a:solidFill>
                  <a:schemeClr val="tx1"/>
                </a:solidFill>
                <a:effectLst/>
                <a:latin typeface="Arial" pitchFamily="34" charset="0"/>
                <a:ea typeface="+mn-ea"/>
                <a:cs typeface="+mn-cs"/>
              </a:rPr>
              <a:t>Detail different buying situations. </a:t>
            </a:r>
          </a:p>
          <a:p>
            <a:pPr fontAlgn="base"/>
            <a:endParaRPr lang="en-US" sz="1200" dirty="0"/>
          </a:p>
          <a:p>
            <a:pPr>
              <a:defRPr/>
            </a:pPr>
            <a:r>
              <a:rPr lang="en-US" sz="1200" dirty="0"/>
              <a:t>These</a:t>
            </a:r>
            <a:r>
              <a:rPr lang="en-US" sz="1200" baseline="0" dirty="0"/>
              <a:t> </a:t>
            </a:r>
            <a:r>
              <a:rPr lang="en-US" sz="1200" dirty="0"/>
              <a:t>are the learning objectives guiding the chapter and will be explored in more detail in the following slides.</a:t>
            </a:r>
            <a:endParaRPr lang="en-US" dirty="0"/>
          </a:p>
        </p:txBody>
      </p:sp>
    </p:spTree>
    <p:extLst>
      <p:ext uri="{BB962C8B-B14F-4D97-AF65-F5344CB8AC3E}">
        <p14:creationId xmlns:p14="http://schemas.microsoft.com/office/powerpoint/2010/main" val="1657928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p:spPr>
        <p:txBody>
          <a:bodyPr/>
          <a:lstStyle/>
          <a:p>
            <a:pPr>
              <a:buFont typeface="Wingdings" pitchFamily="2" charset="2"/>
              <a:buNone/>
            </a:pPr>
            <a:fld id="{93B9E5EC-DF59-455A-886F-FD6D4060F118}" type="slidenum">
              <a:rPr lang="en-US" smtClean="0">
                <a:ea typeface="DejaVu Sans"/>
                <a:cs typeface="DejaVu Sans"/>
              </a:rPr>
              <a:pPr>
                <a:buFont typeface="Wingdings" pitchFamily="2" charset="2"/>
                <a:buNone/>
              </a:pPr>
              <a:t>20</a:t>
            </a:fld>
            <a:endParaRPr lang="en-US" dirty="0">
              <a:ea typeface="DejaVu Sans"/>
              <a:cs typeface="DejaVu Sans"/>
            </a:endParaRPr>
          </a:p>
        </p:txBody>
      </p:sp>
      <p:sp>
        <p:nvSpPr>
          <p:cNvPr id="93187" name="Rectangle 2"/>
          <p:cNvSpPr>
            <a:spLocks noGrp="1" noRot="1" noChangeAspect="1" noChangeArrowheads="1" noTextEdit="1"/>
          </p:cNvSpPr>
          <p:nvPr>
            <p:ph type="sldImg"/>
          </p:nvPr>
        </p:nvSpPr>
        <p:spPr/>
      </p:sp>
      <p:sp>
        <p:nvSpPr>
          <p:cNvPr id="93188" name="Rectangle 3"/>
          <p:cNvSpPr>
            <a:spLocks noGrp="1" noChangeArrowheads="1"/>
          </p:cNvSpPr>
          <p:nvPr>
            <p:ph type="body" idx="1"/>
          </p:nvPr>
        </p:nvSpPr>
        <p:spPr>
          <a:noFill/>
          <a:ln/>
        </p:spPr>
        <p:txBody>
          <a:bodyPr/>
          <a:lstStyle/>
          <a:p>
            <a:r>
              <a:rPr lang="en-US" dirty="0"/>
              <a:t>As in B2C, different B2B buying situations require different levels of effort and the involvement of various parties. The effort required by each situation varies.  </a:t>
            </a:r>
          </a:p>
          <a:p>
            <a:endParaRPr lang="en-US" b="1" dirty="0"/>
          </a:p>
          <a:p>
            <a:r>
              <a:rPr lang="en-US" b="1" dirty="0"/>
              <a:t>Ask Students: </a:t>
            </a:r>
            <a:r>
              <a:rPr lang="en-US" dirty="0"/>
              <a:t>Suppose you represented a private label manufacturer of women’s apparel that was selling to Target. Think about the differences in the three buying situations.</a:t>
            </a:r>
            <a:r>
              <a:rPr lang="en-US" baseline="0" dirty="0"/>
              <a:t> </a:t>
            </a:r>
            <a:r>
              <a:rPr lang="en-US" dirty="0"/>
              <a:t>Which would be the easiest option for the apparel salesperson to accomplish? Which would be the hardest?  Why? </a:t>
            </a:r>
          </a:p>
        </p:txBody>
      </p:sp>
    </p:spTree>
    <p:extLst>
      <p:ext uri="{BB962C8B-B14F-4D97-AF65-F5344CB8AC3E}">
        <p14:creationId xmlns:p14="http://schemas.microsoft.com/office/powerpoint/2010/main" val="2827810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p:sp>
      <p:sp>
        <p:nvSpPr>
          <p:cNvPr id="100355" name="Rectangle 3"/>
          <p:cNvSpPr>
            <a:spLocks noGrp="1" noChangeArrowheads="1"/>
          </p:cNvSpPr>
          <p:nvPr>
            <p:ph type="body" idx="1"/>
          </p:nvPr>
        </p:nvSpPr>
        <p:spPr>
          <a:ln/>
        </p:spPr>
        <p:txBody>
          <a:bodyPr/>
          <a:lstStyle/>
          <a:p>
            <a:pPr marL="205146" indent="-205146">
              <a:buFont typeface="+mj-lt"/>
              <a:buAutoNum type="arabicPeriod"/>
              <a:defRPr/>
            </a:pPr>
            <a:r>
              <a:rPr lang="en-US" sz="1100" kern="1200" dirty="0">
                <a:solidFill>
                  <a:schemeClr val="tx1"/>
                </a:solidFill>
                <a:effectLst/>
                <a:latin typeface="Arial" pitchFamily="34" charset="0"/>
                <a:ea typeface="+mn-ea"/>
                <a:cs typeface="+mn-cs"/>
              </a:rPr>
              <a:t>A new buy is a situation in which a customer purchases a good or service for the first time, therefore likely being a more involved buying decision. In a rebuy, a buyer simply buys additional units of products that had previously been purchased. In a modified rebuy, the buyer decides to change some specifications in buying a product similar to one they bought in the past, such as the price, quality level, options, and so forth.</a:t>
            </a:r>
            <a:endParaRPr lang="en-US" sz="1100" dirty="0"/>
          </a:p>
        </p:txBody>
      </p:sp>
    </p:spTree>
    <p:extLst>
      <p:ext uri="{BB962C8B-B14F-4D97-AF65-F5344CB8AC3E}">
        <p14:creationId xmlns:p14="http://schemas.microsoft.com/office/powerpoint/2010/main" val="1343687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p:sp>
      <p:sp>
        <p:nvSpPr>
          <p:cNvPr id="102403"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Business-to-business (B2B) marketing</a:t>
            </a:r>
            <a:r>
              <a:rPr lang="en-US" dirty="0"/>
              <a:t> refers to the process of buying and selling goods or services to be used in the production of other goods and services, for consumption by the buying organization, and/or for resale by wholesalers and retailers.</a:t>
            </a:r>
            <a:endParaRPr lang="en-US" b="1" dirty="0"/>
          </a:p>
          <a:p>
            <a:endParaRPr lang="en-US" dirty="0"/>
          </a:p>
        </p:txBody>
      </p:sp>
    </p:spTree>
    <p:extLst>
      <p:ext uri="{BB962C8B-B14F-4D97-AF65-F5344CB8AC3E}">
        <p14:creationId xmlns:p14="http://schemas.microsoft.com/office/powerpoint/2010/main" val="4159970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p:sp>
      <p:sp>
        <p:nvSpPr>
          <p:cNvPr id="103427"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Buying center</a:t>
            </a:r>
            <a:r>
              <a:rPr lang="en-US" dirty="0"/>
              <a:t> participants are people responsible for the buying decisions.</a:t>
            </a:r>
          </a:p>
          <a:p>
            <a:endParaRPr lang="en-US" dirty="0"/>
          </a:p>
        </p:txBody>
      </p:sp>
    </p:spTree>
    <p:extLst>
      <p:ext uri="{BB962C8B-B14F-4D97-AF65-F5344CB8AC3E}">
        <p14:creationId xmlns:p14="http://schemas.microsoft.com/office/powerpoint/2010/main" val="3321742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p:sp>
      <p:sp>
        <p:nvSpPr>
          <p:cNvPr id="105475"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1" dirty="0"/>
              <a:t>request for proposals (RFP)</a:t>
            </a:r>
            <a:r>
              <a:rPr lang="en-US" dirty="0"/>
              <a:t> is a process through which buying organizations invite alternative suppliers to bid on supplying their required components.</a:t>
            </a:r>
          </a:p>
          <a:p>
            <a:endParaRPr lang="en-US" dirty="0"/>
          </a:p>
        </p:txBody>
      </p:sp>
    </p:spTree>
    <p:extLst>
      <p:ext uri="{BB962C8B-B14F-4D97-AF65-F5344CB8AC3E}">
        <p14:creationId xmlns:p14="http://schemas.microsoft.com/office/powerpoint/2010/main" val="1519483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p:sp>
      <p:sp>
        <p:nvSpPr>
          <p:cNvPr id="106499"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Resellers</a:t>
            </a:r>
            <a:r>
              <a:rPr lang="en-US" dirty="0"/>
              <a:t> are marketing intermediaries that resell manufactured products without significantly altering their form.</a:t>
            </a:r>
            <a:endParaRPr lang="en-US" b="1" dirty="0"/>
          </a:p>
          <a:p>
            <a:endParaRPr lang="en-US" dirty="0"/>
          </a:p>
        </p:txBody>
      </p:sp>
    </p:spTree>
    <p:extLst>
      <p:ext uri="{BB962C8B-B14F-4D97-AF65-F5344CB8AC3E}">
        <p14:creationId xmlns:p14="http://schemas.microsoft.com/office/powerpoint/2010/main" val="1456546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723745-35C6-4E48-B229-E98308745F13}" type="slidenum">
              <a:rPr kumimoji="0" lang="en-US" sz="1200" b="0" i="0" u="none" strike="noStrike" kern="1200" cap="none" spc="0" normalizeH="0" baseline="0" noProof="0" smtClean="0">
                <a:ln>
                  <a:noFill/>
                </a:ln>
                <a:solidFill>
                  <a:prstClr val="black"/>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1185151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p:spPr>
        <p:txBody>
          <a:bodyPr/>
          <a:lstStyle/>
          <a:p>
            <a:pPr>
              <a:buFont typeface="Wingdings" pitchFamily="2" charset="2"/>
              <a:buNone/>
            </a:pPr>
            <a:fld id="{78EF12D5-DD7B-42F6-814F-43E9E5B4BCC4}" type="slidenum">
              <a:rPr lang="en-US" smtClean="0">
                <a:ea typeface="DejaVu Sans"/>
                <a:cs typeface="DejaVu Sans"/>
              </a:rPr>
              <a:pPr>
                <a:buFont typeface="Wingdings" pitchFamily="2" charset="2"/>
                <a:buNone/>
              </a:pPr>
              <a:t>3</a:t>
            </a:fld>
            <a:endParaRPr lang="en-US" dirty="0">
              <a:ea typeface="DejaVu Sans"/>
              <a:cs typeface="DejaVu Sans"/>
            </a:endParaRPr>
          </a:p>
        </p:txBody>
      </p:sp>
      <p:sp>
        <p:nvSpPr>
          <p:cNvPr id="66563" name="Rectangle 2"/>
          <p:cNvSpPr>
            <a:spLocks noGrp="1" noRot="1" noChangeAspect="1" noChangeArrowheads="1" noTextEdit="1"/>
          </p:cNvSpPr>
          <p:nvPr>
            <p:ph type="sldImg"/>
          </p:nvPr>
        </p:nvSpPr>
        <p:spPr/>
      </p:sp>
      <p:sp>
        <p:nvSpPr>
          <p:cNvPr id="66564" name="Rectangle 3"/>
          <p:cNvSpPr>
            <a:spLocks noGrp="1" noChangeArrowheads="1"/>
          </p:cNvSpPr>
          <p:nvPr>
            <p:ph type="body" idx="1"/>
          </p:nvPr>
        </p:nvSpPr>
        <p:spPr>
          <a:noFill/>
          <a:ln/>
        </p:spPr>
        <p:txBody>
          <a:bodyPr/>
          <a:lstStyle/>
          <a:p>
            <a:r>
              <a:rPr lang="en-US" dirty="0"/>
              <a:t>Students must understand the distinction between B2B and B2C. A wide range of businesses participate in B2B transactions.   </a:t>
            </a:r>
          </a:p>
          <a:p>
            <a:r>
              <a:rPr lang="en-US" dirty="0"/>
              <a:t>This weblink is to the census page which contains all the details on the North American Industry Classification System</a:t>
            </a:r>
            <a:r>
              <a:rPr lang="en-US" sz="1200" b="0" i="0" kern="1200" dirty="0">
                <a:solidFill>
                  <a:schemeClr val="tx1"/>
                </a:solidFill>
                <a:effectLst/>
                <a:latin typeface="Arial" pitchFamily="34" charset="0"/>
                <a:ea typeface="+mn-ea"/>
                <a:cs typeface="+mn-cs"/>
              </a:rPr>
              <a:t>—</a:t>
            </a:r>
            <a:r>
              <a:rPr lang="en-US" dirty="0"/>
              <a:t>the government’s method of classifying business activity. </a:t>
            </a:r>
          </a:p>
          <a:p>
            <a:endParaRPr lang="en-US" dirty="0"/>
          </a:p>
          <a:p>
            <a:r>
              <a:rPr lang="en-US" dirty="0"/>
              <a:t>Website:</a:t>
            </a:r>
            <a:r>
              <a:rPr lang="en-US" baseline="0" dirty="0"/>
              <a:t> http://www.census.gov/eos/www/naics/</a:t>
            </a:r>
            <a:endParaRPr lang="en-US" dirty="0"/>
          </a:p>
        </p:txBody>
      </p:sp>
    </p:spTree>
    <p:extLst>
      <p:ext uri="{BB962C8B-B14F-4D97-AF65-F5344CB8AC3E}">
        <p14:creationId xmlns:p14="http://schemas.microsoft.com/office/powerpoint/2010/main" val="2208121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p:nvPr>
        </p:nvSpPr>
        <p:spPr>
          <a:noFill/>
        </p:spPr>
        <p:txBody>
          <a:bodyPr/>
          <a:lstStyle/>
          <a:p>
            <a:pPr>
              <a:buFont typeface="Wingdings" pitchFamily="2" charset="2"/>
              <a:buNone/>
            </a:pPr>
            <a:fld id="{E4CEAEFD-93EF-4FA2-A778-B6F937AA6657}" type="slidenum">
              <a:rPr lang="en-US" smtClean="0">
                <a:ea typeface="DejaVu Sans"/>
                <a:cs typeface="DejaVu Sans"/>
              </a:rPr>
              <a:pPr>
                <a:buFont typeface="Wingdings" pitchFamily="2" charset="2"/>
                <a:buNone/>
              </a:pPr>
              <a:t>4</a:t>
            </a:fld>
            <a:endParaRPr lang="en-US" dirty="0">
              <a:ea typeface="DejaVu Sans"/>
              <a:cs typeface="DejaVu Sans"/>
            </a:endParaRPr>
          </a:p>
        </p:txBody>
      </p:sp>
      <p:sp>
        <p:nvSpPr>
          <p:cNvPr id="67587" name="Rectangle 2"/>
          <p:cNvSpPr>
            <a:spLocks noGrp="1" noRot="1" noChangeAspect="1" noChangeArrowheads="1" noTextEdit="1"/>
          </p:cNvSpPr>
          <p:nvPr>
            <p:ph type="sldImg"/>
          </p:nvPr>
        </p:nvSpPr>
        <p:spPr/>
      </p:sp>
      <p:sp>
        <p:nvSpPr>
          <p:cNvPr id="67588" name="Rectangle 3"/>
          <p:cNvSpPr>
            <a:spLocks noGrp="1" noChangeArrowheads="1"/>
          </p:cNvSpPr>
          <p:nvPr>
            <p:ph type="body" idx="1"/>
          </p:nvPr>
        </p:nvSpPr>
        <p:spPr>
          <a:noFill/>
          <a:ln/>
        </p:spPr>
        <p:txBody>
          <a:bodyPr/>
          <a:lstStyle/>
          <a:p>
            <a:r>
              <a:rPr lang="en-US" dirty="0"/>
              <a:t>When a company like Burt’s Bees buys raw materials to make their products, it is a B2B purchase. When they sell the products to the retailer it is a</a:t>
            </a:r>
            <a:r>
              <a:rPr lang="en-US" baseline="0" dirty="0"/>
              <a:t> B2B purchase. W</a:t>
            </a:r>
            <a:r>
              <a:rPr lang="en-US" dirty="0"/>
              <a:t>hen the retailer sells the product to the end consumer it is a B2C purchase.  </a:t>
            </a:r>
          </a:p>
          <a:p>
            <a:endParaRPr lang="en-US" dirty="0"/>
          </a:p>
          <a:p>
            <a:r>
              <a:rPr lang="en-US" dirty="0"/>
              <a:t>Tradeshows are common for B2B selling and allow manufacturers to see new raw materials and for resellers to see new products.  </a:t>
            </a:r>
          </a:p>
          <a:p>
            <a:r>
              <a:rPr lang="en-US" b="1" dirty="0"/>
              <a:t>Ask students </a:t>
            </a:r>
            <a:r>
              <a:rPr lang="en-US" dirty="0"/>
              <a:t>if they have attended any B2B tradeshows.  If so, what typically happens, what is the environment, and what did they learn at the show?</a:t>
            </a:r>
          </a:p>
          <a:p>
            <a:r>
              <a:rPr lang="en-US" dirty="0"/>
              <a:t>Video link: https://www.youtube.com/watch?v=aKYsOA2ge_A</a:t>
            </a:r>
          </a:p>
        </p:txBody>
      </p:sp>
    </p:spTree>
    <p:extLst>
      <p:ext uri="{BB962C8B-B14F-4D97-AF65-F5344CB8AC3E}">
        <p14:creationId xmlns:p14="http://schemas.microsoft.com/office/powerpoint/2010/main" val="2816512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p:spPr>
        <p:txBody>
          <a:bodyPr/>
          <a:lstStyle/>
          <a:p>
            <a:pPr>
              <a:buFont typeface="Wingdings" pitchFamily="2" charset="2"/>
              <a:buNone/>
            </a:pPr>
            <a:fld id="{1DD60694-3D65-4C39-9FE7-DD0ECA80C538}" type="slidenum">
              <a:rPr lang="en-US" smtClean="0">
                <a:ea typeface="DejaVu Sans"/>
                <a:cs typeface="DejaVu Sans"/>
              </a:rPr>
              <a:pPr>
                <a:buFont typeface="Wingdings" pitchFamily="2" charset="2"/>
                <a:buNone/>
              </a:pPr>
              <a:t>5</a:t>
            </a:fld>
            <a:endParaRPr lang="en-US" dirty="0">
              <a:ea typeface="DejaVu Sans"/>
              <a:cs typeface="DejaVu Sans"/>
            </a:endParaRPr>
          </a:p>
        </p:txBody>
      </p:sp>
      <p:sp>
        <p:nvSpPr>
          <p:cNvPr id="68611" name="Rectangle 2"/>
          <p:cNvSpPr>
            <a:spLocks noGrp="1" noRot="1" noChangeAspect="1" noChangeArrowheads="1" noTextEdit="1"/>
          </p:cNvSpPr>
          <p:nvPr>
            <p:ph type="sldImg"/>
          </p:nvPr>
        </p:nvSpPr>
        <p:spPr/>
      </p:sp>
      <p:sp>
        <p:nvSpPr>
          <p:cNvPr id="68612" name="Rectangle 3"/>
          <p:cNvSpPr>
            <a:spLocks noGrp="1" noChangeArrowheads="1"/>
          </p:cNvSpPr>
          <p:nvPr>
            <p:ph type="body" idx="1"/>
          </p:nvPr>
        </p:nvSpPr>
        <p:spPr>
          <a:noFill/>
          <a:ln/>
        </p:spPr>
        <p:txBody>
          <a:bodyPr/>
          <a:lstStyle/>
          <a:p>
            <a:r>
              <a:rPr lang="en-US" dirty="0"/>
              <a:t>Resellers perform an essential service: They aggregate goods from manufacturers and sell them to retailers or, in the case of retailers, they sell them to consumers. Thus, one reseller can represent many different manufacturers, which saves the manufacturers the trouble of finding retailers or consumers and gives retailers or consumers the ability to buy only the desired quantity from the reseller. </a:t>
            </a:r>
          </a:p>
        </p:txBody>
      </p:sp>
    </p:spTree>
    <p:extLst>
      <p:ext uri="{BB962C8B-B14F-4D97-AF65-F5344CB8AC3E}">
        <p14:creationId xmlns:p14="http://schemas.microsoft.com/office/powerpoint/2010/main" val="227599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p:nvPr>
        </p:nvSpPr>
        <p:spPr>
          <a:noFill/>
        </p:spPr>
        <p:txBody>
          <a:bodyPr/>
          <a:lstStyle/>
          <a:p>
            <a:pPr>
              <a:buFont typeface="Wingdings" pitchFamily="2" charset="2"/>
              <a:buNone/>
            </a:pPr>
            <a:fld id="{80A2A1AC-6774-4469-958D-BEFB7ABF8705}" type="slidenum">
              <a:rPr lang="en-US" smtClean="0">
                <a:ea typeface="DejaVu Sans"/>
                <a:cs typeface="DejaVu Sans"/>
              </a:rPr>
              <a:pPr>
                <a:buFont typeface="Wingdings" pitchFamily="2" charset="2"/>
                <a:buNone/>
              </a:pPr>
              <a:t>6</a:t>
            </a:fld>
            <a:endParaRPr lang="en-US" dirty="0">
              <a:ea typeface="DejaVu Sans"/>
              <a:cs typeface="DejaVu Sans"/>
            </a:endParaRPr>
          </a:p>
        </p:txBody>
      </p:sp>
      <p:sp>
        <p:nvSpPr>
          <p:cNvPr id="73731" name="Rectangle 2"/>
          <p:cNvSpPr>
            <a:spLocks noGrp="1" noRot="1" noChangeAspect="1" noChangeArrowheads="1" noTextEdit="1"/>
          </p:cNvSpPr>
          <p:nvPr>
            <p:ph type="sldImg"/>
          </p:nvPr>
        </p:nvSpPr>
        <p:spPr/>
      </p:sp>
      <p:sp>
        <p:nvSpPr>
          <p:cNvPr id="73732" name="Rectangle 3"/>
          <p:cNvSpPr>
            <a:spLocks noGrp="1" noChangeArrowheads="1"/>
          </p:cNvSpPr>
          <p:nvPr>
            <p:ph type="body" idx="1"/>
          </p:nvPr>
        </p:nvSpPr>
        <p:spPr>
          <a:noFill/>
          <a:ln/>
        </p:spPr>
        <p:txBody>
          <a:bodyPr/>
          <a:lstStyle/>
          <a:p>
            <a:r>
              <a:rPr lang="en-US" b="1" dirty="0"/>
              <a:t>Group activity: </a:t>
            </a:r>
            <a:r>
              <a:rPr lang="en-US" dirty="0"/>
              <a:t>Have students consider their university as a purchasing institution.  What types of products and services must universities purchase? </a:t>
            </a:r>
          </a:p>
        </p:txBody>
      </p:sp>
    </p:spTree>
    <p:extLst>
      <p:ext uri="{BB962C8B-B14F-4D97-AF65-F5344CB8AC3E}">
        <p14:creationId xmlns:p14="http://schemas.microsoft.com/office/powerpoint/2010/main" val="4143342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p:spPr>
        <p:txBody>
          <a:bodyPr/>
          <a:lstStyle/>
          <a:p>
            <a:pPr>
              <a:buFont typeface="Wingdings" pitchFamily="2" charset="2"/>
              <a:buNone/>
            </a:pPr>
            <a:fld id="{31371973-D950-40C8-8E8C-06C37DFBEE7C}" type="slidenum">
              <a:rPr lang="en-US" smtClean="0">
                <a:ea typeface="DejaVu Sans"/>
                <a:cs typeface="DejaVu Sans"/>
              </a:rPr>
              <a:pPr>
                <a:buFont typeface="Wingdings" pitchFamily="2" charset="2"/>
                <a:buNone/>
              </a:pPr>
              <a:t>7</a:t>
            </a:fld>
            <a:endParaRPr lang="en-US" dirty="0">
              <a:ea typeface="DejaVu Sans"/>
              <a:cs typeface="DejaVu Sans"/>
            </a:endParaRPr>
          </a:p>
        </p:txBody>
      </p:sp>
      <p:sp>
        <p:nvSpPr>
          <p:cNvPr id="74755" name="Rectangle 2"/>
          <p:cNvSpPr>
            <a:spLocks noGrp="1" noRot="1" noChangeAspect="1" noChangeArrowheads="1" noTextEdit="1"/>
          </p:cNvSpPr>
          <p:nvPr>
            <p:ph type="sldImg"/>
          </p:nvPr>
        </p:nvSpPr>
        <p:spPr/>
      </p:sp>
      <p:sp>
        <p:nvSpPr>
          <p:cNvPr id="74756" name="Rectangle 3"/>
          <p:cNvSpPr>
            <a:spLocks noGrp="1" noChangeArrowheads="1"/>
          </p:cNvSpPr>
          <p:nvPr>
            <p:ph type="body" idx="1"/>
          </p:nvPr>
        </p:nvSpPr>
        <p:spPr>
          <a:noFill/>
          <a:ln/>
        </p:spPr>
        <p:txBody>
          <a:bodyPr/>
          <a:lstStyle/>
          <a:p>
            <a:r>
              <a:rPr lang="en-US" dirty="0"/>
              <a:t>Many firms sell exclusively to government entities and therefore are adept at meeting the unique needs of governmental buyers. For example, firms in the defense industry generally sell exclusively to governments. </a:t>
            </a:r>
          </a:p>
        </p:txBody>
      </p:sp>
    </p:spTree>
    <p:extLst>
      <p:ext uri="{BB962C8B-B14F-4D97-AF65-F5344CB8AC3E}">
        <p14:creationId xmlns:p14="http://schemas.microsoft.com/office/powerpoint/2010/main" val="345335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p:sp>
      <p:sp>
        <p:nvSpPr>
          <p:cNvPr id="76803" name="Rectangle 3"/>
          <p:cNvSpPr>
            <a:spLocks noGrp="1" noChangeArrowheads="1"/>
          </p:cNvSpPr>
          <p:nvPr>
            <p:ph type="body" idx="1"/>
          </p:nvPr>
        </p:nvSpPr>
        <p:spPr>
          <a:ln/>
        </p:spPr>
        <p:txBody>
          <a:bodyPr/>
          <a:lstStyle/>
          <a:p>
            <a:pPr marL="205146" indent="-205146">
              <a:buFont typeface="+mj-lt"/>
              <a:buAutoNum type="arabicPeriod"/>
              <a:defRPr/>
            </a:pPr>
            <a:r>
              <a:rPr lang="en-US" dirty="0"/>
              <a:t>Resellers, Institutions, Government, Manufacturers/Service</a:t>
            </a:r>
            <a:r>
              <a:rPr lang="en-US" baseline="0" dirty="0"/>
              <a:t> providers</a:t>
            </a:r>
            <a:endParaRPr lang="en-US" dirty="0"/>
          </a:p>
        </p:txBody>
      </p:sp>
    </p:spTree>
    <p:extLst>
      <p:ext uri="{BB962C8B-B14F-4D97-AF65-F5344CB8AC3E}">
        <p14:creationId xmlns:p14="http://schemas.microsoft.com/office/powerpoint/2010/main" val="3573477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p:sp>
      <p:sp>
        <p:nvSpPr>
          <p:cNvPr id="77827" name="Notes Placeholder 2"/>
          <p:cNvSpPr>
            <a:spLocks noGrp="1"/>
          </p:cNvSpPr>
          <p:nvPr>
            <p:ph type="body" idx="1"/>
          </p:nvPr>
        </p:nvSpPr>
        <p:spPr>
          <a:noFill/>
          <a:ln/>
        </p:spPr>
        <p:txBody>
          <a:bodyPr/>
          <a:lstStyle/>
          <a:p>
            <a:r>
              <a:rPr lang="en-US" dirty="0"/>
              <a:t>Although B2B and B2C buying processes are similar, this chapter highlights some key differences</a:t>
            </a:r>
            <a:r>
              <a:rPr lang="en-US" i="1" dirty="0"/>
              <a:t>.</a:t>
            </a:r>
            <a:r>
              <a:rPr lang="en-US" dirty="0"/>
              <a:t> </a:t>
            </a:r>
          </a:p>
        </p:txBody>
      </p:sp>
      <p:sp>
        <p:nvSpPr>
          <p:cNvPr id="77828" name="Slide Number Placeholder 3"/>
          <p:cNvSpPr>
            <a:spLocks noGrp="1"/>
          </p:cNvSpPr>
          <p:nvPr>
            <p:ph type="sldNum" sz="quarter"/>
          </p:nvPr>
        </p:nvSpPr>
        <p:spPr>
          <a:noFill/>
        </p:spPr>
        <p:txBody>
          <a:bodyPr/>
          <a:lstStyle/>
          <a:p>
            <a:pPr>
              <a:buFont typeface="Wingdings" pitchFamily="2" charset="2"/>
              <a:buNone/>
            </a:pPr>
            <a:fld id="{880F77CA-E84C-4DF7-A53D-3FDF736A0A6E}" type="slidenum">
              <a:rPr lang="en-US" smtClean="0">
                <a:ea typeface="DejaVu Sans"/>
                <a:cs typeface="DejaVu Sans"/>
              </a:rPr>
              <a:pPr>
                <a:buFont typeface="Wingdings" pitchFamily="2" charset="2"/>
                <a:buNone/>
              </a:pPr>
              <a:t>9</a:t>
            </a:fld>
            <a:endParaRPr lang="en-US" dirty="0">
              <a:ea typeface="DejaVu Sans"/>
              <a:cs typeface="DejaVu Sans"/>
            </a:endParaRPr>
          </a:p>
        </p:txBody>
      </p:sp>
    </p:spTree>
    <p:extLst>
      <p:ext uri="{BB962C8B-B14F-4D97-AF65-F5344CB8AC3E}">
        <p14:creationId xmlns:p14="http://schemas.microsoft.com/office/powerpoint/2010/main" val="3567903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2"/>
          <p:cNvSpPr>
            <a:spLocks noGrp="1" noChangeArrowheads="1"/>
          </p:cNvSpPr>
          <p:nvPr>
            <p:ph type="subTitle" idx="1" hasCustomPrompt="1"/>
          </p:nvPr>
        </p:nvSpPr>
        <p:spPr>
          <a:xfrm>
            <a:off x="3258708" y="2322565"/>
            <a:ext cx="4769280" cy="3041599"/>
          </a:xfrm>
        </p:spPr>
        <p:txBody>
          <a:bodyPr/>
          <a:lstStyle>
            <a:lvl1pPr marL="0" indent="0" algn="l">
              <a:spcBef>
                <a:spcPts val="0"/>
              </a:spcBef>
              <a:buFont typeface="Wingdings" pitchFamily="2" charset="2"/>
              <a:buNone/>
              <a:defRPr sz="4400" spc="150" baseline="0">
                <a:solidFill>
                  <a:schemeClr val="accent3"/>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2" name="Rectangle 1"/>
          <p:cNvSpPr>
            <a:spLocks noGrp="1" noChangeArrowheads="1"/>
          </p:cNvSpPr>
          <p:nvPr>
            <p:ph type="ctrTitle"/>
          </p:nvPr>
        </p:nvSpPr>
        <p:spPr>
          <a:xfrm>
            <a:off x="1365564" y="485110"/>
            <a:ext cx="6662424" cy="886490"/>
          </a:xfrm>
        </p:spPr>
        <p:txBody>
          <a:bodyPr/>
          <a:lstStyle>
            <a:lvl1pPr algn="l">
              <a:defRPr sz="8000">
                <a:solidFill>
                  <a:srgbClr val="316E97"/>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 name="Rectangle 1"/>
          <p:cNvSpPr/>
          <p:nvPr/>
        </p:nvSpPr>
        <p:spPr>
          <a:xfrm>
            <a:off x="228600" y="0"/>
            <a:ext cx="1143000" cy="1371600"/>
          </a:xfrm>
          <a:prstGeom prst="rect">
            <a:avLst/>
          </a:prstGeom>
          <a:solidFill>
            <a:srgbClr val="316E9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Arial" panose="020B0604020202020204" pitchFamily="34" charset="0"/>
            </a:endParaRPr>
          </a:p>
        </p:txBody>
      </p:sp>
      <p:sp>
        <p:nvSpPr>
          <p:cNvPr id="7" name="Content Placeholder 6"/>
          <p:cNvSpPr>
            <a:spLocks noGrp="1"/>
          </p:cNvSpPr>
          <p:nvPr>
            <p:ph sz="quarter" idx="10" hasCustomPrompt="1"/>
          </p:nvPr>
        </p:nvSpPr>
        <p:spPr>
          <a:xfrm>
            <a:off x="228600" y="928355"/>
            <a:ext cx="1136964" cy="387811"/>
          </a:xfrm>
        </p:spPr>
        <p:txBody>
          <a:bodyPr/>
          <a:lstStyle>
            <a:lvl1pPr algn="ctr">
              <a:defRPr sz="1600" b="1">
                <a:solidFill>
                  <a:schemeClr val="bg1"/>
                </a:solidFill>
                <a:latin typeface="Arial Rounded MT Bold" panose="020F0704030504030204" pitchFamily="34" charset="0"/>
              </a:defRPr>
            </a:lvl1pPr>
          </a:lstStyle>
          <a:p>
            <a:pPr lvl="0"/>
            <a:r>
              <a:rPr lang="en-US" dirty="0"/>
              <a:t>Chapter</a:t>
            </a:r>
          </a:p>
        </p:txBody>
      </p:sp>
      <p:pic>
        <p:nvPicPr>
          <p:cNvPr id="15" name="MH Tagline" descr="Tagline: Because learning changes everyth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
        <p:nvSpPr>
          <p:cNvPr id="16" name="Copyright"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Calibri" panose="020F0502020204030204" pitchFamily="34" charset="0"/>
              </a:rPr>
              <a:t>Copyright © 2018 McGraw-Hill Education. All rights reserved. No reproduction or distribution without the prior written consent of McGraw-Hill Education.</a:t>
            </a:r>
          </a:p>
        </p:txBody>
      </p:sp>
      <p:sp>
        <p:nvSpPr>
          <p:cNvPr id="9" name="Rectangle 8"/>
          <p:cNvSpPr/>
          <p:nvPr/>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MH Tagline" descr="Tagline: Because learning changes everyth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
        <p:nvSpPr>
          <p:cNvPr id="14" name="Rectangle 13"/>
          <p:cNvSpPr/>
          <p:nvPr userDrawn="1"/>
        </p:nvSpPr>
        <p:spPr>
          <a:xfrm>
            <a:off x="0" y="6276825"/>
            <a:ext cx="914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MH Tagline" descr="Tagline: Because learning changes everythi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518" y="6352572"/>
            <a:ext cx="3223119" cy="272375"/>
          </a:xfrm>
          <a:prstGeom prst="rect">
            <a:avLst/>
          </a:prstGeom>
        </p:spPr>
      </p:pic>
    </p:spTree>
    <p:extLst>
      <p:ext uri="{BB962C8B-B14F-4D97-AF65-F5344CB8AC3E}">
        <p14:creationId xmlns:p14="http://schemas.microsoft.com/office/powerpoint/2010/main" val="395406475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1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dirty="0"/>
              <a:t>Click to edit Master title style</a:t>
            </a:r>
          </a:p>
        </p:txBody>
      </p:sp>
      <p:sp>
        <p:nvSpPr>
          <p:cNvPr id="3" name="Content Placeholder 2"/>
          <p:cNvSpPr>
            <a:spLocks noGrp="1"/>
          </p:cNvSpPr>
          <p:nvPr>
            <p:ph sz="half" idx="1" hasCustomPrompt="1"/>
          </p:nvPr>
        </p:nvSpPr>
        <p:spPr>
          <a:xfrm>
            <a:off x="487680" y="162306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a:t>
            </a:r>
          </a:p>
        </p:txBody>
      </p:sp>
      <p:sp>
        <p:nvSpPr>
          <p:cNvPr id="4" name="Content Placeholder 3"/>
          <p:cNvSpPr>
            <a:spLocks noGrp="1"/>
          </p:cNvSpPr>
          <p:nvPr>
            <p:ph sz="half" idx="2"/>
          </p:nvPr>
        </p:nvSpPr>
        <p:spPr>
          <a:xfrm>
            <a:off x="4648200" y="167640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p:nvPr>
        </p:nvSpPr>
        <p:spPr>
          <a:xfrm>
            <a:off x="838200" y="5486400"/>
            <a:ext cx="2514600" cy="457200"/>
          </a:xfrm>
        </p:spPr>
        <p:txBody>
          <a:bodyPr/>
          <a:lstStyle>
            <a:lvl1pPr>
              <a:defRPr sz="900">
                <a:solidFill>
                  <a:schemeClr val="tx1"/>
                </a:solidFill>
              </a:defRPr>
            </a:lvl1pPr>
          </a:lstStyle>
          <a:p>
            <a:pPr lvl="0"/>
            <a:r>
              <a:rPr lang="en-US" dirty="0"/>
              <a:t>Edit</a:t>
            </a:r>
          </a:p>
        </p:txBody>
      </p:sp>
      <p:sp>
        <p:nvSpPr>
          <p:cNvPr id="11" name="Text Placeholder 10"/>
          <p:cNvSpPr>
            <a:spLocks noGrp="1"/>
          </p:cNvSpPr>
          <p:nvPr>
            <p:ph type="body" sz="quarter" idx="11"/>
          </p:nvPr>
        </p:nvSpPr>
        <p:spPr>
          <a:xfrm>
            <a:off x="5181600" y="5486400"/>
            <a:ext cx="2590800" cy="381000"/>
          </a:xfrm>
        </p:spPr>
        <p:txBody>
          <a:bodyPr/>
          <a:lstStyle>
            <a:lvl1pPr>
              <a:defRPr sz="900"/>
            </a:lvl1pPr>
          </a:lstStyle>
          <a:p>
            <a:pPr lvl="0"/>
            <a:r>
              <a:rPr lang="en-US" dirty="0"/>
              <a:t>Edit</a:t>
            </a:r>
          </a:p>
        </p:txBody>
      </p:sp>
      <p:sp>
        <p:nvSpPr>
          <p:cNvPr id="13"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4" name="TextBox 13"/>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2"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0341937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2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09600" y="167640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4" name="Content Placeholder 3"/>
          <p:cNvSpPr>
            <a:spLocks noGrp="1"/>
          </p:cNvSpPr>
          <p:nvPr>
            <p:ph sz="half" idx="2"/>
          </p:nvPr>
        </p:nvSpPr>
        <p:spPr>
          <a:xfrm>
            <a:off x="4648200" y="167640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p:nvPr>
        </p:nvSpPr>
        <p:spPr>
          <a:xfrm>
            <a:off x="1219200" y="2667000"/>
            <a:ext cx="2057400" cy="1295400"/>
          </a:xfrm>
        </p:spPr>
        <p:txBody>
          <a:bodyPr/>
          <a:lstStyle/>
          <a:p>
            <a:pPr lvl="0"/>
            <a:r>
              <a:rPr lang="en-US" dirty="0"/>
              <a:t>Edit Master text</a:t>
            </a:r>
          </a:p>
        </p:txBody>
      </p:sp>
      <p:sp>
        <p:nvSpPr>
          <p:cNvPr id="11" name="Text Placeholder 10"/>
          <p:cNvSpPr>
            <a:spLocks noGrp="1"/>
          </p:cNvSpPr>
          <p:nvPr>
            <p:ph type="body" sz="quarter" idx="11"/>
          </p:nvPr>
        </p:nvSpPr>
        <p:spPr>
          <a:xfrm>
            <a:off x="1447800" y="4175760"/>
            <a:ext cx="914400" cy="914400"/>
          </a:xfrm>
        </p:spPr>
        <p:txBody>
          <a:bodyPr/>
          <a:lstStyle/>
          <a:p>
            <a:pPr lvl="0"/>
            <a:r>
              <a:rPr lang="en-US" dirty="0"/>
              <a:t>Edit</a:t>
            </a:r>
          </a:p>
        </p:txBody>
      </p:sp>
      <p:sp>
        <p:nvSpPr>
          <p:cNvPr id="13" name="Text Placeholder 12"/>
          <p:cNvSpPr>
            <a:spLocks noGrp="1"/>
          </p:cNvSpPr>
          <p:nvPr>
            <p:ph type="body" sz="quarter" idx="12"/>
          </p:nvPr>
        </p:nvSpPr>
        <p:spPr>
          <a:xfrm>
            <a:off x="5410200" y="5334000"/>
            <a:ext cx="2514600" cy="228600"/>
          </a:xfrm>
        </p:spPr>
        <p:txBody>
          <a:bodyPr/>
          <a:lstStyle>
            <a:lvl1pPr>
              <a:defRPr sz="900"/>
            </a:lvl1pPr>
          </a:lstStyle>
          <a:p>
            <a:pPr lvl="0"/>
            <a:r>
              <a:rPr lang="en-US" dirty="0"/>
              <a:t>Edit Master</a:t>
            </a:r>
          </a:p>
        </p:txBody>
      </p:sp>
      <p:sp>
        <p:nvSpPr>
          <p:cNvPr id="14"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5" name="TextBox 14"/>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6"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12464371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457200" y="160020"/>
            <a:ext cx="8229600"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p:txBody>
          <a:bodyPr/>
          <a:lstStyle/>
          <a:p>
            <a:pPr lvl="0"/>
            <a:endParaRPr lang="en-US" dirty="0"/>
          </a:p>
        </p:txBody>
      </p:sp>
      <p:sp>
        <p:nvSpPr>
          <p:cNvPr id="7" name="Text Placeholder 6"/>
          <p:cNvSpPr>
            <a:spLocks noGrp="1"/>
          </p:cNvSpPr>
          <p:nvPr>
            <p:ph type="body" sz="quarter" idx="10" hasCustomPrompt="1"/>
          </p:nvPr>
        </p:nvSpPr>
        <p:spPr>
          <a:xfrm>
            <a:off x="3276600" y="3352800"/>
            <a:ext cx="2209800" cy="914400"/>
          </a:xfrm>
        </p:spPr>
        <p:txBody>
          <a:bodyPr/>
          <a:lstStyle>
            <a:lvl1pPr>
              <a:defRPr sz="3700"/>
            </a:lvl1pPr>
          </a:lstStyle>
          <a:p>
            <a:pPr lvl="0"/>
            <a:r>
              <a:rPr lang="en-US" dirty="0"/>
              <a:t>Edit </a:t>
            </a:r>
            <a:r>
              <a:rPr lang="en-US" dirty="0" err="1"/>
              <a:t>evel</a:t>
            </a:r>
            <a:endParaRPr lang="en-US" dirty="0"/>
          </a:p>
        </p:txBody>
      </p:sp>
      <p:sp>
        <p:nvSpPr>
          <p:cNvPr id="9" name="Text Placeholder 8"/>
          <p:cNvSpPr>
            <a:spLocks noGrp="1"/>
          </p:cNvSpPr>
          <p:nvPr>
            <p:ph type="body" sz="quarter" idx="11"/>
          </p:nvPr>
        </p:nvSpPr>
        <p:spPr>
          <a:xfrm>
            <a:off x="2428875" y="2077720"/>
            <a:ext cx="876300" cy="866140"/>
          </a:xfrm>
        </p:spPr>
        <p:txBody>
          <a:bodyPr/>
          <a:lstStyle>
            <a:lvl1pPr>
              <a:defRPr sz="1200"/>
            </a:lvl1pPr>
          </a:lstStyle>
          <a:p>
            <a:pPr lvl="0"/>
            <a:r>
              <a:rPr lang="en-US" dirty="0"/>
              <a:t>Edit</a:t>
            </a:r>
          </a:p>
        </p:txBody>
      </p:sp>
      <p:sp>
        <p:nvSpPr>
          <p:cNvPr id="10" name="Text Placeholder 8"/>
          <p:cNvSpPr>
            <a:spLocks noGrp="1"/>
          </p:cNvSpPr>
          <p:nvPr>
            <p:ph type="body" sz="quarter" idx="12"/>
          </p:nvPr>
        </p:nvSpPr>
        <p:spPr>
          <a:xfrm>
            <a:off x="5184775" y="2119630"/>
            <a:ext cx="876300" cy="866140"/>
          </a:xfrm>
        </p:spPr>
        <p:txBody>
          <a:bodyPr/>
          <a:lstStyle>
            <a:lvl1pPr>
              <a:defRPr sz="1200"/>
            </a:lvl1pPr>
          </a:lstStyle>
          <a:p>
            <a:pPr lvl="0"/>
            <a:r>
              <a:rPr lang="en-US" dirty="0"/>
              <a:t>Edit</a:t>
            </a:r>
          </a:p>
        </p:txBody>
      </p:sp>
      <p:sp>
        <p:nvSpPr>
          <p:cNvPr id="11" name="Text Placeholder 8"/>
          <p:cNvSpPr>
            <a:spLocks noGrp="1"/>
          </p:cNvSpPr>
          <p:nvPr>
            <p:ph type="body" sz="quarter" idx="13"/>
          </p:nvPr>
        </p:nvSpPr>
        <p:spPr>
          <a:xfrm>
            <a:off x="5048250" y="4676140"/>
            <a:ext cx="876300" cy="866140"/>
          </a:xfrm>
        </p:spPr>
        <p:txBody>
          <a:bodyPr/>
          <a:lstStyle>
            <a:lvl1pPr>
              <a:defRPr sz="1200"/>
            </a:lvl1pPr>
          </a:lstStyle>
          <a:p>
            <a:pPr lvl="0"/>
            <a:r>
              <a:rPr lang="en-US" dirty="0"/>
              <a:t>Edit</a:t>
            </a:r>
          </a:p>
        </p:txBody>
      </p:sp>
      <p:sp>
        <p:nvSpPr>
          <p:cNvPr id="12" name="Text Placeholder 8"/>
          <p:cNvSpPr>
            <a:spLocks noGrp="1"/>
          </p:cNvSpPr>
          <p:nvPr>
            <p:ph type="body" sz="quarter" idx="14"/>
          </p:nvPr>
        </p:nvSpPr>
        <p:spPr>
          <a:xfrm>
            <a:off x="2514600" y="4583430"/>
            <a:ext cx="876300" cy="866140"/>
          </a:xfrm>
        </p:spPr>
        <p:txBody>
          <a:bodyPr/>
          <a:lstStyle>
            <a:lvl1pPr>
              <a:defRPr sz="1200"/>
            </a:lvl1pPr>
          </a:lstStyle>
          <a:p>
            <a:pPr lvl="0"/>
            <a:r>
              <a:rPr lang="en-US" dirty="0"/>
              <a:t>Edit</a:t>
            </a:r>
          </a:p>
        </p:txBody>
      </p:sp>
      <p:sp>
        <p:nvSpPr>
          <p:cNvPr id="13" name="Text Placeholder 8"/>
          <p:cNvSpPr>
            <a:spLocks noGrp="1"/>
          </p:cNvSpPr>
          <p:nvPr>
            <p:ph type="body" sz="quarter" idx="15"/>
          </p:nvPr>
        </p:nvSpPr>
        <p:spPr>
          <a:xfrm>
            <a:off x="7239000" y="5257800"/>
            <a:ext cx="876300" cy="866140"/>
          </a:xfrm>
        </p:spPr>
        <p:txBody>
          <a:bodyPr/>
          <a:lstStyle>
            <a:lvl1pPr>
              <a:defRPr sz="1200"/>
            </a:lvl1pPr>
          </a:lstStyle>
          <a:p>
            <a:pPr lvl="0"/>
            <a:r>
              <a:rPr lang="en-US" dirty="0"/>
              <a:t>Edit</a:t>
            </a:r>
          </a:p>
        </p:txBody>
      </p:sp>
      <p:sp>
        <p:nvSpPr>
          <p:cNvPr id="15"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6" name="TextBox 15"/>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4"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47886632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1" y="160020"/>
            <a:ext cx="8229600" cy="1143000"/>
          </a:xfrm>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609600" y="167640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4" name="Content Placeholder 3"/>
          <p:cNvSpPr>
            <a:spLocks noGrp="1"/>
          </p:cNvSpPr>
          <p:nvPr>
            <p:ph sz="half" idx="2"/>
          </p:nvPr>
        </p:nvSpPr>
        <p:spPr>
          <a:xfrm>
            <a:off x="4648200" y="1676400"/>
            <a:ext cx="3931920"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0"/>
          </p:nvPr>
        </p:nvSpPr>
        <p:spPr>
          <a:xfrm>
            <a:off x="838200" y="1828800"/>
            <a:ext cx="3429000" cy="1295400"/>
          </a:xfrm>
        </p:spPr>
        <p:txBody>
          <a:bodyPr/>
          <a:lstStyle>
            <a:lvl1pPr algn="ctr">
              <a:defRPr/>
            </a:lvl1pPr>
          </a:lstStyle>
          <a:p>
            <a:pPr lvl="0"/>
            <a:r>
              <a:rPr lang="en-US" dirty="0"/>
              <a:t>Edit Master text styles</a:t>
            </a:r>
          </a:p>
        </p:txBody>
      </p:sp>
      <p:sp>
        <p:nvSpPr>
          <p:cNvPr id="13" name="Content Placeholder 12"/>
          <p:cNvSpPr>
            <a:spLocks noGrp="1"/>
          </p:cNvSpPr>
          <p:nvPr>
            <p:ph sz="quarter" idx="11"/>
          </p:nvPr>
        </p:nvSpPr>
        <p:spPr>
          <a:xfrm>
            <a:off x="835660" y="3276600"/>
            <a:ext cx="3429000" cy="1371600"/>
          </a:xfrm>
        </p:spPr>
        <p:txBody>
          <a:bodyPr/>
          <a:lstStyle>
            <a:lvl1pPr algn="ctr">
              <a:defRPr/>
            </a:lvl1pPr>
            <a:lvl2pPr marL="457200" indent="0">
              <a:buNone/>
              <a:defRPr/>
            </a:lvl2pPr>
          </a:lstStyle>
          <a:p>
            <a:pPr lvl="0"/>
            <a:r>
              <a:rPr lang="en-US" dirty="0"/>
              <a:t>Edit Master text styles</a:t>
            </a:r>
          </a:p>
          <a:p>
            <a:pPr lvl="1"/>
            <a:endParaRPr lang="en-US" dirty="0"/>
          </a:p>
        </p:txBody>
      </p:sp>
      <p:sp>
        <p:nvSpPr>
          <p:cNvPr id="6" name="Content Placeholder 5"/>
          <p:cNvSpPr>
            <a:spLocks noGrp="1"/>
          </p:cNvSpPr>
          <p:nvPr>
            <p:ph sz="quarter" idx="12"/>
          </p:nvPr>
        </p:nvSpPr>
        <p:spPr>
          <a:xfrm>
            <a:off x="5715000" y="6082748"/>
            <a:ext cx="1981200" cy="152400"/>
          </a:xfrm>
        </p:spPr>
        <p:txBody>
          <a:bodyPr/>
          <a:lstStyle>
            <a:lvl1pPr>
              <a:defRPr sz="900"/>
            </a:lvl1pPr>
          </a:lstStyle>
          <a:p>
            <a:pPr lvl="0"/>
            <a:r>
              <a:rPr lang="en-US" dirty="0"/>
              <a:t>Edit Master text styles</a:t>
            </a:r>
          </a:p>
        </p:txBody>
      </p:sp>
      <p:sp>
        <p:nvSpPr>
          <p:cNvPr id="12"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4" name="TextBox 13"/>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5"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6" name="Content Placeholder 12"/>
          <p:cNvSpPr>
            <a:spLocks noGrp="1"/>
          </p:cNvSpPr>
          <p:nvPr>
            <p:ph sz="quarter" idx="18"/>
          </p:nvPr>
        </p:nvSpPr>
        <p:spPr>
          <a:xfrm>
            <a:off x="861060" y="4800600"/>
            <a:ext cx="3429000" cy="1371600"/>
          </a:xfrm>
        </p:spPr>
        <p:txBody>
          <a:bodyPr/>
          <a:lstStyle>
            <a:lvl1pPr algn="ctr">
              <a:defRPr/>
            </a:lvl1pPr>
            <a:lvl2pPr marL="457200" indent="0">
              <a:buNone/>
              <a:defRPr/>
            </a:lvl2pPr>
          </a:lstStyle>
          <a:p>
            <a:pPr lvl="0"/>
            <a:r>
              <a:rPr lang="en-US" dirty="0"/>
              <a:t>Edit Master text styles</a:t>
            </a:r>
          </a:p>
          <a:p>
            <a:pPr lvl="1"/>
            <a:endParaRPr lang="en-US" dirty="0"/>
          </a:p>
        </p:txBody>
      </p:sp>
    </p:spTree>
    <p:extLst>
      <p:ext uri="{BB962C8B-B14F-4D97-AF65-F5344CB8AC3E}">
        <p14:creationId xmlns:p14="http://schemas.microsoft.com/office/powerpoint/2010/main" val="7781324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457200" y="160020"/>
            <a:ext cx="8229600"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p:txBody>
          <a:bodyPr/>
          <a:lstStyle/>
          <a:p>
            <a:pPr lvl="0"/>
            <a:endParaRPr lang="en-US" dirty="0"/>
          </a:p>
        </p:txBody>
      </p:sp>
      <p:sp>
        <p:nvSpPr>
          <p:cNvPr id="7" name="Text Placeholder 6"/>
          <p:cNvSpPr>
            <a:spLocks noGrp="1"/>
          </p:cNvSpPr>
          <p:nvPr>
            <p:ph type="body" sz="quarter" idx="10"/>
          </p:nvPr>
        </p:nvSpPr>
        <p:spPr>
          <a:xfrm>
            <a:off x="304800" y="2057400"/>
            <a:ext cx="914400" cy="914400"/>
          </a:xfrm>
        </p:spPr>
        <p:txBody>
          <a:bodyPr/>
          <a:lstStyle>
            <a:lvl1pPr>
              <a:defRPr sz="1600"/>
            </a:lvl1pPr>
          </a:lstStyle>
          <a:p>
            <a:pPr lvl="0"/>
            <a:r>
              <a:rPr lang="en-US" dirty="0"/>
              <a:t>Ed</a:t>
            </a:r>
          </a:p>
        </p:txBody>
      </p:sp>
      <p:sp>
        <p:nvSpPr>
          <p:cNvPr id="8" name="Text Placeholder 6"/>
          <p:cNvSpPr>
            <a:spLocks noGrp="1"/>
          </p:cNvSpPr>
          <p:nvPr>
            <p:ph type="body" sz="quarter" idx="11"/>
          </p:nvPr>
        </p:nvSpPr>
        <p:spPr>
          <a:xfrm>
            <a:off x="554263" y="3124200"/>
            <a:ext cx="914400" cy="914400"/>
          </a:xfrm>
        </p:spPr>
        <p:txBody>
          <a:bodyPr/>
          <a:lstStyle>
            <a:lvl1pPr>
              <a:defRPr sz="1600"/>
            </a:lvl1pPr>
          </a:lstStyle>
          <a:p>
            <a:pPr lvl="0"/>
            <a:r>
              <a:rPr lang="en-US" dirty="0"/>
              <a:t>Ed</a:t>
            </a:r>
          </a:p>
        </p:txBody>
      </p:sp>
      <p:sp>
        <p:nvSpPr>
          <p:cNvPr id="9" name="Text Placeholder 6"/>
          <p:cNvSpPr>
            <a:spLocks noGrp="1"/>
          </p:cNvSpPr>
          <p:nvPr>
            <p:ph type="body" sz="quarter" idx="12"/>
          </p:nvPr>
        </p:nvSpPr>
        <p:spPr>
          <a:xfrm>
            <a:off x="1074057" y="3886200"/>
            <a:ext cx="914400" cy="914400"/>
          </a:xfrm>
        </p:spPr>
        <p:txBody>
          <a:bodyPr/>
          <a:lstStyle>
            <a:lvl1pPr>
              <a:defRPr sz="1600"/>
            </a:lvl1pPr>
          </a:lstStyle>
          <a:p>
            <a:pPr lvl="0"/>
            <a:r>
              <a:rPr lang="en-US" dirty="0"/>
              <a:t>Ed</a:t>
            </a:r>
          </a:p>
        </p:txBody>
      </p:sp>
      <p:sp>
        <p:nvSpPr>
          <p:cNvPr id="10" name="Text Placeholder 6"/>
          <p:cNvSpPr>
            <a:spLocks noGrp="1"/>
          </p:cNvSpPr>
          <p:nvPr>
            <p:ph type="body" sz="quarter" idx="13"/>
          </p:nvPr>
        </p:nvSpPr>
        <p:spPr>
          <a:xfrm>
            <a:off x="791932" y="3429000"/>
            <a:ext cx="914400" cy="914400"/>
          </a:xfrm>
        </p:spPr>
        <p:txBody>
          <a:bodyPr/>
          <a:lstStyle>
            <a:lvl1pPr>
              <a:defRPr sz="1600"/>
            </a:lvl1pPr>
          </a:lstStyle>
          <a:p>
            <a:pPr lvl="0"/>
            <a:r>
              <a:rPr lang="en-US" dirty="0"/>
              <a:t>Ed</a:t>
            </a:r>
          </a:p>
        </p:txBody>
      </p:sp>
      <p:sp>
        <p:nvSpPr>
          <p:cNvPr id="11" name="Text Placeholder 6"/>
          <p:cNvSpPr>
            <a:spLocks noGrp="1"/>
          </p:cNvSpPr>
          <p:nvPr>
            <p:ph type="body" sz="quarter" idx="14"/>
          </p:nvPr>
        </p:nvSpPr>
        <p:spPr>
          <a:xfrm>
            <a:off x="762000" y="2514600"/>
            <a:ext cx="914400" cy="914400"/>
          </a:xfrm>
        </p:spPr>
        <p:txBody>
          <a:bodyPr/>
          <a:lstStyle>
            <a:lvl1pPr>
              <a:defRPr sz="1600"/>
            </a:lvl1pPr>
          </a:lstStyle>
          <a:p>
            <a:pPr lvl="0"/>
            <a:r>
              <a:rPr lang="en-US" dirty="0"/>
              <a:t>Ed</a:t>
            </a:r>
          </a:p>
        </p:txBody>
      </p:sp>
      <p:sp>
        <p:nvSpPr>
          <p:cNvPr id="12" name="Text Placeholder 6"/>
          <p:cNvSpPr>
            <a:spLocks noGrp="1"/>
          </p:cNvSpPr>
          <p:nvPr>
            <p:ph type="body" sz="quarter" idx="15"/>
          </p:nvPr>
        </p:nvSpPr>
        <p:spPr>
          <a:xfrm>
            <a:off x="609600" y="2362200"/>
            <a:ext cx="914400" cy="914400"/>
          </a:xfrm>
        </p:spPr>
        <p:txBody>
          <a:bodyPr/>
          <a:lstStyle>
            <a:lvl1pPr>
              <a:defRPr sz="1600"/>
            </a:lvl1pPr>
          </a:lstStyle>
          <a:p>
            <a:pPr lvl="0"/>
            <a:r>
              <a:rPr lang="en-US" dirty="0"/>
              <a:t>Ed</a:t>
            </a:r>
          </a:p>
        </p:txBody>
      </p:sp>
      <p:sp>
        <p:nvSpPr>
          <p:cNvPr id="14"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5" name="TextBox 14"/>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6"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4919666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42538881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457200" y="160020"/>
            <a:ext cx="8229600"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p:txBody>
          <a:bodyPr/>
          <a:lstStyle/>
          <a:p>
            <a:pPr lvl="0"/>
            <a:endParaRPr lang="en-US" dirty="0"/>
          </a:p>
        </p:txBody>
      </p:sp>
      <p:sp>
        <p:nvSpPr>
          <p:cNvPr id="7" name="Text Placeholder 6"/>
          <p:cNvSpPr>
            <a:spLocks noGrp="1"/>
          </p:cNvSpPr>
          <p:nvPr>
            <p:ph type="body" sz="quarter" idx="10"/>
          </p:nvPr>
        </p:nvSpPr>
        <p:spPr>
          <a:xfrm>
            <a:off x="1676400" y="2819400"/>
            <a:ext cx="914400" cy="914400"/>
          </a:xfrm>
        </p:spPr>
        <p:txBody>
          <a:bodyPr/>
          <a:lstStyle>
            <a:lvl1pPr>
              <a:defRPr sz="900"/>
            </a:lvl1pPr>
          </a:lstStyle>
          <a:p>
            <a:pPr lvl="0"/>
            <a:r>
              <a:rPr lang="en-US" dirty="0"/>
              <a:t>Edit</a:t>
            </a:r>
          </a:p>
        </p:txBody>
      </p:sp>
      <p:sp>
        <p:nvSpPr>
          <p:cNvPr id="8" name="Content Placeholder 7"/>
          <p:cNvSpPr>
            <a:spLocks noGrp="1"/>
          </p:cNvSpPr>
          <p:nvPr>
            <p:ph sz="quarter" idx="11"/>
          </p:nvPr>
        </p:nvSpPr>
        <p:spPr>
          <a:xfrm>
            <a:off x="3695700" y="2057400"/>
            <a:ext cx="1981200" cy="304800"/>
          </a:xfrm>
        </p:spPr>
        <p:txBody>
          <a:bodyPr/>
          <a:lstStyle>
            <a:lvl1pPr algn="ctr">
              <a:defRPr sz="1300"/>
            </a:lvl1pPr>
          </a:lstStyle>
          <a:p>
            <a:pPr lvl="0"/>
            <a:r>
              <a:rPr lang="en-US" dirty="0"/>
              <a:t>Click to edit Master text styles</a:t>
            </a:r>
          </a:p>
        </p:txBody>
      </p:sp>
      <p:sp>
        <p:nvSpPr>
          <p:cNvPr id="11" name="Content Placeholder 10"/>
          <p:cNvSpPr>
            <a:spLocks noGrp="1"/>
          </p:cNvSpPr>
          <p:nvPr>
            <p:ph sz="quarter" idx="12"/>
          </p:nvPr>
        </p:nvSpPr>
        <p:spPr>
          <a:xfrm>
            <a:off x="5638800" y="2819400"/>
            <a:ext cx="1219200" cy="449263"/>
          </a:xfrm>
        </p:spPr>
        <p:txBody>
          <a:bodyPr/>
          <a:lstStyle>
            <a:lvl1pPr algn="ctr">
              <a:defRPr sz="1300"/>
            </a:lvl1pPr>
          </a:lstStyle>
          <a:p>
            <a:pPr lvl="0"/>
            <a:r>
              <a:rPr lang="en-US" dirty="0"/>
              <a:t>Click to edit Master text styles</a:t>
            </a:r>
          </a:p>
        </p:txBody>
      </p:sp>
      <p:sp>
        <p:nvSpPr>
          <p:cNvPr id="13" name="Content Placeholder 12"/>
          <p:cNvSpPr>
            <a:spLocks noGrp="1"/>
          </p:cNvSpPr>
          <p:nvPr>
            <p:ph sz="quarter" idx="13"/>
          </p:nvPr>
        </p:nvSpPr>
        <p:spPr>
          <a:xfrm>
            <a:off x="5943600" y="3815030"/>
            <a:ext cx="1447800" cy="352425"/>
          </a:xfrm>
        </p:spPr>
        <p:txBody>
          <a:bodyPr/>
          <a:lstStyle>
            <a:lvl1pPr algn="ctr">
              <a:defRPr sz="1300"/>
            </a:lvl1pPr>
          </a:lstStyle>
          <a:p>
            <a:pPr lvl="0"/>
            <a:r>
              <a:rPr lang="en-US" dirty="0"/>
              <a:t>Click to edit Master text styles</a:t>
            </a:r>
          </a:p>
        </p:txBody>
      </p:sp>
      <p:sp>
        <p:nvSpPr>
          <p:cNvPr id="15" name="Content Placeholder 14"/>
          <p:cNvSpPr>
            <a:spLocks noGrp="1"/>
          </p:cNvSpPr>
          <p:nvPr>
            <p:ph sz="quarter" idx="14"/>
          </p:nvPr>
        </p:nvSpPr>
        <p:spPr>
          <a:xfrm>
            <a:off x="2538412" y="2664509"/>
            <a:ext cx="1050925" cy="506413"/>
          </a:xfrm>
        </p:spPr>
        <p:txBody>
          <a:bodyPr/>
          <a:lstStyle>
            <a:lvl1pPr algn="ctr">
              <a:defRPr sz="1300"/>
            </a:lvl1pPr>
          </a:lstStyle>
          <a:p>
            <a:pPr lvl="0"/>
            <a:r>
              <a:rPr lang="en-US" dirty="0"/>
              <a:t>Click to edit Master text styles</a:t>
            </a:r>
          </a:p>
        </p:txBody>
      </p:sp>
      <p:sp>
        <p:nvSpPr>
          <p:cNvPr id="17" name="Content Placeholder 16"/>
          <p:cNvSpPr>
            <a:spLocks noGrp="1"/>
          </p:cNvSpPr>
          <p:nvPr>
            <p:ph sz="quarter" idx="15"/>
          </p:nvPr>
        </p:nvSpPr>
        <p:spPr>
          <a:xfrm>
            <a:off x="2146300" y="3815030"/>
            <a:ext cx="889000" cy="459740"/>
          </a:xfrm>
        </p:spPr>
        <p:txBody>
          <a:bodyPr/>
          <a:lstStyle>
            <a:lvl1pPr algn="ctr">
              <a:defRPr sz="1300"/>
            </a:lvl1pPr>
          </a:lstStyle>
          <a:p>
            <a:pPr lvl="0"/>
            <a:r>
              <a:rPr lang="en-US" dirty="0"/>
              <a:t>Click to edit Master text styles</a:t>
            </a:r>
          </a:p>
        </p:txBody>
      </p:sp>
      <p:sp>
        <p:nvSpPr>
          <p:cNvPr id="19" name="Content Placeholder 18"/>
          <p:cNvSpPr>
            <a:spLocks noGrp="1"/>
          </p:cNvSpPr>
          <p:nvPr>
            <p:ph sz="quarter" idx="16"/>
          </p:nvPr>
        </p:nvSpPr>
        <p:spPr>
          <a:xfrm>
            <a:off x="3962400" y="4953000"/>
            <a:ext cx="1447800" cy="339725"/>
          </a:xfrm>
        </p:spPr>
        <p:txBody>
          <a:bodyPr/>
          <a:lstStyle>
            <a:lvl1pPr algn="ctr">
              <a:defRPr sz="1300"/>
            </a:lvl1pPr>
          </a:lstStyle>
          <a:p>
            <a:pPr lvl="0"/>
            <a:r>
              <a:rPr lang="en-US" dirty="0"/>
              <a:t>Click to edit Master text styles</a:t>
            </a:r>
          </a:p>
        </p:txBody>
      </p:sp>
      <p:sp>
        <p:nvSpPr>
          <p:cNvPr id="21" name="Content Placeholder 20"/>
          <p:cNvSpPr>
            <a:spLocks noGrp="1"/>
          </p:cNvSpPr>
          <p:nvPr>
            <p:ph sz="quarter" idx="17"/>
          </p:nvPr>
        </p:nvSpPr>
        <p:spPr>
          <a:xfrm>
            <a:off x="3962400" y="3268663"/>
            <a:ext cx="1295400" cy="722312"/>
          </a:xfrm>
        </p:spPr>
        <p:txBody>
          <a:bodyPr/>
          <a:lstStyle>
            <a:lvl1pPr>
              <a:defRPr sz="3600"/>
            </a:lvl1pPr>
          </a:lstStyle>
          <a:p>
            <a:pPr lvl="0"/>
            <a:r>
              <a:rPr lang="en-US" dirty="0"/>
              <a:t>Click to edit Master text styles</a:t>
            </a:r>
          </a:p>
        </p:txBody>
      </p:sp>
      <p:sp>
        <p:nvSpPr>
          <p:cNvPr id="16" name="Jump Link"/>
          <p:cNvSpPr>
            <a:spLocks noGrp="1"/>
          </p:cNvSpPr>
          <p:nvPr>
            <p:ph type="body" sz="quarter" idx="18"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8" name="TextBox 17"/>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20" name="Photo Credit"/>
          <p:cNvSpPr>
            <a:spLocks noGrp="1"/>
          </p:cNvSpPr>
          <p:nvPr>
            <p:ph type="body" sz="quarter" idx="19"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996298163"/>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lumMod val="75000"/>
              <a:lumOff val="25000"/>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9339406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86504889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0622968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502920" y="160020"/>
            <a:ext cx="813816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6405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4" name="TextBox 3"/>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3675126774"/>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240445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8848351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4799222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6301741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1"/>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39193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81000" y="160020"/>
            <a:ext cx="8245474"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549275" y="1752600"/>
            <a:ext cx="7299325" cy="4267200"/>
          </a:xfrm>
        </p:spPr>
        <p:txBody>
          <a:bodyPr/>
          <a:lstStyle/>
          <a:p>
            <a:pPr lvl="0"/>
            <a:r>
              <a:rPr lang="en-US"/>
              <a:t>Edit Master text styles</a:t>
            </a:r>
          </a:p>
        </p:txBody>
      </p:sp>
      <p:sp>
        <p:nvSpPr>
          <p:cNvPr id="8" name="Content Placeholder 7"/>
          <p:cNvSpPr>
            <a:spLocks noGrp="1"/>
          </p:cNvSpPr>
          <p:nvPr>
            <p:ph sz="quarter" idx="10"/>
          </p:nvPr>
        </p:nvSpPr>
        <p:spPr>
          <a:xfrm>
            <a:off x="990600" y="1828800"/>
            <a:ext cx="4572000" cy="838200"/>
          </a:xfrm>
        </p:spPr>
        <p:txBody>
          <a:bodyPr/>
          <a:lstStyle>
            <a:lvl1pPr>
              <a:defRPr sz="2400"/>
            </a:lvl1pPr>
          </a:lstStyle>
          <a:p>
            <a:pPr lvl="0"/>
            <a:r>
              <a:rPr lang="en-US"/>
              <a:t>Edit Master text styles</a:t>
            </a:r>
          </a:p>
        </p:txBody>
      </p:sp>
      <p:sp>
        <p:nvSpPr>
          <p:cNvPr id="10" name="Content Placeholder 9"/>
          <p:cNvSpPr>
            <a:spLocks noGrp="1"/>
          </p:cNvSpPr>
          <p:nvPr>
            <p:ph sz="quarter" idx="11"/>
          </p:nvPr>
        </p:nvSpPr>
        <p:spPr>
          <a:xfrm>
            <a:off x="990600" y="2895600"/>
            <a:ext cx="4572000" cy="838200"/>
          </a:xfrm>
        </p:spPr>
        <p:txBody>
          <a:bodyPr/>
          <a:lstStyle>
            <a:lvl1pPr>
              <a:defRPr sz="2400"/>
            </a:lvl1pPr>
          </a:lstStyle>
          <a:p>
            <a:pPr lvl="0"/>
            <a:r>
              <a:rPr lang="en-US"/>
              <a:t>Edit Master text styles</a:t>
            </a:r>
          </a:p>
        </p:txBody>
      </p:sp>
      <p:sp>
        <p:nvSpPr>
          <p:cNvPr id="12" name="Content Placeholder 11"/>
          <p:cNvSpPr>
            <a:spLocks noGrp="1"/>
          </p:cNvSpPr>
          <p:nvPr>
            <p:ph sz="quarter" idx="12"/>
          </p:nvPr>
        </p:nvSpPr>
        <p:spPr>
          <a:xfrm>
            <a:off x="1079499" y="3962400"/>
            <a:ext cx="3870325" cy="838200"/>
          </a:xfrm>
        </p:spPr>
        <p:txBody>
          <a:bodyPr/>
          <a:lstStyle>
            <a:lvl1pPr>
              <a:defRPr sz="2400"/>
            </a:lvl1pPr>
          </a:lstStyle>
          <a:p>
            <a:pPr lvl="0"/>
            <a:r>
              <a:rPr lang="en-US"/>
              <a:t>Edit Master text styles</a:t>
            </a:r>
          </a:p>
        </p:txBody>
      </p:sp>
      <p:sp>
        <p:nvSpPr>
          <p:cNvPr id="14" name="Content Placeholder 13"/>
          <p:cNvSpPr>
            <a:spLocks noGrp="1"/>
          </p:cNvSpPr>
          <p:nvPr>
            <p:ph sz="quarter" idx="13"/>
          </p:nvPr>
        </p:nvSpPr>
        <p:spPr>
          <a:xfrm>
            <a:off x="990600" y="5071110"/>
            <a:ext cx="4724400" cy="635000"/>
          </a:xfrm>
        </p:spPr>
        <p:txBody>
          <a:bodyPr/>
          <a:lstStyle>
            <a:lvl1pPr>
              <a:defRPr sz="2400"/>
            </a:lvl1pPr>
          </a:lstStyle>
          <a:p>
            <a:pPr lvl="0"/>
            <a:r>
              <a:rPr lang="en-US"/>
              <a:t>Edit Master text styles</a:t>
            </a:r>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3" name="Photo Credit"/>
          <p:cNvSpPr>
            <a:spLocks noGrp="1"/>
          </p:cNvSpPr>
          <p:nvPr>
            <p:ph type="body" sz="quarter" idx="17"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5" name="TextBox 14"/>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6" name="TextBox 15"/>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7" name="TextBox 16"/>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68281768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5" name="Rectangle 4"/>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0" y="160020"/>
            <a:ext cx="8321674"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61987" y="4953000"/>
            <a:ext cx="2855912" cy="1447800"/>
          </a:xfrm>
        </p:spPr>
        <p:txBody>
          <a:bodyPr/>
          <a:lstStyle>
            <a:lvl1pPr marL="0" indent="0">
              <a:buFontTx/>
              <a:buNone/>
              <a:defRPr sz="900"/>
            </a:lvl1pPr>
          </a:lstStyle>
          <a:p>
            <a:pPr lvl="0"/>
            <a:r>
              <a:rPr lang="en-US"/>
              <a:t>Edit Master text styles</a:t>
            </a:r>
          </a:p>
        </p:txBody>
      </p:sp>
      <p:sp>
        <p:nvSpPr>
          <p:cNvPr id="7" name="Rectangle 6"/>
          <p:cNvSpPr/>
          <p:nvPr/>
        </p:nvSpPr>
        <p:spPr>
          <a:xfrm>
            <a:off x="0" y="6519446"/>
            <a:ext cx="7391400" cy="338554"/>
          </a:xfrm>
          <a:prstGeom prst="rect">
            <a:avLst/>
          </a:prstGeom>
        </p:spPr>
        <p:txBody>
          <a:bodyPr wrap="square">
            <a:spAutoFit/>
          </a:bodyPr>
          <a:lstStyle/>
          <a:p>
            <a:r>
              <a:rPr lang="en-US" sz="800" b="0" dirty="0">
                <a:latin typeface="Arial" panose="020B0604020202020204" pitchFamily="34" charset="0"/>
              </a:rPr>
              <a:t>© 2017 by McGraw-Hill Education.  This is proprietary material solely for authorized instructor use. Not authorized for sale or distribution in any manner.  </a:t>
            </a:r>
            <a:br>
              <a:rPr lang="en-US" sz="800" b="0" dirty="0">
                <a:latin typeface="Arial" panose="020B0604020202020204" pitchFamily="34" charset="0"/>
              </a:rPr>
            </a:br>
            <a:r>
              <a:rPr lang="en-US" sz="800" b="0" dirty="0">
                <a:latin typeface="Arial" panose="020B0604020202020204" pitchFamily="34" charset="0"/>
              </a:rPr>
              <a:t>This document may not be copied, scanned, duplicated, forwarded, distributed, or posted on a website, in whole or part.</a:t>
            </a:r>
          </a:p>
        </p:txBody>
      </p:sp>
      <p:sp>
        <p:nvSpPr>
          <p:cNvPr id="6" name="Rectangle 5"/>
          <p:cNvSpPr/>
          <p:nvPr/>
        </p:nvSpPr>
        <p:spPr>
          <a:xfrm>
            <a:off x="0" y="6519446"/>
            <a:ext cx="7391400" cy="338554"/>
          </a:xfrm>
          <a:prstGeom prst="rect">
            <a:avLst/>
          </a:prstGeom>
        </p:spPr>
        <p:txBody>
          <a:bodyPr wrap="square">
            <a:spAutoFit/>
          </a:bodyPr>
          <a:lstStyle/>
          <a:p>
            <a:r>
              <a:rPr lang="en-US" sz="800" b="0" dirty="0">
                <a:latin typeface="Arial" panose="020B0604020202020204" pitchFamily="34" charset="0"/>
              </a:rPr>
              <a:t>© 2017 by McGraw-Hill Education.  This is proprietary material solely for authorized instructor use. Not authorized for sale or distribution in any manner.  </a:t>
            </a:r>
            <a:br>
              <a:rPr lang="en-US" sz="800" b="0" dirty="0">
                <a:latin typeface="Arial" panose="020B0604020202020204" pitchFamily="34" charset="0"/>
              </a:rPr>
            </a:br>
            <a:r>
              <a:rPr lang="en-US" sz="800" b="0" dirty="0">
                <a:latin typeface="Arial" panose="020B0604020202020204" pitchFamily="34" charset="0"/>
              </a:rPr>
              <a:t>This document may not be copied, scanned, duplicated, forwarded, distributed, or posted on a website, in whole or part.</a:t>
            </a:r>
          </a:p>
        </p:txBody>
      </p:sp>
      <p:sp>
        <p:nvSpPr>
          <p:cNvPr id="8" name="Rectangle 7"/>
          <p:cNvSpPr/>
          <p:nvPr userDrawn="1"/>
        </p:nvSpPr>
        <p:spPr>
          <a:xfrm>
            <a:off x="0" y="6519446"/>
            <a:ext cx="7391400" cy="338554"/>
          </a:xfrm>
          <a:prstGeom prst="rect">
            <a:avLst/>
          </a:prstGeom>
        </p:spPr>
        <p:txBody>
          <a:bodyPr wrap="square">
            <a:spAutoFit/>
          </a:bodyPr>
          <a:lstStyle/>
          <a:p>
            <a:r>
              <a:rPr lang="en-US" sz="800" b="0" dirty="0">
                <a:latin typeface="Arial" panose="020B0604020202020204" pitchFamily="34" charset="0"/>
              </a:rPr>
              <a:t>© 2017 by McGraw-Hill Education.  This is proprietary material solely for authorized instructor use. Not authorized for sale or distribution in any manner.  </a:t>
            </a:r>
            <a:br>
              <a:rPr lang="en-US" sz="800" b="0" dirty="0">
                <a:latin typeface="Arial" panose="020B0604020202020204" pitchFamily="34" charset="0"/>
              </a:rPr>
            </a:br>
            <a:r>
              <a:rPr lang="en-US" sz="800" b="0" dirty="0">
                <a:latin typeface="Arial" panose="020B0604020202020204" pitchFamily="34" charset="0"/>
              </a:rPr>
              <a:t>This document may not be copied, scanned, duplicated, forwarded, distributed, or posted on a website, in whole or part.</a:t>
            </a:r>
          </a:p>
        </p:txBody>
      </p:sp>
    </p:spTree>
    <p:extLst>
      <p:ext uri="{BB962C8B-B14F-4D97-AF65-F5344CB8AC3E}">
        <p14:creationId xmlns:p14="http://schemas.microsoft.com/office/powerpoint/2010/main" val="80736818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3" name="Content Placeholder 2"/>
          <p:cNvSpPr>
            <a:spLocks noGrp="1"/>
          </p:cNvSpPr>
          <p:nvPr>
            <p:ph sz="half" idx="1"/>
          </p:nvPr>
        </p:nvSpPr>
        <p:spPr>
          <a:xfrm>
            <a:off x="304801" y="1676400"/>
            <a:ext cx="4236719"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199" y="1676400"/>
            <a:ext cx="3962401" cy="4572000"/>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9" name="Rectangle 8"/>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15" name="Rectangle 14"/>
          <p:cNvSpPr/>
          <p:nvPr userDrawn="1"/>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Tree>
    <p:extLst>
      <p:ext uri="{BB962C8B-B14F-4D97-AF65-F5344CB8AC3E}">
        <p14:creationId xmlns:p14="http://schemas.microsoft.com/office/powerpoint/2010/main" val="32235909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Glossary">
    <p:spTree>
      <p:nvGrpSpPr>
        <p:cNvPr id="1" name=""/>
        <p:cNvGrpSpPr/>
        <p:nvPr/>
      </p:nvGrpSpPr>
      <p:grpSpPr>
        <a:xfrm>
          <a:off x="0" y="0"/>
          <a:ext cx="0" cy="0"/>
          <a:chOff x="0" y="0"/>
          <a:chExt cx="0" cy="0"/>
        </a:xfrm>
      </p:grpSpPr>
      <p:sp>
        <p:nvSpPr>
          <p:cNvPr id="5" name="Bent-Up Arrow 4">
            <a:hlinkClick r:id="" action="ppaction://hlinkshowjump?jump=lastslideviewed"/>
          </p:cNvPr>
          <p:cNvSpPr/>
          <p:nvPr/>
        </p:nvSpPr>
        <p:spPr bwMode="auto">
          <a:xfrm>
            <a:off x="7129440" y="5018926"/>
            <a:ext cx="1244160" cy="1244291"/>
          </a:xfrm>
          <a:prstGeom prst="bentUpArrow">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100" dirty="0">
                <a:latin typeface="Arial" charset="0"/>
              </a:rPr>
              <a:t>Return to slide</a:t>
            </a:r>
          </a:p>
        </p:txBody>
      </p:sp>
      <p:sp>
        <p:nvSpPr>
          <p:cNvPr id="4" name="Content Placeholder 3"/>
          <p:cNvSpPr>
            <a:spLocks noGrp="1"/>
          </p:cNvSpPr>
          <p:nvPr>
            <p:ph sz="quarter" idx="10"/>
          </p:nvPr>
        </p:nvSpPr>
        <p:spPr>
          <a:xfrm>
            <a:off x="548640" y="1752600"/>
            <a:ext cx="8046720" cy="4216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1"/>
          <p:cNvSpPr>
            <a:spLocks noGrp="1" noChangeArrowheads="1"/>
          </p:cNvSpPr>
          <p:nvPr>
            <p:ph type="title"/>
          </p:nvPr>
        </p:nvSpPr>
        <p:spPr bwMode="auto">
          <a:xfrm>
            <a:off x="548640" y="457200"/>
            <a:ext cx="8046720" cy="1143480"/>
          </a:xfrm>
          <a:prstGeom prst="rect">
            <a:avLst/>
          </a:prstGeom>
          <a:noFill/>
          <a:ln w="9525">
            <a:noFill/>
            <a:round/>
            <a:headEnd/>
            <a:tailEnd/>
          </a:ln>
        </p:spPr>
        <p:txBody>
          <a:bodyPr lIns="0" tIns="0" rIns="0" bIns="0"/>
          <a:lstStyle>
            <a:lvl1pPr>
              <a:defRPr>
                <a:solidFill>
                  <a:schemeClr val="tx1"/>
                </a:solidFill>
              </a:defRPr>
            </a:lvl1pPr>
          </a:lstStyle>
          <a:p>
            <a:pPr lvl="0"/>
            <a:r>
              <a:rPr lang="en-US"/>
              <a:t>Click to edit Master title style</a:t>
            </a:r>
            <a:endParaRPr lang="en-US" dirty="0"/>
          </a:p>
        </p:txBody>
      </p:sp>
      <p:sp>
        <p:nvSpPr>
          <p:cNvPr id="7" name="Bent-Up Arrow 6">
            <a:hlinkClick r:id="" action="ppaction://hlinkshowjump?jump=lastslideviewed"/>
          </p:cNvPr>
          <p:cNvSpPr/>
          <p:nvPr/>
        </p:nvSpPr>
        <p:spPr bwMode="auto">
          <a:xfrm>
            <a:off x="7129440" y="5018927"/>
            <a:ext cx="1244160" cy="1244291"/>
          </a:xfrm>
          <a:prstGeom prst="bentUp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lIns="82058" tIns="41029" rIns="82058" bIns="41029" anchor="ctr"/>
          <a:lstStyle/>
          <a:p>
            <a:pPr hangingPunct="0">
              <a:lnSpc>
                <a:spcPct val="104000"/>
              </a:lnSpc>
              <a:buClr>
                <a:srgbClr val="000000"/>
              </a:buClr>
              <a:buSzPct val="45000"/>
              <a:buFont typeface="Wingdings" charset="2"/>
              <a:buNone/>
              <a:defRPr/>
            </a:pPr>
            <a:r>
              <a:rPr lang="en-US" sz="1100" dirty="0">
                <a:latin typeface="Arial" pitchFamily="34" charset="0"/>
                <a:ea typeface="+mn-ea"/>
                <a:cs typeface="+mn-cs"/>
              </a:rPr>
              <a:t>Return to slide</a:t>
            </a:r>
          </a:p>
        </p:txBody>
      </p:sp>
      <p:sp>
        <p:nvSpPr>
          <p:cNvPr id="9"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1" name="TextBox 10"/>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2" name="TextBox 11"/>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
        <p:nvSpPr>
          <p:cNvPr id="13" name="TextBox 12"/>
          <p:cNvSpPr txBox="1"/>
          <p:nvPr userDrawn="1"/>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50453207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eck Yourself">
    <p:spTree>
      <p:nvGrpSpPr>
        <p:cNvPr id="1" name=""/>
        <p:cNvGrpSpPr/>
        <p:nvPr/>
      </p:nvGrpSpPr>
      <p:grpSpPr>
        <a:xfrm>
          <a:off x="0" y="0"/>
          <a:ext cx="0" cy="0"/>
          <a:chOff x="0" y="0"/>
          <a:chExt cx="0" cy="0"/>
        </a:xfrm>
      </p:grpSpPr>
      <p:sp>
        <p:nvSpPr>
          <p:cNvPr id="13" name="Title 12"/>
          <p:cNvSpPr>
            <a:spLocks noGrp="1"/>
          </p:cNvSpPr>
          <p:nvPr>
            <p:ph type="title"/>
          </p:nvPr>
        </p:nvSpPr>
        <p:spPr>
          <a:xfrm>
            <a:off x="1600200" y="476935"/>
            <a:ext cx="7086600" cy="646330"/>
          </a:xfrm>
        </p:spPr>
        <p:txBody>
          <a:bodyPr/>
          <a:lstStyle>
            <a:lvl1pPr algn="l">
              <a:defRPr sz="360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1" name="Text Placeholder 10"/>
          <p:cNvSpPr>
            <a:spLocks noGrp="1"/>
          </p:cNvSpPr>
          <p:nvPr>
            <p:ph type="body" sz="quarter" idx="10"/>
          </p:nvPr>
        </p:nvSpPr>
        <p:spPr>
          <a:xfrm>
            <a:off x="457200" y="1581834"/>
            <a:ext cx="8229600" cy="4818965"/>
          </a:xfrm>
        </p:spPr>
        <p:txBody>
          <a:bodyPr/>
          <a:lstStyle>
            <a:lvl1pPr marL="339725" indent="-339725">
              <a:spcBef>
                <a:spcPts val="0"/>
              </a:spcBef>
              <a:spcAft>
                <a:spcPts val="1800"/>
              </a:spcAft>
              <a:buFont typeface="+mj-lt"/>
              <a:buAutoNum type="arabicPeriod"/>
              <a:defRPr>
                <a:latin typeface="Arial" panose="020B0604020202020204" pitchFamily="34" charset="0"/>
                <a:cs typeface="Arial" panose="020B0604020202020204" pitchFamily="34" charset="0"/>
              </a:defRPr>
            </a:lvl1pPr>
            <a:lvl2pPr marL="914400" indent="-457200">
              <a:buFont typeface="+mj-lt"/>
              <a:buAutoNum type="arabicPeriod"/>
              <a:defRPr>
                <a:latin typeface="Arial" panose="020B0604020202020204" pitchFamily="34" charset="0"/>
                <a:cs typeface="Arial" panose="020B0604020202020204" pitchFamily="34" charset="0"/>
              </a:defRPr>
            </a:lvl2pPr>
            <a:lvl3pPr marL="1371600" indent="-457200">
              <a:buFont typeface="+mj-lt"/>
              <a:buAutoNum type="arabicPeriod"/>
              <a:defRPr>
                <a:latin typeface="Arial" panose="020B0604020202020204" pitchFamily="34" charset="0"/>
                <a:cs typeface="Arial" panose="020B0604020202020204" pitchFamily="34" charset="0"/>
              </a:defRPr>
            </a:lvl3pPr>
            <a:lvl4pPr marL="1714500" indent="-342900">
              <a:buFont typeface="+mj-lt"/>
              <a:buAutoNum type="arabicPeriod"/>
              <a:defRPr>
                <a:latin typeface="Arial" panose="020B0604020202020204" pitchFamily="34" charset="0"/>
                <a:cs typeface="Arial" panose="020B0604020202020204" pitchFamily="34" charset="0"/>
              </a:defRPr>
            </a:lvl4pPr>
            <a:lvl5pPr marL="2171700" indent="-342900">
              <a:buFont typeface="+mj-lt"/>
              <a:buAutoNum type="arabicPeriod"/>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Box 14"/>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pic>
        <p:nvPicPr>
          <p:cNvPr id="16" name="Picture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42900"/>
            <a:ext cx="914400" cy="914400"/>
          </a:xfrm>
          <a:prstGeom prst="rect">
            <a:avLst/>
          </a:prstGeom>
        </p:spPr>
      </p:pic>
      <p:cxnSp>
        <p:nvCxnSpPr>
          <p:cNvPr id="8" name="Straight Connector 7"/>
          <p:cNvCxnSpPr/>
          <p:nvPr/>
        </p:nvCxnSpPr>
        <p:spPr>
          <a:xfrm>
            <a:off x="457200" y="1447800"/>
            <a:ext cx="8229600" cy="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6004586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cSld name="4_Two Content">
    <p:spTree>
      <p:nvGrpSpPr>
        <p:cNvPr id="1" name=""/>
        <p:cNvGrpSpPr/>
        <p:nvPr/>
      </p:nvGrpSpPr>
      <p:grpSpPr>
        <a:xfrm>
          <a:off x="0" y="0"/>
          <a:ext cx="0" cy="0"/>
          <a:chOff x="0" y="0"/>
          <a:chExt cx="0" cy="0"/>
        </a:xfrm>
      </p:grpSpPr>
      <p:sp>
        <p:nvSpPr>
          <p:cNvPr id="9" name="Rectangle 8"/>
          <p:cNvSpPr/>
          <p:nvPr/>
        </p:nvSpPr>
        <p:spPr>
          <a:xfrm>
            <a:off x="0" y="0"/>
            <a:ext cx="9144000" cy="1463040"/>
          </a:xfrm>
          <a:prstGeom prst="rect">
            <a:avLst/>
          </a:prstGeom>
          <a:solidFill>
            <a:srgbClr val="3AA5C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8" name="Rectangle 7"/>
          <p:cNvSpPr/>
          <p:nvPr/>
        </p:nvSpPr>
        <p:spPr>
          <a:xfrm>
            <a:off x="0" y="0"/>
            <a:ext cx="9144000" cy="1463040"/>
          </a:xfrm>
          <a:prstGeom prst="rect">
            <a:avLst/>
          </a:prstGeom>
          <a:solidFill>
            <a:srgbClr val="316E9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Arial" panose="020B0604020202020204" pitchFamily="34" charset="0"/>
            </a:endParaRPr>
          </a:p>
        </p:txBody>
      </p:sp>
      <p:sp>
        <p:nvSpPr>
          <p:cNvPr id="2" name="Title 1"/>
          <p:cNvSpPr>
            <a:spLocks noGrp="1"/>
          </p:cNvSpPr>
          <p:nvPr>
            <p:ph type="title"/>
          </p:nvPr>
        </p:nvSpPr>
        <p:spPr>
          <a:xfrm>
            <a:off x="304801" y="160020"/>
            <a:ext cx="8305800" cy="1143000"/>
          </a:xfrm>
        </p:spPr>
        <p:txBody>
          <a:bodyPr/>
          <a:lstStyle>
            <a:lvl1pPr>
              <a:defRPr/>
            </a:lvl1pPr>
          </a:lstStyle>
          <a:p>
            <a:r>
              <a:rPr lang="en-US"/>
              <a:t>Click to edit Master title style</a:t>
            </a:r>
            <a:endParaRPr lang="en-US" dirty="0"/>
          </a:p>
        </p:txBody>
      </p:sp>
      <p:sp>
        <p:nvSpPr>
          <p:cNvPr id="6"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
        <p:nvSpPr>
          <p:cNvPr id="11" name="TextBox 10"/>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spTree>
    <p:extLst>
      <p:ext uri="{BB962C8B-B14F-4D97-AF65-F5344CB8AC3E}">
        <p14:creationId xmlns:p14="http://schemas.microsoft.com/office/powerpoint/2010/main" val="170164087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Check Yourself">
    <p:spTree>
      <p:nvGrpSpPr>
        <p:cNvPr id="1" name=""/>
        <p:cNvGrpSpPr/>
        <p:nvPr/>
      </p:nvGrpSpPr>
      <p:grpSpPr>
        <a:xfrm>
          <a:off x="0" y="0"/>
          <a:ext cx="0" cy="0"/>
          <a:chOff x="0" y="0"/>
          <a:chExt cx="0" cy="0"/>
        </a:xfrm>
      </p:grpSpPr>
      <p:sp>
        <p:nvSpPr>
          <p:cNvPr id="13" name="Title 12"/>
          <p:cNvSpPr>
            <a:spLocks noGrp="1"/>
          </p:cNvSpPr>
          <p:nvPr>
            <p:ph type="title"/>
          </p:nvPr>
        </p:nvSpPr>
        <p:spPr>
          <a:xfrm>
            <a:off x="1488440" y="476935"/>
            <a:ext cx="6324600" cy="646330"/>
          </a:xfrm>
        </p:spPr>
        <p:txBody>
          <a:bodyPr/>
          <a:lstStyle>
            <a:lvl1pPr algn="l">
              <a:defRPr sz="360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1" name="Text Placeholder 10"/>
          <p:cNvSpPr>
            <a:spLocks noGrp="1"/>
          </p:cNvSpPr>
          <p:nvPr>
            <p:ph type="body" sz="quarter" idx="10"/>
          </p:nvPr>
        </p:nvSpPr>
        <p:spPr>
          <a:xfrm>
            <a:off x="457200" y="1581835"/>
            <a:ext cx="8229600" cy="4590364"/>
          </a:xfrm>
        </p:spPr>
        <p:txBody>
          <a:bodyPr/>
          <a:lstStyle>
            <a:lvl1pPr marL="339725" indent="-339725">
              <a:spcBef>
                <a:spcPts val="0"/>
              </a:spcBef>
              <a:spcAft>
                <a:spcPts val="1800"/>
              </a:spcAft>
              <a:buFont typeface="+mj-lt"/>
              <a:buAutoNum type="arabicPeriod"/>
              <a:defRPr>
                <a:latin typeface="Arial" panose="020B0604020202020204" pitchFamily="34" charset="0"/>
                <a:cs typeface="Arial" panose="020B0604020202020204" pitchFamily="34" charset="0"/>
              </a:defRPr>
            </a:lvl1pPr>
            <a:lvl2pPr marL="914400" indent="-457200">
              <a:buFont typeface="+mj-lt"/>
              <a:buAutoNum type="arabicPeriod"/>
              <a:defRPr>
                <a:latin typeface="Arial" panose="020B0604020202020204" pitchFamily="34" charset="0"/>
                <a:cs typeface="Arial" panose="020B0604020202020204" pitchFamily="34" charset="0"/>
              </a:defRPr>
            </a:lvl2pPr>
            <a:lvl3pPr marL="1371600" indent="-457200">
              <a:buFont typeface="+mj-lt"/>
              <a:buAutoNum type="arabicPeriod"/>
              <a:defRPr>
                <a:latin typeface="Arial" panose="020B0604020202020204" pitchFamily="34" charset="0"/>
                <a:cs typeface="Arial" panose="020B0604020202020204" pitchFamily="34" charset="0"/>
              </a:defRPr>
            </a:lvl3pPr>
            <a:lvl4pPr marL="1714500" indent="-342900">
              <a:buFont typeface="+mj-lt"/>
              <a:buAutoNum type="arabicPeriod"/>
              <a:defRPr>
                <a:latin typeface="Arial" panose="020B0604020202020204" pitchFamily="34" charset="0"/>
                <a:cs typeface="Arial" panose="020B0604020202020204" pitchFamily="34" charset="0"/>
              </a:defRPr>
            </a:lvl4pPr>
            <a:lvl5pPr marL="2171700" indent="-342900">
              <a:buFont typeface="+mj-lt"/>
              <a:buAutoNum type="arabicPeriod"/>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Box 14"/>
          <p:cNvSpPr txBox="1"/>
          <p:nvPr/>
        </p:nvSpPr>
        <p:spPr>
          <a:xfrm>
            <a:off x="104775" y="6705600"/>
            <a:ext cx="1876425" cy="215444"/>
          </a:xfrm>
          <a:prstGeom prst="rect">
            <a:avLst/>
          </a:prstGeom>
          <a:noFill/>
        </p:spPr>
        <p:txBody>
          <a:bodyPr wrap="square" rtlCol="0">
            <a:spAutoFit/>
          </a:bodyPr>
          <a:lstStyle/>
          <a:p>
            <a:r>
              <a:rPr lang="en-US" sz="800" dirty="0"/>
              <a:t>© McGraw-Hill Education</a:t>
            </a:r>
          </a:p>
        </p:txBody>
      </p:sp>
      <p:pic>
        <p:nvPicPr>
          <p:cNvPr id="16" name="Picture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8640" y="342900"/>
            <a:ext cx="914400" cy="914400"/>
          </a:xfrm>
          <a:prstGeom prst="rect">
            <a:avLst/>
          </a:prstGeom>
        </p:spPr>
      </p:pic>
      <p:cxnSp>
        <p:nvCxnSpPr>
          <p:cNvPr id="8" name="Straight Connector 7"/>
          <p:cNvCxnSpPr/>
          <p:nvPr/>
        </p:nvCxnSpPr>
        <p:spPr>
          <a:xfrm>
            <a:off x="457200" y="1447800"/>
            <a:ext cx="8229600" cy="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928997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4.gif"/><Relationship Id="rId5" Type="http://schemas.openxmlformats.org/officeDocument/2006/relationships/slideLayout" Target="../slideLayouts/slideLayout21.xml"/><Relationship Id="rId10" Type="http://schemas.openxmlformats.org/officeDocument/2006/relationships/image" Target="../media/image3.png"/><Relationship Id="rId4" Type="http://schemas.openxmlformats.org/officeDocument/2006/relationships/slideLayout" Target="../slideLayouts/slideLayout2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311275" y="160020"/>
            <a:ext cx="7299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549275" y="1752600"/>
            <a:ext cx="80454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5"/>
          <p:cNvSpPr txBox="1">
            <a:spLocks noChangeArrowheads="1"/>
          </p:cNvSpPr>
          <p:nvPr/>
        </p:nvSpPr>
        <p:spPr bwMode="auto">
          <a:xfrm>
            <a:off x="7086600" y="6450012"/>
            <a:ext cx="1782763" cy="179388"/>
          </a:xfrm>
          <a:prstGeom prst="rect">
            <a:avLst/>
          </a:prstGeom>
          <a:noFill/>
          <a:ln w="9525">
            <a:noFill/>
            <a:round/>
            <a:headEnd/>
            <a:tailEnd/>
          </a:ln>
          <a:effectLst/>
        </p:spPr>
        <p:txBody>
          <a:bodyPr lIns="0" tIns="0" rIns="0" bIns="0"/>
          <a:lstStyle>
            <a:lvl1pPr algn="ctr">
              <a:lnSpc>
                <a:spcPct val="102000"/>
              </a:lnSpc>
              <a:buFont typeface="Wingdings" charset="2"/>
              <a:buNone/>
              <a:tabLst>
                <a:tab pos="723900" algn="l"/>
                <a:tab pos="1447800" algn="l"/>
                <a:tab pos="2171700" algn="l"/>
              </a:tabLst>
              <a:defRPr sz="1600" b="1" dirty="0" smtClean="0">
                <a:solidFill>
                  <a:srgbClr val="0472BC"/>
                </a:solidFill>
                <a:latin typeface="+mj-lt"/>
                <a:ea typeface="+mn-ea"/>
                <a:cs typeface="Tahoma" pitchFamily="34" charset="0"/>
              </a:defRPr>
            </a:lvl1pPr>
          </a:lstStyle>
          <a:p>
            <a:pPr algn="r" fontAlgn="auto">
              <a:spcBef>
                <a:spcPts val="0"/>
              </a:spcBef>
              <a:spcAft>
                <a:spcPts val="0"/>
              </a:spcAft>
              <a:defRPr/>
            </a:pPr>
            <a:fld id="{52A3D1A6-B8BA-4574-9E0A-9B5ACD22CF89}" type="slidenum">
              <a:rPr lang="en-US" b="0" smtClean="0">
                <a:solidFill>
                  <a:schemeClr val="tx1"/>
                </a:solidFill>
                <a:latin typeface="Arial" panose="020B0604020202020204" pitchFamily="34" charset="0"/>
                <a:cs typeface="Arial" panose="020B0604020202020204" pitchFamily="34" charset="0"/>
              </a:rPr>
              <a:pPr algn="r" fontAlgn="auto">
                <a:spcBef>
                  <a:spcPts val="0"/>
                </a:spcBef>
                <a:spcAft>
                  <a:spcPts val="0"/>
                </a:spcAft>
                <a:defRPr/>
              </a:pPr>
              <a:t>‹#›</a:t>
            </a:fld>
            <a:endParaRPr lang="en-US"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604396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8" r:id="rId6"/>
    <p:sldLayoutId id="2147483789" r:id="rId7"/>
    <p:sldLayoutId id="2147483792" r:id="rId8"/>
    <p:sldLayoutId id="2147483794" r:id="rId9"/>
    <p:sldLayoutId id="2147483795" r:id="rId10"/>
    <p:sldLayoutId id="2147483796" r:id="rId11"/>
    <p:sldLayoutId id="2147483797" r:id="rId12"/>
    <p:sldLayoutId id="2147483798" r:id="rId13"/>
    <p:sldLayoutId id="2147483799" r:id="rId14"/>
    <p:sldLayoutId id="2147483810" r:id="rId15"/>
    <p:sldLayoutId id="2147483811" r:id="rId16"/>
  </p:sldLayoutIdLst>
  <p:transition spd="med"/>
  <p:txStyles>
    <p:titleStyle>
      <a:lvl1pPr algn="ctr" rtl="0" eaLnBrk="1" fontAlgn="base" hangingPunct="1">
        <a:spcBef>
          <a:spcPct val="0"/>
        </a:spcBef>
        <a:spcAft>
          <a:spcPct val="0"/>
        </a:spcAft>
        <a:defRPr sz="3200" kern="1200">
          <a:solidFill>
            <a:schemeClr val="bg1"/>
          </a:solidFill>
          <a:latin typeface="Arial" panose="020B0604020202020204" pitchFamily="34" charset="0"/>
          <a:ea typeface="Tahoma" pitchFamily="34" charset="0"/>
          <a:cs typeface="Arial" panose="020B0604020202020204" pitchFamily="34" charset="0"/>
        </a:defRPr>
      </a:lvl1pPr>
      <a:lvl2pPr algn="ctr" rtl="0" eaLnBrk="1" fontAlgn="base" hangingPunct="1">
        <a:spcBef>
          <a:spcPct val="0"/>
        </a:spcBef>
        <a:spcAft>
          <a:spcPct val="0"/>
        </a:spcAft>
        <a:defRPr sz="3200">
          <a:solidFill>
            <a:schemeClr val="tx1"/>
          </a:solidFill>
          <a:latin typeface="Palatino Linotype" pitchFamily="18" charset="0"/>
        </a:defRPr>
      </a:lvl2pPr>
      <a:lvl3pPr algn="ctr" rtl="0" eaLnBrk="1" fontAlgn="base" hangingPunct="1">
        <a:spcBef>
          <a:spcPct val="0"/>
        </a:spcBef>
        <a:spcAft>
          <a:spcPct val="0"/>
        </a:spcAft>
        <a:defRPr sz="3200">
          <a:solidFill>
            <a:schemeClr val="tx1"/>
          </a:solidFill>
          <a:latin typeface="Palatino Linotype" pitchFamily="18" charset="0"/>
        </a:defRPr>
      </a:lvl3pPr>
      <a:lvl4pPr algn="ctr" rtl="0" eaLnBrk="1" fontAlgn="base" hangingPunct="1">
        <a:spcBef>
          <a:spcPct val="0"/>
        </a:spcBef>
        <a:spcAft>
          <a:spcPct val="0"/>
        </a:spcAft>
        <a:defRPr sz="3200">
          <a:solidFill>
            <a:schemeClr val="tx1"/>
          </a:solidFill>
          <a:latin typeface="Palatino Linotype" pitchFamily="18" charset="0"/>
        </a:defRPr>
      </a:lvl4pPr>
      <a:lvl5pPr algn="ctr" rtl="0" eaLnBrk="1" fontAlgn="base" hangingPunct="1">
        <a:spcBef>
          <a:spcPct val="0"/>
        </a:spcBef>
        <a:spcAft>
          <a:spcPct val="0"/>
        </a:spcAft>
        <a:defRPr sz="3200">
          <a:solidFill>
            <a:schemeClr val="tx1"/>
          </a:solidFill>
          <a:latin typeface="Palatino Linotype" pitchFamily="18" charset="0"/>
        </a:defRPr>
      </a:lvl5pPr>
      <a:lvl6pPr marL="457200" algn="ctr" rtl="0" eaLnBrk="1" fontAlgn="base" hangingPunct="1">
        <a:spcBef>
          <a:spcPct val="0"/>
        </a:spcBef>
        <a:spcAft>
          <a:spcPct val="0"/>
        </a:spcAft>
        <a:defRPr sz="3200">
          <a:solidFill>
            <a:schemeClr val="tx1"/>
          </a:solidFill>
          <a:latin typeface="Palatino Linotype" pitchFamily="18" charset="0"/>
        </a:defRPr>
      </a:lvl6pPr>
      <a:lvl7pPr marL="914400" algn="ctr" rtl="0" eaLnBrk="1" fontAlgn="base" hangingPunct="1">
        <a:spcBef>
          <a:spcPct val="0"/>
        </a:spcBef>
        <a:spcAft>
          <a:spcPct val="0"/>
        </a:spcAft>
        <a:defRPr sz="3200">
          <a:solidFill>
            <a:schemeClr val="tx1"/>
          </a:solidFill>
          <a:latin typeface="Palatino Linotype" pitchFamily="18" charset="0"/>
        </a:defRPr>
      </a:lvl7pPr>
      <a:lvl8pPr marL="1371600" algn="ctr" rtl="0" eaLnBrk="1" fontAlgn="base" hangingPunct="1">
        <a:spcBef>
          <a:spcPct val="0"/>
        </a:spcBef>
        <a:spcAft>
          <a:spcPct val="0"/>
        </a:spcAft>
        <a:defRPr sz="3200">
          <a:solidFill>
            <a:schemeClr val="tx1"/>
          </a:solidFill>
          <a:latin typeface="Palatino Linotype" pitchFamily="18" charset="0"/>
        </a:defRPr>
      </a:lvl8pPr>
      <a:lvl9pPr marL="1828800" algn="ctr" rtl="0" eaLnBrk="1" fontAlgn="base" hangingPunct="1">
        <a:spcBef>
          <a:spcPct val="0"/>
        </a:spcBef>
        <a:spcAft>
          <a:spcPct val="0"/>
        </a:spcAft>
        <a:defRPr sz="3200">
          <a:solidFill>
            <a:schemeClr val="tx1"/>
          </a:solidFill>
          <a:latin typeface="Palatino Linotype" pitchFamily="18" charset="0"/>
        </a:defRPr>
      </a:lvl9pPr>
    </p:titleStyle>
    <p:bodyStyle>
      <a:lvl1pPr marL="0" indent="0" algn="l" rtl="0" eaLnBrk="1" fontAlgn="base" hangingPunct="1">
        <a:spcBef>
          <a:spcPct val="20000"/>
        </a:spcBef>
        <a:spcAft>
          <a:spcPct val="0"/>
        </a:spcAft>
        <a:buFont typeface="Arial" pitchFamily="34" charset="0"/>
        <a:buNone/>
        <a:defRPr sz="2800" kern="1200">
          <a:solidFill>
            <a:schemeClr val="tx1"/>
          </a:solidFill>
          <a:latin typeface="Arial" panose="020B0604020202020204" pitchFamily="34" charset="0"/>
          <a:ea typeface="+mn-ea"/>
          <a:cs typeface="+mn-cs"/>
        </a:defRPr>
      </a:lvl1pPr>
      <a:lvl2pPr marL="742950" indent="-285750"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mn-cs"/>
        </a:defRPr>
      </a:lvl2pPr>
      <a:lvl3pPr marL="11430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mn-cs"/>
        </a:defRPr>
      </a:lvl3pPr>
      <a:lvl4pPr marL="1600200" indent="-228600" algn="l" rtl="0" eaLnBrk="1" fontAlgn="base" hangingPunct="1">
        <a:spcBef>
          <a:spcPct val="20000"/>
        </a:spcBef>
        <a:spcAft>
          <a:spcPct val="0"/>
        </a:spcAft>
        <a:buFont typeface="Arial" pitchFamily="34" charset="0"/>
        <a:buChar char="–"/>
        <a:defRPr kern="1200">
          <a:solidFill>
            <a:schemeClr val="tx1"/>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Font typeface="Arial" pitchFamily="34" charset="0"/>
        <a:buChar char="»"/>
        <a:defRPr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
        <p:nvSpPr>
          <p:cNvPr id="14" name="Copyright"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728902588"/>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fbo.gov/index?cck=1&amp;au=&amp;ck="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www.census.gov/epcd/www/naics.html" TargetMode="Externa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11.xml"/><Relationship Id="rId1" Type="http://schemas.openxmlformats.org/officeDocument/2006/relationships/video" Target="https://www.youtube.com/embed/aKYsOA2ge_A" TargetMode="External"/><Relationship Id="rId6" Type="http://schemas.openxmlformats.org/officeDocument/2006/relationships/diagramQuickStyle" Target="../diagrams/quickStyle1.xml"/><Relationship Id="rId11" Type="http://schemas.openxmlformats.org/officeDocument/2006/relationships/image" Target="../media/image6.png"/><Relationship Id="rId5" Type="http://schemas.openxmlformats.org/officeDocument/2006/relationships/diagramLayout" Target="../diagrams/layout1.xml"/><Relationship Id="rId10" Type="http://schemas.openxmlformats.org/officeDocument/2006/relationships/hyperlink" Target="https://www.youtube.com/watch?v=aKYsOA2ge_A" TargetMode="External"/><Relationship Id="rId4" Type="http://schemas.openxmlformats.org/officeDocument/2006/relationships/diagramData" Target="../diagrams/data1.xml"/><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26.xml"/><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noFill/>
        </p:spPr>
        <p:txBody>
          <a:bodyPr/>
          <a:lstStyle/>
          <a:p>
            <a:r>
              <a:rPr lang="en-US" altLang="en-US" dirty="0">
                <a:solidFill>
                  <a:schemeClr val="tx1"/>
                </a:solidFill>
              </a:rPr>
              <a:t>Chapter 7</a:t>
            </a:r>
            <a:r>
              <a:rPr lang="en-US" altLang="en-US" b="1" dirty="0"/>
              <a:t/>
            </a:r>
            <a:br>
              <a:rPr lang="en-US" altLang="en-US" b="1" dirty="0"/>
            </a:br>
            <a:r>
              <a:rPr lang="en-US" altLang="en-US" sz="2800" dirty="0">
                <a:solidFill>
                  <a:schemeClr val="tx1"/>
                </a:solidFill>
              </a:rPr>
              <a:t>Business-to-Business Marketing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1600200"/>
            <a:ext cx="2679727" cy="3429000"/>
          </a:xfrm>
          <a:prstGeom prst="rect">
            <a:avLst/>
          </a:prstGeom>
        </p:spPr>
      </p:pic>
    </p:spTree>
    <p:extLst>
      <p:ext uri="{BB962C8B-B14F-4D97-AF65-F5344CB8AC3E}">
        <p14:creationId xmlns:p14="http://schemas.microsoft.com/office/powerpoint/2010/main" val="5613502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Stage 1: Need Recognition</a:t>
            </a:r>
          </a:p>
        </p:txBody>
      </p:sp>
      <p:sp>
        <p:nvSpPr>
          <p:cNvPr id="6" name="Content Placeholder 5"/>
          <p:cNvSpPr>
            <a:spLocks noGrp="1"/>
          </p:cNvSpPr>
          <p:nvPr>
            <p:ph idx="1"/>
          </p:nvPr>
        </p:nvSpPr>
        <p:spPr/>
        <p:txBody>
          <a:bodyPr/>
          <a:lstStyle/>
          <a:p>
            <a:r>
              <a:rPr lang="en-US" dirty="0"/>
              <a:t>Can be generated internally or externally</a:t>
            </a:r>
          </a:p>
          <a:p>
            <a:endParaRPr lang="en-US" dirty="0"/>
          </a:p>
          <a:p>
            <a:r>
              <a:rPr lang="en-US" dirty="0"/>
              <a:t>Sources for recognizing new needs:</a:t>
            </a:r>
          </a:p>
          <a:p>
            <a:pPr lvl="1"/>
            <a:r>
              <a:rPr lang="en-US" dirty="0"/>
              <a:t>Suppliers</a:t>
            </a:r>
          </a:p>
          <a:p>
            <a:pPr lvl="1"/>
            <a:r>
              <a:rPr lang="en-US" dirty="0"/>
              <a:t>Salespeople</a:t>
            </a:r>
          </a:p>
          <a:p>
            <a:pPr lvl="1"/>
            <a:r>
              <a:rPr lang="en-US" dirty="0"/>
              <a:t>Competitors</a:t>
            </a:r>
          </a:p>
        </p:txBody>
      </p:sp>
      <p:sp>
        <p:nvSpPr>
          <p:cNvPr id="10" name="Text Placeholder 9" hidden="1"/>
          <p:cNvSpPr>
            <a:spLocks noGrp="1"/>
          </p:cNvSpPr>
          <p:nvPr>
            <p:ph type="body" sz="quarter" idx="16"/>
          </p:nvPr>
        </p:nvSpPr>
        <p:spPr/>
        <p:txBody>
          <a:bodyPr/>
          <a:lstStyle/>
          <a:p>
            <a:endParaRPr lang="en-US"/>
          </a:p>
        </p:txBody>
      </p:sp>
      <p:sp>
        <p:nvSpPr>
          <p:cNvPr id="8" name="Text Placeholder 7"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33316962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Stage 2: Product Specifications</a:t>
            </a:r>
          </a:p>
        </p:txBody>
      </p:sp>
      <p:sp>
        <p:nvSpPr>
          <p:cNvPr id="8" name="Content Placeholder 7"/>
          <p:cNvSpPr>
            <a:spLocks noGrp="1"/>
          </p:cNvSpPr>
          <p:nvPr>
            <p:ph idx="1"/>
          </p:nvPr>
        </p:nvSpPr>
        <p:spPr/>
        <p:txBody>
          <a:bodyPr/>
          <a:lstStyle/>
          <a:p>
            <a:pPr lvl="0"/>
            <a:r>
              <a:rPr lang="en-US" dirty="0"/>
              <a:t>Used by suppliers to develop proposals</a:t>
            </a:r>
          </a:p>
          <a:p>
            <a:pPr lvl="0"/>
            <a:endParaRPr lang="en-US" dirty="0"/>
          </a:p>
          <a:p>
            <a:pPr lvl="0"/>
            <a:r>
              <a:rPr lang="en-US" dirty="0"/>
              <a:t>Can be done collaboratively with suppliers</a:t>
            </a:r>
          </a:p>
        </p:txBody>
      </p:sp>
      <p:sp>
        <p:nvSpPr>
          <p:cNvPr id="9" name="Text Placeholder 8" hidden="1"/>
          <p:cNvSpPr>
            <a:spLocks noGrp="1"/>
          </p:cNvSpPr>
          <p:nvPr>
            <p:ph type="body" sz="quarter" idx="16"/>
          </p:nvPr>
        </p:nvSpPr>
        <p:spPr/>
        <p:txBody>
          <a:bodyPr/>
          <a:lstStyle/>
          <a:p>
            <a:endParaRPr lang="en-US"/>
          </a:p>
        </p:txBody>
      </p:sp>
      <p:sp>
        <p:nvSpPr>
          <p:cNvPr id="7" name="Text Placeholder 6"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0259215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Stage 3: RFP Process </a:t>
            </a:r>
            <a:br>
              <a:rPr lang="en-US" dirty="0"/>
            </a:br>
            <a:r>
              <a:rPr lang="en-US" sz="2500" dirty="0"/>
              <a:t>(</a:t>
            </a:r>
            <a:r>
              <a:rPr lang="en-US" sz="2500" dirty="0">
                <a:hlinkClick r:id="rId3" action="ppaction://hlinksldjump"/>
              </a:rPr>
              <a:t>Request for Proposal</a:t>
            </a:r>
            <a:r>
              <a:rPr lang="en-US" sz="2500" dirty="0"/>
              <a:t>)</a:t>
            </a:r>
            <a:endParaRPr lang="en-US" dirty="0"/>
          </a:p>
        </p:txBody>
      </p:sp>
      <p:sp>
        <p:nvSpPr>
          <p:cNvPr id="3" name="Content Placeholder 2"/>
          <p:cNvSpPr>
            <a:spLocks noGrp="1"/>
          </p:cNvSpPr>
          <p:nvPr>
            <p:ph idx="1"/>
          </p:nvPr>
        </p:nvSpPr>
        <p:spPr/>
        <p:txBody>
          <a:bodyPr/>
          <a:lstStyle/>
          <a:p>
            <a:r>
              <a:rPr lang="en-US" dirty="0"/>
              <a:t>Purchasing company may simply post its RFP needs on its website or work through various B2B web portals or inform their preferred vendors directly.</a:t>
            </a:r>
          </a:p>
          <a:p>
            <a:endParaRPr lang="en-US" dirty="0"/>
          </a:p>
          <a:p>
            <a:endParaRPr lang="en-US" dirty="0"/>
          </a:p>
        </p:txBody>
      </p:sp>
      <p:grpSp>
        <p:nvGrpSpPr>
          <p:cNvPr id="13" name="Group 12" descr="Click for the Federal Business Opportunities website."/>
          <p:cNvGrpSpPr/>
          <p:nvPr/>
        </p:nvGrpSpPr>
        <p:grpSpPr>
          <a:xfrm>
            <a:off x="6096000" y="5610646"/>
            <a:ext cx="2667000" cy="1094954"/>
            <a:chOff x="6019800" y="5562600"/>
            <a:chExt cx="2667000" cy="1094954"/>
          </a:xfrm>
        </p:grpSpPr>
        <p:pic>
          <p:nvPicPr>
            <p:cNvPr id="8" name="Picture 4" descr="Click for the Federal Business Opportunities website.&#10;">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086600" y="5562600"/>
              <a:ext cx="456480" cy="426285"/>
            </a:xfrm>
            <a:prstGeom prst="rect">
              <a:avLst/>
            </a:prstGeom>
            <a:noFill/>
            <a:ln w="9525">
              <a:noFill/>
              <a:miter lim="800000"/>
              <a:headEnd/>
              <a:tailEnd/>
            </a:ln>
          </p:spPr>
        </p:pic>
        <p:sp>
          <p:nvSpPr>
            <p:cNvPr id="10" name="Text Box 6"/>
            <p:cNvSpPr txBox="1">
              <a:spLocks noChangeArrowheads="1"/>
            </p:cNvSpPr>
            <p:nvPr/>
          </p:nvSpPr>
          <p:spPr bwMode="auto">
            <a:xfrm>
              <a:off x="6019800" y="6019800"/>
              <a:ext cx="2667000" cy="637754"/>
            </a:xfrm>
            <a:prstGeom prst="rect">
              <a:avLst/>
            </a:prstGeom>
            <a:noFill/>
            <a:ln w="9525">
              <a:noFill/>
              <a:miter lim="800000"/>
              <a:headEnd/>
              <a:tailEnd/>
            </a:ln>
            <a:effectLst/>
          </p:spPr>
          <p:txBody>
            <a:bodyPr wrap="square" lIns="82945" tIns="41473" rIns="82945" bIns="41473">
              <a:spAutoFit/>
            </a:bodyPr>
            <a:lstStyle/>
            <a:p>
              <a:pPr algn="ctr" defTabSz="829452"/>
              <a:r>
                <a:rPr lang="en-US" dirty="0">
                  <a:latin typeface="Arial" pitchFamily="34" charset="0"/>
                </a:rPr>
                <a:t>Federal Business </a:t>
              </a:r>
            </a:p>
            <a:p>
              <a:pPr algn="ctr" defTabSz="829452"/>
              <a:r>
                <a:rPr lang="en-US" dirty="0">
                  <a:latin typeface="Arial" pitchFamily="34" charset="0"/>
                </a:rPr>
                <a:t>Opportunities website</a:t>
              </a:r>
            </a:p>
          </p:txBody>
        </p:sp>
      </p:grpSp>
      <p:sp>
        <p:nvSpPr>
          <p:cNvPr id="11" name="Text Placeholder 10" hidden="1"/>
          <p:cNvSpPr>
            <a:spLocks noGrp="1"/>
          </p:cNvSpPr>
          <p:nvPr>
            <p:ph type="body" sz="quarter" idx="11"/>
          </p:nvPr>
        </p:nvSpPr>
        <p:spPr/>
        <p:txBody>
          <a:bodyPr/>
          <a:lstStyle/>
          <a:p>
            <a:r>
              <a:rPr lang="en-US" dirty="0"/>
              <a:t>©Toyota Motor Engineering &amp; Manufacturing North America, Inc.</a:t>
            </a:r>
          </a:p>
          <a:p>
            <a:endParaRPr lang="en-US" dirty="0"/>
          </a:p>
        </p:txBody>
      </p:sp>
    </p:spTree>
    <p:extLst>
      <p:ext uri="{BB962C8B-B14F-4D97-AF65-F5344CB8AC3E}">
        <p14:creationId xmlns:p14="http://schemas.microsoft.com/office/powerpoint/2010/main" val="55088066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Step 4: Proposal Analysis, Vendor Negotiation, and Selection</a:t>
            </a:r>
          </a:p>
        </p:txBody>
      </p:sp>
      <p:sp>
        <p:nvSpPr>
          <p:cNvPr id="6" name="Content Placeholder 5"/>
          <p:cNvSpPr>
            <a:spLocks noGrp="1"/>
          </p:cNvSpPr>
          <p:nvPr>
            <p:ph idx="1"/>
          </p:nvPr>
        </p:nvSpPr>
        <p:spPr/>
        <p:txBody>
          <a:bodyPr/>
          <a:lstStyle/>
          <a:p>
            <a:r>
              <a:rPr lang="en-US" dirty="0"/>
              <a:t>Often several vendors are negotiating against each other.</a:t>
            </a:r>
          </a:p>
          <a:p>
            <a:endParaRPr lang="en-US" dirty="0"/>
          </a:p>
          <a:p>
            <a:r>
              <a:rPr lang="en-US" dirty="0"/>
              <a:t>Considerations other than price play a role in final selection.</a:t>
            </a:r>
          </a:p>
        </p:txBody>
      </p:sp>
      <p:sp>
        <p:nvSpPr>
          <p:cNvPr id="4" name="Text Placeholder 3" hidden="1"/>
          <p:cNvSpPr>
            <a:spLocks noGrp="1"/>
          </p:cNvSpPr>
          <p:nvPr>
            <p:ph type="body" sz="quarter" idx="16"/>
          </p:nvPr>
        </p:nvSpPr>
        <p:spPr/>
        <p:txBody>
          <a:bodyPr/>
          <a:lstStyle/>
          <a:p>
            <a:endParaRPr lang="en-US"/>
          </a:p>
        </p:txBody>
      </p:sp>
      <p:sp>
        <p:nvSpPr>
          <p:cNvPr id="8" name="Text Placeholder 7"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8094512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Step 5: Order Specification</a:t>
            </a:r>
          </a:p>
        </p:txBody>
      </p:sp>
      <p:sp>
        <p:nvSpPr>
          <p:cNvPr id="8" name="Content Placeholder 7"/>
          <p:cNvSpPr>
            <a:spLocks noGrp="1"/>
          </p:cNvSpPr>
          <p:nvPr>
            <p:ph idx="1"/>
          </p:nvPr>
        </p:nvSpPr>
        <p:spPr/>
        <p:txBody>
          <a:bodyPr/>
          <a:lstStyle/>
          <a:p>
            <a:r>
              <a:rPr lang="en-US" dirty="0"/>
              <a:t>Firm places the order.</a:t>
            </a:r>
          </a:p>
          <a:p>
            <a:endParaRPr lang="en-US" dirty="0"/>
          </a:p>
          <a:p>
            <a:r>
              <a:rPr lang="en-US" dirty="0"/>
              <a:t>The exact details of the purchase are specified.</a:t>
            </a:r>
          </a:p>
          <a:p>
            <a:endParaRPr lang="en-US" dirty="0"/>
          </a:p>
          <a:p>
            <a:r>
              <a:rPr lang="en-US" dirty="0"/>
              <a:t>All terms are detailed including payment.</a:t>
            </a:r>
          </a:p>
        </p:txBody>
      </p:sp>
      <p:sp>
        <p:nvSpPr>
          <p:cNvPr id="4" name="Text Placeholder 3" hidden="1"/>
          <p:cNvSpPr>
            <a:spLocks noGrp="1"/>
          </p:cNvSpPr>
          <p:nvPr>
            <p:ph type="body" sz="quarter" idx="16"/>
          </p:nvPr>
        </p:nvSpPr>
        <p:spPr/>
        <p:txBody>
          <a:bodyPr/>
          <a:lstStyle/>
          <a:p>
            <a:endParaRPr lang="en-US"/>
          </a:p>
        </p:txBody>
      </p:sp>
      <p:sp>
        <p:nvSpPr>
          <p:cNvPr id="9" name="Text Placeholder 8"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8644630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Vendor Performance Assessment Using Metrics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790107011"/>
              </p:ext>
            </p:extLst>
          </p:nvPr>
        </p:nvGraphicFramePr>
        <p:xfrm>
          <a:off x="457200" y="1752600"/>
          <a:ext cx="8229600" cy="411479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109224896"/>
                    </a:ext>
                  </a:extLst>
                </a:gridCol>
                <a:gridCol w="2057400">
                  <a:extLst>
                    <a:ext uri="{9D8B030D-6E8A-4147-A177-3AD203B41FA5}">
                      <a16:colId xmlns:a16="http://schemas.microsoft.com/office/drawing/2014/main" val="1229120631"/>
                    </a:ext>
                  </a:extLst>
                </a:gridCol>
                <a:gridCol w="2057400">
                  <a:extLst>
                    <a:ext uri="{9D8B030D-6E8A-4147-A177-3AD203B41FA5}">
                      <a16:colId xmlns:a16="http://schemas.microsoft.com/office/drawing/2014/main" val="248559099"/>
                    </a:ext>
                  </a:extLst>
                </a:gridCol>
                <a:gridCol w="2057400">
                  <a:extLst>
                    <a:ext uri="{9D8B030D-6E8A-4147-A177-3AD203B41FA5}">
                      <a16:colId xmlns:a16="http://schemas.microsoft.com/office/drawing/2014/main" val="3460483364"/>
                    </a:ext>
                  </a:extLst>
                </a:gridCol>
              </a:tblGrid>
              <a:tr h="1296973">
                <a:tc>
                  <a:txBody>
                    <a:bodyPr/>
                    <a:lstStyle/>
                    <a:p>
                      <a:pPr algn="ctr"/>
                      <a:r>
                        <a:rPr lang="en-US" sz="1800" u="none" strike="noStrike" kern="1200" baseline="0" dirty="0"/>
                        <a:t>(1) Key Issues</a:t>
                      </a:r>
                      <a:endParaRPr lang="en-US" sz="1800" dirty="0">
                        <a:solidFill>
                          <a:schemeClr val="tx1"/>
                        </a:solidFill>
                      </a:endParaRPr>
                    </a:p>
                  </a:txBody>
                  <a:tcPr anchor="b"/>
                </a:tc>
                <a:tc>
                  <a:txBody>
                    <a:bodyPr/>
                    <a:lstStyle/>
                    <a:p>
                      <a:pPr algn="ctr"/>
                      <a:r>
                        <a:rPr lang="en-US" sz="1800" u="none" strike="noStrike" kern="1200" baseline="0" dirty="0"/>
                        <a:t>(2) Importance Score</a:t>
                      </a:r>
                      <a:endParaRPr lang="en-US" sz="1800" dirty="0">
                        <a:solidFill>
                          <a:schemeClr val="tx1"/>
                        </a:solidFill>
                      </a:endParaRPr>
                    </a:p>
                  </a:txBody>
                  <a:tcPr anchor="b"/>
                </a:tc>
                <a:tc>
                  <a:txBody>
                    <a:bodyPr/>
                    <a:lstStyle/>
                    <a:p>
                      <a:pPr algn="ctr"/>
                      <a:r>
                        <a:rPr lang="en-US" sz="1800" u="none" strike="noStrike" kern="1200" baseline="0" dirty="0"/>
                        <a:t>(3) Vendor’s Performance</a:t>
                      </a:r>
                      <a:endParaRPr lang="en-US" sz="1800" dirty="0">
                        <a:solidFill>
                          <a:schemeClr val="tx1"/>
                        </a:solidFill>
                      </a:endParaRPr>
                    </a:p>
                  </a:txBody>
                  <a:tcPr anchor="b"/>
                </a:tc>
                <a:tc>
                  <a:txBody>
                    <a:bodyPr/>
                    <a:lstStyle/>
                    <a:p>
                      <a:pPr algn="ctr"/>
                      <a:r>
                        <a:rPr lang="en-US" sz="1800" u="none" strike="noStrike" kern="1200" baseline="0" dirty="0"/>
                        <a:t>(4) Importance x Performance</a:t>
                      </a:r>
                    </a:p>
                    <a:p>
                      <a:pPr algn="ctr"/>
                      <a:r>
                        <a:rPr lang="en-US" sz="1400" u="none" strike="noStrike" kern="1200" baseline="0" dirty="0"/>
                        <a:t>(2) x (3)</a:t>
                      </a:r>
                      <a:endParaRPr lang="en-US" sz="1400" dirty="0">
                        <a:solidFill>
                          <a:schemeClr val="tx1"/>
                        </a:solidFill>
                      </a:endParaRPr>
                    </a:p>
                  </a:txBody>
                  <a:tcPr anchor="b"/>
                </a:tc>
                <a:extLst>
                  <a:ext uri="{0D108BD9-81ED-4DB2-BD59-A6C34878D82A}">
                    <a16:rowId xmlns:a16="http://schemas.microsoft.com/office/drawing/2014/main" val="3193324103"/>
                  </a:ext>
                </a:extLst>
              </a:tr>
              <a:tr h="563565">
                <a:tc>
                  <a:txBody>
                    <a:bodyPr/>
                    <a:lstStyle/>
                    <a:p>
                      <a:r>
                        <a:rPr lang="en-US" sz="1800" u="none" strike="noStrike" kern="1200" baseline="0" dirty="0"/>
                        <a:t>Customer Service</a:t>
                      </a:r>
                      <a:endParaRPr lang="en-US" sz="1800" dirty="0"/>
                    </a:p>
                  </a:txBody>
                  <a:tcPr anchor="ctr"/>
                </a:tc>
                <a:tc>
                  <a:txBody>
                    <a:bodyPr/>
                    <a:lstStyle/>
                    <a:p>
                      <a:pPr algn="ctr"/>
                      <a:r>
                        <a:rPr lang="en-US" sz="1800" dirty="0"/>
                        <a:t>.40</a:t>
                      </a:r>
                    </a:p>
                  </a:txBody>
                  <a:tcPr anchor="ctr"/>
                </a:tc>
                <a:tc>
                  <a:txBody>
                    <a:bodyPr/>
                    <a:lstStyle/>
                    <a:p>
                      <a:pPr algn="ctr"/>
                      <a:r>
                        <a:rPr lang="en-US" sz="1800" dirty="0"/>
                        <a:t>5</a:t>
                      </a:r>
                    </a:p>
                  </a:txBody>
                  <a:tcPr anchor="ctr"/>
                </a:tc>
                <a:tc>
                  <a:txBody>
                    <a:bodyPr/>
                    <a:lstStyle/>
                    <a:p>
                      <a:pPr algn="ctr"/>
                      <a:r>
                        <a:rPr lang="en-US" sz="1800" dirty="0"/>
                        <a:t>2.0</a:t>
                      </a:r>
                    </a:p>
                  </a:txBody>
                  <a:tcPr anchor="ctr"/>
                </a:tc>
                <a:extLst>
                  <a:ext uri="{0D108BD9-81ED-4DB2-BD59-A6C34878D82A}">
                    <a16:rowId xmlns:a16="http://schemas.microsoft.com/office/drawing/2014/main" val="286174778"/>
                  </a:ext>
                </a:extLst>
              </a:tr>
              <a:tr h="563565">
                <a:tc>
                  <a:txBody>
                    <a:bodyPr/>
                    <a:lstStyle/>
                    <a:p>
                      <a:r>
                        <a:rPr lang="en-US" sz="1800" u="none" strike="noStrike" kern="1200" baseline="0" dirty="0"/>
                        <a:t>Issue Resolution</a:t>
                      </a:r>
                      <a:endParaRPr lang="en-US" sz="1800" dirty="0"/>
                    </a:p>
                  </a:txBody>
                  <a:tcPr anchor="ctr"/>
                </a:tc>
                <a:tc>
                  <a:txBody>
                    <a:bodyPr/>
                    <a:lstStyle/>
                    <a:p>
                      <a:pPr algn="ctr"/>
                      <a:r>
                        <a:rPr lang="en-US" sz="1800" dirty="0"/>
                        <a:t>.20</a:t>
                      </a:r>
                    </a:p>
                  </a:txBody>
                  <a:tcPr anchor="ctr"/>
                </a:tc>
                <a:tc>
                  <a:txBody>
                    <a:bodyPr/>
                    <a:lstStyle/>
                    <a:p>
                      <a:pPr algn="ctr"/>
                      <a:r>
                        <a:rPr lang="en-US" sz="1800" dirty="0"/>
                        <a:t>4</a:t>
                      </a:r>
                    </a:p>
                  </a:txBody>
                  <a:tcPr anchor="ctr"/>
                </a:tc>
                <a:tc>
                  <a:txBody>
                    <a:bodyPr/>
                    <a:lstStyle/>
                    <a:p>
                      <a:pPr algn="ctr"/>
                      <a:r>
                        <a:rPr lang="en-US" sz="1800" dirty="0"/>
                        <a:t>0.8</a:t>
                      </a:r>
                    </a:p>
                  </a:txBody>
                  <a:tcPr anchor="ctr"/>
                </a:tc>
                <a:extLst>
                  <a:ext uri="{0D108BD9-81ED-4DB2-BD59-A6C34878D82A}">
                    <a16:rowId xmlns:a16="http://schemas.microsoft.com/office/drawing/2014/main" val="3910331889"/>
                  </a:ext>
                </a:extLst>
              </a:tr>
              <a:tr h="563565">
                <a:tc>
                  <a:txBody>
                    <a:bodyPr/>
                    <a:lstStyle/>
                    <a:p>
                      <a:r>
                        <a:rPr lang="en-US" sz="1800" u="none" strike="noStrike" kern="1200" baseline="0" dirty="0"/>
                        <a:t>Delivery</a:t>
                      </a:r>
                      <a:endParaRPr lang="en-US" sz="1800" dirty="0"/>
                    </a:p>
                  </a:txBody>
                  <a:tcPr anchor="ctr"/>
                </a:tc>
                <a:tc>
                  <a:txBody>
                    <a:bodyPr/>
                    <a:lstStyle/>
                    <a:p>
                      <a:pPr algn="ctr"/>
                      <a:r>
                        <a:rPr lang="en-US" sz="1800" dirty="0"/>
                        <a:t>.10</a:t>
                      </a:r>
                    </a:p>
                  </a:txBody>
                  <a:tcPr anchor="ctr"/>
                </a:tc>
                <a:tc>
                  <a:txBody>
                    <a:bodyPr/>
                    <a:lstStyle/>
                    <a:p>
                      <a:pPr algn="ctr"/>
                      <a:r>
                        <a:rPr lang="en-US" sz="1800" dirty="0"/>
                        <a:t>5</a:t>
                      </a:r>
                    </a:p>
                  </a:txBody>
                  <a:tcPr anchor="ctr"/>
                </a:tc>
                <a:tc>
                  <a:txBody>
                    <a:bodyPr/>
                    <a:lstStyle/>
                    <a:p>
                      <a:pPr algn="ctr"/>
                      <a:r>
                        <a:rPr lang="en-US" sz="1800" dirty="0"/>
                        <a:t>0.5</a:t>
                      </a:r>
                    </a:p>
                  </a:txBody>
                  <a:tcPr anchor="ctr"/>
                </a:tc>
                <a:extLst>
                  <a:ext uri="{0D108BD9-81ED-4DB2-BD59-A6C34878D82A}">
                    <a16:rowId xmlns:a16="http://schemas.microsoft.com/office/drawing/2014/main" val="4209683526"/>
                  </a:ext>
                </a:extLst>
              </a:tr>
              <a:tr h="563565">
                <a:tc>
                  <a:txBody>
                    <a:bodyPr/>
                    <a:lstStyle/>
                    <a:p>
                      <a:r>
                        <a:rPr lang="en-US" sz="1800" u="none" strike="noStrike" kern="1200" baseline="0" dirty="0"/>
                        <a:t>Quality</a:t>
                      </a:r>
                      <a:endParaRPr lang="en-US" sz="1800" dirty="0"/>
                    </a:p>
                  </a:txBody>
                  <a:tcPr anchor="ctr"/>
                </a:tc>
                <a:tc>
                  <a:txBody>
                    <a:bodyPr/>
                    <a:lstStyle/>
                    <a:p>
                      <a:pPr algn="ctr"/>
                      <a:r>
                        <a:rPr lang="en-US" sz="1800" dirty="0"/>
                        <a:t>.30</a:t>
                      </a:r>
                    </a:p>
                  </a:txBody>
                  <a:tcPr anchor="ctr"/>
                </a:tc>
                <a:tc>
                  <a:txBody>
                    <a:bodyPr/>
                    <a:lstStyle/>
                    <a:p>
                      <a:pPr algn="ctr"/>
                      <a:r>
                        <a:rPr lang="en-US" sz="1800" dirty="0"/>
                        <a:t>3</a:t>
                      </a:r>
                    </a:p>
                  </a:txBody>
                  <a:tcPr anchor="ctr"/>
                </a:tc>
                <a:tc>
                  <a:txBody>
                    <a:bodyPr/>
                    <a:lstStyle/>
                    <a:p>
                      <a:pPr algn="ctr"/>
                      <a:r>
                        <a:rPr lang="en-US" sz="1800" dirty="0"/>
                        <a:t>0.9</a:t>
                      </a:r>
                    </a:p>
                  </a:txBody>
                  <a:tcPr anchor="ctr"/>
                </a:tc>
                <a:extLst>
                  <a:ext uri="{0D108BD9-81ED-4DB2-BD59-A6C34878D82A}">
                    <a16:rowId xmlns:a16="http://schemas.microsoft.com/office/drawing/2014/main" val="3267813607"/>
                  </a:ext>
                </a:extLst>
              </a:tr>
              <a:tr h="563565">
                <a:tc>
                  <a:txBody>
                    <a:bodyPr/>
                    <a:lstStyle/>
                    <a:p>
                      <a:r>
                        <a:rPr lang="en-US" sz="1800" u="none" strike="noStrike" kern="1200" baseline="0" dirty="0"/>
                        <a:t>Total</a:t>
                      </a:r>
                      <a:endParaRPr lang="en-US" sz="1800" dirty="0"/>
                    </a:p>
                  </a:txBody>
                  <a:tcPr anchor="ctr"/>
                </a:tc>
                <a:tc>
                  <a:txBody>
                    <a:bodyPr/>
                    <a:lstStyle/>
                    <a:p>
                      <a:pPr algn="ctr"/>
                      <a:r>
                        <a:rPr lang="en-US" sz="1800" dirty="0"/>
                        <a:t>1.00</a:t>
                      </a:r>
                    </a:p>
                  </a:txBody>
                  <a:tcPr anchor="ctr"/>
                </a:tc>
                <a:tc>
                  <a:txBody>
                    <a:bodyPr/>
                    <a:lstStyle/>
                    <a:p>
                      <a:pPr algn="ctr"/>
                      <a:endParaRPr lang="en-US" sz="1800" dirty="0"/>
                    </a:p>
                  </a:txBody>
                  <a:tcPr anchor="ctr"/>
                </a:tc>
                <a:tc>
                  <a:txBody>
                    <a:bodyPr/>
                    <a:lstStyle/>
                    <a:p>
                      <a:pPr algn="ctr"/>
                      <a:r>
                        <a:rPr lang="en-US" sz="1800" dirty="0"/>
                        <a:t>4.2</a:t>
                      </a:r>
                    </a:p>
                  </a:txBody>
                  <a:tcPr anchor="ctr"/>
                </a:tc>
                <a:extLst>
                  <a:ext uri="{0D108BD9-81ED-4DB2-BD59-A6C34878D82A}">
                    <a16:rowId xmlns:a16="http://schemas.microsoft.com/office/drawing/2014/main" val="3484498969"/>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PROGRESS CHECK (2 of 4)</a:t>
            </a:r>
            <a:endParaRPr lang="en-US" dirty="0"/>
          </a:p>
        </p:txBody>
      </p:sp>
      <p:sp>
        <p:nvSpPr>
          <p:cNvPr id="9" name="Text Placeholder 8"/>
          <p:cNvSpPr>
            <a:spLocks noGrp="1"/>
          </p:cNvSpPr>
          <p:nvPr>
            <p:ph type="body" sz="quarter" idx="10"/>
          </p:nvPr>
        </p:nvSpPr>
        <p:spPr/>
        <p:txBody>
          <a:bodyPr/>
          <a:lstStyle/>
          <a:p>
            <a:r>
              <a:rPr lang="en-US"/>
              <a:t>Identify the stages in the B2B buying process.</a:t>
            </a:r>
          </a:p>
          <a:p>
            <a:r>
              <a:rPr lang="en-US"/>
              <a:t>How do you perform a vendor analysis?</a:t>
            </a:r>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hlinkClick r:id="rId3" action="ppaction://hlinksldjump"/>
              </a:rPr>
              <a:t>The Buying Center</a:t>
            </a:r>
            <a:endParaRPr lang="en-US" u="sng" dirty="0"/>
          </a:p>
        </p:txBody>
      </p:sp>
      <p:pic>
        <p:nvPicPr>
          <p:cNvPr id="19" name="Content Placeholder 18" descr="The buying center consists of the initiator, influencer, decider, buyer, user, gatekeeper, and initiato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509841" y="1752600"/>
            <a:ext cx="4124317" cy="4572000"/>
          </a:xfrm>
        </p:spPr>
      </p:pic>
    </p:spTree>
    <p:extLst>
      <p:ext uri="{BB962C8B-B14F-4D97-AF65-F5344CB8AC3E}">
        <p14:creationId xmlns:p14="http://schemas.microsoft.com/office/powerpoint/2010/main" val="73003933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Organizational Culture</a:t>
            </a:r>
          </a:p>
        </p:txBody>
      </p:sp>
      <p:sp>
        <p:nvSpPr>
          <p:cNvPr id="9" name="Text Placeholder 8" hidden="1"/>
          <p:cNvSpPr>
            <a:spLocks noGrp="1"/>
          </p:cNvSpPr>
          <p:nvPr>
            <p:ph type="body" sz="quarter" idx="16"/>
          </p:nvPr>
        </p:nvSpPr>
        <p:spPr/>
        <p:txBody>
          <a:bodyPr/>
          <a:lstStyle/>
          <a:p>
            <a:endParaRPr lang="en-US"/>
          </a:p>
        </p:txBody>
      </p:sp>
      <p:sp>
        <p:nvSpPr>
          <p:cNvPr id="10" name="Text Placeholder 9" hidden="1"/>
          <p:cNvSpPr>
            <a:spLocks noGrp="1"/>
          </p:cNvSpPr>
          <p:nvPr>
            <p:ph type="body" sz="quarter" idx="17"/>
          </p:nvPr>
        </p:nvSpPr>
        <p:spPr/>
        <p:txBody>
          <a:bodyPr/>
          <a:lstStyle/>
          <a:p>
            <a:endParaRPr lang="en-US"/>
          </a:p>
        </p:txBody>
      </p:sp>
      <p:pic>
        <p:nvPicPr>
          <p:cNvPr id="16" name="Content Placeholder 15" descr="Buying cultures can be &#10;democratic, conservative, consensus, or autocratic."/>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84236" y="1752600"/>
            <a:ext cx="4575527" cy="4572000"/>
          </a:xfrm>
        </p:spPr>
      </p:pic>
    </p:spTree>
    <p:extLst>
      <p:ext uri="{BB962C8B-B14F-4D97-AF65-F5344CB8AC3E}">
        <p14:creationId xmlns:p14="http://schemas.microsoft.com/office/powerpoint/2010/main" val="345048798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PROGRESS CHECK (3 of 4)</a:t>
            </a:r>
            <a:endParaRPr lang="en-US" dirty="0"/>
          </a:p>
        </p:txBody>
      </p:sp>
      <p:sp>
        <p:nvSpPr>
          <p:cNvPr id="9" name="Text Placeholder 8"/>
          <p:cNvSpPr>
            <a:spLocks noGrp="1"/>
          </p:cNvSpPr>
          <p:nvPr>
            <p:ph type="body" sz="quarter" idx="10"/>
          </p:nvPr>
        </p:nvSpPr>
        <p:spPr/>
        <p:txBody>
          <a:bodyPr/>
          <a:lstStyle/>
          <a:p>
            <a:r>
              <a:rPr lang="en-US"/>
              <a:t>What are the six buying roles?</a:t>
            </a:r>
          </a:p>
          <a:p>
            <a:r>
              <a:rPr lang="en-US"/>
              <a:t>What are the types of cultures that exist in buying centers?</a:t>
            </a:r>
            <a:endParaRPr lang="en-US" dirty="0"/>
          </a:p>
        </p:txBody>
      </p:sp>
    </p:spTree>
    <p:extLst>
      <p:ext uri="{BB962C8B-B14F-4D97-AF65-F5344CB8AC3E}">
        <p14:creationId xmlns:p14="http://schemas.microsoft.com/office/powerpoint/2010/main" val="342710838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Learning Objectives</a:t>
            </a:r>
          </a:p>
        </p:txBody>
      </p:sp>
      <p:sp>
        <p:nvSpPr>
          <p:cNvPr id="9" name="Content Placeholder 8"/>
          <p:cNvSpPr>
            <a:spLocks noGrp="1"/>
          </p:cNvSpPr>
          <p:nvPr>
            <p:ph idx="1"/>
          </p:nvPr>
        </p:nvSpPr>
        <p:spPr>
          <a:xfrm>
            <a:off x="457200" y="1600200"/>
            <a:ext cx="8229600" cy="4640580"/>
          </a:xfrm>
        </p:spPr>
        <p:txBody>
          <a:bodyPr/>
          <a:lstStyle/>
          <a:p>
            <a:pPr marL="1033463" indent="-1033463">
              <a:spcAft>
                <a:spcPts val="1800"/>
              </a:spcAft>
            </a:pPr>
            <a:r>
              <a:rPr lang="en-US" sz="2400" b="1" dirty="0">
                <a:solidFill>
                  <a:schemeClr val="accent1"/>
                </a:solidFill>
              </a:rPr>
              <a:t>Learning Objective 7.1</a:t>
            </a:r>
            <a:r>
              <a:rPr lang="en-US" sz="2400" dirty="0"/>
              <a:t> Describe the ways in which business-to-business (B2B) firms segment their markets.</a:t>
            </a:r>
          </a:p>
          <a:p>
            <a:pPr marL="1033463" indent="-1033463">
              <a:spcAft>
                <a:spcPts val="1800"/>
              </a:spcAft>
            </a:pPr>
            <a:r>
              <a:rPr lang="en-US" sz="2400" b="1" dirty="0">
                <a:solidFill>
                  <a:schemeClr val="accent1"/>
                </a:solidFill>
              </a:rPr>
              <a:t>Learning Objective 7.2 </a:t>
            </a:r>
            <a:r>
              <a:rPr lang="en-US" sz="2400" dirty="0"/>
              <a:t>List the steps in the B2B buying process. </a:t>
            </a:r>
          </a:p>
          <a:p>
            <a:pPr marL="1033463" indent="-1033463">
              <a:spcAft>
                <a:spcPts val="1800"/>
              </a:spcAft>
            </a:pPr>
            <a:r>
              <a:rPr lang="en-US" sz="2400" b="1" dirty="0">
                <a:solidFill>
                  <a:schemeClr val="accent1"/>
                </a:solidFill>
              </a:rPr>
              <a:t>Learning Objective 7.3 </a:t>
            </a:r>
            <a:r>
              <a:rPr lang="en-US" sz="2400" dirty="0"/>
              <a:t>Identify the different roles within the buying center. </a:t>
            </a:r>
          </a:p>
          <a:p>
            <a:pPr marL="1033463" indent="-1033463">
              <a:spcAft>
                <a:spcPts val="1800"/>
              </a:spcAft>
            </a:pPr>
            <a:r>
              <a:rPr lang="en-US" sz="2400" b="1" dirty="0">
                <a:solidFill>
                  <a:schemeClr val="accent1"/>
                </a:solidFill>
              </a:rPr>
              <a:t>Learning Objective 7.4 </a:t>
            </a:r>
            <a:r>
              <a:rPr lang="en-US" sz="2400" dirty="0"/>
              <a:t>Describe the different types of organizational cultures. </a:t>
            </a:r>
          </a:p>
          <a:p>
            <a:pPr marL="1033463" indent="-1033463">
              <a:spcAft>
                <a:spcPts val="1800"/>
              </a:spcAft>
            </a:pPr>
            <a:r>
              <a:rPr lang="en-US" sz="2400" b="1" dirty="0">
                <a:solidFill>
                  <a:schemeClr val="accent1"/>
                </a:solidFill>
              </a:rPr>
              <a:t>Learning Objective 7.5 </a:t>
            </a:r>
            <a:r>
              <a:rPr lang="en-US" sz="2400" dirty="0"/>
              <a:t>Detail different buying situations.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Buying Situations</a:t>
            </a:r>
            <a:endParaRPr lang="en-US" dirty="0"/>
          </a:p>
        </p:txBody>
      </p:sp>
      <p:sp>
        <p:nvSpPr>
          <p:cNvPr id="9" name="Text Placeholder 8" hidden="1"/>
          <p:cNvSpPr>
            <a:spLocks noGrp="1"/>
          </p:cNvSpPr>
          <p:nvPr>
            <p:ph type="body" sz="quarter" idx="16"/>
          </p:nvPr>
        </p:nvSpPr>
        <p:spPr/>
        <p:txBody>
          <a:bodyPr/>
          <a:lstStyle/>
          <a:p>
            <a:endParaRPr lang="en-US"/>
          </a:p>
        </p:txBody>
      </p:sp>
      <p:sp>
        <p:nvSpPr>
          <p:cNvPr id="10" name="Text Placeholder 9" hidden="1"/>
          <p:cNvSpPr>
            <a:spLocks noGrp="1"/>
          </p:cNvSpPr>
          <p:nvPr>
            <p:ph type="body" sz="quarter" idx="17"/>
          </p:nvPr>
        </p:nvSpPr>
        <p:spPr/>
        <p:txBody>
          <a:bodyPr/>
          <a:lstStyle/>
          <a:p>
            <a:endParaRPr lang="en-US"/>
          </a:p>
        </p:txBody>
      </p:sp>
      <p:pic>
        <p:nvPicPr>
          <p:cNvPr id="14" name="Content Placeholder 13" descr="Buying situations are either new buy, straight rebuy, or modified rebuy."/>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67512" y="1752600"/>
            <a:ext cx="4808975" cy="4572000"/>
          </a:xfrm>
        </p:spPr>
      </p:pic>
    </p:spTree>
    <p:extLst>
      <p:ext uri="{BB962C8B-B14F-4D97-AF65-F5344CB8AC3E}">
        <p14:creationId xmlns:p14="http://schemas.microsoft.com/office/powerpoint/2010/main" val="404683603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t>PROGRESS CHECK (4 of 4)</a:t>
            </a:r>
            <a:endParaRPr lang="en-US" dirty="0"/>
          </a:p>
        </p:txBody>
      </p:sp>
      <p:sp>
        <p:nvSpPr>
          <p:cNvPr id="9" name="Text Placeholder 8"/>
          <p:cNvSpPr>
            <a:spLocks noGrp="1"/>
          </p:cNvSpPr>
          <p:nvPr>
            <p:ph type="body" sz="quarter" idx="10"/>
          </p:nvPr>
        </p:nvSpPr>
        <p:spPr/>
        <p:txBody>
          <a:bodyPr/>
          <a:lstStyle/>
          <a:p>
            <a:pPr lvl="0"/>
            <a:r>
              <a:rPr lang="en-US"/>
              <a:t>How do new buy, straight rebuy, and modified rebuy differ?</a:t>
            </a:r>
          </a:p>
          <a:p>
            <a:endParaRPr lang="en-US"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Glossary</a:t>
            </a:r>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1878330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dirty="0"/>
              <a:t>Glossary-1</a:t>
            </a:r>
          </a:p>
        </p:txBody>
      </p:sp>
      <p:sp>
        <p:nvSpPr>
          <p:cNvPr id="57347" name="Content Placeholder 2"/>
          <p:cNvSpPr>
            <a:spLocks noGrp="1"/>
          </p:cNvSpPr>
          <p:nvPr>
            <p:ph idx="1"/>
          </p:nvPr>
        </p:nvSpPr>
        <p:spPr/>
        <p:txBody>
          <a:bodyPr/>
          <a:lstStyle/>
          <a:p>
            <a:pPr>
              <a:buFont typeface="Wingdings" pitchFamily="2" charset="2"/>
              <a:buNone/>
            </a:pPr>
            <a:r>
              <a:rPr lang="en-US" b="1" dirty="0"/>
              <a:t>Business-to-business (B2B) marketing</a:t>
            </a:r>
            <a:r>
              <a:rPr lang="en-US" dirty="0"/>
              <a:t> refers to the process of buying and selling goods or services to be used in the production of other goods and services, for consumption by the buying organization, and/or for resale by wholesalers and retailers.</a:t>
            </a:r>
            <a:endParaRPr lang="en-US" b="1" dirty="0"/>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a:t>Glossary-2</a:t>
            </a:r>
          </a:p>
        </p:txBody>
      </p:sp>
      <p:sp>
        <p:nvSpPr>
          <p:cNvPr id="58371" name="Content Placeholder 2"/>
          <p:cNvSpPr>
            <a:spLocks noGrp="1"/>
          </p:cNvSpPr>
          <p:nvPr>
            <p:ph idx="1"/>
          </p:nvPr>
        </p:nvSpPr>
        <p:spPr/>
        <p:txBody>
          <a:bodyPr/>
          <a:lstStyle/>
          <a:p>
            <a:pPr>
              <a:buFont typeface="Wingdings" pitchFamily="2" charset="2"/>
              <a:buNone/>
            </a:pPr>
            <a:r>
              <a:rPr lang="en-US" b="1" dirty="0"/>
              <a:t>Buying center</a:t>
            </a:r>
            <a:r>
              <a:rPr lang="en-US" dirty="0"/>
              <a:t> participants are people responsible for the buying decisions.</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dirty="0"/>
              <a:t>Glossary-3</a:t>
            </a:r>
          </a:p>
        </p:txBody>
      </p:sp>
      <p:sp>
        <p:nvSpPr>
          <p:cNvPr id="60419" name="Content Placeholder 2"/>
          <p:cNvSpPr>
            <a:spLocks noGrp="1"/>
          </p:cNvSpPr>
          <p:nvPr>
            <p:ph idx="1"/>
          </p:nvPr>
        </p:nvSpPr>
        <p:spPr/>
        <p:txBody>
          <a:bodyPr/>
          <a:lstStyle/>
          <a:p>
            <a:pPr>
              <a:buFont typeface="Wingdings" pitchFamily="2" charset="2"/>
              <a:buNone/>
            </a:pPr>
            <a:r>
              <a:rPr lang="en-US" dirty="0"/>
              <a:t>The </a:t>
            </a:r>
            <a:r>
              <a:rPr lang="en-US" b="1" dirty="0"/>
              <a:t>request for proposals (RFP)</a:t>
            </a:r>
            <a:r>
              <a:rPr lang="en-US" dirty="0"/>
              <a:t> is a process through which buying organizations invite alternative suppliers to bid on supplying their required components.</a:t>
            </a:r>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dirty="0"/>
              <a:t>Glossary-4</a:t>
            </a:r>
          </a:p>
        </p:txBody>
      </p:sp>
      <p:sp>
        <p:nvSpPr>
          <p:cNvPr id="61443" name="Content Placeholder 2"/>
          <p:cNvSpPr>
            <a:spLocks noGrp="1"/>
          </p:cNvSpPr>
          <p:nvPr>
            <p:ph idx="1"/>
          </p:nvPr>
        </p:nvSpPr>
        <p:spPr/>
        <p:txBody>
          <a:bodyPr/>
          <a:lstStyle/>
          <a:p>
            <a:pPr>
              <a:buFont typeface="Wingdings" pitchFamily="2" charset="2"/>
              <a:buNone/>
            </a:pPr>
            <a:r>
              <a:rPr lang="en-US" b="1" dirty="0"/>
              <a:t>Resellers</a:t>
            </a:r>
            <a:r>
              <a:rPr lang="en-US" dirty="0"/>
              <a:t> are marketing intermediaries that resell manufactured products without significantly altering their form.</a:t>
            </a:r>
            <a:endParaRPr lang="en-US" b="1" dirty="0"/>
          </a:p>
        </p:txBody>
      </p:sp>
      <p:sp>
        <p:nvSpPr>
          <p:cNvPr id="7" name="Text Placeholder 6"/>
          <p:cNvSpPr>
            <a:spLocks noGrp="1"/>
          </p:cNvSpPr>
          <p:nvPr>
            <p:ph type="body" sz="quarter" idx="16"/>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
        <p:nvSpPr>
          <p:cNvPr id="8" name="Bent-Up Arrow 7" descr="Return to slide."/>
          <p:cNvSpPr/>
          <p:nvPr/>
        </p:nvSpPr>
        <p:spPr bwMode="auto">
          <a:xfrm>
            <a:off x="7810500" y="5109149"/>
            <a:ext cx="914400" cy="543674"/>
          </a:xfrm>
          <a:prstGeom prst="bentUpArrow">
            <a:avLst/>
          </a:prstGeom>
          <a:solidFill>
            <a:srgbClr val="FF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82945" tIns="41473" rIns="82945" bIns="41473" anchor="ctr"/>
          <a:lstStyle/>
          <a:p>
            <a:pPr fontAlgn="auto" hangingPunct="0">
              <a:lnSpc>
                <a:spcPct val="104000"/>
              </a:lnSpc>
              <a:spcBef>
                <a:spcPts val="0"/>
              </a:spcBef>
              <a:spcAft>
                <a:spcPts val="0"/>
              </a:spcAft>
              <a:buClr>
                <a:srgbClr val="000000"/>
              </a:buClr>
              <a:buSzPct val="45000"/>
              <a:buFont typeface="Wingdings" charset="2"/>
              <a:buNone/>
              <a:defRPr/>
            </a:pPr>
            <a:r>
              <a:rPr lang="en-US" sz="1400" b="1" dirty="0">
                <a:solidFill>
                  <a:schemeClr val="tx1"/>
                </a:solidFill>
                <a:hlinkClick r:id="rId3" action="ppaction://hlinksldjump"/>
              </a:rPr>
              <a:t>Return to slide</a:t>
            </a:r>
            <a:endParaRPr lang="en-US" sz="1400" b="1" dirty="0">
              <a:solidFill>
                <a:schemeClr val="tx1"/>
              </a:solidFill>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Image Descriptions Appendix</a:t>
            </a:r>
          </a:p>
        </p:txBody>
      </p:sp>
      <p:sp>
        <p:nvSpPr>
          <p:cNvPr id="7" name="Text Placeholder 6"/>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39627808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1 B2B Buying Process</a:t>
            </a:r>
          </a:p>
        </p:txBody>
      </p:sp>
      <p:sp>
        <p:nvSpPr>
          <p:cNvPr id="6" name="Content Placeholder 5"/>
          <p:cNvSpPr>
            <a:spLocks noGrp="1"/>
          </p:cNvSpPr>
          <p:nvPr>
            <p:ph idx="1"/>
          </p:nvPr>
        </p:nvSpPr>
        <p:spPr/>
        <p:txBody>
          <a:bodyPr/>
          <a:lstStyle/>
          <a:p>
            <a:r>
              <a:rPr lang="en-US" sz="2400" dirty="0"/>
              <a:t>The steps in the B2B buying process are need recognition, product specification, RFP process, proposal analysis and supplier specification, order specification, and vendor performance assessment using metrics.</a:t>
            </a:r>
          </a:p>
        </p:txBody>
      </p:sp>
      <p:sp>
        <p:nvSpPr>
          <p:cNvPr id="4" name="Text Placeholder 3"/>
          <p:cNvSpPr>
            <a:spLocks noGrp="1"/>
          </p:cNvSpPr>
          <p:nvPr>
            <p:ph type="body" sz="quarter" idx="16"/>
          </p:nvPr>
        </p:nvSpPr>
        <p:spPr/>
        <p:txBody>
          <a:bodyPr/>
          <a:lstStyle/>
          <a:p>
            <a:r>
              <a:rPr lang="en-US" dirty="0">
                <a:hlinkClick r:id="rId2" action="ppaction://hlinksldjump"/>
              </a:rPr>
              <a:t>Return to slide</a:t>
            </a:r>
            <a:endParaRPr lang="en-US" dirty="0">
              <a:hlinkClick r:id="rId3" action="ppaction://hlinksldjump"/>
            </a:endParaRPr>
          </a:p>
        </p:txBody>
      </p:sp>
      <p:sp>
        <p:nvSpPr>
          <p:cNvPr id="10" name="Text Placeholder 9"/>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3153856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Marketing</a:t>
            </a:r>
            <a:br>
              <a:rPr lang="en-US" dirty="0"/>
            </a:br>
            <a:r>
              <a:rPr lang="en-US" dirty="0"/>
              <a:t>Chapter 7</a:t>
            </a:r>
          </a:p>
        </p:txBody>
      </p:sp>
      <p:sp>
        <p:nvSpPr>
          <p:cNvPr id="5" name="Subtitle 4"/>
          <p:cNvSpPr>
            <a:spLocks noGrp="1"/>
          </p:cNvSpPr>
          <p:nvPr>
            <p:ph type="subTitle" idx="1"/>
          </p:nvPr>
        </p:nvSpPr>
        <p:spPr/>
        <p:txBody>
          <a:bodyPr/>
          <a:lstStyle/>
          <a:p>
            <a:r>
              <a:rPr lang="en-US" dirty="0"/>
              <a:t>The End</a:t>
            </a:r>
          </a:p>
        </p:txBody>
      </p:sp>
      <p:sp>
        <p:nvSpPr>
          <p:cNvPr id="3" name="Text Placeholder 2"/>
          <p:cNvSpPr>
            <a:spLocks noGrp="1"/>
          </p:cNvSpPr>
          <p:nvPr>
            <p:ph type="body" sz="quarter" idx="11"/>
          </p:nvPr>
        </p:nvSpPr>
        <p:spPr/>
        <p:txBody>
          <a:bodyPr/>
          <a:lstStyle/>
          <a:p>
            <a:r>
              <a:rPr lang="en-US" dirty="0"/>
              <a:t>The End</a:t>
            </a:r>
          </a:p>
        </p:txBody>
      </p:sp>
    </p:spTree>
    <p:extLst>
      <p:ext uri="{BB962C8B-B14F-4D97-AF65-F5344CB8AC3E}">
        <p14:creationId xmlns:p14="http://schemas.microsoft.com/office/powerpoint/2010/main" val="378894671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hlinkClick r:id="rId3" action="ppaction://hlinksldjump"/>
              </a:rPr>
              <a:t>B2B Marketing</a:t>
            </a:r>
            <a:endParaRPr lang="en-US" dirty="0"/>
          </a:p>
        </p:txBody>
      </p:sp>
      <p:sp>
        <p:nvSpPr>
          <p:cNvPr id="9" name="Text Placeholder 8" hidden="1"/>
          <p:cNvSpPr>
            <a:spLocks noGrp="1"/>
          </p:cNvSpPr>
          <p:nvPr>
            <p:ph type="body" sz="quarter" idx="16"/>
          </p:nvPr>
        </p:nvSpPr>
        <p:spPr/>
        <p:txBody>
          <a:bodyPr/>
          <a:lstStyle/>
          <a:p>
            <a:endParaRPr lang="en-US"/>
          </a:p>
        </p:txBody>
      </p:sp>
      <p:sp>
        <p:nvSpPr>
          <p:cNvPr id="10" name="Text Placeholder 9" hidden="1"/>
          <p:cNvSpPr>
            <a:spLocks noGrp="1"/>
          </p:cNvSpPr>
          <p:nvPr>
            <p:ph type="body" sz="quarter" idx="17"/>
          </p:nvPr>
        </p:nvSpPr>
        <p:spPr/>
        <p:txBody>
          <a:bodyPr/>
          <a:lstStyle/>
          <a:p>
            <a:endParaRPr lang="en-US"/>
          </a:p>
        </p:txBody>
      </p:sp>
      <p:grpSp>
        <p:nvGrpSpPr>
          <p:cNvPr id="25" name="Group 24"/>
          <p:cNvGrpSpPr/>
          <p:nvPr/>
        </p:nvGrpSpPr>
        <p:grpSpPr>
          <a:xfrm>
            <a:off x="7238999" y="5260561"/>
            <a:ext cx="1493837" cy="1064039"/>
            <a:chOff x="7329762" y="5852160"/>
            <a:chExt cx="1493837" cy="1064039"/>
          </a:xfrm>
        </p:grpSpPr>
        <p:pic>
          <p:nvPicPr>
            <p:cNvPr id="26" name="Picture 4" descr="Click for U.S. census bureau website.">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848440" y="5852160"/>
              <a:ext cx="456480" cy="426285"/>
            </a:xfrm>
            <a:prstGeom prst="rect">
              <a:avLst/>
            </a:prstGeom>
            <a:noFill/>
            <a:ln w="9525">
              <a:noFill/>
              <a:miter lim="800000"/>
              <a:headEnd/>
              <a:tailEnd/>
            </a:ln>
          </p:spPr>
        </p:pic>
        <p:sp>
          <p:nvSpPr>
            <p:cNvPr id="27" name="Text Box 8"/>
            <p:cNvSpPr txBox="1">
              <a:spLocks noChangeArrowheads="1"/>
            </p:cNvSpPr>
            <p:nvPr/>
          </p:nvSpPr>
          <p:spPr bwMode="auto">
            <a:xfrm>
              <a:off x="7329762" y="6278445"/>
              <a:ext cx="1493837" cy="637754"/>
            </a:xfrm>
            <a:prstGeom prst="rect">
              <a:avLst/>
            </a:prstGeom>
            <a:noFill/>
            <a:ln w="9525">
              <a:noFill/>
              <a:miter lim="800000"/>
              <a:headEnd/>
              <a:tailEnd/>
            </a:ln>
            <a:effectLst/>
          </p:spPr>
          <p:txBody>
            <a:bodyPr wrap="square" lIns="82945" tIns="41473" rIns="82945" bIns="41473">
              <a:spAutoFit/>
            </a:bodyPr>
            <a:lstStyle/>
            <a:p>
              <a:pPr algn="ctr" defTabSz="829452">
                <a:spcBef>
                  <a:spcPct val="50000"/>
                </a:spcBef>
              </a:pPr>
              <a:r>
                <a:rPr lang="en-US" dirty="0">
                  <a:latin typeface="Arial" pitchFamily="34" charset="0"/>
                </a:rPr>
                <a:t>U.S. Census Bureau</a:t>
              </a:r>
            </a:p>
          </p:txBody>
        </p:sp>
      </p:grpSp>
      <p:pic>
        <p:nvPicPr>
          <p:cNvPr id="16" name="Content Placeholder 15" descr="B2B markets consist of resellers, institutions, government, and manufacturers/service providers.&#10;"/>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2286000" y="1752600"/>
            <a:ext cx="4572000" cy="4572000"/>
          </a:xfrm>
        </p:spPr>
      </p:pic>
    </p:spTree>
    <p:extLst>
      <p:ext uri="{BB962C8B-B14F-4D97-AF65-F5344CB8AC3E}">
        <p14:creationId xmlns:p14="http://schemas.microsoft.com/office/powerpoint/2010/main" val="9029243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Manufacturers and Service Providers</a:t>
            </a:r>
            <a:endParaRPr lang="en-US" dirty="0"/>
          </a:p>
        </p:txBody>
      </p:sp>
      <p:graphicFrame>
        <p:nvGraphicFramePr>
          <p:cNvPr id="9" name="Content Placeholder 28"/>
          <p:cNvGraphicFramePr>
            <a:graphicFrameLocks noGrp="1"/>
          </p:cNvGraphicFramePr>
          <p:nvPr>
            <p:ph sz="half" idx="1"/>
            <p:extLst/>
          </p:nvPr>
        </p:nvGraphicFramePr>
        <p:xfrm>
          <a:off x="609600" y="1676400"/>
          <a:ext cx="3932238"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 Placeholder 10"/>
          <p:cNvSpPr>
            <a:spLocks noGrp="1"/>
          </p:cNvSpPr>
          <p:nvPr>
            <p:ph type="body" sz="quarter" idx="10"/>
          </p:nvPr>
        </p:nvSpPr>
        <p:spPr>
          <a:xfrm>
            <a:off x="683058" y="2760541"/>
            <a:ext cx="3736541" cy="914400"/>
          </a:xfrm>
        </p:spPr>
        <p:txBody>
          <a:bodyPr/>
          <a:lstStyle/>
          <a:p>
            <a:pPr lvl="0"/>
            <a:r>
              <a:rPr lang="en-US" dirty="0"/>
              <a:t>Buy raw materials, components, or parts</a:t>
            </a:r>
          </a:p>
        </p:txBody>
      </p:sp>
      <p:sp>
        <p:nvSpPr>
          <p:cNvPr id="12" name="Text Placeholder 11"/>
          <p:cNvSpPr>
            <a:spLocks noGrp="1"/>
          </p:cNvSpPr>
          <p:nvPr>
            <p:ph type="body" sz="quarter" idx="11"/>
          </p:nvPr>
        </p:nvSpPr>
        <p:spPr>
          <a:xfrm>
            <a:off x="683058" y="4269301"/>
            <a:ext cx="3736541" cy="914400"/>
          </a:xfrm>
        </p:spPr>
        <p:txBody>
          <a:bodyPr/>
          <a:lstStyle/>
          <a:p>
            <a:pPr lvl="0"/>
            <a:r>
              <a:rPr lang="en-US" dirty="0"/>
              <a:t>Manufacture their own goods</a:t>
            </a:r>
          </a:p>
        </p:txBody>
      </p:sp>
      <p:pic>
        <p:nvPicPr>
          <p:cNvPr id="14" name="aKYsOA2ge_A"/>
          <p:cNvPicPr>
            <a:picLocks noRot="1" noChangeAspect="1"/>
          </p:cNvPicPr>
          <p:nvPr>
            <a:videoFile r:link="rId1"/>
          </p:nvPr>
        </p:nvPicPr>
        <p:blipFill>
          <a:blip r:embed="rId9"/>
          <a:stretch>
            <a:fillRect/>
          </a:stretch>
        </p:blipFill>
        <p:spPr>
          <a:xfrm>
            <a:off x="4876800" y="2760541"/>
            <a:ext cx="4114800" cy="2314575"/>
          </a:xfrm>
          <a:prstGeom prst="rect">
            <a:avLst/>
          </a:prstGeom>
        </p:spPr>
      </p:pic>
      <p:grpSp>
        <p:nvGrpSpPr>
          <p:cNvPr id="15" name="Group 14" descr="Click for a youtube video."/>
          <p:cNvGrpSpPr/>
          <p:nvPr/>
        </p:nvGrpSpPr>
        <p:grpSpPr>
          <a:xfrm>
            <a:off x="4262438" y="6141277"/>
            <a:ext cx="4594331" cy="426285"/>
            <a:chOff x="425974" y="6126479"/>
            <a:chExt cx="4594331" cy="426285"/>
          </a:xfrm>
        </p:grpSpPr>
        <p:pic>
          <p:nvPicPr>
            <p:cNvPr id="16" name="Picture 4" descr="Click for youtube video.">
              <a:hlinkClick r:id="rId10"/>
            </p:cNvP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425974" y="6126479"/>
              <a:ext cx="456480" cy="426285"/>
            </a:xfrm>
            <a:prstGeom prst="rect">
              <a:avLst/>
            </a:prstGeom>
            <a:noFill/>
            <a:ln w="9525">
              <a:noFill/>
              <a:miter lim="800000"/>
              <a:headEnd/>
              <a:tailEnd/>
            </a:ln>
          </p:spPr>
        </p:pic>
        <p:sp>
          <p:nvSpPr>
            <p:cNvPr id="18" name="Rectangle 17"/>
            <p:cNvSpPr/>
            <p:nvPr/>
          </p:nvSpPr>
          <p:spPr>
            <a:xfrm>
              <a:off x="844714" y="6185734"/>
              <a:ext cx="4175591" cy="307777"/>
            </a:xfrm>
            <a:prstGeom prst="rect">
              <a:avLst/>
            </a:prstGeom>
          </p:spPr>
          <p:txBody>
            <a:bodyPr wrap="square">
              <a:spAutoFit/>
            </a:bodyPr>
            <a:lstStyle/>
            <a:p>
              <a:pPr algn="ctr"/>
              <a:r>
                <a:rPr lang="en-US" sz="1400" dirty="0">
                  <a:hlinkClick r:id="rId10"/>
                </a:rPr>
                <a:t>https://www.youtube.com/watch?v=aKYsOA2ge_A</a:t>
              </a:r>
              <a:endParaRPr lang="en-US" sz="1400" dirty="0"/>
            </a:p>
          </p:txBody>
        </p:sp>
      </p:grpSp>
      <p:sp>
        <p:nvSpPr>
          <p:cNvPr id="27" name="Text Placeholder 26"/>
          <p:cNvSpPr>
            <a:spLocks noGrp="1"/>
          </p:cNvSpPr>
          <p:nvPr>
            <p:ph type="body" sz="quarter" idx="17"/>
          </p:nvPr>
        </p:nvSpPr>
        <p:spPr/>
        <p:txBody>
          <a:bodyPr/>
          <a:lstStyle/>
          <a:p>
            <a:r>
              <a:rPr lang="en-US" dirty="0"/>
              <a:t>Car Culture/Getty Images</a:t>
            </a:r>
          </a:p>
          <a:p>
            <a:endParaRPr lang="en-US" dirty="0"/>
          </a:p>
        </p:txBody>
      </p:sp>
    </p:spTree>
    <p:extLst>
      <p:ext uri="{BB962C8B-B14F-4D97-AF65-F5344CB8AC3E}">
        <p14:creationId xmlns:p14="http://schemas.microsoft.com/office/powerpoint/2010/main" val="310007414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u="sng" dirty="0">
                <a:hlinkClick r:id="rId3" action="ppaction://hlinksldjump"/>
              </a:rPr>
              <a:t>Resellers</a:t>
            </a:r>
            <a:endParaRPr lang="en-US" u="sng" dirty="0"/>
          </a:p>
        </p:txBody>
      </p:sp>
      <p:graphicFrame>
        <p:nvGraphicFramePr>
          <p:cNvPr id="18" name="Content Placeholder 8"/>
          <p:cNvGraphicFramePr>
            <a:graphicFrameLocks noGrp="1"/>
          </p:cNvGraphicFramePr>
          <p:nvPr>
            <p:ph sz="half" idx="1"/>
            <p:extLst/>
          </p:nvPr>
        </p:nvGraphicFramePr>
        <p:xfrm>
          <a:off x="609600" y="1676400"/>
          <a:ext cx="3932238"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ontent Placeholder 2"/>
          <p:cNvSpPr>
            <a:spLocks noGrp="1"/>
          </p:cNvSpPr>
          <p:nvPr>
            <p:ph sz="quarter" idx="10"/>
          </p:nvPr>
        </p:nvSpPr>
        <p:spPr>
          <a:xfrm>
            <a:off x="748806" y="1828800"/>
            <a:ext cx="3518393" cy="1295400"/>
          </a:xfrm>
        </p:spPr>
        <p:txBody>
          <a:bodyPr anchor="ctr"/>
          <a:lstStyle/>
          <a:p>
            <a:pPr algn="l"/>
            <a:r>
              <a:rPr lang="en-US" dirty="0"/>
              <a:t>Manufacturer</a:t>
            </a:r>
          </a:p>
        </p:txBody>
      </p:sp>
      <p:sp>
        <p:nvSpPr>
          <p:cNvPr id="4" name="Content Placeholder 3"/>
          <p:cNvSpPr>
            <a:spLocks noGrp="1"/>
          </p:cNvSpPr>
          <p:nvPr>
            <p:ph sz="quarter" idx="11"/>
          </p:nvPr>
        </p:nvSpPr>
        <p:spPr>
          <a:xfrm>
            <a:off x="990600" y="3276600"/>
            <a:ext cx="3274060" cy="1371600"/>
          </a:xfrm>
        </p:spPr>
        <p:txBody>
          <a:bodyPr anchor="ctr"/>
          <a:lstStyle/>
          <a:p>
            <a:pPr algn="l"/>
            <a:r>
              <a:rPr lang="en-US" dirty="0"/>
              <a:t>Reseller</a:t>
            </a:r>
          </a:p>
        </p:txBody>
      </p:sp>
      <p:sp>
        <p:nvSpPr>
          <p:cNvPr id="8" name="Content Placeholder 7"/>
          <p:cNvSpPr>
            <a:spLocks noGrp="1"/>
          </p:cNvSpPr>
          <p:nvPr>
            <p:ph sz="quarter" idx="18"/>
          </p:nvPr>
        </p:nvSpPr>
        <p:spPr>
          <a:xfrm>
            <a:off x="1336076" y="4876800"/>
            <a:ext cx="2953984" cy="1371600"/>
          </a:xfrm>
        </p:spPr>
        <p:txBody>
          <a:bodyPr anchor="ctr"/>
          <a:lstStyle/>
          <a:p>
            <a:pPr algn="l"/>
            <a:r>
              <a:rPr lang="en-US" dirty="0"/>
              <a:t>Retailer</a:t>
            </a:r>
          </a:p>
        </p:txBody>
      </p:sp>
      <p:sp>
        <p:nvSpPr>
          <p:cNvPr id="13" name="Text Placeholder 12" hidden="1"/>
          <p:cNvSpPr>
            <a:spLocks noGrp="1"/>
          </p:cNvSpPr>
          <p:nvPr>
            <p:ph type="body" sz="quarter" idx="16"/>
          </p:nvPr>
        </p:nvSpPr>
        <p:spPr/>
        <p:txBody>
          <a:bodyPr/>
          <a:lstStyle/>
          <a:p>
            <a:endParaRPr lang="en-US" dirty="0"/>
          </a:p>
        </p:txBody>
      </p:sp>
      <p:sp>
        <p:nvSpPr>
          <p:cNvPr id="12" name="Text Placeholder 11" hidden="1"/>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4064500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Institutions</a:t>
            </a:r>
            <a:endParaRPr lang="en-US" dirty="0"/>
          </a:p>
        </p:txBody>
      </p:sp>
      <p:sp>
        <p:nvSpPr>
          <p:cNvPr id="4" name="Content Placeholder 3"/>
          <p:cNvSpPr>
            <a:spLocks noGrp="1"/>
          </p:cNvSpPr>
          <p:nvPr>
            <p:ph idx="1"/>
          </p:nvPr>
        </p:nvSpPr>
        <p:spPr>
          <a:xfrm>
            <a:off x="634825" y="2362200"/>
            <a:ext cx="8001000" cy="1759790"/>
          </a:xfrm>
        </p:spPr>
        <p:txBody>
          <a:bodyPr/>
          <a:lstStyle/>
          <a:p>
            <a:r>
              <a:rPr lang="en-US" dirty="0"/>
              <a:t>Schools, Museums, and Religious Organizations</a:t>
            </a:r>
          </a:p>
          <a:p>
            <a:pPr marL="457200" indent="-457200">
              <a:buFont typeface="Arial" panose="020B0604020202020204" pitchFamily="34" charset="0"/>
              <a:buChar char="•"/>
            </a:pPr>
            <a:r>
              <a:rPr lang="en-US" dirty="0"/>
              <a:t>Textbooks</a:t>
            </a:r>
          </a:p>
          <a:p>
            <a:pPr marL="457200" indent="-457200">
              <a:buFont typeface="Arial" panose="020B0604020202020204" pitchFamily="34" charset="0"/>
              <a:buChar char="•"/>
            </a:pPr>
            <a:r>
              <a:rPr lang="en-US" dirty="0"/>
              <a:t>B2B relationships to purchase capital construction, equipment, supplies, food, and janitorial services</a:t>
            </a:r>
          </a:p>
        </p:txBody>
      </p:sp>
      <p:sp>
        <p:nvSpPr>
          <p:cNvPr id="6" name="Text Placeholder 5" hidden="1"/>
          <p:cNvSpPr>
            <a:spLocks noGrp="1"/>
          </p:cNvSpPr>
          <p:nvPr>
            <p:ph type="body" sz="quarter" idx="16"/>
          </p:nvPr>
        </p:nvSpPr>
        <p:spPr/>
        <p:txBody>
          <a:bodyPr/>
          <a:lstStyle/>
          <a:p>
            <a:endParaRPr lang="en-US"/>
          </a:p>
        </p:txBody>
      </p:sp>
      <p:sp>
        <p:nvSpPr>
          <p:cNvPr id="8" name="Text Placeholder 7"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1772030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Government</a:t>
            </a:r>
          </a:p>
        </p:txBody>
      </p:sp>
      <p:sp>
        <p:nvSpPr>
          <p:cNvPr id="10" name="Content Placeholder 9"/>
          <p:cNvSpPr>
            <a:spLocks noGrp="1"/>
          </p:cNvSpPr>
          <p:nvPr>
            <p:ph idx="1"/>
          </p:nvPr>
        </p:nvSpPr>
        <p:spPr/>
        <p:txBody>
          <a:bodyPr/>
          <a:lstStyle/>
          <a:p>
            <a:r>
              <a:rPr lang="en-US" sz="2400" dirty="0"/>
              <a:t>The U.S. Government spends $4 trillion annually on procuring goods and services.</a:t>
            </a:r>
          </a:p>
          <a:p>
            <a:endParaRPr lang="en-US" sz="2400" dirty="0"/>
          </a:p>
          <a:p>
            <a:r>
              <a:rPr lang="en-US" sz="2400" dirty="0"/>
              <a:t>State and local governments also make significant purchases.</a:t>
            </a:r>
          </a:p>
          <a:p>
            <a:endParaRPr lang="en-US" sz="2400" dirty="0"/>
          </a:p>
          <a:p>
            <a:r>
              <a:rPr lang="en-US" sz="2400" dirty="0"/>
              <a:t>Firms specialize in selling to government.</a:t>
            </a:r>
          </a:p>
        </p:txBody>
      </p:sp>
      <p:sp>
        <p:nvSpPr>
          <p:cNvPr id="2" name="Text Placeholder 1" hidden="1"/>
          <p:cNvSpPr>
            <a:spLocks noGrp="1"/>
          </p:cNvSpPr>
          <p:nvPr>
            <p:ph type="body" sz="quarter" idx="16"/>
          </p:nvPr>
        </p:nvSpPr>
        <p:spPr/>
        <p:txBody>
          <a:bodyPr/>
          <a:lstStyle/>
          <a:p>
            <a:endParaRPr lang="en-US"/>
          </a:p>
        </p:txBody>
      </p:sp>
      <p:sp>
        <p:nvSpPr>
          <p:cNvPr id="4" name="Text Placeholder 3"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9043026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PROGRESS CHECK (1 of 4)</a:t>
            </a:r>
            <a:endParaRPr lang="en-US" dirty="0"/>
          </a:p>
        </p:txBody>
      </p:sp>
      <p:sp>
        <p:nvSpPr>
          <p:cNvPr id="9" name="Text Placeholder 8"/>
          <p:cNvSpPr>
            <a:spLocks noGrp="1"/>
          </p:cNvSpPr>
          <p:nvPr>
            <p:ph type="body" sz="quarter" idx="10"/>
          </p:nvPr>
        </p:nvSpPr>
        <p:spPr/>
        <p:txBody>
          <a:bodyPr/>
          <a:lstStyle/>
          <a:p>
            <a:r>
              <a:rPr lang="en-US"/>
              <a:t>What are the various B2B markets?</a:t>
            </a:r>
            <a:endParaRPr lang="en-US" dirty="0"/>
          </a:p>
        </p:txBody>
      </p:sp>
    </p:spTree>
    <p:extLst>
      <p:ext uri="{BB962C8B-B14F-4D97-AF65-F5344CB8AC3E}">
        <p14:creationId xmlns:p14="http://schemas.microsoft.com/office/powerpoint/2010/main" val="15118016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p:txBody>
          <a:bodyPr/>
          <a:lstStyle/>
          <a:p>
            <a:r>
              <a:rPr lang="en-US" dirty="0"/>
              <a:t>B2B Buying Process</a:t>
            </a:r>
          </a:p>
        </p:txBody>
      </p:sp>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2796" y="3455511"/>
            <a:ext cx="8038407" cy="1234440"/>
          </a:xfrm>
        </p:spPr>
      </p:pic>
      <p:sp>
        <p:nvSpPr>
          <p:cNvPr id="3" name="Text Placeholder 2"/>
          <p:cNvSpPr>
            <a:spLocks noGrp="1"/>
          </p:cNvSpPr>
          <p:nvPr>
            <p:ph type="body" sz="quarter" idx="16"/>
          </p:nvPr>
        </p:nvSpPr>
        <p:spPr/>
        <p:txBody>
          <a:bodyPr/>
          <a:lstStyle/>
          <a:p>
            <a:r>
              <a:rPr lang="en-US" dirty="0">
                <a:hlinkClick r:id="rId4" action="ppaction://hlinksldjump"/>
              </a:rPr>
              <a:t>Jump to Appendix 1 long image description</a:t>
            </a:r>
            <a:endParaRPr lang="en-US" dirty="0"/>
          </a:p>
        </p:txBody>
      </p:sp>
      <p:sp>
        <p:nvSpPr>
          <p:cNvPr id="2" name="Text Placeholder 1" hidden="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7196565"/>
      </p:ext>
    </p:extLst>
  </p:cSld>
  <p:clrMapOvr>
    <a:masterClrMapping/>
  </p:clrMapOvr>
  <p:transition spd="med"/>
</p:sld>
</file>

<file path=ppt/theme/theme1.xml><?xml version="1.0" encoding="utf-8"?>
<a:theme xmlns:a="http://schemas.openxmlformats.org/drawingml/2006/main" name="Marketing 6e">
  <a:themeElements>
    <a:clrScheme name="M5e">
      <a:dk1>
        <a:srgbClr val="000000"/>
      </a:dk1>
      <a:lt1>
        <a:srgbClr val="FFFFFF"/>
      </a:lt1>
      <a:dk2>
        <a:srgbClr val="D84F14"/>
      </a:dk2>
      <a:lt2>
        <a:srgbClr val="FCEFAA"/>
      </a:lt2>
      <a:accent1>
        <a:srgbClr val="3A81B2"/>
      </a:accent1>
      <a:accent2>
        <a:srgbClr val="671F82"/>
      </a:accent2>
      <a:accent3>
        <a:srgbClr val="E2774B"/>
      </a:accent3>
      <a:accent4>
        <a:srgbClr val="7BAB6F"/>
      </a:accent4>
      <a:accent5>
        <a:srgbClr val="BA182D"/>
      </a:accent5>
      <a:accent6>
        <a:srgbClr val="F4CF43"/>
      </a:accent6>
      <a:hlink>
        <a:srgbClr val="000000"/>
      </a:hlink>
      <a:folHlink>
        <a:srgbClr val="0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rketing 6e" id="{87995137-0C6B-4C75-A6A6-F6078438110D}" vid="{8D81ADC7-DE09-4092-B95E-88DD0B0218F0}"/>
    </a:ext>
  </a:ext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Grewal 5e</Template>
  <TotalTime>812</TotalTime>
  <Words>1950</Words>
  <Application>Microsoft Office PowerPoint</Application>
  <PresentationFormat>On-screen Show (4:3)</PresentationFormat>
  <Paragraphs>193</Paragraphs>
  <Slides>29</Slides>
  <Notes>26</Notes>
  <HiddenSlides>7</HiddenSlides>
  <MMClips>1</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Arial</vt:lpstr>
      <vt:lpstr>Arial Rounded MT Bold</vt:lpstr>
      <vt:lpstr>ArumSans Bold</vt:lpstr>
      <vt:lpstr>ArumSans Regular</vt:lpstr>
      <vt:lpstr>Calibri</vt:lpstr>
      <vt:lpstr>DejaVu Sans</vt:lpstr>
      <vt:lpstr>Palatino Linotype</vt:lpstr>
      <vt:lpstr>Tahoma</vt:lpstr>
      <vt:lpstr>Wingdings</vt:lpstr>
      <vt:lpstr>Marketing 6e</vt:lpstr>
      <vt:lpstr>Alternate FIRST, BREAK, LAST slides</vt:lpstr>
      <vt:lpstr>Chapter 7 Business-to-Business Marketing</vt:lpstr>
      <vt:lpstr>Learning Objectives</vt:lpstr>
      <vt:lpstr>B2B Marketing</vt:lpstr>
      <vt:lpstr>Manufacturers and Service Providers</vt:lpstr>
      <vt:lpstr>Resellers</vt:lpstr>
      <vt:lpstr>Institutions</vt:lpstr>
      <vt:lpstr>Government</vt:lpstr>
      <vt:lpstr>PROGRESS CHECK (1 of 4)</vt:lpstr>
      <vt:lpstr>B2B Buying Process</vt:lpstr>
      <vt:lpstr>Stage 1: Need Recognition</vt:lpstr>
      <vt:lpstr>Stage 2: Product Specifications</vt:lpstr>
      <vt:lpstr>Stage 3: RFP Process  (Request for Proposal)</vt:lpstr>
      <vt:lpstr>Step 4: Proposal Analysis, Vendor Negotiation, and Selection</vt:lpstr>
      <vt:lpstr>Step 5: Order Specification</vt:lpstr>
      <vt:lpstr>Step 6: Vendor Performance Assessment Using Metrics</vt:lpstr>
      <vt:lpstr>PROGRESS CHECK (2 of 4)</vt:lpstr>
      <vt:lpstr>The Buying Center</vt:lpstr>
      <vt:lpstr>Organizational Culture</vt:lpstr>
      <vt:lpstr>PROGRESS CHECK (3 of 4)</vt:lpstr>
      <vt:lpstr>Buying Situations</vt:lpstr>
      <vt:lpstr>PROGRESS CHECK (4 of 4)</vt:lpstr>
      <vt:lpstr>Glossary</vt:lpstr>
      <vt:lpstr>Glossary-1</vt:lpstr>
      <vt:lpstr>Glossary-2</vt:lpstr>
      <vt:lpstr>Glossary-3</vt:lpstr>
      <vt:lpstr>Glossary-4</vt:lpstr>
      <vt:lpstr>Image Descriptions Appendix</vt:lpstr>
      <vt:lpstr>Appendix 1 B2B Buying Process</vt:lpstr>
      <vt:lpstr>Marketing Chapter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dc:title>
  <dc:creator>Katie</dc:creator>
  <cp:lastModifiedBy>Harper, Jeffrey</cp:lastModifiedBy>
  <cp:revision>67</cp:revision>
  <dcterms:created xsi:type="dcterms:W3CDTF">2010-07-18T22:00:35Z</dcterms:created>
  <dcterms:modified xsi:type="dcterms:W3CDTF">2017-08-24T19:40:21Z</dcterms:modified>
</cp:coreProperties>
</file>