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49" r:id="rId1"/>
    <p:sldMasterId id="2147483964" r:id="rId2"/>
  </p:sldMasterIdLst>
  <p:notesMasterIdLst>
    <p:notesMasterId r:id="rId45"/>
  </p:notesMasterIdLst>
  <p:handoutMasterIdLst>
    <p:handoutMasterId r:id="rId46"/>
  </p:handoutMasterIdLst>
  <p:sldIdLst>
    <p:sldId id="395" r:id="rId3"/>
    <p:sldId id="361" r:id="rId4"/>
    <p:sldId id="404" r:id="rId5"/>
    <p:sldId id="329" r:id="rId6"/>
    <p:sldId id="405" r:id="rId7"/>
    <p:sldId id="400" r:id="rId8"/>
    <p:sldId id="310" r:id="rId9"/>
    <p:sldId id="388" r:id="rId10"/>
    <p:sldId id="389" r:id="rId11"/>
    <p:sldId id="406" r:id="rId12"/>
    <p:sldId id="407" r:id="rId13"/>
    <p:sldId id="408" r:id="rId14"/>
    <p:sldId id="401" r:id="rId15"/>
    <p:sldId id="402" r:id="rId16"/>
    <p:sldId id="403" r:id="rId17"/>
    <p:sldId id="409" r:id="rId18"/>
    <p:sldId id="330" r:id="rId19"/>
    <p:sldId id="410" r:id="rId20"/>
    <p:sldId id="411" r:id="rId21"/>
    <p:sldId id="412" r:id="rId22"/>
    <p:sldId id="413" r:id="rId23"/>
    <p:sldId id="331" r:id="rId24"/>
    <p:sldId id="396"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97" r:id="rId39"/>
    <p:sldId id="383" r:id="rId40"/>
    <p:sldId id="385" r:id="rId41"/>
    <p:sldId id="393" r:id="rId42"/>
    <p:sldId id="394" r:id="rId43"/>
    <p:sldId id="398" r:id="rId44"/>
  </p:sldIdLst>
  <p:sldSz cx="9144000" cy="6858000" type="letter"/>
  <p:notesSz cx="7772400" cy="10058400"/>
  <p:defaultTextStyle>
    <a:defPPr>
      <a:defRPr lang="en-US"/>
    </a:defPPr>
    <a:lvl1pPr algn="l" defTabSz="410291" rtl="0" fontAlgn="base">
      <a:spcBef>
        <a:spcPct val="0"/>
      </a:spcBef>
      <a:spcAft>
        <a:spcPct val="0"/>
      </a:spcAft>
      <a:defRPr kern="1200">
        <a:solidFill>
          <a:schemeClr val="tx1"/>
        </a:solidFill>
        <a:latin typeface="Arial" pitchFamily="34" charset="0"/>
        <a:ea typeface="DejaVu Sans"/>
        <a:cs typeface="DejaVu Sans"/>
      </a:defRPr>
    </a:lvl1pPr>
    <a:lvl2pPr marL="387497" indent="-193749" algn="l" defTabSz="410291" rtl="0" fontAlgn="base">
      <a:spcBef>
        <a:spcPct val="0"/>
      </a:spcBef>
      <a:spcAft>
        <a:spcPct val="0"/>
      </a:spcAft>
      <a:defRPr kern="1200">
        <a:solidFill>
          <a:schemeClr val="tx1"/>
        </a:solidFill>
        <a:latin typeface="Arial" pitchFamily="34" charset="0"/>
        <a:ea typeface="DejaVu Sans"/>
        <a:cs typeface="DejaVu Sans"/>
      </a:defRPr>
    </a:lvl2pPr>
    <a:lvl3pPr marL="581246" indent="-193749" algn="l" defTabSz="410291" rtl="0" fontAlgn="base">
      <a:spcBef>
        <a:spcPct val="0"/>
      </a:spcBef>
      <a:spcAft>
        <a:spcPct val="0"/>
      </a:spcAft>
      <a:defRPr kern="1200">
        <a:solidFill>
          <a:schemeClr val="tx1"/>
        </a:solidFill>
        <a:latin typeface="Arial" pitchFamily="34" charset="0"/>
        <a:ea typeface="DejaVu Sans"/>
        <a:cs typeface="DejaVu Sans"/>
      </a:defRPr>
    </a:lvl3pPr>
    <a:lvl4pPr marL="774995" indent="-193749" algn="l" defTabSz="410291" rtl="0" fontAlgn="base">
      <a:spcBef>
        <a:spcPct val="0"/>
      </a:spcBef>
      <a:spcAft>
        <a:spcPct val="0"/>
      </a:spcAft>
      <a:defRPr kern="1200">
        <a:solidFill>
          <a:schemeClr val="tx1"/>
        </a:solidFill>
        <a:latin typeface="Arial" pitchFamily="34" charset="0"/>
        <a:ea typeface="DejaVu Sans"/>
        <a:cs typeface="DejaVu Sans"/>
      </a:defRPr>
    </a:lvl4pPr>
    <a:lvl5pPr marL="968743" indent="-193749" algn="l" defTabSz="410291" rtl="0" fontAlgn="base">
      <a:spcBef>
        <a:spcPct val="0"/>
      </a:spcBef>
      <a:spcAft>
        <a:spcPct val="0"/>
      </a:spcAft>
      <a:defRPr kern="1200">
        <a:solidFill>
          <a:schemeClr val="tx1"/>
        </a:solidFill>
        <a:latin typeface="Arial" pitchFamily="34" charset="0"/>
        <a:ea typeface="DejaVu Sans"/>
        <a:cs typeface="DejaVu Sans"/>
      </a:defRPr>
    </a:lvl5pPr>
    <a:lvl6pPr marL="2051456" algn="l" defTabSz="820583" rtl="0" eaLnBrk="1" latinLnBrk="0" hangingPunct="1">
      <a:defRPr kern="1200">
        <a:solidFill>
          <a:schemeClr val="tx1"/>
        </a:solidFill>
        <a:latin typeface="Arial" pitchFamily="34" charset="0"/>
        <a:ea typeface="DejaVu Sans"/>
        <a:cs typeface="DejaVu Sans"/>
      </a:defRPr>
    </a:lvl6pPr>
    <a:lvl7pPr marL="2461748" algn="l" defTabSz="820583" rtl="0" eaLnBrk="1" latinLnBrk="0" hangingPunct="1">
      <a:defRPr kern="1200">
        <a:solidFill>
          <a:schemeClr val="tx1"/>
        </a:solidFill>
        <a:latin typeface="Arial" pitchFamily="34" charset="0"/>
        <a:ea typeface="DejaVu Sans"/>
        <a:cs typeface="DejaVu Sans"/>
      </a:defRPr>
    </a:lvl7pPr>
    <a:lvl8pPr marL="2872039" algn="l" defTabSz="820583" rtl="0" eaLnBrk="1" latinLnBrk="0" hangingPunct="1">
      <a:defRPr kern="1200">
        <a:solidFill>
          <a:schemeClr val="tx1"/>
        </a:solidFill>
        <a:latin typeface="Arial" pitchFamily="34" charset="0"/>
        <a:ea typeface="DejaVu Sans"/>
        <a:cs typeface="DejaVu Sans"/>
      </a:defRPr>
    </a:lvl8pPr>
    <a:lvl9pPr marL="3282330" algn="l" defTabSz="820583" rtl="0" eaLnBrk="1" latinLnBrk="0" hangingPunct="1">
      <a:defRPr kern="1200">
        <a:solidFill>
          <a:schemeClr val="tx1"/>
        </a:solidFill>
        <a:latin typeface="Arial" pitchFamily="34" charset="0"/>
        <a:ea typeface="DejaVu Sans"/>
        <a:cs typeface="DejaVu Sans"/>
      </a:defRPr>
    </a:lvl9pPr>
  </p:defaultTextStyle>
  <p:extLst>
    <p:ext uri="{EFAFB233-063F-42B5-8137-9DF3F51BA10A}">
      <p15:sldGuideLst xmlns:p15="http://schemas.microsoft.com/office/powerpoint/2012/main">
        <p15:guide id="1" orient="horz" pos="1960">
          <p15:clr>
            <a:srgbClr val="A4A3A4"/>
          </p15:clr>
        </p15:guide>
        <p15:guide id="2" pos="261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CAA"/>
    <a:srgbClr val="D6EEF0"/>
    <a:srgbClr val="DEE7EE"/>
    <a:srgbClr val="B8B787"/>
    <a:srgbClr val="ECEEE1"/>
    <a:srgbClr val="DCDCC4"/>
    <a:srgbClr val="B81B2E"/>
    <a:srgbClr val="0181B2"/>
    <a:srgbClr val="EA7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78413" autoAdjust="0"/>
  </p:normalViewPr>
  <p:slideViewPr>
    <p:cSldViewPr>
      <p:cViewPr varScale="1">
        <p:scale>
          <a:sx n="58" d="100"/>
          <a:sy n="58" d="100"/>
        </p:scale>
        <p:origin x="1314" y="60"/>
      </p:cViewPr>
      <p:guideLst>
        <p:guide orient="horz" pos="1960"/>
        <p:guide pos="2613"/>
      </p:guideLst>
    </p:cSldViewPr>
  </p:slideViewPr>
  <p:outlineViewPr>
    <p:cViewPr varScale="1">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0" d="100"/>
          <a:sy n="60" d="100"/>
        </p:scale>
        <p:origin x="-21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DE14B-ED12-469B-97DA-FD24CEB03D3F}" type="doc">
      <dgm:prSet loTypeId="urn:microsoft.com/office/officeart/2005/8/layout/lProcess1" loCatId="process" qsTypeId="urn:microsoft.com/office/officeart/2005/8/quickstyle/simple3" qsCatId="simple" csTypeId="urn:microsoft.com/office/officeart/2005/8/colors/colorful3" csCatId="colorful" phldr="1"/>
      <dgm:spPr/>
      <dgm:t>
        <a:bodyPr/>
        <a:lstStyle/>
        <a:p>
          <a:endParaRPr lang="en-US"/>
        </a:p>
      </dgm:t>
    </dgm:pt>
    <dgm:pt modelId="{625E0884-2D68-4A41-AEDF-1774D87E33BC}">
      <dgm:prSet phldrT="[Text]" custT="1"/>
      <dgm:spPr/>
      <dgm:t>
        <a:bodyPr/>
        <a:lstStyle/>
        <a:p>
          <a:endParaRPr lang="en-US" sz="2400" dirty="0"/>
        </a:p>
      </dgm:t>
    </dgm:pt>
    <dgm:pt modelId="{6469FBB6-44E6-4B7E-B85F-DE58ABC577D0}" type="parTrans" cxnId="{8CA749E4-B138-48BC-B31A-E06DE866F168}">
      <dgm:prSet/>
      <dgm:spPr/>
      <dgm:t>
        <a:bodyPr/>
        <a:lstStyle/>
        <a:p>
          <a:endParaRPr lang="en-US" sz="2400"/>
        </a:p>
      </dgm:t>
    </dgm:pt>
    <dgm:pt modelId="{0B5C1C93-6572-4C1A-ADC2-2536C2FFB4E0}" type="sibTrans" cxnId="{8CA749E4-B138-48BC-B31A-E06DE866F168}">
      <dgm:prSet/>
      <dgm:spPr/>
      <dgm:t>
        <a:bodyPr/>
        <a:lstStyle/>
        <a:p>
          <a:endParaRPr lang="en-US" sz="2400"/>
        </a:p>
      </dgm:t>
    </dgm:pt>
    <dgm:pt modelId="{641B0223-1BBA-4A74-AE06-063ADA8E6D6B}">
      <dgm:prSet phldrT="[Text]" custT="1"/>
      <dgm:spPr/>
      <dgm:t>
        <a:bodyPr/>
        <a:lstStyle/>
        <a:p>
          <a:endParaRPr lang="en-US" sz="2400" dirty="0"/>
        </a:p>
      </dgm:t>
    </dgm:pt>
    <dgm:pt modelId="{5FAB3158-B168-44C4-81CB-C7A08FD7DDDA}" type="parTrans" cxnId="{92D1B5D7-F4A8-4B3D-825E-42946BF41B5A}">
      <dgm:prSet/>
      <dgm:spPr/>
      <dgm:t>
        <a:bodyPr/>
        <a:lstStyle/>
        <a:p>
          <a:endParaRPr lang="en-US" sz="2400" dirty="0"/>
        </a:p>
      </dgm:t>
    </dgm:pt>
    <dgm:pt modelId="{170E6449-5E31-41FE-BCA6-2A46C25ECFF8}" type="sibTrans" cxnId="{92D1B5D7-F4A8-4B3D-825E-42946BF41B5A}">
      <dgm:prSet/>
      <dgm:spPr/>
      <dgm:t>
        <a:bodyPr/>
        <a:lstStyle/>
        <a:p>
          <a:endParaRPr lang="en-US" sz="2400" dirty="0"/>
        </a:p>
      </dgm:t>
    </dgm:pt>
    <dgm:pt modelId="{E871E01A-C43E-4063-A99C-F0BA3D4ED2E2}">
      <dgm:prSet phldrT="[Text]" custT="1"/>
      <dgm:spPr/>
      <dgm:t>
        <a:bodyPr/>
        <a:lstStyle/>
        <a:p>
          <a:endParaRPr lang="en-US" sz="2400" dirty="0"/>
        </a:p>
      </dgm:t>
    </dgm:pt>
    <dgm:pt modelId="{720CDE26-403D-416B-8513-801788D1770F}" type="parTrans" cxnId="{F0D3FEC4-BDC5-4C90-B0F6-C9375F849C41}">
      <dgm:prSet/>
      <dgm:spPr/>
      <dgm:t>
        <a:bodyPr/>
        <a:lstStyle/>
        <a:p>
          <a:endParaRPr lang="en-US" sz="2400"/>
        </a:p>
      </dgm:t>
    </dgm:pt>
    <dgm:pt modelId="{AE15D366-EA14-4269-B77F-9CE50F553F00}" type="sibTrans" cxnId="{F0D3FEC4-BDC5-4C90-B0F6-C9375F849C41}">
      <dgm:prSet/>
      <dgm:spPr/>
      <dgm:t>
        <a:bodyPr/>
        <a:lstStyle/>
        <a:p>
          <a:endParaRPr lang="en-US" sz="2400"/>
        </a:p>
      </dgm:t>
    </dgm:pt>
    <dgm:pt modelId="{EDBDBDE8-212F-4B16-BA33-D89112481CFB}" type="pres">
      <dgm:prSet presAssocID="{B28DE14B-ED12-469B-97DA-FD24CEB03D3F}" presName="Name0" presStyleCnt="0">
        <dgm:presLayoutVars>
          <dgm:dir/>
          <dgm:animLvl val="lvl"/>
          <dgm:resizeHandles val="exact"/>
        </dgm:presLayoutVars>
      </dgm:prSet>
      <dgm:spPr/>
      <dgm:t>
        <a:bodyPr/>
        <a:lstStyle/>
        <a:p>
          <a:endParaRPr lang="en-US"/>
        </a:p>
      </dgm:t>
    </dgm:pt>
    <dgm:pt modelId="{50F2C717-7843-437F-A05C-A1132EF992BA}" type="pres">
      <dgm:prSet presAssocID="{625E0884-2D68-4A41-AEDF-1774D87E33BC}" presName="vertFlow" presStyleCnt="0"/>
      <dgm:spPr/>
    </dgm:pt>
    <dgm:pt modelId="{B967B331-2663-4C98-9668-5959825602A7}" type="pres">
      <dgm:prSet presAssocID="{625E0884-2D68-4A41-AEDF-1774D87E33BC}" presName="header" presStyleLbl="node1" presStyleIdx="0" presStyleCnt="1"/>
      <dgm:spPr/>
      <dgm:t>
        <a:bodyPr/>
        <a:lstStyle/>
        <a:p>
          <a:endParaRPr lang="en-US"/>
        </a:p>
      </dgm:t>
    </dgm:pt>
    <dgm:pt modelId="{9BC0FF6E-3091-4DB2-99B4-5F398F77FB83}" type="pres">
      <dgm:prSet presAssocID="{5FAB3158-B168-44C4-81CB-C7A08FD7DDDA}" presName="parTrans" presStyleLbl="sibTrans2D1" presStyleIdx="0" presStyleCnt="2"/>
      <dgm:spPr/>
      <dgm:t>
        <a:bodyPr/>
        <a:lstStyle/>
        <a:p>
          <a:endParaRPr lang="en-US"/>
        </a:p>
      </dgm:t>
    </dgm:pt>
    <dgm:pt modelId="{D05C87BD-4558-40F8-B1F5-0FC5077EE7F7}" type="pres">
      <dgm:prSet presAssocID="{641B0223-1BBA-4A74-AE06-063ADA8E6D6B}" presName="child" presStyleLbl="alignAccFollowNode1" presStyleIdx="0" presStyleCnt="2">
        <dgm:presLayoutVars>
          <dgm:chMax val="0"/>
          <dgm:bulletEnabled val="1"/>
        </dgm:presLayoutVars>
      </dgm:prSet>
      <dgm:spPr/>
      <dgm:t>
        <a:bodyPr/>
        <a:lstStyle/>
        <a:p>
          <a:endParaRPr lang="en-US"/>
        </a:p>
      </dgm:t>
    </dgm:pt>
    <dgm:pt modelId="{EBC9A672-9901-4B3C-B071-765952260AFE}" type="pres">
      <dgm:prSet presAssocID="{170E6449-5E31-41FE-BCA6-2A46C25ECFF8}" presName="sibTrans" presStyleLbl="sibTrans2D1" presStyleIdx="1" presStyleCnt="2"/>
      <dgm:spPr/>
      <dgm:t>
        <a:bodyPr/>
        <a:lstStyle/>
        <a:p>
          <a:endParaRPr lang="en-US"/>
        </a:p>
      </dgm:t>
    </dgm:pt>
    <dgm:pt modelId="{89C6B6AF-E867-457B-BBD5-FD6A617C0FB7}" type="pres">
      <dgm:prSet presAssocID="{E871E01A-C43E-4063-A99C-F0BA3D4ED2E2}" presName="child" presStyleLbl="alignAccFollowNode1" presStyleIdx="1" presStyleCnt="2">
        <dgm:presLayoutVars>
          <dgm:chMax val="0"/>
          <dgm:bulletEnabled val="1"/>
        </dgm:presLayoutVars>
      </dgm:prSet>
      <dgm:spPr/>
      <dgm:t>
        <a:bodyPr/>
        <a:lstStyle/>
        <a:p>
          <a:endParaRPr lang="en-US"/>
        </a:p>
      </dgm:t>
    </dgm:pt>
  </dgm:ptLst>
  <dgm:cxnLst>
    <dgm:cxn modelId="{B060B96C-DF2D-45B6-8200-BC8298EDAE61}" type="presOf" srcId="{625E0884-2D68-4A41-AEDF-1774D87E33BC}" destId="{B967B331-2663-4C98-9668-5959825602A7}" srcOrd="0" destOrd="0" presId="urn:microsoft.com/office/officeart/2005/8/layout/lProcess1"/>
    <dgm:cxn modelId="{8CA749E4-B138-48BC-B31A-E06DE866F168}" srcId="{B28DE14B-ED12-469B-97DA-FD24CEB03D3F}" destId="{625E0884-2D68-4A41-AEDF-1774D87E33BC}" srcOrd="0" destOrd="0" parTransId="{6469FBB6-44E6-4B7E-B85F-DE58ABC577D0}" sibTransId="{0B5C1C93-6572-4C1A-ADC2-2536C2FFB4E0}"/>
    <dgm:cxn modelId="{F87A5333-483B-4EB6-A46A-76E488422DAE}" type="presOf" srcId="{641B0223-1BBA-4A74-AE06-063ADA8E6D6B}" destId="{D05C87BD-4558-40F8-B1F5-0FC5077EE7F7}" srcOrd="0" destOrd="0" presId="urn:microsoft.com/office/officeart/2005/8/layout/lProcess1"/>
    <dgm:cxn modelId="{F0D3FEC4-BDC5-4C90-B0F6-C9375F849C41}" srcId="{625E0884-2D68-4A41-AEDF-1774D87E33BC}" destId="{E871E01A-C43E-4063-A99C-F0BA3D4ED2E2}" srcOrd="1" destOrd="0" parTransId="{720CDE26-403D-416B-8513-801788D1770F}" sibTransId="{AE15D366-EA14-4269-B77F-9CE50F553F00}"/>
    <dgm:cxn modelId="{2F3F5D29-295A-4681-BDD9-9FFACF026626}" type="presOf" srcId="{E871E01A-C43E-4063-A99C-F0BA3D4ED2E2}" destId="{89C6B6AF-E867-457B-BBD5-FD6A617C0FB7}" srcOrd="0" destOrd="0" presId="urn:microsoft.com/office/officeart/2005/8/layout/lProcess1"/>
    <dgm:cxn modelId="{E8D79A32-9A01-41B9-9E63-FC83B2B70B22}" type="presOf" srcId="{170E6449-5E31-41FE-BCA6-2A46C25ECFF8}" destId="{EBC9A672-9901-4B3C-B071-765952260AFE}" srcOrd="0" destOrd="0" presId="urn:microsoft.com/office/officeart/2005/8/layout/lProcess1"/>
    <dgm:cxn modelId="{92D1B5D7-F4A8-4B3D-825E-42946BF41B5A}" srcId="{625E0884-2D68-4A41-AEDF-1774D87E33BC}" destId="{641B0223-1BBA-4A74-AE06-063ADA8E6D6B}" srcOrd="0" destOrd="0" parTransId="{5FAB3158-B168-44C4-81CB-C7A08FD7DDDA}" sibTransId="{170E6449-5E31-41FE-BCA6-2A46C25ECFF8}"/>
    <dgm:cxn modelId="{625F4391-0F39-449A-BD0B-3F357CA84167}" type="presOf" srcId="{B28DE14B-ED12-469B-97DA-FD24CEB03D3F}" destId="{EDBDBDE8-212F-4B16-BA33-D89112481CFB}" srcOrd="0" destOrd="0" presId="urn:microsoft.com/office/officeart/2005/8/layout/lProcess1"/>
    <dgm:cxn modelId="{32A453CE-E0C6-4D1E-A06D-08CBCCED2C74}" type="presOf" srcId="{5FAB3158-B168-44C4-81CB-C7A08FD7DDDA}" destId="{9BC0FF6E-3091-4DB2-99B4-5F398F77FB83}" srcOrd="0" destOrd="0" presId="urn:microsoft.com/office/officeart/2005/8/layout/lProcess1"/>
    <dgm:cxn modelId="{F6D4C6C7-D8C8-4EDB-9690-4E0F1AA98CB0}" type="presParOf" srcId="{EDBDBDE8-212F-4B16-BA33-D89112481CFB}" destId="{50F2C717-7843-437F-A05C-A1132EF992BA}" srcOrd="0" destOrd="0" presId="urn:microsoft.com/office/officeart/2005/8/layout/lProcess1"/>
    <dgm:cxn modelId="{F7D491BA-E792-4ECC-9EC6-9139DE449392}" type="presParOf" srcId="{50F2C717-7843-437F-A05C-A1132EF992BA}" destId="{B967B331-2663-4C98-9668-5959825602A7}" srcOrd="0" destOrd="0" presId="urn:microsoft.com/office/officeart/2005/8/layout/lProcess1"/>
    <dgm:cxn modelId="{2B738657-93D7-4596-9FC9-C2525C407A0D}" type="presParOf" srcId="{50F2C717-7843-437F-A05C-A1132EF992BA}" destId="{9BC0FF6E-3091-4DB2-99B4-5F398F77FB83}" srcOrd="1" destOrd="0" presId="urn:microsoft.com/office/officeart/2005/8/layout/lProcess1"/>
    <dgm:cxn modelId="{D0AFB9EF-EEA2-4ABC-B00C-B8482CC619A4}" type="presParOf" srcId="{50F2C717-7843-437F-A05C-A1132EF992BA}" destId="{D05C87BD-4558-40F8-B1F5-0FC5077EE7F7}" srcOrd="2" destOrd="0" presId="urn:microsoft.com/office/officeart/2005/8/layout/lProcess1"/>
    <dgm:cxn modelId="{021C86AD-FF3F-464A-B33C-E500024C6718}" type="presParOf" srcId="{50F2C717-7843-437F-A05C-A1132EF992BA}" destId="{EBC9A672-9901-4B3C-B071-765952260AFE}" srcOrd="3" destOrd="0" presId="urn:microsoft.com/office/officeart/2005/8/layout/lProcess1"/>
    <dgm:cxn modelId="{013DD66B-A4F9-4AF8-882A-B78CDAC3824E}" type="presParOf" srcId="{50F2C717-7843-437F-A05C-A1132EF992BA}" destId="{89C6B6AF-E867-457B-BBD5-FD6A617C0FB7}" srcOrd="4"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FB9DF4-D896-4111-8237-E42E946DED2F}"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n-US"/>
        </a:p>
      </dgm:t>
    </dgm:pt>
    <dgm:pt modelId="{F41F63C3-21A8-4233-B674-7270F1B04BFF}">
      <dgm:prSet/>
      <dgm:spPr/>
      <dgm:t>
        <a:bodyPr/>
        <a:lstStyle/>
        <a:p>
          <a:endParaRPr lang="en-US"/>
        </a:p>
      </dgm:t>
    </dgm:pt>
    <dgm:pt modelId="{8C35C576-CFDB-4F7E-B505-FAEF7C1DFB0E}" type="parTrans" cxnId="{45055884-D5A4-49CE-A3F5-32C225ADEB2D}">
      <dgm:prSet/>
      <dgm:spPr/>
      <dgm:t>
        <a:bodyPr/>
        <a:lstStyle/>
        <a:p>
          <a:endParaRPr lang="en-US"/>
        </a:p>
      </dgm:t>
    </dgm:pt>
    <dgm:pt modelId="{A8BD532C-5811-4CEB-8CFA-4E8E7916FB87}" type="sibTrans" cxnId="{45055884-D5A4-49CE-A3F5-32C225ADEB2D}">
      <dgm:prSet/>
      <dgm:spPr/>
      <dgm:t>
        <a:bodyPr/>
        <a:lstStyle/>
        <a:p>
          <a:endParaRPr lang="en-US"/>
        </a:p>
      </dgm:t>
    </dgm:pt>
    <dgm:pt modelId="{CEE21EAD-D322-42F5-BC32-7050BF7FB558}">
      <dgm:prSet/>
      <dgm:spPr/>
      <dgm:t>
        <a:bodyPr/>
        <a:lstStyle/>
        <a:p>
          <a:endParaRPr lang="en-US"/>
        </a:p>
      </dgm:t>
    </dgm:pt>
    <dgm:pt modelId="{B003B3C1-0BF4-4589-9554-F921AB567D05}" type="parTrans" cxnId="{D209AB4D-506B-462D-87E6-A43BEB886B09}">
      <dgm:prSet/>
      <dgm:spPr/>
      <dgm:t>
        <a:bodyPr/>
        <a:lstStyle/>
        <a:p>
          <a:endParaRPr lang="en-US"/>
        </a:p>
      </dgm:t>
    </dgm:pt>
    <dgm:pt modelId="{DA42EFDA-3266-43DE-8501-573C10F75F06}" type="sibTrans" cxnId="{D209AB4D-506B-462D-87E6-A43BEB886B09}">
      <dgm:prSet/>
      <dgm:spPr/>
      <dgm:t>
        <a:bodyPr/>
        <a:lstStyle/>
        <a:p>
          <a:endParaRPr lang="en-US"/>
        </a:p>
      </dgm:t>
    </dgm:pt>
    <dgm:pt modelId="{3A2C9F5A-09FB-4EDB-BC44-331D1A31A54B}">
      <dgm:prSet custT="1"/>
      <dgm:spPr/>
      <dgm:t>
        <a:bodyPr/>
        <a:lstStyle/>
        <a:p>
          <a:r>
            <a:rPr lang="en-US" sz="1800" dirty="0"/>
            <a:t>Price</a:t>
          </a:r>
        </a:p>
        <a:p>
          <a:r>
            <a:rPr lang="en-US" sz="1800" dirty="0"/>
            <a:t>Value Capture</a:t>
          </a:r>
        </a:p>
      </dgm:t>
    </dgm:pt>
    <dgm:pt modelId="{B0D11781-866B-463F-9D1A-E0A04CA32153}" type="parTrans" cxnId="{4F38ECEE-FA76-4162-89BB-FC69033AF414}">
      <dgm:prSet/>
      <dgm:spPr/>
      <dgm:t>
        <a:bodyPr/>
        <a:lstStyle/>
        <a:p>
          <a:endParaRPr lang="en-US"/>
        </a:p>
      </dgm:t>
    </dgm:pt>
    <dgm:pt modelId="{73141F70-8712-4D5A-BA47-C28743EAD9F0}" type="sibTrans" cxnId="{4F38ECEE-FA76-4162-89BB-FC69033AF414}">
      <dgm:prSet/>
      <dgm:spPr/>
      <dgm:t>
        <a:bodyPr/>
        <a:lstStyle/>
        <a:p>
          <a:endParaRPr lang="en-US"/>
        </a:p>
      </dgm:t>
    </dgm:pt>
    <dgm:pt modelId="{EDDBEB2A-DFDF-4FDC-8E1B-BE46CF1CB164}">
      <dgm:prSet/>
      <dgm:spPr/>
      <dgm:t>
        <a:bodyPr/>
        <a:lstStyle/>
        <a:p>
          <a:endParaRPr lang="en-US"/>
        </a:p>
      </dgm:t>
    </dgm:pt>
    <dgm:pt modelId="{5E2D90BF-D4FE-48E0-84A4-4D8535BE274B}" type="parTrans" cxnId="{29699D85-60B0-42EE-85DC-0BEA90935C99}">
      <dgm:prSet/>
      <dgm:spPr/>
      <dgm:t>
        <a:bodyPr/>
        <a:lstStyle/>
        <a:p>
          <a:endParaRPr lang="en-US"/>
        </a:p>
      </dgm:t>
    </dgm:pt>
    <dgm:pt modelId="{4D17391E-85C3-4ACD-9EB0-08805B626B6F}" type="sibTrans" cxnId="{29699D85-60B0-42EE-85DC-0BEA90935C99}">
      <dgm:prSet/>
      <dgm:spPr/>
      <dgm:t>
        <a:bodyPr/>
        <a:lstStyle/>
        <a:p>
          <a:endParaRPr lang="en-US"/>
        </a:p>
      </dgm:t>
    </dgm:pt>
    <dgm:pt modelId="{DD466134-4400-4ACD-9CEF-23796A94FA11}" type="pres">
      <dgm:prSet presAssocID="{ADFB9DF4-D896-4111-8237-E42E946DED2F}" presName="diagram" presStyleCnt="0">
        <dgm:presLayoutVars>
          <dgm:dir/>
          <dgm:resizeHandles val="exact"/>
        </dgm:presLayoutVars>
      </dgm:prSet>
      <dgm:spPr/>
      <dgm:t>
        <a:bodyPr/>
        <a:lstStyle/>
        <a:p>
          <a:endParaRPr lang="en-US"/>
        </a:p>
      </dgm:t>
    </dgm:pt>
    <dgm:pt modelId="{6D3698C6-97A5-4B79-AE5A-CACF31C07242}" type="pres">
      <dgm:prSet presAssocID="{CEE21EAD-D322-42F5-BC32-7050BF7FB558}" presName="node" presStyleLbl="node1" presStyleIdx="0" presStyleCnt="4" custLinFactNeighborX="-855" custLinFactNeighborY="-422">
        <dgm:presLayoutVars>
          <dgm:bulletEnabled val="1"/>
        </dgm:presLayoutVars>
      </dgm:prSet>
      <dgm:spPr/>
      <dgm:t>
        <a:bodyPr/>
        <a:lstStyle/>
        <a:p>
          <a:endParaRPr lang="en-US"/>
        </a:p>
      </dgm:t>
    </dgm:pt>
    <dgm:pt modelId="{8DD9F709-D04E-4142-BD68-8A9BF74F5B5E}" type="pres">
      <dgm:prSet presAssocID="{DA42EFDA-3266-43DE-8501-573C10F75F06}" presName="sibTrans" presStyleCnt="0"/>
      <dgm:spPr/>
    </dgm:pt>
    <dgm:pt modelId="{BB536B7E-D958-4AAA-9B7B-535D43B62AEE}" type="pres">
      <dgm:prSet presAssocID="{3A2C9F5A-09FB-4EDB-BC44-331D1A31A54B}" presName="node" presStyleLbl="node1" presStyleIdx="1" presStyleCnt="4">
        <dgm:presLayoutVars>
          <dgm:bulletEnabled val="1"/>
        </dgm:presLayoutVars>
      </dgm:prSet>
      <dgm:spPr/>
      <dgm:t>
        <a:bodyPr/>
        <a:lstStyle/>
        <a:p>
          <a:endParaRPr lang="en-US"/>
        </a:p>
      </dgm:t>
    </dgm:pt>
    <dgm:pt modelId="{5BEAD3A5-6211-4517-92FC-39C944B0E618}" type="pres">
      <dgm:prSet presAssocID="{73141F70-8712-4D5A-BA47-C28743EAD9F0}" presName="sibTrans" presStyleCnt="0"/>
      <dgm:spPr/>
    </dgm:pt>
    <dgm:pt modelId="{92143270-EABB-4953-8F62-2A3D30BEC503}" type="pres">
      <dgm:prSet presAssocID="{EDDBEB2A-DFDF-4FDC-8E1B-BE46CF1CB164}" presName="node" presStyleLbl="node1" presStyleIdx="2" presStyleCnt="4">
        <dgm:presLayoutVars>
          <dgm:bulletEnabled val="1"/>
        </dgm:presLayoutVars>
      </dgm:prSet>
      <dgm:spPr/>
      <dgm:t>
        <a:bodyPr/>
        <a:lstStyle/>
        <a:p>
          <a:endParaRPr lang="en-US"/>
        </a:p>
      </dgm:t>
    </dgm:pt>
    <dgm:pt modelId="{628F2DDB-BA7E-4C95-A43D-F036CBE23160}" type="pres">
      <dgm:prSet presAssocID="{4D17391E-85C3-4ACD-9EB0-08805B626B6F}" presName="sibTrans" presStyleCnt="0"/>
      <dgm:spPr/>
    </dgm:pt>
    <dgm:pt modelId="{F64C7E0E-FC6C-424B-B152-22605EC8C84F}" type="pres">
      <dgm:prSet presAssocID="{F41F63C3-21A8-4233-B674-7270F1B04BFF}" presName="node" presStyleLbl="node1" presStyleIdx="3" presStyleCnt="4">
        <dgm:presLayoutVars>
          <dgm:bulletEnabled val="1"/>
        </dgm:presLayoutVars>
      </dgm:prSet>
      <dgm:spPr/>
      <dgm:t>
        <a:bodyPr/>
        <a:lstStyle/>
        <a:p>
          <a:endParaRPr lang="en-US"/>
        </a:p>
      </dgm:t>
    </dgm:pt>
  </dgm:ptLst>
  <dgm:cxnLst>
    <dgm:cxn modelId="{E8A76EB0-E9B7-4379-9AA1-70CAF49A2FB7}" type="presOf" srcId="{EDDBEB2A-DFDF-4FDC-8E1B-BE46CF1CB164}" destId="{92143270-EABB-4953-8F62-2A3D30BEC503}" srcOrd="0" destOrd="0" presId="urn:microsoft.com/office/officeart/2005/8/layout/default"/>
    <dgm:cxn modelId="{6B140E9F-7CE6-450C-AEF9-2C86F61D6465}" type="presOf" srcId="{CEE21EAD-D322-42F5-BC32-7050BF7FB558}" destId="{6D3698C6-97A5-4B79-AE5A-CACF31C07242}" srcOrd="0" destOrd="0" presId="urn:microsoft.com/office/officeart/2005/8/layout/default"/>
    <dgm:cxn modelId="{B62602EE-BA5A-42E6-BE6F-613EC898C7D2}" type="presOf" srcId="{F41F63C3-21A8-4233-B674-7270F1B04BFF}" destId="{F64C7E0E-FC6C-424B-B152-22605EC8C84F}" srcOrd="0" destOrd="0" presId="urn:microsoft.com/office/officeart/2005/8/layout/default"/>
    <dgm:cxn modelId="{828A27F3-A5B8-4E13-B1A6-37CD82E5B686}" type="presOf" srcId="{3A2C9F5A-09FB-4EDB-BC44-331D1A31A54B}" destId="{BB536B7E-D958-4AAA-9B7B-535D43B62AEE}" srcOrd="0" destOrd="0" presId="urn:microsoft.com/office/officeart/2005/8/layout/default"/>
    <dgm:cxn modelId="{45055884-D5A4-49CE-A3F5-32C225ADEB2D}" srcId="{ADFB9DF4-D896-4111-8237-E42E946DED2F}" destId="{F41F63C3-21A8-4233-B674-7270F1B04BFF}" srcOrd="3" destOrd="0" parTransId="{8C35C576-CFDB-4F7E-B505-FAEF7C1DFB0E}" sibTransId="{A8BD532C-5811-4CEB-8CFA-4E8E7916FB87}"/>
    <dgm:cxn modelId="{4F38ECEE-FA76-4162-89BB-FC69033AF414}" srcId="{ADFB9DF4-D896-4111-8237-E42E946DED2F}" destId="{3A2C9F5A-09FB-4EDB-BC44-331D1A31A54B}" srcOrd="1" destOrd="0" parTransId="{B0D11781-866B-463F-9D1A-E0A04CA32153}" sibTransId="{73141F70-8712-4D5A-BA47-C28743EAD9F0}"/>
    <dgm:cxn modelId="{29699D85-60B0-42EE-85DC-0BEA90935C99}" srcId="{ADFB9DF4-D896-4111-8237-E42E946DED2F}" destId="{EDDBEB2A-DFDF-4FDC-8E1B-BE46CF1CB164}" srcOrd="2" destOrd="0" parTransId="{5E2D90BF-D4FE-48E0-84A4-4D8535BE274B}" sibTransId="{4D17391E-85C3-4ACD-9EB0-08805B626B6F}"/>
    <dgm:cxn modelId="{D209AB4D-506B-462D-87E6-A43BEB886B09}" srcId="{ADFB9DF4-D896-4111-8237-E42E946DED2F}" destId="{CEE21EAD-D322-42F5-BC32-7050BF7FB558}" srcOrd="0" destOrd="0" parTransId="{B003B3C1-0BF4-4589-9554-F921AB567D05}" sibTransId="{DA42EFDA-3266-43DE-8501-573C10F75F06}"/>
    <dgm:cxn modelId="{B74F5026-FF10-4760-A9E5-DA44780B4D0E}" type="presOf" srcId="{ADFB9DF4-D896-4111-8237-E42E946DED2F}" destId="{DD466134-4400-4ACD-9CEF-23796A94FA11}" srcOrd="0" destOrd="0" presId="urn:microsoft.com/office/officeart/2005/8/layout/default"/>
    <dgm:cxn modelId="{A0F52371-209D-4A1F-817B-C9F61F32F47D}" type="presParOf" srcId="{DD466134-4400-4ACD-9CEF-23796A94FA11}" destId="{6D3698C6-97A5-4B79-AE5A-CACF31C07242}" srcOrd="0" destOrd="0" presId="urn:microsoft.com/office/officeart/2005/8/layout/default"/>
    <dgm:cxn modelId="{9212D092-9426-4195-ABF7-1B1B5A5E9CC4}" type="presParOf" srcId="{DD466134-4400-4ACD-9CEF-23796A94FA11}" destId="{8DD9F709-D04E-4142-BD68-8A9BF74F5B5E}" srcOrd="1" destOrd="0" presId="urn:microsoft.com/office/officeart/2005/8/layout/default"/>
    <dgm:cxn modelId="{AD6A69E3-A0F9-4EB8-B57A-663E34C7DE56}" type="presParOf" srcId="{DD466134-4400-4ACD-9CEF-23796A94FA11}" destId="{BB536B7E-D958-4AAA-9B7B-535D43B62AEE}" srcOrd="2" destOrd="0" presId="urn:microsoft.com/office/officeart/2005/8/layout/default"/>
    <dgm:cxn modelId="{4497A5A9-EB30-4E0C-A299-D21170238C5E}" type="presParOf" srcId="{DD466134-4400-4ACD-9CEF-23796A94FA11}" destId="{5BEAD3A5-6211-4517-92FC-39C944B0E618}" srcOrd="3" destOrd="0" presId="urn:microsoft.com/office/officeart/2005/8/layout/default"/>
    <dgm:cxn modelId="{85468D3A-9AA3-4819-824D-33D5CC9D55F4}" type="presParOf" srcId="{DD466134-4400-4ACD-9CEF-23796A94FA11}" destId="{92143270-EABB-4953-8F62-2A3D30BEC503}" srcOrd="4" destOrd="0" presId="urn:microsoft.com/office/officeart/2005/8/layout/default"/>
    <dgm:cxn modelId="{E608C991-5AB0-41DB-B448-D0F00917AA93}" type="presParOf" srcId="{DD466134-4400-4ACD-9CEF-23796A94FA11}" destId="{628F2DDB-BA7E-4C95-A43D-F036CBE23160}" srcOrd="5" destOrd="0" presId="urn:microsoft.com/office/officeart/2005/8/layout/default"/>
    <dgm:cxn modelId="{685EE928-7108-4F0F-A464-0C7992C4EC67}" type="presParOf" srcId="{DD466134-4400-4ACD-9CEF-23796A94FA11}" destId="{F64C7E0E-FC6C-424B-B152-22605EC8C84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7B331-2663-4C98-9668-5959825602A7}">
      <dsp:nvSpPr>
        <dsp:cNvPr id="0" name=""/>
        <dsp:cNvSpPr/>
      </dsp:nvSpPr>
      <dsp:spPr>
        <a:xfrm>
          <a:off x="1587" y="468808"/>
          <a:ext cx="3929062" cy="98226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0357" y="497578"/>
        <a:ext cx="3871522" cy="924725"/>
      </dsp:txXfrm>
    </dsp:sp>
    <dsp:sp modelId="{9BC0FF6E-3091-4DB2-99B4-5F398F77FB83}">
      <dsp:nvSpPr>
        <dsp:cNvPr id="0" name=""/>
        <dsp:cNvSpPr/>
      </dsp:nvSpPr>
      <dsp:spPr>
        <a:xfrm rot="5400000">
          <a:off x="1880170" y="1537022"/>
          <a:ext cx="171896" cy="171896"/>
        </a:xfrm>
        <a:prstGeom prst="rightArrow">
          <a:avLst>
            <a:gd name="adj1" fmla="val 667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05C87BD-4558-40F8-B1F5-0FC5077EE7F7}">
      <dsp:nvSpPr>
        <dsp:cNvPr id="0" name=""/>
        <dsp:cNvSpPr/>
      </dsp:nvSpPr>
      <dsp:spPr>
        <a:xfrm>
          <a:off x="1587" y="1794867"/>
          <a:ext cx="3929062" cy="982265"/>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0357" y="1823637"/>
        <a:ext cx="3871522" cy="924725"/>
      </dsp:txXfrm>
    </dsp:sp>
    <dsp:sp modelId="{EBC9A672-9901-4B3C-B071-765952260AFE}">
      <dsp:nvSpPr>
        <dsp:cNvPr id="0" name=""/>
        <dsp:cNvSpPr/>
      </dsp:nvSpPr>
      <dsp:spPr>
        <a:xfrm rot="5400000">
          <a:off x="1880170" y="2863081"/>
          <a:ext cx="171896" cy="171896"/>
        </a:xfrm>
        <a:prstGeom prst="rightArrow">
          <a:avLst>
            <a:gd name="adj1" fmla="val 66700"/>
            <a:gd name="adj2" fmla="val 50000"/>
          </a:avLst>
        </a:prstGeom>
        <a:gradFill rotWithShape="0">
          <a:gsLst>
            <a:gs pos="0">
              <a:schemeClr val="accent3">
                <a:hueOff val="5430998"/>
                <a:satOff val="-45932"/>
                <a:lumOff val="-3725"/>
                <a:alphaOff val="0"/>
                <a:tint val="50000"/>
                <a:satMod val="300000"/>
              </a:schemeClr>
            </a:gs>
            <a:gs pos="35000">
              <a:schemeClr val="accent3">
                <a:hueOff val="5430998"/>
                <a:satOff val="-45932"/>
                <a:lumOff val="-3725"/>
                <a:alphaOff val="0"/>
                <a:tint val="37000"/>
                <a:satMod val="300000"/>
              </a:schemeClr>
            </a:gs>
            <a:gs pos="100000">
              <a:schemeClr val="accent3">
                <a:hueOff val="5430998"/>
                <a:satOff val="-45932"/>
                <a:lumOff val="-372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9C6B6AF-E867-457B-BBD5-FD6A617C0FB7}">
      <dsp:nvSpPr>
        <dsp:cNvPr id="0" name=""/>
        <dsp:cNvSpPr/>
      </dsp:nvSpPr>
      <dsp:spPr>
        <a:xfrm>
          <a:off x="1587" y="3120925"/>
          <a:ext cx="3929062" cy="982265"/>
        </a:xfrm>
        <a:prstGeom prst="roundRect">
          <a:avLst>
            <a:gd name="adj" fmla="val 10000"/>
          </a:avLst>
        </a:prstGeom>
        <a:solidFill>
          <a:schemeClr val="accent3">
            <a:tint val="40000"/>
            <a:alpha val="90000"/>
            <a:hueOff val="5961346"/>
            <a:satOff val="-43044"/>
            <a:lumOff val="-2453"/>
            <a:alphaOff val="0"/>
          </a:schemeClr>
        </a:solidFill>
        <a:ln w="9525" cap="flat" cmpd="sng" algn="ctr">
          <a:solidFill>
            <a:schemeClr val="accent3">
              <a:tint val="40000"/>
              <a:alpha val="90000"/>
              <a:hueOff val="5961346"/>
              <a:satOff val="-43044"/>
              <a:lumOff val="-24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0357" y="3149695"/>
        <a:ext cx="3871522" cy="924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698C6-97A5-4B79-AE5A-CACF31C07242}">
      <dsp:nvSpPr>
        <dsp:cNvPr id="0" name=""/>
        <dsp:cNvSpPr/>
      </dsp:nvSpPr>
      <dsp:spPr>
        <a:xfrm>
          <a:off x="0" y="1036325"/>
          <a:ext cx="1915115" cy="114906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a:p>
      </dsp:txBody>
      <dsp:txXfrm>
        <a:off x="0" y="1036325"/>
        <a:ext cx="1915115" cy="1149069"/>
      </dsp:txXfrm>
    </dsp:sp>
    <dsp:sp modelId="{BB536B7E-D958-4AAA-9B7B-535D43B62AEE}">
      <dsp:nvSpPr>
        <dsp:cNvPr id="0" name=""/>
        <dsp:cNvSpPr/>
      </dsp:nvSpPr>
      <dsp:spPr>
        <a:xfrm>
          <a:off x="2107118" y="1041174"/>
          <a:ext cx="1915115" cy="1149069"/>
        </a:xfrm>
        <a:prstGeom prst="rect">
          <a:avLst/>
        </a:prstGeom>
        <a:gradFill rotWithShape="0">
          <a:gsLst>
            <a:gs pos="0">
              <a:schemeClr val="accent2">
                <a:hueOff val="-5323059"/>
                <a:satOff val="3585"/>
                <a:lumOff val="9150"/>
                <a:alphaOff val="0"/>
                <a:tint val="50000"/>
                <a:satMod val="300000"/>
              </a:schemeClr>
            </a:gs>
            <a:gs pos="35000">
              <a:schemeClr val="accent2">
                <a:hueOff val="-5323059"/>
                <a:satOff val="3585"/>
                <a:lumOff val="9150"/>
                <a:alphaOff val="0"/>
                <a:tint val="37000"/>
                <a:satMod val="300000"/>
              </a:schemeClr>
            </a:gs>
            <a:gs pos="100000">
              <a:schemeClr val="accent2">
                <a:hueOff val="-5323059"/>
                <a:satOff val="3585"/>
                <a:lumOff val="91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Price</a:t>
          </a:r>
        </a:p>
        <a:p>
          <a:pPr lvl="0" algn="ctr" defTabSz="800100">
            <a:lnSpc>
              <a:spcPct val="90000"/>
            </a:lnSpc>
            <a:spcBef>
              <a:spcPct val="0"/>
            </a:spcBef>
            <a:spcAft>
              <a:spcPct val="35000"/>
            </a:spcAft>
          </a:pPr>
          <a:r>
            <a:rPr lang="en-US" sz="1800" kern="1200" dirty="0"/>
            <a:t>Value Capture</a:t>
          </a:r>
        </a:p>
      </dsp:txBody>
      <dsp:txXfrm>
        <a:off x="2107118" y="1041174"/>
        <a:ext cx="1915115" cy="1149069"/>
      </dsp:txXfrm>
    </dsp:sp>
    <dsp:sp modelId="{92143270-EABB-4953-8F62-2A3D30BEC503}">
      <dsp:nvSpPr>
        <dsp:cNvPr id="0" name=""/>
        <dsp:cNvSpPr/>
      </dsp:nvSpPr>
      <dsp:spPr>
        <a:xfrm>
          <a:off x="491" y="2381755"/>
          <a:ext cx="1915115" cy="1149069"/>
        </a:xfrm>
        <a:prstGeom prst="rect">
          <a:avLst/>
        </a:prstGeom>
        <a:gradFill rotWithShape="0">
          <a:gsLst>
            <a:gs pos="0">
              <a:schemeClr val="accent2">
                <a:hueOff val="-10646117"/>
                <a:satOff val="7169"/>
                <a:lumOff val="18301"/>
                <a:alphaOff val="0"/>
                <a:tint val="50000"/>
                <a:satMod val="300000"/>
              </a:schemeClr>
            </a:gs>
            <a:gs pos="35000">
              <a:schemeClr val="accent2">
                <a:hueOff val="-10646117"/>
                <a:satOff val="7169"/>
                <a:lumOff val="18301"/>
                <a:alphaOff val="0"/>
                <a:tint val="37000"/>
                <a:satMod val="300000"/>
              </a:schemeClr>
            </a:gs>
            <a:gs pos="100000">
              <a:schemeClr val="accent2">
                <a:hueOff val="-10646117"/>
                <a:satOff val="7169"/>
                <a:lumOff val="183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a:p>
      </dsp:txBody>
      <dsp:txXfrm>
        <a:off x="491" y="2381755"/>
        <a:ext cx="1915115" cy="1149069"/>
      </dsp:txXfrm>
    </dsp:sp>
    <dsp:sp modelId="{F64C7E0E-FC6C-424B-B152-22605EC8C84F}">
      <dsp:nvSpPr>
        <dsp:cNvPr id="0" name=""/>
        <dsp:cNvSpPr/>
      </dsp:nvSpPr>
      <dsp:spPr>
        <a:xfrm>
          <a:off x="2107118" y="2381755"/>
          <a:ext cx="1915115" cy="1149069"/>
        </a:xfrm>
        <a:prstGeom prst="rect">
          <a:avLst/>
        </a:prstGeom>
        <a:gradFill rotWithShape="0">
          <a:gsLst>
            <a:gs pos="0">
              <a:schemeClr val="accent2">
                <a:hueOff val="-15969175"/>
                <a:satOff val="10754"/>
                <a:lumOff val="27451"/>
                <a:alphaOff val="0"/>
                <a:tint val="50000"/>
                <a:satMod val="300000"/>
              </a:schemeClr>
            </a:gs>
            <a:gs pos="35000">
              <a:schemeClr val="accent2">
                <a:hueOff val="-15969175"/>
                <a:satOff val="10754"/>
                <a:lumOff val="27451"/>
                <a:alphaOff val="0"/>
                <a:tint val="37000"/>
                <a:satMod val="300000"/>
              </a:schemeClr>
            </a:gs>
            <a:gs pos="100000">
              <a:schemeClr val="accent2">
                <a:hueOff val="-15969175"/>
                <a:satOff val="10754"/>
                <a:lumOff val="27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a:p>
      </dsp:txBody>
      <dsp:txXfrm>
        <a:off x="2107118" y="2381755"/>
        <a:ext cx="1915115" cy="114906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4246A30B-56B3-4483-AA01-B5F637C95D83}" type="datetimeFigureOut">
              <a:rPr lang="en-US" smtClean="0"/>
              <a:pPr/>
              <a:t>8/24/2017</a:t>
            </a:fld>
            <a:endParaRPr lang="en-US" dirty="0"/>
          </a:p>
        </p:txBody>
      </p:sp>
      <p:sp>
        <p:nvSpPr>
          <p:cNvPr id="4" name="Footer Placeholder 3"/>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1FBDE521-ACC3-4DD9-8717-90305AA0EEA1}" type="slidenum">
              <a:rPr lang="en-US" smtClean="0"/>
              <a:pPr/>
              <a:t>‹#›</a:t>
            </a:fld>
            <a:endParaRPr lang="en-US" dirty="0"/>
          </a:p>
        </p:txBody>
      </p:sp>
    </p:spTree>
    <p:extLst>
      <p:ext uri="{BB962C8B-B14F-4D97-AF65-F5344CB8AC3E}">
        <p14:creationId xmlns:p14="http://schemas.microsoft.com/office/powerpoint/2010/main" val="3074456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p:cNvSpPr>
          <p:nvPr>
            <p:ph type="sldImg"/>
          </p:nvPr>
        </p:nvSpPr>
        <p:spPr bwMode="auto">
          <a:xfrm>
            <a:off x="1373188" y="763588"/>
            <a:ext cx="5024437" cy="3770312"/>
          </a:xfrm>
          <a:prstGeom prst="rect">
            <a:avLst/>
          </a:prstGeom>
          <a:noFill/>
          <a:ln w="9525">
            <a:noFill/>
            <a:round/>
            <a:headEnd/>
            <a:tailEnd/>
          </a:ln>
        </p:spPr>
      </p:sp>
      <p:sp>
        <p:nvSpPr>
          <p:cNvPr id="2050"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dirty="0"/>
          </a:p>
        </p:txBody>
      </p:sp>
      <p:sp>
        <p:nvSpPr>
          <p:cNvPr id="2051"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102000"/>
              </a:lnSpc>
              <a:buClr>
                <a:srgbClr val="000000"/>
              </a:buClr>
              <a:buSzPct val="45000"/>
              <a:buFont typeface="Wingdings" charset="2"/>
              <a:buNone/>
              <a:tabLst>
                <a:tab pos="723900" algn="l"/>
                <a:tab pos="1447800" algn="l"/>
                <a:tab pos="2171700" algn="l"/>
                <a:tab pos="2895600" algn="l"/>
              </a:tabLst>
              <a:defRPr sz="1400">
                <a:solidFill>
                  <a:srgbClr val="000000"/>
                </a:solidFill>
                <a:latin typeface="Arial" pitchFamily="34" charset="0"/>
                <a:ea typeface="DejaVu Sans" charset="0"/>
                <a:cs typeface="DejaVu Sans" charset="0"/>
              </a:defRPr>
            </a:lvl1pPr>
          </a:lstStyle>
          <a:p>
            <a:pPr>
              <a:defRPr/>
            </a:pPr>
            <a:endParaRPr lang="en-US" dirty="0"/>
          </a:p>
        </p:txBody>
      </p:sp>
      <p:sp>
        <p:nvSpPr>
          <p:cNvPr id="2052"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102000"/>
              </a:lnSpc>
              <a:buClr>
                <a:srgbClr val="000000"/>
              </a:buClr>
              <a:buSzPct val="45000"/>
              <a:buFont typeface="Wingdings" charset="2"/>
              <a:buNone/>
              <a:tabLst>
                <a:tab pos="723900" algn="l"/>
                <a:tab pos="1447800" algn="l"/>
                <a:tab pos="2171700" algn="l"/>
                <a:tab pos="2895600" algn="l"/>
              </a:tabLst>
              <a:defRPr sz="1400">
                <a:solidFill>
                  <a:srgbClr val="000000"/>
                </a:solidFill>
                <a:latin typeface="Arial" pitchFamily="34" charset="0"/>
                <a:ea typeface="DejaVu Sans" charset="0"/>
                <a:cs typeface="DejaVu Sans" charset="0"/>
              </a:defRPr>
            </a:lvl1pPr>
          </a:lstStyle>
          <a:p>
            <a:pPr>
              <a:defRPr/>
            </a:pPr>
            <a:endParaRPr lang="en-US" dirty="0"/>
          </a:p>
        </p:txBody>
      </p:sp>
      <p:sp>
        <p:nvSpPr>
          <p:cNvPr id="2053"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102000"/>
              </a:lnSpc>
              <a:buClr>
                <a:srgbClr val="000000"/>
              </a:buClr>
              <a:buSzPct val="45000"/>
              <a:buFont typeface="Wingdings" charset="2"/>
              <a:buNone/>
              <a:tabLst>
                <a:tab pos="723900" algn="l"/>
                <a:tab pos="1447800" algn="l"/>
                <a:tab pos="2171700" algn="l"/>
                <a:tab pos="2895600" algn="l"/>
              </a:tabLst>
              <a:defRPr sz="1400">
                <a:solidFill>
                  <a:srgbClr val="000000"/>
                </a:solidFill>
                <a:latin typeface="Arial" pitchFamily="34" charset="0"/>
                <a:ea typeface="DejaVu Sans" charset="0"/>
                <a:cs typeface="DejaVu Sans" charset="0"/>
              </a:defRPr>
            </a:lvl1pPr>
          </a:lstStyle>
          <a:p>
            <a:pPr>
              <a:defRPr/>
            </a:pPr>
            <a:endParaRPr lang="en-US" dirty="0"/>
          </a:p>
        </p:txBody>
      </p:sp>
      <p:sp>
        <p:nvSpPr>
          <p:cNvPr id="2054"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102000"/>
              </a:lnSpc>
              <a:buClr>
                <a:srgbClr val="000000"/>
              </a:buClr>
              <a:buSzPct val="45000"/>
              <a:buFont typeface="Wingdings" charset="2"/>
              <a:buNone/>
              <a:tabLst>
                <a:tab pos="723900" algn="l"/>
                <a:tab pos="1447800" algn="l"/>
                <a:tab pos="2171700" algn="l"/>
                <a:tab pos="2895600" algn="l"/>
              </a:tabLst>
              <a:defRPr sz="1400">
                <a:solidFill>
                  <a:srgbClr val="000000"/>
                </a:solidFill>
                <a:latin typeface="Arial" pitchFamily="34" charset="0"/>
                <a:ea typeface="DejaVu Sans" charset="0"/>
                <a:cs typeface="DejaVu Sans" charset="0"/>
              </a:defRPr>
            </a:lvl1pPr>
          </a:lstStyle>
          <a:p>
            <a:pPr>
              <a:defRPr/>
            </a:pPr>
            <a:fld id="{8004B33F-E68E-493D-967F-2B0104009DFB}" type="slidenum">
              <a:rPr lang="en-US" smtClean="0"/>
              <a:pPr>
                <a:defRPr/>
              </a:pPr>
              <a:t>‹#›</a:t>
            </a:fld>
            <a:endParaRPr lang="en-US" dirty="0"/>
          </a:p>
        </p:txBody>
      </p:sp>
    </p:spTree>
    <p:extLst>
      <p:ext uri="{BB962C8B-B14F-4D97-AF65-F5344CB8AC3E}">
        <p14:creationId xmlns:p14="http://schemas.microsoft.com/office/powerpoint/2010/main" val="3261214512"/>
      </p:ext>
    </p:extLst>
  </p:cSld>
  <p:clrMap bg1="lt1" tx1="dk1" bg2="lt2" tx2="dk2" accent1="accent1" accent2="accent2" accent3="accent3" accent4="accent4" accent5="accent5" accent6="accent6" hlink="hlink" folHlink="folHlink"/>
  <p:notesStyle>
    <a:lvl1pPr algn="l" defTabSz="410291" rtl="0" eaLnBrk="0" fontAlgn="base" hangingPunct="0">
      <a:lnSpc>
        <a:spcPct val="200000"/>
      </a:lnSpc>
      <a:spcBef>
        <a:spcPct val="30000"/>
      </a:spcBef>
      <a:spcAft>
        <a:spcPct val="0"/>
      </a:spcAft>
      <a:buClr>
        <a:srgbClr val="000000"/>
      </a:buClr>
      <a:buSzPct val="100000"/>
      <a:buFont typeface="Times New Roman" pitchFamily="18" charset="0"/>
      <a:defRPr sz="1300" kern="1200">
        <a:solidFill>
          <a:srgbClr val="000000"/>
        </a:solidFill>
        <a:latin typeface="Arial" pitchFamily="34" charset="0"/>
        <a:ea typeface="+mn-ea"/>
        <a:cs typeface="+mn-cs"/>
      </a:defRPr>
    </a:lvl1pPr>
    <a:lvl2pPr marL="666723" indent="-256432" algn="l" defTabSz="410291"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6" charset="0"/>
        <a:ea typeface="+mn-ea"/>
        <a:cs typeface="+mn-cs"/>
      </a:defRPr>
    </a:lvl2pPr>
    <a:lvl3pPr marL="1025728" indent="-205146" algn="l" defTabSz="410291"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6" charset="0"/>
        <a:ea typeface="+mn-ea"/>
        <a:cs typeface="+mn-cs"/>
      </a:defRPr>
    </a:lvl3pPr>
    <a:lvl4pPr marL="1436019" indent="-205146" algn="l" defTabSz="410291"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6" charset="0"/>
        <a:ea typeface="+mn-ea"/>
        <a:cs typeface="+mn-cs"/>
      </a:defRPr>
    </a:lvl4pPr>
    <a:lvl5pPr marL="1846311" indent="-205146" algn="l" defTabSz="410291"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6" charset="0"/>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5747BE-E4A6-4AAA-B8B8-94347DC0F2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6504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p:spPr>
        <p:txBody>
          <a:bodyPr/>
          <a:lstStyle/>
          <a:p>
            <a:pPr>
              <a:buFont typeface="Wingdings" pitchFamily="2" charset="2"/>
              <a:buNone/>
            </a:pPr>
            <a:fld id="{384932AF-BD58-43EE-AF48-90B07E95E02F}" type="slidenum">
              <a:rPr lang="en-US" smtClean="0">
                <a:ea typeface="DejaVu Sans"/>
                <a:cs typeface="DejaVu Sans"/>
              </a:rPr>
              <a:pPr>
                <a:buFont typeface="Wingdings" pitchFamily="2" charset="2"/>
                <a:buNone/>
              </a:pPr>
              <a:t>10</a:t>
            </a:fld>
            <a:endParaRPr lang="en-US" dirty="0">
              <a:ea typeface="DejaVu Sans"/>
              <a:cs typeface="DejaVu Sans"/>
            </a:endParaRPr>
          </a:p>
        </p:txBody>
      </p:sp>
      <p:sp>
        <p:nvSpPr>
          <p:cNvPr id="87043" name="Rectangle 2"/>
          <p:cNvSpPr>
            <a:spLocks noGrp="1" noRot="1" noChangeAspect="1" noChangeArrowheads="1" noTextEdit="1"/>
          </p:cNvSpPr>
          <p:nvPr>
            <p:ph type="sldImg"/>
          </p:nvPr>
        </p:nvSpPr>
        <p:spPr>
          <a:xfrm>
            <a:off x="1373188" y="763588"/>
            <a:ext cx="5024437" cy="3770312"/>
          </a:xfrm>
        </p:spPr>
      </p:sp>
      <p:sp>
        <p:nvSpPr>
          <p:cNvPr id="87044" name="Rectangle 3"/>
          <p:cNvSpPr>
            <a:spLocks noGrp="1" noChangeArrowheads="1"/>
          </p:cNvSpPr>
          <p:nvPr>
            <p:ph type="body" idx="1"/>
          </p:nvPr>
        </p:nvSpPr>
        <p:spPr>
          <a:noFill/>
          <a:ln/>
        </p:spPr>
        <p:txBody>
          <a:bodyPr/>
          <a:lstStyle/>
          <a:p>
            <a:r>
              <a:rPr lang="en-US" dirty="0"/>
              <a:t>After completing the situation analysis, the next step is to identify and evaluate opportunities for increasing sales and profits using </a:t>
            </a:r>
            <a:r>
              <a:rPr lang="en-US" b="0" dirty="0"/>
              <a:t>STP (segmentation, targeting, and positioning</a:t>
            </a:r>
            <a:r>
              <a:rPr lang="en-US" dirty="0"/>
              <a:t>). With STP, the firm first divides the marketplace into subgroups or segments, determines which of those segments it should pursue or target, and finally decides how it should position its products and services to best meet the needs of those chosen targets.</a:t>
            </a:r>
          </a:p>
        </p:txBody>
      </p:sp>
    </p:spTree>
    <p:extLst>
      <p:ext uri="{BB962C8B-B14F-4D97-AF65-F5344CB8AC3E}">
        <p14:creationId xmlns:p14="http://schemas.microsoft.com/office/powerpoint/2010/main" val="2139248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p:spPr>
        <p:txBody>
          <a:bodyPr/>
          <a:lstStyle/>
          <a:p>
            <a:pPr>
              <a:buFont typeface="Wingdings" pitchFamily="2" charset="2"/>
              <a:buNone/>
            </a:pPr>
            <a:fld id="{74E31B05-2769-4CDB-BE8C-C630D472F308}" type="slidenum">
              <a:rPr lang="en-US" smtClean="0">
                <a:ea typeface="DejaVu Sans"/>
                <a:cs typeface="DejaVu Sans"/>
              </a:rPr>
              <a:pPr>
                <a:buFont typeface="Wingdings" pitchFamily="2" charset="2"/>
                <a:buNone/>
              </a:pPr>
              <a:t>11</a:t>
            </a:fld>
            <a:endParaRPr lang="en-US" dirty="0">
              <a:ea typeface="DejaVu Sans"/>
              <a:cs typeface="DejaVu Sans"/>
            </a:endParaRPr>
          </a:p>
        </p:txBody>
      </p:sp>
      <p:sp>
        <p:nvSpPr>
          <p:cNvPr id="90115" name="Rectangle 2"/>
          <p:cNvSpPr>
            <a:spLocks noGrp="1" noRot="1" noChangeAspect="1" noChangeArrowheads="1" noTextEdit="1"/>
          </p:cNvSpPr>
          <p:nvPr>
            <p:ph type="sldImg"/>
          </p:nvPr>
        </p:nvSpPr>
        <p:spPr>
          <a:xfrm>
            <a:off x="1373188" y="763588"/>
            <a:ext cx="5024437" cy="3770312"/>
          </a:xfrm>
        </p:spPr>
      </p:sp>
      <p:sp>
        <p:nvSpPr>
          <p:cNvPr id="90116" name="Rectangle 3"/>
          <p:cNvSpPr>
            <a:spLocks noGrp="1" noChangeArrowheads="1"/>
          </p:cNvSpPr>
          <p:nvPr>
            <p:ph type="body" idx="1"/>
          </p:nvPr>
        </p:nvSpPr>
        <p:spPr>
          <a:noFill/>
          <a:ln/>
        </p:spPr>
        <p:txBody>
          <a:bodyPr/>
          <a:lstStyle/>
          <a:p>
            <a:r>
              <a:rPr lang="en-US" sz="1300" b="0" i="0" kern="1200" dirty="0">
                <a:solidFill>
                  <a:srgbClr val="000000"/>
                </a:solidFill>
                <a:effectLst/>
                <a:latin typeface="Arial" pitchFamily="34" charset="0"/>
                <a:ea typeface="+mn-ea"/>
                <a:cs typeface="+mn-cs"/>
              </a:rPr>
              <a:t>In the fourth step of the planning process, marketers implement the actual marketing mix—product, price, promotion, and place—for each product and service on the basis of what they believe their target markets will value. At the same time, marketers make important decisions about how they will allocate their scarce resources to their various products and services.</a:t>
            </a:r>
            <a:endParaRPr lang="en-US" dirty="0"/>
          </a:p>
        </p:txBody>
      </p:sp>
    </p:spTree>
    <p:extLst>
      <p:ext uri="{BB962C8B-B14F-4D97-AF65-F5344CB8AC3E}">
        <p14:creationId xmlns:p14="http://schemas.microsoft.com/office/powerpoint/2010/main" val="3712718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u="none" strike="noStrike" kern="1200" baseline="0" dirty="0">
                <a:solidFill>
                  <a:srgbClr val="000000"/>
                </a:solidFill>
                <a:ea typeface="+mn-ea"/>
                <a:cs typeface="+mn-cs"/>
              </a:rPr>
              <a:t>Because the key to the success of any marketing program is the creation of value, firms attempt to develop products and services that customers perceive as valuable enough to buy. </a:t>
            </a:r>
            <a:r>
              <a:rPr lang="en-US" sz="1300" b="0" i="0" kern="1200" dirty="0">
                <a:solidFill>
                  <a:srgbClr val="000000"/>
                </a:solidFill>
                <a:effectLst/>
                <a:latin typeface="Arial" pitchFamily="34" charset="0"/>
                <a:ea typeface="+mn-ea"/>
                <a:cs typeface="+mn-cs"/>
              </a:rPr>
              <a:t>Dyson fans and fan heaters draw in and redirect surrounding air without potentially dangerous or fast-spinning blades or visible heating elements. Although more expensive than conventional fans and space heaters, these sculpturally beautiful appliances are perceived by consumers to be a valuable alternative to products that haven’t significantly changed since the early 1900s.</a:t>
            </a:r>
            <a:endParaRPr lang="en-US" dirty="0"/>
          </a:p>
        </p:txBody>
      </p:sp>
      <p:sp>
        <p:nvSpPr>
          <p:cNvPr id="4" name="Slide Number Placeholder 3"/>
          <p:cNvSpPr>
            <a:spLocks noGrp="1"/>
          </p:cNvSpPr>
          <p:nvPr>
            <p:ph type="sldNum" idx="10"/>
          </p:nvPr>
        </p:nvSpPr>
        <p:spPr/>
        <p:txBody>
          <a:bodyPr/>
          <a:lstStyle/>
          <a:p>
            <a:pPr>
              <a:defRPr/>
            </a:pPr>
            <a:fld id="{8004B33F-E68E-493D-967F-2B0104009DFB}" type="slidenum">
              <a:rPr lang="en-US" smtClean="0"/>
              <a:pPr>
                <a:defRPr/>
              </a:pPr>
              <a:t>12</a:t>
            </a:fld>
            <a:endParaRPr lang="en-US" dirty="0"/>
          </a:p>
        </p:txBody>
      </p:sp>
    </p:spTree>
    <p:extLst>
      <p:ext uri="{BB962C8B-B14F-4D97-AF65-F5344CB8AC3E}">
        <p14:creationId xmlns:p14="http://schemas.microsoft.com/office/powerpoint/2010/main" val="212103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p:spPr>
        <p:txBody>
          <a:bodyPr/>
          <a:lstStyle/>
          <a:p>
            <a:pPr>
              <a:buFont typeface="Wingdings" pitchFamily="2" charset="2"/>
              <a:buNone/>
            </a:pPr>
            <a:fld id="{BF6F2308-70D1-470E-80FC-E32EF03C306B}" type="slidenum">
              <a:rPr lang="en-US" smtClean="0">
                <a:ea typeface="DejaVu Sans"/>
                <a:cs typeface="DejaVu Sans"/>
              </a:rPr>
              <a:pPr>
                <a:buFont typeface="Wingdings" pitchFamily="2" charset="2"/>
                <a:buNone/>
              </a:pPr>
              <a:t>13</a:t>
            </a:fld>
            <a:endParaRPr lang="en-US" dirty="0">
              <a:ea typeface="DejaVu Sans"/>
              <a:cs typeface="DejaVu Sans"/>
            </a:endParaRPr>
          </a:p>
        </p:txBody>
      </p:sp>
      <p:sp>
        <p:nvSpPr>
          <p:cNvPr id="91139" name="Rectangle 2"/>
          <p:cNvSpPr>
            <a:spLocks noGrp="1" noRot="1" noChangeAspect="1" noChangeArrowheads="1" noTextEdit="1"/>
          </p:cNvSpPr>
          <p:nvPr>
            <p:ph type="sldImg"/>
          </p:nvPr>
        </p:nvSpPr>
        <p:spPr>
          <a:xfrm>
            <a:off x="1373188" y="763588"/>
            <a:ext cx="5024437" cy="3770312"/>
          </a:xfrm>
        </p:spPr>
      </p:sp>
      <p:sp>
        <p:nvSpPr>
          <p:cNvPr id="91140" name="Rectangle 3"/>
          <p:cNvSpPr>
            <a:spLocks noGrp="1" noChangeArrowheads="1"/>
          </p:cNvSpPr>
          <p:nvPr>
            <p:ph type="body" idx="1"/>
          </p:nvPr>
        </p:nvSpPr>
        <p:spPr>
          <a:noFill/>
          <a:ln/>
        </p:spPr>
        <p:txBody>
          <a:bodyPr/>
          <a:lstStyle/>
          <a:p>
            <a:r>
              <a:rPr lang="en-US" dirty="0"/>
              <a:t>It may be worth spending some time on value-based pricing. Show students two differently priced products from the same category and </a:t>
            </a:r>
            <a:r>
              <a:rPr lang="en-US" b="0" dirty="0"/>
              <a:t>ask them </a:t>
            </a:r>
            <a:r>
              <a:rPr lang="en-US" dirty="0"/>
              <a:t>which one they view as a better value and why. For example, a</a:t>
            </a:r>
            <a:r>
              <a:rPr lang="en-US" baseline="0" dirty="0"/>
              <a:t> Rolex </a:t>
            </a:r>
            <a:r>
              <a:rPr lang="en-US" dirty="0"/>
              <a:t>vs. a Timex watch.  Or alternatively Aquafina vs. Perrier.</a:t>
            </a:r>
            <a:r>
              <a:rPr lang="en-US" baseline="0" dirty="0"/>
              <a:t> </a:t>
            </a:r>
            <a:r>
              <a:rPr lang="en-US" dirty="0"/>
              <a:t>Also explain that in this course, more discussion of value will be done throughout the semester. </a:t>
            </a:r>
          </a:p>
        </p:txBody>
      </p:sp>
    </p:spTree>
    <p:extLst>
      <p:ext uri="{BB962C8B-B14F-4D97-AF65-F5344CB8AC3E}">
        <p14:creationId xmlns:p14="http://schemas.microsoft.com/office/powerpoint/2010/main" val="320704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p>
            <a:pPr>
              <a:buFont typeface="Wingdings" pitchFamily="2" charset="2"/>
              <a:buNone/>
            </a:pPr>
            <a:fld id="{91F4D036-66DD-466B-B63E-7FE317F60E58}" type="slidenum">
              <a:rPr lang="en-US" smtClean="0">
                <a:ea typeface="DejaVu Sans"/>
                <a:cs typeface="DejaVu Sans"/>
              </a:rPr>
              <a:pPr>
                <a:buFont typeface="Wingdings" pitchFamily="2" charset="2"/>
                <a:buNone/>
              </a:pPr>
              <a:t>14</a:t>
            </a:fld>
            <a:endParaRPr lang="en-US" dirty="0">
              <a:ea typeface="DejaVu Sans"/>
              <a:cs typeface="DejaVu Sans"/>
            </a:endParaRPr>
          </a:p>
        </p:txBody>
      </p:sp>
      <p:sp>
        <p:nvSpPr>
          <p:cNvPr id="92163" name="Rectangle 2"/>
          <p:cNvSpPr>
            <a:spLocks noGrp="1" noRot="1" noChangeAspect="1" noChangeArrowheads="1" noTextEdit="1"/>
          </p:cNvSpPr>
          <p:nvPr>
            <p:ph type="sldImg"/>
          </p:nvPr>
        </p:nvSpPr>
        <p:spPr>
          <a:xfrm>
            <a:off x="1373188" y="763588"/>
            <a:ext cx="5024437" cy="3770312"/>
          </a:xfrm>
        </p:spPr>
      </p:sp>
      <p:sp>
        <p:nvSpPr>
          <p:cNvPr id="92164" name="Rectangle 3"/>
          <p:cNvSpPr>
            <a:spLocks noGrp="1" noChangeArrowheads="1"/>
          </p:cNvSpPr>
          <p:nvPr>
            <p:ph type="body" idx="1"/>
          </p:nvPr>
        </p:nvSpPr>
        <p:spPr>
          <a:noFill/>
          <a:ln/>
        </p:spPr>
        <p:txBody>
          <a:bodyPr/>
          <a:lstStyle/>
          <a:p>
            <a:r>
              <a:rPr lang="en-US" dirty="0"/>
              <a:t>Getting the product to consumers at the exact moment they desire it is difficult.  Firms therefore are experimenting with different forms of distribution, such as vending machines for cell phones, to offer consumers 24/7 access to products.  Staples has incorporated web kiosks in their stores to access Staples.com.  Thus, consumers are able to buy products that are out of stock in-store.  </a:t>
            </a:r>
            <a:r>
              <a:rPr lang="en-US" b="1" dirty="0"/>
              <a:t>Ask students </a:t>
            </a:r>
            <a:r>
              <a:rPr lang="en-US" dirty="0"/>
              <a:t>if they are familiar with Sephora, if they like it, and why.  Most likely they will be very fond of this retailer.</a:t>
            </a:r>
            <a:r>
              <a:rPr lang="en-US" baseline="0" dirty="0"/>
              <a:t> Sephora </a:t>
            </a:r>
            <a:r>
              <a:rPr lang="en-US" dirty="0"/>
              <a:t>offers an incredible assortment in a well organized, well lighted, exciting retail environment. </a:t>
            </a:r>
          </a:p>
        </p:txBody>
      </p:sp>
    </p:spTree>
    <p:extLst>
      <p:ext uri="{BB962C8B-B14F-4D97-AF65-F5344CB8AC3E}">
        <p14:creationId xmlns:p14="http://schemas.microsoft.com/office/powerpoint/2010/main" val="4003430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p:spPr>
        <p:txBody>
          <a:bodyPr/>
          <a:lstStyle/>
          <a:p>
            <a:pPr>
              <a:buFont typeface="Wingdings" pitchFamily="2" charset="2"/>
              <a:buNone/>
            </a:pPr>
            <a:fld id="{6B5B4743-57B0-4502-ABB7-C72BB627FAD0}" type="slidenum">
              <a:rPr lang="en-US" smtClean="0">
                <a:ea typeface="DejaVu Sans"/>
                <a:cs typeface="DejaVu Sans"/>
              </a:rPr>
              <a:pPr>
                <a:buFont typeface="Wingdings" pitchFamily="2" charset="2"/>
                <a:buNone/>
              </a:pPr>
              <a:t>15</a:t>
            </a:fld>
            <a:endParaRPr lang="en-US" dirty="0">
              <a:ea typeface="DejaVu Sans"/>
              <a:cs typeface="DejaVu Sans"/>
            </a:endParaRPr>
          </a:p>
        </p:txBody>
      </p:sp>
      <p:sp>
        <p:nvSpPr>
          <p:cNvPr id="93187" name="Rectangle 2"/>
          <p:cNvSpPr>
            <a:spLocks noGrp="1" noRot="1" noChangeAspect="1" noChangeArrowheads="1" noTextEdit="1"/>
          </p:cNvSpPr>
          <p:nvPr>
            <p:ph type="sldImg"/>
          </p:nvPr>
        </p:nvSpPr>
        <p:spPr>
          <a:xfrm>
            <a:off x="1373188" y="763588"/>
            <a:ext cx="5024437" cy="3770312"/>
          </a:xfrm>
        </p:spPr>
      </p:sp>
      <p:sp>
        <p:nvSpPr>
          <p:cNvPr id="93188" name="Rectangle 3"/>
          <p:cNvSpPr>
            <a:spLocks noGrp="1" noChangeArrowheads="1"/>
          </p:cNvSpPr>
          <p:nvPr>
            <p:ph type="body" idx="1"/>
          </p:nvPr>
        </p:nvSpPr>
        <p:spPr>
          <a:noFill/>
          <a:ln/>
        </p:spPr>
        <p:txBody>
          <a:bodyPr/>
          <a:lstStyle/>
          <a:p>
            <a:r>
              <a:rPr lang="en-US" sz="1300" b="1" i="0" kern="1200" dirty="0">
                <a:solidFill>
                  <a:srgbClr val="000000"/>
                </a:solidFill>
                <a:effectLst/>
                <a:latin typeface="Arial" pitchFamily="34" charset="0"/>
                <a:ea typeface="+mn-ea"/>
                <a:cs typeface="+mn-cs"/>
              </a:rPr>
              <a:t>Integrated marketing communications (IMC)</a:t>
            </a:r>
            <a:r>
              <a:rPr lang="en-US" sz="1300" b="0" i="0" kern="1200" dirty="0">
                <a:solidFill>
                  <a:srgbClr val="000000"/>
                </a:solidFill>
                <a:effectLst/>
                <a:latin typeface="Arial" pitchFamily="34" charset="0"/>
                <a:ea typeface="+mn-ea"/>
                <a:cs typeface="+mn-cs"/>
              </a:rPr>
              <a:t> represents the fourth P, promotion. It encompasses a variety of communication disciplines—advertising, personal selling, sales promotion, public relations, direct marketing, and online marketing including social media—in combination to provide clarity, consistency, and maximum communicative impact.</a:t>
            </a:r>
            <a:r>
              <a:rPr lang="en-US" sz="1300" b="0" i="0" u="none" strike="noStrike" kern="1200" baseline="30000" dirty="0">
                <a:solidFill>
                  <a:srgbClr val="000000"/>
                </a:solidFill>
                <a:effectLst/>
                <a:latin typeface="Arial" pitchFamily="34" charset="0"/>
                <a:ea typeface="+mn-ea"/>
                <a:cs typeface="+mn-cs"/>
              </a:rPr>
              <a:t> </a:t>
            </a:r>
            <a:r>
              <a:rPr lang="en-US" sz="1300" b="0" i="0" kern="1200" dirty="0">
                <a:solidFill>
                  <a:srgbClr val="000000"/>
                </a:solidFill>
                <a:effectLst/>
                <a:latin typeface="Arial" pitchFamily="34" charset="0"/>
                <a:ea typeface="+mn-ea"/>
                <a:cs typeface="+mn-cs"/>
              </a:rPr>
              <a:t>Using the various disciplines of its IMC program, marketers communicate a </a:t>
            </a:r>
            <a:r>
              <a:rPr lang="en-US" sz="1300" b="0" i="1" kern="1200" dirty="0">
                <a:solidFill>
                  <a:srgbClr val="000000"/>
                </a:solidFill>
                <a:effectLst/>
                <a:latin typeface="Arial" pitchFamily="34" charset="0"/>
                <a:ea typeface="+mn-ea"/>
                <a:cs typeface="+mn-cs"/>
              </a:rPr>
              <a:t>value proposition,</a:t>
            </a:r>
            <a:r>
              <a:rPr lang="en-US" sz="1300" b="0" i="0" kern="1200" dirty="0">
                <a:solidFill>
                  <a:srgbClr val="000000"/>
                </a:solidFill>
                <a:effectLst/>
                <a:latin typeface="Arial" pitchFamily="34" charset="0"/>
                <a:ea typeface="+mn-ea"/>
                <a:cs typeface="+mn-cs"/>
              </a:rPr>
              <a:t> which is the unique value that a product or service provides to its customers and how it is better than and different from those of competitors.</a:t>
            </a:r>
            <a:endParaRPr lang="en-US" dirty="0"/>
          </a:p>
        </p:txBody>
      </p:sp>
    </p:spTree>
    <p:extLst>
      <p:ext uri="{BB962C8B-B14F-4D97-AF65-F5344CB8AC3E}">
        <p14:creationId xmlns:p14="http://schemas.microsoft.com/office/powerpoint/2010/main" val="1898481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p:spPr>
        <p:txBody>
          <a:bodyPr/>
          <a:lstStyle/>
          <a:p>
            <a:pPr>
              <a:buFont typeface="Wingdings" pitchFamily="2" charset="2"/>
              <a:buNone/>
            </a:pPr>
            <a:fld id="{84B2446C-313C-4D49-AD4E-866EF6311BFC}" type="slidenum">
              <a:rPr lang="en-US" smtClean="0">
                <a:ea typeface="DejaVu Sans"/>
                <a:cs typeface="DejaVu Sans"/>
              </a:rPr>
              <a:pPr>
                <a:buFont typeface="Wingdings" pitchFamily="2" charset="2"/>
                <a:buNone/>
              </a:pPr>
              <a:t>16</a:t>
            </a:fld>
            <a:endParaRPr lang="en-US" dirty="0">
              <a:ea typeface="DejaVu Sans"/>
              <a:cs typeface="DejaVu Sans"/>
            </a:endParaRPr>
          </a:p>
        </p:txBody>
      </p:sp>
      <p:sp>
        <p:nvSpPr>
          <p:cNvPr id="94211" name="Rectangle 2"/>
          <p:cNvSpPr>
            <a:spLocks noGrp="1" noRot="1" noChangeAspect="1" noChangeArrowheads="1" noTextEdit="1"/>
          </p:cNvSpPr>
          <p:nvPr>
            <p:ph type="sldImg"/>
          </p:nvPr>
        </p:nvSpPr>
        <p:spPr>
          <a:xfrm>
            <a:off x="1373188" y="763588"/>
            <a:ext cx="5024437" cy="3770312"/>
          </a:xfrm>
        </p:spPr>
      </p:sp>
      <p:sp>
        <p:nvSpPr>
          <p:cNvPr id="94212" name="Rectangle 3"/>
          <p:cNvSpPr>
            <a:spLocks noGrp="1" noChangeArrowheads="1"/>
          </p:cNvSpPr>
          <p:nvPr>
            <p:ph type="body" idx="1"/>
          </p:nvPr>
        </p:nvSpPr>
        <p:spPr>
          <a:noFill/>
          <a:ln/>
        </p:spPr>
        <p:txBody>
          <a:bodyPr/>
          <a:lstStyle/>
          <a:p>
            <a:r>
              <a:rPr lang="en-US" dirty="0"/>
              <a:t>Firms cannot simply remain content with a strategy for too long. Over time, all strategies must be revised to adjust to new markets, new competitors, and new technologies. The firm must recognize not only its failures, but also its successes to ensure continued success. Visit the P&amp;G website and </a:t>
            </a:r>
            <a:r>
              <a:rPr lang="en-US" b="1" dirty="0"/>
              <a:t>ask students </a:t>
            </a:r>
            <a:r>
              <a:rPr lang="en-US" dirty="0"/>
              <a:t>to recognize stars, cash cows and question marks (newer products).  You won’t find any dogs at the P&amp;G website.  </a:t>
            </a:r>
            <a:endParaRPr lang="en-US" b="1" dirty="0"/>
          </a:p>
          <a:p>
            <a:r>
              <a:rPr lang="en-US" sz="1300" b="0" i="0" u="none" strike="noStrike" kern="1200" baseline="0" dirty="0">
                <a:solidFill>
                  <a:srgbClr val="000000"/>
                </a:solidFill>
                <a:latin typeface="Arial" pitchFamily="34" charset="0"/>
                <a:ea typeface="+mn-ea"/>
                <a:cs typeface="+mn-cs"/>
              </a:rPr>
              <a:t>Website: http://www.pg.com/</a:t>
            </a:r>
            <a:endParaRPr lang="en-US" dirty="0"/>
          </a:p>
        </p:txBody>
      </p:sp>
    </p:spTree>
    <p:extLst>
      <p:ext uri="{BB962C8B-B14F-4D97-AF65-F5344CB8AC3E}">
        <p14:creationId xmlns:p14="http://schemas.microsoft.com/office/powerpoint/2010/main" val="237712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373188" y="763588"/>
            <a:ext cx="5024437" cy="3770312"/>
          </a:xfrm>
        </p:spPr>
      </p:sp>
      <p:sp>
        <p:nvSpPr>
          <p:cNvPr id="96259" name="Rectangle 3"/>
          <p:cNvSpPr>
            <a:spLocks noGrp="1" noChangeArrowheads="1"/>
          </p:cNvSpPr>
          <p:nvPr>
            <p:ph type="body" idx="1"/>
          </p:nvPr>
        </p:nvSpPr>
        <p:spPr>
          <a:noFill/>
          <a:ln/>
        </p:spPr>
        <p:txBody>
          <a:bodyPr/>
          <a:lstStyle/>
          <a:p>
            <a:pPr marL="228600" indent="-228600">
              <a:buFont typeface="Times New Roman" pitchFamily="18" charset="0"/>
              <a:buAutoNum type="arabicPeriod"/>
            </a:pPr>
            <a:r>
              <a:rPr lang="en-US" dirty="0"/>
              <a:t>Business mission and objectives, situation analysis and SWOT, identify opportunities, implement marketing mix, evaluate performance using marketing metrics.</a:t>
            </a:r>
          </a:p>
          <a:p>
            <a:pPr marL="228600" indent="-228600">
              <a:buFont typeface="Times New Roman" pitchFamily="18" charset="0"/>
              <a:buAutoNum type="arabicPeriod"/>
            </a:pPr>
            <a:r>
              <a:rPr lang="en-US" dirty="0"/>
              <a:t>SWOT analysis (strengths, weaknesses, opportunities, threats)</a:t>
            </a:r>
          </a:p>
          <a:p>
            <a:pPr marL="228600" indent="-228600">
              <a:buFont typeface="Times New Roman" pitchFamily="18" charset="0"/>
              <a:buAutoNum type="arabicPeriod"/>
            </a:pPr>
            <a:r>
              <a:rPr lang="en-US" dirty="0"/>
              <a:t>Segmentation, Targeting, Positioning</a:t>
            </a:r>
          </a:p>
          <a:p>
            <a:pPr marL="228600" indent="-228600">
              <a:buFont typeface="Times New Roman" pitchFamily="18" charset="0"/>
              <a:buAutoNum type="arabicPeriod"/>
            </a:pPr>
            <a:r>
              <a:rPr lang="en-US" dirty="0"/>
              <a:t>Stars, Cash Cows, Question Marks, Dogs</a:t>
            </a:r>
          </a:p>
        </p:txBody>
      </p:sp>
    </p:spTree>
    <p:extLst>
      <p:ext uri="{BB962C8B-B14F-4D97-AF65-F5344CB8AC3E}">
        <p14:creationId xmlns:p14="http://schemas.microsoft.com/office/powerpoint/2010/main" val="3968650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p:nvPr>
        </p:nvSpPr>
        <p:spPr>
          <a:noFill/>
        </p:spPr>
        <p:txBody>
          <a:bodyPr/>
          <a:lstStyle/>
          <a:p>
            <a:pPr>
              <a:buFont typeface="Wingdings" pitchFamily="2" charset="2"/>
              <a:buNone/>
            </a:pPr>
            <a:fld id="{372012D5-D2A7-4EFA-92A1-4F56401D494C}" type="slidenum">
              <a:rPr lang="en-US" smtClean="0">
                <a:ea typeface="DejaVu Sans"/>
                <a:cs typeface="DejaVu Sans"/>
              </a:rPr>
              <a:pPr>
                <a:buFont typeface="Wingdings" pitchFamily="2" charset="2"/>
                <a:buNone/>
              </a:pPr>
              <a:t>18</a:t>
            </a:fld>
            <a:endParaRPr lang="en-US" dirty="0">
              <a:ea typeface="DejaVu Sans"/>
              <a:cs typeface="DejaVu Sans"/>
            </a:endParaRPr>
          </a:p>
        </p:txBody>
      </p:sp>
      <p:sp>
        <p:nvSpPr>
          <p:cNvPr id="97283" name="Rectangle 2"/>
          <p:cNvSpPr>
            <a:spLocks noGrp="1" noRot="1" noChangeAspect="1" noChangeArrowheads="1" noTextEdit="1"/>
          </p:cNvSpPr>
          <p:nvPr>
            <p:ph type="sldImg"/>
          </p:nvPr>
        </p:nvSpPr>
        <p:spPr>
          <a:xfrm>
            <a:off x="1373188" y="763588"/>
            <a:ext cx="5024437" cy="3770312"/>
          </a:xfrm>
        </p:spPr>
      </p:sp>
      <p:sp>
        <p:nvSpPr>
          <p:cNvPr id="97284" name="Rectangle 3"/>
          <p:cNvSpPr>
            <a:spLocks noGrp="1" noChangeArrowheads="1"/>
          </p:cNvSpPr>
          <p:nvPr>
            <p:ph type="body" idx="1"/>
          </p:nvPr>
        </p:nvSpPr>
        <p:spPr>
          <a:noFill/>
          <a:ln/>
        </p:spPr>
        <p:txBody>
          <a:bodyPr/>
          <a:lstStyle/>
          <a:p>
            <a:r>
              <a:rPr lang="en-US" dirty="0"/>
              <a:t>The growth strategies model is crucial for students to understand. Fundamentally, all strategies involve one or a combination of the four factors pictured in this slide. Each can be used to achieve different objectives. </a:t>
            </a:r>
          </a:p>
        </p:txBody>
      </p:sp>
    </p:spTree>
    <p:extLst>
      <p:ext uri="{BB962C8B-B14F-4D97-AF65-F5344CB8AC3E}">
        <p14:creationId xmlns:p14="http://schemas.microsoft.com/office/powerpoint/2010/main" val="2260621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p:spPr>
        <p:txBody>
          <a:bodyPr/>
          <a:lstStyle/>
          <a:p>
            <a:pPr>
              <a:buFont typeface="Wingdings" pitchFamily="2" charset="2"/>
              <a:buNone/>
            </a:pPr>
            <a:fld id="{72289CDB-6DC0-4BD3-9D21-3852A56AC8FA}" type="slidenum">
              <a:rPr lang="en-US" smtClean="0">
                <a:ea typeface="DejaVu Sans"/>
                <a:cs typeface="DejaVu Sans"/>
              </a:rPr>
              <a:pPr>
                <a:buFont typeface="Wingdings" pitchFamily="2" charset="2"/>
                <a:buNone/>
              </a:pPr>
              <a:t>19</a:t>
            </a:fld>
            <a:endParaRPr lang="en-US" dirty="0">
              <a:ea typeface="DejaVu Sans"/>
              <a:cs typeface="DejaVu Sans"/>
            </a:endParaRPr>
          </a:p>
        </p:txBody>
      </p:sp>
      <p:sp>
        <p:nvSpPr>
          <p:cNvPr id="100355" name="Rectangle 2"/>
          <p:cNvSpPr>
            <a:spLocks noGrp="1" noRot="1" noChangeAspect="1" noChangeArrowheads="1" noTextEdit="1"/>
          </p:cNvSpPr>
          <p:nvPr>
            <p:ph type="sldImg"/>
          </p:nvPr>
        </p:nvSpPr>
        <p:spPr>
          <a:xfrm>
            <a:off x="1373188" y="763588"/>
            <a:ext cx="5024437" cy="3770312"/>
          </a:xfrm>
        </p:spPr>
      </p:sp>
      <p:sp>
        <p:nvSpPr>
          <p:cNvPr id="100356" name="Rectangle 3"/>
          <p:cNvSpPr>
            <a:spLocks noGrp="1" noChangeArrowheads="1"/>
          </p:cNvSpPr>
          <p:nvPr>
            <p:ph type="body" idx="1"/>
          </p:nvPr>
        </p:nvSpPr>
        <p:spPr>
          <a:noFill/>
          <a:ln/>
        </p:spPr>
        <p:txBody>
          <a:bodyPr/>
          <a:lstStyle/>
          <a:p>
            <a:r>
              <a:rPr lang="en-US" dirty="0"/>
              <a:t>This might include targeting growing ethnic groups in the U.S. or global expansion, which is a popular way for many firms to improve their profitability.  </a:t>
            </a:r>
          </a:p>
          <a:p>
            <a:endParaRPr lang="en-US" dirty="0"/>
          </a:p>
          <a:p>
            <a:r>
              <a:rPr lang="en-US" b="1" dirty="0"/>
              <a:t>Ask international students, </a:t>
            </a:r>
            <a:r>
              <a:rPr lang="en-US" dirty="0"/>
              <a:t>if you have them in your class, what types of products and brands are entering their markets.</a:t>
            </a:r>
          </a:p>
        </p:txBody>
      </p:sp>
    </p:spTree>
    <p:extLst>
      <p:ext uri="{BB962C8B-B14F-4D97-AF65-F5344CB8AC3E}">
        <p14:creationId xmlns:p14="http://schemas.microsoft.com/office/powerpoint/2010/main" val="12161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763588"/>
            <a:ext cx="5024437" cy="3770312"/>
          </a:xfrm>
        </p:spPr>
      </p:sp>
      <p:sp>
        <p:nvSpPr>
          <p:cNvPr id="3" name="Notes Placeholder 2"/>
          <p:cNvSpPr>
            <a:spLocks noGrp="1"/>
          </p:cNvSpPr>
          <p:nvPr>
            <p:ph type="body" idx="1"/>
          </p:nvPr>
        </p:nvSpPr>
        <p:spPr/>
        <p:txBody>
          <a:bodyPr>
            <a:normAutofit fontScale="92500" lnSpcReduction="20000"/>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sz="1300" b="1" kern="1200" dirty="0">
                <a:solidFill>
                  <a:srgbClr val="000000"/>
                </a:solidFill>
                <a:effectLst/>
                <a:latin typeface="Arial" pitchFamily="34" charset="0"/>
                <a:ea typeface="+mn-ea"/>
                <a:cs typeface="+mn-cs"/>
              </a:rPr>
              <a:t>LO2-1 </a:t>
            </a:r>
            <a:r>
              <a:rPr lang="en-US" sz="1300" kern="1200" dirty="0">
                <a:solidFill>
                  <a:srgbClr val="000000"/>
                </a:solidFill>
                <a:effectLst/>
                <a:latin typeface="Arial" pitchFamily="34" charset="0"/>
                <a:ea typeface="+mn-ea"/>
                <a:cs typeface="+mn-cs"/>
              </a:rPr>
              <a:t>Define a marketing strategy. </a:t>
            </a:r>
          </a:p>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sz="1300" b="1" kern="1200" dirty="0">
                <a:solidFill>
                  <a:srgbClr val="000000"/>
                </a:solidFill>
                <a:effectLst/>
                <a:latin typeface="Arial" pitchFamily="34" charset="0"/>
                <a:ea typeface="+mn-ea"/>
                <a:cs typeface="+mn-cs"/>
              </a:rPr>
              <a:t>LO2-2 </a:t>
            </a:r>
            <a:r>
              <a:rPr lang="en-US" sz="1300" kern="1200" dirty="0">
                <a:solidFill>
                  <a:srgbClr val="000000"/>
                </a:solidFill>
                <a:effectLst/>
                <a:latin typeface="Arial" pitchFamily="34" charset="0"/>
                <a:ea typeface="+mn-ea"/>
                <a:cs typeface="+mn-cs"/>
              </a:rPr>
              <a:t>Describe the elements of a marketing plan.</a:t>
            </a:r>
          </a:p>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sz="1300" b="1" kern="1200" dirty="0">
                <a:solidFill>
                  <a:srgbClr val="000000"/>
                </a:solidFill>
                <a:effectLst/>
                <a:latin typeface="Arial" pitchFamily="34" charset="0"/>
                <a:ea typeface="+mn-ea"/>
                <a:cs typeface="+mn-cs"/>
              </a:rPr>
              <a:t>LO2-3 </a:t>
            </a:r>
            <a:r>
              <a:rPr lang="en-US" sz="1300" kern="1200" dirty="0">
                <a:solidFill>
                  <a:srgbClr val="000000"/>
                </a:solidFill>
                <a:effectLst/>
                <a:latin typeface="Arial" pitchFamily="34" charset="0"/>
                <a:ea typeface="+mn-ea"/>
                <a:cs typeface="+mn-cs"/>
              </a:rPr>
              <a:t>Analyze a marketing situation using SWOT analyses.</a:t>
            </a:r>
          </a:p>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sz="1300" b="1" kern="1200" dirty="0">
                <a:solidFill>
                  <a:srgbClr val="000000"/>
                </a:solidFill>
                <a:effectLst/>
                <a:latin typeface="Arial" pitchFamily="34" charset="0"/>
                <a:ea typeface="+mn-ea"/>
                <a:cs typeface="+mn-cs"/>
              </a:rPr>
              <a:t>LO2-4 </a:t>
            </a:r>
            <a:r>
              <a:rPr lang="en-US" sz="1300" kern="1200" dirty="0">
                <a:solidFill>
                  <a:srgbClr val="000000"/>
                </a:solidFill>
                <a:effectLst/>
                <a:latin typeface="Arial" pitchFamily="34" charset="0"/>
                <a:ea typeface="+mn-ea"/>
                <a:cs typeface="+mn-cs"/>
              </a:rPr>
              <a:t>Describe how a firm chooses which consumer group(s) to pursue with its marketing efforts.</a:t>
            </a:r>
          </a:p>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sz="1300" b="1" kern="1200" dirty="0">
                <a:solidFill>
                  <a:srgbClr val="000000"/>
                </a:solidFill>
                <a:effectLst/>
                <a:latin typeface="Arial" pitchFamily="34" charset="0"/>
                <a:ea typeface="+mn-ea"/>
                <a:cs typeface="+mn-cs"/>
              </a:rPr>
              <a:t>LO2-5 </a:t>
            </a:r>
            <a:r>
              <a:rPr lang="en-US" sz="1300" kern="1200" dirty="0">
                <a:solidFill>
                  <a:srgbClr val="000000"/>
                </a:solidFill>
                <a:effectLst/>
                <a:latin typeface="Arial" pitchFamily="34" charset="0"/>
                <a:ea typeface="+mn-ea"/>
                <a:cs typeface="+mn-cs"/>
              </a:rPr>
              <a:t>Outline the implementation of the marketing mix as a means to increase customer value.</a:t>
            </a:r>
          </a:p>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sz="1300" b="1" kern="1200" dirty="0">
                <a:solidFill>
                  <a:srgbClr val="000000"/>
                </a:solidFill>
                <a:effectLst/>
                <a:latin typeface="Arial" pitchFamily="34" charset="0"/>
                <a:ea typeface="+mn-ea"/>
                <a:cs typeface="+mn-cs"/>
              </a:rPr>
              <a:t>LO2-6 </a:t>
            </a:r>
            <a:r>
              <a:rPr lang="en-US" sz="1300" kern="1200" dirty="0">
                <a:solidFill>
                  <a:srgbClr val="000000"/>
                </a:solidFill>
                <a:effectLst/>
                <a:latin typeface="Arial" pitchFamily="34" charset="0"/>
                <a:ea typeface="+mn-ea"/>
                <a:cs typeface="+mn-cs"/>
              </a:rPr>
              <a:t>Summarize portfolio analysis and its use to evaluate marketing performance.</a:t>
            </a:r>
          </a:p>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sz="1300" b="1" kern="1200" dirty="0">
                <a:solidFill>
                  <a:srgbClr val="000000"/>
                </a:solidFill>
                <a:effectLst/>
                <a:latin typeface="Arial" pitchFamily="34" charset="0"/>
                <a:ea typeface="+mn-ea"/>
                <a:cs typeface="+mn-cs"/>
              </a:rPr>
              <a:t>LO2-7 </a:t>
            </a:r>
            <a:r>
              <a:rPr lang="en-US" sz="1300" kern="1200" dirty="0">
                <a:solidFill>
                  <a:srgbClr val="000000"/>
                </a:solidFill>
                <a:effectLst/>
                <a:latin typeface="Arial" pitchFamily="34" charset="0"/>
                <a:ea typeface="+mn-ea"/>
                <a:cs typeface="+mn-cs"/>
              </a:rPr>
              <a:t>Describe how firms grow their business.</a:t>
            </a:r>
          </a:p>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endParaRPr lang="en-US" sz="1300" kern="1200" dirty="0">
              <a:solidFill>
                <a:srgbClr val="000000"/>
              </a:solidFill>
              <a:effectLst/>
              <a:latin typeface="Arial" pitchFamily="34" charset="0"/>
              <a:ea typeface="+mn-ea"/>
              <a:cs typeface="+mn-cs"/>
            </a:endParaRPr>
          </a:p>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dirty="0">
                <a:cs typeface="Arial" pitchFamily="34" charset="0"/>
              </a:rPr>
              <a:t>These</a:t>
            </a:r>
            <a:r>
              <a:rPr lang="en-US" baseline="0" dirty="0">
                <a:cs typeface="Arial" pitchFamily="34" charset="0"/>
              </a:rPr>
              <a:t> </a:t>
            </a:r>
            <a:r>
              <a:rPr lang="en-US" dirty="0">
                <a:cs typeface="Arial" pitchFamily="34" charset="0"/>
              </a:rPr>
              <a:t>are the learning objectives guiding the chapter and will be explored in more detail in the following slides.</a:t>
            </a:r>
          </a:p>
          <a:p>
            <a:endParaRPr lang="en-US" sz="3200" dirty="0">
              <a:cs typeface="Arial" pitchFamily="34" charset="0"/>
            </a:endParaRPr>
          </a:p>
        </p:txBody>
      </p:sp>
      <p:sp>
        <p:nvSpPr>
          <p:cNvPr id="4" name="Slide Number Placeholder 3"/>
          <p:cNvSpPr>
            <a:spLocks noGrp="1"/>
          </p:cNvSpPr>
          <p:nvPr>
            <p:ph type="sldNum" idx="10"/>
          </p:nvPr>
        </p:nvSpPr>
        <p:spPr/>
        <p:txBody>
          <a:bodyPr/>
          <a:lstStyle/>
          <a:p>
            <a:pPr>
              <a:defRPr/>
            </a:pPr>
            <a:fld id="{8004B33F-E68E-493D-967F-2B0104009DFB}" type="slidenum">
              <a:rPr lang="en-US" smtClean="0"/>
              <a:pPr>
                <a:defRPr/>
              </a:pPr>
              <a:t>2</a:t>
            </a:fld>
            <a:endParaRPr lang="en-US" dirty="0"/>
          </a:p>
        </p:txBody>
      </p:sp>
    </p:spTree>
    <p:extLst>
      <p:ext uri="{BB962C8B-B14F-4D97-AF65-F5344CB8AC3E}">
        <p14:creationId xmlns:p14="http://schemas.microsoft.com/office/powerpoint/2010/main" val="2783686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p:nvPr>
        </p:nvSpPr>
        <p:spPr>
          <a:noFill/>
        </p:spPr>
        <p:txBody>
          <a:bodyPr/>
          <a:lstStyle/>
          <a:p>
            <a:pPr>
              <a:buFont typeface="Wingdings" pitchFamily="2" charset="2"/>
              <a:buNone/>
            </a:pPr>
            <a:fld id="{A7163A1E-82AF-4823-B738-3A9438E3FC58}" type="slidenum">
              <a:rPr lang="en-US" smtClean="0">
                <a:ea typeface="DejaVu Sans"/>
                <a:cs typeface="DejaVu Sans"/>
              </a:rPr>
              <a:pPr>
                <a:buFont typeface="Wingdings" pitchFamily="2" charset="2"/>
                <a:buNone/>
              </a:pPr>
              <a:t>20</a:t>
            </a:fld>
            <a:endParaRPr lang="en-US" dirty="0">
              <a:ea typeface="DejaVu Sans"/>
              <a:cs typeface="DejaVu Sans"/>
            </a:endParaRPr>
          </a:p>
        </p:txBody>
      </p:sp>
      <p:sp>
        <p:nvSpPr>
          <p:cNvPr id="101379" name="Rectangle 2"/>
          <p:cNvSpPr>
            <a:spLocks noGrp="1" noRot="1" noChangeAspect="1" noChangeArrowheads="1" noTextEdit="1"/>
          </p:cNvSpPr>
          <p:nvPr>
            <p:ph type="sldImg"/>
          </p:nvPr>
        </p:nvSpPr>
        <p:spPr>
          <a:xfrm>
            <a:off x="1373188" y="763588"/>
            <a:ext cx="5024437" cy="3770312"/>
          </a:xfrm>
        </p:spPr>
      </p:sp>
      <p:sp>
        <p:nvSpPr>
          <p:cNvPr id="101380" name="Rectangle 3"/>
          <p:cNvSpPr>
            <a:spLocks noGrp="1" noChangeArrowheads="1"/>
          </p:cNvSpPr>
          <p:nvPr>
            <p:ph type="body" idx="1"/>
          </p:nvPr>
        </p:nvSpPr>
        <p:spPr>
          <a:noFill/>
          <a:ln/>
        </p:spPr>
        <p:txBody>
          <a:bodyPr/>
          <a:lstStyle/>
          <a:p>
            <a:r>
              <a:rPr lang="en-US" dirty="0"/>
              <a:t>A product development strategy requires that the firm understands its current consumers’ needs/wants well enough to identify other products/services that would be attractive to them. </a:t>
            </a:r>
          </a:p>
          <a:p>
            <a:endParaRPr lang="en-US" dirty="0"/>
          </a:p>
          <a:p>
            <a:r>
              <a:rPr lang="en-US" b="1" dirty="0"/>
              <a:t>Ask students </a:t>
            </a:r>
            <a:r>
              <a:rPr lang="en-US" dirty="0"/>
              <a:t>for examples of products that are targeted to them by companies who already have their business.  They will no doubt mention many food products including drinks, candy, and fast food.  </a:t>
            </a:r>
          </a:p>
          <a:p>
            <a:endParaRPr lang="en-US" dirty="0"/>
          </a:p>
        </p:txBody>
      </p:sp>
    </p:spTree>
    <p:extLst>
      <p:ext uri="{BB962C8B-B14F-4D97-AF65-F5344CB8AC3E}">
        <p14:creationId xmlns:p14="http://schemas.microsoft.com/office/powerpoint/2010/main" val="4032310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a:noFill/>
        </p:spPr>
        <p:txBody>
          <a:bodyPr/>
          <a:lstStyle/>
          <a:p>
            <a:pPr>
              <a:buFont typeface="Wingdings" pitchFamily="2" charset="2"/>
              <a:buNone/>
            </a:pPr>
            <a:fld id="{FA4BF8DC-2F99-4A52-8A0D-56D5836D6B33}" type="slidenum">
              <a:rPr lang="en-US" smtClean="0">
                <a:ea typeface="DejaVu Sans"/>
                <a:cs typeface="DejaVu Sans"/>
              </a:rPr>
              <a:pPr>
                <a:buFont typeface="Wingdings" pitchFamily="2" charset="2"/>
                <a:buNone/>
              </a:pPr>
              <a:t>21</a:t>
            </a:fld>
            <a:endParaRPr lang="en-US" dirty="0">
              <a:ea typeface="DejaVu Sans"/>
              <a:cs typeface="DejaVu Sans"/>
            </a:endParaRPr>
          </a:p>
        </p:txBody>
      </p:sp>
      <p:sp>
        <p:nvSpPr>
          <p:cNvPr id="102403" name="Rectangle 2"/>
          <p:cNvSpPr>
            <a:spLocks noGrp="1" noRot="1" noChangeAspect="1" noChangeArrowheads="1" noTextEdit="1"/>
          </p:cNvSpPr>
          <p:nvPr>
            <p:ph type="sldImg"/>
          </p:nvPr>
        </p:nvSpPr>
        <p:spPr>
          <a:xfrm>
            <a:off x="1373188" y="763588"/>
            <a:ext cx="5024437" cy="3770312"/>
          </a:xfrm>
        </p:spPr>
      </p:sp>
      <p:sp>
        <p:nvSpPr>
          <p:cNvPr id="102404" name="Rectangle 3"/>
          <p:cNvSpPr>
            <a:spLocks noGrp="1" noChangeArrowheads="1"/>
          </p:cNvSpPr>
          <p:nvPr>
            <p:ph type="body" idx="1"/>
          </p:nvPr>
        </p:nvSpPr>
        <p:spPr>
          <a:noFill/>
          <a:ln/>
        </p:spPr>
        <p:txBody>
          <a:bodyPr/>
          <a:lstStyle/>
          <a:p>
            <a:r>
              <a:rPr lang="en-US" dirty="0"/>
              <a:t>A </a:t>
            </a:r>
            <a:r>
              <a:rPr lang="en-US" b="1" dirty="0"/>
              <a:t>diversification strategy </a:t>
            </a:r>
            <a:r>
              <a:rPr lang="en-US" dirty="0"/>
              <a:t>introduces a new product or service to a market segment that</a:t>
            </a:r>
            <a:r>
              <a:rPr lang="en-US" baseline="0" dirty="0"/>
              <a:t> is not currently s</a:t>
            </a:r>
            <a:r>
              <a:rPr lang="en-US" dirty="0"/>
              <a:t>erved. Diversification opportunities may be either related or unrelated. In a </a:t>
            </a:r>
            <a:r>
              <a:rPr lang="en-US" b="1" dirty="0"/>
              <a:t>related diversification </a:t>
            </a:r>
            <a:r>
              <a:rPr lang="en-US" dirty="0"/>
              <a:t>opportunity, the current target market and/or marketing mix shares something in common with the new opportunity. In other words, the firm might be able to purchase from existing vendors, use the same distribution and/or management information system, or advertise in the same newspapers to target markets that are similar to their current consumers. In contrast, in an </a:t>
            </a:r>
            <a:r>
              <a:rPr lang="en-US" b="1" dirty="0"/>
              <a:t>unrelated diversification</a:t>
            </a:r>
            <a:r>
              <a:rPr lang="en-US" dirty="0"/>
              <a:t>, the new business lacks any common elements with the present business.</a:t>
            </a:r>
          </a:p>
          <a:p>
            <a:endParaRPr lang="en-US" dirty="0"/>
          </a:p>
          <a:p>
            <a:endParaRPr lang="en-US" dirty="0"/>
          </a:p>
        </p:txBody>
      </p:sp>
    </p:spTree>
    <p:extLst>
      <p:ext uri="{BB962C8B-B14F-4D97-AF65-F5344CB8AC3E}">
        <p14:creationId xmlns:p14="http://schemas.microsoft.com/office/powerpoint/2010/main" val="3196491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373188" y="763588"/>
            <a:ext cx="5024437" cy="3770312"/>
          </a:xfrm>
        </p:spPr>
      </p:sp>
      <p:sp>
        <p:nvSpPr>
          <p:cNvPr id="103427" name="Rectangle 3"/>
          <p:cNvSpPr>
            <a:spLocks noGrp="1" noChangeArrowheads="1"/>
          </p:cNvSpPr>
          <p:nvPr>
            <p:ph type="body" idx="1"/>
          </p:nvPr>
        </p:nvSpPr>
        <p:spPr>
          <a:noFill/>
          <a:ln/>
        </p:spPr>
        <p:txBody>
          <a:bodyPr/>
          <a:lstStyle/>
          <a:p>
            <a:pPr marL="228600" indent="-228600">
              <a:buFont typeface="Times New Roman" pitchFamily="18" charset="0"/>
              <a:buAutoNum type="arabicPeriod"/>
            </a:pPr>
            <a:r>
              <a:rPr lang="en-US" dirty="0"/>
              <a:t>Market penetration, market development, product development, diversification</a:t>
            </a:r>
          </a:p>
          <a:p>
            <a:pPr marL="228600" indent="-228600">
              <a:buFont typeface="Times New Roman" pitchFamily="18" charset="0"/>
              <a:buAutoNum type="arabicPeriod"/>
            </a:pPr>
            <a:r>
              <a:rPr lang="en-US" dirty="0"/>
              <a:t>Product development and market penetration</a:t>
            </a:r>
          </a:p>
          <a:p>
            <a:pPr marL="228600" indent="-228600">
              <a:buFont typeface="Times New Roman" pitchFamily="18" charset="0"/>
              <a:buAutoNum type="arabicPeriod"/>
            </a:pPr>
            <a:r>
              <a:rPr lang="en-US" dirty="0"/>
              <a:t>Diversification</a:t>
            </a:r>
          </a:p>
        </p:txBody>
      </p:sp>
    </p:spTree>
    <p:extLst>
      <p:ext uri="{BB962C8B-B14F-4D97-AF65-F5344CB8AC3E}">
        <p14:creationId xmlns:p14="http://schemas.microsoft.com/office/powerpoint/2010/main" val="3152674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p:sp>
      <p:sp>
        <p:nvSpPr>
          <p:cNvPr id="106499" name="Rectangle 3"/>
          <p:cNvSpPr>
            <a:spLocks noGrp="1" noChangeArrowheads="1"/>
          </p:cNvSpPr>
          <p:nvPr>
            <p:ph type="body" idx="1"/>
          </p:nvPr>
        </p:nvSpPr>
        <p:spPr>
          <a:noFill/>
          <a:ln/>
        </p:spPr>
        <p:txBody>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b="1" dirty="0"/>
              <a:t>Customer excellence</a:t>
            </a:r>
            <a:r>
              <a:rPr lang="en-US" dirty="0"/>
              <a:t> is achieved when a firm develops value-based strategies for retaining loyal customers and provides outstanding customer service.</a:t>
            </a:r>
            <a:endParaRPr lang="en-US" b="1" dirty="0"/>
          </a:p>
        </p:txBody>
      </p:sp>
    </p:spTree>
    <p:extLst>
      <p:ext uri="{BB962C8B-B14F-4D97-AF65-F5344CB8AC3E}">
        <p14:creationId xmlns:p14="http://schemas.microsoft.com/office/powerpoint/2010/main" val="2544792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p:sp>
      <p:sp>
        <p:nvSpPr>
          <p:cNvPr id="107523" name="Rectangle 3"/>
          <p:cNvSpPr>
            <a:spLocks noGrp="1" noChangeArrowheads="1"/>
          </p:cNvSpPr>
          <p:nvPr>
            <p:ph type="body" idx="1"/>
          </p:nvPr>
        </p:nvSpPr>
        <p:spPr>
          <a:noFill/>
          <a:ln/>
        </p:spPr>
        <p:txBody>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dirty="0"/>
              <a:t>A </a:t>
            </a:r>
            <a:r>
              <a:rPr lang="en-US" b="1" dirty="0"/>
              <a:t>diversification strategy</a:t>
            </a:r>
            <a:r>
              <a:rPr lang="en-US" dirty="0"/>
              <a:t> introduces a new product or service to a market segment that currently is not served.</a:t>
            </a:r>
            <a:endParaRPr lang="en-US" b="1" dirty="0"/>
          </a:p>
        </p:txBody>
      </p:sp>
    </p:spTree>
    <p:extLst>
      <p:ext uri="{BB962C8B-B14F-4D97-AF65-F5344CB8AC3E}">
        <p14:creationId xmlns:p14="http://schemas.microsoft.com/office/powerpoint/2010/main" val="3660920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p:sp>
      <p:sp>
        <p:nvSpPr>
          <p:cNvPr id="108547" name="Rectangle 3"/>
          <p:cNvSpPr>
            <a:spLocks noGrp="1" noChangeArrowheads="1"/>
          </p:cNvSpPr>
          <p:nvPr>
            <p:ph type="body" idx="1"/>
          </p:nvPr>
        </p:nvSpPr>
        <p:spPr>
          <a:noFill/>
          <a:ln/>
        </p:spPr>
        <p:txBody>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b="1" dirty="0"/>
              <a:t>Locational excellence</a:t>
            </a:r>
            <a:r>
              <a:rPr lang="en-US" dirty="0"/>
              <a:t> occurs by having a good physical location and Internet presence.</a:t>
            </a:r>
            <a:endParaRPr lang="en-US" b="1" dirty="0"/>
          </a:p>
        </p:txBody>
      </p:sp>
    </p:spTree>
    <p:extLst>
      <p:ext uri="{BB962C8B-B14F-4D97-AF65-F5344CB8AC3E}">
        <p14:creationId xmlns:p14="http://schemas.microsoft.com/office/powerpoint/2010/main" val="482251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p:sp>
      <p:sp>
        <p:nvSpPr>
          <p:cNvPr id="109571" name="Rectangle 3"/>
          <p:cNvSpPr>
            <a:spLocks noGrp="1" noChangeArrowheads="1"/>
          </p:cNvSpPr>
          <p:nvPr>
            <p:ph type="body" idx="1"/>
          </p:nvPr>
        </p:nvSpPr>
        <p:spPr>
          <a:noFill/>
          <a:ln/>
        </p:spPr>
        <p:txBody>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dirty="0"/>
              <a:t>A </a:t>
            </a:r>
            <a:r>
              <a:rPr lang="en-US" b="1" dirty="0"/>
              <a:t>market development strategy</a:t>
            </a:r>
            <a:r>
              <a:rPr lang="en-US" dirty="0"/>
              <a:t> employs the existing marketing offering to reach new market segments, whether domestic or international.</a:t>
            </a:r>
          </a:p>
        </p:txBody>
      </p:sp>
    </p:spTree>
    <p:extLst>
      <p:ext uri="{BB962C8B-B14F-4D97-AF65-F5344CB8AC3E}">
        <p14:creationId xmlns:p14="http://schemas.microsoft.com/office/powerpoint/2010/main" val="41339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p:sp>
      <p:sp>
        <p:nvSpPr>
          <p:cNvPr id="110595" name="Rectangle 3"/>
          <p:cNvSpPr>
            <a:spLocks noGrp="1" noChangeArrowheads="1"/>
          </p:cNvSpPr>
          <p:nvPr>
            <p:ph type="body" idx="1"/>
          </p:nvPr>
        </p:nvSpPr>
        <p:spPr>
          <a:noFill/>
          <a:ln/>
        </p:spPr>
        <p:txBody>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dirty="0"/>
              <a:t>A </a:t>
            </a:r>
            <a:r>
              <a:rPr lang="en-US" b="1" dirty="0"/>
              <a:t>market penetration strategy</a:t>
            </a:r>
            <a:r>
              <a:rPr lang="en-US" dirty="0"/>
              <a:t> employs the existing marketing mix and focuses the firm’s efforts on existing customers.</a:t>
            </a:r>
          </a:p>
        </p:txBody>
      </p:sp>
    </p:spTree>
    <p:extLst>
      <p:ext uri="{BB962C8B-B14F-4D97-AF65-F5344CB8AC3E}">
        <p14:creationId xmlns:p14="http://schemas.microsoft.com/office/powerpoint/2010/main" val="3243309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p:sp>
      <p:sp>
        <p:nvSpPr>
          <p:cNvPr id="111619" name="Rectangle 3"/>
          <p:cNvSpPr>
            <a:spLocks noGrp="1" noChangeArrowheads="1"/>
          </p:cNvSpPr>
          <p:nvPr>
            <p:ph type="body" idx="1"/>
          </p:nvPr>
        </p:nvSpPr>
        <p:spPr>
          <a:noFill/>
          <a:ln/>
        </p:spPr>
        <p:txBody>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dirty="0"/>
              <a:t>A </a:t>
            </a:r>
            <a:r>
              <a:rPr lang="en-US" b="1" dirty="0"/>
              <a:t>marketing plan</a:t>
            </a:r>
            <a:r>
              <a:rPr lang="en-US" dirty="0"/>
              <a:t> is a written document composed of an analysis of the current marketing situation, opportunities and threats for the firm, marketing objectives and strategy specified in terms of the four P’s, action programs, and projected or pro-forma income (and other financial) statements.</a:t>
            </a:r>
          </a:p>
        </p:txBody>
      </p:sp>
    </p:spTree>
    <p:extLst>
      <p:ext uri="{BB962C8B-B14F-4D97-AF65-F5344CB8AC3E}">
        <p14:creationId xmlns:p14="http://schemas.microsoft.com/office/powerpoint/2010/main" val="2462562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p:sp>
      <p:sp>
        <p:nvSpPr>
          <p:cNvPr id="112643" name="Rectangle 3"/>
          <p:cNvSpPr>
            <a:spLocks noGrp="1" noChangeArrowheads="1"/>
          </p:cNvSpPr>
          <p:nvPr>
            <p:ph type="body" idx="1"/>
          </p:nvPr>
        </p:nvSpPr>
        <p:spPr>
          <a:noFill/>
          <a:ln/>
        </p:spPr>
        <p:txBody>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dirty="0"/>
              <a:t>A </a:t>
            </a:r>
            <a:r>
              <a:rPr lang="en-US" b="1" dirty="0"/>
              <a:t>mission statement</a:t>
            </a:r>
            <a:r>
              <a:rPr lang="en-US" dirty="0"/>
              <a:t> is a broad description of a firm’s objectives and the scope of activities it plans to undertake.</a:t>
            </a:r>
          </a:p>
        </p:txBody>
      </p:sp>
    </p:spTree>
    <p:extLst>
      <p:ext uri="{BB962C8B-B14F-4D97-AF65-F5344CB8AC3E}">
        <p14:creationId xmlns:p14="http://schemas.microsoft.com/office/powerpoint/2010/main" val="268096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373188" y="763588"/>
            <a:ext cx="5024437" cy="3770312"/>
          </a:xfrm>
        </p:spPr>
      </p:sp>
      <p:sp>
        <p:nvSpPr>
          <p:cNvPr id="72707" name="Notes Placeholder 2"/>
          <p:cNvSpPr>
            <a:spLocks noGrp="1"/>
          </p:cNvSpPr>
          <p:nvPr>
            <p:ph type="body" idx="1"/>
          </p:nvPr>
        </p:nvSpPr>
        <p:spPr>
          <a:noFill/>
          <a:ln/>
        </p:spPr>
        <p:txBody>
          <a:bodyPr/>
          <a:lstStyle/>
          <a:p>
            <a:r>
              <a:rPr lang="en-US" dirty="0"/>
              <a:t>This slide covers the four strategies to create and deliver value and a sustainable competitive advantage.  </a:t>
            </a:r>
          </a:p>
          <a:p>
            <a:endParaRPr lang="en-US" b="1" dirty="0"/>
          </a:p>
          <a:p>
            <a:r>
              <a:rPr lang="en-US" b="1" dirty="0"/>
              <a:t>Ask students </a:t>
            </a:r>
            <a:r>
              <a:rPr lang="en-US" dirty="0"/>
              <a:t>to think of companies who they are very loyal to in many categories (food, electronics, personal care).  Is it the product, location, operational, or customer excellence that draws the student’s loyalty?</a:t>
            </a:r>
          </a:p>
        </p:txBody>
      </p:sp>
      <p:sp>
        <p:nvSpPr>
          <p:cNvPr id="72708" name="Slide Number Placeholder 3"/>
          <p:cNvSpPr>
            <a:spLocks noGrp="1"/>
          </p:cNvSpPr>
          <p:nvPr>
            <p:ph type="sldNum" sz="quarter"/>
          </p:nvPr>
        </p:nvSpPr>
        <p:spPr>
          <a:noFill/>
        </p:spPr>
        <p:txBody>
          <a:bodyPr/>
          <a:lstStyle/>
          <a:p>
            <a:pPr>
              <a:buFont typeface="Wingdings" pitchFamily="2" charset="2"/>
              <a:buNone/>
            </a:pPr>
            <a:fld id="{4F572F8D-A98A-451B-A486-7557302FF8E9}" type="slidenum">
              <a:rPr lang="en-US" smtClean="0">
                <a:ea typeface="DejaVu Sans"/>
                <a:cs typeface="DejaVu Sans"/>
              </a:rPr>
              <a:pPr>
                <a:buFont typeface="Wingdings" pitchFamily="2" charset="2"/>
                <a:buNone/>
              </a:pPr>
              <a:t>3</a:t>
            </a:fld>
            <a:endParaRPr lang="en-US" dirty="0">
              <a:ea typeface="DejaVu Sans"/>
              <a:cs typeface="DejaVu Sans"/>
            </a:endParaRPr>
          </a:p>
        </p:txBody>
      </p:sp>
    </p:spTree>
    <p:extLst>
      <p:ext uri="{BB962C8B-B14F-4D97-AF65-F5344CB8AC3E}">
        <p14:creationId xmlns:p14="http://schemas.microsoft.com/office/powerpoint/2010/main" val="1424332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a:noFill/>
          <a:ln/>
        </p:spPr>
        <p:txBody>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b="1" dirty="0"/>
              <a:t>Operational excellence</a:t>
            </a:r>
            <a:r>
              <a:rPr lang="en-US" dirty="0"/>
              <a:t> is achieved through efficient operations and excellent supply chain and human resource management.</a:t>
            </a:r>
            <a:endParaRPr lang="en-US" b="1" dirty="0"/>
          </a:p>
        </p:txBody>
      </p:sp>
    </p:spTree>
    <p:extLst>
      <p:ext uri="{BB962C8B-B14F-4D97-AF65-F5344CB8AC3E}">
        <p14:creationId xmlns:p14="http://schemas.microsoft.com/office/powerpoint/2010/main" val="1505829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p:sp>
      <p:sp>
        <p:nvSpPr>
          <p:cNvPr id="114691" name="Rectangle 3"/>
          <p:cNvSpPr>
            <a:spLocks noGrp="1" noChangeArrowheads="1"/>
          </p:cNvSpPr>
          <p:nvPr>
            <p:ph type="body" idx="1"/>
          </p:nvPr>
        </p:nvSpPr>
        <p:spPr>
          <a:noFill/>
          <a:ln/>
        </p:spPr>
        <p:txBody>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dirty="0"/>
              <a:t>A </a:t>
            </a:r>
            <a:r>
              <a:rPr lang="en-US" b="1" dirty="0"/>
              <a:t>product development strategy</a:t>
            </a:r>
            <a:r>
              <a:rPr lang="en-US" dirty="0"/>
              <a:t> offers a new product or service to a firm’s current target market.</a:t>
            </a:r>
          </a:p>
        </p:txBody>
      </p:sp>
    </p:spTree>
    <p:extLst>
      <p:ext uri="{BB962C8B-B14F-4D97-AF65-F5344CB8AC3E}">
        <p14:creationId xmlns:p14="http://schemas.microsoft.com/office/powerpoint/2010/main" val="3048585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p:sp>
      <p:sp>
        <p:nvSpPr>
          <p:cNvPr id="115715" name="Rectangle 3"/>
          <p:cNvSpPr>
            <a:spLocks noGrp="1" noChangeArrowheads="1"/>
          </p:cNvSpPr>
          <p:nvPr>
            <p:ph type="body" idx="1"/>
          </p:nvPr>
        </p:nvSpPr>
        <p:spPr>
          <a:noFill/>
          <a:ln/>
        </p:spPr>
        <p:txBody>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b="1" dirty="0"/>
              <a:t>Product excellence</a:t>
            </a:r>
            <a:r>
              <a:rPr lang="en-US" dirty="0"/>
              <a:t> occurs by having products with high perceived value and effective branding and positioning.</a:t>
            </a:r>
            <a:endParaRPr lang="en-US" b="1" dirty="0"/>
          </a:p>
        </p:txBody>
      </p:sp>
    </p:spTree>
    <p:extLst>
      <p:ext uri="{BB962C8B-B14F-4D97-AF65-F5344CB8AC3E}">
        <p14:creationId xmlns:p14="http://schemas.microsoft.com/office/powerpoint/2010/main" val="4282883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p:sp>
      <p:sp>
        <p:nvSpPr>
          <p:cNvPr id="117763" name="Rectangle 3"/>
          <p:cNvSpPr>
            <a:spLocks noGrp="1" noChangeArrowheads="1"/>
          </p:cNvSpPr>
          <p:nvPr>
            <p:ph type="body" idx="1"/>
          </p:nvPr>
        </p:nvSpPr>
        <p:spPr>
          <a:noFill/>
          <a:ln/>
        </p:spPr>
        <p:txBody>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dirty="0"/>
              <a:t>A </a:t>
            </a:r>
            <a:r>
              <a:rPr lang="en-US" b="1" dirty="0"/>
              <a:t>situation analysis </a:t>
            </a:r>
            <a:r>
              <a:rPr lang="en-US" dirty="0"/>
              <a:t>uses a SWOT analysis that assesses both the internal environment with regard to its </a:t>
            </a:r>
            <a:r>
              <a:rPr lang="en-US" b="1" dirty="0"/>
              <a:t>S</a:t>
            </a:r>
            <a:r>
              <a:rPr lang="en-US" dirty="0"/>
              <a:t>trengths and </a:t>
            </a:r>
            <a:r>
              <a:rPr lang="en-US" b="1" dirty="0"/>
              <a:t>W</a:t>
            </a:r>
            <a:r>
              <a:rPr lang="en-US" dirty="0"/>
              <a:t>eaknesses and the external environment in terms of its </a:t>
            </a:r>
            <a:r>
              <a:rPr lang="en-US" b="1" dirty="0"/>
              <a:t>O</a:t>
            </a:r>
            <a:r>
              <a:rPr lang="en-US" dirty="0"/>
              <a:t>pportunities and </a:t>
            </a:r>
            <a:r>
              <a:rPr lang="en-US" b="1" dirty="0"/>
              <a:t>T</a:t>
            </a:r>
            <a:r>
              <a:rPr lang="en-US" dirty="0"/>
              <a:t>hreats.</a:t>
            </a:r>
          </a:p>
        </p:txBody>
      </p:sp>
    </p:spTree>
    <p:extLst>
      <p:ext uri="{BB962C8B-B14F-4D97-AF65-F5344CB8AC3E}">
        <p14:creationId xmlns:p14="http://schemas.microsoft.com/office/powerpoint/2010/main" val="1832277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p:sp>
      <p:sp>
        <p:nvSpPr>
          <p:cNvPr id="118787" name="Rectangle 3"/>
          <p:cNvSpPr>
            <a:spLocks noGrp="1" noChangeArrowheads="1"/>
          </p:cNvSpPr>
          <p:nvPr>
            <p:ph type="body" idx="1"/>
          </p:nvPr>
        </p:nvSpPr>
        <p:spPr>
          <a:noFill/>
          <a:ln/>
        </p:spPr>
        <p:txBody>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b="1" dirty="0"/>
              <a:t>STP</a:t>
            </a:r>
            <a:r>
              <a:rPr lang="en-US" dirty="0"/>
              <a:t> stands for segmentation, targeting, and positioning, and is used to identify and evaluate opportunities for increasing sales and profits.</a:t>
            </a:r>
            <a:endParaRPr lang="en-US" b="1" dirty="0"/>
          </a:p>
        </p:txBody>
      </p:sp>
    </p:spTree>
    <p:extLst>
      <p:ext uri="{BB962C8B-B14F-4D97-AF65-F5344CB8AC3E}">
        <p14:creationId xmlns:p14="http://schemas.microsoft.com/office/powerpoint/2010/main" val="4161312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p:sp>
      <p:sp>
        <p:nvSpPr>
          <p:cNvPr id="119811" name="Rectangle 3"/>
          <p:cNvSpPr>
            <a:spLocks noGrp="1" noChangeArrowheads="1"/>
          </p:cNvSpPr>
          <p:nvPr>
            <p:ph type="body" idx="1"/>
          </p:nvPr>
        </p:nvSpPr>
        <p:spPr>
          <a:noFill/>
          <a:ln/>
        </p:spPr>
        <p:txBody>
          <a:bodyPr/>
          <a:lstStyle/>
          <a:p>
            <a:pPr marL="0" marR="0" indent="0" algn="l" defTabSz="457200" rtl="0" eaLnBrk="0" fontAlgn="base" latinLnBrk="0" hangingPunct="0">
              <a:lnSpc>
                <a:spcPct val="200000"/>
              </a:lnSpc>
              <a:spcBef>
                <a:spcPct val="30000"/>
              </a:spcBef>
              <a:spcAft>
                <a:spcPct val="0"/>
              </a:spcAft>
              <a:buClr>
                <a:srgbClr val="000000"/>
              </a:buClr>
              <a:buSzPct val="100000"/>
              <a:buFont typeface="Times New Roman" pitchFamily="18" charset="0"/>
              <a:buNone/>
              <a:tabLst/>
              <a:defRPr/>
            </a:pPr>
            <a:r>
              <a:rPr lang="en-US" dirty="0"/>
              <a:t>A </a:t>
            </a:r>
            <a:r>
              <a:rPr lang="en-US" b="1" dirty="0"/>
              <a:t>sustainable competitive advantage</a:t>
            </a:r>
            <a:r>
              <a:rPr lang="en-US" dirty="0"/>
              <a:t> is an advantage over the competition that is not easily copied, and thus can be maintained over a long period of time.</a:t>
            </a:r>
          </a:p>
        </p:txBody>
      </p:sp>
    </p:spTree>
    <p:extLst>
      <p:ext uri="{BB962C8B-B14F-4D97-AF65-F5344CB8AC3E}">
        <p14:creationId xmlns:p14="http://schemas.microsoft.com/office/powerpoint/2010/main" val="377793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373188" y="763588"/>
            <a:ext cx="5024437" cy="3770312"/>
          </a:xfrm>
        </p:spPr>
      </p:sp>
      <p:sp>
        <p:nvSpPr>
          <p:cNvPr id="78851" name="Rectangle 3"/>
          <p:cNvSpPr>
            <a:spLocks noGrp="1" noChangeArrowheads="1"/>
          </p:cNvSpPr>
          <p:nvPr>
            <p:ph type="body" idx="1"/>
          </p:nvPr>
        </p:nvSpPr>
        <p:spPr>
          <a:noFill/>
          <a:ln/>
        </p:spPr>
        <p:txBody>
          <a:bodyPr/>
          <a:lstStyle/>
          <a:p>
            <a:r>
              <a:rPr lang="en-US" dirty="0"/>
              <a:t>1. Identifies a firm’s target market, related marketing mix — their four Ps — and the bases upon which the firm plans to build a sustainable competitive advantage.  </a:t>
            </a:r>
          </a:p>
          <a:p>
            <a:r>
              <a:rPr lang="en-US" dirty="0"/>
              <a:t>2.  Customer excellence, operational excellence, product excellence, locational excellence.</a:t>
            </a:r>
          </a:p>
          <a:p>
            <a:endParaRPr lang="en-US" dirty="0"/>
          </a:p>
          <a:p>
            <a:endParaRPr lang="en-US" dirty="0"/>
          </a:p>
        </p:txBody>
      </p:sp>
    </p:spTree>
    <p:extLst>
      <p:ext uri="{BB962C8B-B14F-4D97-AF65-F5344CB8AC3E}">
        <p14:creationId xmlns:p14="http://schemas.microsoft.com/office/powerpoint/2010/main" val="30803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373188" y="763588"/>
            <a:ext cx="5024437" cy="3770312"/>
          </a:xfrm>
        </p:spPr>
      </p:sp>
      <p:sp>
        <p:nvSpPr>
          <p:cNvPr id="79875" name="Notes Placeholder 2"/>
          <p:cNvSpPr>
            <a:spLocks noGrp="1"/>
          </p:cNvSpPr>
          <p:nvPr>
            <p:ph type="body" idx="1"/>
          </p:nvPr>
        </p:nvSpPr>
        <p:spPr>
          <a:noFill/>
          <a:ln/>
        </p:spPr>
        <p:txBody>
          <a:bodyPr/>
          <a:lstStyle/>
          <a:p>
            <a:r>
              <a:rPr lang="en-US" dirty="0"/>
              <a:t>Explain to students that the marketing plan should be a written plan yet many companies do not write it down</a:t>
            </a:r>
            <a:r>
              <a:rPr lang="en-US" b="1" dirty="0"/>
              <a:t>.  Ask students</a:t>
            </a:r>
            <a:r>
              <a:rPr lang="en-US" dirty="0"/>
              <a:t> why companies tend to not write down marketing plans.  The most likely answer is that they don’t take the time or haven’t organized the strategy.</a:t>
            </a:r>
          </a:p>
        </p:txBody>
      </p:sp>
      <p:sp>
        <p:nvSpPr>
          <p:cNvPr id="79876" name="Slide Number Placeholder 3"/>
          <p:cNvSpPr>
            <a:spLocks noGrp="1"/>
          </p:cNvSpPr>
          <p:nvPr>
            <p:ph type="sldNum" sz="quarter"/>
          </p:nvPr>
        </p:nvSpPr>
        <p:spPr>
          <a:noFill/>
        </p:spPr>
        <p:txBody>
          <a:bodyPr/>
          <a:lstStyle/>
          <a:p>
            <a:pPr marL="0" marR="0" lvl="0" indent="0" algn="r" defTabSz="410291" rtl="0" eaLnBrk="1" fontAlgn="base" latinLnBrk="0" hangingPunct="0">
              <a:lnSpc>
                <a:spcPct val="102000"/>
              </a:lnSpc>
              <a:spcBef>
                <a:spcPct val="0"/>
              </a:spcBef>
              <a:spcAft>
                <a:spcPct val="0"/>
              </a:spcAft>
              <a:buClr>
                <a:srgbClr val="000000"/>
              </a:buClr>
              <a:buSzPct val="45000"/>
              <a:buFont typeface="Wingdings" pitchFamily="2" charset="2"/>
              <a:buNone/>
              <a:tabLst>
                <a:tab pos="723900" algn="l"/>
                <a:tab pos="1447800" algn="l"/>
                <a:tab pos="2171700" algn="l"/>
                <a:tab pos="2895600" algn="l"/>
              </a:tabLst>
              <a:defRPr/>
            </a:pPr>
            <a:fld id="{06E9838E-CC53-43D7-9880-97A9F5B1AB3D}" type="slidenum">
              <a:rPr kumimoji="0" lang="en-US" sz="1400" b="0" i="0" u="none" strike="noStrike" kern="1200" cap="none" spc="0" normalizeH="0" baseline="0" noProof="0" smtClean="0">
                <a:ln>
                  <a:noFill/>
                </a:ln>
                <a:solidFill>
                  <a:srgbClr val="000000"/>
                </a:solidFill>
                <a:effectLst/>
                <a:uLnTx/>
                <a:uFillTx/>
                <a:latin typeface="Arial" pitchFamily="34" charset="0"/>
                <a:ea typeface="DejaVu Sans"/>
                <a:cs typeface="DejaVu Sans"/>
              </a:rPr>
              <a:pPr marL="0" marR="0" lvl="0" indent="0" algn="r" defTabSz="410291" rtl="0" eaLnBrk="1" fontAlgn="base" latinLnBrk="0" hangingPunct="0">
                <a:lnSpc>
                  <a:spcPct val="102000"/>
                </a:lnSpc>
                <a:spcBef>
                  <a:spcPct val="0"/>
                </a:spcBef>
                <a:spcAft>
                  <a:spcPct val="0"/>
                </a:spcAft>
                <a:buClr>
                  <a:srgbClr val="000000"/>
                </a:buClr>
                <a:buSzPct val="45000"/>
                <a:buFont typeface="Wingdings" pitchFamily="2" charset="2"/>
                <a:buNone/>
                <a:tabLst>
                  <a:tab pos="723900" algn="l"/>
                  <a:tab pos="1447800" algn="l"/>
                  <a:tab pos="2171700" algn="l"/>
                  <a:tab pos="2895600" algn="l"/>
                </a:tabLst>
                <a:defRPr/>
              </a:pPr>
              <a:t>5</a:t>
            </a:fld>
            <a:endParaRPr kumimoji="0" lang="en-US" sz="1400" b="0" i="0" u="none" strike="noStrike" kern="1200" cap="none" spc="0" normalizeH="0" baseline="0" noProof="0" dirty="0">
              <a:ln>
                <a:noFill/>
              </a:ln>
              <a:solidFill>
                <a:srgbClr val="000000"/>
              </a:solidFill>
              <a:effectLst/>
              <a:uLnTx/>
              <a:uFillTx/>
              <a:latin typeface="Arial" pitchFamily="34" charset="0"/>
              <a:ea typeface="DejaVu Sans"/>
              <a:cs typeface="DejaVu Sans"/>
            </a:endParaRPr>
          </a:p>
        </p:txBody>
      </p:sp>
    </p:spTree>
    <p:extLst>
      <p:ext uri="{BB962C8B-B14F-4D97-AF65-F5344CB8AC3E}">
        <p14:creationId xmlns:p14="http://schemas.microsoft.com/office/powerpoint/2010/main" val="330842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p>
            <a:pPr>
              <a:buFont typeface="Wingdings" pitchFamily="2" charset="2"/>
              <a:buNone/>
            </a:pPr>
            <a:fld id="{BAA3DCC2-7664-4EE4-B7FD-D20148C10599}" type="slidenum">
              <a:rPr lang="en-US" smtClean="0">
                <a:ea typeface="DejaVu Sans"/>
                <a:cs typeface="DejaVu Sans"/>
              </a:rPr>
              <a:pPr>
                <a:buFont typeface="Wingdings" pitchFamily="2" charset="2"/>
                <a:buNone/>
              </a:pPr>
              <a:t>6</a:t>
            </a:fld>
            <a:endParaRPr lang="en-US" dirty="0">
              <a:ea typeface="DejaVu Sans"/>
              <a:cs typeface="DejaVu Sans"/>
            </a:endParaRPr>
          </a:p>
        </p:txBody>
      </p:sp>
      <p:sp>
        <p:nvSpPr>
          <p:cNvPr id="81923" name="Rectangle 2"/>
          <p:cNvSpPr>
            <a:spLocks noGrp="1" noRot="1" noChangeAspect="1" noChangeArrowheads="1" noTextEdit="1"/>
          </p:cNvSpPr>
          <p:nvPr>
            <p:ph type="sldImg"/>
          </p:nvPr>
        </p:nvSpPr>
        <p:spPr>
          <a:xfrm>
            <a:off x="1373188" y="763588"/>
            <a:ext cx="5024437" cy="3770312"/>
          </a:xfrm>
        </p:spPr>
      </p:sp>
      <p:sp>
        <p:nvSpPr>
          <p:cNvPr id="81924" name="Rectangle 3"/>
          <p:cNvSpPr>
            <a:spLocks noGrp="1" noChangeArrowheads="1"/>
          </p:cNvSpPr>
          <p:nvPr>
            <p:ph type="body" idx="1"/>
          </p:nvPr>
        </p:nvSpPr>
        <p:spPr>
          <a:noFill/>
          <a:ln/>
        </p:spPr>
        <p:txBody>
          <a:bodyPr/>
          <a:lstStyle/>
          <a:p>
            <a:r>
              <a:rPr lang="en-US" dirty="0"/>
              <a:t>A poorly executed plan leads to failure, regardless of how good or solid the plan may be. The world is full of good plans poorly executed. When initially introduced, diapers designed differently for boys and girls bombed because the market was not ready for the product; through improved execution, the diaper manufacturer ultimately found success</a:t>
            </a:r>
            <a:r>
              <a:rPr lang="en-US" b="1" dirty="0"/>
              <a:t>.  </a:t>
            </a:r>
            <a:r>
              <a:rPr lang="en-US" dirty="0"/>
              <a:t>However, even well-executed plans require monitoring and updating, because the needs of any market constantly change. </a:t>
            </a:r>
          </a:p>
        </p:txBody>
      </p:sp>
    </p:spTree>
    <p:extLst>
      <p:ext uri="{BB962C8B-B14F-4D97-AF65-F5344CB8AC3E}">
        <p14:creationId xmlns:p14="http://schemas.microsoft.com/office/powerpoint/2010/main" val="187617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p:spPr>
        <p:txBody>
          <a:bodyPr/>
          <a:lstStyle/>
          <a:p>
            <a:pPr>
              <a:buFont typeface="Wingdings" pitchFamily="2" charset="2"/>
              <a:buNone/>
            </a:pPr>
            <a:fld id="{3A6A5459-0647-4CE3-AB8D-C31D490DC76A}" type="slidenum">
              <a:rPr lang="en-US" smtClean="0">
                <a:ea typeface="DejaVu Sans"/>
                <a:cs typeface="DejaVu Sans"/>
              </a:rPr>
              <a:pPr>
                <a:buFont typeface="Wingdings" pitchFamily="2" charset="2"/>
                <a:buNone/>
              </a:pPr>
              <a:t>7</a:t>
            </a:fld>
            <a:endParaRPr lang="en-US" dirty="0">
              <a:ea typeface="DejaVu Sans"/>
              <a:cs typeface="DejaVu Sans"/>
            </a:endParaRPr>
          </a:p>
        </p:txBody>
      </p:sp>
      <p:sp>
        <p:nvSpPr>
          <p:cNvPr id="82947" name="Rectangle 2"/>
          <p:cNvSpPr>
            <a:spLocks noGrp="1" noRot="1" noChangeAspect="1" noChangeArrowheads="1" noTextEdit="1"/>
          </p:cNvSpPr>
          <p:nvPr>
            <p:ph type="sldImg"/>
          </p:nvPr>
        </p:nvSpPr>
        <p:spPr>
          <a:xfrm>
            <a:off x="1373188" y="763588"/>
            <a:ext cx="5024437" cy="3770312"/>
          </a:xfrm>
        </p:spPr>
      </p:sp>
      <p:sp>
        <p:nvSpPr>
          <p:cNvPr id="82948" name="Rectangle 3"/>
          <p:cNvSpPr>
            <a:spLocks noGrp="1" noChangeArrowheads="1"/>
          </p:cNvSpPr>
          <p:nvPr>
            <p:ph type="body" idx="1"/>
          </p:nvPr>
        </p:nvSpPr>
        <p:spPr>
          <a:noFill/>
          <a:ln/>
        </p:spPr>
        <p:txBody>
          <a:bodyPr/>
          <a:lstStyle/>
          <a:p>
            <a:r>
              <a:rPr lang="en-US" sz="1300" b="0" i="0" kern="1200" dirty="0">
                <a:solidFill>
                  <a:srgbClr val="000000"/>
                </a:solidFill>
                <a:effectLst/>
                <a:latin typeface="Arial" pitchFamily="34" charset="0"/>
                <a:ea typeface="+mn-ea"/>
                <a:cs typeface="+mn-cs"/>
              </a:rPr>
              <a:t>The </a:t>
            </a:r>
            <a:r>
              <a:rPr lang="en-US" sz="1300" b="1" i="0" kern="1200" dirty="0">
                <a:solidFill>
                  <a:srgbClr val="000000"/>
                </a:solidFill>
                <a:effectLst/>
                <a:latin typeface="Arial" pitchFamily="34" charset="0"/>
                <a:ea typeface="+mn-ea"/>
                <a:cs typeface="+mn-cs"/>
              </a:rPr>
              <a:t>mission statement</a:t>
            </a:r>
            <a:r>
              <a:rPr lang="en-US" sz="1300" b="0" i="0" kern="1200" dirty="0">
                <a:solidFill>
                  <a:srgbClr val="000000"/>
                </a:solidFill>
                <a:effectLst/>
                <a:latin typeface="Arial" pitchFamily="34" charset="0"/>
                <a:ea typeface="+mn-ea"/>
                <a:cs typeface="+mn-cs"/>
              </a:rPr>
              <a:t>, a broad description of a firm’s objectives and the scope of activities it plans to undertake,</a:t>
            </a:r>
            <a:r>
              <a:rPr lang="en-US" sz="1300" b="0" i="0" u="none" strike="noStrike" kern="1200" baseline="30000" dirty="0">
                <a:solidFill>
                  <a:srgbClr val="000000"/>
                </a:solidFill>
                <a:effectLst/>
                <a:latin typeface="Arial" pitchFamily="34" charset="0"/>
                <a:ea typeface="+mn-ea"/>
                <a:cs typeface="+mn-cs"/>
              </a:rPr>
              <a:t> </a:t>
            </a:r>
            <a:r>
              <a:rPr lang="en-US" sz="1300" b="0" i="0" kern="1200" dirty="0">
                <a:solidFill>
                  <a:srgbClr val="000000"/>
                </a:solidFill>
                <a:effectLst/>
                <a:latin typeface="Arial" pitchFamily="34" charset="0"/>
                <a:ea typeface="+mn-ea"/>
                <a:cs typeface="+mn-cs"/>
              </a:rPr>
              <a:t>attempts to answer two main questions: What type of business are we? What do we need to do to accomplish our goals and objectives? PepsiCo’s Mission Statement emphasizes the global nature of its products, while Coke’s evokes emotions like happiness.</a:t>
            </a:r>
          </a:p>
          <a:p>
            <a:endParaRPr lang="en-US" sz="1300" b="0" i="0" kern="1200" dirty="0">
              <a:solidFill>
                <a:srgbClr val="000000"/>
              </a:solidFill>
              <a:effectLst/>
              <a:latin typeface="Arial" pitchFamily="34" charset="0"/>
              <a:ea typeface="+mn-ea"/>
              <a:cs typeface="+mn-cs"/>
            </a:endParaRPr>
          </a:p>
          <a:p>
            <a:r>
              <a:rPr lang="en-US" b="1" dirty="0"/>
              <a:t>Group activity: </a:t>
            </a:r>
            <a:r>
              <a:rPr lang="en-US" dirty="0"/>
              <a:t>Students should develop a mission statement for their school. The resultant mission statement would offer a good way to assess and set student expectations. </a:t>
            </a:r>
          </a:p>
        </p:txBody>
      </p:sp>
    </p:spTree>
    <p:extLst>
      <p:ext uri="{BB962C8B-B14F-4D97-AF65-F5344CB8AC3E}">
        <p14:creationId xmlns:p14="http://schemas.microsoft.com/office/powerpoint/2010/main" val="426283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p:spPr>
        <p:txBody>
          <a:bodyPr/>
          <a:lstStyle/>
          <a:p>
            <a:pPr>
              <a:buFont typeface="Wingdings" pitchFamily="2" charset="2"/>
              <a:buNone/>
            </a:pPr>
            <a:fld id="{E76FC8EF-1EC1-4899-A97F-FFFAFB767A77}" type="slidenum">
              <a:rPr lang="en-US" smtClean="0">
                <a:ea typeface="DejaVu Sans"/>
                <a:cs typeface="DejaVu Sans"/>
              </a:rPr>
              <a:pPr>
                <a:buFont typeface="Wingdings" pitchFamily="2" charset="2"/>
                <a:buNone/>
              </a:pPr>
              <a:t>8</a:t>
            </a:fld>
            <a:endParaRPr lang="en-US" dirty="0">
              <a:ea typeface="DejaVu Sans"/>
              <a:cs typeface="DejaVu Sans"/>
            </a:endParaRPr>
          </a:p>
        </p:txBody>
      </p:sp>
      <p:sp>
        <p:nvSpPr>
          <p:cNvPr id="84995" name="Rectangle 2"/>
          <p:cNvSpPr>
            <a:spLocks noGrp="1" noRot="1" noChangeAspect="1" noChangeArrowheads="1" noTextEdit="1"/>
          </p:cNvSpPr>
          <p:nvPr>
            <p:ph type="sldImg"/>
          </p:nvPr>
        </p:nvSpPr>
        <p:spPr>
          <a:xfrm>
            <a:off x="1373188" y="763588"/>
            <a:ext cx="5024437" cy="3770312"/>
          </a:xfrm>
        </p:spPr>
      </p:sp>
      <p:sp>
        <p:nvSpPr>
          <p:cNvPr id="84996" name="Rectangle 3"/>
          <p:cNvSpPr>
            <a:spLocks noGrp="1" noChangeArrowheads="1"/>
          </p:cNvSpPr>
          <p:nvPr>
            <p:ph type="body" idx="1"/>
          </p:nvPr>
        </p:nvSpPr>
        <p:spPr>
          <a:noFill/>
          <a:ln/>
        </p:spPr>
        <p:txBody>
          <a:bodyPr/>
          <a:lstStyle/>
          <a:p>
            <a:r>
              <a:rPr lang="en-US" dirty="0"/>
              <a:t>A</a:t>
            </a:r>
            <a:r>
              <a:rPr lang="en-US" i="1" dirty="0"/>
              <a:t> </a:t>
            </a:r>
            <a:r>
              <a:rPr lang="en-US" dirty="0"/>
              <a:t>SWOT analysis is comprehensive, in that it offers both an internal and an external assessment. The firm therefore must possess expertise in both what the firm can provide and what the market wants the firm to provide. </a:t>
            </a:r>
            <a:r>
              <a:rPr lang="en-US" sz="1300" b="0" i="0" kern="1200" dirty="0">
                <a:solidFill>
                  <a:srgbClr val="000000"/>
                </a:solidFill>
                <a:effectLst/>
                <a:latin typeface="Arial" pitchFamily="34" charset="0"/>
                <a:ea typeface="+mn-ea"/>
                <a:cs typeface="+mn-cs"/>
              </a:rPr>
              <a:t>Consider how PepsiCo might conduct a SWOT analysis, as outlined in </a:t>
            </a:r>
            <a:r>
              <a:rPr lang="en-US" sz="1300" b="0" i="0" u="none" strike="noStrike" kern="1200" dirty="0">
                <a:solidFill>
                  <a:srgbClr val="000000"/>
                </a:solidFill>
                <a:effectLst/>
                <a:latin typeface="Arial" pitchFamily="34" charset="0"/>
                <a:ea typeface="+mn-ea"/>
                <a:cs typeface="+mn-cs"/>
              </a:rPr>
              <a:t>the</a:t>
            </a:r>
            <a:r>
              <a:rPr lang="en-US" sz="1300" b="0" i="0" u="none" strike="noStrike" kern="1200" baseline="0" dirty="0">
                <a:solidFill>
                  <a:srgbClr val="000000"/>
                </a:solidFill>
                <a:effectLst/>
                <a:latin typeface="Arial" pitchFamily="34" charset="0"/>
                <a:ea typeface="+mn-ea"/>
                <a:cs typeface="+mn-cs"/>
              </a:rPr>
              <a:t> table.</a:t>
            </a:r>
            <a:r>
              <a:rPr lang="en-US" sz="1300" b="0" i="0" kern="1200" dirty="0">
                <a:solidFill>
                  <a:srgbClr val="000000"/>
                </a:solidFill>
                <a:effectLst/>
                <a:latin typeface="Arial" pitchFamily="34" charset="0"/>
                <a:ea typeface="+mn-ea"/>
                <a:cs typeface="+mn-cs"/>
              </a:rPr>
              <a:t> We focus on PepsiCo here, but we also recognize that its marketing managers might find it helpful to perform parallel analyses for competitors, such as Coca-Cola. </a:t>
            </a:r>
            <a:endParaRPr lang="en-US" dirty="0"/>
          </a:p>
        </p:txBody>
      </p:sp>
    </p:spTree>
    <p:extLst>
      <p:ext uri="{BB962C8B-B14F-4D97-AF65-F5344CB8AC3E}">
        <p14:creationId xmlns:p14="http://schemas.microsoft.com/office/powerpoint/2010/main" val="119449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p:spPr>
        <p:txBody>
          <a:bodyPr/>
          <a:lstStyle/>
          <a:p>
            <a:pPr>
              <a:buFont typeface="Wingdings" pitchFamily="2" charset="2"/>
              <a:buNone/>
            </a:pPr>
            <a:fld id="{E76FC8EF-1EC1-4899-A97F-FFFAFB767A77}" type="slidenum">
              <a:rPr lang="en-US" smtClean="0">
                <a:ea typeface="DejaVu Sans"/>
                <a:cs typeface="DejaVu Sans"/>
              </a:rPr>
              <a:pPr>
                <a:buFont typeface="Wingdings" pitchFamily="2" charset="2"/>
                <a:buNone/>
              </a:pPr>
              <a:t>9</a:t>
            </a:fld>
            <a:endParaRPr lang="en-US" dirty="0">
              <a:ea typeface="DejaVu Sans"/>
              <a:cs typeface="DejaVu Sans"/>
            </a:endParaRPr>
          </a:p>
        </p:txBody>
      </p:sp>
      <p:sp>
        <p:nvSpPr>
          <p:cNvPr id="84995" name="Rectangle 2"/>
          <p:cNvSpPr>
            <a:spLocks noGrp="1" noRot="1" noChangeAspect="1" noChangeArrowheads="1" noTextEdit="1"/>
          </p:cNvSpPr>
          <p:nvPr>
            <p:ph type="sldImg"/>
          </p:nvPr>
        </p:nvSpPr>
        <p:spPr>
          <a:xfrm>
            <a:off x="1373188" y="763588"/>
            <a:ext cx="5024437" cy="3770312"/>
          </a:xfrm>
        </p:spPr>
      </p:sp>
      <p:sp>
        <p:nvSpPr>
          <p:cNvPr id="84996" name="Rectangle 3"/>
          <p:cNvSpPr>
            <a:spLocks noGrp="1" noChangeArrowheads="1"/>
          </p:cNvSpPr>
          <p:nvPr>
            <p:ph type="body" idx="1"/>
          </p:nvPr>
        </p:nvSpPr>
        <p:spPr>
          <a:noFill/>
          <a:ln/>
        </p:spPr>
        <p:txBody>
          <a:bodyPr/>
          <a:lstStyle/>
          <a:p>
            <a:r>
              <a:rPr lang="en-US" dirty="0"/>
              <a:t>Students can take a few minutes and fill in a SWOT analysis for their in-class exercise of building a marketing plan for their college.</a:t>
            </a:r>
          </a:p>
        </p:txBody>
      </p:sp>
    </p:spTree>
    <p:extLst>
      <p:ext uri="{BB962C8B-B14F-4D97-AF65-F5344CB8AC3E}">
        <p14:creationId xmlns:p14="http://schemas.microsoft.com/office/powerpoint/2010/main" val="1194495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p:cNvSpPr>
            <a:spLocks noGrp="1" noChangeArrowheads="1"/>
          </p:cNvSpPr>
          <p:nvPr>
            <p:ph type="subTitle" idx="1" hasCustomPrompt="1"/>
          </p:nvPr>
        </p:nvSpPr>
        <p:spPr>
          <a:xfrm>
            <a:off x="3258708" y="2322565"/>
            <a:ext cx="4769280" cy="3041599"/>
          </a:xfrm>
        </p:spPr>
        <p:txBody>
          <a:bodyPr/>
          <a:lstStyle>
            <a:lvl1pPr marL="0" indent="0" algn="l">
              <a:spcBef>
                <a:spcPts val="0"/>
              </a:spcBef>
              <a:buFont typeface="Wingdings" pitchFamily="2" charset="2"/>
              <a:buNone/>
              <a:defRPr sz="4400" spc="150" baseline="0">
                <a:solidFill>
                  <a:schemeClr val="accent3"/>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2" name="Rectangle 1"/>
          <p:cNvSpPr>
            <a:spLocks noGrp="1" noChangeArrowheads="1"/>
          </p:cNvSpPr>
          <p:nvPr>
            <p:ph type="ctrTitle"/>
          </p:nvPr>
        </p:nvSpPr>
        <p:spPr>
          <a:xfrm>
            <a:off x="1365564" y="485110"/>
            <a:ext cx="6662424" cy="886490"/>
          </a:xfrm>
        </p:spPr>
        <p:txBody>
          <a:bodyPr/>
          <a:lstStyle>
            <a:lvl1pPr algn="l">
              <a:defRPr sz="8000">
                <a:solidFill>
                  <a:srgbClr val="316E9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 name="Rectangle 1"/>
          <p:cNvSpPr/>
          <p:nvPr/>
        </p:nvSpPr>
        <p:spPr>
          <a:xfrm>
            <a:off x="228600" y="0"/>
            <a:ext cx="1143000" cy="1371600"/>
          </a:xfrm>
          <a:prstGeom prst="rect">
            <a:avLst/>
          </a:prstGeom>
          <a:solidFill>
            <a:srgbClr val="316E9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7" name="Content Placeholder 6"/>
          <p:cNvSpPr>
            <a:spLocks noGrp="1"/>
          </p:cNvSpPr>
          <p:nvPr>
            <p:ph sz="quarter" idx="10" hasCustomPrompt="1"/>
          </p:nvPr>
        </p:nvSpPr>
        <p:spPr>
          <a:xfrm>
            <a:off x="228600" y="928355"/>
            <a:ext cx="1136964" cy="387811"/>
          </a:xfrm>
        </p:spPr>
        <p:txBody>
          <a:bodyPr/>
          <a:lstStyle>
            <a:lvl1pPr algn="ctr">
              <a:defRPr sz="1600" b="1">
                <a:solidFill>
                  <a:schemeClr val="bg1"/>
                </a:solidFill>
                <a:latin typeface="Arial Rounded MT Bold" panose="020F0704030504030204" pitchFamily="34" charset="0"/>
              </a:defRPr>
            </a:lvl1pPr>
          </a:lstStyle>
          <a:p>
            <a:pPr lvl="0"/>
            <a:r>
              <a:rPr lang="en-US" dirty="0"/>
              <a:t>Chapter</a:t>
            </a:r>
          </a:p>
        </p:txBody>
      </p:sp>
      <p:pic>
        <p:nvPicPr>
          <p:cNvPr id="15" name="MH Tagline" descr="Tagline: Because learning changes everyth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
        <p:nvSpPr>
          <p:cNvPr id="1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Calibri" panose="020F0502020204030204" pitchFamily="34" charset="0"/>
              </a:rPr>
              <a:t>Copyright © 2018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29868913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712991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0819587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7787388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530238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5893502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703431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1"/>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161276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op Banner"/>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502920" y="160020"/>
            <a:ext cx="813816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752600"/>
            <a:ext cx="8229600" cy="46405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TextBox 3"/>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9838841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op Banner"/>
          <p:cNvSpPr/>
          <p:nvPr userDrawn="1"/>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1" y="160020"/>
            <a:ext cx="8305800" cy="1143000"/>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304801" y="1676400"/>
            <a:ext cx="402336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87241" y="1676400"/>
            <a:ext cx="402336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3" name="TextBox 12"/>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6613958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Top Banner"/>
          <p:cNvSpPr/>
          <p:nvPr userDrawn="1"/>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1" y="160020"/>
            <a:ext cx="8305800" cy="1143000"/>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76400"/>
            <a:ext cx="393192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648200" y="1676400"/>
            <a:ext cx="3931920" cy="3429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6" name="Content Placeholder 5"/>
          <p:cNvSpPr>
            <a:spLocks noGrp="1"/>
          </p:cNvSpPr>
          <p:nvPr>
            <p:ph sz="quarter" idx="10"/>
          </p:nvPr>
        </p:nvSpPr>
        <p:spPr>
          <a:xfrm>
            <a:off x="304800" y="2895600"/>
            <a:ext cx="1600200" cy="762000"/>
          </a:xfrm>
        </p:spPr>
        <p:txBody>
          <a:bodyPr/>
          <a:lstStyle>
            <a:lvl1pPr>
              <a:defRPr sz="2400">
                <a:latin typeface="+mn-lt"/>
              </a:defRPr>
            </a:lvl1pPr>
          </a:lstStyle>
          <a:p>
            <a:pPr lvl="0"/>
            <a:endParaRPr lang="en-GB" dirty="0"/>
          </a:p>
        </p:txBody>
      </p:sp>
      <p:sp>
        <p:nvSpPr>
          <p:cNvPr id="11" name="Content Placeholder 10"/>
          <p:cNvSpPr>
            <a:spLocks noGrp="1"/>
          </p:cNvSpPr>
          <p:nvPr>
            <p:ph sz="quarter" idx="11"/>
          </p:nvPr>
        </p:nvSpPr>
        <p:spPr>
          <a:xfrm>
            <a:off x="2385060" y="2890911"/>
            <a:ext cx="1676400" cy="685800"/>
          </a:xfrm>
        </p:spPr>
        <p:txBody>
          <a:bodyPr/>
          <a:lstStyle>
            <a:lvl1pPr>
              <a:defRPr sz="2400">
                <a:latin typeface="+mn-lt"/>
              </a:defRPr>
            </a:lvl1pPr>
          </a:lstStyle>
          <a:p>
            <a:pPr lvl="0"/>
            <a:endParaRPr lang="en-GB" dirty="0"/>
          </a:p>
        </p:txBody>
      </p:sp>
      <p:sp>
        <p:nvSpPr>
          <p:cNvPr id="13" name="Content Placeholder 12"/>
          <p:cNvSpPr>
            <a:spLocks noGrp="1"/>
          </p:cNvSpPr>
          <p:nvPr>
            <p:ph sz="quarter" idx="12"/>
          </p:nvPr>
        </p:nvSpPr>
        <p:spPr>
          <a:xfrm>
            <a:off x="304800" y="4182794"/>
            <a:ext cx="1981200" cy="685800"/>
          </a:xfrm>
        </p:spPr>
        <p:txBody>
          <a:bodyPr/>
          <a:lstStyle>
            <a:lvl1pPr>
              <a:defRPr sz="2400">
                <a:latin typeface="+mn-lt"/>
              </a:defRPr>
            </a:lvl1pPr>
          </a:lstStyle>
          <a:p>
            <a:pPr lvl="0"/>
            <a:endParaRPr lang="en-GB" dirty="0"/>
          </a:p>
        </p:txBody>
      </p:sp>
      <p:sp>
        <p:nvSpPr>
          <p:cNvPr id="15" name="Content Placeholder 14"/>
          <p:cNvSpPr>
            <a:spLocks noGrp="1"/>
          </p:cNvSpPr>
          <p:nvPr>
            <p:ph sz="quarter" idx="13"/>
          </p:nvPr>
        </p:nvSpPr>
        <p:spPr>
          <a:xfrm>
            <a:off x="2461260" y="4258994"/>
            <a:ext cx="1905000" cy="609600"/>
          </a:xfrm>
        </p:spPr>
        <p:txBody>
          <a:bodyPr/>
          <a:lstStyle>
            <a:lvl1pPr>
              <a:defRPr sz="2400">
                <a:latin typeface="+mn-lt"/>
              </a:defRPr>
            </a:lvl1pPr>
          </a:lstStyle>
          <a:p>
            <a:pPr lvl="0"/>
            <a:endParaRPr lang="en-GB" dirty="0"/>
          </a:p>
        </p:txBody>
      </p:sp>
      <p:sp>
        <p:nvSpPr>
          <p:cNvPr id="17" name="Content Placeholder 16"/>
          <p:cNvSpPr>
            <a:spLocks noGrp="1"/>
          </p:cNvSpPr>
          <p:nvPr>
            <p:ph sz="quarter" idx="14"/>
          </p:nvPr>
        </p:nvSpPr>
        <p:spPr>
          <a:xfrm>
            <a:off x="5334000" y="6096000"/>
            <a:ext cx="3276600" cy="304800"/>
          </a:xfrm>
        </p:spPr>
        <p:txBody>
          <a:bodyPr/>
          <a:lstStyle>
            <a:lvl1pPr>
              <a:defRPr sz="900"/>
            </a:lvl1pPr>
          </a:lstStyle>
          <a:p>
            <a:pPr lvl="0"/>
            <a:endParaRPr lang="en-GB" dirty="0"/>
          </a:p>
        </p:txBody>
      </p:sp>
      <p:sp>
        <p:nvSpPr>
          <p:cNvPr id="16"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8" name="TextBox 17"/>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341120616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op Banner"/>
          <p:cNvSpPr/>
          <p:nvPr userDrawn="1"/>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9"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1" name="TextBox 10"/>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235487197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eck Yourself">
    <p:spTree>
      <p:nvGrpSpPr>
        <p:cNvPr id="1" name=""/>
        <p:cNvGrpSpPr/>
        <p:nvPr/>
      </p:nvGrpSpPr>
      <p:grpSpPr>
        <a:xfrm>
          <a:off x="0" y="0"/>
          <a:ext cx="0" cy="0"/>
          <a:chOff x="0" y="0"/>
          <a:chExt cx="0" cy="0"/>
        </a:xfrm>
      </p:grpSpPr>
      <p:sp>
        <p:nvSpPr>
          <p:cNvPr id="13" name="Title 12"/>
          <p:cNvSpPr>
            <a:spLocks noGrp="1"/>
          </p:cNvSpPr>
          <p:nvPr>
            <p:ph type="title"/>
          </p:nvPr>
        </p:nvSpPr>
        <p:spPr>
          <a:xfrm>
            <a:off x="1600200" y="476935"/>
            <a:ext cx="7086600" cy="646330"/>
          </a:xfrm>
        </p:spPr>
        <p:txBody>
          <a:bodyPr/>
          <a:lstStyle>
            <a:lvl1pPr algn="l">
              <a:defRPr sz="36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10"/>
          <p:cNvSpPr>
            <a:spLocks noGrp="1"/>
          </p:cNvSpPr>
          <p:nvPr>
            <p:ph type="body" sz="quarter" idx="10"/>
          </p:nvPr>
        </p:nvSpPr>
        <p:spPr>
          <a:xfrm>
            <a:off x="457200" y="1581834"/>
            <a:ext cx="8229600" cy="4818965"/>
          </a:xfrm>
        </p:spPr>
        <p:txBody>
          <a:bodyPr/>
          <a:lstStyle>
            <a:lvl1pPr marL="339725" indent="-339725">
              <a:spcBef>
                <a:spcPts val="0"/>
              </a:spcBef>
              <a:spcAft>
                <a:spcPts val="1800"/>
              </a:spcAft>
              <a:buFont typeface="+mj-lt"/>
              <a:buAutoNum type="arabicPeriod"/>
              <a:defRPr>
                <a:latin typeface="Arial" panose="020B0604020202020204" pitchFamily="34" charset="0"/>
                <a:cs typeface="Arial" panose="020B0604020202020204" pitchFamily="34" charset="0"/>
              </a:defRPr>
            </a:lvl1pPr>
            <a:lvl2pPr marL="914400" indent="-457200">
              <a:buFont typeface="+mj-lt"/>
              <a:buAutoNum type="arabicPeriod"/>
              <a:defRPr>
                <a:latin typeface="Arial" panose="020B0604020202020204" pitchFamily="34" charset="0"/>
                <a:cs typeface="Arial" panose="020B0604020202020204" pitchFamily="34" charset="0"/>
              </a:defRPr>
            </a:lvl2pPr>
            <a:lvl3pPr marL="1371600" indent="-457200">
              <a:buFont typeface="+mj-lt"/>
              <a:buAutoNum type="arabicPeriod"/>
              <a:defRPr>
                <a:latin typeface="Arial" panose="020B0604020202020204" pitchFamily="34" charset="0"/>
                <a:cs typeface="Arial" panose="020B0604020202020204" pitchFamily="34" charset="0"/>
              </a:defRPr>
            </a:lvl3pPr>
            <a:lvl4pPr marL="1714500" indent="-342900">
              <a:buFont typeface="+mj-lt"/>
              <a:buAutoNum type="arabicPeriod"/>
              <a:defRPr>
                <a:latin typeface="Arial" panose="020B0604020202020204" pitchFamily="34" charset="0"/>
                <a:cs typeface="Arial" panose="020B0604020202020204" pitchFamily="34" charset="0"/>
              </a:defRPr>
            </a:lvl4pPr>
            <a:lvl5pPr marL="2171700" indent="-342900">
              <a:buFont typeface="+mj-lt"/>
              <a:buAutoNum type="arabicPeriod"/>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 y="342900"/>
            <a:ext cx="914400" cy="914400"/>
          </a:xfrm>
          <a:prstGeom prst="rect">
            <a:avLst/>
          </a:prstGeom>
        </p:spPr>
      </p:pic>
      <p:cxnSp>
        <p:nvCxnSpPr>
          <p:cNvPr id="8" name="Straight Connector 7"/>
          <p:cNvCxnSpPr/>
          <p:nvPr userDrawn="1"/>
        </p:nvCxnSpPr>
        <p:spPr>
          <a:xfrm>
            <a:off x="457200" y="1447800"/>
            <a:ext cx="82296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863206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Content">
    <p:spTree>
      <p:nvGrpSpPr>
        <p:cNvPr id="1" name=""/>
        <p:cNvGrpSpPr/>
        <p:nvPr/>
      </p:nvGrpSpPr>
      <p:grpSpPr>
        <a:xfrm>
          <a:off x="0" y="0"/>
          <a:ext cx="0" cy="0"/>
          <a:chOff x="0" y="0"/>
          <a:chExt cx="0" cy="0"/>
        </a:xfrm>
      </p:grpSpPr>
      <p:sp>
        <p:nvSpPr>
          <p:cNvPr id="8" name="Top Banner"/>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1" y="160020"/>
            <a:ext cx="8305800" cy="1143000"/>
          </a:xfrm>
        </p:spPr>
        <p:txBody>
          <a:bodyPr/>
          <a:lstStyle>
            <a:lvl1pPr>
              <a:defRPr/>
            </a:lvl1pPr>
          </a:lstStyle>
          <a:p>
            <a:r>
              <a:rPr lang="en-US" dirty="0"/>
              <a:t>Click to edit Master title style</a:t>
            </a:r>
          </a:p>
        </p:txBody>
      </p:sp>
      <p:sp>
        <p:nvSpPr>
          <p:cNvPr id="17" name="Content Placeholder 16"/>
          <p:cNvSpPr>
            <a:spLocks noGrp="1"/>
          </p:cNvSpPr>
          <p:nvPr>
            <p:ph sz="quarter" idx="19"/>
          </p:nvPr>
        </p:nvSpPr>
        <p:spPr>
          <a:xfrm>
            <a:off x="4587241" y="1714500"/>
            <a:ext cx="402336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20"/>
          </p:nvPr>
        </p:nvSpPr>
        <p:spPr>
          <a:xfrm>
            <a:off x="304801" y="1714500"/>
            <a:ext cx="402336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1"/>
          <p:cNvSpPr>
            <a:spLocks noGrp="1"/>
          </p:cNvSpPr>
          <p:nvPr>
            <p:ph sz="quarter" idx="10"/>
          </p:nvPr>
        </p:nvSpPr>
        <p:spPr>
          <a:xfrm>
            <a:off x="990600" y="2133600"/>
            <a:ext cx="3200400" cy="914400"/>
          </a:xfrm>
        </p:spPr>
        <p:txBody>
          <a:bodyPr anchor="ctr"/>
          <a:lstStyle>
            <a:lvl1pPr algn="ctr">
              <a:defRPr>
                <a:latin typeface="+mn-lt"/>
              </a:defRPr>
            </a:lvl1pPr>
          </a:lstStyle>
          <a:p>
            <a:pPr lvl="0"/>
            <a:r>
              <a:rPr lang="en-US" dirty="0"/>
              <a:t>Edit Master text styles</a:t>
            </a:r>
          </a:p>
        </p:txBody>
      </p:sp>
      <p:sp>
        <p:nvSpPr>
          <p:cNvPr id="11" name="#2"/>
          <p:cNvSpPr>
            <a:spLocks noGrp="1"/>
          </p:cNvSpPr>
          <p:nvPr>
            <p:ph sz="quarter" idx="11"/>
          </p:nvPr>
        </p:nvSpPr>
        <p:spPr>
          <a:xfrm>
            <a:off x="990600" y="3124200"/>
            <a:ext cx="3200400" cy="914400"/>
          </a:xfrm>
        </p:spPr>
        <p:txBody>
          <a:bodyPr anchor="ctr"/>
          <a:lstStyle>
            <a:lvl1pPr algn="ctr">
              <a:defRPr>
                <a:latin typeface="+mn-lt"/>
              </a:defRPr>
            </a:lvl1pPr>
          </a:lstStyle>
          <a:p>
            <a:pPr lvl="0"/>
            <a:r>
              <a:rPr lang="en-US" dirty="0"/>
              <a:t>Edit Master text styles</a:t>
            </a:r>
          </a:p>
        </p:txBody>
      </p:sp>
      <p:sp>
        <p:nvSpPr>
          <p:cNvPr id="13" name="#3"/>
          <p:cNvSpPr>
            <a:spLocks noGrp="1"/>
          </p:cNvSpPr>
          <p:nvPr>
            <p:ph sz="quarter" idx="12"/>
          </p:nvPr>
        </p:nvSpPr>
        <p:spPr>
          <a:xfrm>
            <a:off x="990600" y="4114800"/>
            <a:ext cx="3200400" cy="914400"/>
          </a:xfrm>
        </p:spPr>
        <p:txBody>
          <a:bodyPr anchor="ctr"/>
          <a:lstStyle>
            <a:lvl1pPr algn="ctr">
              <a:defRPr>
                <a:latin typeface="+mn-lt"/>
              </a:defRPr>
            </a:lvl1pPr>
          </a:lstStyle>
          <a:p>
            <a:pPr lvl="0"/>
            <a:r>
              <a:rPr lang="en-US" dirty="0"/>
              <a:t>Edit Master text styles</a:t>
            </a:r>
          </a:p>
        </p:txBody>
      </p:sp>
      <p:sp>
        <p:nvSpPr>
          <p:cNvPr id="7" name="#4"/>
          <p:cNvSpPr>
            <a:spLocks noGrp="1"/>
          </p:cNvSpPr>
          <p:nvPr>
            <p:ph sz="quarter" idx="18"/>
          </p:nvPr>
        </p:nvSpPr>
        <p:spPr>
          <a:xfrm>
            <a:off x="990600" y="5105400"/>
            <a:ext cx="3200400" cy="914400"/>
          </a:xfrm>
        </p:spPr>
        <p:txBody>
          <a:bodyPr anchor="ctr"/>
          <a:lstStyle>
            <a:lvl1pPr algn="ctr">
              <a:defRPr>
                <a:latin typeface="+mn-lt"/>
              </a:defRPr>
            </a:lvl1pPr>
          </a:lstStyle>
          <a:p>
            <a:pPr lvl="0"/>
            <a:r>
              <a:rPr lang="en-US" dirty="0"/>
              <a:t>Edit Master text styles</a:t>
            </a:r>
          </a:p>
        </p:txBody>
      </p:sp>
      <p:sp>
        <p:nvSpPr>
          <p:cNvPr id="10"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2"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4" name="TextBox 13"/>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134342174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Rectangle 6"/>
          <p:cNvSpPr/>
          <p:nvPr/>
        </p:nvSpPr>
        <p:spPr>
          <a:xfrm>
            <a:off x="0" y="0"/>
            <a:ext cx="9144000" cy="1463040"/>
          </a:xfrm>
          <a:prstGeom prst="rect">
            <a:avLst/>
          </a:prstGeom>
          <a:solidFill>
            <a:srgbClr val="3AA5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1" y="160020"/>
            <a:ext cx="8305800" cy="1143000"/>
          </a:xfrm>
        </p:spPr>
        <p:txBody>
          <a:bodyPr/>
          <a:lstStyle>
            <a:lvl1pPr>
              <a:defRPr/>
            </a:lvl1pPr>
          </a:lstStyle>
          <a:p>
            <a:r>
              <a:rPr lang="en-US" dirty="0"/>
              <a:t>Click to edit Master title style</a:t>
            </a:r>
          </a:p>
        </p:txBody>
      </p:sp>
      <p:sp>
        <p:nvSpPr>
          <p:cNvPr id="4" name="Content Placeholder 3"/>
          <p:cNvSpPr>
            <a:spLocks noGrp="1"/>
          </p:cNvSpPr>
          <p:nvPr>
            <p:ph sz="quarter" idx="10"/>
          </p:nvPr>
        </p:nvSpPr>
        <p:spPr>
          <a:xfrm>
            <a:off x="1219200" y="3479074"/>
            <a:ext cx="1447800" cy="1092926"/>
          </a:xfrm>
        </p:spPr>
        <p:txBody>
          <a:bodyPr/>
          <a:lstStyle>
            <a:lvl1pPr>
              <a:defRPr sz="900"/>
            </a:lvl1pPr>
          </a:lstStyle>
          <a:p>
            <a:pPr lvl="0"/>
            <a:r>
              <a:rPr lang="en-US" dirty="0"/>
              <a:t>Edit Master text styles</a:t>
            </a:r>
          </a:p>
        </p:txBody>
      </p:sp>
      <p:sp>
        <p:nvSpPr>
          <p:cNvPr id="9" name="Content Placeholder 8"/>
          <p:cNvSpPr>
            <a:spLocks noGrp="1"/>
          </p:cNvSpPr>
          <p:nvPr>
            <p:ph sz="quarter" idx="11"/>
          </p:nvPr>
        </p:nvSpPr>
        <p:spPr>
          <a:xfrm>
            <a:off x="3810000" y="3479074"/>
            <a:ext cx="1524000" cy="1092926"/>
          </a:xfrm>
        </p:spPr>
        <p:txBody>
          <a:bodyPr/>
          <a:lstStyle>
            <a:lvl1pPr>
              <a:defRPr sz="900"/>
            </a:lvl1pPr>
          </a:lstStyle>
          <a:p>
            <a:pPr lvl="0"/>
            <a:r>
              <a:rPr lang="en-US" dirty="0"/>
              <a:t>Edit Master text styles</a:t>
            </a:r>
          </a:p>
        </p:txBody>
      </p:sp>
      <p:sp>
        <p:nvSpPr>
          <p:cNvPr id="11" name="Content Placeholder 10"/>
          <p:cNvSpPr>
            <a:spLocks noGrp="1"/>
          </p:cNvSpPr>
          <p:nvPr>
            <p:ph sz="quarter" idx="12"/>
          </p:nvPr>
        </p:nvSpPr>
        <p:spPr>
          <a:xfrm>
            <a:off x="6248400" y="3479074"/>
            <a:ext cx="1676400" cy="1092926"/>
          </a:xfrm>
        </p:spPr>
        <p:txBody>
          <a:bodyPr/>
          <a:lstStyle>
            <a:lvl1pPr>
              <a:defRPr sz="900"/>
            </a:lvl1pPr>
          </a:lstStyle>
          <a:p>
            <a:pPr lvl="0"/>
            <a:r>
              <a:rPr lang="en-US" dirty="0"/>
              <a:t>Edit Master text styles</a:t>
            </a:r>
          </a:p>
        </p:txBody>
      </p:sp>
      <p:sp>
        <p:nvSpPr>
          <p:cNvPr id="10"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2"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3" name="TextBox 12"/>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214739154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lumMod val="75000"/>
              <a:lumOff val="25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2477024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4.gif"/><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311275" y="160020"/>
            <a:ext cx="729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549275" y="1752600"/>
            <a:ext cx="8045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5"/>
          <p:cNvSpPr txBox="1">
            <a:spLocks noChangeArrowheads="1"/>
          </p:cNvSpPr>
          <p:nvPr/>
        </p:nvSpPr>
        <p:spPr bwMode="auto">
          <a:xfrm>
            <a:off x="7086600" y="6450012"/>
            <a:ext cx="1782763" cy="179388"/>
          </a:xfrm>
          <a:prstGeom prst="rect">
            <a:avLst/>
          </a:prstGeom>
          <a:noFill/>
          <a:ln w="9525">
            <a:noFill/>
            <a:round/>
            <a:headEnd/>
            <a:tailEnd/>
          </a:ln>
          <a:effectLst/>
        </p:spPr>
        <p:txBody>
          <a:bodyPr lIns="0" tIns="0" rIns="0" bIns="0"/>
          <a:lstStyle>
            <a:lvl1pPr algn="ctr">
              <a:lnSpc>
                <a:spcPct val="102000"/>
              </a:lnSpc>
              <a:buFont typeface="Wingdings" charset="2"/>
              <a:buNone/>
              <a:tabLst>
                <a:tab pos="723900" algn="l"/>
                <a:tab pos="1447800" algn="l"/>
                <a:tab pos="2171700" algn="l"/>
              </a:tabLst>
              <a:defRPr sz="1600" b="1" dirty="0" smtClean="0">
                <a:solidFill>
                  <a:srgbClr val="0472BC"/>
                </a:solidFill>
                <a:latin typeface="+mj-lt"/>
                <a:ea typeface="+mn-ea"/>
                <a:cs typeface="Tahoma" pitchFamily="34" charset="0"/>
              </a:defRPr>
            </a:lvl1pPr>
          </a:lstStyle>
          <a:p>
            <a:pPr algn="r" fontAlgn="auto">
              <a:spcBef>
                <a:spcPts val="0"/>
              </a:spcBef>
              <a:spcAft>
                <a:spcPts val="0"/>
              </a:spcAft>
              <a:defRPr/>
            </a:pPr>
            <a:fld id="{52A3D1A6-B8BA-4574-9E0A-9B5ACD22CF89}" type="slidenum">
              <a:rPr lang="en-US" b="0" smtClean="0">
                <a:solidFill>
                  <a:schemeClr val="tx1"/>
                </a:solidFill>
                <a:latin typeface="Arial" panose="020B0604020202020204" pitchFamily="34" charset="0"/>
                <a:cs typeface="Arial" panose="020B0604020202020204" pitchFamily="34" charset="0"/>
              </a:rPr>
              <a:pPr algn="r" fontAlgn="auto">
                <a:spcBef>
                  <a:spcPts val="0"/>
                </a:spcBef>
                <a:spcAft>
                  <a:spcPts val="0"/>
                </a:spcAft>
                <a:defRPr/>
              </a:pPr>
              <a:t>‹#›</a:t>
            </a:fld>
            <a:endParaRPr lang="en-US"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417600"/>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5" r:id="rId3"/>
    <p:sldLayoutId id="2147483956" r:id="rId4"/>
    <p:sldLayoutId id="2147483959" r:id="rId5"/>
    <p:sldLayoutId id="2147483961" r:id="rId6"/>
    <p:sldLayoutId id="2147483963" r:id="rId7"/>
    <p:sldLayoutId id="2147483973" r:id="rId8"/>
  </p:sldLayoutIdLst>
  <p:transition spd="med"/>
  <p:txStyles>
    <p:titleStyle>
      <a:lvl1pPr algn="ctr" rtl="0" eaLnBrk="1" fontAlgn="base" hangingPunct="1">
        <a:spcBef>
          <a:spcPct val="0"/>
        </a:spcBef>
        <a:spcAft>
          <a:spcPct val="0"/>
        </a:spcAft>
        <a:defRPr sz="3200" kern="1200">
          <a:solidFill>
            <a:schemeClr val="bg1"/>
          </a:solidFill>
          <a:latin typeface="Arial" panose="020B0604020202020204" pitchFamily="34" charset="0"/>
          <a:ea typeface="Tahoma" pitchFamily="34" charset="0"/>
          <a:cs typeface="Arial" panose="020B0604020202020204" pitchFamily="34" charset="0"/>
        </a:defRPr>
      </a:lvl1pPr>
      <a:lvl2pPr algn="ctr" rtl="0" eaLnBrk="1" fontAlgn="base" hangingPunct="1">
        <a:spcBef>
          <a:spcPct val="0"/>
        </a:spcBef>
        <a:spcAft>
          <a:spcPct val="0"/>
        </a:spcAft>
        <a:defRPr sz="3200">
          <a:solidFill>
            <a:schemeClr val="tx1"/>
          </a:solidFill>
          <a:latin typeface="Palatino Linotype" pitchFamily="18" charset="0"/>
        </a:defRPr>
      </a:lvl2pPr>
      <a:lvl3pPr algn="ctr" rtl="0" eaLnBrk="1" fontAlgn="base" hangingPunct="1">
        <a:spcBef>
          <a:spcPct val="0"/>
        </a:spcBef>
        <a:spcAft>
          <a:spcPct val="0"/>
        </a:spcAft>
        <a:defRPr sz="3200">
          <a:solidFill>
            <a:schemeClr val="tx1"/>
          </a:solidFill>
          <a:latin typeface="Palatino Linotype" pitchFamily="18" charset="0"/>
        </a:defRPr>
      </a:lvl3pPr>
      <a:lvl4pPr algn="ctr" rtl="0" eaLnBrk="1" fontAlgn="base" hangingPunct="1">
        <a:spcBef>
          <a:spcPct val="0"/>
        </a:spcBef>
        <a:spcAft>
          <a:spcPct val="0"/>
        </a:spcAft>
        <a:defRPr sz="3200">
          <a:solidFill>
            <a:schemeClr val="tx1"/>
          </a:solidFill>
          <a:latin typeface="Palatino Linotype" pitchFamily="18" charset="0"/>
        </a:defRPr>
      </a:lvl4pPr>
      <a:lvl5pPr algn="ctr" rtl="0" eaLnBrk="1" fontAlgn="base" hangingPunct="1">
        <a:spcBef>
          <a:spcPct val="0"/>
        </a:spcBef>
        <a:spcAft>
          <a:spcPct val="0"/>
        </a:spcAft>
        <a:defRPr sz="3200">
          <a:solidFill>
            <a:schemeClr val="tx1"/>
          </a:solidFill>
          <a:latin typeface="Palatino Linotype" pitchFamily="18" charset="0"/>
        </a:defRPr>
      </a:lvl5pPr>
      <a:lvl6pPr marL="457200" algn="ctr" rtl="0" eaLnBrk="1" fontAlgn="base" hangingPunct="1">
        <a:spcBef>
          <a:spcPct val="0"/>
        </a:spcBef>
        <a:spcAft>
          <a:spcPct val="0"/>
        </a:spcAft>
        <a:defRPr sz="3200">
          <a:solidFill>
            <a:schemeClr val="tx1"/>
          </a:solidFill>
          <a:latin typeface="Palatino Linotype" pitchFamily="18" charset="0"/>
        </a:defRPr>
      </a:lvl6pPr>
      <a:lvl7pPr marL="914400" algn="ctr" rtl="0" eaLnBrk="1" fontAlgn="base" hangingPunct="1">
        <a:spcBef>
          <a:spcPct val="0"/>
        </a:spcBef>
        <a:spcAft>
          <a:spcPct val="0"/>
        </a:spcAft>
        <a:defRPr sz="3200">
          <a:solidFill>
            <a:schemeClr val="tx1"/>
          </a:solidFill>
          <a:latin typeface="Palatino Linotype" pitchFamily="18" charset="0"/>
        </a:defRPr>
      </a:lvl7pPr>
      <a:lvl8pPr marL="1371600" algn="ctr" rtl="0" eaLnBrk="1" fontAlgn="base" hangingPunct="1">
        <a:spcBef>
          <a:spcPct val="0"/>
        </a:spcBef>
        <a:spcAft>
          <a:spcPct val="0"/>
        </a:spcAft>
        <a:defRPr sz="3200">
          <a:solidFill>
            <a:schemeClr val="tx1"/>
          </a:solidFill>
          <a:latin typeface="Palatino Linotype" pitchFamily="18" charset="0"/>
        </a:defRPr>
      </a:lvl8pPr>
      <a:lvl9pPr marL="1828800" algn="ctr" rtl="0" eaLnBrk="1" fontAlgn="base" hangingPunct="1">
        <a:spcBef>
          <a:spcPct val="0"/>
        </a:spcBef>
        <a:spcAft>
          <a:spcPct val="0"/>
        </a:spcAft>
        <a:defRPr sz="3200">
          <a:solidFill>
            <a:schemeClr val="tx1"/>
          </a:solidFill>
          <a:latin typeface="Palatino Linotype" pitchFamily="18" charset="0"/>
        </a:defRPr>
      </a:lvl9pPr>
    </p:titleStyle>
    <p:bodyStyle>
      <a:lvl1pPr marL="0" indent="0" algn="l" rtl="0" eaLnBrk="1" fontAlgn="base" hangingPunct="1">
        <a:spcBef>
          <a:spcPct val="20000"/>
        </a:spcBef>
        <a:spcAft>
          <a:spcPct val="0"/>
        </a:spcAft>
        <a:buFont typeface="Arial" pitchFamily="34" charset="0"/>
        <a:buNone/>
        <a:defRPr sz="2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
        <p:nvSpPr>
          <p:cNvPr id="14" name="Copyright"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48503354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35.xml"/><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image" Target="../media/image12.png"/><Relationship Id="rId4" Type="http://schemas.openxmlformats.org/officeDocument/2006/relationships/hyperlink" Target="http://www.pg.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41.xml"/></Relationships>
</file>

<file path=ppt/slides/_rels/slide1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39.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noFill/>
        </p:spPr>
        <p:txBody>
          <a:bodyPr/>
          <a:lstStyle/>
          <a:p>
            <a:r>
              <a:rPr lang="en-US" altLang="en-US" dirty="0">
                <a:solidFill>
                  <a:schemeClr val="tx1"/>
                </a:solidFill>
              </a:rPr>
              <a:t>Chapter 2</a:t>
            </a:r>
            <a:r>
              <a:rPr lang="en-US" altLang="en-US" b="1" dirty="0"/>
              <a:t/>
            </a:r>
            <a:br>
              <a:rPr lang="en-US" altLang="en-US" b="1" dirty="0"/>
            </a:br>
            <a:r>
              <a:rPr lang="en-US" altLang="en-US" sz="2800" dirty="0">
                <a:solidFill>
                  <a:schemeClr val="tx1"/>
                </a:solidFill>
              </a:rPr>
              <a:t>Developing Marketing Strategies and a Marketing Plan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00200"/>
            <a:ext cx="2679727" cy="3429000"/>
          </a:xfrm>
          <a:prstGeom prst="rect">
            <a:avLst/>
          </a:prstGeom>
        </p:spPr>
      </p:pic>
    </p:spTree>
    <p:extLst>
      <p:ext uri="{BB962C8B-B14F-4D97-AF65-F5344CB8AC3E}">
        <p14:creationId xmlns:p14="http://schemas.microsoft.com/office/powerpoint/2010/main" val="5613502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AutoShape 3"/>
          <p:cNvSpPr>
            <a:spLocks noGrp="1" noChangeArrowheads="1"/>
          </p:cNvSpPr>
          <p:nvPr>
            <p:ph type="title"/>
          </p:nvPr>
        </p:nvSpPr>
        <p:spPr/>
        <p:txBody>
          <a:bodyPr>
            <a:normAutofit/>
          </a:bodyPr>
          <a:lstStyle/>
          <a:p>
            <a:r>
              <a:rPr lang="en-US" dirty="0"/>
              <a:t>Step 3: Identifying and Evaluating Opportunities Using </a:t>
            </a:r>
            <a:r>
              <a:rPr lang="en-US" dirty="0">
                <a:hlinkClick r:id="rId3" action="ppaction://hlinksldjump"/>
              </a:rPr>
              <a:t>STP</a:t>
            </a:r>
            <a:endParaRPr lang="en-US" dirty="0"/>
          </a:p>
        </p:txBody>
      </p:sp>
      <p:graphicFrame>
        <p:nvGraphicFramePr>
          <p:cNvPr id="18" name="Content Placeholder 19"/>
          <p:cNvGraphicFramePr>
            <a:graphicFrameLocks/>
          </p:cNvGraphicFramePr>
          <p:nvPr>
            <p:extLst/>
          </p:nvPr>
        </p:nvGraphicFramePr>
        <p:xfrm>
          <a:off x="609600" y="1676400"/>
          <a:ext cx="3932238"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Content Placeholder 16"/>
          <p:cNvSpPr>
            <a:spLocks noGrp="1"/>
          </p:cNvSpPr>
          <p:nvPr>
            <p:ph sz="quarter" idx="10"/>
          </p:nvPr>
        </p:nvSpPr>
        <p:spPr>
          <a:xfrm>
            <a:off x="1295400" y="2362200"/>
            <a:ext cx="2590800" cy="762000"/>
          </a:xfrm>
        </p:spPr>
        <p:txBody>
          <a:bodyPr/>
          <a:lstStyle/>
          <a:p>
            <a:pPr lvl="0" algn="ctr"/>
            <a:r>
              <a:rPr lang="en-US" dirty="0"/>
              <a:t>Segmentation</a:t>
            </a:r>
          </a:p>
        </p:txBody>
      </p:sp>
      <p:sp>
        <p:nvSpPr>
          <p:cNvPr id="12" name="Content Placeholder 11"/>
          <p:cNvSpPr>
            <a:spLocks noGrp="1"/>
          </p:cNvSpPr>
          <p:nvPr>
            <p:ph sz="quarter" idx="11"/>
          </p:nvPr>
        </p:nvSpPr>
        <p:spPr>
          <a:xfrm>
            <a:off x="1295400" y="3657600"/>
            <a:ext cx="2573383" cy="762000"/>
          </a:xfrm>
        </p:spPr>
        <p:txBody>
          <a:bodyPr/>
          <a:lstStyle/>
          <a:p>
            <a:pPr lvl="0" algn="ctr"/>
            <a:r>
              <a:rPr lang="en-US" dirty="0"/>
              <a:t>Targeting</a:t>
            </a:r>
          </a:p>
        </p:txBody>
      </p:sp>
      <p:sp>
        <p:nvSpPr>
          <p:cNvPr id="13" name="Content Placeholder 12"/>
          <p:cNvSpPr>
            <a:spLocks noGrp="1"/>
          </p:cNvSpPr>
          <p:nvPr>
            <p:ph sz="quarter" idx="12"/>
          </p:nvPr>
        </p:nvSpPr>
        <p:spPr>
          <a:xfrm>
            <a:off x="1295400" y="5029200"/>
            <a:ext cx="2514600" cy="762000"/>
          </a:xfrm>
        </p:spPr>
        <p:txBody>
          <a:bodyPr/>
          <a:lstStyle/>
          <a:p>
            <a:pPr lvl="0" algn="ctr"/>
            <a:r>
              <a:rPr lang="en-US" dirty="0"/>
              <a:t>Positioning</a:t>
            </a:r>
          </a:p>
        </p:txBody>
      </p:sp>
      <p:pic>
        <p:nvPicPr>
          <p:cNvPr id="19" name="Content Placeholder 9" descr="An ad for Hertz car rental with the copy &quot;May every mile be a sunny one.&quo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215" y="1600200"/>
            <a:ext cx="3693551" cy="4572000"/>
          </a:xfrm>
          <a:prstGeom prst="rect">
            <a:avLst/>
          </a:prstGeom>
          <a:ln>
            <a:noFill/>
          </a:ln>
          <a:effectLst>
            <a:outerShdw blurRad="292100" dist="139700" dir="2700000" algn="tl" rotWithShape="0">
              <a:srgbClr val="333333">
                <a:alpha val="65000"/>
              </a:srgbClr>
            </a:outerShdw>
          </a:effectLst>
        </p:spPr>
      </p:pic>
      <p:sp>
        <p:nvSpPr>
          <p:cNvPr id="16" name="Text Placeholder 15"/>
          <p:cNvSpPr>
            <a:spLocks noGrp="1"/>
          </p:cNvSpPr>
          <p:nvPr>
            <p:ph type="body" sz="quarter" idx="17"/>
          </p:nvPr>
        </p:nvSpPr>
        <p:spPr/>
        <p:txBody>
          <a:bodyPr/>
          <a:lstStyle/>
          <a:p>
            <a:r>
              <a:rPr lang="en-US" dirty="0"/>
              <a:t>Courtesy The Hertz Corporation</a:t>
            </a:r>
          </a:p>
          <a:p>
            <a:endParaRPr lang="en-US" dirty="0"/>
          </a:p>
        </p:txBody>
      </p:sp>
    </p:spTree>
    <p:extLst>
      <p:ext uri="{BB962C8B-B14F-4D97-AF65-F5344CB8AC3E}">
        <p14:creationId xmlns:p14="http://schemas.microsoft.com/office/powerpoint/2010/main" val="42899177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Step 4: Implement Marketing Mix and Allocate Resources</a:t>
            </a:r>
            <a:endParaRPr lang="en-US" dirty="0"/>
          </a:p>
        </p:txBody>
      </p:sp>
      <p:graphicFrame>
        <p:nvGraphicFramePr>
          <p:cNvPr id="58" name="Content Placeholder 57"/>
          <p:cNvGraphicFramePr>
            <a:graphicFrameLocks noGrp="1"/>
          </p:cNvGraphicFramePr>
          <p:nvPr>
            <p:ph sz="quarter" idx="4294967295"/>
            <p:extLst/>
          </p:nvPr>
        </p:nvGraphicFramePr>
        <p:xfrm>
          <a:off x="2560637" y="1752600"/>
          <a:ext cx="402272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269205" y="3045137"/>
            <a:ext cx="4572000" cy="646331"/>
          </a:xfrm>
          <a:prstGeom prst="rect">
            <a:avLst/>
          </a:prstGeom>
        </p:spPr>
        <p:txBody>
          <a:bodyPr>
            <a:spAutoFit/>
          </a:bodyPr>
          <a:lstStyle/>
          <a:p>
            <a:pPr algn="ctr"/>
            <a:r>
              <a:rPr lang="en-US" dirty="0"/>
              <a:t>Product</a:t>
            </a:r>
          </a:p>
          <a:p>
            <a:pPr algn="ctr"/>
            <a:r>
              <a:rPr lang="en-US" dirty="0"/>
              <a:t>Value Creation</a:t>
            </a:r>
          </a:p>
        </p:txBody>
      </p:sp>
      <p:sp>
        <p:nvSpPr>
          <p:cNvPr id="37" name="Content Placeholder 36"/>
          <p:cNvSpPr>
            <a:spLocks noGrp="1"/>
          </p:cNvSpPr>
          <p:nvPr>
            <p:ph sz="quarter" idx="4294967295"/>
          </p:nvPr>
        </p:nvSpPr>
        <p:spPr>
          <a:xfrm>
            <a:off x="2606674" y="4099137"/>
            <a:ext cx="1897062" cy="1181100"/>
          </a:xfrm>
        </p:spPr>
        <p:txBody>
          <a:bodyPr anchor="ctr"/>
          <a:lstStyle/>
          <a:p>
            <a:pPr algn="ctr"/>
            <a:r>
              <a:rPr lang="en-US" sz="1800" dirty="0">
                <a:latin typeface="+mn-lt"/>
              </a:rPr>
              <a:t>Promotion Value Communication</a:t>
            </a:r>
          </a:p>
        </p:txBody>
      </p:sp>
      <p:sp>
        <p:nvSpPr>
          <p:cNvPr id="15" name="Content Placeholder 14"/>
          <p:cNvSpPr>
            <a:spLocks noGrp="1"/>
          </p:cNvSpPr>
          <p:nvPr>
            <p:ph sz="quarter" idx="4294967295"/>
          </p:nvPr>
        </p:nvSpPr>
        <p:spPr>
          <a:xfrm>
            <a:off x="4672541" y="4117341"/>
            <a:ext cx="1889125" cy="1181100"/>
          </a:xfrm>
        </p:spPr>
        <p:txBody>
          <a:bodyPr anchor="ctr"/>
          <a:lstStyle/>
          <a:p>
            <a:pPr lvl="0" algn="ctr"/>
            <a:r>
              <a:rPr lang="en-US" sz="1800" dirty="0"/>
              <a:t>Place </a:t>
            </a:r>
          </a:p>
          <a:p>
            <a:pPr lvl="0" algn="ctr"/>
            <a:r>
              <a:rPr lang="en-US" sz="1800" dirty="0"/>
              <a:t>Value Delivery</a:t>
            </a:r>
          </a:p>
        </p:txBody>
      </p:sp>
      <p:sp>
        <p:nvSpPr>
          <p:cNvPr id="7" name="Text Placeholder 6" hidden="1"/>
          <p:cNvSpPr>
            <a:spLocks noGrp="1"/>
          </p:cNvSpPr>
          <p:nvPr>
            <p:ph type="body" sz="quarter" idx="16"/>
          </p:nvPr>
        </p:nvSpPr>
        <p:spPr/>
        <p:txBody>
          <a:bodyPr/>
          <a:lstStyle/>
          <a:p>
            <a:endParaRPr lang="en-US"/>
          </a:p>
        </p:txBody>
      </p:sp>
      <p:sp>
        <p:nvSpPr>
          <p:cNvPr id="17" name="Text Placeholder 16" hidden="1"/>
          <p:cNvSpPr>
            <a:spLocks noGrp="1"/>
          </p:cNvSpPr>
          <p:nvPr>
            <p:ph type="body" sz="quarter" idx="11"/>
          </p:nvPr>
        </p:nvSpPr>
        <p:spPr/>
        <p:txBody>
          <a:bodyPr/>
          <a:lstStyle/>
          <a:p>
            <a:r>
              <a:rPr lang="en-US"/>
              <a:t>Courtesy Bell Brands USA</a:t>
            </a:r>
          </a:p>
          <a:p>
            <a:pPr lvl="0"/>
            <a:endParaRPr lang="en-US"/>
          </a:p>
          <a:p>
            <a:endParaRPr lang="en-US" dirty="0"/>
          </a:p>
        </p:txBody>
      </p:sp>
    </p:spTree>
    <p:extLst>
      <p:ext uri="{BB962C8B-B14F-4D97-AF65-F5344CB8AC3E}">
        <p14:creationId xmlns:p14="http://schemas.microsoft.com/office/powerpoint/2010/main" val="10574353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Product and Value Creation</a:t>
            </a:r>
            <a:endParaRPr lang="en-US" dirty="0"/>
          </a:p>
        </p:txBody>
      </p:sp>
      <p:sp>
        <p:nvSpPr>
          <p:cNvPr id="9" name="Content Placeholder 8"/>
          <p:cNvSpPr>
            <a:spLocks noGrp="1"/>
          </p:cNvSpPr>
          <p:nvPr>
            <p:ph sz="half" idx="2"/>
          </p:nvPr>
        </p:nvSpPr>
        <p:spPr>
          <a:xfrm>
            <a:off x="609601" y="1676400"/>
            <a:ext cx="7848599" cy="838200"/>
          </a:xfrm>
        </p:spPr>
        <p:txBody>
          <a:bodyPr/>
          <a:lstStyle/>
          <a:p>
            <a:r>
              <a:rPr lang="en-US" sz="2400" dirty="0"/>
              <a:t>Successful products and services are those that customers perceive as valuable enough to buy.</a:t>
            </a:r>
          </a:p>
        </p:txBody>
      </p:sp>
      <p:pic>
        <p:nvPicPr>
          <p:cNvPr id="3" name="Content Placeholder 2" descr="A photo of the Dyson air multiplie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72105" y="2743200"/>
            <a:ext cx="3089567" cy="3733800"/>
          </a:xfrm>
        </p:spPr>
      </p:pic>
      <p:pic>
        <p:nvPicPr>
          <p:cNvPr id="5" name="Picture 4" descr="A photo of an older-model f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1367" y="2743200"/>
            <a:ext cx="3244381" cy="3962400"/>
          </a:xfrm>
          <a:prstGeom prst="rect">
            <a:avLst/>
          </a:prstGeom>
        </p:spPr>
      </p:pic>
      <p:sp>
        <p:nvSpPr>
          <p:cNvPr id="11" name="Text Placeholder 10"/>
          <p:cNvSpPr>
            <a:spLocks noGrp="1"/>
          </p:cNvSpPr>
          <p:nvPr>
            <p:ph type="body" sz="quarter" idx="11"/>
          </p:nvPr>
        </p:nvSpPr>
        <p:spPr/>
        <p:txBody>
          <a:bodyPr/>
          <a:lstStyle/>
          <a:p>
            <a:r>
              <a:rPr lang="en-US" i="1" dirty="0"/>
              <a:t>Source: Dyson, Inc.; © </a:t>
            </a:r>
            <a:r>
              <a:rPr lang="en-US" i="1" dirty="0" err="1"/>
              <a:t>Stockbyte</a:t>
            </a:r>
            <a:r>
              <a:rPr lang="en-US" i="1" dirty="0"/>
              <a:t>/</a:t>
            </a:r>
            <a:r>
              <a:rPr lang="en-US" i="1" dirty="0" err="1"/>
              <a:t>PunchStock</a:t>
            </a:r>
            <a:r>
              <a:rPr lang="en-US" i="1" dirty="0"/>
              <a:t> RF</a:t>
            </a:r>
            <a:endParaRPr lang="en-US" dirty="0"/>
          </a:p>
        </p:txBody>
      </p:sp>
    </p:spTree>
    <p:extLst>
      <p:ext uri="{BB962C8B-B14F-4D97-AF65-F5344CB8AC3E}">
        <p14:creationId xmlns:p14="http://schemas.microsoft.com/office/powerpoint/2010/main" val="320208419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Price and Value Capture</a:t>
            </a:r>
          </a:p>
        </p:txBody>
      </p:sp>
      <p:sp>
        <p:nvSpPr>
          <p:cNvPr id="2" name="Content Placeholder 1"/>
          <p:cNvSpPr>
            <a:spLocks noGrp="1"/>
          </p:cNvSpPr>
          <p:nvPr>
            <p:ph idx="1"/>
          </p:nvPr>
        </p:nvSpPr>
        <p:spPr/>
        <p:txBody>
          <a:bodyPr/>
          <a:lstStyle/>
          <a:p>
            <a:endParaRPr lang="en-US" dirty="0"/>
          </a:p>
          <a:p>
            <a:r>
              <a:rPr lang="en-US" dirty="0"/>
              <a:t>Price must allow for customers to perceive good value for the product they receive.</a:t>
            </a:r>
          </a:p>
        </p:txBody>
      </p:sp>
      <p:sp>
        <p:nvSpPr>
          <p:cNvPr id="6" name="Text Placeholder 5" hidden="1"/>
          <p:cNvSpPr>
            <a:spLocks noGrp="1"/>
          </p:cNvSpPr>
          <p:nvPr>
            <p:ph type="body" sz="quarter" idx="16"/>
          </p:nvPr>
        </p:nvSpPr>
        <p:spPr/>
        <p:txBody>
          <a:bodyPr/>
          <a:lstStyle/>
          <a:p>
            <a:endParaRPr lang="en-US"/>
          </a:p>
        </p:txBody>
      </p:sp>
      <p:sp>
        <p:nvSpPr>
          <p:cNvPr id="9" name="Text Placeholder 8" hidden="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1099591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Place and Value Delivery</a:t>
            </a:r>
          </a:p>
        </p:txBody>
      </p:sp>
      <p:sp>
        <p:nvSpPr>
          <p:cNvPr id="8" name="Content Placeholder 7"/>
          <p:cNvSpPr>
            <a:spLocks noGrp="1"/>
          </p:cNvSpPr>
          <p:nvPr>
            <p:ph idx="1"/>
          </p:nvPr>
        </p:nvSpPr>
        <p:spPr/>
        <p:txBody>
          <a:bodyPr/>
          <a:lstStyle/>
          <a:p>
            <a:r>
              <a:rPr lang="en-US" dirty="0"/>
              <a:t>The product must be readily accessible </a:t>
            </a:r>
          </a:p>
          <a:p>
            <a:endParaRPr lang="en-US" dirty="0"/>
          </a:p>
          <a:p>
            <a:r>
              <a:rPr lang="en-US" dirty="0"/>
              <a:t>Why is Sephora growing?</a:t>
            </a:r>
          </a:p>
        </p:txBody>
      </p:sp>
      <p:sp>
        <p:nvSpPr>
          <p:cNvPr id="4" name="Text Placeholder 3" hidden="1"/>
          <p:cNvSpPr>
            <a:spLocks noGrp="1"/>
          </p:cNvSpPr>
          <p:nvPr>
            <p:ph type="body" sz="quarter" idx="16"/>
          </p:nvPr>
        </p:nvSpPr>
        <p:spPr/>
        <p:txBody>
          <a:bodyPr/>
          <a:lstStyle/>
          <a:p>
            <a:endParaRPr lang="en-US"/>
          </a:p>
        </p:txBody>
      </p:sp>
      <p:sp>
        <p:nvSpPr>
          <p:cNvPr id="6" name="Text Placeholder 5" hidden="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9383036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Promotion and Value Communication</a:t>
            </a:r>
            <a:endParaRPr lang="en-US" dirty="0"/>
          </a:p>
        </p:txBody>
      </p:sp>
      <p:sp>
        <p:nvSpPr>
          <p:cNvPr id="12" name="Content Placeholder 11"/>
          <p:cNvSpPr>
            <a:spLocks noGrp="1"/>
          </p:cNvSpPr>
          <p:nvPr>
            <p:ph idx="1"/>
          </p:nvPr>
        </p:nvSpPr>
        <p:spPr>
          <a:xfrm>
            <a:off x="2151569" y="1752600"/>
            <a:ext cx="5408160" cy="4640580"/>
          </a:xfrm>
        </p:spPr>
        <p:txBody>
          <a:bodyPr/>
          <a:lstStyle/>
          <a:p>
            <a:pPr marL="457200" indent="-457200">
              <a:buFont typeface="Arial" panose="020B0604020202020204" pitchFamily="34" charset="0"/>
              <a:buChar char="•"/>
            </a:pPr>
            <a:r>
              <a:rPr lang="en-US" dirty="0"/>
              <a:t>Advertising</a:t>
            </a:r>
          </a:p>
          <a:p>
            <a:pPr marL="457200" indent="-457200">
              <a:buFont typeface="Arial" panose="020B0604020202020204" pitchFamily="34" charset="0"/>
              <a:buChar char="•"/>
            </a:pPr>
            <a:r>
              <a:rPr lang="en-US" dirty="0"/>
              <a:t>Personal selling</a:t>
            </a:r>
          </a:p>
          <a:p>
            <a:pPr marL="457200" indent="-457200">
              <a:buFont typeface="Arial" panose="020B0604020202020204" pitchFamily="34" charset="0"/>
              <a:buChar char="•"/>
            </a:pPr>
            <a:r>
              <a:rPr lang="en-US" dirty="0"/>
              <a:t>Sales promotion</a:t>
            </a:r>
          </a:p>
          <a:p>
            <a:pPr marL="457200" indent="-457200">
              <a:buFont typeface="Arial" panose="020B0604020202020204" pitchFamily="34" charset="0"/>
              <a:buChar char="•"/>
            </a:pPr>
            <a:r>
              <a:rPr lang="en-US" dirty="0"/>
              <a:t>Public relations</a:t>
            </a:r>
          </a:p>
          <a:p>
            <a:pPr marL="457200" indent="-457200">
              <a:buFont typeface="Arial" panose="020B0604020202020204" pitchFamily="34" charset="0"/>
              <a:buChar char="•"/>
            </a:pPr>
            <a:r>
              <a:rPr lang="en-US" dirty="0"/>
              <a:t>Direct marketing</a:t>
            </a:r>
          </a:p>
          <a:p>
            <a:pPr marL="457200" indent="-457200">
              <a:buFont typeface="Arial" panose="020B0604020202020204" pitchFamily="34" charset="0"/>
              <a:buChar char="•"/>
            </a:pPr>
            <a:r>
              <a:rPr lang="en-US" dirty="0"/>
              <a:t>Online marketing (including social media)</a:t>
            </a:r>
          </a:p>
        </p:txBody>
      </p:sp>
      <p:sp>
        <p:nvSpPr>
          <p:cNvPr id="4" name="Text Placeholder 3" hidden="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0888382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Step 5: Evaluate Performance </a:t>
            </a:r>
            <a:br>
              <a:rPr lang="en-US" dirty="0"/>
            </a:br>
            <a:r>
              <a:rPr lang="en-US" dirty="0"/>
              <a:t>and Make Adjustments</a:t>
            </a:r>
          </a:p>
        </p:txBody>
      </p:sp>
      <p:pic>
        <p:nvPicPr>
          <p:cNvPr id="30" name="Content Placeholder 29" descr="A diagram of the BCG analysi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6336" y="1596257"/>
            <a:ext cx="5771327" cy="4956943"/>
          </a:xfrm>
        </p:spPr>
      </p:pic>
      <p:grpSp>
        <p:nvGrpSpPr>
          <p:cNvPr id="36" name="Group 35" descr="Click for the P and G website."/>
          <p:cNvGrpSpPr/>
          <p:nvPr/>
        </p:nvGrpSpPr>
        <p:grpSpPr>
          <a:xfrm>
            <a:off x="7545240" y="5200496"/>
            <a:ext cx="1095840" cy="1070521"/>
            <a:chOff x="7057560" y="5867400"/>
            <a:chExt cx="1095840" cy="1070521"/>
          </a:xfrm>
        </p:grpSpPr>
        <p:pic>
          <p:nvPicPr>
            <p:cNvPr id="40965" name="Picture 4" descr="Click for the P&amp;G website.">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5239" y="5867400"/>
              <a:ext cx="420480" cy="391721"/>
            </a:xfrm>
            <a:prstGeom prst="rect">
              <a:avLst/>
            </a:prstGeom>
            <a:noFill/>
            <a:ln w="9525">
              <a:noFill/>
              <a:miter lim="800000"/>
              <a:headEnd/>
              <a:tailEnd/>
            </a:ln>
          </p:spPr>
        </p:pic>
        <p:sp>
          <p:nvSpPr>
            <p:cNvPr id="40968" name="Text Box 8"/>
            <p:cNvSpPr txBox="1">
              <a:spLocks noChangeArrowheads="1"/>
            </p:cNvSpPr>
            <p:nvPr/>
          </p:nvSpPr>
          <p:spPr bwMode="auto">
            <a:xfrm>
              <a:off x="7057560" y="6301064"/>
              <a:ext cx="1095840" cy="636857"/>
            </a:xfrm>
            <a:prstGeom prst="rect">
              <a:avLst/>
            </a:prstGeom>
            <a:noFill/>
            <a:ln w="9525">
              <a:noFill/>
              <a:miter lim="800000"/>
              <a:headEnd/>
              <a:tailEnd/>
            </a:ln>
            <a:effectLst/>
          </p:spPr>
          <p:txBody>
            <a:bodyPr lIns="82058" tIns="41029" rIns="82058" bIns="41029">
              <a:spAutoFit/>
            </a:bodyPr>
            <a:lstStyle/>
            <a:p>
              <a:pPr algn="ctr" defTabSz="820583">
                <a:spcBef>
                  <a:spcPct val="50000"/>
                </a:spcBef>
              </a:pPr>
              <a:r>
                <a:rPr lang="en-US" dirty="0"/>
                <a:t>P&amp;G Website</a:t>
              </a:r>
            </a:p>
          </p:txBody>
        </p:sp>
      </p:grpSp>
      <p:sp>
        <p:nvSpPr>
          <p:cNvPr id="35" name="Text Placeholder 34"/>
          <p:cNvSpPr>
            <a:spLocks noGrp="1"/>
          </p:cNvSpPr>
          <p:nvPr>
            <p:ph type="body" sz="quarter" idx="16"/>
          </p:nvPr>
        </p:nvSpPr>
        <p:spPr/>
        <p:txBody>
          <a:bodyPr/>
          <a:lstStyle/>
          <a:p>
            <a:r>
              <a:rPr lang="en-US">
                <a:hlinkClick r:id="rId6" action="ppaction://hlinksldjump"/>
              </a:rPr>
              <a:t>Jump to Appendix 3 long image description</a:t>
            </a:r>
            <a:endParaRPr lang="en-US" dirty="0">
              <a:hlinkClick r:id="rId6" action="ppaction://hlinksldjump"/>
            </a:endParaRPr>
          </a:p>
        </p:txBody>
      </p:sp>
    </p:spTree>
    <p:extLst>
      <p:ext uri="{BB962C8B-B14F-4D97-AF65-F5344CB8AC3E}">
        <p14:creationId xmlns:p14="http://schemas.microsoft.com/office/powerpoint/2010/main" val="13707939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t>PROGRESS CHECK (2 of 3)</a:t>
            </a:r>
            <a:endParaRPr lang="en-US" dirty="0"/>
          </a:p>
        </p:txBody>
      </p:sp>
      <p:sp>
        <p:nvSpPr>
          <p:cNvPr id="9" name="Text Placeholder 8"/>
          <p:cNvSpPr>
            <a:spLocks noGrp="1"/>
          </p:cNvSpPr>
          <p:nvPr>
            <p:ph type="body" sz="quarter" idx="10"/>
          </p:nvPr>
        </p:nvSpPr>
        <p:spPr/>
        <p:txBody>
          <a:bodyPr/>
          <a:lstStyle/>
          <a:p>
            <a:r>
              <a:rPr lang="en-US"/>
              <a:t>What are the five steps in creating a marketing plan?</a:t>
            </a:r>
          </a:p>
          <a:p>
            <a:r>
              <a:rPr lang="en-US"/>
              <a:t>What tool helps a marketer conduct a situation analysis?</a:t>
            </a:r>
          </a:p>
          <a:p>
            <a:r>
              <a:rPr lang="en-US"/>
              <a:t>What is STP?</a:t>
            </a:r>
          </a:p>
          <a:p>
            <a:r>
              <a:rPr lang="en-US"/>
              <a:t>What do the four quadrants of the portfolio analysis represent?</a:t>
            </a:r>
            <a:endParaRPr 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AutoShape 3"/>
          <p:cNvSpPr>
            <a:spLocks noGrp="1" noChangeArrowheads="1"/>
          </p:cNvSpPr>
          <p:nvPr>
            <p:ph type="title"/>
          </p:nvPr>
        </p:nvSpPr>
        <p:spPr/>
        <p:txBody>
          <a:bodyPr/>
          <a:lstStyle/>
          <a:p>
            <a:r>
              <a:rPr lang="en-US" dirty="0"/>
              <a:t>Growth Strategies</a:t>
            </a:r>
          </a:p>
        </p:txBody>
      </p:sp>
      <p:pic>
        <p:nvPicPr>
          <p:cNvPr id="8" name="Content Placeholder 7" descr="A graphic of the growth strategies mod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5671" y="2077710"/>
            <a:ext cx="5652657" cy="4074179"/>
          </a:xfrm>
        </p:spPr>
      </p:pic>
      <p:sp>
        <p:nvSpPr>
          <p:cNvPr id="20" name="Text Placeholder 19"/>
          <p:cNvSpPr>
            <a:spLocks noGrp="1"/>
          </p:cNvSpPr>
          <p:nvPr>
            <p:ph type="body" sz="quarter" idx="16"/>
          </p:nvPr>
        </p:nvSpPr>
        <p:spPr/>
        <p:txBody>
          <a:bodyPr/>
          <a:lstStyle/>
          <a:p>
            <a:r>
              <a:rPr lang="en-US">
                <a:hlinkClick r:id="rId4" action="ppaction://hlinksldjump"/>
              </a:rPr>
              <a:t>Jump to Appendix  4 long image description</a:t>
            </a:r>
            <a:endParaRPr lang="en-US" dirty="0">
              <a:hlinkClick r:id="rId4" action="ppaction://hlinksldjump"/>
            </a:endParaRPr>
          </a:p>
        </p:txBody>
      </p:sp>
    </p:spTree>
    <p:extLst>
      <p:ext uri="{BB962C8B-B14F-4D97-AF65-F5344CB8AC3E}">
        <p14:creationId xmlns:p14="http://schemas.microsoft.com/office/powerpoint/2010/main" val="174886878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hlinkClick r:id="rId3" action="ppaction://hlinksldjump"/>
              </a:rPr>
              <a:t>Market Development</a:t>
            </a:r>
            <a:endParaRPr lang="en-US" dirty="0"/>
          </a:p>
        </p:txBody>
      </p:sp>
      <p:sp>
        <p:nvSpPr>
          <p:cNvPr id="3" name="Content Placeholder 2"/>
          <p:cNvSpPr>
            <a:spLocks noGrp="1"/>
          </p:cNvSpPr>
          <p:nvPr>
            <p:ph idx="1"/>
          </p:nvPr>
        </p:nvSpPr>
        <p:spPr/>
        <p:txBody>
          <a:bodyPr/>
          <a:lstStyle/>
          <a:p>
            <a:endParaRPr lang="en-US" dirty="0"/>
          </a:p>
          <a:p>
            <a:r>
              <a:rPr lang="en-US" dirty="0"/>
              <a:t>What can a company do to continue to grow in a difficult retail environment?</a:t>
            </a:r>
          </a:p>
          <a:p>
            <a:endParaRPr lang="en-US" dirty="0"/>
          </a:p>
        </p:txBody>
      </p:sp>
      <p:sp>
        <p:nvSpPr>
          <p:cNvPr id="7" name="Text Placeholder 6" hidden="1"/>
          <p:cNvSpPr>
            <a:spLocks noGrp="1"/>
          </p:cNvSpPr>
          <p:nvPr>
            <p:ph type="body" sz="quarter" idx="16"/>
          </p:nvPr>
        </p:nvSpPr>
        <p:spPr/>
        <p:txBody>
          <a:bodyPr/>
          <a:lstStyle/>
          <a:p>
            <a:endParaRPr lang="en-US"/>
          </a:p>
        </p:txBody>
      </p:sp>
      <p:sp>
        <p:nvSpPr>
          <p:cNvPr id="9" name="Text Placeholder 8" hidden="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933123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a:t>Learning Objectives</a:t>
            </a:r>
          </a:p>
        </p:txBody>
      </p:sp>
      <p:sp>
        <p:nvSpPr>
          <p:cNvPr id="15" name="Content Placeholder 14"/>
          <p:cNvSpPr>
            <a:spLocks noGrp="1"/>
          </p:cNvSpPr>
          <p:nvPr>
            <p:ph idx="1"/>
          </p:nvPr>
        </p:nvSpPr>
        <p:spPr/>
        <p:txBody>
          <a:bodyPr/>
          <a:lstStyle/>
          <a:p>
            <a:pPr marL="854075" indent="-854075">
              <a:spcAft>
                <a:spcPts val="1200"/>
              </a:spcAft>
            </a:pPr>
            <a:r>
              <a:rPr lang="en-US" sz="2000" b="1" dirty="0">
                <a:solidFill>
                  <a:schemeClr val="accent1"/>
                </a:solidFill>
              </a:rPr>
              <a:t>Learning Objective 2.1 </a:t>
            </a:r>
            <a:r>
              <a:rPr lang="en-US" sz="2000" dirty="0"/>
              <a:t>Define a marketing strategy.</a:t>
            </a:r>
          </a:p>
          <a:p>
            <a:pPr marL="854075" indent="-854075">
              <a:spcAft>
                <a:spcPts val="1200"/>
              </a:spcAft>
            </a:pPr>
            <a:r>
              <a:rPr lang="en-US" sz="2000" b="1" dirty="0">
                <a:solidFill>
                  <a:schemeClr val="accent1"/>
                </a:solidFill>
              </a:rPr>
              <a:t>Learning Objective 2.2 </a:t>
            </a:r>
            <a:r>
              <a:rPr lang="en-US" sz="2000" dirty="0"/>
              <a:t>Describe the elements of a marketing plan.</a:t>
            </a:r>
          </a:p>
          <a:p>
            <a:pPr marL="854075" indent="-854075">
              <a:spcAft>
                <a:spcPts val="1200"/>
              </a:spcAft>
            </a:pPr>
            <a:r>
              <a:rPr lang="en-US" sz="2000" b="1" dirty="0">
                <a:solidFill>
                  <a:schemeClr val="accent1"/>
                </a:solidFill>
              </a:rPr>
              <a:t>Learning Objective 2.3 </a:t>
            </a:r>
            <a:r>
              <a:rPr lang="en-US" sz="2000" dirty="0"/>
              <a:t>Analyze a marketing situation using SWOT analyses.</a:t>
            </a:r>
          </a:p>
          <a:p>
            <a:pPr marL="854075" indent="-854075">
              <a:spcAft>
                <a:spcPts val="1200"/>
              </a:spcAft>
            </a:pPr>
            <a:r>
              <a:rPr lang="en-US" sz="2000" b="1" dirty="0">
                <a:solidFill>
                  <a:schemeClr val="accent1"/>
                </a:solidFill>
              </a:rPr>
              <a:t>Learning Objective 2.4</a:t>
            </a:r>
            <a:r>
              <a:rPr lang="en-US" sz="2000" dirty="0"/>
              <a:t> Describe how a firm chooses which consumer group(s) to pursue with its marketing efforts.</a:t>
            </a:r>
          </a:p>
          <a:p>
            <a:pPr marL="854075" indent="-854075">
              <a:spcAft>
                <a:spcPts val="1200"/>
              </a:spcAft>
            </a:pPr>
            <a:r>
              <a:rPr lang="en-US" sz="2000" b="1" dirty="0">
                <a:solidFill>
                  <a:schemeClr val="accent1"/>
                </a:solidFill>
              </a:rPr>
              <a:t>Learning Objective 2.5 </a:t>
            </a:r>
            <a:r>
              <a:rPr lang="en-US" sz="2000" dirty="0"/>
              <a:t>Outline the implementation of the marketing mix as a means to increase customer value.</a:t>
            </a:r>
          </a:p>
          <a:p>
            <a:pPr marL="854075" indent="-854075">
              <a:spcAft>
                <a:spcPts val="1200"/>
              </a:spcAft>
            </a:pPr>
            <a:r>
              <a:rPr lang="en-US" sz="2000" b="1" dirty="0">
                <a:solidFill>
                  <a:schemeClr val="accent1"/>
                </a:solidFill>
              </a:rPr>
              <a:t>Learning Objective 2.6 </a:t>
            </a:r>
            <a:r>
              <a:rPr lang="en-US" sz="2000" dirty="0"/>
              <a:t>Summarize portfolio analysis and its use to evaluate marketing performance.</a:t>
            </a:r>
          </a:p>
          <a:p>
            <a:pPr marL="854075" indent="-854075">
              <a:spcAft>
                <a:spcPts val="1200"/>
              </a:spcAft>
            </a:pPr>
            <a:r>
              <a:rPr lang="en-US" sz="2000" b="1" dirty="0">
                <a:solidFill>
                  <a:schemeClr val="accent1"/>
                </a:solidFill>
              </a:rPr>
              <a:t>Learning Objective 2.7 </a:t>
            </a:r>
            <a:r>
              <a:rPr lang="en-US" sz="2000" dirty="0"/>
              <a:t>Describe how firms grow their business.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hlinkClick r:id="rId3" action="ppaction://hlinksldjump"/>
              </a:rPr>
              <a:t>Product Development</a:t>
            </a:r>
            <a:endParaRPr lang="en-US" dirty="0"/>
          </a:p>
        </p:txBody>
      </p:sp>
      <p:sp>
        <p:nvSpPr>
          <p:cNvPr id="8" name="Content Placeholder 7"/>
          <p:cNvSpPr>
            <a:spLocks noGrp="1"/>
          </p:cNvSpPr>
          <p:nvPr>
            <p:ph sz="half" idx="1"/>
          </p:nvPr>
        </p:nvSpPr>
        <p:spPr/>
        <p:txBody>
          <a:bodyPr/>
          <a:lstStyle/>
          <a:p>
            <a:r>
              <a:rPr lang="en-US" i="1" dirty="0"/>
              <a:t>New</a:t>
            </a:r>
            <a:r>
              <a:rPr lang="en-US" dirty="0"/>
              <a:t> product or service</a:t>
            </a:r>
          </a:p>
          <a:p>
            <a:endParaRPr lang="en-US" dirty="0"/>
          </a:p>
          <a:p>
            <a:r>
              <a:rPr lang="en-US" i="1" dirty="0"/>
              <a:t>Current</a:t>
            </a:r>
            <a:r>
              <a:rPr lang="en-US" dirty="0"/>
              <a:t> target market</a:t>
            </a:r>
          </a:p>
        </p:txBody>
      </p:sp>
      <p:pic>
        <p:nvPicPr>
          <p:cNvPr id="16" name="Content Placeholder 1" descr="A movie poster for Netflix's Daredevil series."/>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61848" y="1752600"/>
            <a:ext cx="3020272" cy="4648200"/>
          </a:xfrm>
          <a:prstGeom prst="rect">
            <a:avLst/>
          </a:prstGeom>
          <a:ln>
            <a:noFill/>
          </a:ln>
          <a:effectLst>
            <a:outerShdw blurRad="292100" dist="139700" dir="2700000" algn="tl" rotWithShape="0">
              <a:srgbClr val="333333">
                <a:alpha val="65000"/>
              </a:srgbClr>
            </a:outerShdw>
          </a:effectLst>
        </p:spPr>
      </p:pic>
      <p:sp>
        <p:nvSpPr>
          <p:cNvPr id="13" name="Text Placeholder 12"/>
          <p:cNvSpPr>
            <a:spLocks noGrp="1"/>
          </p:cNvSpPr>
          <p:nvPr>
            <p:ph type="body" sz="quarter" idx="11"/>
          </p:nvPr>
        </p:nvSpPr>
        <p:spPr/>
        <p:txBody>
          <a:bodyPr/>
          <a:lstStyle/>
          <a:p>
            <a:r>
              <a:rPr lang="en-US" dirty="0"/>
              <a:t>© Netflix/</a:t>
            </a:r>
            <a:r>
              <a:rPr lang="en-US" dirty="0" err="1"/>
              <a:t>Photofest</a:t>
            </a:r>
            <a:endParaRPr lang="en-US" dirty="0">
              <a:ea typeface="Times New Roman"/>
            </a:endParaRPr>
          </a:p>
          <a:p>
            <a:endParaRPr lang="en-US" dirty="0"/>
          </a:p>
        </p:txBody>
      </p:sp>
    </p:spTree>
    <p:extLst>
      <p:ext uri="{BB962C8B-B14F-4D97-AF65-F5344CB8AC3E}">
        <p14:creationId xmlns:p14="http://schemas.microsoft.com/office/powerpoint/2010/main" val="380531691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hlinkClick r:id="rId3" action="ppaction://hlinksldjump"/>
              </a:rPr>
              <a:t>Diversification</a:t>
            </a:r>
            <a:endParaRPr lang="en-US" dirty="0"/>
          </a:p>
        </p:txBody>
      </p:sp>
      <p:sp>
        <p:nvSpPr>
          <p:cNvPr id="10" name="Content Placeholder 9"/>
          <p:cNvSpPr>
            <a:spLocks noGrp="1"/>
          </p:cNvSpPr>
          <p:nvPr>
            <p:ph idx="1"/>
          </p:nvPr>
        </p:nvSpPr>
        <p:spPr/>
        <p:txBody>
          <a:bodyPr/>
          <a:lstStyle/>
          <a:p>
            <a:endParaRPr lang="en-US" i="1" dirty="0"/>
          </a:p>
          <a:p>
            <a:r>
              <a:rPr lang="en-US" i="1" dirty="0"/>
              <a:t>New</a:t>
            </a:r>
            <a:r>
              <a:rPr lang="en-US" dirty="0"/>
              <a:t> product or service</a:t>
            </a:r>
          </a:p>
          <a:p>
            <a:endParaRPr lang="en-US" dirty="0"/>
          </a:p>
          <a:p>
            <a:r>
              <a:rPr lang="en-US" i="1" dirty="0"/>
              <a:t>New</a:t>
            </a:r>
            <a:r>
              <a:rPr lang="en-US" dirty="0"/>
              <a:t> market segment</a:t>
            </a:r>
          </a:p>
        </p:txBody>
      </p:sp>
      <p:sp>
        <p:nvSpPr>
          <p:cNvPr id="4" name="Text Placeholder 3" hidden="1"/>
          <p:cNvSpPr>
            <a:spLocks noGrp="1"/>
          </p:cNvSpPr>
          <p:nvPr>
            <p:ph type="body" sz="quarter" idx="16"/>
          </p:nvPr>
        </p:nvSpPr>
        <p:spPr/>
        <p:txBody>
          <a:bodyPr/>
          <a:lstStyle/>
          <a:p>
            <a:endParaRPr lang="en-US"/>
          </a:p>
        </p:txBody>
      </p:sp>
      <p:sp>
        <p:nvSpPr>
          <p:cNvPr id="6" name="Text Placeholder 5" hidden="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956613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t>PROGRESS CHECK (3 of 3)</a:t>
            </a:r>
            <a:endParaRPr lang="en-US" dirty="0"/>
          </a:p>
        </p:txBody>
      </p:sp>
      <p:sp>
        <p:nvSpPr>
          <p:cNvPr id="9" name="Text Placeholder 8"/>
          <p:cNvSpPr>
            <a:spLocks noGrp="1"/>
          </p:cNvSpPr>
          <p:nvPr>
            <p:ph type="body" sz="quarter" idx="10"/>
          </p:nvPr>
        </p:nvSpPr>
        <p:spPr/>
        <p:txBody>
          <a:bodyPr/>
          <a:lstStyle/>
          <a:p>
            <a:r>
              <a:rPr lang="en-US"/>
              <a:t>What are the four growth strategies?</a:t>
            </a:r>
          </a:p>
          <a:p>
            <a:r>
              <a:rPr lang="en-US"/>
              <a:t>What type of strategy is growing the business from existing customers?</a:t>
            </a:r>
          </a:p>
          <a:p>
            <a:r>
              <a:rPr lang="en-US"/>
              <a:t>Which strategy is the riskiest?</a:t>
            </a:r>
            <a:endParaRPr lang="en-US"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Glossary</a:t>
            </a:r>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187833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a:t>Glossary-1</a:t>
            </a:r>
          </a:p>
        </p:txBody>
      </p:sp>
      <p:sp>
        <p:nvSpPr>
          <p:cNvPr id="54275" name="Content Placeholder 2"/>
          <p:cNvSpPr>
            <a:spLocks noGrp="1"/>
          </p:cNvSpPr>
          <p:nvPr>
            <p:ph idx="1"/>
          </p:nvPr>
        </p:nvSpPr>
        <p:spPr/>
        <p:txBody>
          <a:bodyPr/>
          <a:lstStyle/>
          <a:p>
            <a:pPr>
              <a:buNone/>
            </a:pPr>
            <a:r>
              <a:rPr lang="en-US" b="1" dirty="0"/>
              <a:t>Customer excellence </a:t>
            </a:r>
            <a:r>
              <a:rPr lang="en-US" dirty="0"/>
              <a:t>is achieved when a firm develops value-based strategies for retaining loyal customers and provides outstanding customer service.</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a:t>Glossary-2</a:t>
            </a:r>
          </a:p>
        </p:txBody>
      </p:sp>
      <p:sp>
        <p:nvSpPr>
          <p:cNvPr id="55299" name="Content Placeholder 2"/>
          <p:cNvSpPr>
            <a:spLocks noGrp="1"/>
          </p:cNvSpPr>
          <p:nvPr>
            <p:ph idx="1"/>
          </p:nvPr>
        </p:nvSpPr>
        <p:spPr/>
        <p:txBody>
          <a:bodyPr/>
          <a:lstStyle/>
          <a:p>
            <a:pPr>
              <a:buNone/>
            </a:pPr>
            <a:r>
              <a:rPr lang="en-US" dirty="0"/>
              <a:t>A </a:t>
            </a:r>
            <a:r>
              <a:rPr lang="en-US" b="1" dirty="0"/>
              <a:t>diversification strategy </a:t>
            </a:r>
            <a:r>
              <a:rPr lang="en-US" dirty="0"/>
              <a:t>introduces a new product or service to a market segment that is not currently served.</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a:t>Glossary-3</a:t>
            </a:r>
          </a:p>
        </p:txBody>
      </p:sp>
      <p:sp>
        <p:nvSpPr>
          <p:cNvPr id="56323" name="Content Placeholder 2"/>
          <p:cNvSpPr>
            <a:spLocks noGrp="1"/>
          </p:cNvSpPr>
          <p:nvPr>
            <p:ph idx="1"/>
          </p:nvPr>
        </p:nvSpPr>
        <p:spPr/>
        <p:txBody>
          <a:bodyPr/>
          <a:lstStyle/>
          <a:p>
            <a:pPr>
              <a:buNone/>
            </a:pPr>
            <a:r>
              <a:rPr lang="en-US" b="1" dirty="0"/>
              <a:t>Locational excellence </a:t>
            </a:r>
            <a:r>
              <a:rPr lang="en-US" dirty="0"/>
              <a:t>occurs by having a good physical location and Internet presence.</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a:t>Glossary-4</a:t>
            </a:r>
          </a:p>
        </p:txBody>
      </p:sp>
      <p:sp>
        <p:nvSpPr>
          <p:cNvPr id="57347" name="Content Placeholder 2"/>
          <p:cNvSpPr>
            <a:spLocks noGrp="1"/>
          </p:cNvSpPr>
          <p:nvPr>
            <p:ph idx="1"/>
          </p:nvPr>
        </p:nvSpPr>
        <p:spPr/>
        <p:txBody>
          <a:bodyPr/>
          <a:lstStyle/>
          <a:p>
            <a:pPr>
              <a:buNone/>
            </a:pPr>
            <a:r>
              <a:rPr lang="en-US" dirty="0"/>
              <a:t>A </a:t>
            </a:r>
            <a:r>
              <a:rPr lang="en-US" b="1" dirty="0"/>
              <a:t>market development strategy</a:t>
            </a:r>
            <a:r>
              <a:rPr lang="en-US" dirty="0"/>
              <a:t> employs the existing marketing offering to reach new market segments, whether domestic or international.</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Glossary-5</a:t>
            </a:r>
          </a:p>
        </p:txBody>
      </p:sp>
      <p:sp>
        <p:nvSpPr>
          <p:cNvPr id="58371" name="Content Placeholder 2"/>
          <p:cNvSpPr>
            <a:spLocks noGrp="1"/>
          </p:cNvSpPr>
          <p:nvPr>
            <p:ph idx="1"/>
          </p:nvPr>
        </p:nvSpPr>
        <p:spPr/>
        <p:txBody>
          <a:bodyPr/>
          <a:lstStyle/>
          <a:p>
            <a:pPr>
              <a:buNone/>
            </a:pPr>
            <a:r>
              <a:rPr lang="en-US" dirty="0"/>
              <a:t>A </a:t>
            </a:r>
            <a:r>
              <a:rPr lang="en-US" b="1" dirty="0"/>
              <a:t>market penetration strategy </a:t>
            </a:r>
            <a:r>
              <a:rPr lang="en-US" dirty="0"/>
              <a:t>employs the existing marketing mix and focuses the firm’s efforts on existing customers.</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t>Glossary-6</a:t>
            </a:r>
          </a:p>
        </p:txBody>
      </p:sp>
      <p:sp>
        <p:nvSpPr>
          <p:cNvPr id="59395" name="Content Placeholder 2"/>
          <p:cNvSpPr>
            <a:spLocks noGrp="1"/>
          </p:cNvSpPr>
          <p:nvPr>
            <p:ph idx="1"/>
          </p:nvPr>
        </p:nvSpPr>
        <p:spPr/>
        <p:txBody>
          <a:bodyPr/>
          <a:lstStyle/>
          <a:p>
            <a:pPr>
              <a:buNone/>
            </a:pPr>
            <a:r>
              <a:rPr lang="en-US" dirty="0"/>
              <a:t>A </a:t>
            </a:r>
            <a:r>
              <a:rPr lang="en-US" b="1" dirty="0"/>
              <a:t>marketing plan </a:t>
            </a:r>
            <a:r>
              <a:rPr lang="en-US" dirty="0"/>
              <a:t>is a written document composed of an analysis of the current marketing situation, opportunities and threats for the firm, marketing objectives and strategy specified in terms of the four Ps, action programs, and projected or pro forma income (and other financial) statements.</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hlinkClick r:id="rId3" action="ppaction://hlinksldjump"/>
              </a:rPr>
              <a:t>Sustainable Competitive Advantage</a:t>
            </a:r>
            <a:endParaRPr lang="en-US" dirty="0"/>
          </a:p>
        </p:txBody>
      </p:sp>
      <p:pic>
        <p:nvPicPr>
          <p:cNvPr id="3" name="Content Placeholder 2" descr="A graphic of four strategies to create a sustainable competitive advantage."/>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251868" y="1752600"/>
            <a:ext cx="4640263" cy="4640263"/>
          </a:xfrm>
        </p:spPr>
      </p:pic>
      <p:sp>
        <p:nvSpPr>
          <p:cNvPr id="6" name="Text Placeholder 5"/>
          <p:cNvSpPr>
            <a:spLocks noGrp="1"/>
          </p:cNvSpPr>
          <p:nvPr>
            <p:ph type="body" sz="quarter" idx="16"/>
          </p:nvPr>
        </p:nvSpPr>
        <p:spPr/>
        <p:txBody>
          <a:bodyPr/>
          <a:lstStyle/>
          <a:p>
            <a:r>
              <a:rPr lang="en-US">
                <a:hlinkClick r:id="rId5" action="ppaction://hlinksldjump"/>
              </a:rPr>
              <a:t>Jump to Appendix  1 long image description</a:t>
            </a:r>
            <a:endParaRPr lang="en-US" dirty="0"/>
          </a:p>
        </p:txBody>
      </p:sp>
    </p:spTree>
    <p:extLst>
      <p:ext uri="{BB962C8B-B14F-4D97-AF65-F5344CB8AC3E}">
        <p14:creationId xmlns:p14="http://schemas.microsoft.com/office/powerpoint/2010/main" val="117896455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t>Glossary-7</a:t>
            </a:r>
          </a:p>
        </p:txBody>
      </p:sp>
      <p:sp>
        <p:nvSpPr>
          <p:cNvPr id="60419" name="Content Placeholder 2"/>
          <p:cNvSpPr>
            <a:spLocks noGrp="1"/>
          </p:cNvSpPr>
          <p:nvPr>
            <p:ph idx="1"/>
          </p:nvPr>
        </p:nvSpPr>
        <p:spPr/>
        <p:txBody>
          <a:bodyPr/>
          <a:lstStyle/>
          <a:p>
            <a:pPr>
              <a:buNone/>
            </a:pPr>
            <a:r>
              <a:rPr lang="en-US" dirty="0"/>
              <a:t>A </a:t>
            </a:r>
            <a:r>
              <a:rPr lang="en-US" b="1" dirty="0"/>
              <a:t>mission statement </a:t>
            </a:r>
            <a:r>
              <a:rPr lang="en-US" dirty="0"/>
              <a:t>is a broad description of a firm’s objectives and the scope of activities it plans to undertake.</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a:t>Glossary-8</a:t>
            </a:r>
          </a:p>
        </p:txBody>
      </p:sp>
      <p:sp>
        <p:nvSpPr>
          <p:cNvPr id="61443" name="Content Placeholder 2"/>
          <p:cNvSpPr>
            <a:spLocks noGrp="1"/>
          </p:cNvSpPr>
          <p:nvPr>
            <p:ph idx="1"/>
          </p:nvPr>
        </p:nvSpPr>
        <p:spPr/>
        <p:txBody>
          <a:bodyPr/>
          <a:lstStyle/>
          <a:p>
            <a:pPr>
              <a:buNone/>
            </a:pPr>
            <a:r>
              <a:rPr lang="en-US" b="1" dirty="0"/>
              <a:t>Operational excellence </a:t>
            </a:r>
            <a:r>
              <a:rPr lang="en-US" dirty="0"/>
              <a:t>is achieved through efficient operations and excellent supply chain and human resource management.</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a:t>Glossary-9</a:t>
            </a:r>
          </a:p>
        </p:txBody>
      </p:sp>
      <p:sp>
        <p:nvSpPr>
          <p:cNvPr id="62467" name="Content Placeholder 2"/>
          <p:cNvSpPr>
            <a:spLocks noGrp="1"/>
          </p:cNvSpPr>
          <p:nvPr>
            <p:ph idx="1"/>
          </p:nvPr>
        </p:nvSpPr>
        <p:spPr/>
        <p:txBody>
          <a:bodyPr/>
          <a:lstStyle/>
          <a:p>
            <a:pPr>
              <a:buNone/>
            </a:pPr>
            <a:r>
              <a:rPr lang="en-US" dirty="0"/>
              <a:t>A </a:t>
            </a:r>
            <a:r>
              <a:rPr lang="en-US" b="1" dirty="0"/>
              <a:t>product development strategy </a:t>
            </a:r>
            <a:r>
              <a:rPr lang="en-US" dirty="0"/>
              <a:t>offers a new product or service to a firm’s current target market.</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a:t>Glossary-10</a:t>
            </a:r>
          </a:p>
        </p:txBody>
      </p:sp>
      <p:sp>
        <p:nvSpPr>
          <p:cNvPr id="63491" name="Content Placeholder 2"/>
          <p:cNvSpPr>
            <a:spLocks noGrp="1"/>
          </p:cNvSpPr>
          <p:nvPr>
            <p:ph idx="1"/>
          </p:nvPr>
        </p:nvSpPr>
        <p:spPr/>
        <p:txBody>
          <a:bodyPr/>
          <a:lstStyle/>
          <a:p>
            <a:pPr>
              <a:buNone/>
            </a:pPr>
            <a:r>
              <a:rPr lang="en-US" b="1" dirty="0"/>
              <a:t>Product excellence </a:t>
            </a:r>
            <a:r>
              <a:rPr lang="en-US" dirty="0"/>
              <a:t>occurs by having products with high perceived value and effective branding and positioning.</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a:t>Glossary-11</a:t>
            </a:r>
          </a:p>
        </p:txBody>
      </p:sp>
      <p:sp>
        <p:nvSpPr>
          <p:cNvPr id="65539" name="Content Placeholder 2"/>
          <p:cNvSpPr>
            <a:spLocks noGrp="1"/>
          </p:cNvSpPr>
          <p:nvPr>
            <p:ph idx="1"/>
          </p:nvPr>
        </p:nvSpPr>
        <p:spPr/>
        <p:txBody>
          <a:bodyPr/>
          <a:lstStyle/>
          <a:p>
            <a:pPr>
              <a:buNone/>
            </a:pPr>
            <a:r>
              <a:rPr lang="en-US" dirty="0"/>
              <a:t>A </a:t>
            </a:r>
            <a:r>
              <a:rPr lang="en-US" b="1" dirty="0"/>
              <a:t>situation analysis </a:t>
            </a:r>
            <a:r>
              <a:rPr lang="en-US" dirty="0"/>
              <a:t>uses a SWOT analysis that assesses both the internal environment with regard to its Strengths and Weaknesses and the external environment in terms of its Opportunities and Threats.</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a:t>Glossary-12</a:t>
            </a:r>
          </a:p>
        </p:txBody>
      </p:sp>
      <p:sp>
        <p:nvSpPr>
          <p:cNvPr id="66563" name="Content Placeholder 2"/>
          <p:cNvSpPr>
            <a:spLocks noGrp="1"/>
          </p:cNvSpPr>
          <p:nvPr>
            <p:ph idx="1"/>
          </p:nvPr>
        </p:nvSpPr>
        <p:spPr/>
        <p:txBody>
          <a:bodyPr/>
          <a:lstStyle/>
          <a:p>
            <a:pPr>
              <a:buNone/>
            </a:pPr>
            <a:r>
              <a:rPr lang="en-US" b="1" dirty="0"/>
              <a:t>STP</a:t>
            </a:r>
            <a:r>
              <a:rPr lang="en-US" dirty="0"/>
              <a:t> stands for segmentation, targeting, and positioning, and is used to identify and evaluate opportunities for increasing sales and profits.</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8" name="Title 1"/>
          <p:cNvSpPr>
            <a:spLocks noGrp="1"/>
          </p:cNvSpPr>
          <p:nvPr>
            <p:ph type="title"/>
          </p:nvPr>
        </p:nvSpPr>
        <p:spPr/>
        <p:txBody>
          <a:bodyPr/>
          <a:lstStyle/>
          <a:p>
            <a:r>
              <a:rPr lang="en-US" dirty="0"/>
              <a:t>Glossary-13</a:t>
            </a:r>
          </a:p>
        </p:txBody>
      </p:sp>
      <p:sp>
        <p:nvSpPr>
          <p:cNvPr id="67586" name="Content Placeholder 2"/>
          <p:cNvSpPr>
            <a:spLocks noGrp="1"/>
          </p:cNvSpPr>
          <p:nvPr>
            <p:ph idx="1"/>
          </p:nvPr>
        </p:nvSpPr>
        <p:spPr/>
        <p:txBody>
          <a:bodyPr/>
          <a:lstStyle/>
          <a:p>
            <a:pPr>
              <a:buNone/>
            </a:pPr>
            <a:r>
              <a:rPr lang="en-US" dirty="0"/>
              <a:t>A </a:t>
            </a:r>
            <a:r>
              <a:rPr lang="en-US" b="1" dirty="0"/>
              <a:t>sustainable competitive advantage </a:t>
            </a:r>
            <a:r>
              <a:rPr lang="en-US" dirty="0"/>
              <a:t>is an advantage over the competition that is not easily copied, and thus can be maintained over a long period of time.</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162800" y="5181600"/>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Image Descriptions Appendix</a:t>
            </a:r>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9627808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1 Sustainable Competitive Advantage</a:t>
            </a:r>
          </a:p>
        </p:txBody>
      </p:sp>
      <p:sp>
        <p:nvSpPr>
          <p:cNvPr id="3" name="Content Placeholder 2"/>
          <p:cNvSpPr>
            <a:spLocks noGrp="1"/>
          </p:cNvSpPr>
          <p:nvPr>
            <p:ph idx="1"/>
          </p:nvPr>
        </p:nvSpPr>
        <p:spPr/>
        <p:txBody>
          <a:bodyPr/>
          <a:lstStyle/>
          <a:p>
            <a:r>
              <a:rPr lang="en-US" dirty="0"/>
              <a:t>The central circle of customer value is surrounded by smaller circles labeled customer excellence, operational excellence, product excellence, and locational excellence. These are the four macro strategies for developing customer value.</a:t>
            </a:r>
          </a:p>
        </p:txBody>
      </p:sp>
      <p:sp>
        <p:nvSpPr>
          <p:cNvPr id="4" name="Text Placeholder 3"/>
          <p:cNvSpPr>
            <a:spLocks noGrp="1"/>
          </p:cNvSpPr>
          <p:nvPr>
            <p:ph type="body" sz="quarter" idx="16"/>
          </p:nvPr>
        </p:nvSpPr>
        <p:spPr/>
        <p:txBody>
          <a:bodyPr/>
          <a:lstStyle/>
          <a:p>
            <a:r>
              <a:rPr lang="en-US" dirty="0">
                <a:hlinkClick r:id="rId2" action="ppaction://hlinksldjump"/>
              </a:rPr>
              <a:t>Return to slide</a:t>
            </a:r>
            <a:endParaRPr lang="en-US" dirty="0"/>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2 The Marketing Plan</a:t>
            </a:r>
          </a:p>
        </p:txBody>
      </p:sp>
      <p:sp>
        <p:nvSpPr>
          <p:cNvPr id="3" name="Content Placeholder 2"/>
          <p:cNvSpPr>
            <a:spLocks noGrp="1"/>
          </p:cNvSpPr>
          <p:nvPr>
            <p:ph idx="1"/>
          </p:nvPr>
        </p:nvSpPr>
        <p:spPr>
          <a:xfrm>
            <a:off x="549275" y="1752600"/>
            <a:ext cx="7299325" cy="4267200"/>
          </a:xfrm>
        </p:spPr>
        <p:txBody>
          <a:bodyPr/>
          <a:lstStyle/>
          <a:p>
            <a:r>
              <a:rPr lang="en-US" sz="2000" dirty="0"/>
              <a:t>The Planning Phase</a:t>
            </a:r>
          </a:p>
          <a:p>
            <a:r>
              <a:rPr lang="en-US" sz="2000" dirty="0"/>
              <a:t>	Step 1: Business mission and objectives.</a:t>
            </a:r>
          </a:p>
          <a:p>
            <a:r>
              <a:rPr lang="en-US" sz="2000" dirty="0"/>
              <a:t>	Step 2: Situation analysis (SWOT).</a:t>
            </a:r>
          </a:p>
          <a:p>
            <a:r>
              <a:rPr lang="en-US" sz="2000" dirty="0"/>
              <a:t>The Implementation Phase</a:t>
            </a:r>
          </a:p>
          <a:p>
            <a:r>
              <a:rPr lang="en-US" sz="2000" dirty="0"/>
              <a:t>	Step 3: Identify opportunities</a:t>
            </a:r>
          </a:p>
          <a:p>
            <a:pPr marL="1828800"/>
            <a:r>
              <a:rPr lang="en-US" sz="2000" dirty="0"/>
              <a:t>Segmentation, targeting and positioning.</a:t>
            </a:r>
          </a:p>
          <a:p>
            <a:pPr marL="973138"/>
            <a:r>
              <a:rPr lang="en-US" sz="2000" dirty="0"/>
              <a:t>Step 4: Implement marketing mix</a:t>
            </a:r>
          </a:p>
          <a:p>
            <a:pPr marL="973138"/>
            <a:r>
              <a:rPr lang="en-US" sz="2000" dirty="0"/>
              <a:t>	Product, price, place and promotion.</a:t>
            </a:r>
          </a:p>
          <a:p>
            <a:r>
              <a:rPr lang="en-US" sz="2000" dirty="0"/>
              <a:t>The Control Phase</a:t>
            </a:r>
          </a:p>
          <a:p>
            <a:pPr marL="914400"/>
            <a:r>
              <a:rPr lang="en-US" sz="2000" dirty="0"/>
              <a:t>Step 5: Evaluate performance using marketing metrics.</a:t>
            </a:r>
          </a:p>
          <a:p>
            <a:r>
              <a:rPr lang="en-US" sz="2000" dirty="0"/>
              <a:t>All of these result in the marketing strategy. It is not necessary for firms to go through the entire process for every evaluation.</a:t>
            </a:r>
          </a:p>
        </p:txBody>
      </p:sp>
      <p:sp>
        <p:nvSpPr>
          <p:cNvPr id="4" name="Text Placeholder 3"/>
          <p:cNvSpPr>
            <a:spLocks noGrp="1"/>
          </p:cNvSpPr>
          <p:nvPr>
            <p:ph type="body" sz="quarter" idx="16"/>
          </p:nvPr>
        </p:nvSpPr>
        <p:spPr/>
        <p:txBody>
          <a:bodyPr/>
          <a:lstStyle/>
          <a:p>
            <a:r>
              <a:rPr lang="en-US" dirty="0">
                <a:hlinkClick r:id="rId2" action="ppaction://hlinksldjump"/>
              </a:rPr>
              <a:t>Return to slide</a:t>
            </a:r>
            <a:endParaRPr lang="en-US" dirty="0"/>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PROGRESS CHECK (1 of 3)</a:t>
            </a:r>
            <a:endParaRPr lang="en-US" dirty="0"/>
          </a:p>
        </p:txBody>
      </p:sp>
      <p:sp>
        <p:nvSpPr>
          <p:cNvPr id="9" name="Text Placeholder 8"/>
          <p:cNvSpPr>
            <a:spLocks noGrp="1"/>
          </p:cNvSpPr>
          <p:nvPr>
            <p:ph type="body" sz="quarter" idx="10"/>
          </p:nvPr>
        </p:nvSpPr>
        <p:spPr/>
        <p:txBody>
          <a:bodyPr/>
          <a:lstStyle/>
          <a:p>
            <a:r>
              <a:rPr lang="en-US"/>
              <a:t>What are the various components of a marketing strategy?</a:t>
            </a:r>
          </a:p>
          <a:p>
            <a:r>
              <a:rPr lang="en-US"/>
              <a:t>List the four macro strategies that can help a firm develop a sustainable competitive advantage.</a:t>
            </a:r>
            <a:endParaRPr lang="en-US"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3 Step 5: Evaluate Performance and Make Adjustments</a:t>
            </a:r>
          </a:p>
        </p:txBody>
      </p:sp>
      <p:sp>
        <p:nvSpPr>
          <p:cNvPr id="3" name="Content Placeholder 2"/>
          <p:cNvSpPr>
            <a:spLocks noGrp="1"/>
          </p:cNvSpPr>
          <p:nvPr>
            <p:ph idx="1"/>
          </p:nvPr>
        </p:nvSpPr>
        <p:spPr/>
        <p:txBody>
          <a:bodyPr/>
          <a:lstStyle/>
          <a:p>
            <a:r>
              <a:rPr lang="en-US" sz="2000" dirty="0"/>
              <a:t>A square is divided into four equal quadrants. The vertical axis, market growth rate, is labeled high on the upper end and low on the lower end. The horizontal axis, relative market share, is labeled high on the left side and low on the right side. The quadrants are labeled as follows:</a:t>
            </a:r>
          </a:p>
          <a:p>
            <a:r>
              <a:rPr lang="en-US" sz="2000" dirty="0"/>
              <a:t>Stars. High market growth rate. High relative market share.</a:t>
            </a:r>
          </a:p>
          <a:p>
            <a:r>
              <a:rPr lang="en-US" sz="2000" dirty="0"/>
              <a:t>Question marks.  High market growth rate. Low relative market share. </a:t>
            </a:r>
          </a:p>
          <a:p>
            <a:r>
              <a:rPr lang="en-US" sz="2000" dirty="0"/>
              <a:t>Cash cows. Low market growth rate. High relative market share. </a:t>
            </a:r>
          </a:p>
          <a:p>
            <a:r>
              <a:rPr lang="en-US" sz="2000" dirty="0"/>
              <a:t>Dogs. Low market growth rate. Low relative market share.</a:t>
            </a:r>
          </a:p>
        </p:txBody>
      </p:sp>
      <p:sp>
        <p:nvSpPr>
          <p:cNvPr id="4" name="Text Placeholder 3"/>
          <p:cNvSpPr>
            <a:spLocks noGrp="1"/>
          </p:cNvSpPr>
          <p:nvPr>
            <p:ph type="body" sz="quarter" idx="16"/>
          </p:nvPr>
        </p:nvSpPr>
        <p:spPr/>
        <p:txBody>
          <a:bodyPr/>
          <a:lstStyle/>
          <a:p>
            <a:r>
              <a:rPr lang="en-US" dirty="0">
                <a:hlinkClick r:id="rId2" action="ppaction://hlinksldjump"/>
              </a:rPr>
              <a:t>Return to slide</a:t>
            </a:r>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4 Growth Strategies</a:t>
            </a:r>
          </a:p>
        </p:txBody>
      </p:sp>
      <p:sp>
        <p:nvSpPr>
          <p:cNvPr id="3" name="Content Placeholder 2"/>
          <p:cNvSpPr>
            <a:spLocks noGrp="1"/>
          </p:cNvSpPr>
          <p:nvPr>
            <p:ph idx="1"/>
          </p:nvPr>
        </p:nvSpPr>
        <p:spPr/>
        <p:txBody>
          <a:bodyPr/>
          <a:lstStyle/>
          <a:p>
            <a:r>
              <a:rPr lang="en-US" dirty="0"/>
              <a:t>Market penetration (current market and current products and services).</a:t>
            </a:r>
          </a:p>
          <a:p>
            <a:r>
              <a:rPr lang="en-US" dirty="0"/>
              <a:t>Product development (current market and new products and services).</a:t>
            </a:r>
          </a:p>
          <a:p>
            <a:r>
              <a:rPr lang="en-US" dirty="0"/>
              <a:t>Market development (new market and current products and services).</a:t>
            </a:r>
          </a:p>
          <a:p>
            <a:r>
              <a:rPr lang="en-US" dirty="0"/>
              <a:t>Diversification (new market and new products and services).</a:t>
            </a:r>
          </a:p>
        </p:txBody>
      </p:sp>
      <p:sp>
        <p:nvSpPr>
          <p:cNvPr id="4" name="Text Placeholder 3"/>
          <p:cNvSpPr>
            <a:spLocks noGrp="1"/>
          </p:cNvSpPr>
          <p:nvPr>
            <p:ph type="body" sz="quarter" idx="16"/>
          </p:nvPr>
        </p:nvSpPr>
        <p:spPr/>
        <p:txBody>
          <a:bodyPr/>
          <a:lstStyle/>
          <a:p>
            <a:r>
              <a:rPr lang="en-US" dirty="0">
                <a:hlinkClick r:id="rId2" action="ppaction://hlinksldjump"/>
              </a:rPr>
              <a:t>Return to slide</a:t>
            </a:r>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Marketing</a:t>
            </a:r>
            <a:br>
              <a:rPr lang="en-US" dirty="0"/>
            </a:br>
            <a:r>
              <a:rPr lang="en-US" dirty="0"/>
              <a:t>Chapter 2</a:t>
            </a:r>
          </a:p>
        </p:txBody>
      </p:sp>
      <p:sp>
        <p:nvSpPr>
          <p:cNvPr id="5" name="Subtitle 4"/>
          <p:cNvSpPr>
            <a:spLocks noGrp="1"/>
          </p:cNvSpPr>
          <p:nvPr>
            <p:ph type="subTitle" idx="1"/>
          </p:nvPr>
        </p:nvSpPr>
        <p:spPr/>
        <p:txBody>
          <a:bodyPr/>
          <a:lstStyle/>
          <a:p>
            <a:r>
              <a:rPr lang="en-US" dirty="0"/>
              <a:t>The End</a:t>
            </a:r>
          </a:p>
        </p:txBody>
      </p:sp>
      <p:sp>
        <p:nvSpPr>
          <p:cNvPr id="3" name="Text Placeholder 2"/>
          <p:cNvSpPr>
            <a:spLocks noGrp="1"/>
          </p:cNvSpPr>
          <p:nvPr>
            <p:ph type="body" sz="quarter" idx="11"/>
          </p:nvPr>
        </p:nvSpPr>
        <p:spPr/>
        <p:txBody>
          <a:bodyPr/>
          <a:lstStyle/>
          <a:p>
            <a:r>
              <a:rPr lang="en-US" dirty="0"/>
              <a:t>The End</a:t>
            </a:r>
          </a:p>
        </p:txBody>
      </p:sp>
    </p:spTree>
    <p:extLst>
      <p:ext uri="{BB962C8B-B14F-4D97-AF65-F5344CB8AC3E}">
        <p14:creationId xmlns:p14="http://schemas.microsoft.com/office/powerpoint/2010/main" val="37889467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The </a:t>
            </a:r>
            <a:r>
              <a:rPr lang="en-US" dirty="0">
                <a:hlinkClick r:id="rId3" action="ppaction://hlinksldjump"/>
              </a:rPr>
              <a:t>Marketing Plan</a:t>
            </a:r>
            <a:endParaRPr lang="en-US" dirty="0"/>
          </a:p>
        </p:txBody>
      </p:sp>
      <p:pic>
        <p:nvPicPr>
          <p:cNvPr id="5" name="Picture 4" descr="A graphic of the steps in the marketing pl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516239"/>
            <a:ext cx="6400800" cy="4960620"/>
          </a:xfrm>
          <a:prstGeom prst="rect">
            <a:avLst/>
          </a:prstGeom>
        </p:spPr>
      </p:pic>
      <p:sp>
        <p:nvSpPr>
          <p:cNvPr id="35" name="Text Placeholder 34"/>
          <p:cNvSpPr>
            <a:spLocks noGrp="1"/>
          </p:cNvSpPr>
          <p:nvPr>
            <p:ph type="body" sz="quarter" idx="16"/>
          </p:nvPr>
        </p:nvSpPr>
        <p:spPr/>
        <p:txBody>
          <a:bodyPr/>
          <a:lstStyle/>
          <a:p>
            <a:r>
              <a:rPr lang="en-US" dirty="0">
                <a:hlinkClick r:id="rId5" action="ppaction://hlinksldjump"/>
              </a:rPr>
              <a:t>Jump to Appendix  2 long image description</a:t>
            </a:r>
          </a:p>
        </p:txBody>
      </p:sp>
    </p:spTree>
    <p:extLst>
      <p:ext uri="{BB962C8B-B14F-4D97-AF65-F5344CB8AC3E}">
        <p14:creationId xmlns:p14="http://schemas.microsoft.com/office/powerpoint/2010/main" val="32677692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Three Phases of a Strategic Plan</a:t>
            </a:r>
            <a:endParaRPr lang="en-US" dirty="0"/>
          </a:p>
        </p:txBody>
      </p:sp>
      <p:grpSp>
        <p:nvGrpSpPr>
          <p:cNvPr id="26" name="Group 25"/>
          <p:cNvGrpSpPr/>
          <p:nvPr/>
        </p:nvGrpSpPr>
        <p:grpSpPr>
          <a:xfrm>
            <a:off x="1318075" y="3160156"/>
            <a:ext cx="6754886" cy="1651986"/>
            <a:chOff x="1338726" y="3758214"/>
            <a:chExt cx="6754886" cy="1651986"/>
          </a:xfrm>
        </p:grpSpPr>
        <p:sp>
          <p:nvSpPr>
            <p:cNvPr id="8" name="Freeform 7"/>
            <p:cNvSpPr/>
            <p:nvPr/>
          </p:nvSpPr>
          <p:spPr>
            <a:xfrm>
              <a:off x="1338726" y="3758214"/>
              <a:ext cx="1651986" cy="1651986"/>
            </a:xfrm>
            <a:custGeom>
              <a:avLst/>
              <a:gdLst>
                <a:gd name="connsiteX0" fmla="*/ 0 w 1651986"/>
                <a:gd name="connsiteY0" fmla="*/ 165199 h 1651986"/>
                <a:gd name="connsiteX1" fmla="*/ 165199 w 1651986"/>
                <a:gd name="connsiteY1" fmla="*/ 0 h 1651986"/>
                <a:gd name="connsiteX2" fmla="*/ 1486787 w 1651986"/>
                <a:gd name="connsiteY2" fmla="*/ 0 h 1651986"/>
                <a:gd name="connsiteX3" fmla="*/ 1651986 w 1651986"/>
                <a:gd name="connsiteY3" fmla="*/ 165199 h 1651986"/>
                <a:gd name="connsiteX4" fmla="*/ 1651986 w 1651986"/>
                <a:gd name="connsiteY4" fmla="*/ 1486787 h 1651986"/>
                <a:gd name="connsiteX5" fmla="*/ 1486787 w 1651986"/>
                <a:gd name="connsiteY5" fmla="*/ 1651986 h 1651986"/>
                <a:gd name="connsiteX6" fmla="*/ 165199 w 1651986"/>
                <a:gd name="connsiteY6" fmla="*/ 1651986 h 1651986"/>
                <a:gd name="connsiteX7" fmla="*/ 0 w 1651986"/>
                <a:gd name="connsiteY7" fmla="*/ 1486787 h 1651986"/>
                <a:gd name="connsiteX8" fmla="*/ 0 w 1651986"/>
                <a:gd name="connsiteY8" fmla="*/ 165199 h 165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986" h="1651986">
                  <a:moveTo>
                    <a:pt x="0" y="165199"/>
                  </a:moveTo>
                  <a:cubicBezTo>
                    <a:pt x="0" y="73962"/>
                    <a:pt x="73962" y="0"/>
                    <a:pt x="165199" y="0"/>
                  </a:cubicBezTo>
                  <a:lnTo>
                    <a:pt x="1486787" y="0"/>
                  </a:lnTo>
                  <a:cubicBezTo>
                    <a:pt x="1578024" y="0"/>
                    <a:pt x="1651986" y="73962"/>
                    <a:pt x="1651986" y="165199"/>
                  </a:cubicBezTo>
                  <a:lnTo>
                    <a:pt x="1651986" y="1486787"/>
                  </a:lnTo>
                  <a:cubicBezTo>
                    <a:pt x="1651986" y="1578024"/>
                    <a:pt x="1578024" y="1651986"/>
                    <a:pt x="1486787" y="1651986"/>
                  </a:cubicBezTo>
                  <a:lnTo>
                    <a:pt x="165199" y="1651986"/>
                  </a:lnTo>
                  <a:cubicBezTo>
                    <a:pt x="73962" y="1651986"/>
                    <a:pt x="0" y="1578024"/>
                    <a:pt x="0" y="1486787"/>
                  </a:cubicBezTo>
                  <a:lnTo>
                    <a:pt x="0" y="16519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09345" tIns="109345" rIns="109345" bIns="109345"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9" name="Freeform 8"/>
            <p:cNvSpPr/>
            <p:nvPr/>
          </p:nvSpPr>
          <p:spPr>
            <a:xfrm>
              <a:off x="3174905" y="4325653"/>
              <a:ext cx="318209" cy="396949"/>
            </a:xfrm>
            <a:custGeom>
              <a:avLst/>
              <a:gdLst>
                <a:gd name="connsiteX0" fmla="*/ 0 w 318209"/>
                <a:gd name="connsiteY0" fmla="*/ 79390 h 396949"/>
                <a:gd name="connsiteX1" fmla="*/ 159105 w 318209"/>
                <a:gd name="connsiteY1" fmla="*/ 79390 h 396949"/>
                <a:gd name="connsiteX2" fmla="*/ 159105 w 318209"/>
                <a:gd name="connsiteY2" fmla="*/ 0 h 396949"/>
                <a:gd name="connsiteX3" fmla="*/ 318209 w 318209"/>
                <a:gd name="connsiteY3" fmla="*/ 198475 h 396949"/>
                <a:gd name="connsiteX4" fmla="*/ 159105 w 318209"/>
                <a:gd name="connsiteY4" fmla="*/ 396949 h 396949"/>
                <a:gd name="connsiteX5" fmla="*/ 159105 w 318209"/>
                <a:gd name="connsiteY5" fmla="*/ 317559 h 396949"/>
                <a:gd name="connsiteX6" fmla="*/ 0 w 318209"/>
                <a:gd name="connsiteY6" fmla="*/ 317559 h 396949"/>
                <a:gd name="connsiteX7" fmla="*/ 0 w 318209"/>
                <a:gd name="connsiteY7" fmla="*/ 79390 h 3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209" h="396949">
                  <a:moveTo>
                    <a:pt x="0" y="79390"/>
                  </a:moveTo>
                  <a:lnTo>
                    <a:pt x="159105" y="79390"/>
                  </a:lnTo>
                  <a:lnTo>
                    <a:pt x="159105" y="0"/>
                  </a:lnTo>
                  <a:lnTo>
                    <a:pt x="318209" y="198475"/>
                  </a:lnTo>
                  <a:lnTo>
                    <a:pt x="159105" y="396949"/>
                  </a:lnTo>
                  <a:lnTo>
                    <a:pt x="159105" y="317559"/>
                  </a:lnTo>
                  <a:lnTo>
                    <a:pt x="0" y="317559"/>
                  </a:lnTo>
                  <a:lnTo>
                    <a:pt x="0" y="79390"/>
                  </a:lnTo>
                  <a:close/>
                </a:path>
              </a:pathLst>
            </a:cu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0" tIns="79390" rIns="95463" bIns="79390" numCol="1" spcCol="1270" anchor="ctr" anchorCtr="0">
              <a:noAutofit/>
            </a:bodyPr>
            <a:lstStyle/>
            <a:p>
              <a:pPr lvl="0" algn="ctr" defTabSz="1244600">
                <a:lnSpc>
                  <a:spcPct val="90000"/>
                </a:lnSpc>
                <a:spcBef>
                  <a:spcPct val="0"/>
                </a:spcBef>
                <a:spcAft>
                  <a:spcPct val="35000"/>
                </a:spcAft>
              </a:pPr>
              <a:endParaRPr lang="en-US" sz="2800" kern="1200" dirty="0"/>
            </a:p>
          </p:txBody>
        </p:sp>
        <p:sp>
          <p:nvSpPr>
            <p:cNvPr id="11" name="Freeform 10"/>
            <p:cNvSpPr/>
            <p:nvPr/>
          </p:nvSpPr>
          <p:spPr>
            <a:xfrm>
              <a:off x="3880470" y="3758214"/>
              <a:ext cx="1651986" cy="1651986"/>
            </a:xfrm>
            <a:custGeom>
              <a:avLst/>
              <a:gdLst>
                <a:gd name="connsiteX0" fmla="*/ 0 w 1651986"/>
                <a:gd name="connsiteY0" fmla="*/ 165199 h 1651986"/>
                <a:gd name="connsiteX1" fmla="*/ 165199 w 1651986"/>
                <a:gd name="connsiteY1" fmla="*/ 0 h 1651986"/>
                <a:gd name="connsiteX2" fmla="*/ 1486787 w 1651986"/>
                <a:gd name="connsiteY2" fmla="*/ 0 h 1651986"/>
                <a:gd name="connsiteX3" fmla="*/ 1651986 w 1651986"/>
                <a:gd name="connsiteY3" fmla="*/ 165199 h 1651986"/>
                <a:gd name="connsiteX4" fmla="*/ 1651986 w 1651986"/>
                <a:gd name="connsiteY4" fmla="*/ 1486787 h 1651986"/>
                <a:gd name="connsiteX5" fmla="*/ 1486787 w 1651986"/>
                <a:gd name="connsiteY5" fmla="*/ 1651986 h 1651986"/>
                <a:gd name="connsiteX6" fmla="*/ 165199 w 1651986"/>
                <a:gd name="connsiteY6" fmla="*/ 1651986 h 1651986"/>
                <a:gd name="connsiteX7" fmla="*/ 0 w 1651986"/>
                <a:gd name="connsiteY7" fmla="*/ 1486787 h 1651986"/>
                <a:gd name="connsiteX8" fmla="*/ 0 w 1651986"/>
                <a:gd name="connsiteY8" fmla="*/ 165199 h 165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986" h="1651986">
                  <a:moveTo>
                    <a:pt x="0" y="165199"/>
                  </a:moveTo>
                  <a:cubicBezTo>
                    <a:pt x="0" y="73962"/>
                    <a:pt x="73962" y="0"/>
                    <a:pt x="165199" y="0"/>
                  </a:cubicBezTo>
                  <a:lnTo>
                    <a:pt x="1486787" y="0"/>
                  </a:lnTo>
                  <a:cubicBezTo>
                    <a:pt x="1578024" y="0"/>
                    <a:pt x="1651986" y="73962"/>
                    <a:pt x="1651986" y="165199"/>
                  </a:cubicBezTo>
                  <a:lnTo>
                    <a:pt x="1651986" y="1486787"/>
                  </a:lnTo>
                  <a:cubicBezTo>
                    <a:pt x="1651986" y="1578024"/>
                    <a:pt x="1578024" y="1651986"/>
                    <a:pt x="1486787" y="1651986"/>
                  </a:cubicBezTo>
                  <a:lnTo>
                    <a:pt x="165199" y="1651986"/>
                  </a:lnTo>
                  <a:cubicBezTo>
                    <a:pt x="73962" y="1651986"/>
                    <a:pt x="0" y="1578024"/>
                    <a:pt x="0" y="1486787"/>
                  </a:cubicBezTo>
                  <a:lnTo>
                    <a:pt x="0" y="16519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9345" tIns="109345" rIns="109345" bIns="109345"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12" name="Freeform 11"/>
            <p:cNvSpPr/>
            <p:nvPr/>
          </p:nvSpPr>
          <p:spPr>
            <a:xfrm>
              <a:off x="5817286" y="4308218"/>
              <a:ext cx="318209" cy="396949"/>
            </a:xfrm>
            <a:custGeom>
              <a:avLst/>
              <a:gdLst>
                <a:gd name="connsiteX0" fmla="*/ 0 w 318209"/>
                <a:gd name="connsiteY0" fmla="*/ 79390 h 396949"/>
                <a:gd name="connsiteX1" fmla="*/ 159105 w 318209"/>
                <a:gd name="connsiteY1" fmla="*/ 79390 h 396949"/>
                <a:gd name="connsiteX2" fmla="*/ 159105 w 318209"/>
                <a:gd name="connsiteY2" fmla="*/ 0 h 396949"/>
                <a:gd name="connsiteX3" fmla="*/ 318209 w 318209"/>
                <a:gd name="connsiteY3" fmla="*/ 198475 h 396949"/>
                <a:gd name="connsiteX4" fmla="*/ 159105 w 318209"/>
                <a:gd name="connsiteY4" fmla="*/ 396949 h 396949"/>
                <a:gd name="connsiteX5" fmla="*/ 159105 w 318209"/>
                <a:gd name="connsiteY5" fmla="*/ 317559 h 396949"/>
                <a:gd name="connsiteX6" fmla="*/ 0 w 318209"/>
                <a:gd name="connsiteY6" fmla="*/ 317559 h 396949"/>
                <a:gd name="connsiteX7" fmla="*/ 0 w 318209"/>
                <a:gd name="connsiteY7" fmla="*/ 79390 h 3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209" h="396949">
                  <a:moveTo>
                    <a:pt x="0" y="79390"/>
                  </a:moveTo>
                  <a:lnTo>
                    <a:pt x="159105" y="79390"/>
                  </a:lnTo>
                  <a:lnTo>
                    <a:pt x="159105" y="0"/>
                  </a:lnTo>
                  <a:lnTo>
                    <a:pt x="318209" y="198475"/>
                  </a:lnTo>
                  <a:lnTo>
                    <a:pt x="159105" y="396949"/>
                  </a:lnTo>
                  <a:lnTo>
                    <a:pt x="159105" y="317559"/>
                  </a:lnTo>
                  <a:lnTo>
                    <a:pt x="0" y="317559"/>
                  </a:lnTo>
                  <a:lnTo>
                    <a:pt x="0" y="79390"/>
                  </a:lnTo>
                  <a:close/>
                </a:path>
              </a:pathLst>
            </a:custGeom>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0" tIns="79390" rIns="95463" bIns="79390" numCol="1" spcCol="1270" anchor="ctr" anchorCtr="0">
              <a:noAutofit/>
            </a:bodyPr>
            <a:lstStyle/>
            <a:p>
              <a:pPr lvl="0" algn="ctr" defTabSz="1244600">
                <a:lnSpc>
                  <a:spcPct val="90000"/>
                </a:lnSpc>
                <a:spcBef>
                  <a:spcPct val="0"/>
                </a:spcBef>
                <a:spcAft>
                  <a:spcPct val="35000"/>
                </a:spcAft>
              </a:pPr>
              <a:endParaRPr lang="en-US" sz="2800" kern="1200" dirty="0"/>
            </a:p>
          </p:txBody>
        </p:sp>
        <p:sp>
          <p:nvSpPr>
            <p:cNvPr id="15" name="Freeform 14"/>
            <p:cNvSpPr/>
            <p:nvPr/>
          </p:nvSpPr>
          <p:spPr>
            <a:xfrm>
              <a:off x="6441626" y="3758214"/>
              <a:ext cx="1651986" cy="1651986"/>
            </a:xfrm>
            <a:custGeom>
              <a:avLst/>
              <a:gdLst>
                <a:gd name="connsiteX0" fmla="*/ 0 w 1651986"/>
                <a:gd name="connsiteY0" fmla="*/ 165199 h 1651986"/>
                <a:gd name="connsiteX1" fmla="*/ 165199 w 1651986"/>
                <a:gd name="connsiteY1" fmla="*/ 0 h 1651986"/>
                <a:gd name="connsiteX2" fmla="*/ 1486787 w 1651986"/>
                <a:gd name="connsiteY2" fmla="*/ 0 h 1651986"/>
                <a:gd name="connsiteX3" fmla="*/ 1651986 w 1651986"/>
                <a:gd name="connsiteY3" fmla="*/ 165199 h 1651986"/>
                <a:gd name="connsiteX4" fmla="*/ 1651986 w 1651986"/>
                <a:gd name="connsiteY4" fmla="*/ 1486787 h 1651986"/>
                <a:gd name="connsiteX5" fmla="*/ 1486787 w 1651986"/>
                <a:gd name="connsiteY5" fmla="*/ 1651986 h 1651986"/>
                <a:gd name="connsiteX6" fmla="*/ 165199 w 1651986"/>
                <a:gd name="connsiteY6" fmla="*/ 1651986 h 1651986"/>
                <a:gd name="connsiteX7" fmla="*/ 0 w 1651986"/>
                <a:gd name="connsiteY7" fmla="*/ 1486787 h 1651986"/>
                <a:gd name="connsiteX8" fmla="*/ 0 w 1651986"/>
                <a:gd name="connsiteY8" fmla="*/ 165199 h 165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986" h="1651986">
                  <a:moveTo>
                    <a:pt x="0" y="165199"/>
                  </a:moveTo>
                  <a:cubicBezTo>
                    <a:pt x="0" y="73962"/>
                    <a:pt x="73962" y="0"/>
                    <a:pt x="165199" y="0"/>
                  </a:cubicBezTo>
                  <a:lnTo>
                    <a:pt x="1486787" y="0"/>
                  </a:lnTo>
                  <a:cubicBezTo>
                    <a:pt x="1578024" y="0"/>
                    <a:pt x="1651986" y="73962"/>
                    <a:pt x="1651986" y="165199"/>
                  </a:cubicBezTo>
                  <a:lnTo>
                    <a:pt x="1651986" y="1486787"/>
                  </a:lnTo>
                  <a:cubicBezTo>
                    <a:pt x="1651986" y="1578024"/>
                    <a:pt x="1578024" y="1651986"/>
                    <a:pt x="1486787" y="1651986"/>
                  </a:cubicBezTo>
                  <a:lnTo>
                    <a:pt x="165199" y="1651986"/>
                  </a:lnTo>
                  <a:cubicBezTo>
                    <a:pt x="73962" y="1651986"/>
                    <a:pt x="0" y="1578024"/>
                    <a:pt x="0" y="1486787"/>
                  </a:cubicBezTo>
                  <a:lnTo>
                    <a:pt x="0" y="16519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09345" tIns="109345" rIns="109345" bIns="109345" numCol="1" spcCol="1270" anchor="ctr" anchorCtr="0">
              <a:noAutofit/>
            </a:bodyPr>
            <a:lstStyle/>
            <a:p>
              <a:pPr lvl="0" algn="ctr" defTabSz="711200">
                <a:lnSpc>
                  <a:spcPct val="90000"/>
                </a:lnSpc>
                <a:spcBef>
                  <a:spcPct val="0"/>
                </a:spcBef>
                <a:spcAft>
                  <a:spcPct val="35000"/>
                </a:spcAft>
              </a:pPr>
              <a:endParaRPr lang="en-US" sz="1600" kern="1200" dirty="0"/>
            </a:p>
          </p:txBody>
        </p:sp>
      </p:grpSp>
      <p:sp>
        <p:nvSpPr>
          <p:cNvPr id="4" name="Content Placeholder 3"/>
          <p:cNvSpPr>
            <a:spLocks noGrp="1"/>
          </p:cNvSpPr>
          <p:nvPr>
            <p:ph sz="quarter" idx="10"/>
          </p:nvPr>
        </p:nvSpPr>
        <p:spPr>
          <a:xfrm>
            <a:off x="1311879" y="3178317"/>
            <a:ext cx="1664170" cy="1651986"/>
          </a:xfrm>
        </p:spPr>
        <p:txBody>
          <a:bodyPr anchor="ctr"/>
          <a:lstStyle/>
          <a:p>
            <a:pPr lvl="0" algn="ctr"/>
            <a:r>
              <a:rPr lang="en-US" sz="1800" dirty="0"/>
              <a:t>Planning</a:t>
            </a:r>
          </a:p>
        </p:txBody>
      </p:sp>
      <p:sp>
        <p:nvSpPr>
          <p:cNvPr id="14" name="Content Placeholder 13"/>
          <p:cNvSpPr>
            <a:spLocks noGrp="1"/>
          </p:cNvSpPr>
          <p:nvPr>
            <p:ph sz="quarter" idx="11"/>
          </p:nvPr>
        </p:nvSpPr>
        <p:spPr>
          <a:xfrm>
            <a:off x="3917991" y="3164631"/>
            <a:ext cx="1615114" cy="1651986"/>
          </a:xfrm>
        </p:spPr>
        <p:txBody>
          <a:bodyPr anchor="ctr"/>
          <a:lstStyle/>
          <a:p>
            <a:pPr algn="ctr"/>
            <a:r>
              <a:rPr lang="en-US" sz="1800" dirty="0"/>
              <a:t>Implementing</a:t>
            </a:r>
            <a:endParaRPr lang="en-GB" sz="1800" dirty="0"/>
          </a:p>
        </p:txBody>
      </p:sp>
      <p:sp>
        <p:nvSpPr>
          <p:cNvPr id="16" name="Content Placeholder 15"/>
          <p:cNvSpPr>
            <a:spLocks noGrp="1"/>
          </p:cNvSpPr>
          <p:nvPr>
            <p:ph sz="quarter" idx="12"/>
          </p:nvPr>
        </p:nvSpPr>
        <p:spPr>
          <a:xfrm>
            <a:off x="6437908" y="3192003"/>
            <a:ext cx="1671398" cy="1651986"/>
          </a:xfrm>
        </p:spPr>
        <p:txBody>
          <a:bodyPr anchor="ctr"/>
          <a:lstStyle/>
          <a:p>
            <a:pPr lvl="0" algn="ctr"/>
            <a:r>
              <a:rPr lang="en-US" sz="1800" dirty="0"/>
              <a:t>Controlling</a:t>
            </a:r>
          </a:p>
        </p:txBody>
      </p:sp>
      <p:sp>
        <p:nvSpPr>
          <p:cNvPr id="5" name="Text Placeholder 4" hidden="1"/>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351100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1: Define the Business Mission</a:t>
            </a:r>
            <a:endParaRPr lang="en-US" dirty="0"/>
          </a:p>
        </p:txBody>
      </p:sp>
      <p:sp>
        <p:nvSpPr>
          <p:cNvPr id="5" name="Content Placeholder 4"/>
          <p:cNvSpPr>
            <a:spLocks noGrp="1"/>
          </p:cNvSpPr>
          <p:nvPr>
            <p:ph idx="1"/>
          </p:nvPr>
        </p:nvSpPr>
        <p:spPr>
          <a:xfrm>
            <a:off x="457200" y="1676400"/>
            <a:ext cx="8229600" cy="4343400"/>
          </a:xfrm>
          <a:prstGeom prst="round2DiagRect">
            <a:avLst/>
          </a:prstGeom>
        </p:spPr>
        <p:style>
          <a:lnRef idx="1">
            <a:schemeClr val="accent5"/>
          </a:lnRef>
          <a:fillRef idx="2">
            <a:schemeClr val="accent5"/>
          </a:fillRef>
          <a:effectRef idx="1">
            <a:schemeClr val="accent5"/>
          </a:effectRef>
          <a:fontRef idx="minor">
            <a:schemeClr val="dk1"/>
          </a:fontRef>
        </p:style>
        <p:txBody>
          <a:bodyPr anchor="ctr"/>
          <a:lstStyle/>
          <a:p>
            <a:r>
              <a:rPr lang="en-US" sz="2400" b="1" dirty="0"/>
              <a:t>PepsiCo’s</a:t>
            </a:r>
            <a:r>
              <a:rPr lang="en-US" sz="2400" dirty="0"/>
              <a:t> </a:t>
            </a:r>
            <a:r>
              <a:rPr lang="en-US" sz="2400" b="1" u="sng" dirty="0"/>
              <a:t>M</a:t>
            </a:r>
            <a:r>
              <a:rPr lang="en-US" sz="2400" b="1" dirty="0">
                <a:hlinkClick r:id="rId3" action="ppaction://hlinksldjump"/>
              </a:rPr>
              <a:t>ission Statement</a:t>
            </a:r>
            <a:r>
              <a:rPr lang="en-US" sz="2400" b="1" dirty="0"/>
              <a:t>:</a:t>
            </a:r>
          </a:p>
          <a:p>
            <a:r>
              <a:rPr lang="en-US" sz="2400" dirty="0"/>
              <a:t>“To provide consumers around the world with delicious, affordable, convenient and complementary foods and beverages from wholesome breakfasts to healthy and fun daytime snacks and beverages to evening treats.”</a:t>
            </a:r>
          </a:p>
          <a:p>
            <a:endParaRPr lang="en-US" sz="2400" dirty="0"/>
          </a:p>
          <a:p>
            <a:r>
              <a:rPr lang="en-US" sz="2400" b="1" dirty="0"/>
              <a:t>Coke’s Mission Statement:</a:t>
            </a:r>
          </a:p>
          <a:p>
            <a:r>
              <a:rPr lang="en-US" sz="2400" dirty="0"/>
              <a:t>“To refresh the world … To inspire moments of optimism and happiness … To create value and make a difference.”</a:t>
            </a:r>
            <a:r>
              <a:rPr lang="en-US" dirty="0"/>
              <a:t> </a:t>
            </a:r>
            <a:endParaRPr lang="en-US" sz="2000" b="1"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2: Conduct a </a:t>
            </a:r>
            <a:r>
              <a:rPr lang="en-US" dirty="0">
                <a:hlinkClick r:id="rId3" action="ppaction://hlinksldjump"/>
              </a:rPr>
              <a:t>Situation Analysis</a:t>
            </a:r>
            <a:r>
              <a:rPr lang="en-US" dirty="0"/>
              <a:t> </a:t>
            </a:r>
            <a:br>
              <a:rPr lang="en-US" dirty="0"/>
            </a:br>
            <a:r>
              <a:rPr lang="en-US" sz="2400" dirty="0"/>
              <a:t>(1 of 2)</a:t>
            </a: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771407655"/>
              </p:ext>
            </p:extLst>
          </p:nvPr>
        </p:nvGraphicFramePr>
        <p:xfrm>
          <a:off x="457200" y="1752600"/>
          <a:ext cx="8212577" cy="4656714"/>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2686635">
                  <a:extLst>
                    <a:ext uri="{9D8B030D-6E8A-4147-A177-3AD203B41FA5}">
                      <a16:colId xmlns:a16="http://schemas.microsoft.com/office/drawing/2014/main" val="20002"/>
                    </a:ext>
                  </a:extLst>
                </a:gridCol>
                <a:gridCol w="2965622">
                  <a:extLst>
                    <a:ext uri="{9D8B030D-6E8A-4147-A177-3AD203B41FA5}">
                      <a16:colId xmlns:a16="http://schemas.microsoft.com/office/drawing/2014/main" val="20003"/>
                    </a:ext>
                  </a:extLst>
                </a:gridCol>
              </a:tblGrid>
              <a:tr h="365760">
                <a:tc>
                  <a:txBody>
                    <a:bodyPr/>
                    <a:lstStyle/>
                    <a:p>
                      <a:endParaRPr lang="en-US" dirty="0"/>
                    </a:p>
                  </a:txBody>
                  <a:tcPr marL="88969" marR="88969"/>
                </a:tc>
                <a:tc>
                  <a:txBody>
                    <a:bodyPr/>
                    <a:lstStyle/>
                    <a:p>
                      <a:endParaRPr lang="en-US" dirty="0"/>
                    </a:p>
                  </a:txBody>
                  <a:tcPr marL="88969" marR="88969"/>
                </a:tc>
                <a:tc>
                  <a:txBody>
                    <a:bodyPr/>
                    <a:lstStyle/>
                    <a:p>
                      <a:r>
                        <a:rPr lang="en-US" sz="1800" dirty="0"/>
                        <a:t>Environment</a:t>
                      </a:r>
                      <a:endParaRPr lang="en-US"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Evaluation</a:t>
                      </a:r>
                      <a:endParaRPr lang="en-US" sz="1800" b="1" dirty="0">
                        <a:solidFill>
                          <a:schemeClr val="tx1"/>
                        </a:solidFill>
                        <a:latin typeface="+mn-lt"/>
                      </a:endParaRPr>
                    </a:p>
                  </a:txBody>
                  <a:tcPr marL="88969" marR="88969"/>
                </a:tc>
                <a:extLst>
                  <a:ext uri="{0D108BD9-81ED-4DB2-BD59-A6C34878D82A}">
                    <a16:rowId xmlns:a16="http://schemas.microsoft.com/office/drawing/2014/main" val="10000"/>
                  </a:ext>
                </a:extLst>
              </a:tr>
              <a:tr h="365760">
                <a:tc>
                  <a:txBody>
                    <a:bodyPr/>
                    <a:lstStyle/>
                    <a:p>
                      <a:endParaRPr lang="en-US" dirty="0"/>
                    </a:p>
                  </a:txBody>
                  <a:tcPr marL="88969" marR="88969"/>
                </a:tc>
                <a:tc>
                  <a:txBody>
                    <a:bodyPr/>
                    <a:lstStyle/>
                    <a:p>
                      <a:endParaRPr lang="en-US"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Positive</a:t>
                      </a:r>
                      <a:endParaRPr lang="en-US" sz="1800" i="1" dirty="0">
                        <a:solidFill>
                          <a:schemeClr val="tx1"/>
                        </a:solidFill>
                        <a:latin typeface="+mn-lt"/>
                      </a:endParaRPr>
                    </a:p>
                  </a:txBody>
                  <a:tcPr marL="88969" marR="88969"/>
                </a:tc>
                <a:tc>
                  <a:txBody>
                    <a:bodyPr/>
                    <a:lstStyle/>
                    <a:p>
                      <a:r>
                        <a:rPr lang="en-US" sz="1800" dirty="0"/>
                        <a:t>Negative</a:t>
                      </a:r>
                      <a:endParaRPr lang="en-US" dirty="0"/>
                    </a:p>
                  </a:txBody>
                  <a:tcPr marL="88969" marR="88969"/>
                </a:tc>
                <a:extLst>
                  <a:ext uri="{0D108BD9-81ED-4DB2-BD59-A6C34878D82A}">
                    <a16:rowId xmlns:a16="http://schemas.microsoft.com/office/drawing/2014/main" val="10001"/>
                  </a:ext>
                </a:extLst>
              </a:tr>
              <a:tr h="2286000">
                <a:tc>
                  <a:txBody>
                    <a:bodyPr/>
                    <a:lstStyle/>
                    <a:p>
                      <a:r>
                        <a:rPr lang="en-US" sz="2000" dirty="0"/>
                        <a:t>Pepsi</a:t>
                      </a:r>
                      <a:endParaRPr lang="en-US" sz="2000" b="1"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Internal</a:t>
                      </a:r>
                      <a:endParaRPr lang="en-US" sz="1800" b="1" dirty="0">
                        <a:solidFill>
                          <a:schemeClr val="tx1"/>
                        </a:solidFill>
                        <a:latin typeface="+mn-lt"/>
                      </a:endParaRPr>
                    </a:p>
                  </a:txBody>
                  <a:tcPr marL="88969" marR="88969"/>
                </a:tc>
                <a:tc>
                  <a:txBody>
                    <a:bodyPr/>
                    <a:lstStyle/>
                    <a:p>
                      <a:r>
                        <a:rPr lang="en-US" sz="1800" dirty="0"/>
                        <a:t>Strengths</a:t>
                      </a:r>
                    </a:p>
                    <a:p>
                      <a:pPr marL="225425" indent="-225425">
                        <a:buFont typeface="Arial" pitchFamily="34" charset="0"/>
                        <a:buChar char="•"/>
                      </a:pPr>
                      <a:r>
                        <a:rPr lang="en-US" sz="1800" dirty="0"/>
                        <a:t>Brand product portfolio</a:t>
                      </a:r>
                    </a:p>
                    <a:p>
                      <a:pPr marL="225425" indent="-225425">
                        <a:buFont typeface="Arial" pitchFamily="34" charset="0"/>
                        <a:buChar char="•"/>
                      </a:pPr>
                      <a:r>
                        <a:rPr lang="en-US" sz="1800" dirty="0"/>
                        <a:t>Strong celebrity endorsers</a:t>
                      </a:r>
                    </a:p>
                    <a:p>
                      <a:pPr marL="225425" indent="-225425">
                        <a:buFont typeface="Arial" pitchFamily="34" charset="0"/>
                        <a:buChar char="•"/>
                      </a:pPr>
                      <a:r>
                        <a:rPr lang="en-US" sz="1800" dirty="0"/>
                        <a:t>Dedication to charitable</a:t>
                      </a:r>
                      <a:r>
                        <a:rPr lang="en-US" sz="1800" baseline="0" dirty="0"/>
                        <a:t> and social causes</a:t>
                      </a:r>
                      <a:endParaRPr lang="en-US" sz="1800" dirty="0"/>
                    </a:p>
                  </a:txBody>
                  <a:tcPr marL="88969" marR="88969"/>
                </a:tc>
                <a:tc>
                  <a:txBody>
                    <a:bodyPr/>
                    <a:lstStyle/>
                    <a:p>
                      <a:r>
                        <a:rPr lang="en-US" sz="1800" dirty="0"/>
                        <a:t>Weakness</a:t>
                      </a:r>
                    </a:p>
                    <a:p>
                      <a:pPr marL="225425" indent="-225425">
                        <a:buFont typeface="Arial" pitchFamily="34" charset="0"/>
                        <a:buChar char="•"/>
                      </a:pPr>
                      <a:r>
                        <a:rPr lang="en-US" sz="1800" dirty="0"/>
                        <a:t>Relatively lower brand awareness</a:t>
                      </a:r>
                    </a:p>
                    <a:p>
                      <a:pPr marL="225425" indent="-225425">
                        <a:buFont typeface="Arial" pitchFamily="34" charset="0"/>
                        <a:buChar char="•"/>
                      </a:pPr>
                      <a:r>
                        <a:rPr lang="en-US" sz="1800" dirty="0"/>
                        <a:t>Water source for bottled</a:t>
                      </a:r>
                      <a:r>
                        <a:rPr lang="en-US" sz="1800" baseline="0" dirty="0"/>
                        <a:t> water</a:t>
                      </a:r>
                      <a:endParaRPr lang="en-US" sz="1800" dirty="0"/>
                    </a:p>
                  </a:txBody>
                  <a:tcPr marL="88969" marR="88969"/>
                </a:tc>
                <a:extLst>
                  <a:ext uri="{0D108BD9-81ED-4DB2-BD59-A6C34878D82A}">
                    <a16:rowId xmlns:a16="http://schemas.microsoft.com/office/drawing/2014/main" val="10002"/>
                  </a:ext>
                </a:extLst>
              </a:tr>
              <a:tr h="1639194">
                <a:tc>
                  <a:txBody>
                    <a:bodyPr/>
                    <a:lstStyle/>
                    <a:p>
                      <a:endParaRPr lang="en-US" dirty="0"/>
                    </a:p>
                  </a:txBody>
                  <a:tcPr marL="88969" marR="88969"/>
                </a:tc>
                <a:tc>
                  <a:txBody>
                    <a:bodyPr/>
                    <a:lstStyle/>
                    <a:p>
                      <a:r>
                        <a:rPr lang="en-US" sz="1800" dirty="0"/>
                        <a:t>External</a:t>
                      </a:r>
                      <a:endParaRPr lang="en-US" b="1" dirty="0"/>
                    </a:p>
                  </a:txBody>
                  <a:tcPr marL="88969" marR="88969"/>
                </a:tc>
                <a:tc>
                  <a:txBody>
                    <a:bodyPr/>
                    <a:lstStyle/>
                    <a:p>
                      <a:r>
                        <a:rPr lang="en-US" sz="1800" dirty="0"/>
                        <a:t>Opportunity</a:t>
                      </a:r>
                    </a:p>
                    <a:p>
                      <a:pPr marL="225425" indent="-225425">
                        <a:buFont typeface="Arial" pitchFamily="34" charset="0"/>
                        <a:buChar char="•"/>
                      </a:pPr>
                      <a:r>
                        <a:rPr lang="en-US" sz="1800" dirty="0"/>
                        <a:t>Emerging countries</a:t>
                      </a:r>
                    </a:p>
                    <a:p>
                      <a:pPr marL="225425" indent="-225425">
                        <a:buFont typeface="Arial" pitchFamily="34" charset="0"/>
                        <a:buChar char="•"/>
                      </a:pPr>
                      <a:r>
                        <a:rPr lang="en-US" sz="1800" dirty="0"/>
                        <a:t>Health food segments</a:t>
                      </a:r>
                    </a:p>
                    <a:p>
                      <a:pPr marL="225425" indent="-225425">
                        <a:buFont typeface="Arial" pitchFamily="34" charset="0"/>
                        <a:buChar char="•"/>
                      </a:pPr>
                      <a:r>
                        <a:rPr lang="en-US" sz="1800" dirty="0"/>
                        <a:t>Bottled</a:t>
                      </a:r>
                      <a:r>
                        <a:rPr lang="en-US" sz="1800" baseline="0" dirty="0"/>
                        <a:t> water </a:t>
                      </a:r>
                      <a:endParaRPr lang="en-US" sz="1800" dirty="0"/>
                    </a:p>
                  </a:txBody>
                  <a:tcPr marL="88969" marR="88969"/>
                </a:tc>
                <a:tc>
                  <a:txBody>
                    <a:bodyPr/>
                    <a:lstStyle/>
                    <a:p>
                      <a:r>
                        <a:rPr lang="en-US" sz="1800" dirty="0"/>
                        <a:t>Threats</a:t>
                      </a:r>
                    </a:p>
                    <a:p>
                      <a:pPr marL="225425" indent="-225425">
                        <a:buFont typeface="Arial" pitchFamily="34" charset="0"/>
                        <a:buChar char="•"/>
                      </a:pPr>
                      <a:r>
                        <a:rPr lang="en-US" sz="1800" dirty="0"/>
                        <a:t>Water scarcity</a:t>
                      </a:r>
                      <a:r>
                        <a:rPr lang="en-US" sz="1800" baseline="0" dirty="0"/>
                        <a:t> </a:t>
                      </a:r>
                      <a:endParaRPr lang="en-US" sz="1800" dirty="0"/>
                    </a:p>
                    <a:p>
                      <a:pPr marL="225425" indent="-225425">
                        <a:buFont typeface="Arial" pitchFamily="34" charset="0"/>
                        <a:buChar char="•"/>
                      </a:pPr>
                      <a:r>
                        <a:rPr lang="en-US" sz="1800" dirty="0"/>
                        <a:t>Changes to labeling regulations</a:t>
                      </a:r>
                    </a:p>
                    <a:p>
                      <a:pPr marL="225425" indent="-225425">
                        <a:buFont typeface="Arial" pitchFamily="34" charset="0"/>
                        <a:buChar char="•"/>
                      </a:pPr>
                      <a:r>
                        <a:rPr lang="en-US" sz="1800" dirty="0"/>
                        <a:t>Increase competition</a:t>
                      </a:r>
                    </a:p>
                  </a:txBody>
                  <a:tcPr marL="88969" marR="88969"/>
                </a:tc>
                <a:extLst>
                  <a:ext uri="{0D108BD9-81ED-4DB2-BD59-A6C34878D82A}">
                    <a16:rowId xmlns:a16="http://schemas.microsoft.com/office/drawing/2014/main" val="10003"/>
                  </a:ext>
                </a:extLst>
              </a:tr>
            </a:tbl>
          </a:graphicData>
        </a:graphic>
      </p:graphicFrame>
      <p:sp>
        <p:nvSpPr>
          <p:cNvPr id="8" name="Text Placeholder 7" hidden="1"/>
          <p:cNvSpPr>
            <a:spLocks noGrp="1"/>
          </p:cNvSpPr>
          <p:nvPr>
            <p:ph type="body" sz="quarter" idx="16"/>
          </p:nvPr>
        </p:nvSpPr>
        <p:spPr/>
        <p:txBody>
          <a:bodyPr/>
          <a:lstStyle/>
          <a:p>
            <a:endParaRPr lang="en-US"/>
          </a:p>
        </p:txBody>
      </p:sp>
      <p:sp>
        <p:nvSpPr>
          <p:cNvPr id="7" name="Text Placeholder 6" hidden="1"/>
          <p:cNvSpPr>
            <a:spLocks noGrp="1"/>
          </p:cNvSpPr>
          <p:nvPr>
            <p:ph type="body" sz="quarter" idx="11"/>
          </p:nvPr>
        </p:nvSpPr>
        <p:spPr/>
        <p:txBody>
          <a:bodyPr/>
          <a:lstStyle/>
          <a:p>
            <a:endParaRPr lang="en-US"/>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2: Conduct a Situation Analysis </a:t>
            </a:r>
            <a:br>
              <a:rPr lang="en-US" dirty="0"/>
            </a:br>
            <a:r>
              <a:rPr lang="en-US" sz="2400" dirty="0"/>
              <a:t>(2 of 2)</a:t>
            </a: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1155087038"/>
              </p:ext>
            </p:extLst>
          </p:nvPr>
        </p:nvGraphicFramePr>
        <p:xfrm>
          <a:off x="457200" y="1752600"/>
          <a:ext cx="8212576" cy="4216400"/>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2686635">
                  <a:extLst>
                    <a:ext uri="{9D8B030D-6E8A-4147-A177-3AD203B41FA5}">
                      <a16:colId xmlns:a16="http://schemas.microsoft.com/office/drawing/2014/main" val="20002"/>
                    </a:ext>
                  </a:extLst>
                </a:gridCol>
                <a:gridCol w="2965621">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endParaRPr lang="en-US" dirty="0"/>
                    </a:p>
                  </a:txBody>
                  <a:tcPr/>
                </a:tc>
                <a:tc>
                  <a:txBody>
                    <a:bodyPr/>
                    <a:lstStyle/>
                    <a:p>
                      <a:r>
                        <a:rPr lang="en-US" sz="1800" dirty="0"/>
                        <a:t>Environment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Evaluation</a:t>
                      </a:r>
                      <a:endParaRPr lang="en-US" sz="1800" b="1" dirty="0">
                        <a:solidFill>
                          <a:schemeClr val="tx1"/>
                        </a:solidFill>
                        <a:latin typeface="+mn-lt"/>
                      </a:endParaRP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Positive</a:t>
                      </a:r>
                      <a:endParaRPr lang="en-US" sz="1800" i="1" dirty="0">
                        <a:solidFill>
                          <a:schemeClr val="tx1"/>
                        </a:solidFill>
                        <a:latin typeface="+mn-lt"/>
                      </a:endParaRPr>
                    </a:p>
                  </a:txBody>
                  <a:tcPr/>
                </a:tc>
                <a:tc>
                  <a:txBody>
                    <a:bodyPr/>
                    <a:lstStyle/>
                    <a:p>
                      <a:r>
                        <a:rPr lang="en-US" sz="1800" dirty="0"/>
                        <a:t>Negative</a:t>
                      </a:r>
                      <a:endParaRPr lang="en-US" dirty="0"/>
                    </a:p>
                  </a:txBody>
                  <a:tcPr/>
                </a:tc>
                <a:extLst>
                  <a:ext uri="{0D108BD9-81ED-4DB2-BD59-A6C34878D82A}">
                    <a16:rowId xmlns:a16="http://schemas.microsoft.com/office/drawing/2014/main" val="10001"/>
                  </a:ext>
                </a:extLst>
              </a:tr>
              <a:tr h="1737360">
                <a:tc>
                  <a:txBody>
                    <a:bodyPr/>
                    <a:lstStyle/>
                    <a:p>
                      <a:r>
                        <a:rPr lang="en-US" sz="2000" dirty="0"/>
                        <a:t>Coca-Cola</a:t>
                      </a:r>
                      <a:endParaRPr lang="en-US" sz="2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Internal</a:t>
                      </a:r>
                      <a:endParaRPr lang="en-US" sz="1800" b="1" dirty="0">
                        <a:solidFill>
                          <a:schemeClr val="tx1"/>
                        </a:solidFill>
                        <a:latin typeface="+mn-lt"/>
                      </a:endParaRPr>
                    </a:p>
                  </a:txBody>
                  <a:tcPr/>
                </a:tc>
                <a:tc>
                  <a:txBody>
                    <a:bodyPr/>
                    <a:lstStyle/>
                    <a:p>
                      <a:r>
                        <a:rPr lang="en-US" sz="1800" dirty="0"/>
                        <a:t>Strengths</a:t>
                      </a:r>
                    </a:p>
                    <a:p>
                      <a:pPr marL="225425" indent="-225425">
                        <a:buFont typeface="Arial" pitchFamily="34" charset="0"/>
                        <a:buChar char="•"/>
                      </a:pPr>
                      <a:r>
                        <a:rPr lang="en-US" sz="1800" dirty="0"/>
                        <a:t>Very strong brand</a:t>
                      </a:r>
                    </a:p>
                    <a:p>
                      <a:pPr marL="225425" indent="-225425">
                        <a:buFont typeface="Arial" pitchFamily="34" charset="0"/>
                        <a:buChar char="•"/>
                      </a:pPr>
                      <a:r>
                        <a:rPr lang="en-US" sz="1800" dirty="0"/>
                        <a:t>Strong global presence</a:t>
                      </a:r>
                    </a:p>
                    <a:p>
                      <a:pPr marL="225425" indent="-225425">
                        <a:buFont typeface="Arial" pitchFamily="34" charset="0"/>
                        <a:buChar char="•"/>
                      </a:pPr>
                      <a:r>
                        <a:rPr lang="en-US" sz="1800" dirty="0"/>
                        <a:t>Excellent customer loyalty </a:t>
                      </a:r>
                    </a:p>
                  </a:txBody>
                  <a:tcPr/>
                </a:tc>
                <a:tc>
                  <a:txBody>
                    <a:bodyPr/>
                    <a:lstStyle/>
                    <a:p>
                      <a:r>
                        <a:rPr lang="en-US" sz="1800" dirty="0"/>
                        <a:t>Weakness</a:t>
                      </a:r>
                    </a:p>
                    <a:p>
                      <a:pPr marL="225425" indent="-225425">
                        <a:buFont typeface="Arial" pitchFamily="34" charset="0"/>
                        <a:buChar char="•"/>
                      </a:pPr>
                      <a:r>
                        <a:rPr lang="en-US" sz="1800" dirty="0"/>
                        <a:t>Over-reliance on carbonated</a:t>
                      </a:r>
                      <a:r>
                        <a:rPr lang="en-US" sz="1800" baseline="0" dirty="0"/>
                        <a:t> drinks</a:t>
                      </a:r>
                    </a:p>
                    <a:p>
                      <a:pPr marL="225425" indent="-225425">
                        <a:buFont typeface="Arial" pitchFamily="34" charset="0"/>
                        <a:buChar char="•"/>
                      </a:pPr>
                      <a:r>
                        <a:rPr lang="en-US" sz="1800" baseline="0" dirty="0"/>
                        <a:t>Negative sugar-related publicity </a:t>
                      </a:r>
                      <a:endParaRPr lang="en-US" sz="1800" dirty="0"/>
                    </a:p>
                  </a:txBody>
                  <a:tcPr/>
                </a:tc>
                <a:extLst>
                  <a:ext uri="{0D108BD9-81ED-4DB2-BD59-A6C34878D82A}">
                    <a16:rowId xmlns:a16="http://schemas.microsoft.com/office/drawing/2014/main" val="10002"/>
                  </a:ext>
                </a:extLst>
              </a:tr>
              <a:tr h="1737360">
                <a:tc>
                  <a:txBody>
                    <a:bodyPr/>
                    <a:lstStyle/>
                    <a:p>
                      <a:endParaRPr lang="en-US" dirty="0"/>
                    </a:p>
                  </a:txBody>
                  <a:tcPr/>
                </a:tc>
                <a:tc>
                  <a:txBody>
                    <a:bodyPr/>
                    <a:lstStyle/>
                    <a:p>
                      <a:r>
                        <a:rPr lang="en-US" sz="1800" dirty="0"/>
                        <a:t>External</a:t>
                      </a:r>
                      <a:endParaRPr lang="en-US" b="1" dirty="0"/>
                    </a:p>
                  </a:txBody>
                  <a:tcPr/>
                </a:tc>
                <a:tc>
                  <a:txBody>
                    <a:bodyPr/>
                    <a:lstStyle/>
                    <a:p>
                      <a:r>
                        <a:rPr lang="en-US" sz="1800" dirty="0"/>
                        <a:t>Opportunity</a:t>
                      </a:r>
                    </a:p>
                    <a:p>
                      <a:pPr marL="225425" indent="-225425">
                        <a:buFont typeface="Arial" pitchFamily="34" charset="0"/>
                        <a:buChar char="•"/>
                      </a:pPr>
                      <a:r>
                        <a:rPr lang="en-US" sz="1800" dirty="0"/>
                        <a:t>Emerging countries</a:t>
                      </a:r>
                    </a:p>
                  </a:txBody>
                  <a:tcPr/>
                </a:tc>
                <a:tc>
                  <a:txBody>
                    <a:bodyPr/>
                    <a:lstStyle/>
                    <a:p>
                      <a:r>
                        <a:rPr lang="en-US" sz="1800" dirty="0"/>
                        <a:t>Threats</a:t>
                      </a:r>
                    </a:p>
                    <a:p>
                      <a:pPr marL="225425" indent="-225425">
                        <a:buFont typeface="Arial" pitchFamily="34" charset="0"/>
                        <a:buChar char="•"/>
                      </a:pPr>
                      <a:r>
                        <a:rPr lang="en-US" sz="1800" dirty="0"/>
                        <a:t>Water scarcity </a:t>
                      </a:r>
                    </a:p>
                    <a:p>
                      <a:pPr marL="225425" indent="-225425">
                        <a:buFont typeface="Arial" pitchFamily="34" charset="0"/>
                        <a:buChar char="•"/>
                      </a:pPr>
                      <a:r>
                        <a:rPr lang="en-US" sz="1800" dirty="0"/>
                        <a:t>Potential market saturation</a:t>
                      </a:r>
                    </a:p>
                    <a:p>
                      <a:pPr marL="225425" indent="-225425">
                        <a:buFont typeface="Arial" pitchFamily="34" charset="0"/>
                        <a:buChar char="•"/>
                      </a:pPr>
                      <a:r>
                        <a:rPr lang="en-US" sz="1800" dirty="0"/>
                        <a:t>Changes to labeling regulations</a:t>
                      </a:r>
                    </a:p>
                  </a:txBody>
                  <a:tcPr/>
                </a:tc>
                <a:extLst>
                  <a:ext uri="{0D108BD9-81ED-4DB2-BD59-A6C34878D82A}">
                    <a16:rowId xmlns:a16="http://schemas.microsoft.com/office/drawing/2014/main" val="10003"/>
                  </a:ext>
                </a:extLst>
              </a:tr>
            </a:tbl>
          </a:graphicData>
        </a:graphic>
      </p:graphicFrame>
      <p:sp>
        <p:nvSpPr>
          <p:cNvPr id="27" name="Text Placeholder 26" hidden="1"/>
          <p:cNvSpPr>
            <a:spLocks noGrp="1"/>
          </p:cNvSpPr>
          <p:nvPr>
            <p:ph type="body" sz="quarter" idx="16"/>
          </p:nvPr>
        </p:nvSpPr>
        <p:spPr/>
        <p:txBody>
          <a:bodyPr/>
          <a:lstStyle/>
          <a:p>
            <a:endParaRPr lang="en-US"/>
          </a:p>
        </p:txBody>
      </p:sp>
      <p:sp>
        <p:nvSpPr>
          <p:cNvPr id="26" name="Text Placeholder 25" hidden="1"/>
          <p:cNvSpPr>
            <a:spLocks noGrp="1"/>
          </p:cNvSpPr>
          <p:nvPr>
            <p:ph type="body" sz="quarter" idx="11"/>
          </p:nvPr>
        </p:nvSpPr>
        <p:spPr/>
        <p:txBody>
          <a:bodyPr/>
          <a:lstStyle/>
          <a:p>
            <a:endParaRPr lang="en-US"/>
          </a:p>
        </p:txBody>
      </p:sp>
    </p:spTree>
  </p:cSld>
  <p:clrMapOvr>
    <a:masterClrMapping/>
  </p:clrMapOvr>
  <p:transition spd="med"/>
</p:sld>
</file>

<file path=ppt/theme/theme1.xml><?xml version="1.0" encoding="utf-8"?>
<a:theme xmlns:a="http://schemas.openxmlformats.org/drawingml/2006/main" name="M5e">
  <a:themeElements>
    <a:clrScheme name="M5e">
      <a:dk1>
        <a:srgbClr val="000000"/>
      </a:dk1>
      <a:lt1>
        <a:srgbClr val="FFFFFF"/>
      </a:lt1>
      <a:dk2>
        <a:srgbClr val="D84F14"/>
      </a:dk2>
      <a:lt2>
        <a:srgbClr val="FCEFAA"/>
      </a:lt2>
      <a:accent1>
        <a:srgbClr val="3A81B2"/>
      </a:accent1>
      <a:accent2>
        <a:srgbClr val="671F82"/>
      </a:accent2>
      <a:accent3>
        <a:srgbClr val="E2774B"/>
      </a:accent3>
      <a:accent4>
        <a:srgbClr val="7BAB6F"/>
      </a:accent4>
      <a:accent5>
        <a:srgbClr val="BA182D"/>
      </a:accent5>
      <a:accent6>
        <a:srgbClr val="F4CF43"/>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5e" id="{D7462170-54EA-42A8-950E-3FA39189915E}" vid="{7EF17708-7572-4C4B-9117-E9ACA86BE6FA}"/>
    </a:ext>
  </a:ext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M4e</Template>
  <TotalTime>2358</TotalTime>
  <Words>2724</Words>
  <Application>Microsoft Office PowerPoint</Application>
  <PresentationFormat>Letter Paper (8.5x11 in)</PresentationFormat>
  <Paragraphs>277</Paragraphs>
  <Slides>42</Slides>
  <Notes>35</Notes>
  <HiddenSlides>19</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Arial</vt:lpstr>
      <vt:lpstr>Arial Rounded MT Bold</vt:lpstr>
      <vt:lpstr>ArumSans Bold</vt:lpstr>
      <vt:lpstr>ArumSans Regular</vt:lpstr>
      <vt:lpstr>Calibri</vt:lpstr>
      <vt:lpstr>DejaVu Sans</vt:lpstr>
      <vt:lpstr>Palatino Linotype</vt:lpstr>
      <vt:lpstr>Tahoma</vt:lpstr>
      <vt:lpstr>Times New Roman</vt:lpstr>
      <vt:lpstr>Wingdings</vt:lpstr>
      <vt:lpstr>M5e</vt:lpstr>
      <vt:lpstr>Alternate FIRST, BREAK, LAST slides</vt:lpstr>
      <vt:lpstr>Chapter 2 Developing Marketing Strategies and a Marketing Plan</vt:lpstr>
      <vt:lpstr>Learning Objectives</vt:lpstr>
      <vt:lpstr>Sustainable Competitive Advantage</vt:lpstr>
      <vt:lpstr>PROGRESS CHECK (1 of 3)</vt:lpstr>
      <vt:lpstr>The Marketing Plan</vt:lpstr>
      <vt:lpstr>Three Phases of a Strategic Plan</vt:lpstr>
      <vt:lpstr>Step 1: Define the Business Mission</vt:lpstr>
      <vt:lpstr>Step 2: Conduct a Situation Analysis  (1 of 2)</vt:lpstr>
      <vt:lpstr>Step 2: Conduct a Situation Analysis  (2 of 2)</vt:lpstr>
      <vt:lpstr>Step 3: Identifying and Evaluating Opportunities Using STP</vt:lpstr>
      <vt:lpstr>Step 4: Implement Marketing Mix and Allocate Resources</vt:lpstr>
      <vt:lpstr>Product and Value Creation</vt:lpstr>
      <vt:lpstr>Price and Value Capture</vt:lpstr>
      <vt:lpstr>Place and Value Delivery</vt:lpstr>
      <vt:lpstr>Promotion and Value Communication</vt:lpstr>
      <vt:lpstr>Step 5: Evaluate Performance  and Make Adjustments</vt:lpstr>
      <vt:lpstr>PROGRESS CHECK (2 of 3)</vt:lpstr>
      <vt:lpstr>Growth Strategies</vt:lpstr>
      <vt:lpstr>Market Development</vt:lpstr>
      <vt:lpstr>Product Development</vt:lpstr>
      <vt:lpstr>Diversification</vt:lpstr>
      <vt:lpstr>PROGRESS CHECK (3 of 3)</vt:lpstr>
      <vt:lpstr>Glossary</vt:lpstr>
      <vt:lpstr>Glossary-1</vt:lpstr>
      <vt:lpstr>Glossary-2</vt:lpstr>
      <vt:lpstr>Glossary-3</vt:lpstr>
      <vt:lpstr>Glossary-4</vt:lpstr>
      <vt:lpstr>Glossary-5</vt:lpstr>
      <vt:lpstr>Glossary-6</vt:lpstr>
      <vt:lpstr>Glossary-7</vt:lpstr>
      <vt:lpstr>Glossary-8</vt:lpstr>
      <vt:lpstr>Glossary-9</vt:lpstr>
      <vt:lpstr>Glossary-10</vt:lpstr>
      <vt:lpstr>Glossary-11</vt:lpstr>
      <vt:lpstr>Glossary-12</vt:lpstr>
      <vt:lpstr>Glossary-13</vt:lpstr>
      <vt:lpstr>Image Descriptions Appendix</vt:lpstr>
      <vt:lpstr>Appendix 1 Sustainable Competitive Advantage</vt:lpstr>
      <vt:lpstr>Appendix 2 The Marketing Plan</vt:lpstr>
      <vt:lpstr>Appendix 3 Step 5: Evaluate Performance and Make Adjustments</vt:lpstr>
      <vt:lpstr>Appendix 4 Growth Strategies</vt:lpstr>
      <vt:lpstr>Marketing Chapter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Katie</dc:creator>
  <cp:lastModifiedBy>Harper, Jeffrey</cp:lastModifiedBy>
  <cp:revision>101</cp:revision>
  <dcterms:created xsi:type="dcterms:W3CDTF">2008-10-17T22:26:29Z</dcterms:created>
  <dcterms:modified xsi:type="dcterms:W3CDTF">2017-08-24T19:41:49Z</dcterms:modified>
</cp:coreProperties>
</file>