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4"/>
  </p:notesMasterIdLst>
  <p:handoutMasterIdLst>
    <p:handoutMasterId r:id="rId45"/>
  </p:handoutMasterIdLst>
  <p:sldIdLst>
    <p:sldId id="327" r:id="rId2"/>
    <p:sldId id="323" r:id="rId3"/>
    <p:sldId id="262" r:id="rId4"/>
    <p:sldId id="263" r:id="rId5"/>
    <p:sldId id="264" r:id="rId6"/>
    <p:sldId id="307" r:id="rId7"/>
    <p:sldId id="265" r:id="rId8"/>
    <p:sldId id="266" r:id="rId9"/>
    <p:sldId id="267" r:id="rId10"/>
    <p:sldId id="268" r:id="rId11"/>
    <p:sldId id="269" r:id="rId12"/>
    <p:sldId id="270" r:id="rId13"/>
    <p:sldId id="324" r:id="rId14"/>
    <p:sldId id="271" r:id="rId15"/>
    <p:sldId id="272" r:id="rId16"/>
    <p:sldId id="273" r:id="rId17"/>
    <p:sldId id="276" r:id="rId18"/>
    <p:sldId id="277" r:id="rId19"/>
    <p:sldId id="278" r:id="rId20"/>
    <p:sldId id="279" r:id="rId21"/>
    <p:sldId id="280" r:id="rId22"/>
    <p:sldId id="281" r:id="rId23"/>
    <p:sldId id="282" r:id="rId24"/>
    <p:sldId id="283" r:id="rId25"/>
    <p:sldId id="284" r:id="rId26"/>
    <p:sldId id="285" r:id="rId27"/>
    <p:sldId id="289" r:id="rId28"/>
    <p:sldId id="293" r:id="rId29"/>
    <p:sldId id="294" r:id="rId30"/>
    <p:sldId id="295" r:id="rId31"/>
    <p:sldId id="296" r:id="rId32"/>
    <p:sldId id="297" r:id="rId33"/>
    <p:sldId id="298" r:id="rId34"/>
    <p:sldId id="299" r:id="rId35"/>
    <p:sldId id="259" r:id="rId36"/>
    <p:sldId id="312" r:id="rId37"/>
    <p:sldId id="313" r:id="rId38"/>
    <p:sldId id="314" r:id="rId39"/>
    <p:sldId id="315" r:id="rId40"/>
    <p:sldId id="316" r:id="rId41"/>
    <p:sldId id="317" r:id="rId42"/>
    <p:sldId id="318" r:id="rId43"/>
  </p:sldIdLst>
  <p:sldSz cx="10080625" cy="7559675"/>
  <p:notesSz cx="7772400" cy="10058400"/>
  <p:defaultTextStyle>
    <a:defPPr>
      <a:defRPr lang="en-US"/>
    </a:defPPr>
    <a:lvl1pPr algn="l" defTabSz="457200" rtl="0" fontAlgn="base">
      <a:spcBef>
        <a:spcPct val="0"/>
      </a:spcBef>
      <a:spcAft>
        <a:spcPct val="0"/>
      </a:spcAft>
      <a:defRPr sz="4000" kern="1200">
        <a:solidFill>
          <a:schemeClr val="tx1"/>
        </a:solidFill>
        <a:latin typeface="Arial" charset="0"/>
        <a:ea typeface="DejaVu Sans"/>
        <a:cs typeface="DejaVu Sans"/>
      </a:defRPr>
    </a:lvl1pPr>
    <a:lvl2pPr marL="431800" indent="-215900" algn="l" defTabSz="457200" rtl="0" fontAlgn="base">
      <a:spcBef>
        <a:spcPct val="0"/>
      </a:spcBef>
      <a:spcAft>
        <a:spcPct val="0"/>
      </a:spcAft>
      <a:defRPr sz="4000" kern="1200">
        <a:solidFill>
          <a:schemeClr val="tx1"/>
        </a:solidFill>
        <a:latin typeface="Arial" charset="0"/>
        <a:ea typeface="DejaVu Sans"/>
        <a:cs typeface="DejaVu Sans"/>
      </a:defRPr>
    </a:lvl2pPr>
    <a:lvl3pPr marL="647700" indent="-215900" algn="l" defTabSz="457200" rtl="0" fontAlgn="base">
      <a:spcBef>
        <a:spcPct val="0"/>
      </a:spcBef>
      <a:spcAft>
        <a:spcPct val="0"/>
      </a:spcAft>
      <a:defRPr sz="4000" kern="1200">
        <a:solidFill>
          <a:schemeClr val="tx1"/>
        </a:solidFill>
        <a:latin typeface="Arial" charset="0"/>
        <a:ea typeface="DejaVu Sans"/>
        <a:cs typeface="DejaVu Sans"/>
      </a:defRPr>
    </a:lvl3pPr>
    <a:lvl4pPr marL="863600" indent="-215900" algn="l" defTabSz="457200" rtl="0" fontAlgn="base">
      <a:spcBef>
        <a:spcPct val="0"/>
      </a:spcBef>
      <a:spcAft>
        <a:spcPct val="0"/>
      </a:spcAft>
      <a:defRPr sz="4000" kern="1200">
        <a:solidFill>
          <a:schemeClr val="tx1"/>
        </a:solidFill>
        <a:latin typeface="Arial" charset="0"/>
        <a:ea typeface="DejaVu Sans"/>
        <a:cs typeface="DejaVu Sans"/>
      </a:defRPr>
    </a:lvl4pPr>
    <a:lvl5pPr marL="1079500" indent="-215900" algn="l" defTabSz="457200" rtl="0" fontAlgn="base">
      <a:spcBef>
        <a:spcPct val="0"/>
      </a:spcBef>
      <a:spcAft>
        <a:spcPct val="0"/>
      </a:spcAft>
      <a:defRPr sz="4000" kern="1200">
        <a:solidFill>
          <a:schemeClr val="tx1"/>
        </a:solidFill>
        <a:latin typeface="Arial" charset="0"/>
        <a:ea typeface="DejaVu Sans"/>
        <a:cs typeface="DejaVu Sans"/>
      </a:defRPr>
    </a:lvl5pPr>
    <a:lvl6pPr marL="2286000" algn="l" defTabSz="914400" rtl="0" eaLnBrk="1" latinLnBrk="0" hangingPunct="1">
      <a:defRPr sz="4000" kern="1200">
        <a:solidFill>
          <a:schemeClr val="tx1"/>
        </a:solidFill>
        <a:latin typeface="Arial" charset="0"/>
        <a:ea typeface="DejaVu Sans"/>
        <a:cs typeface="DejaVu Sans"/>
      </a:defRPr>
    </a:lvl6pPr>
    <a:lvl7pPr marL="2743200" algn="l" defTabSz="914400" rtl="0" eaLnBrk="1" latinLnBrk="0" hangingPunct="1">
      <a:defRPr sz="4000" kern="1200">
        <a:solidFill>
          <a:schemeClr val="tx1"/>
        </a:solidFill>
        <a:latin typeface="Arial" charset="0"/>
        <a:ea typeface="DejaVu Sans"/>
        <a:cs typeface="DejaVu Sans"/>
      </a:defRPr>
    </a:lvl7pPr>
    <a:lvl8pPr marL="3200400" algn="l" defTabSz="914400" rtl="0" eaLnBrk="1" latinLnBrk="0" hangingPunct="1">
      <a:defRPr sz="4000" kern="1200">
        <a:solidFill>
          <a:schemeClr val="tx1"/>
        </a:solidFill>
        <a:latin typeface="Arial" charset="0"/>
        <a:ea typeface="DejaVu Sans"/>
        <a:cs typeface="DejaVu Sans"/>
      </a:defRPr>
    </a:lvl8pPr>
    <a:lvl9pPr marL="3657600" algn="l" defTabSz="914400" rtl="0" eaLnBrk="1" latinLnBrk="0" hangingPunct="1">
      <a:defRPr sz="4000" kern="1200">
        <a:solidFill>
          <a:schemeClr val="tx1"/>
        </a:solidFill>
        <a:latin typeface="Arial" charset="0"/>
        <a:ea typeface="DejaVu Sans"/>
        <a:cs typeface="DejaVu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46" autoAdjust="0"/>
    <p:restoredTop sz="75965" autoAdjust="0"/>
  </p:normalViewPr>
  <p:slideViewPr>
    <p:cSldViewPr>
      <p:cViewPr varScale="1">
        <p:scale>
          <a:sx n="76" d="100"/>
          <a:sy n="76" d="100"/>
        </p:scale>
        <p:origin x="-71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1066"/>
    </p:cViewPr>
  </p:sorterViewPr>
  <p:notesViewPr>
    <p:cSldViewPr>
      <p:cViewPr varScale="1">
        <p:scale>
          <a:sx n="56" d="100"/>
          <a:sy n="56" d="100"/>
        </p:scale>
        <p:origin x="-2549"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ata7.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D72B7-539A-4FEE-837E-6DDF735D3295}" type="doc">
      <dgm:prSet loTypeId="urn:microsoft.com/office/officeart/2005/8/layout/default" loCatId="list" qsTypeId="urn:microsoft.com/office/officeart/2005/8/quickstyle/simple5" qsCatId="simple" csTypeId="urn:microsoft.com/office/officeart/2005/8/colors/accent0_1" csCatId="mainScheme"/>
      <dgm:spPr/>
      <dgm:t>
        <a:bodyPr/>
        <a:lstStyle/>
        <a:p>
          <a:endParaRPr lang="en-US"/>
        </a:p>
      </dgm:t>
    </dgm:pt>
    <dgm:pt modelId="{CCFFD5EF-50A1-4D6D-B3A6-09E42ADE7879}">
      <dgm:prSet custT="1"/>
      <dgm:spPr/>
      <dgm:t>
        <a:bodyPr/>
        <a:lstStyle/>
        <a:p>
          <a:pPr rtl="0"/>
          <a:r>
            <a:rPr lang="en-US" sz="3200" dirty="0" smtClean="0"/>
            <a:t>By providing good customer service, firms add value to their products and services.</a:t>
          </a:r>
          <a:endParaRPr lang="en-US" sz="3200" dirty="0"/>
        </a:p>
      </dgm:t>
    </dgm:pt>
    <dgm:pt modelId="{B4B7473E-766E-43AA-876E-E2494CDA143F}" type="parTrans" cxnId="{4B1812BC-FBA5-47BC-83E4-151606002AE2}">
      <dgm:prSet/>
      <dgm:spPr/>
      <dgm:t>
        <a:bodyPr/>
        <a:lstStyle/>
        <a:p>
          <a:endParaRPr lang="en-US"/>
        </a:p>
      </dgm:t>
    </dgm:pt>
    <dgm:pt modelId="{3CCC294D-9278-43E6-B311-86BCDD64DE83}" type="sibTrans" cxnId="{4B1812BC-FBA5-47BC-83E4-151606002AE2}">
      <dgm:prSet/>
      <dgm:spPr/>
      <dgm:t>
        <a:bodyPr/>
        <a:lstStyle/>
        <a:p>
          <a:endParaRPr lang="en-US"/>
        </a:p>
      </dgm:t>
    </dgm:pt>
    <dgm:pt modelId="{FBB9B190-2D88-4FF8-9866-C36788907468}" type="pres">
      <dgm:prSet presAssocID="{A47D72B7-539A-4FEE-837E-6DDF735D3295}" presName="diagram" presStyleCnt="0">
        <dgm:presLayoutVars>
          <dgm:dir/>
          <dgm:resizeHandles val="exact"/>
        </dgm:presLayoutVars>
      </dgm:prSet>
      <dgm:spPr/>
      <dgm:t>
        <a:bodyPr/>
        <a:lstStyle/>
        <a:p>
          <a:endParaRPr lang="en-US"/>
        </a:p>
      </dgm:t>
    </dgm:pt>
    <dgm:pt modelId="{7A9046C0-BD4D-4B81-A772-C1D59F92DDC3}" type="pres">
      <dgm:prSet presAssocID="{CCFFD5EF-50A1-4D6D-B3A6-09E42ADE7879}" presName="node" presStyleLbl="node1" presStyleIdx="0" presStyleCnt="1">
        <dgm:presLayoutVars>
          <dgm:bulletEnabled val="1"/>
        </dgm:presLayoutVars>
      </dgm:prSet>
      <dgm:spPr/>
      <dgm:t>
        <a:bodyPr/>
        <a:lstStyle/>
        <a:p>
          <a:endParaRPr lang="en-US"/>
        </a:p>
      </dgm:t>
    </dgm:pt>
  </dgm:ptLst>
  <dgm:cxnLst>
    <dgm:cxn modelId="{35105E91-C611-4E67-B1BF-238F2E29E6C3}" type="presOf" srcId="{CCFFD5EF-50A1-4D6D-B3A6-09E42ADE7879}" destId="{7A9046C0-BD4D-4B81-A772-C1D59F92DDC3}" srcOrd="0" destOrd="0" presId="urn:microsoft.com/office/officeart/2005/8/layout/default"/>
    <dgm:cxn modelId="{4B1812BC-FBA5-47BC-83E4-151606002AE2}" srcId="{A47D72B7-539A-4FEE-837E-6DDF735D3295}" destId="{CCFFD5EF-50A1-4D6D-B3A6-09E42ADE7879}" srcOrd="0" destOrd="0" parTransId="{B4B7473E-766E-43AA-876E-E2494CDA143F}" sibTransId="{3CCC294D-9278-43E6-B311-86BCDD64DE83}"/>
    <dgm:cxn modelId="{E2165654-9B84-4BAA-AE7A-2B2A810FA332}" type="presOf" srcId="{A47D72B7-539A-4FEE-837E-6DDF735D3295}" destId="{FBB9B190-2D88-4FF8-9866-C36788907468}" srcOrd="0" destOrd="0" presId="urn:microsoft.com/office/officeart/2005/8/layout/default"/>
    <dgm:cxn modelId="{0685FE50-043C-4A98-B33E-43602C82EBA4}" type="presParOf" srcId="{FBB9B190-2D88-4FF8-9866-C36788907468}" destId="{7A9046C0-BD4D-4B81-A772-C1D59F92DDC3}" srcOrd="0" destOrd="0" presId="urn:microsoft.com/office/officeart/2005/8/layout/default"/>
  </dgm:cxnLst>
  <dgm:bg/>
  <dgm:whole/>
</dgm:dataModel>
</file>

<file path=ppt/diagrams/data10.xml><?xml version="1.0" encoding="utf-8"?>
<dgm:dataModel xmlns:dgm="http://schemas.openxmlformats.org/drawingml/2006/diagram" xmlns:a="http://schemas.openxmlformats.org/drawingml/2006/main">
  <dgm:ptLst>
    <dgm:pt modelId="{0E9D5FD1-D2EB-4F01-AAB8-25B1ECA3FFBB}"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F33DE118-C067-43C2-8D22-5293EFC4261A}">
      <dgm:prSet custT="1"/>
      <dgm:spPr/>
      <dgm:t>
        <a:bodyPr/>
        <a:lstStyle/>
        <a:p>
          <a:pPr rtl="0"/>
          <a:r>
            <a:rPr lang="en-US" sz="3200" dirty="0" smtClean="0"/>
            <a:t>Manage customer expectations</a:t>
          </a:r>
          <a:endParaRPr lang="en-US" sz="3200" dirty="0"/>
        </a:p>
      </dgm:t>
    </dgm:pt>
    <dgm:pt modelId="{2808FE1F-22F7-4973-B90C-0BB80D1C647B}" type="parTrans" cxnId="{F10F138C-0795-4A00-AAD8-F17B3D66356C}">
      <dgm:prSet/>
      <dgm:spPr/>
      <dgm:t>
        <a:bodyPr/>
        <a:lstStyle/>
        <a:p>
          <a:endParaRPr lang="en-US" sz="3200"/>
        </a:p>
      </dgm:t>
    </dgm:pt>
    <dgm:pt modelId="{37A6D3D4-40F3-4447-8033-930D4D697791}" type="sibTrans" cxnId="{F10F138C-0795-4A00-AAD8-F17B3D66356C}">
      <dgm:prSet/>
      <dgm:spPr/>
      <dgm:t>
        <a:bodyPr/>
        <a:lstStyle/>
        <a:p>
          <a:endParaRPr lang="en-US" sz="3200"/>
        </a:p>
      </dgm:t>
    </dgm:pt>
    <dgm:pt modelId="{AA185DDE-3A29-43A8-B772-B1354544136C}">
      <dgm:prSet custT="1"/>
      <dgm:spPr/>
      <dgm:t>
        <a:bodyPr/>
        <a:lstStyle/>
        <a:p>
          <a:pPr rtl="0"/>
          <a:r>
            <a:rPr lang="en-US" sz="3200" dirty="0" smtClean="0"/>
            <a:t>Promise only what you can deliver</a:t>
          </a:r>
          <a:endParaRPr lang="en-US" sz="3200" dirty="0"/>
        </a:p>
      </dgm:t>
    </dgm:pt>
    <dgm:pt modelId="{001C806E-56C8-4280-8634-BF9E7F749EBE}" type="parTrans" cxnId="{0E630D28-3EC5-4B96-A482-60D0318B220E}">
      <dgm:prSet/>
      <dgm:spPr/>
      <dgm:t>
        <a:bodyPr/>
        <a:lstStyle/>
        <a:p>
          <a:endParaRPr lang="en-US" sz="3200"/>
        </a:p>
      </dgm:t>
    </dgm:pt>
    <dgm:pt modelId="{1C794FD6-08D4-41C6-AE4F-955B0F43047D}" type="sibTrans" cxnId="{0E630D28-3EC5-4B96-A482-60D0318B220E}">
      <dgm:prSet/>
      <dgm:spPr/>
      <dgm:t>
        <a:bodyPr/>
        <a:lstStyle/>
        <a:p>
          <a:endParaRPr lang="en-US" sz="3200"/>
        </a:p>
      </dgm:t>
    </dgm:pt>
    <dgm:pt modelId="{CB090BB7-92FB-4868-9DA3-1628C080FADC}">
      <dgm:prSet custT="1"/>
      <dgm:spPr/>
      <dgm:t>
        <a:bodyPr/>
        <a:lstStyle/>
        <a:p>
          <a:pPr rtl="0"/>
          <a:r>
            <a:rPr lang="en-US" sz="3200" dirty="0" smtClean="0"/>
            <a:t>Communicate service expectations</a:t>
          </a:r>
          <a:endParaRPr lang="en-US" sz="3200" dirty="0"/>
        </a:p>
      </dgm:t>
    </dgm:pt>
    <dgm:pt modelId="{D5287B9F-78FC-47C1-8A00-2E7A5C4E86B9}" type="parTrans" cxnId="{F52743A0-07E3-4BFF-BB97-95D94E2F07EB}">
      <dgm:prSet/>
      <dgm:spPr/>
      <dgm:t>
        <a:bodyPr/>
        <a:lstStyle/>
        <a:p>
          <a:endParaRPr lang="en-US" sz="3200"/>
        </a:p>
      </dgm:t>
    </dgm:pt>
    <dgm:pt modelId="{27C6935C-33F2-4194-9C8A-6D767F3B353F}" type="sibTrans" cxnId="{F52743A0-07E3-4BFF-BB97-95D94E2F07EB}">
      <dgm:prSet/>
      <dgm:spPr/>
      <dgm:t>
        <a:bodyPr/>
        <a:lstStyle/>
        <a:p>
          <a:endParaRPr lang="en-US" sz="3200"/>
        </a:p>
      </dgm:t>
    </dgm:pt>
    <dgm:pt modelId="{7AAC4AF2-A1E7-4FD5-86A2-81E90967F876}" type="pres">
      <dgm:prSet presAssocID="{0E9D5FD1-D2EB-4F01-AAB8-25B1ECA3FFBB}" presName="linear" presStyleCnt="0">
        <dgm:presLayoutVars>
          <dgm:animLvl val="lvl"/>
          <dgm:resizeHandles val="exact"/>
        </dgm:presLayoutVars>
      </dgm:prSet>
      <dgm:spPr/>
      <dgm:t>
        <a:bodyPr/>
        <a:lstStyle/>
        <a:p>
          <a:endParaRPr lang="en-US"/>
        </a:p>
      </dgm:t>
    </dgm:pt>
    <dgm:pt modelId="{21A51F4E-F0D9-4CFD-945E-201D3823929B}" type="pres">
      <dgm:prSet presAssocID="{F33DE118-C067-43C2-8D22-5293EFC4261A}" presName="parentText" presStyleLbl="node1" presStyleIdx="0" presStyleCnt="3">
        <dgm:presLayoutVars>
          <dgm:chMax val="0"/>
          <dgm:bulletEnabled val="1"/>
        </dgm:presLayoutVars>
      </dgm:prSet>
      <dgm:spPr/>
      <dgm:t>
        <a:bodyPr/>
        <a:lstStyle/>
        <a:p>
          <a:endParaRPr lang="en-US"/>
        </a:p>
      </dgm:t>
    </dgm:pt>
    <dgm:pt modelId="{6E21AE9E-BF2A-466F-8747-AAE6AC6DC6BC}" type="pres">
      <dgm:prSet presAssocID="{37A6D3D4-40F3-4447-8033-930D4D697791}" presName="spacer" presStyleCnt="0"/>
      <dgm:spPr/>
    </dgm:pt>
    <dgm:pt modelId="{F149DED3-AE61-4499-9295-422CE3074FD4}" type="pres">
      <dgm:prSet presAssocID="{AA185DDE-3A29-43A8-B772-B1354544136C}" presName="parentText" presStyleLbl="node1" presStyleIdx="1" presStyleCnt="3">
        <dgm:presLayoutVars>
          <dgm:chMax val="0"/>
          <dgm:bulletEnabled val="1"/>
        </dgm:presLayoutVars>
      </dgm:prSet>
      <dgm:spPr/>
      <dgm:t>
        <a:bodyPr/>
        <a:lstStyle/>
        <a:p>
          <a:endParaRPr lang="en-US"/>
        </a:p>
      </dgm:t>
    </dgm:pt>
    <dgm:pt modelId="{68CDABA8-D095-4D0D-936C-15BA7C0E2929}" type="pres">
      <dgm:prSet presAssocID="{1C794FD6-08D4-41C6-AE4F-955B0F43047D}" presName="spacer" presStyleCnt="0"/>
      <dgm:spPr/>
    </dgm:pt>
    <dgm:pt modelId="{4C573909-017F-4B07-ADBA-942DDFEB745F}" type="pres">
      <dgm:prSet presAssocID="{CB090BB7-92FB-4868-9DA3-1628C080FADC}" presName="parentText" presStyleLbl="node1" presStyleIdx="2" presStyleCnt="3">
        <dgm:presLayoutVars>
          <dgm:chMax val="0"/>
          <dgm:bulletEnabled val="1"/>
        </dgm:presLayoutVars>
      </dgm:prSet>
      <dgm:spPr/>
      <dgm:t>
        <a:bodyPr/>
        <a:lstStyle/>
        <a:p>
          <a:endParaRPr lang="en-US"/>
        </a:p>
      </dgm:t>
    </dgm:pt>
  </dgm:ptLst>
  <dgm:cxnLst>
    <dgm:cxn modelId="{B1CE30EF-991D-4C67-87A1-D4B2340D193D}" type="presOf" srcId="{0E9D5FD1-D2EB-4F01-AAB8-25B1ECA3FFBB}" destId="{7AAC4AF2-A1E7-4FD5-86A2-81E90967F876}" srcOrd="0" destOrd="0" presId="urn:microsoft.com/office/officeart/2005/8/layout/vList2"/>
    <dgm:cxn modelId="{F10F138C-0795-4A00-AAD8-F17B3D66356C}" srcId="{0E9D5FD1-D2EB-4F01-AAB8-25B1ECA3FFBB}" destId="{F33DE118-C067-43C2-8D22-5293EFC4261A}" srcOrd="0" destOrd="0" parTransId="{2808FE1F-22F7-4973-B90C-0BB80D1C647B}" sibTransId="{37A6D3D4-40F3-4447-8033-930D4D697791}"/>
    <dgm:cxn modelId="{F52743A0-07E3-4BFF-BB97-95D94E2F07EB}" srcId="{0E9D5FD1-D2EB-4F01-AAB8-25B1ECA3FFBB}" destId="{CB090BB7-92FB-4868-9DA3-1628C080FADC}" srcOrd="2" destOrd="0" parTransId="{D5287B9F-78FC-47C1-8A00-2E7A5C4E86B9}" sibTransId="{27C6935C-33F2-4194-9C8A-6D767F3B353F}"/>
    <dgm:cxn modelId="{0E630D28-3EC5-4B96-A482-60D0318B220E}" srcId="{0E9D5FD1-D2EB-4F01-AAB8-25B1ECA3FFBB}" destId="{AA185DDE-3A29-43A8-B772-B1354544136C}" srcOrd="1" destOrd="0" parTransId="{001C806E-56C8-4280-8634-BF9E7F749EBE}" sibTransId="{1C794FD6-08D4-41C6-AE4F-955B0F43047D}"/>
    <dgm:cxn modelId="{EA5D3442-CC27-4FE1-96FB-FD7E0CE9A6CE}" type="presOf" srcId="{F33DE118-C067-43C2-8D22-5293EFC4261A}" destId="{21A51F4E-F0D9-4CFD-945E-201D3823929B}" srcOrd="0" destOrd="0" presId="urn:microsoft.com/office/officeart/2005/8/layout/vList2"/>
    <dgm:cxn modelId="{AE45A641-5441-4DCD-91C0-C9917E1084BE}" type="presOf" srcId="{CB090BB7-92FB-4868-9DA3-1628C080FADC}" destId="{4C573909-017F-4B07-ADBA-942DDFEB745F}" srcOrd="0" destOrd="0" presId="urn:microsoft.com/office/officeart/2005/8/layout/vList2"/>
    <dgm:cxn modelId="{FB3556EC-F780-48BC-91F9-EF06BBBC5835}" type="presOf" srcId="{AA185DDE-3A29-43A8-B772-B1354544136C}" destId="{F149DED3-AE61-4499-9295-422CE3074FD4}" srcOrd="0" destOrd="0" presId="urn:microsoft.com/office/officeart/2005/8/layout/vList2"/>
    <dgm:cxn modelId="{23719A54-2163-4AFB-8332-63F58CB99747}" type="presParOf" srcId="{7AAC4AF2-A1E7-4FD5-86A2-81E90967F876}" destId="{21A51F4E-F0D9-4CFD-945E-201D3823929B}" srcOrd="0" destOrd="0" presId="urn:microsoft.com/office/officeart/2005/8/layout/vList2"/>
    <dgm:cxn modelId="{8B26FF98-65AF-4861-8939-499D38B98F64}" type="presParOf" srcId="{7AAC4AF2-A1E7-4FD5-86A2-81E90967F876}" destId="{6E21AE9E-BF2A-466F-8747-AAE6AC6DC6BC}" srcOrd="1" destOrd="0" presId="urn:microsoft.com/office/officeart/2005/8/layout/vList2"/>
    <dgm:cxn modelId="{4C452663-D635-44F0-AD82-8915A63CF42B}" type="presParOf" srcId="{7AAC4AF2-A1E7-4FD5-86A2-81E90967F876}" destId="{F149DED3-AE61-4499-9295-422CE3074FD4}" srcOrd="2" destOrd="0" presId="urn:microsoft.com/office/officeart/2005/8/layout/vList2"/>
    <dgm:cxn modelId="{DD7F0D8F-E21C-441D-B73F-C280838256BC}" type="presParOf" srcId="{7AAC4AF2-A1E7-4FD5-86A2-81E90967F876}" destId="{68CDABA8-D095-4D0D-936C-15BA7C0E2929}" srcOrd="3" destOrd="0" presId="urn:microsoft.com/office/officeart/2005/8/layout/vList2"/>
    <dgm:cxn modelId="{1432FE09-25C4-4FBF-B90F-795F520A8B84}" type="presParOf" srcId="{7AAC4AF2-A1E7-4FD5-86A2-81E90967F876}" destId="{4C573909-017F-4B07-ADBA-942DDFEB745F}" srcOrd="4"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C01E74D0-A4C0-49DB-971E-83139C31238B}"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n-US"/>
        </a:p>
      </dgm:t>
    </dgm:pt>
    <dgm:pt modelId="{BBA20978-01C7-47CB-93E8-1E1F6B8FEE30}">
      <dgm:prSet phldrT="[Text]" custT="1"/>
      <dgm:spPr/>
      <dgm:t>
        <a:bodyPr/>
        <a:lstStyle/>
        <a:p>
          <a:r>
            <a:rPr lang="en-US" sz="2800" dirty="0" smtClean="0"/>
            <a:t>Increase Service Recovery</a:t>
          </a:r>
          <a:endParaRPr lang="en-US" sz="2800" dirty="0"/>
        </a:p>
      </dgm:t>
    </dgm:pt>
    <dgm:pt modelId="{15988664-AC32-44D1-BC8A-945B7E3A978F}" type="parTrans" cxnId="{43EAE8BE-6AF4-448B-88CF-C2E5686D92D0}">
      <dgm:prSet/>
      <dgm:spPr/>
      <dgm:t>
        <a:bodyPr/>
        <a:lstStyle/>
        <a:p>
          <a:endParaRPr lang="en-US" sz="3200"/>
        </a:p>
      </dgm:t>
    </dgm:pt>
    <dgm:pt modelId="{09146F2A-E0FD-4E7F-AB67-63E368ED5A91}" type="sibTrans" cxnId="{43EAE8BE-6AF4-448B-88CF-C2E5686D92D0}">
      <dgm:prSet/>
      <dgm:spPr/>
      <dgm:t>
        <a:bodyPr/>
        <a:lstStyle/>
        <a:p>
          <a:endParaRPr lang="en-US" sz="3200"/>
        </a:p>
      </dgm:t>
    </dgm:pt>
    <dgm:pt modelId="{96EC7CA3-1729-4A8B-9A44-B524BE05617B}">
      <dgm:prSet phldrT="[Text]" custT="1"/>
      <dgm:spPr/>
      <dgm:t>
        <a:bodyPr/>
        <a:lstStyle/>
        <a:p>
          <a:r>
            <a:rPr lang="en-US" sz="3200" dirty="0" smtClean="0"/>
            <a:t>Listen to the customer</a:t>
          </a:r>
          <a:endParaRPr lang="en-US" sz="3200" dirty="0"/>
        </a:p>
      </dgm:t>
    </dgm:pt>
    <dgm:pt modelId="{3A8DB4B1-A96B-4F88-A50D-47FB569E62FA}" type="parTrans" cxnId="{B0300AEA-6C83-41BE-AE21-AE4B492964A5}">
      <dgm:prSet/>
      <dgm:spPr/>
      <dgm:t>
        <a:bodyPr/>
        <a:lstStyle/>
        <a:p>
          <a:endParaRPr lang="en-US" sz="3200" dirty="0"/>
        </a:p>
      </dgm:t>
    </dgm:pt>
    <dgm:pt modelId="{8BE0A442-9C14-45E0-8DD9-E9198A6ED28C}" type="sibTrans" cxnId="{B0300AEA-6C83-41BE-AE21-AE4B492964A5}">
      <dgm:prSet/>
      <dgm:spPr/>
      <dgm:t>
        <a:bodyPr/>
        <a:lstStyle/>
        <a:p>
          <a:endParaRPr lang="en-US" sz="3200"/>
        </a:p>
      </dgm:t>
    </dgm:pt>
    <dgm:pt modelId="{A79BB3B5-8353-4041-B51B-5D33C2C2C6CD}">
      <dgm:prSet phldrT="[Text]" custT="1"/>
      <dgm:spPr/>
      <dgm:t>
        <a:bodyPr/>
        <a:lstStyle/>
        <a:p>
          <a:r>
            <a:rPr lang="en-US" sz="3200" dirty="0" smtClean="0"/>
            <a:t>Resolve problems quickly</a:t>
          </a:r>
          <a:endParaRPr lang="en-US" sz="3200" dirty="0"/>
        </a:p>
      </dgm:t>
    </dgm:pt>
    <dgm:pt modelId="{4C4D5710-AE0A-4E6A-A202-60D24E6522E8}" type="parTrans" cxnId="{579CA298-3F65-4283-ACB0-1213FA2BE3A1}">
      <dgm:prSet/>
      <dgm:spPr/>
      <dgm:t>
        <a:bodyPr/>
        <a:lstStyle/>
        <a:p>
          <a:endParaRPr lang="en-US" sz="3200" dirty="0"/>
        </a:p>
      </dgm:t>
    </dgm:pt>
    <dgm:pt modelId="{D09357AB-A296-44D1-88E7-44A8FCB30C12}" type="sibTrans" cxnId="{579CA298-3F65-4283-ACB0-1213FA2BE3A1}">
      <dgm:prSet/>
      <dgm:spPr/>
      <dgm:t>
        <a:bodyPr/>
        <a:lstStyle/>
        <a:p>
          <a:endParaRPr lang="en-US" sz="3200"/>
        </a:p>
      </dgm:t>
    </dgm:pt>
    <dgm:pt modelId="{F4ABD86A-4276-4736-AD59-D0A8E8932E3B}">
      <dgm:prSet phldrT="[Text]" custT="1"/>
      <dgm:spPr/>
      <dgm:t>
        <a:bodyPr/>
        <a:lstStyle/>
        <a:p>
          <a:r>
            <a:rPr lang="en-US" sz="3200" dirty="0" smtClean="0"/>
            <a:t>Provide a fair solution</a:t>
          </a:r>
          <a:endParaRPr lang="en-US" sz="3200" dirty="0"/>
        </a:p>
      </dgm:t>
    </dgm:pt>
    <dgm:pt modelId="{42289117-82FC-4D0B-95BF-353C7E34B99D}" type="parTrans" cxnId="{7C15753E-26FD-4930-A7E4-9268C3FAD2B7}">
      <dgm:prSet/>
      <dgm:spPr/>
      <dgm:t>
        <a:bodyPr/>
        <a:lstStyle/>
        <a:p>
          <a:endParaRPr lang="en-US" sz="3200" dirty="0"/>
        </a:p>
      </dgm:t>
    </dgm:pt>
    <dgm:pt modelId="{152801FD-33F2-4427-A3E5-CFD05849C8A5}" type="sibTrans" cxnId="{7C15753E-26FD-4930-A7E4-9268C3FAD2B7}">
      <dgm:prSet/>
      <dgm:spPr/>
      <dgm:t>
        <a:bodyPr/>
        <a:lstStyle/>
        <a:p>
          <a:endParaRPr lang="en-US" sz="3200"/>
        </a:p>
      </dgm:t>
    </dgm:pt>
    <dgm:pt modelId="{EE4703A2-40DB-4B37-999D-F45FED5C54C2}" type="pres">
      <dgm:prSet presAssocID="{C01E74D0-A4C0-49DB-971E-83139C31238B}" presName="cycle" presStyleCnt="0">
        <dgm:presLayoutVars>
          <dgm:chMax val="1"/>
          <dgm:dir/>
          <dgm:animLvl val="ctr"/>
          <dgm:resizeHandles val="exact"/>
        </dgm:presLayoutVars>
      </dgm:prSet>
      <dgm:spPr/>
      <dgm:t>
        <a:bodyPr/>
        <a:lstStyle/>
        <a:p>
          <a:endParaRPr lang="en-US"/>
        </a:p>
      </dgm:t>
    </dgm:pt>
    <dgm:pt modelId="{EB20561F-11C0-451A-B567-854306E61E30}" type="pres">
      <dgm:prSet presAssocID="{BBA20978-01C7-47CB-93E8-1E1F6B8FEE30}" presName="centerShape" presStyleLbl="node0" presStyleIdx="0" presStyleCnt="1"/>
      <dgm:spPr/>
      <dgm:t>
        <a:bodyPr/>
        <a:lstStyle/>
        <a:p>
          <a:endParaRPr lang="en-US"/>
        </a:p>
      </dgm:t>
    </dgm:pt>
    <dgm:pt modelId="{72877575-32D6-4ABD-BFFC-D12AD5840FF0}" type="pres">
      <dgm:prSet presAssocID="{3A8DB4B1-A96B-4F88-A50D-47FB569E62FA}" presName="parTrans" presStyleLbl="bgSibTrans2D1" presStyleIdx="0" presStyleCnt="3"/>
      <dgm:spPr/>
      <dgm:t>
        <a:bodyPr/>
        <a:lstStyle/>
        <a:p>
          <a:endParaRPr lang="en-US"/>
        </a:p>
      </dgm:t>
    </dgm:pt>
    <dgm:pt modelId="{9624A9B6-BD67-478E-967B-B37EE41B293D}" type="pres">
      <dgm:prSet presAssocID="{96EC7CA3-1729-4A8B-9A44-B524BE05617B}" presName="node" presStyleLbl="node1" presStyleIdx="0" presStyleCnt="3">
        <dgm:presLayoutVars>
          <dgm:bulletEnabled val="1"/>
        </dgm:presLayoutVars>
      </dgm:prSet>
      <dgm:spPr/>
      <dgm:t>
        <a:bodyPr/>
        <a:lstStyle/>
        <a:p>
          <a:endParaRPr lang="en-US"/>
        </a:p>
      </dgm:t>
    </dgm:pt>
    <dgm:pt modelId="{FBB21BA1-5A44-4766-A26B-D30DF145F20C}" type="pres">
      <dgm:prSet presAssocID="{4C4D5710-AE0A-4E6A-A202-60D24E6522E8}" presName="parTrans" presStyleLbl="bgSibTrans2D1" presStyleIdx="1" presStyleCnt="3"/>
      <dgm:spPr/>
      <dgm:t>
        <a:bodyPr/>
        <a:lstStyle/>
        <a:p>
          <a:endParaRPr lang="en-US"/>
        </a:p>
      </dgm:t>
    </dgm:pt>
    <dgm:pt modelId="{A3CEEE00-0F9D-4BD1-9444-25DB03ECD936}" type="pres">
      <dgm:prSet presAssocID="{A79BB3B5-8353-4041-B51B-5D33C2C2C6CD}" presName="node" presStyleLbl="node1" presStyleIdx="1" presStyleCnt="3">
        <dgm:presLayoutVars>
          <dgm:bulletEnabled val="1"/>
        </dgm:presLayoutVars>
      </dgm:prSet>
      <dgm:spPr/>
      <dgm:t>
        <a:bodyPr/>
        <a:lstStyle/>
        <a:p>
          <a:endParaRPr lang="en-US"/>
        </a:p>
      </dgm:t>
    </dgm:pt>
    <dgm:pt modelId="{3E6E78F7-41AB-486E-A7FC-C38692B2D067}" type="pres">
      <dgm:prSet presAssocID="{42289117-82FC-4D0B-95BF-353C7E34B99D}" presName="parTrans" presStyleLbl="bgSibTrans2D1" presStyleIdx="2" presStyleCnt="3"/>
      <dgm:spPr/>
      <dgm:t>
        <a:bodyPr/>
        <a:lstStyle/>
        <a:p>
          <a:endParaRPr lang="en-US"/>
        </a:p>
      </dgm:t>
    </dgm:pt>
    <dgm:pt modelId="{BD169667-6F1E-40CB-A5E5-63076DB10E85}" type="pres">
      <dgm:prSet presAssocID="{F4ABD86A-4276-4736-AD59-D0A8E8932E3B}" presName="node" presStyleLbl="node1" presStyleIdx="2" presStyleCnt="3">
        <dgm:presLayoutVars>
          <dgm:bulletEnabled val="1"/>
        </dgm:presLayoutVars>
      </dgm:prSet>
      <dgm:spPr/>
      <dgm:t>
        <a:bodyPr/>
        <a:lstStyle/>
        <a:p>
          <a:endParaRPr lang="en-US"/>
        </a:p>
      </dgm:t>
    </dgm:pt>
  </dgm:ptLst>
  <dgm:cxnLst>
    <dgm:cxn modelId="{CD21D584-7D72-4E01-B0BC-CE8626588F75}" type="presOf" srcId="{96EC7CA3-1729-4A8B-9A44-B524BE05617B}" destId="{9624A9B6-BD67-478E-967B-B37EE41B293D}" srcOrd="0" destOrd="0" presId="urn:microsoft.com/office/officeart/2005/8/layout/radial4"/>
    <dgm:cxn modelId="{D835A0D0-99E9-4123-ACD0-AAC9DA65EC7E}" type="presOf" srcId="{C01E74D0-A4C0-49DB-971E-83139C31238B}" destId="{EE4703A2-40DB-4B37-999D-F45FED5C54C2}" srcOrd="0" destOrd="0" presId="urn:microsoft.com/office/officeart/2005/8/layout/radial4"/>
    <dgm:cxn modelId="{D9FD612C-C190-4404-8355-BA05FBCB3B05}" type="presOf" srcId="{F4ABD86A-4276-4736-AD59-D0A8E8932E3B}" destId="{BD169667-6F1E-40CB-A5E5-63076DB10E85}" srcOrd="0" destOrd="0" presId="urn:microsoft.com/office/officeart/2005/8/layout/radial4"/>
    <dgm:cxn modelId="{4CCFC61D-5D81-4320-BF95-5D85E1F6DCB8}" type="presOf" srcId="{3A8DB4B1-A96B-4F88-A50D-47FB569E62FA}" destId="{72877575-32D6-4ABD-BFFC-D12AD5840FF0}" srcOrd="0" destOrd="0" presId="urn:microsoft.com/office/officeart/2005/8/layout/radial4"/>
    <dgm:cxn modelId="{5427A305-BE44-40A5-A0B6-D5397847DC2C}" type="presOf" srcId="{42289117-82FC-4D0B-95BF-353C7E34B99D}" destId="{3E6E78F7-41AB-486E-A7FC-C38692B2D067}" srcOrd="0" destOrd="0" presId="urn:microsoft.com/office/officeart/2005/8/layout/radial4"/>
    <dgm:cxn modelId="{86A0D668-A520-45B5-AD7D-74C26ADA56AA}" type="presOf" srcId="{A79BB3B5-8353-4041-B51B-5D33C2C2C6CD}" destId="{A3CEEE00-0F9D-4BD1-9444-25DB03ECD936}" srcOrd="0" destOrd="0" presId="urn:microsoft.com/office/officeart/2005/8/layout/radial4"/>
    <dgm:cxn modelId="{3F6BBCA1-CA29-4792-8998-E903166BB443}" type="presOf" srcId="{4C4D5710-AE0A-4E6A-A202-60D24E6522E8}" destId="{FBB21BA1-5A44-4766-A26B-D30DF145F20C}" srcOrd="0" destOrd="0" presId="urn:microsoft.com/office/officeart/2005/8/layout/radial4"/>
    <dgm:cxn modelId="{A67B9F54-E2DD-4657-A77E-D1FAB95519F0}" type="presOf" srcId="{BBA20978-01C7-47CB-93E8-1E1F6B8FEE30}" destId="{EB20561F-11C0-451A-B567-854306E61E30}" srcOrd="0" destOrd="0" presId="urn:microsoft.com/office/officeart/2005/8/layout/radial4"/>
    <dgm:cxn modelId="{43EAE8BE-6AF4-448B-88CF-C2E5686D92D0}" srcId="{C01E74D0-A4C0-49DB-971E-83139C31238B}" destId="{BBA20978-01C7-47CB-93E8-1E1F6B8FEE30}" srcOrd="0" destOrd="0" parTransId="{15988664-AC32-44D1-BC8A-945B7E3A978F}" sibTransId="{09146F2A-E0FD-4E7F-AB67-63E368ED5A91}"/>
    <dgm:cxn modelId="{7C15753E-26FD-4930-A7E4-9268C3FAD2B7}" srcId="{BBA20978-01C7-47CB-93E8-1E1F6B8FEE30}" destId="{F4ABD86A-4276-4736-AD59-D0A8E8932E3B}" srcOrd="2" destOrd="0" parTransId="{42289117-82FC-4D0B-95BF-353C7E34B99D}" sibTransId="{152801FD-33F2-4427-A3E5-CFD05849C8A5}"/>
    <dgm:cxn modelId="{B0300AEA-6C83-41BE-AE21-AE4B492964A5}" srcId="{BBA20978-01C7-47CB-93E8-1E1F6B8FEE30}" destId="{96EC7CA3-1729-4A8B-9A44-B524BE05617B}" srcOrd="0" destOrd="0" parTransId="{3A8DB4B1-A96B-4F88-A50D-47FB569E62FA}" sibTransId="{8BE0A442-9C14-45E0-8DD9-E9198A6ED28C}"/>
    <dgm:cxn modelId="{579CA298-3F65-4283-ACB0-1213FA2BE3A1}" srcId="{BBA20978-01C7-47CB-93E8-1E1F6B8FEE30}" destId="{A79BB3B5-8353-4041-B51B-5D33C2C2C6CD}" srcOrd="1" destOrd="0" parTransId="{4C4D5710-AE0A-4E6A-A202-60D24E6522E8}" sibTransId="{D09357AB-A296-44D1-88E7-44A8FCB30C12}"/>
    <dgm:cxn modelId="{995B4267-2F4A-4EFA-A65B-0070670F2756}" type="presParOf" srcId="{EE4703A2-40DB-4B37-999D-F45FED5C54C2}" destId="{EB20561F-11C0-451A-B567-854306E61E30}" srcOrd="0" destOrd="0" presId="urn:microsoft.com/office/officeart/2005/8/layout/radial4"/>
    <dgm:cxn modelId="{20529333-3BEC-4082-82BD-680BEA513FD3}" type="presParOf" srcId="{EE4703A2-40DB-4B37-999D-F45FED5C54C2}" destId="{72877575-32D6-4ABD-BFFC-D12AD5840FF0}" srcOrd="1" destOrd="0" presId="urn:microsoft.com/office/officeart/2005/8/layout/radial4"/>
    <dgm:cxn modelId="{38ED5011-49E8-4543-B135-A13C89539F27}" type="presParOf" srcId="{EE4703A2-40DB-4B37-999D-F45FED5C54C2}" destId="{9624A9B6-BD67-478E-967B-B37EE41B293D}" srcOrd="2" destOrd="0" presId="urn:microsoft.com/office/officeart/2005/8/layout/radial4"/>
    <dgm:cxn modelId="{52C961BC-263A-4605-BE1F-54958C71B9D6}" type="presParOf" srcId="{EE4703A2-40DB-4B37-999D-F45FED5C54C2}" destId="{FBB21BA1-5A44-4766-A26B-D30DF145F20C}" srcOrd="3" destOrd="0" presId="urn:microsoft.com/office/officeart/2005/8/layout/radial4"/>
    <dgm:cxn modelId="{54CAB002-DACC-4F9E-9F9D-E9AA6CDA82B2}" type="presParOf" srcId="{EE4703A2-40DB-4B37-999D-F45FED5C54C2}" destId="{A3CEEE00-0F9D-4BD1-9444-25DB03ECD936}" srcOrd="4" destOrd="0" presId="urn:microsoft.com/office/officeart/2005/8/layout/radial4"/>
    <dgm:cxn modelId="{8E11C4A8-3FDB-4519-A644-BAC8FE8ECCF9}" type="presParOf" srcId="{EE4703A2-40DB-4B37-999D-F45FED5C54C2}" destId="{3E6E78F7-41AB-486E-A7FC-C38692B2D067}" srcOrd="5" destOrd="0" presId="urn:microsoft.com/office/officeart/2005/8/layout/radial4"/>
    <dgm:cxn modelId="{7D1AEB44-5B19-46BD-873F-0CBEDFC45222}" type="presParOf" srcId="{EE4703A2-40DB-4B37-999D-F45FED5C54C2}" destId="{BD169667-6F1E-40CB-A5E5-63076DB10E85}" srcOrd="6" destOrd="0" presId="urn:microsoft.com/office/officeart/2005/8/layout/radial4"/>
  </dgm:cxnLst>
  <dgm:bg/>
  <dgm:whole/>
</dgm:dataModel>
</file>

<file path=ppt/diagrams/data12.xml><?xml version="1.0" encoding="utf-8"?>
<dgm:dataModel xmlns:dgm="http://schemas.openxmlformats.org/drawingml/2006/diagram" xmlns:a="http://schemas.openxmlformats.org/drawingml/2006/main">
  <dgm:ptLst>
    <dgm:pt modelId="{D4D15F13-E893-4282-96C1-9C56988AA0A2}"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C194F2F5-22CB-473C-A62C-66AF14F1CD66}">
      <dgm:prSet custT="1"/>
      <dgm:spPr/>
      <dgm:t>
        <a:bodyPr/>
        <a:lstStyle/>
        <a:p>
          <a:pPr rtl="0"/>
          <a:r>
            <a:rPr lang="en-US" sz="3200" dirty="0" smtClean="0"/>
            <a:t>Customers get emotional over a service failure</a:t>
          </a:r>
          <a:endParaRPr lang="en-US" sz="3200" dirty="0"/>
        </a:p>
      </dgm:t>
    </dgm:pt>
    <dgm:pt modelId="{27DE86FB-F738-4540-8E4C-AF66C476A751}" type="parTrans" cxnId="{CF5EB4F2-2EF6-4A7A-B42E-6F9E30BF70F1}">
      <dgm:prSet/>
      <dgm:spPr/>
      <dgm:t>
        <a:bodyPr/>
        <a:lstStyle/>
        <a:p>
          <a:endParaRPr lang="en-US" sz="3200"/>
        </a:p>
      </dgm:t>
    </dgm:pt>
    <dgm:pt modelId="{1F15D46B-7D00-4B41-AC83-27C57D0F89C4}" type="sibTrans" cxnId="{CF5EB4F2-2EF6-4A7A-B42E-6F9E30BF70F1}">
      <dgm:prSet/>
      <dgm:spPr/>
      <dgm:t>
        <a:bodyPr/>
        <a:lstStyle/>
        <a:p>
          <a:endParaRPr lang="en-US" sz="3200"/>
        </a:p>
      </dgm:t>
    </dgm:pt>
    <dgm:pt modelId="{DA6DEC9E-D012-4B96-A78C-3E0E26C6FAD5}">
      <dgm:prSet custT="1"/>
      <dgm:spPr/>
      <dgm:t>
        <a:bodyPr/>
        <a:lstStyle/>
        <a:p>
          <a:pPr rtl="0"/>
          <a:r>
            <a:rPr lang="en-US" sz="3200" dirty="0" smtClean="0"/>
            <a:t>Often customers just want someone to listen</a:t>
          </a:r>
          <a:endParaRPr lang="en-US" sz="3200" dirty="0"/>
        </a:p>
      </dgm:t>
    </dgm:pt>
    <dgm:pt modelId="{4A28AC5C-D73F-4B88-916E-8E474EE5EBCD}" type="parTrans" cxnId="{033B89EA-75E1-4B1E-96BA-D74DFEC9509B}">
      <dgm:prSet/>
      <dgm:spPr/>
      <dgm:t>
        <a:bodyPr/>
        <a:lstStyle/>
        <a:p>
          <a:endParaRPr lang="en-US" sz="3200"/>
        </a:p>
      </dgm:t>
    </dgm:pt>
    <dgm:pt modelId="{A9A79CF4-7F55-4C11-8738-29307BC56175}" type="sibTrans" cxnId="{033B89EA-75E1-4B1E-96BA-D74DFEC9509B}">
      <dgm:prSet/>
      <dgm:spPr/>
      <dgm:t>
        <a:bodyPr/>
        <a:lstStyle/>
        <a:p>
          <a:endParaRPr lang="en-US" sz="3200"/>
        </a:p>
      </dgm:t>
    </dgm:pt>
    <dgm:pt modelId="{68EAD8E2-97FF-4791-87A0-30211775545E}" type="pres">
      <dgm:prSet presAssocID="{D4D15F13-E893-4282-96C1-9C56988AA0A2}" presName="linearFlow" presStyleCnt="0">
        <dgm:presLayoutVars>
          <dgm:dir/>
          <dgm:resizeHandles val="exact"/>
        </dgm:presLayoutVars>
      </dgm:prSet>
      <dgm:spPr/>
      <dgm:t>
        <a:bodyPr/>
        <a:lstStyle/>
        <a:p>
          <a:endParaRPr lang="en-US"/>
        </a:p>
      </dgm:t>
    </dgm:pt>
    <dgm:pt modelId="{96E4E16A-C613-4425-9778-B4B1E592A6A7}" type="pres">
      <dgm:prSet presAssocID="{C194F2F5-22CB-473C-A62C-66AF14F1CD66}" presName="composite" presStyleCnt="0"/>
      <dgm:spPr/>
    </dgm:pt>
    <dgm:pt modelId="{90B6FBD2-3101-476F-BF38-34AE7F3CD57C}" type="pres">
      <dgm:prSet presAssocID="{C194F2F5-22CB-473C-A62C-66AF14F1CD66}" presName="imgShp" presStyleLbl="fgImgPlace1" presStyleIdx="0" presStyleCnt="2"/>
      <dgm:spPr>
        <a:blipFill rotWithShape="0">
          <a:blip xmlns:r="http://schemas.openxmlformats.org/officeDocument/2006/relationships" r:embed="rId1"/>
          <a:stretch>
            <a:fillRect/>
          </a:stretch>
        </a:blipFill>
      </dgm:spPr>
    </dgm:pt>
    <dgm:pt modelId="{D32FF3C1-2E61-48F5-9A6D-E1FE0C1854E9}" type="pres">
      <dgm:prSet presAssocID="{C194F2F5-22CB-473C-A62C-66AF14F1CD66}" presName="txShp" presStyleLbl="node1" presStyleIdx="0" presStyleCnt="2">
        <dgm:presLayoutVars>
          <dgm:bulletEnabled val="1"/>
        </dgm:presLayoutVars>
      </dgm:prSet>
      <dgm:spPr/>
      <dgm:t>
        <a:bodyPr/>
        <a:lstStyle/>
        <a:p>
          <a:endParaRPr lang="en-US"/>
        </a:p>
      </dgm:t>
    </dgm:pt>
    <dgm:pt modelId="{82F30EFD-69E7-4AF8-8F6A-EA2F0DAC7C6E}" type="pres">
      <dgm:prSet presAssocID="{1F15D46B-7D00-4B41-AC83-27C57D0F89C4}" presName="spacing" presStyleCnt="0"/>
      <dgm:spPr/>
    </dgm:pt>
    <dgm:pt modelId="{989E2E54-86DC-4EA2-B085-CC6F0E77CF70}" type="pres">
      <dgm:prSet presAssocID="{DA6DEC9E-D012-4B96-A78C-3E0E26C6FAD5}" presName="composite" presStyleCnt="0"/>
      <dgm:spPr/>
    </dgm:pt>
    <dgm:pt modelId="{C1F02ADF-9BC4-4E4C-B6E6-FFE182443631}" type="pres">
      <dgm:prSet presAssocID="{DA6DEC9E-D012-4B96-A78C-3E0E26C6FAD5}" presName="imgShp" presStyleLbl="fgImgPlace1" presStyleIdx="1" presStyleCnt="2"/>
      <dgm:spPr>
        <a:blipFill rotWithShape="0">
          <a:blip xmlns:r="http://schemas.openxmlformats.org/officeDocument/2006/relationships" r:embed="rId2"/>
          <a:stretch>
            <a:fillRect/>
          </a:stretch>
        </a:blipFill>
      </dgm:spPr>
    </dgm:pt>
    <dgm:pt modelId="{2ADBB2EB-BEAF-469D-B132-EE3004CE53F5}" type="pres">
      <dgm:prSet presAssocID="{DA6DEC9E-D012-4B96-A78C-3E0E26C6FAD5}" presName="txShp" presStyleLbl="node1" presStyleIdx="1" presStyleCnt="2">
        <dgm:presLayoutVars>
          <dgm:bulletEnabled val="1"/>
        </dgm:presLayoutVars>
      </dgm:prSet>
      <dgm:spPr/>
      <dgm:t>
        <a:bodyPr/>
        <a:lstStyle/>
        <a:p>
          <a:endParaRPr lang="en-US"/>
        </a:p>
      </dgm:t>
    </dgm:pt>
  </dgm:ptLst>
  <dgm:cxnLst>
    <dgm:cxn modelId="{BAE60C79-4B71-4EFC-B4C7-E6FA9D22E8BF}" type="presOf" srcId="{D4D15F13-E893-4282-96C1-9C56988AA0A2}" destId="{68EAD8E2-97FF-4791-87A0-30211775545E}" srcOrd="0" destOrd="0" presId="urn:microsoft.com/office/officeart/2005/8/layout/vList3"/>
    <dgm:cxn modelId="{533A1E78-74BF-436A-84D0-B074FEF65E0B}" type="presOf" srcId="{DA6DEC9E-D012-4B96-A78C-3E0E26C6FAD5}" destId="{2ADBB2EB-BEAF-469D-B132-EE3004CE53F5}" srcOrd="0" destOrd="0" presId="urn:microsoft.com/office/officeart/2005/8/layout/vList3"/>
    <dgm:cxn modelId="{F6333725-60E0-4AD5-B912-F533ACC48420}" type="presOf" srcId="{C194F2F5-22CB-473C-A62C-66AF14F1CD66}" destId="{D32FF3C1-2E61-48F5-9A6D-E1FE0C1854E9}" srcOrd="0" destOrd="0" presId="urn:microsoft.com/office/officeart/2005/8/layout/vList3"/>
    <dgm:cxn modelId="{033B89EA-75E1-4B1E-96BA-D74DFEC9509B}" srcId="{D4D15F13-E893-4282-96C1-9C56988AA0A2}" destId="{DA6DEC9E-D012-4B96-A78C-3E0E26C6FAD5}" srcOrd="1" destOrd="0" parTransId="{4A28AC5C-D73F-4B88-916E-8E474EE5EBCD}" sibTransId="{A9A79CF4-7F55-4C11-8738-29307BC56175}"/>
    <dgm:cxn modelId="{CF5EB4F2-2EF6-4A7A-B42E-6F9E30BF70F1}" srcId="{D4D15F13-E893-4282-96C1-9C56988AA0A2}" destId="{C194F2F5-22CB-473C-A62C-66AF14F1CD66}" srcOrd="0" destOrd="0" parTransId="{27DE86FB-F738-4540-8E4C-AF66C476A751}" sibTransId="{1F15D46B-7D00-4B41-AC83-27C57D0F89C4}"/>
    <dgm:cxn modelId="{5882599B-98CC-4DFF-9D82-B543C9791810}" type="presParOf" srcId="{68EAD8E2-97FF-4791-87A0-30211775545E}" destId="{96E4E16A-C613-4425-9778-B4B1E592A6A7}" srcOrd="0" destOrd="0" presId="urn:microsoft.com/office/officeart/2005/8/layout/vList3"/>
    <dgm:cxn modelId="{6E77B357-DD8A-4115-BFE5-9550E42E381F}" type="presParOf" srcId="{96E4E16A-C613-4425-9778-B4B1E592A6A7}" destId="{90B6FBD2-3101-476F-BF38-34AE7F3CD57C}" srcOrd="0" destOrd="0" presId="urn:microsoft.com/office/officeart/2005/8/layout/vList3"/>
    <dgm:cxn modelId="{81DA3296-2CDC-4531-BB58-EAAFACB7E287}" type="presParOf" srcId="{96E4E16A-C613-4425-9778-B4B1E592A6A7}" destId="{D32FF3C1-2E61-48F5-9A6D-E1FE0C1854E9}" srcOrd="1" destOrd="0" presId="urn:microsoft.com/office/officeart/2005/8/layout/vList3"/>
    <dgm:cxn modelId="{2676D6BA-2ACD-4769-B936-EFAD6D3861F9}" type="presParOf" srcId="{68EAD8E2-97FF-4791-87A0-30211775545E}" destId="{82F30EFD-69E7-4AF8-8F6A-EA2F0DAC7C6E}" srcOrd="1" destOrd="0" presId="urn:microsoft.com/office/officeart/2005/8/layout/vList3"/>
    <dgm:cxn modelId="{60A4ACAC-49CC-4AD4-B35B-3ECF596637EF}" type="presParOf" srcId="{68EAD8E2-97FF-4791-87A0-30211775545E}" destId="{989E2E54-86DC-4EA2-B085-CC6F0E77CF70}" srcOrd="2" destOrd="0" presId="urn:microsoft.com/office/officeart/2005/8/layout/vList3"/>
    <dgm:cxn modelId="{D29DBB4D-0001-45BD-A72D-68809013331B}" type="presParOf" srcId="{989E2E54-86DC-4EA2-B085-CC6F0E77CF70}" destId="{C1F02ADF-9BC4-4E4C-B6E6-FFE182443631}" srcOrd="0" destOrd="0" presId="urn:microsoft.com/office/officeart/2005/8/layout/vList3"/>
    <dgm:cxn modelId="{FDE23AF5-4129-4221-B4AC-E6B30CFDA10C}" type="presParOf" srcId="{989E2E54-86DC-4EA2-B085-CC6F0E77CF70}" destId="{2ADBB2EB-BEAF-469D-B132-EE3004CE53F5}" srcOrd="1" destOrd="0" presId="urn:microsoft.com/office/officeart/2005/8/layout/vList3"/>
  </dgm:cxnLst>
  <dgm:bg/>
  <dgm:whole/>
</dgm:dataModel>
</file>

<file path=ppt/diagrams/data13.xml><?xml version="1.0" encoding="utf-8"?>
<dgm:dataModel xmlns:dgm="http://schemas.openxmlformats.org/drawingml/2006/diagram" xmlns:a="http://schemas.openxmlformats.org/drawingml/2006/main">
  <dgm:ptLst>
    <dgm:pt modelId="{9429C3B6-402A-415D-BAA1-C1F9A861D9B4}"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94D8C856-FD82-4085-A5E8-98426202FDE9}">
      <dgm:prSet phldrT="[Text]" custT="1"/>
      <dgm:spPr/>
      <dgm:t>
        <a:bodyPr/>
        <a:lstStyle/>
        <a:p>
          <a:r>
            <a:rPr lang="en-US" sz="3200" dirty="0" smtClean="0"/>
            <a:t>Distributive fairness</a:t>
          </a:r>
          <a:endParaRPr lang="en-US" sz="3200" dirty="0"/>
        </a:p>
      </dgm:t>
    </dgm:pt>
    <dgm:pt modelId="{CD9B3DEA-8482-439C-BA3B-070D340DC3B6}" type="parTrans" cxnId="{09F66FA0-77EE-46B1-9B1E-F27E9A06A457}">
      <dgm:prSet/>
      <dgm:spPr/>
      <dgm:t>
        <a:bodyPr/>
        <a:lstStyle/>
        <a:p>
          <a:endParaRPr lang="en-US" sz="3200"/>
        </a:p>
      </dgm:t>
    </dgm:pt>
    <dgm:pt modelId="{8476DD76-E8FA-4F95-B364-7269DCCE7705}" type="sibTrans" cxnId="{09F66FA0-77EE-46B1-9B1E-F27E9A06A457}">
      <dgm:prSet/>
      <dgm:spPr/>
      <dgm:t>
        <a:bodyPr/>
        <a:lstStyle/>
        <a:p>
          <a:endParaRPr lang="en-US" sz="3200"/>
        </a:p>
      </dgm:t>
    </dgm:pt>
    <dgm:pt modelId="{AD46060B-B3D1-49C7-8DF3-E494B999736D}">
      <dgm:prSet phldrT="[Text]" custT="1"/>
      <dgm:spPr/>
      <dgm:t>
        <a:bodyPr/>
        <a:lstStyle/>
        <a:p>
          <a:r>
            <a:rPr lang="en-US" sz="3200" dirty="0" smtClean="0"/>
            <a:t>Procedural </a:t>
          </a:r>
          <a:br>
            <a:rPr lang="en-US" sz="3200" dirty="0" smtClean="0"/>
          </a:br>
          <a:r>
            <a:rPr lang="en-US" sz="3200" dirty="0" smtClean="0"/>
            <a:t>fairness</a:t>
          </a:r>
          <a:endParaRPr lang="en-US" sz="3200" dirty="0"/>
        </a:p>
      </dgm:t>
    </dgm:pt>
    <dgm:pt modelId="{25726169-424F-43E1-B046-28101E153F39}" type="parTrans" cxnId="{7CB485B7-78FF-4EF1-A61D-92F5ACDBC06D}">
      <dgm:prSet/>
      <dgm:spPr/>
      <dgm:t>
        <a:bodyPr/>
        <a:lstStyle/>
        <a:p>
          <a:endParaRPr lang="en-US" sz="3200"/>
        </a:p>
      </dgm:t>
    </dgm:pt>
    <dgm:pt modelId="{7DA66EB9-540B-46AE-98F7-F89261F7B55D}" type="sibTrans" cxnId="{7CB485B7-78FF-4EF1-A61D-92F5ACDBC06D}">
      <dgm:prSet/>
      <dgm:spPr/>
      <dgm:t>
        <a:bodyPr/>
        <a:lstStyle/>
        <a:p>
          <a:endParaRPr lang="en-US" sz="3200"/>
        </a:p>
      </dgm:t>
    </dgm:pt>
    <dgm:pt modelId="{54112BC9-9E37-49CB-8F3C-426ACC4B2518}" type="pres">
      <dgm:prSet presAssocID="{9429C3B6-402A-415D-BAA1-C1F9A861D9B4}" presName="diagram" presStyleCnt="0">
        <dgm:presLayoutVars>
          <dgm:dir/>
          <dgm:resizeHandles val="exact"/>
        </dgm:presLayoutVars>
      </dgm:prSet>
      <dgm:spPr/>
      <dgm:t>
        <a:bodyPr/>
        <a:lstStyle/>
        <a:p>
          <a:endParaRPr lang="en-US"/>
        </a:p>
      </dgm:t>
    </dgm:pt>
    <dgm:pt modelId="{12C8DA85-129B-461A-B84F-4C3211BF3BC8}" type="pres">
      <dgm:prSet presAssocID="{94D8C856-FD82-4085-A5E8-98426202FDE9}" presName="node" presStyleLbl="node1" presStyleIdx="0" presStyleCnt="2">
        <dgm:presLayoutVars>
          <dgm:bulletEnabled val="1"/>
        </dgm:presLayoutVars>
      </dgm:prSet>
      <dgm:spPr/>
      <dgm:t>
        <a:bodyPr/>
        <a:lstStyle/>
        <a:p>
          <a:endParaRPr lang="en-US"/>
        </a:p>
      </dgm:t>
    </dgm:pt>
    <dgm:pt modelId="{84315A70-D816-4A91-9D00-CA2A225CBD72}" type="pres">
      <dgm:prSet presAssocID="{8476DD76-E8FA-4F95-B364-7269DCCE7705}" presName="sibTrans" presStyleCnt="0"/>
      <dgm:spPr/>
      <dgm:t>
        <a:bodyPr/>
        <a:lstStyle/>
        <a:p>
          <a:endParaRPr lang="en-US"/>
        </a:p>
      </dgm:t>
    </dgm:pt>
    <dgm:pt modelId="{44B8E1D0-5812-4225-8B9C-D5531D0D9A6A}" type="pres">
      <dgm:prSet presAssocID="{AD46060B-B3D1-49C7-8DF3-E494B999736D}" presName="node" presStyleLbl="node1" presStyleIdx="1" presStyleCnt="2">
        <dgm:presLayoutVars>
          <dgm:bulletEnabled val="1"/>
        </dgm:presLayoutVars>
      </dgm:prSet>
      <dgm:spPr/>
      <dgm:t>
        <a:bodyPr/>
        <a:lstStyle/>
        <a:p>
          <a:endParaRPr lang="en-US"/>
        </a:p>
      </dgm:t>
    </dgm:pt>
  </dgm:ptLst>
  <dgm:cxnLst>
    <dgm:cxn modelId="{09F66FA0-77EE-46B1-9B1E-F27E9A06A457}" srcId="{9429C3B6-402A-415D-BAA1-C1F9A861D9B4}" destId="{94D8C856-FD82-4085-A5E8-98426202FDE9}" srcOrd="0" destOrd="0" parTransId="{CD9B3DEA-8482-439C-BA3B-070D340DC3B6}" sibTransId="{8476DD76-E8FA-4F95-B364-7269DCCE7705}"/>
    <dgm:cxn modelId="{7CB485B7-78FF-4EF1-A61D-92F5ACDBC06D}" srcId="{9429C3B6-402A-415D-BAA1-C1F9A861D9B4}" destId="{AD46060B-B3D1-49C7-8DF3-E494B999736D}" srcOrd="1" destOrd="0" parTransId="{25726169-424F-43E1-B046-28101E153F39}" sibTransId="{7DA66EB9-540B-46AE-98F7-F89261F7B55D}"/>
    <dgm:cxn modelId="{E771DC90-5DBB-4A06-BB33-D665D93C8A59}" type="presOf" srcId="{9429C3B6-402A-415D-BAA1-C1F9A861D9B4}" destId="{54112BC9-9E37-49CB-8F3C-426ACC4B2518}" srcOrd="0" destOrd="0" presId="urn:microsoft.com/office/officeart/2005/8/layout/default"/>
    <dgm:cxn modelId="{70B04D45-DB92-4CE2-B91F-54D151FF9847}" type="presOf" srcId="{94D8C856-FD82-4085-A5E8-98426202FDE9}" destId="{12C8DA85-129B-461A-B84F-4C3211BF3BC8}" srcOrd="0" destOrd="0" presId="urn:microsoft.com/office/officeart/2005/8/layout/default"/>
    <dgm:cxn modelId="{6AB18FEF-4275-4F0D-B732-34306DA8DE15}" type="presOf" srcId="{AD46060B-B3D1-49C7-8DF3-E494B999736D}" destId="{44B8E1D0-5812-4225-8B9C-D5531D0D9A6A}" srcOrd="0" destOrd="0" presId="urn:microsoft.com/office/officeart/2005/8/layout/default"/>
    <dgm:cxn modelId="{6CFC6103-D943-43B7-B747-38BBDC7E7A49}" type="presParOf" srcId="{54112BC9-9E37-49CB-8F3C-426ACC4B2518}" destId="{12C8DA85-129B-461A-B84F-4C3211BF3BC8}" srcOrd="0" destOrd="0" presId="urn:microsoft.com/office/officeart/2005/8/layout/default"/>
    <dgm:cxn modelId="{D7EF2A92-83A7-41EB-8105-5F9F84860770}" type="presParOf" srcId="{54112BC9-9E37-49CB-8F3C-426ACC4B2518}" destId="{84315A70-D816-4A91-9D00-CA2A225CBD72}" srcOrd="1" destOrd="0" presId="urn:microsoft.com/office/officeart/2005/8/layout/default"/>
    <dgm:cxn modelId="{CC82903E-AA24-4C4B-8B89-2DB52AC7ED33}" type="presParOf" srcId="{54112BC9-9E37-49CB-8F3C-426ACC4B2518}" destId="{44B8E1D0-5812-4225-8B9C-D5531D0D9A6A}" srcOrd="2"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10FDA720-B987-410A-9300-9701553C8B61}" type="doc">
      <dgm:prSet loTypeId="urn:microsoft.com/office/officeart/2005/8/layout/cycle5" loCatId="cycle" qsTypeId="urn:microsoft.com/office/officeart/2005/8/quickstyle/simple3" qsCatId="simple" csTypeId="urn:microsoft.com/office/officeart/2005/8/colors/colorful1" csCatId="colorful" phldr="1"/>
      <dgm:spPr/>
    </dgm:pt>
    <dgm:pt modelId="{89D1B18C-95F3-4317-83CC-D8F987DC9B96}">
      <dgm:prSet custT="1"/>
      <dgm:spPr/>
      <dgm:t>
        <a:bodyPr/>
        <a:lstStyle/>
        <a:p>
          <a:pPr rtl="0" eaLnBrk="1" latinLnBrk="0">
            <a:lnSpc>
              <a:spcPct val="100000"/>
            </a:lnSpc>
            <a:spcAft>
              <a:spcPts val="0"/>
            </a:spcAft>
          </a:pPr>
          <a:r>
            <a:rPr lang="en-US" sz="2400" dirty="0" smtClean="0"/>
            <a:t>Household</a:t>
          </a:r>
        </a:p>
        <a:p>
          <a:pPr rtl="0" eaLnBrk="1" latinLnBrk="0">
            <a:lnSpc>
              <a:spcPct val="100000"/>
            </a:lnSpc>
            <a:spcAft>
              <a:spcPts val="0"/>
            </a:spcAft>
          </a:pPr>
          <a:r>
            <a:rPr lang="en-US" sz="2400" dirty="0" smtClean="0"/>
            <a:t>maintenance</a:t>
          </a:r>
        </a:p>
        <a:p>
          <a:pPr rtl="0" eaLnBrk="1" latinLnBrk="0">
            <a:lnSpc>
              <a:spcPct val="100000"/>
            </a:lnSpc>
            <a:spcAft>
              <a:spcPts val="0"/>
            </a:spcAft>
          </a:pPr>
          <a:r>
            <a:rPr lang="en-US" sz="2400" dirty="0" smtClean="0"/>
            <a:t>became more</a:t>
          </a:r>
        </a:p>
        <a:p>
          <a:pPr rtl="0" eaLnBrk="1" latinLnBrk="0">
            <a:lnSpc>
              <a:spcPct val="100000"/>
            </a:lnSpc>
            <a:spcAft>
              <a:spcPts val="0"/>
            </a:spcAft>
          </a:pPr>
          <a:r>
            <a:rPr lang="en-US" sz="2400" dirty="0" smtClean="0"/>
            <a:t>specialized</a:t>
          </a:r>
        </a:p>
      </dgm:t>
    </dgm:pt>
    <dgm:pt modelId="{DC205B8A-BDBA-447B-8094-C595D89628AD}" type="parTrans" cxnId="{C3D53724-5074-4E03-B6F0-023E9922FE01}">
      <dgm:prSet/>
      <dgm:spPr/>
      <dgm:t>
        <a:bodyPr/>
        <a:lstStyle/>
        <a:p>
          <a:endParaRPr lang="en-US"/>
        </a:p>
      </dgm:t>
    </dgm:pt>
    <dgm:pt modelId="{536A518B-AEF9-486E-9D43-A18C34179157}" type="sibTrans" cxnId="{C3D53724-5074-4E03-B6F0-023E9922FE01}">
      <dgm:prSet/>
      <dgm:spPr/>
      <dgm:t>
        <a:bodyPr/>
        <a:lstStyle/>
        <a:p>
          <a:endParaRPr lang="en-US" dirty="0"/>
        </a:p>
      </dgm:t>
    </dgm:pt>
    <dgm:pt modelId="{3A665B8B-0834-474A-BB9D-9886AB4EC742}">
      <dgm:prSet custT="1"/>
      <dgm:spPr/>
      <dgm:t>
        <a:bodyPr/>
        <a:lstStyle/>
        <a:p>
          <a:pPr rtl="0" eaLnBrk="1" latinLnBrk="0">
            <a:lnSpc>
              <a:spcPct val="100000"/>
            </a:lnSpc>
            <a:spcAft>
              <a:spcPts val="0"/>
            </a:spcAft>
          </a:pPr>
          <a:r>
            <a:rPr lang="en-US" sz="2400" dirty="0" smtClean="0"/>
            <a:t>High value</a:t>
          </a:r>
        </a:p>
        <a:p>
          <a:pPr rtl="0" eaLnBrk="1" latinLnBrk="0">
            <a:lnSpc>
              <a:spcPct val="100000"/>
            </a:lnSpc>
            <a:spcAft>
              <a:spcPts val="0"/>
            </a:spcAft>
          </a:pPr>
          <a:r>
            <a:rPr lang="en-US" sz="2400" dirty="0" smtClean="0"/>
            <a:t>placed on </a:t>
          </a:r>
        </a:p>
        <a:p>
          <a:pPr rtl="0" eaLnBrk="1" latinLnBrk="0">
            <a:lnSpc>
              <a:spcPct val="100000"/>
            </a:lnSpc>
            <a:spcAft>
              <a:spcPts val="0"/>
            </a:spcAft>
          </a:pPr>
          <a:r>
            <a:rPr lang="en-US" sz="2400" dirty="0" smtClean="0"/>
            <a:t>convenience </a:t>
          </a:r>
        </a:p>
        <a:p>
          <a:pPr rtl="0" eaLnBrk="1" latinLnBrk="0">
            <a:lnSpc>
              <a:spcPct val="100000"/>
            </a:lnSpc>
            <a:spcAft>
              <a:spcPts val="0"/>
            </a:spcAft>
          </a:pPr>
          <a:r>
            <a:rPr lang="en-US" sz="2400" dirty="0" smtClean="0"/>
            <a:t>and leisure</a:t>
          </a:r>
        </a:p>
      </dgm:t>
    </dgm:pt>
    <dgm:pt modelId="{62DF1DCF-E11E-4AD3-8299-6568D08924E2}" type="parTrans" cxnId="{3370CEF7-4796-4A04-9400-6F014A5EA472}">
      <dgm:prSet/>
      <dgm:spPr/>
      <dgm:t>
        <a:bodyPr/>
        <a:lstStyle/>
        <a:p>
          <a:endParaRPr lang="en-US"/>
        </a:p>
      </dgm:t>
    </dgm:pt>
    <dgm:pt modelId="{4025FDA2-F280-4C8A-B824-BC69C7873466}" type="sibTrans" cxnId="{3370CEF7-4796-4A04-9400-6F014A5EA472}">
      <dgm:prSet/>
      <dgm:spPr/>
      <dgm:t>
        <a:bodyPr/>
        <a:lstStyle/>
        <a:p>
          <a:endParaRPr lang="en-US" dirty="0"/>
        </a:p>
      </dgm:t>
    </dgm:pt>
    <dgm:pt modelId="{0C493D18-99E5-4168-B736-F315D9174314}">
      <dgm:prSet custT="1"/>
      <dgm:spPr/>
      <dgm:t>
        <a:bodyPr/>
        <a:lstStyle/>
        <a:p>
          <a:pPr rtl="0" eaLnBrk="1" latinLnBrk="0">
            <a:lnSpc>
              <a:spcPct val="100000"/>
            </a:lnSpc>
            <a:spcAft>
              <a:spcPts val="0"/>
            </a:spcAft>
          </a:pPr>
          <a:r>
            <a:rPr lang="en-US" sz="2400" dirty="0" smtClean="0"/>
            <a:t>Production was </a:t>
          </a:r>
        </a:p>
        <a:p>
          <a:pPr rtl="0" eaLnBrk="1" latinLnBrk="0">
            <a:lnSpc>
              <a:spcPct val="100000"/>
            </a:lnSpc>
            <a:spcAft>
              <a:spcPts val="0"/>
            </a:spcAft>
          </a:pPr>
          <a:r>
            <a:rPr lang="en-US" sz="2400" dirty="0" smtClean="0"/>
            <a:t>cheaper in</a:t>
          </a:r>
        </a:p>
        <a:p>
          <a:pPr rtl="0" eaLnBrk="1" latinLnBrk="0">
            <a:lnSpc>
              <a:spcPct val="100000"/>
            </a:lnSpc>
            <a:spcAft>
              <a:spcPts val="0"/>
            </a:spcAft>
          </a:pPr>
          <a:r>
            <a:rPr lang="en-US" sz="2400" dirty="0" smtClean="0"/>
            <a:t>other countries</a:t>
          </a:r>
        </a:p>
      </dgm:t>
    </dgm:pt>
    <dgm:pt modelId="{A0A37C7E-8072-420C-9AA2-FF17F2FF8F44}" type="parTrans" cxnId="{8B08E0C3-6602-40A5-BBAB-EF71326D2C45}">
      <dgm:prSet/>
      <dgm:spPr/>
      <dgm:t>
        <a:bodyPr/>
        <a:lstStyle/>
        <a:p>
          <a:endParaRPr lang="en-US"/>
        </a:p>
      </dgm:t>
    </dgm:pt>
    <dgm:pt modelId="{88AC0C59-448F-4E76-8109-5F5C4634058E}" type="sibTrans" cxnId="{8B08E0C3-6602-40A5-BBAB-EF71326D2C45}">
      <dgm:prSet/>
      <dgm:spPr/>
      <dgm:t>
        <a:bodyPr/>
        <a:lstStyle/>
        <a:p>
          <a:endParaRPr lang="en-US" dirty="0"/>
        </a:p>
      </dgm:t>
    </dgm:pt>
    <dgm:pt modelId="{B567BC87-FE59-4D50-A141-5A0A5154826B}" type="pres">
      <dgm:prSet presAssocID="{10FDA720-B987-410A-9300-9701553C8B61}" presName="cycle" presStyleCnt="0">
        <dgm:presLayoutVars>
          <dgm:dir/>
          <dgm:resizeHandles val="exact"/>
        </dgm:presLayoutVars>
      </dgm:prSet>
      <dgm:spPr/>
    </dgm:pt>
    <dgm:pt modelId="{66EAA483-2B57-4084-B346-2BE2B01CEAF7}" type="pres">
      <dgm:prSet presAssocID="{89D1B18C-95F3-4317-83CC-D8F987DC9B96}" presName="node" presStyleLbl="node1" presStyleIdx="0" presStyleCnt="3" custScaleX="122354" custScaleY="116816">
        <dgm:presLayoutVars>
          <dgm:bulletEnabled val="1"/>
        </dgm:presLayoutVars>
      </dgm:prSet>
      <dgm:spPr/>
      <dgm:t>
        <a:bodyPr/>
        <a:lstStyle/>
        <a:p>
          <a:endParaRPr lang="en-US"/>
        </a:p>
      </dgm:t>
    </dgm:pt>
    <dgm:pt modelId="{2E97ADD3-52B3-4E34-B073-62D40E9631A2}" type="pres">
      <dgm:prSet presAssocID="{89D1B18C-95F3-4317-83CC-D8F987DC9B96}" presName="spNode" presStyleCnt="0"/>
      <dgm:spPr/>
    </dgm:pt>
    <dgm:pt modelId="{D368B89A-A940-4489-8C0D-8F59C284B48D}" type="pres">
      <dgm:prSet presAssocID="{536A518B-AEF9-486E-9D43-A18C34179157}" presName="sibTrans" presStyleLbl="sibTrans1D1" presStyleIdx="0" presStyleCnt="3"/>
      <dgm:spPr/>
      <dgm:t>
        <a:bodyPr/>
        <a:lstStyle/>
        <a:p>
          <a:endParaRPr lang="en-US"/>
        </a:p>
      </dgm:t>
    </dgm:pt>
    <dgm:pt modelId="{B21DC9EB-C01B-4053-9BA2-1C171D47F243}" type="pres">
      <dgm:prSet presAssocID="{3A665B8B-0834-474A-BB9D-9886AB4EC742}" presName="node" presStyleLbl="node1" presStyleIdx="1" presStyleCnt="3" custScaleX="122354" custScaleY="116816">
        <dgm:presLayoutVars>
          <dgm:bulletEnabled val="1"/>
        </dgm:presLayoutVars>
      </dgm:prSet>
      <dgm:spPr/>
      <dgm:t>
        <a:bodyPr/>
        <a:lstStyle/>
        <a:p>
          <a:endParaRPr lang="en-US"/>
        </a:p>
      </dgm:t>
    </dgm:pt>
    <dgm:pt modelId="{B14963F5-91D2-42D0-8239-7D2A91926548}" type="pres">
      <dgm:prSet presAssocID="{3A665B8B-0834-474A-BB9D-9886AB4EC742}" presName="spNode" presStyleCnt="0"/>
      <dgm:spPr/>
    </dgm:pt>
    <dgm:pt modelId="{3FE13A1E-8F05-446C-AC2A-DE84352E9DDA}" type="pres">
      <dgm:prSet presAssocID="{4025FDA2-F280-4C8A-B824-BC69C7873466}" presName="sibTrans" presStyleLbl="sibTrans1D1" presStyleIdx="1" presStyleCnt="3"/>
      <dgm:spPr/>
      <dgm:t>
        <a:bodyPr/>
        <a:lstStyle/>
        <a:p>
          <a:endParaRPr lang="en-US"/>
        </a:p>
      </dgm:t>
    </dgm:pt>
    <dgm:pt modelId="{8D32989C-50FC-4811-AB8F-24B0DD989100}" type="pres">
      <dgm:prSet presAssocID="{0C493D18-99E5-4168-B736-F315D9174314}" presName="node" presStyleLbl="node1" presStyleIdx="2" presStyleCnt="3" custScaleX="122354" custScaleY="116816">
        <dgm:presLayoutVars>
          <dgm:bulletEnabled val="1"/>
        </dgm:presLayoutVars>
      </dgm:prSet>
      <dgm:spPr/>
      <dgm:t>
        <a:bodyPr/>
        <a:lstStyle/>
        <a:p>
          <a:endParaRPr lang="en-US"/>
        </a:p>
      </dgm:t>
    </dgm:pt>
    <dgm:pt modelId="{528B38F7-58A7-4362-8850-3A8A78DB7666}" type="pres">
      <dgm:prSet presAssocID="{0C493D18-99E5-4168-B736-F315D9174314}" presName="spNode" presStyleCnt="0"/>
      <dgm:spPr/>
    </dgm:pt>
    <dgm:pt modelId="{F7744611-855C-46CA-A93D-BAA4C63CBF59}" type="pres">
      <dgm:prSet presAssocID="{88AC0C59-448F-4E76-8109-5F5C4634058E}" presName="sibTrans" presStyleLbl="sibTrans1D1" presStyleIdx="2" presStyleCnt="3"/>
      <dgm:spPr/>
      <dgm:t>
        <a:bodyPr/>
        <a:lstStyle/>
        <a:p>
          <a:endParaRPr lang="en-US"/>
        </a:p>
      </dgm:t>
    </dgm:pt>
  </dgm:ptLst>
  <dgm:cxnLst>
    <dgm:cxn modelId="{8B08E0C3-6602-40A5-BBAB-EF71326D2C45}" srcId="{10FDA720-B987-410A-9300-9701553C8B61}" destId="{0C493D18-99E5-4168-B736-F315D9174314}" srcOrd="2" destOrd="0" parTransId="{A0A37C7E-8072-420C-9AA2-FF17F2FF8F44}" sibTransId="{88AC0C59-448F-4E76-8109-5F5C4634058E}"/>
    <dgm:cxn modelId="{C3D53724-5074-4E03-B6F0-023E9922FE01}" srcId="{10FDA720-B987-410A-9300-9701553C8B61}" destId="{89D1B18C-95F3-4317-83CC-D8F987DC9B96}" srcOrd="0" destOrd="0" parTransId="{DC205B8A-BDBA-447B-8094-C595D89628AD}" sibTransId="{536A518B-AEF9-486E-9D43-A18C34179157}"/>
    <dgm:cxn modelId="{CFF8D2E2-FB2C-4F97-9A5E-24142A8914F3}" type="presOf" srcId="{0C493D18-99E5-4168-B736-F315D9174314}" destId="{8D32989C-50FC-4811-AB8F-24B0DD989100}" srcOrd="0" destOrd="0" presId="urn:microsoft.com/office/officeart/2005/8/layout/cycle5"/>
    <dgm:cxn modelId="{3370CEF7-4796-4A04-9400-6F014A5EA472}" srcId="{10FDA720-B987-410A-9300-9701553C8B61}" destId="{3A665B8B-0834-474A-BB9D-9886AB4EC742}" srcOrd="1" destOrd="0" parTransId="{62DF1DCF-E11E-4AD3-8299-6568D08924E2}" sibTransId="{4025FDA2-F280-4C8A-B824-BC69C7873466}"/>
    <dgm:cxn modelId="{7E557E9B-E876-4C81-9488-D31D63982457}" type="presOf" srcId="{4025FDA2-F280-4C8A-B824-BC69C7873466}" destId="{3FE13A1E-8F05-446C-AC2A-DE84352E9DDA}" srcOrd="0" destOrd="0" presId="urn:microsoft.com/office/officeart/2005/8/layout/cycle5"/>
    <dgm:cxn modelId="{9383CCB8-18B5-4A5C-8D08-6B57286BB104}" type="presOf" srcId="{10FDA720-B987-410A-9300-9701553C8B61}" destId="{B567BC87-FE59-4D50-A141-5A0A5154826B}" srcOrd="0" destOrd="0" presId="urn:microsoft.com/office/officeart/2005/8/layout/cycle5"/>
    <dgm:cxn modelId="{36DA3121-F501-4E72-8279-33EFE546CE51}" type="presOf" srcId="{88AC0C59-448F-4E76-8109-5F5C4634058E}" destId="{F7744611-855C-46CA-A93D-BAA4C63CBF59}" srcOrd="0" destOrd="0" presId="urn:microsoft.com/office/officeart/2005/8/layout/cycle5"/>
    <dgm:cxn modelId="{3273463F-7571-4018-90AB-095F731D8D9A}" type="presOf" srcId="{3A665B8B-0834-474A-BB9D-9886AB4EC742}" destId="{B21DC9EB-C01B-4053-9BA2-1C171D47F243}" srcOrd="0" destOrd="0" presId="urn:microsoft.com/office/officeart/2005/8/layout/cycle5"/>
    <dgm:cxn modelId="{1FBD6253-6B84-422E-B790-FEC8C5E9803E}" type="presOf" srcId="{89D1B18C-95F3-4317-83CC-D8F987DC9B96}" destId="{66EAA483-2B57-4084-B346-2BE2B01CEAF7}" srcOrd="0" destOrd="0" presId="urn:microsoft.com/office/officeart/2005/8/layout/cycle5"/>
    <dgm:cxn modelId="{DC6BEA63-0977-4F8B-A6EA-152D2FBAF12A}" type="presOf" srcId="{536A518B-AEF9-486E-9D43-A18C34179157}" destId="{D368B89A-A940-4489-8C0D-8F59C284B48D}" srcOrd="0" destOrd="0" presId="urn:microsoft.com/office/officeart/2005/8/layout/cycle5"/>
    <dgm:cxn modelId="{F1697CB8-B895-4687-AC3D-B75DFBAC834E}" type="presParOf" srcId="{B567BC87-FE59-4D50-A141-5A0A5154826B}" destId="{66EAA483-2B57-4084-B346-2BE2B01CEAF7}" srcOrd="0" destOrd="0" presId="urn:microsoft.com/office/officeart/2005/8/layout/cycle5"/>
    <dgm:cxn modelId="{7AB11917-D2FA-47B9-B7A3-CDDFA52BB172}" type="presParOf" srcId="{B567BC87-FE59-4D50-A141-5A0A5154826B}" destId="{2E97ADD3-52B3-4E34-B073-62D40E9631A2}" srcOrd="1" destOrd="0" presId="urn:microsoft.com/office/officeart/2005/8/layout/cycle5"/>
    <dgm:cxn modelId="{CE051F1E-82CE-4EC3-AE33-7A5644A784A0}" type="presParOf" srcId="{B567BC87-FE59-4D50-A141-5A0A5154826B}" destId="{D368B89A-A940-4489-8C0D-8F59C284B48D}" srcOrd="2" destOrd="0" presId="urn:microsoft.com/office/officeart/2005/8/layout/cycle5"/>
    <dgm:cxn modelId="{DD8D84FB-542D-4D06-8017-15464C144F16}" type="presParOf" srcId="{B567BC87-FE59-4D50-A141-5A0A5154826B}" destId="{B21DC9EB-C01B-4053-9BA2-1C171D47F243}" srcOrd="3" destOrd="0" presId="urn:microsoft.com/office/officeart/2005/8/layout/cycle5"/>
    <dgm:cxn modelId="{E0604341-03A9-4371-9E4E-E1E9776BBCA2}" type="presParOf" srcId="{B567BC87-FE59-4D50-A141-5A0A5154826B}" destId="{B14963F5-91D2-42D0-8239-7D2A91926548}" srcOrd="4" destOrd="0" presId="urn:microsoft.com/office/officeart/2005/8/layout/cycle5"/>
    <dgm:cxn modelId="{0688544F-C779-4017-A48B-901138F747BF}" type="presParOf" srcId="{B567BC87-FE59-4D50-A141-5A0A5154826B}" destId="{3FE13A1E-8F05-446C-AC2A-DE84352E9DDA}" srcOrd="5" destOrd="0" presId="urn:microsoft.com/office/officeart/2005/8/layout/cycle5"/>
    <dgm:cxn modelId="{4999EF65-88CC-4BF9-BE61-9793D2880344}" type="presParOf" srcId="{B567BC87-FE59-4D50-A141-5A0A5154826B}" destId="{8D32989C-50FC-4811-AB8F-24B0DD989100}" srcOrd="6" destOrd="0" presId="urn:microsoft.com/office/officeart/2005/8/layout/cycle5"/>
    <dgm:cxn modelId="{6A06A3A9-E729-4105-AAC8-FB167FB44ED4}" type="presParOf" srcId="{B567BC87-FE59-4D50-A141-5A0A5154826B}" destId="{528B38F7-58A7-4362-8850-3A8A78DB7666}" srcOrd="7" destOrd="0" presId="urn:microsoft.com/office/officeart/2005/8/layout/cycle5"/>
    <dgm:cxn modelId="{991C5517-E3AA-4002-9BE9-8D321DCA3FB4}" type="presParOf" srcId="{B567BC87-FE59-4D50-A141-5A0A5154826B}" destId="{F7744611-855C-46CA-A93D-BAA4C63CBF59}" srcOrd="8" destOrd="0" presId="urn:microsoft.com/office/officeart/2005/8/layout/cycle5"/>
  </dgm:cxnLst>
  <dgm:bg/>
  <dgm:whole/>
</dgm:dataModel>
</file>

<file path=ppt/diagrams/data3.xml><?xml version="1.0" encoding="utf-8"?>
<dgm:dataModel xmlns:dgm="http://schemas.openxmlformats.org/drawingml/2006/diagram" xmlns:a="http://schemas.openxmlformats.org/drawingml/2006/main">
  <dgm:ptLst>
    <dgm:pt modelId="{41B66634-8F7B-464D-A6C5-07E9B02C4815}" type="doc">
      <dgm:prSet loTypeId="urn:microsoft.com/office/officeart/2005/8/layout/list1" loCatId="list" qsTypeId="urn:microsoft.com/office/officeart/2005/8/quickstyle/simple3" qsCatId="simple" csTypeId="urn:microsoft.com/office/officeart/2005/8/colors/colorful3" csCatId="colorful"/>
      <dgm:spPr/>
      <dgm:t>
        <a:bodyPr/>
        <a:lstStyle/>
        <a:p>
          <a:endParaRPr lang="en-US"/>
        </a:p>
      </dgm:t>
    </dgm:pt>
    <dgm:pt modelId="{BBD1076A-E923-424A-B01D-CFD1CBAB7DCE}">
      <dgm:prSet custT="1"/>
      <dgm:spPr/>
      <dgm:t>
        <a:bodyPr/>
        <a:lstStyle/>
        <a:p>
          <a:pPr rtl="0"/>
          <a:r>
            <a:rPr lang="en-US" sz="3200" dirty="0" smtClean="0"/>
            <a:t>Technology</a:t>
          </a:r>
          <a:endParaRPr lang="en-US" sz="3200" dirty="0"/>
        </a:p>
      </dgm:t>
    </dgm:pt>
    <dgm:pt modelId="{1B58F7C4-659A-4BB3-934A-681EA907DDD6}" type="parTrans" cxnId="{0C039412-31F7-4066-A75A-B68A67B3DB25}">
      <dgm:prSet/>
      <dgm:spPr/>
      <dgm:t>
        <a:bodyPr/>
        <a:lstStyle/>
        <a:p>
          <a:endParaRPr lang="en-US" sz="3200"/>
        </a:p>
      </dgm:t>
    </dgm:pt>
    <dgm:pt modelId="{24E6C834-A86E-478E-9B8E-8AC967AC8C79}" type="sibTrans" cxnId="{0C039412-31F7-4066-A75A-B68A67B3DB25}">
      <dgm:prSet/>
      <dgm:spPr/>
      <dgm:t>
        <a:bodyPr/>
        <a:lstStyle/>
        <a:p>
          <a:endParaRPr lang="en-US" sz="3200"/>
        </a:p>
      </dgm:t>
    </dgm:pt>
    <dgm:pt modelId="{21466536-0D04-4A5A-A082-49205F65128F}">
      <dgm:prSet custT="1"/>
      <dgm:spPr/>
      <dgm:t>
        <a:bodyPr/>
        <a:lstStyle/>
        <a:p>
          <a:pPr rtl="0"/>
          <a:r>
            <a:rPr lang="en-US" sz="3200" dirty="0" smtClean="0"/>
            <a:t>Training</a:t>
          </a:r>
          <a:endParaRPr lang="en-US" sz="3200" dirty="0"/>
        </a:p>
      </dgm:t>
    </dgm:pt>
    <dgm:pt modelId="{21EF6853-FE19-47F6-AD64-BE179CCD81F2}" type="parTrans" cxnId="{71116338-DC78-4F48-9B25-7DB58978F443}">
      <dgm:prSet/>
      <dgm:spPr/>
      <dgm:t>
        <a:bodyPr/>
        <a:lstStyle/>
        <a:p>
          <a:endParaRPr lang="en-US" sz="3200"/>
        </a:p>
      </dgm:t>
    </dgm:pt>
    <dgm:pt modelId="{AA96ED0B-792A-40FB-B2EB-EB2C2ACBAD09}" type="sibTrans" cxnId="{71116338-DC78-4F48-9B25-7DB58978F443}">
      <dgm:prSet/>
      <dgm:spPr/>
      <dgm:t>
        <a:bodyPr/>
        <a:lstStyle/>
        <a:p>
          <a:endParaRPr lang="en-US" sz="3200"/>
        </a:p>
      </dgm:t>
    </dgm:pt>
    <dgm:pt modelId="{723BCFCC-ABBC-4E63-98D9-B994770DCF13}">
      <dgm:prSet custT="1"/>
      <dgm:spPr/>
      <dgm:t>
        <a:bodyPr/>
        <a:lstStyle/>
        <a:p>
          <a:pPr rtl="0"/>
          <a:r>
            <a:rPr lang="en-US" sz="3200" dirty="0" smtClean="0"/>
            <a:t>Automation</a:t>
          </a:r>
          <a:endParaRPr lang="en-US" sz="3200" dirty="0"/>
        </a:p>
      </dgm:t>
    </dgm:pt>
    <dgm:pt modelId="{5E5FF762-814A-4CE8-95DE-D32FFF1EBA64}" type="parTrans" cxnId="{E7EA2E9D-14E6-43B2-81E1-5A75FB170A99}">
      <dgm:prSet/>
      <dgm:spPr/>
      <dgm:t>
        <a:bodyPr/>
        <a:lstStyle/>
        <a:p>
          <a:endParaRPr lang="en-US" sz="3200"/>
        </a:p>
      </dgm:t>
    </dgm:pt>
    <dgm:pt modelId="{8AA313DF-3CAE-49C6-B11E-4C3BA824D50A}" type="sibTrans" cxnId="{E7EA2E9D-14E6-43B2-81E1-5A75FB170A99}">
      <dgm:prSet/>
      <dgm:spPr/>
      <dgm:t>
        <a:bodyPr/>
        <a:lstStyle/>
        <a:p>
          <a:endParaRPr lang="en-US" sz="3200"/>
        </a:p>
      </dgm:t>
    </dgm:pt>
    <dgm:pt modelId="{52C8EF1A-9D82-40D2-BF5E-5F7DCB920D70}" type="pres">
      <dgm:prSet presAssocID="{41B66634-8F7B-464D-A6C5-07E9B02C4815}" presName="linear" presStyleCnt="0">
        <dgm:presLayoutVars>
          <dgm:dir/>
          <dgm:animLvl val="lvl"/>
          <dgm:resizeHandles val="exact"/>
        </dgm:presLayoutVars>
      </dgm:prSet>
      <dgm:spPr/>
      <dgm:t>
        <a:bodyPr/>
        <a:lstStyle/>
        <a:p>
          <a:endParaRPr lang="en-US"/>
        </a:p>
      </dgm:t>
    </dgm:pt>
    <dgm:pt modelId="{D9A9865E-1D23-4BDE-ACA2-DE96BF4B2368}" type="pres">
      <dgm:prSet presAssocID="{BBD1076A-E923-424A-B01D-CFD1CBAB7DCE}" presName="parentLin" presStyleCnt="0"/>
      <dgm:spPr/>
      <dgm:t>
        <a:bodyPr/>
        <a:lstStyle/>
        <a:p>
          <a:endParaRPr lang="en-US"/>
        </a:p>
      </dgm:t>
    </dgm:pt>
    <dgm:pt modelId="{33000067-6DF1-4BE3-8375-FB6AABD8B743}" type="pres">
      <dgm:prSet presAssocID="{BBD1076A-E923-424A-B01D-CFD1CBAB7DCE}" presName="parentLeftMargin" presStyleLbl="node1" presStyleIdx="0" presStyleCnt="3"/>
      <dgm:spPr/>
      <dgm:t>
        <a:bodyPr/>
        <a:lstStyle/>
        <a:p>
          <a:endParaRPr lang="en-US"/>
        </a:p>
      </dgm:t>
    </dgm:pt>
    <dgm:pt modelId="{83615861-DEF2-49CA-BBE0-11DE78DEFA7D}" type="pres">
      <dgm:prSet presAssocID="{BBD1076A-E923-424A-B01D-CFD1CBAB7DCE}" presName="parentText" presStyleLbl="node1" presStyleIdx="0" presStyleCnt="3">
        <dgm:presLayoutVars>
          <dgm:chMax val="0"/>
          <dgm:bulletEnabled val="1"/>
        </dgm:presLayoutVars>
      </dgm:prSet>
      <dgm:spPr/>
      <dgm:t>
        <a:bodyPr/>
        <a:lstStyle/>
        <a:p>
          <a:endParaRPr lang="en-US"/>
        </a:p>
      </dgm:t>
    </dgm:pt>
    <dgm:pt modelId="{B05D346F-2A9D-4EEC-B838-679D3B562391}" type="pres">
      <dgm:prSet presAssocID="{BBD1076A-E923-424A-B01D-CFD1CBAB7DCE}" presName="negativeSpace" presStyleCnt="0"/>
      <dgm:spPr/>
      <dgm:t>
        <a:bodyPr/>
        <a:lstStyle/>
        <a:p>
          <a:endParaRPr lang="en-US"/>
        </a:p>
      </dgm:t>
    </dgm:pt>
    <dgm:pt modelId="{F9D866C6-53DD-445A-BDFC-024772559EC1}" type="pres">
      <dgm:prSet presAssocID="{BBD1076A-E923-424A-B01D-CFD1CBAB7DCE}" presName="childText" presStyleLbl="conFgAcc1" presStyleIdx="0" presStyleCnt="3">
        <dgm:presLayoutVars>
          <dgm:bulletEnabled val="1"/>
        </dgm:presLayoutVars>
      </dgm:prSet>
      <dgm:spPr/>
      <dgm:t>
        <a:bodyPr/>
        <a:lstStyle/>
        <a:p>
          <a:endParaRPr lang="en-US"/>
        </a:p>
      </dgm:t>
    </dgm:pt>
    <dgm:pt modelId="{B9EEA9CC-D96C-4C03-82B8-B988811C311D}" type="pres">
      <dgm:prSet presAssocID="{24E6C834-A86E-478E-9B8E-8AC967AC8C79}" presName="spaceBetweenRectangles" presStyleCnt="0"/>
      <dgm:spPr/>
      <dgm:t>
        <a:bodyPr/>
        <a:lstStyle/>
        <a:p>
          <a:endParaRPr lang="en-US"/>
        </a:p>
      </dgm:t>
    </dgm:pt>
    <dgm:pt modelId="{6E65E72D-7584-49C6-8500-75DDB0D29F7B}" type="pres">
      <dgm:prSet presAssocID="{21466536-0D04-4A5A-A082-49205F65128F}" presName="parentLin" presStyleCnt="0"/>
      <dgm:spPr/>
      <dgm:t>
        <a:bodyPr/>
        <a:lstStyle/>
        <a:p>
          <a:endParaRPr lang="en-US"/>
        </a:p>
      </dgm:t>
    </dgm:pt>
    <dgm:pt modelId="{3FB0410F-A8CA-4F4F-BB0A-01A615508C9C}" type="pres">
      <dgm:prSet presAssocID="{21466536-0D04-4A5A-A082-49205F65128F}" presName="parentLeftMargin" presStyleLbl="node1" presStyleIdx="0" presStyleCnt="3"/>
      <dgm:spPr/>
      <dgm:t>
        <a:bodyPr/>
        <a:lstStyle/>
        <a:p>
          <a:endParaRPr lang="en-US"/>
        </a:p>
      </dgm:t>
    </dgm:pt>
    <dgm:pt modelId="{0465AFEA-0F60-463D-B818-4A390661770F}" type="pres">
      <dgm:prSet presAssocID="{21466536-0D04-4A5A-A082-49205F65128F}" presName="parentText" presStyleLbl="node1" presStyleIdx="1" presStyleCnt="3">
        <dgm:presLayoutVars>
          <dgm:chMax val="0"/>
          <dgm:bulletEnabled val="1"/>
        </dgm:presLayoutVars>
      </dgm:prSet>
      <dgm:spPr/>
      <dgm:t>
        <a:bodyPr/>
        <a:lstStyle/>
        <a:p>
          <a:endParaRPr lang="en-US"/>
        </a:p>
      </dgm:t>
    </dgm:pt>
    <dgm:pt modelId="{44E5F627-B465-48E1-8B36-2887297B27D3}" type="pres">
      <dgm:prSet presAssocID="{21466536-0D04-4A5A-A082-49205F65128F}" presName="negativeSpace" presStyleCnt="0"/>
      <dgm:spPr/>
      <dgm:t>
        <a:bodyPr/>
        <a:lstStyle/>
        <a:p>
          <a:endParaRPr lang="en-US"/>
        </a:p>
      </dgm:t>
    </dgm:pt>
    <dgm:pt modelId="{09C1FA83-FCEB-48B4-90D0-68300A9322D4}" type="pres">
      <dgm:prSet presAssocID="{21466536-0D04-4A5A-A082-49205F65128F}" presName="childText" presStyleLbl="conFgAcc1" presStyleIdx="1" presStyleCnt="3">
        <dgm:presLayoutVars>
          <dgm:bulletEnabled val="1"/>
        </dgm:presLayoutVars>
      </dgm:prSet>
      <dgm:spPr/>
      <dgm:t>
        <a:bodyPr/>
        <a:lstStyle/>
        <a:p>
          <a:endParaRPr lang="en-US"/>
        </a:p>
      </dgm:t>
    </dgm:pt>
    <dgm:pt modelId="{CD34691F-4063-45BF-ADA7-EACD4DEBE883}" type="pres">
      <dgm:prSet presAssocID="{AA96ED0B-792A-40FB-B2EB-EB2C2ACBAD09}" presName="spaceBetweenRectangles" presStyleCnt="0"/>
      <dgm:spPr/>
      <dgm:t>
        <a:bodyPr/>
        <a:lstStyle/>
        <a:p>
          <a:endParaRPr lang="en-US"/>
        </a:p>
      </dgm:t>
    </dgm:pt>
    <dgm:pt modelId="{79E88BD2-7955-415D-A684-9121DB70C75C}" type="pres">
      <dgm:prSet presAssocID="{723BCFCC-ABBC-4E63-98D9-B994770DCF13}" presName="parentLin" presStyleCnt="0"/>
      <dgm:spPr/>
      <dgm:t>
        <a:bodyPr/>
        <a:lstStyle/>
        <a:p>
          <a:endParaRPr lang="en-US"/>
        </a:p>
      </dgm:t>
    </dgm:pt>
    <dgm:pt modelId="{AD5CB806-3BA5-44E5-BE9D-2FFB8E8E53A1}" type="pres">
      <dgm:prSet presAssocID="{723BCFCC-ABBC-4E63-98D9-B994770DCF13}" presName="parentLeftMargin" presStyleLbl="node1" presStyleIdx="1" presStyleCnt="3"/>
      <dgm:spPr/>
      <dgm:t>
        <a:bodyPr/>
        <a:lstStyle/>
        <a:p>
          <a:endParaRPr lang="en-US"/>
        </a:p>
      </dgm:t>
    </dgm:pt>
    <dgm:pt modelId="{466B2173-20CC-4CBA-9259-7C7D9800A90A}" type="pres">
      <dgm:prSet presAssocID="{723BCFCC-ABBC-4E63-98D9-B994770DCF13}" presName="parentText" presStyleLbl="node1" presStyleIdx="2" presStyleCnt="3">
        <dgm:presLayoutVars>
          <dgm:chMax val="0"/>
          <dgm:bulletEnabled val="1"/>
        </dgm:presLayoutVars>
      </dgm:prSet>
      <dgm:spPr/>
      <dgm:t>
        <a:bodyPr/>
        <a:lstStyle/>
        <a:p>
          <a:endParaRPr lang="en-US"/>
        </a:p>
      </dgm:t>
    </dgm:pt>
    <dgm:pt modelId="{1E019F21-650A-406A-83C7-028D757BD718}" type="pres">
      <dgm:prSet presAssocID="{723BCFCC-ABBC-4E63-98D9-B994770DCF13}" presName="negativeSpace" presStyleCnt="0"/>
      <dgm:spPr/>
      <dgm:t>
        <a:bodyPr/>
        <a:lstStyle/>
        <a:p>
          <a:endParaRPr lang="en-US"/>
        </a:p>
      </dgm:t>
    </dgm:pt>
    <dgm:pt modelId="{884BE0C2-7E06-4E88-85D5-271EA164D759}" type="pres">
      <dgm:prSet presAssocID="{723BCFCC-ABBC-4E63-98D9-B994770DCF13}" presName="childText" presStyleLbl="conFgAcc1" presStyleIdx="2" presStyleCnt="3">
        <dgm:presLayoutVars>
          <dgm:bulletEnabled val="1"/>
        </dgm:presLayoutVars>
      </dgm:prSet>
      <dgm:spPr/>
      <dgm:t>
        <a:bodyPr/>
        <a:lstStyle/>
        <a:p>
          <a:endParaRPr lang="en-US"/>
        </a:p>
      </dgm:t>
    </dgm:pt>
  </dgm:ptLst>
  <dgm:cxnLst>
    <dgm:cxn modelId="{960A067C-A66D-4AB1-B409-8339C6CC7019}" type="presOf" srcId="{723BCFCC-ABBC-4E63-98D9-B994770DCF13}" destId="{466B2173-20CC-4CBA-9259-7C7D9800A90A}" srcOrd="1" destOrd="0" presId="urn:microsoft.com/office/officeart/2005/8/layout/list1"/>
    <dgm:cxn modelId="{3D5A34DE-26BA-4075-A02D-DA5C1283C595}" type="presOf" srcId="{BBD1076A-E923-424A-B01D-CFD1CBAB7DCE}" destId="{83615861-DEF2-49CA-BBE0-11DE78DEFA7D}" srcOrd="1" destOrd="0" presId="urn:microsoft.com/office/officeart/2005/8/layout/list1"/>
    <dgm:cxn modelId="{0C039412-31F7-4066-A75A-B68A67B3DB25}" srcId="{41B66634-8F7B-464D-A6C5-07E9B02C4815}" destId="{BBD1076A-E923-424A-B01D-CFD1CBAB7DCE}" srcOrd="0" destOrd="0" parTransId="{1B58F7C4-659A-4BB3-934A-681EA907DDD6}" sibTransId="{24E6C834-A86E-478E-9B8E-8AC967AC8C79}"/>
    <dgm:cxn modelId="{C5FDA440-3921-45D8-AB81-79B9368D9342}" type="presOf" srcId="{21466536-0D04-4A5A-A082-49205F65128F}" destId="{3FB0410F-A8CA-4F4F-BB0A-01A615508C9C}" srcOrd="0" destOrd="0" presId="urn:microsoft.com/office/officeart/2005/8/layout/list1"/>
    <dgm:cxn modelId="{E7EA2E9D-14E6-43B2-81E1-5A75FB170A99}" srcId="{41B66634-8F7B-464D-A6C5-07E9B02C4815}" destId="{723BCFCC-ABBC-4E63-98D9-B994770DCF13}" srcOrd="2" destOrd="0" parTransId="{5E5FF762-814A-4CE8-95DE-D32FFF1EBA64}" sibTransId="{8AA313DF-3CAE-49C6-B11E-4C3BA824D50A}"/>
    <dgm:cxn modelId="{6E69B277-472B-4CDB-A641-EC6AF1663502}" type="presOf" srcId="{723BCFCC-ABBC-4E63-98D9-B994770DCF13}" destId="{AD5CB806-3BA5-44E5-BE9D-2FFB8E8E53A1}" srcOrd="0" destOrd="0" presId="urn:microsoft.com/office/officeart/2005/8/layout/list1"/>
    <dgm:cxn modelId="{51FE195A-5418-4257-9F98-8F0CB6F6D12D}" type="presOf" srcId="{BBD1076A-E923-424A-B01D-CFD1CBAB7DCE}" destId="{33000067-6DF1-4BE3-8375-FB6AABD8B743}" srcOrd="0" destOrd="0" presId="urn:microsoft.com/office/officeart/2005/8/layout/list1"/>
    <dgm:cxn modelId="{71116338-DC78-4F48-9B25-7DB58978F443}" srcId="{41B66634-8F7B-464D-A6C5-07E9B02C4815}" destId="{21466536-0D04-4A5A-A082-49205F65128F}" srcOrd="1" destOrd="0" parTransId="{21EF6853-FE19-47F6-AD64-BE179CCD81F2}" sibTransId="{AA96ED0B-792A-40FB-B2EB-EB2C2ACBAD09}"/>
    <dgm:cxn modelId="{A1542390-AC4C-44A0-81E2-C0B176400FE4}" type="presOf" srcId="{41B66634-8F7B-464D-A6C5-07E9B02C4815}" destId="{52C8EF1A-9D82-40D2-BF5E-5F7DCB920D70}" srcOrd="0" destOrd="0" presId="urn:microsoft.com/office/officeart/2005/8/layout/list1"/>
    <dgm:cxn modelId="{6812D7C6-B58D-4CDE-9075-11DD9DBBFFE6}" type="presOf" srcId="{21466536-0D04-4A5A-A082-49205F65128F}" destId="{0465AFEA-0F60-463D-B818-4A390661770F}" srcOrd="1" destOrd="0" presId="urn:microsoft.com/office/officeart/2005/8/layout/list1"/>
    <dgm:cxn modelId="{3EEB8A42-6DC7-4597-B575-84885A05599E}" type="presParOf" srcId="{52C8EF1A-9D82-40D2-BF5E-5F7DCB920D70}" destId="{D9A9865E-1D23-4BDE-ACA2-DE96BF4B2368}" srcOrd="0" destOrd="0" presId="urn:microsoft.com/office/officeart/2005/8/layout/list1"/>
    <dgm:cxn modelId="{9960F09C-39DA-4E55-9398-38806B8D835B}" type="presParOf" srcId="{D9A9865E-1D23-4BDE-ACA2-DE96BF4B2368}" destId="{33000067-6DF1-4BE3-8375-FB6AABD8B743}" srcOrd="0" destOrd="0" presId="urn:microsoft.com/office/officeart/2005/8/layout/list1"/>
    <dgm:cxn modelId="{33E10956-F857-4359-8C84-6444B2B79865}" type="presParOf" srcId="{D9A9865E-1D23-4BDE-ACA2-DE96BF4B2368}" destId="{83615861-DEF2-49CA-BBE0-11DE78DEFA7D}" srcOrd="1" destOrd="0" presId="urn:microsoft.com/office/officeart/2005/8/layout/list1"/>
    <dgm:cxn modelId="{4FECCBF9-D43B-4E5B-8CE3-4B65FA008D26}" type="presParOf" srcId="{52C8EF1A-9D82-40D2-BF5E-5F7DCB920D70}" destId="{B05D346F-2A9D-4EEC-B838-679D3B562391}" srcOrd="1" destOrd="0" presId="urn:microsoft.com/office/officeart/2005/8/layout/list1"/>
    <dgm:cxn modelId="{4C1E7986-EE06-4FDB-A4D6-E62A6AF25D41}" type="presParOf" srcId="{52C8EF1A-9D82-40D2-BF5E-5F7DCB920D70}" destId="{F9D866C6-53DD-445A-BDFC-024772559EC1}" srcOrd="2" destOrd="0" presId="urn:microsoft.com/office/officeart/2005/8/layout/list1"/>
    <dgm:cxn modelId="{0C3EE252-2907-4A01-9437-73E571ADBF02}" type="presParOf" srcId="{52C8EF1A-9D82-40D2-BF5E-5F7DCB920D70}" destId="{B9EEA9CC-D96C-4C03-82B8-B988811C311D}" srcOrd="3" destOrd="0" presId="urn:microsoft.com/office/officeart/2005/8/layout/list1"/>
    <dgm:cxn modelId="{CF89AD86-6FC8-4B48-A7C1-81202D43481C}" type="presParOf" srcId="{52C8EF1A-9D82-40D2-BF5E-5F7DCB920D70}" destId="{6E65E72D-7584-49C6-8500-75DDB0D29F7B}" srcOrd="4" destOrd="0" presId="urn:microsoft.com/office/officeart/2005/8/layout/list1"/>
    <dgm:cxn modelId="{9C34A856-BCDF-4BA3-9C2D-3187DC372026}" type="presParOf" srcId="{6E65E72D-7584-49C6-8500-75DDB0D29F7B}" destId="{3FB0410F-A8CA-4F4F-BB0A-01A615508C9C}" srcOrd="0" destOrd="0" presId="urn:microsoft.com/office/officeart/2005/8/layout/list1"/>
    <dgm:cxn modelId="{2CBC0FEB-6871-43C3-8462-F532EE147F94}" type="presParOf" srcId="{6E65E72D-7584-49C6-8500-75DDB0D29F7B}" destId="{0465AFEA-0F60-463D-B818-4A390661770F}" srcOrd="1" destOrd="0" presId="urn:microsoft.com/office/officeart/2005/8/layout/list1"/>
    <dgm:cxn modelId="{2C9F8E1C-05DB-43FE-A67C-EA74EDF7264B}" type="presParOf" srcId="{52C8EF1A-9D82-40D2-BF5E-5F7DCB920D70}" destId="{44E5F627-B465-48E1-8B36-2887297B27D3}" srcOrd="5" destOrd="0" presId="urn:microsoft.com/office/officeart/2005/8/layout/list1"/>
    <dgm:cxn modelId="{5F644EA2-DDCA-4A4B-B577-A53C83FE6E3A}" type="presParOf" srcId="{52C8EF1A-9D82-40D2-BF5E-5F7DCB920D70}" destId="{09C1FA83-FCEB-48B4-90D0-68300A9322D4}" srcOrd="6" destOrd="0" presId="urn:microsoft.com/office/officeart/2005/8/layout/list1"/>
    <dgm:cxn modelId="{9AC39E4F-86D7-4447-901C-29B94CBE36C2}" type="presParOf" srcId="{52C8EF1A-9D82-40D2-BF5E-5F7DCB920D70}" destId="{CD34691F-4063-45BF-ADA7-EACD4DEBE883}" srcOrd="7" destOrd="0" presId="urn:microsoft.com/office/officeart/2005/8/layout/list1"/>
    <dgm:cxn modelId="{8031131E-284B-4DF3-B141-FB911DE83EFB}" type="presParOf" srcId="{52C8EF1A-9D82-40D2-BF5E-5F7DCB920D70}" destId="{79E88BD2-7955-415D-A684-9121DB70C75C}" srcOrd="8" destOrd="0" presId="urn:microsoft.com/office/officeart/2005/8/layout/list1"/>
    <dgm:cxn modelId="{10B8FB66-A674-44C5-ACE3-6BE404BED3E5}" type="presParOf" srcId="{79E88BD2-7955-415D-A684-9121DB70C75C}" destId="{AD5CB806-3BA5-44E5-BE9D-2FFB8E8E53A1}" srcOrd="0" destOrd="0" presId="urn:microsoft.com/office/officeart/2005/8/layout/list1"/>
    <dgm:cxn modelId="{DC4ECEA8-973C-4420-A577-0859030FF20F}" type="presParOf" srcId="{79E88BD2-7955-415D-A684-9121DB70C75C}" destId="{466B2173-20CC-4CBA-9259-7C7D9800A90A}" srcOrd="1" destOrd="0" presId="urn:microsoft.com/office/officeart/2005/8/layout/list1"/>
    <dgm:cxn modelId="{E9E693C1-A2E5-4350-B2E4-CE805C0DE397}" type="presParOf" srcId="{52C8EF1A-9D82-40D2-BF5E-5F7DCB920D70}" destId="{1E019F21-650A-406A-83C7-028D757BD718}" srcOrd="9" destOrd="0" presId="urn:microsoft.com/office/officeart/2005/8/layout/list1"/>
    <dgm:cxn modelId="{1EAE7A62-AD55-4718-9E5A-11F9B7D7FFE0}" type="presParOf" srcId="{52C8EF1A-9D82-40D2-BF5E-5F7DCB920D70}" destId="{884BE0C2-7E06-4E88-85D5-271EA164D759}" srcOrd="10"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AB5682B5-FE14-4F14-8737-326718FD2B42}" type="doc">
      <dgm:prSet loTypeId="urn:microsoft.com/office/officeart/2005/8/layout/cycle6" loCatId="cycle" qsTypeId="urn:microsoft.com/office/officeart/2005/8/quickstyle/simple3" qsCatId="simple" csTypeId="urn:microsoft.com/office/officeart/2005/8/colors/colorful4" csCatId="colorful"/>
      <dgm:spPr/>
      <dgm:t>
        <a:bodyPr/>
        <a:lstStyle/>
        <a:p>
          <a:endParaRPr lang="en-US"/>
        </a:p>
      </dgm:t>
    </dgm:pt>
    <dgm:pt modelId="{14016E77-9F39-4728-A49D-6812950FF1F2}">
      <dgm:prSet/>
      <dgm:spPr/>
      <dgm:t>
        <a:bodyPr/>
        <a:lstStyle/>
        <a:p>
          <a:pPr rtl="0"/>
          <a:r>
            <a:rPr lang="en-US" dirty="0" smtClean="0"/>
            <a:t>Marketing research: understanding customers</a:t>
          </a:r>
          <a:endParaRPr lang="en-US" dirty="0"/>
        </a:p>
      </dgm:t>
    </dgm:pt>
    <dgm:pt modelId="{62E3FC95-31DF-47E6-B2FB-CBDA0EF543B9}" type="parTrans" cxnId="{0EA63ADD-AC87-4547-B93D-81AB6C91B7F9}">
      <dgm:prSet/>
      <dgm:spPr/>
      <dgm:t>
        <a:bodyPr/>
        <a:lstStyle/>
        <a:p>
          <a:endParaRPr lang="en-US"/>
        </a:p>
      </dgm:t>
    </dgm:pt>
    <dgm:pt modelId="{A5AB9422-4768-4CE0-911A-E0498923D94E}" type="sibTrans" cxnId="{0EA63ADD-AC87-4547-B93D-81AB6C91B7F9}">
      <dgm:prSet/>
      <dgm:spPr/>
      <dgm:t>
        <a:bodyPr/>
        <a:lstStyle/>
        <a:p>
          <a:endParaRPr lang="en-US" dirty="0"/>
        </a:p>
      </dgm:t>
    </dgm:pt>
    <dgm:pt modelId="{AE84C10E-8BF9-43FD-A31A-C6AB34BB697C}">
      <dgm:prSet/>
      <dgm:spPr/>
      <dgm:t>
        <a:bodyPr/>
        <a:lstStyle/>
        <a:p>
          <a:pPr rtl="0"/>
          <a:r>
            <a:rPr lang="en-US" dirty="0" smtClean="0"/>
            <a:t>Evaluating service quality</a:t>
          </a:r>
          <a:endParaRPr lang="en-US" dirty="0"/>
        </a:p>
      </dgm:t>
    </dgm:pt>
    <dgm:pt modelId="{45072627-F4A2-4A34-8E90-09EBED6EB166}" type="parTrans" cxnId="{3C60D042-2C47-4B23-AC11-6975DAC62FFD}">
      <dgm:prSet/>
      <dgm:spPr/>
      <dgm:t>
        <a:bodyPr/>
        <a:lstStyle/>
        <a:p>
          <a:endParaRPr lang="en-US"/>
        </a:p>
      </dgm:t>
    </dgm:pt>
    <dgm:pt modelId="{C0126ACF-D40A-4D05-8486-DBDB50FBDE1A}" type="sibTrans" cxnId="{3C60D042-2C47-4B23-AC11-6975DAC62FFD}">
      <dgm:prSet/>
      <dgm:spPr/>
      <dgm:t>
        <a:bodyPr/>
        <a:lstStyle/>
        <a:p>
          <a:endParaRPr lang="en-US" dirty="0"/>
        </a:p>
      </dgm:t>
    </dgm:pt>
    <dgm:pt modelId="{2B459D9E-2C2B-4236-AAAE-33B2CB1188D3}">
      <dgm:prSet/>
      <dgm:spPr/>
      <dgm:t>
        <a:bodyPr/>
        <a:lstStyle/>
        <a:p>
          <a:pPr rtl="0"/>
          <a:r>
            <a:rPr lang="en-US" dirty="0" smtClean="0"/>
            <a:t>Understanding customer expectations</a:t>
          </a:r>
          <a:endParaRPr lang="en-US" dirty="0"/>
        </a:p>
      </dgm:t>
    </dgm:pt>
    <dgm:pt modelId="{B9749A48-49C9-4F95-BCE7-3111D801A5BF}" type="parTrans" cxnId="{46AF0C52-DD02-4E8F-A8DD-5915A47D0960}">
      <dgm:prSet/>
      <dgm:spPr/>
      <dgm:t>
        <a:bodyPr/>
        <a:lstStyle/>
        <a:p>
          <a:endParaRPr lang="en-US"/>
        </a:p>
      </dgm:t>
    </dgm:pt>
    <dgm:pt modelId="{1B67EA51-5A30-4157-9973-6D8822959E10}" type="sibTrans" cxnId="{46AF0C52-DD02-4E8F-A8DD-5915A47D0960}">
      <dgm:prSet/>
      <dgm:spPr/>
      <dgm:t>
        <a:bodyPr/>
        <a:lstStyle/>
        <a:p>
          <a:endParaRPr lang="en-US" dirty="0"/>
        </a:p>
      </dgm:t>
    </dgm:pt>
    <dgm:pt modelId="{B0135112-2DC0-4A12-A9D3-4F1F363779AB}" type="pres">
      <dgm:prSet presAssocID="{AB5682B5-FE14-4F14-8737-326718FD2B42}" presName="cycle" presStyleCnt="0">
        <dgm:presLayoutVars>
          <dgm:dir/>
          <dgm:resizeHandles val="exact"/>
        </dgm:presLayoutVars>
      </dgm:prSet>
      <dgm:spPr/>
      <dgm:t>
        <a:bodyPr/>
        <a:lstStyle/>
        <a:p>
          <a:endParaRPr lang="en-US"/>
        </a:p>
      </dgm:t>
    </dgm:pt>
    <dgm:pt modelId="{D1CBFF56-1890-4BBD-A004-AF99F4F34DA8}" type="pres">
      <dgm:prSet presAssocID="{14016E77-9F39-4728-A49D-6812950FF1F2}" presName="node" presStyleLbl="node1" presStyleIdx="0" presStyleCnt="3">
        <dgm:presLayoutVars>
          <dgm:bulletEnabled val="1"/>
        </dgm:presLayoutVars>
      </dgm:prSet>
      <dgm:spPr/>
      <dgm:t>
        <a:bodyPr/>
        <a:lstStyle/>
        <a:p>
          <a:endParaRPr lang="en-US"/>
        </a:p>
      </dgm:t>
    </dgm:pt>
    <dgm:pt modelId="{EB4B8D71-74A6-42E3-9C1B-4829157B2BFC}" type="pres">
      <dgm:prSet presAssocID="{14016E77-9F39-4728-A49D-6812950FF1F2}" presName="spNode" presStyleCnt="0"/>
      <dgm:spPr/>
    </dgm:pt>
    <dgm:pt modelId="{4A491D4F-B987-4758-9FC7-824A15B7B1A6}" type="pres">
      <dgm:prSet presAssocID="{A5AB9422-4768-4CE0-911A-E0498923D94E}" presName="sibTrans" presStyleLbl="sibTrans1D1" presStyleIdx="0" presStyleCnt="3"/>
      <dgm:spPr/>
      <dgm:t>
        <a:bodyPr/>
        <a:lstStyle/>
        <a:p>
          <a:endParaRPr lang="en-US"/>
        </a:p>
      </dgm:t>
    </dgm:pt>
    <dgm:pt modelId="{B9335097-9664-47D7-98E7-6E31328EFD35}" type="pres">
      <dgm:prSet presAssocID="{AE84C10E-8BF9-43FD-A31A-C6AB34BB697C}" presName="node" presStyleLbl="node1" presStyleIdx="1" presStyleCnt="3">
        <dgm:presLayoutVars>
          <dgm:bulletEnabled val="1"/>
        </dgm:presLayoutVars>
      </dgm:prSet>
      <dgm:spPr/>
      <dgm:t>
        <a:bodyPr/>
        <a:lstStyle/>
        <a:p>
          <a:endParaRPr lang="en-US"/>
        </a:p>
      </dgm:t>
    </dgm:pt>
    <dgm:pt modelId="{A309778B-83D9-44F7-9D73-256E3F5B9A78}" type="pres">
      <dgm:prSet presAssocID="{AE84C10E-8BF9-43FD-A31A-C6AB34BB697C}" presName="spNode" presStyleCnt="0"/>
      <dgm:spPr/>
    </dgm:pt>
    <dgm:pt modelId="{17038FAC-D641-4B8C-8629-A7228100A07F}" type="pres">
      <dgm:prSet presAssocID="{C0126ACF-D40A-4D05-8486-DBDB50FBDE1A}" presName="sibTrans" presStyleLbl="sibTrans1D1" presStyleIdx="1" presStyleCnt="3"/>
      <dgm:spPr/>
      <dgm:t>
        <a:bodyPr/>
        <a:lstStyle/>
        <a:p>
          <a:endParaRPr lang="en-US"/>
        </a:p>
      </dgm:t>
    </dgm:pt>
    <dgm:pt modelId="{9C3EF225-2764-462B-B430-4853026FF899}" type="pres">
      <dgm:prSet presAssocID="{2B459D9E-2C2B-4236-AAAE-33B2CB1188D3}" presName="node" presStyleLbl="node1" presStyleIdx="2" presStyleCnt="3">
        <dgm:presLayoutVars>
          <dgm:bulletEnabled val="1"/>
        </dgm:presLayoutVars>
      </dgm:prSet>
      <dgm:spPr/>
      <dgm:t>
        <a:bodyPr/>
        <a:lstStyle/>
        <a:p>
          <a:endParaRPr lang="en-US"/>
        </a:p>
      </dgm:t>
    </dgm:pt>
    <dgm:pt modelId="{560CDC11-4A45-4F11-BA77-07A7F99960E8}" type="pres">
      <dgm:prSet presAssocID="{2B459D9E-2C2B-4236-AAAE-33B2CB1188D3}" presName="spNode" presStyleCnt="0"/>
      <dgm:spPr/>
    </dgm:pt>
    <dgm:pt modelId="{CA9CF25D-8186-4A5F-A5D9-B14D569441D1}" type="pres">
      <dgm:prSet presAssocID="{1B67EA51-5A30-4157-9973-6D8822959E10}" presName="sibTrans" presStyleLbl="sibTrans1D1" presStyleIdx="2" presStyleCnt="3"/>
      <dgm:spPr/>
      <dgm:t>
        <a:bodyPr/>
        <a:lstStyle/>
        <a:p>
          <a:endParaRPr lang="en-US"/>
        </a:p>
      </dgm:t>
    </dgm:pt>
  </dgm:ptLst>
  <dgm:cxnLst>
    <dgm:cxn modelId="{3C60D042-2C47-4B23-AC11-6975DAC62FFD}" srcId="{AB5682B5-FE14-4F14-8737-326718FD2B42}" destId="{AE84C10E-8BF9-43FD-A31A-C6AB34BB697C}" srcOrd="1" destOrd="0" parTransId="{45072627-F4A2-4A34-8E90-09EBED6EB166}" sibTransId="{C0126ACF-D40A-4D05-8486-DBDB50FBDE1A}"/>
    <dgm:cxn modelId="{9A6363F3-8CB9-4612-B00D-E6C81CCA1CBA}" type="presOf" srcId="{A5AB9422-4768-4CE0-911A-E0498923D94E}" destId="{4A491D4F-B987-4758-9FC7-824A15B7B1A6}" srcOrd="0" destOrd="0" presId="urn:microsoft.com/office/officeart/2005/8/layout/cycle6"/>
    <dgm:cxn modelId="{0E56E08C-CB17-4CD0-A9CD-5EC991D3D7ED}" type="presOf" srcId="{2B459D9E-2C2B-4236-AAAE-33B2CB1188D3}" destId="{9C3EF225-2764-462B-B430-4853026FF899}" srcOrd="0" destOrd="0" presId="urn:microsoft.com/office/officeart/2005/8/layout/cycle6"/>
    <dgm:cxn modelId="{0EA63ADD-AC87-4547-B93D-81AB6C91B7F9}" srcId="{AB5682B5-FE14-4F14-8737-326718FD2B42}" destId="{14016E77-9F39-4728-A49D-6812950FF1F2}" srcOrd="0" destOrd="0" parTransId="{62E3FC95-31DF-47E6-B2FB-CBDA0EF543B9}" sibTransId="{A5AB9422-4768-4CE0-911A-E0498923D94E}"/>
    <dgm:cxn modelId="{D27C8F59-EFD9-44AD-9ED1-891B304B4521}" type="presOf" srcId="{1B67EA51-5A30-4157-9973-6D8822959E10}" destId="{CA9CF25D-8186-4A5F-A5D9-B14D569441D1}" srcOrd="0" destOrd="0" presId="urn:microsoft.com/office/officeart/2005/8/layout/cycle6"/>
    <dgm:cxn modelId="{EA0E8152-9EFA-4E89-828C-C2FA3708210E}" type="presOf" srcId="{C0126ACF-D40A-4D05-8486-DBDB50FBDE1A}" destId="{17038FAC-D641-4B8C-8629-A7228100A07F}" srcOrd="0" destOrd="0" presId="urn:microsoft.com/office/officeart/2005/8/layout/cycle6"/>
    <dgm:cxn modelId="{46AF0C52-DD02-4E8F-A8DD-5915A47D0960}" srcId="{AB5682B5-FE14-4F14-8737-326718FD2B42}" destId="{2B459D9E-2C2B-4236-AAAE-33B2CB1188D3}" srcOrd="2" destOrd="0" parTransId="{B9749A48-49C9-4F95-BCE7-3111D801A5BF}" sibTransId="{1B67EA51-5A30-4157-9973-6D8822959E10}"/>
    <dgm:cxn modelId="{011AE11A-7E5C-430B-B87B-12170A5C882B}" type="presOf" srcId="{AB5682B5-FE14-4F14-8737-326718FD2B42}" destId="{B0135112-2DC0-4A12-A9D3-4F1F363779AB}" srcOrd="0" destOrd="0" presId="urn:microsoft.com/office/officeart/2005/8/layout/cycle6"/>
    <dgm:cxn modelId="{D3EE410E-F730-4B0C-96CF-B1DBB995F0D7}" type="presOf" srcId="{AE84C10E-8BF9-43FD-A31A-C6AB34BB697C}" destId="{B9335097-9664-47D7-98E7-6E31328EFD35}" srcOrd="0" destOrd="0" presId="urn:microsoft.com/office/officeart/2005/8/layout/cycle6"/>
    <dgm:cxn modelId="{A5301EDC-0682-4CD8-A17C-5B2B41B2871D}" type="presOf" srcId="{14016E77-9F39-4728-A49D-6812950FF1F2}" destId="{D1CBFF56-1890-4BBD-A004-AF99F4F34DA8}" srcOrd="0" destOrd="0" presId="urn:microsoft.com/office/officeart/2005/8/layout/cycle6"/>
    <dgm:cxn modelId="{1B31D30B-1930-4C0B-A1FE-5B413E83D824}" type="presParOf" srcId="{B0135112-2DC0-4A12-A9D3-4F1F363779AB}" destId="{D1CBFF56-1890-4BBD-A004-AF99F4F34DA8}" srcOrd="0" destOrd="0" presId="urn:microsoft.com/office/officeart/2005/8/layout/cycle6"/>
    <dgm:cxn modelId="{4793442B-51E4-42C2-ABDD-DF5AEF4C2DA9}" type="presParOf" srcId="{B0135112-2DC0-4A12-A9D3-4F1F363779AB}" destId="{EB4B8D71-74A6-42E3-9C1B-4829157B2BFC}" srcOrd="1" destOrd="0" presId="urn:microsoft.com/office/officeart/2005/8/layout/cycle6"/>
    <dgm:cxn modelId="{F36F13BA-CE3C-499C-A807-3589F7A872A1}" type="presParOf" srcId="{B0135112-2DC0-4A12-A9D3-4F1F363779AB}" destId="{4A491D4F-B987-4758-9FC7-824A15B7B1A6}" srcOrd="2" destOrd="0" presId="urn:microsoft.com/office/officeart/2005/8/layout/cycle6"/>
    <dgm:cxn modelId="{AB9D2A59-8A07-483F-9A3D-0A42BE226211}" type="presParOf" srcId="{B0135112-2DC0-4A12-A9D3-4F1F363779AB}" destId="{B9335097-9664-47D7-98E7-6E31328EFD35}" srcOrd="3" destOrd="0" presId="urn:microsoft.com/office/officeart/2005/8/layout/cycle6"/>
    <dgm:cxn modelId="{61E9ABBF-BADD-4F30-8ABE-01AA96057992}" type="presParOf" srcId="{B0135112-2DC0-4A12-A9D3-4F1F363779AB}" destId="{A309778B-83D9-44F7-9D73-256E3F5B9A78}" srcOrd="4" destOrd="0" presId="urn:microsoft.com/office/officeart/2005/8/layout/cycle6"/>
    <dgm:cxn modelId="{3633BC1D-D1C8-4040-9400-44392DCA5593}" type="presParOf" srcId="{B0135112-2DC0-4A12-A9D3-4F1F363779AB}" destId="{17038FAC-D641-4B8C-8629-A7228100A07F}" srcOrd="5" destOrd="0" presId="urn:microsoft.com/office/officeart/2005/8/layout/cycle6"/>
    <dgm:cxn modelId="{331883D4-CAF9-4877-B728-DB4D9E7E480A}" type="presParOf" srcId="{B0135112-2DC0-4A12-A9D3-4F1F363779AB}" destId="{9C3EF225-2764-462B-B430-4853026FF899}" srcOrd="6" destOrd="0" presId="urn:microsoft.com/office/officeart/2005/8/layout/cycle6"/>
    <dgm:cxn modelId="{127C306D-457C-4E26-8F62-BD0A4344A781}" type="presParOf" srcId="{B0135112-2DC0-4A12-A9D3-4F1F363779AB}" destId="{560CDC11-4A45-4F11-BA77-07A7F99960E8}" srcOrd="7" destOrd="0" presId="urn:microsoft.com/office/officeart/2005/8/layout/cycle6"/>
    <dgm:cxn modelId="{0F6D51D7-BE6D-4648-B92C-B41832D66EA8}" type="presParOf" srcId="{B0135112-2DC0-4A12-A9D3-4F1F363779AB}" destId="{CA9CF25D-8186-4A5F-A5D9-B14D569441D1}" srcOrd="8" destOrd="0" presId="urn:microsoft.com/office/officeart/2005/8/layout/cycle6"/>
  </dgm:cxnLst>
  <dgm:bg/>
  <dgm:whole/>
</dgm:dataModel>
</file>

<file path=ppt/diagrams/data5.xml><?xml version="1.0" encoding="utf-8"?>
<dgm:dataModel xmlns:dgm="http://schemas.openxmlformats.org/drawingml/2006/diagram" xmlns:a="http://schemas.openxmlformats.org/drawingml/2006/main">
  <dgm:ptLst>
    <dgm:pt modelId="{65746AFB-FD59-4691-8E6B-E8045FB67211}"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8D637F01-D5B4-4A50-B84A-2862A9C92757}">
      <dgm:prSet custT="1"/>
      <dgm:spPr/>
      <dgm:t>
        <a:bodyPr/>
        <a:lstStyle/>
        <a:p>
          <a:pPr algn="ctr" rtl="0"/>
          <a:r>
            <a:rPr lang="en-US" sz="3200" dirty="0" smtClean="0"/>
            <a:t>How does a college increase successful outcomes for its students?</a:t>
          </a:r>
          <a:endParaRPr lang="en-US" sz="3200" dirty="0"/>
        </a:p>
      </dgm:t>
    </dgm:pt>
    <dgm:pt modelId="{C2FA8B4C-491E-4926-B07E-63459CAED249}" type="parTrans" cxnId="{CD4DE00D-BF78-4B49-8BF7-4E1AA1ED2ACF}">
      <dgm:prSet/>
      <dgm:spPr/>
      <dgm:t>
        <a:bodyPr/>
        <a:lstStyle/>
        <a:p>
          <a:endParaRPr lang="en-US" sz="3200"/>
        </a:p>
      </dgm:t>
    </dgm:pt>
    <dgm:pt modelId="{4FC0FC76-7A61-4E27-A692-30CBD5CC05A5}" type="sibTrans" cxnId="{CD4DE00D-BF78-4B49-8BF7-4E1AA1ED2ACF}">
      <dgm:prSet/>
      <dgm:spPr/>
      <dgm:t>
        <a:bodyPr/>
        <a:lstStyle/>
        <a:p>
          <a:endParaRPr lang="en-US" sz="3200"/>
        </a:p>
      </dgm:t>
    </dgm:pt>
    <dgm:pt modelId="{F7BB6F88-34E8-4D71-9636-4CC24EDE6D98}" type="pres">
      <dgm:prSet presAssocID="{65746AFB-FD59-4691-8E6B-E8045FB67211}" presName="linear" presStyleCnt="0">
        <dgm:presLayoutVars>
          <dgm:animLvl val="lvl"/>
          <dgm:resizeHandles val="exact"/>
        </dgm:presLayoutVars>
      </dgm:prSet>
      <dgm:spPr/>
      <dgm:t>
        <a:bodyPr/>
        <a:lstStyle/>
        <a:p>
          <a:endParaRPr lang="en-US"/>
        </a:p>
      </dgm:t>
    </dgm:pt>
    <dgm:pt modelId="{4428536B-B0F1-4453-8595-2DA31BE0A204}" type="pres">
      <dgm:prSet presAssocID="{8D637F01-D5B4-4A50-B84A-2862A9C92757}" presName="parentText" presStyleLbl="node1" presStyleIdx="0" presStyleCnt="1">
        <dgm:presLayoutVars>
          <dgm:chMax val="0"/>
          <dgm:bulletEnabled val="1"/>
        </dgm:presLayoutVars>
      </dgm:prSet>
      <dgm:spPr/>
      <dgm:t>
        <a:bodyPr/>
        <a:lstStyle/>
        <a:p>
          <a:endParaRPr lang="en-US"/>
        </a:p>
      </dgm:t>
    </dgm:pt>
  </dgm:ptLst>
  <dgm:cxnLst>
    <dgm:cxn modelId="{CD4DE00D-BF78-4B49-8BF7-4E1AA1ED2ACF}" srcId="{65746AFB-FD59-4691-8E6B-E8045FB67211}" destId="{8D637F01-D5B4-4A50-B84A-2862A9C92757}" srcOrd="0" destOrd="0" parTransId="{C2FA8B4C-491E-4926-B07E-63459CAED249}" sibTransId="{4FC0FC76-7A61-4E27-A692-30CBD5CC05A5}"/>
    <dgm:cxn modelId="{E0E6F0EA-C29B-4244-83CA-E3E5E858AC0C}" type="presOf" srcId="{65746AFB-FD59-4691-8E6B-E8045FB67211}" destId="{F7BB6F88-34E8-4D71-9636-4CC24EDE6D98}" srcOrd="0" destOrd="0" presId="urn:microsoft.com/office/officeart/2005/8/layout/vList2"/>
    <dgm:cxn modelId="{C3B7CC15-7592-4C07-893B-A3786C2823B2}" type="presOf" srcId="{8D637F01-D5B4-4A50-B84A-2862A9C92757}" destId="{4428536B-B0F1-4453-8595-2DA31BE0A204}" srcOrd="0" destOrd="0" presId="urn:microsoft.com/office/officeart/2005/8/layout/vList2"/>
    <dgm:cxn modelId="{8A79B246-0EF1-4679-AD87-61A3F5A0CC51}" type="presParOf" srcId="{F7BB6F88-34E8-4D71-9636-4CC24EDE6D98}" destId="{4428536B-B0F1-4453-8595-2DA31BE0A204}"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FDFD4E1F-55AA-4900-8EC1-12C6C5C599E3}"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9AB66D94-64E7-4DC2-A61F-13A5916F323C}">
      <dgm:prSet custT="1"/>
      <dgm:spPr/>
      <dgm:t>
        <a:bodyPr/>
        <a:lstStyle/>
        <a:p>
          <a:pPr rtl="0"/>
          <a:r>
            <a:rPr lang="en-US" sz="2800" dirty="0" smtClean="0"/>
            <a:t>Expectations are based on knowledge and experience</a:t>
          </a:r>
          <a:endParaRPr lang="en-US" sz="2800" dirty="0"/>
        </a:p>
      </dgm:t>
    </dgm:pt>
    <dgm:pt modelId="{4044C749-D8D0-496A-A680-1F096B2BFF46}" type="parTrans" cxnId="{D8791C72-8D1F-4B25-B3C8-CA31F99CB3D6}">
      <dgm:prSet/>
      <dgm:spPr/>
      <dgm:t>
        <a:bodyPr/>
        <a:lstStyle/>
        <a:p>
          <a:endParaRPr lang="en-US" sz="2800"/>
        </a:p>
      </dgm:t>
    </dgm:pt>
    <dgm:pt modelId="{40FE887A-BB2F-494A-9A18-203E5D82A72E}" type="sibTrans" cxnId="{D8791C72-8D1F-4B25-B3C8-CA31F99CB3D6}">
      <dgm:prSet/>
      <dgm:spPr/>
      <dgm:t>
        <a:bodyPr/>
        <a:lstStyle/>
        <a:p>
          <a:endParaRPr lang="en-US" sz="2800"/>
        </a:p>
      </dgm:t>
    </dgm:pt>
    <dgm:pt modelId="{E07A1F80-D57C-4390-B92B-E68666EDC344}">
      <dgm:prSet custT="1"/>
      <dgm:spPr/>
      <dgm:t>
        <a:bodyPr/>
        <a:lstStyle/>
        <a:p>
          <a:pPr rtl="0"/>
          <a:r>
            <a:rPr lang="en-US" sz="2800" dirty="0" smtClean="0"/>
            <a:t>Expectations vary according to type of service</a:t>
          </a:r>
          <a:endParaRPr lang="en-US" sz="2800" dirty="0"/>
        </a:p>
      </dgm:t>
    </dgm:pt>
    <dgm:pt modelId="{822526D2-4F21-4BD1-86CA-A6C2F80D1449}" type="parTrans" cxnId="{E0A00183-A213-45C7-8387-CB778D4F1789}">
      <dgm:prSet/>
      <dgm:spPr/>
      <dgm:t>
        <a:bodyPr/>
        <a:lstStyle/>
        <a:p>
          <a:endParaRPr lang="en-US" sz="2800"/>
        </a:p>
      </dgm:t>
    </dgm:pt>
    <dgm:pt modelId="{0759B83D-64B6-4B54-937B-89BD8F604EE1}" type="sibTrans" cxnId="{E0A00183-A213-45C7-8387-CB778D4F1789}">
      <dgm:prSet/>
      <dgm:spPr/>
      <dgm:t>
        <a:bodyPr/>
        <a:lstStyle/>
        <a:p>
          <a:endParaRPr lang="en-US" sz="2800"/>
        </a:p>
      </dgm:t>
    </dgm:pt>
    <dgm:pt modelId="{75A91F73-2555-4F99-8084-E873C316F17B}">
      <dgm:prSet custT="1"/>
      <dgm:spPr/>
      <dgm:t>
        <a:bodyPr/>
        <a:lstStyle/>
        <a:p>
          <a:pPr rtl="0"/>
          <a:r>
            <a:rPr lang="en-US" sz="2800" dirty="0" smtClean="0"/>
            <a:t>Expectations vary depending on the situation</a:t>
          </a:r>
          <a:endParaRPr lang="en-US" sz="2800" dirty="0"/>
        </a:p>
      </dgm:t>
    </dgm:pt>
    <dgm:pt modelId="{0B4E8768-A140-453D-9661-8A65BD043F17}" type="parTrans" cxnId="{54AF0882-7E22-44FF-A57B-BA4E410F2512}">
      <dgm:prSet/>
      <dgm:spPr/>
      <dgm:t>
        <a:bodyPr/>
        <a:lstStyle/>
        <a:p>
          <a:endParaRPr lang="en-US" sz="2800"/>
        </a:p>
      </dgm:t>
    </dgm:pt>
    <dgm:pt modelId="{B8A5B512-16F5-42D3-ABFD-B524FA3C33A4}" type="sibTrans" cxnId="{54AF0882-7E22-44FF-A57B-BA4E410F2512}">
      <dgm:prSet/>
      <dgm:spPr/>
      <dgm:t>
        <a:bodyPr/>
        <a:lstStyle/>
        <a:p>
          <a:endParaRPr lang="en-US" sz="2800"/>
        </a:p>
      </dgm:t>
    </dgm:pt>
    <dgm:pt modelId="{5F9DC07E-0C4B-477E-96E1-5938862D7369}" type="pres">
      <dgm:prSet presAssocID="{FDFD4E1F-55AA-4900-8EC1-12C6C5C599E3}" presName="linear" presStyleCnt="0">
        <dgm:presLayoutVars>
          <dgm:animLvl val="lvl"/>
          <dgm:resizeHandles val="exact"/>
        </dgm:presLayoutVars>
      </dgm:prSet>
      <dgm:spPr/>
      <dgm:t>
        <a:bodyPr/>
        <a:lstStyle/>
        <a:p>
          <a:endParaRPr lang="en-US"/>
        </a:p>
      </dgm:t>
    </dgm:pt>
    <dgm:pt modelId="{522647C0-F8DC-41BA-ABCC-00AFDD3C427C}" type="pres">
      <dgm:prSet presAssocID="{9AB66D94-64E7-4DC2-A61F-13A5916F323C}" presName="parentText" presStyleLbl="node1" presStyleIdx="0" presStyleCnt="3">
        <dgm:presLayoutVars>
          <dgm:chMax val="0"/>
          <dgm:bulletEnabled val="1"/>
        </dgm:presLayoutVars>
      </dgm:prSet>
      <dgm:spPr/>
      <dgm:t>
        <a:bodyPr/>
        <a:lstStyle/>
        <a:p>
          <a:endParaRPr lang="en-US"/>
        </a:p>
      </dgm:t>
    </dgm:pt>
    <dgm:pt modelId="{8D7A5415-F85F-4533-B649-2A1205C44EE2}" type="pres">
      <dgm:prSet presAssocID="{40FE887A-BB2F-494A-9A18-203E5D82A72E}" presName="spacer" presStyleCnt="0"/>
      <dgm:spPr/>
    </dgm:pt>
    <dgm:pt modelId="{9F9A8781-73FB-4EE1-BD67-771B6DE80081}" type="pres">
      <dgm:prSet presAssocID="{E07A1F80-D57C-4390-B92B-E68666EDC344}" presName="parentText" presStyleLbl="node1" presStyleIdx="1" presStyleCnt="3">
        <dgm:presLayoutVars>
          <dgm:chMax val="0"/>
          <dgm:bulletEnabled val="1"/>
        </dgm:presLayoutVars>
      </dgm:prSet>
      <dgm:spPr/>
      <dgm:t>
        <a:bodyPr/>
        <a:lstStyle/>
        <a:p>
          <a:endParaRPr lang="en-US"/>
        </a:p>
      </dgm:t>
    </dgm:pt>
    <dgm:pt modelId="{7C5E7C35-CFA5-4A4C-95CF-6110BE4BFB01}" type="pres">
      <dgm:prSet presAssocID="{0759B83D-64B6-4B54-937B-89BD8F604EE1}" presName="spacer" presStyleCnt="0"/>
      <dgm:spPr/>
    </dgm:pt>
    <dgm:pt modelId="{7584B90A-1F72-49A6-BC2B-FA07E19AE9C9}" type="pres">
      <dgm:prSet presAssocID="{75A91F73-2555-4F99-8084-E873C316F17B}" presName="parentText" presStyleLbl="node1" presStyleIdx="2" presStyleCnt="3">
        <dgm:presLayoutVars>
          <dgm:chMax val="0"/>
          <dgm:bulletEnabled val="1"/>
        </dgm:presLayoutVars>
      </dgm:prSet>
      <dgm:spPr/>
      <dgm:t>
        <a:bodyPr/>
        <a:lstStyle/>
        <a:p>
          <a:endParaRPr lang="en-US"/>
        </a:p>
      </dgm:t>
    </dgm:pt>
  </dgm:ptLst>
  <dgm:cxnLst>
    <dgm:cxn modelId="{8D3CDE8F-8A26-4C9F-BC1A-47E3FE6E36F6}" type="presOf" srcId="{9AB66D94-64E7-4DC2-A61F-13A5916F323C}" destId="{522647C0-F8DC-41BA-ABCC-00AFDD3C427C}" srcOrd="0" destOrd="0" presId="urn:microsoft.com/office/officeart/2005/8/layout/vList2"/>
    <dgm:cxn modelId="{E0A00183-A213-45C7-8387-CB778D4F1789}" srcId="{FDFD4E1F-55AA-4900-8EC1-12C6C5C599E3}" destId="{E07A1F80-D57C-4390-B92B-E68666EDC344}" srcOrd="1" destOrd="0" parTransId="{822526D2-4F21-4BD1-86CA-A6C2F80D1449}" sibTransId="{0759B83D-64B6-4B54-937B-89BD8F604EE1}"/>
    <dgm:cxn modelId="{916E9722-23E2-4398-997C-DDE35A46C7D7}" type="presOf" srcId="{FDFD4E1F-55AA-4900-8EC1-12C6C5C599E3}" destId="{5F9DC07E-0C4B-477E-96E1-5938862D7369}" srcOrd="0" destOrd="0" presId="urn:microsoft.com/office/officeart/2005/8/layout/vList2"/>
    <dgm:cxn modelId="{1A0DB61B-6373-4A15-B8D3-B8CCB145F29F}" type="presOf" srcId="{E07A1F80-D57C-4390-B92B-E68666EDC344}" destId="{9F9A8781-73FB-4EE1-BD67-771B6DE80081}" srcOrd="0" destOrd="0" presId="urn:microsoft.com/office/officeart/2005/8/layout/vList2"/>
    <dgm:cxn modelId="{D8791C72-8D1F-4B25-B3C8-CA31F99CB3D6}" srcId="{FDFD4E1F-55AA-4900-8EC1-12C6C5C599E3}" destId="{9AB66D94-64E7-4DC2-A61F-13A5916F323C}" srcOrd="0" destOrd="0" parTransId="{4044C749-D8D0-496A-A680-1F096B2BFF46}" sibTransId="{40FE887A-BB2F-494A-9A18-203E5D82A72E}"/>
    <dgm:cxn modelId="{9363FBB1-D128-4BE9-95F1-DAD87E1A55A5}" type="presOf" srcId="{75A91F73-2555-4F99-8084-E873C316F17B}" destId="{7584B90A-1F72-49A6-BC2B-FA07E19AE9C9}" srcOrd="0" destOrd="0" presId="urn:microsoft.com/office/officeart/2005/8/layout/vList2"/>
    <dgm:cxn modelId="{54AF0882-7E22-44FF-A57B-BA4E410F2512}" srcId="{FDFD4E1F-55AA-4900-8EC1-12C6C5C599E3}" destId="{75A91F73-2555-4F99-8084-E873C316F17B}" srcOrd="2" destOrd="0" parTransId="{0B4E8768-A140-453D-9661-8A65BD043F17}" sibTransId="{B8A5B512-16F5-42D3-ABFD-B524FA3C33A4}"/>
    <dgm:cxn modelId="{CC4C0980-6102-4F27-8DF0-044715D54C5D}" type="presParOf" srcId="{5F9DC07E-0C4B-477E-96E1-5938862D7369}" destId="{522647C0-F8DC-41BA-ABCC-00AFDD3C427C}" srcOrd="0" destOrd="0" presId="urn:microsoft.com/office/officeart/2005/8/layout/vList2"/>
    <dgm:cxn modelId="{9D7A3E43-0C8A-494B-A51A-1658B07E2818}" type="presParOf" srcId="{5F9DC07E-0C4B-477E-96E1-5938862D7369}" destId="{8D7A5415-F85F-4533-B649-2A1205C44EE2}" srcOrd="1" destOrd="0" presId="urn:microsoft.com/office/officeart/2005/8/layout/vList2"/>
    <dgm:cxn modelId="{AEA09C2C-3AF6-4C37-8AF2-ACF6F2BBCB4D}" type="presParOf" srcId="{5F9DC07E-0C4B-477E-96E1-5938862D7369}" destId="{9F9A8781-73FB-4EE1-BD67-771B6DE80081}" srcOrd="2" destOrd="0" presId="urn:microsoft.com/office/officeart/2005/8/layout/vList2"/>
    <dgm:cxn modelId="{D1F4A4C0-BD0E-4F78-A3BB-15F7C854AF68}" type="presParOf" srcId="{5F9DC07E-0C4B-477E-96E1-5938862D7369}" destId="{7C5E7C35-CFA5-4A4C-95CF-6110BE4BFB01}" srcOrd="3" destOrd="0" presId="urn:microsoft.com/office/officeart/2005/8/layout/vList2"/>
    <dgm:cxn modelId="{CFF77F9D-8EF9-4D9F-9DDF-E8A7C8D090BF}" type="presParOf" srcId="{5F9DC07E-0C4B-477E-96E1-5938862D7369}" destId="{7584B90A-1F72-49A6-BC2B-FA07E19AE9C9}" srcOrd="4"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883779E7-9620-455A-A6B1-5C1F2824DB1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n-US"/>
        </a:p>
      </dgm:t>
    </dgm:pt>
    <dgm:pt modelId="{B58A11CD-8FF0-4C3D-AC58-0BD75A2BFE68}">
      <dgm:prSet custT="1"/>
      <dgm:spPr/>
      <dgm:t>
        <a:bodyPr/>
        <a:lstStyle/>
        <a:p>
          <a:pPr rtl="0"/>
          <a:r>
            <a:rPr lang="en-US" sz="2000" dirty="0" smtClean="0"/>
            <a:t>What is the desired and expected level of service for each dimension?</a:t>
          </a:r>
          <a:endParaRPr lang="en-US" sz="2000" dirty="0"/>
        </a:p>
      </dgm:t>
    </dgm:pt>
    <dgm:pt modelId="{72E60009-0E81-40F7-8992-B383EBE6439E}" type="parTrans" cxnId="{43E593C5-C2A2-4214-9A3C-53B2B01A18AE}">
      <dgm:prSet/>
      <dgm:spPr/>
      <dgm:t>
        <a:bodyPr/>
        <a:lstStyle/>
        <a:p>
          <a:endParaRPr lang="en-US" sz="1800"/>
        </a:p>
      </dgm:t>
    </dgm:pt>
    <dgm:pt modelId="{D9547724-AF23-4DEE-BD45-7F2153D5535E}" type="sibTrans" cxnId="{43E593C5-C2A2-4214-9A3C-53B2B01A18AE}">
      <dgm:prSet/>
      <dgm:spPr/>
      <dgm:t>
        <a:bodyPr/>
        <a:lstStyle/>
        <a:p>
          <a:endParaRPr lang="en-US" sz="1800"/>
        </a:p>
      </dgm:t>
    </dgm:pt>
    <dgm:pt modelId="{3C059B96-5F3E-4989-B908-B24951D3BAC6}">
      <dgm:prSet custT="1"/>
      <dgm:spPr/>
      <dgm:t>
        <a:bodyPr/>
        <a:lstStyle/>
        <a:p>
          <a:pPr rtl="0"/>
          <a:r>
            <a:rPr lang="en-US" sz="2000" dirty="0" smtClean="0"/>
            <a:t>What are the customer’s perceptions of how well the focal service performs and how well a competitive service performs?</a:t>
          </a:r>
          <a:endParaRPr lang="en-US" sz="2000" dirty="0"/>
        </a:p>
      </dgm:t>
    </dgm:pt>
    <dgm:pt modelId="{7905A3CA-E440-4195-ABF9-9D5D371C6A8D}" type="parTrans" cxnId="{A83D4B90-6FE1-45E9-89AE-99A399391A53}">
      <dgm:prSet/>
      <dgm:spPr/>
      <dgm:t>
        <a:bodyPr/>
        <a:lstStyle/>
        <a:p>
          <a:endParaRPr lang="en-US" sz="1800"/>
        </a:p>
      </dgm:t>
    </dgm:pt>
    <dgm:pt modelId="{B6075EA5-DD5D-4068-BEE9-2621F2AE7F69}" type="sibTrans" cxnId="{A83D4B90-6FE1-45E9-89AE-99A399391A53}">
      <dgm:prSet/>
      <dgm:spPr/>
      <dgm:t>
        <a:bodyPr/>
        <a:lstStyle/>
        <a:p>
          <a:endParaRPr lang="en-US" sz="1800"/>
        </a:p>
      </dgm:t>
    </dgm:pt>
    <dgm:pt modelId="{2236ED84-5FB1-437F-B3E6-35BF6125DD98}">
      <dgm:prSet custT="1"/>
      <dgm:spPr/>
      <dgm:t>
        <a:bodyPr/>
        <a:lstStyle/>
        <a:p>
          <a:pPr rtl="0"/>
          <a:r>
            <a:rPr lang="en-US" sz="2000" dirty="0" smtClean="0"/>
            <a:t>What is the importance of each service quality dimension?</a:t>
          </a:r>
          <a:endParaRPr lang="en-US" sz="2000" dirty="0"/>
        </a:p>
      </dgm:t>
    </dgm:pt>
    <dgm:pt modelId="{4AA7D2CA-3938-418F-8599-1D2B31406CC8}" type="parTrans" cxnId="{BA1DF4B9-FA48-4197-8C49-B28B827FA238}">
      <dgm:prSet/>
      <dgm:spPr/>
      <dgm:t>
        <a:bodyPr/>
        <a:lstStyle/>
        <a:p>
          <a:endParaRPr lang="en-US" sz="1800"/>
        </a:p>
      </dgm:t>
    </dgm:pt>
    <dgm:pt modelId="{DFA89E5E-1248-437F-9C69-9E385EEC8954}" type="sibTrans" cxnId="{BA1DF4B9-FA48-4197-8C49-B28B827FA238}">
      <dgm:prSet/>
      <dgm:spPr/>
      <dgm:t>
        <a:bodyPr/>
        <a:lstStyle/>
        <a:p>
          <a:endParaRPr lang="en-US" sz="1800"/>
        </a:p>
      </dgm:t>
    </dgm:pt>
    <dgm:pt modelId="{3D1352C0-B93A-49D0-BA03-2B43E4FA64B3}" type="pres">
      <dgm:prSet presAssocID="{883779E7-9620-455A-A6B1-5C1F2824DB1F}" presName="linearFlow" presStyleCnt="0">
        <dgm:presLayoutVars>
          <dgm:dir/>
          <dgm:resizeHandles val="exact"/>
        </dgm:presLayoutVars>
      </dgm:prSet>
      <dgm:spPr/>
      <dgm:t>
        <a:bodyPr/>
        <a:lstStyle/>
        <a:p>
          <a:endParaRPr lang="en-US"/>
        </a:p>
      </dgm:t>
    </dgm:pt>
    <dgm:pt modelId="{82AF2D0D-F1E9-457D-9EEF-109A6CD750A7}" type="pres">
      <dgm:prSet presAssocID="{B58A11CD-8FF0-4C3D-AC58-0BD75A2BFE68}" presName="composite" presStyleCnt="0"/>
      <dgm:spPr/>
    </dgm:pt>
    <dgm:pt modelId="{60896D56-2814-43F1-B5A3-1FCCBDBF1D3B}" type="pres">
      <dgm:prSet presAssocID="{B58A11CD-8FF0-4C3D-AC58-0BD75A2BFE68}" presName="imgShp" presStyleLbl="fgImgPlace1" presStyleIdx="0" presStyleCnt="3"/>
      <dgm:spPr>
        <a:blipFill rotWithShape="0">
          <a:blip xmlns:r="http://schemas.openxmlformats.org/officeDocument/2006/relationships" r:embed="rId1"/>
          <a:stretch>
            <a:fillRect/>
          </a:stretch>
        </a:blipFill>
      </dgm:spPr>
    </dgm:pt>
    <dgm:pt modelId="{6225CDCC-C8B6-4277-BB52-FE1B57909E76}" type="pres">
      <dgm:prSet presAssocID="{B58A11CD-8FF0-4C3D-AC58-0BD75A2BFE68}" presName="txShp" presStyleLbl="node1" presStyleIdx="0" presStyleCnt="3">
        <dgm:presLayoutVars>
          <dgm:bulletEnabled val="1"/>
        </dgm:presLayoutVars>
      </dgm:prSet>
      <dgm:spPr/>
      <dgm:t>
        <a:bodyPr/>
        <a:lstStyle/>
        <a:p>
          <a:endParaRPr lang="en-US"/>
        </a:p>
      </dgm:t>
    </dgm:pt>
    <dgm:pt modelId="{9CDEAB54-AAD1-45DE-966A-96186EFB571D}" type="pres">
      <dgm:prSet presAssocID="{D9547724-AF23-4DEE-BD45-7F2153D5535E}" presName="spacing" presStyleCnt="0"/>
      <dgm:spPr/>
    </dgm:pt>
    <dgm:pt modelId="{E73B220D-7FB7-4575-8C6B-08624A267401}" type="pres">
      <dgm:prSet presAssocID="{3C059B96-5F3E-4989-B908-B24951D3BAC6}" presName="composite" presStyleCnt="0"/>
      <dgm:spPr/>
    </dgm:pt>
    <dgm:pt modelId="{8F2358C6-F00B-4ACE-A929-12BB1D056C8D}" type="pres">
      <dgm:prSet presAssocID="{3C059B96-5F3E-4989-B908-B24951D3BAC6}" presName="imgShp" presStyleLbl="fgImgPlace1" presStyleIdx="1" presStyleCnt="3"/>
      <dgm:spPr>
        <a:blipFill rotWithShape="0">
          <a:blip xmlns:r="http://schemas.openxmlformats.org/officeDocument/2006/relationships" r:embed="rId1"/>
          <a:stretch>
            <a:fillRect/>
          </a:stretch>
        </a:blipFill>
      </dgm:spPr>
    </dgm:pt>
    <dgm:pt modelId="{6FE69431-55D1-4D43-9A05-3833A7ABFB66}" type="pres">
      <dgm:prSet presAssocID="{3C059B96-5F3E-4989-B908-B24951D3BAC6}" presName="txShp" presStyleLbl="node1" presStyleIdx="1" presStyleCnt="3">
        <dgm:presLayoutVars>
          <dgm:bulletEnabled val="1"/>
        </dgm:presLayoutVars>
      </dgm:prSet>
      <dgm:spPr/>
      <dgm:t>
        <a:bodyPr/>
        <a:lstStyle/>
        <a:p>
          <a:endParaRPr lang="en-US"/>
        </a:p>
      </dgm:t>
    </dgm:pt>
    <dgm:pt modelId="{7F1CDC84-C377-4CBE-A7B0-91F5F6E4C084}" type="pres">
      <dgm:prSet presAssocID="{B6075EA5-DD5D-4068-BEE9-2621F2AE7F69}" presName="spacing" presStyleCnt="0"/>
      <dgm:spPr/>
    </dgm:pt>
    <dgm:pt modelId="{C4B88241-5177-4965-8869-2855B4D1C6E9}" type="pres">
      <dgm:prSet presAssocID="{2236ED84-5FB1-437F-B3E6-35BF6125DD98}" presName="composite" presStyleCnt="0"/>
      <dgm:spPr/>
    </dgm:pt>
    <dgm:pt modelId="{08F40BF7-27F3-481F-8A04-8DAB21DDF06F}" type="pres">
      <dgm:prSet presAssocID="{2236ED84-5FB1-437F-B3E6-35BF6125DD98}" presName="imgShp" presStyleLbl="fgImgPlace1" presStyleIdx="2" presStyleCnt="3"/>
      <dgm:spPr>
        <a:blipFill rotWithShape="0">
          <a:blip xmlns:r="http://schemas.openxmlformats.org/officeDocument/2006/relationships" r:embed="rId1"/>
          <a:stretch>
            <a:fillRect/>
          </a:stretch>
        </a:blipFill>
      </dgm:spPr>
    </dgm:pt>
    <dgm:pt modelId="{FCF3803D-1E2D-4565-98C1-349423B56402}" type="pres">
      <dgm:prSet presAssocID="{2236ED84-5FB1-437F-B3E6-35BF6125DD98}" presName="txShp" presStyleLbl="node1" presStyleIdx="2" presStyleCnt="3">
        <dgm:presLayoutVars>
          <dgm:bulletEnabled val="1"/>
        </dgm:presLayoutVars>
      </dgm:prSet>
      <dgm:spPr/>
      <dgm:t>
        <a:bodyPr/>
        <a:lstStyle/>
        <a:p>
          <a:endParaRPr lang="en-US"/>
        </a:p>
      </dgm:t>
    </dgm:pt>
  </dgm:ptLst>
  <dgm:cxnLst>
    <dgm:cxn modelId="{43E593C5-C2A2-4214-9A3C-53B2B01A18AE}" srcId="{883779E7-9620-455A-A6B1-5C1F2824DB1F}" destId="{B58A11CD-8FF0-4C3D-AC58-0BD75A2BFE68}" srcOrd="0" destOrd="0" parTransId="{72E60009-0E81-40F7-8992-B383EBE6439E}" sibTransId="{D9547724-AF23-4DEE-BD45-7F2153D5535E}"/>
    <dgm:cxn modelId="{DC23B607-D4BD-4679-92EF-E9F984471489}" type="presOf" srcId="{3C059B96-5F3E-4989-B908-B24951D3BAC6}" destId="{6FE69431-55D1-4D43-9A05-3833A7ABFB66}" srcOrd="0" destOrd="0" presId="urn:microsoft.com/office/officeart/2005/8/layout/vList3"/>
    <dgm:cxn modelId="{A83D4B90-6FE1-45E9-89AE-99A399391A53}" srcId="{883779E7-9620-455A-A6B1-5C1F2824DB1F}" destId="{3C059B96-5F3E-4989-B908-B24951D3BAC6}" srcOrd="1" destOrd="0" parTransId="{7905A3CA-E440-4195-ABF9-9D5D371C6A8D}" sibTransId="{B6075EA5-DD5D-4068-BEE9-2621F2AE7F69}"/>
    <dgm:cxn modelId="{1280F5D3-F3AE-487A-9ECE-FC7B9B415571}" type="presOf" srcId="{2236ED84-5FB1-437F-B3E6-35BF6125DD98}" destId="{FCF3803D-1E2D-4565-98C1-349423B56402}" srcOrd="0" destOrd="0" presId="urn:microsoft.com/office/officeart/2005/8/layout/vList3"/>
    <dgm:cxn modelId="{BA1DF4B9-FA48-4197-8C49-B28B827FA238}" srcId="{883779E7-9620-455A-A6B1-5C1F2824DB1F}" destId="{2236ED84-5FB1-437F-B3E6-35BF6125DD98}" srcOrd="2" destOrd="0" parTransId="{4AA7D2CA-3938-418F-8599-1D2B31406CC8}" sibTransId="{DFA89E5E-1248-437F-9C69-9E385EEC8954}"/>
    <dgm:cxn modelId="{ADAC42C5-8906-4F14-9862-111CA9CF3819}" type="presOf" srcId="{B58A11CD-8FF0-4C3D-AC58-0BD75A2BFE68}" destId="{6225CDCC-C8B6-4277-BB52-FE1B57909E76}" srcOrd="0" destOrd="0" presId="urn:microsoft.com/office/officeart/2005/8/layout/vList3"/>
    <dgm:cxn modelId="{FEB356A5-4FB3-4B8E-A346-C6E5B8EFD3AA}" type="presOf" srcId="{883779E7-9620-455A-A6B1-5C1F2824DB1F}" destId="{3D1352C0-B93A-49D0-BA03-2B43E4FA64B3}" srcOrd="0" destOrd="0" presId="urn:microsoft.com/office/officeart/2005/8/layout/vList3"/>
    <dgm:cxn modelId="{23A7584D-2D12-41FC-A807-AA3880DE3A74}" type="presParOf" srcId="{3D1352C0-B93A-49D0-BA03-2B43E4FA64B3}" destId="{82AF2D0D-F1E9-457D-9EEF-109A6CD750A7}" srcOrd="0" destOrd="0" presId="urn:microsoft.com/office/officeart/2005/8/layout/vList3"/>
    <dgm:cxn modelId="{F2BE4AF5-1CAB-4F1E-81F3-6C5B1A008480}" type="presParOf" srcId="{82AF2D0D-F1E9-457D-9EEF-109A6CD750A7}" destId="{60896D56-2814-43F1-B5A3-1FCCBDBF1D3B}" srcOrd="0" destOrd="0" presId="urn:microsoft.com/office/officeart/2005/8/layout/vList3"/>
    <dgm:cxn modelId="{4692D9BE-43D5-428B-963A-52EAE8252262}" type="presParOf" srcId="{82AF2D0D-F1E9-457D-9EEF-109A6CD750A7}" destId="{6225CDCC-C8B6-4277-BB52-FE1B57909E76}" srcOrd="1" destOrd="0" presId="urn:microsoft.com/office/officeart/2005/8/layout/vList3"/>
    <dgm:cxn modelId="{B7CA2BE9-DF0C-45BC-A45B-C7D34A485518}" type="presParOf" srcId="{3D1352C0-B93A-49D0-BA03-2B43E4FA64B3}" destId="{9CDEAB54-AAD1-45DE-966A-96186EFB571D}" srcOrd="1" destOrd="0" presId="urn:microsoft.com/office/officeart/2005/8/layout/vList3"/>
    <dgm:cxn modelId="{1FD31A69-44EE-44D6-8B2F-8634CBF23F72}" type="presParOf" srcId="{3D1352C0-B93A-49D0-BA03-2B43E4FA64B3}" destId="{E73B220D-7FB7-4575-8C6B-08624A267401}" srcOrd="2" destOrd="0" presId="urn:microsoft.com/office/officeart/2005/8/layout/vList3"/>
    <dgm:cxn modelId="{DDAD1790-270C-4F6E-B800-7C6C348FE276}" type="presParOf" srcId="{E73B220D-7FB7-4575-8C6B-08624A267401}" destId="{8F2358C6-F00B-4ACE-A929-12BB1D056C8D}" srcOrd="0" destOrd="0" presId="urn:microsoft.com/office/officeart/2005/8/layout/vList3"/>
    <dgm:cxn modelId="{343E3231-24DE-45DC-941A-88DC2036B758}" type="presParOf" srcId="{E73B220D-7FB7-4575-8C6B-08624A267401}" destId="{6FE69431-55D1-4D43-9A05-3833A7ABFB66}" srcOrd="1" destOrd="0" presId="urn:microsoft.com/office/officeart/2005/8/layout/vList3"/>
    <dgm:cxn modelId="{4E23A349-4986-48BA-AA8E-6D160474F113}" type="presParOf" srcId="{3D1352C0-B93A-49D0-BA03-2B43E4FA64B3}" destId="{7F1CDC84-C377-4CBE-A7B0-91F5F6E4C084}" srcOrd="3" destOrd="0" presId="urn:microsoft.com/office/officeart/2005/8/layout/vList3"/>
    <dgm:cxn modelId="{1F67DA90-25A3-472A-B717-8679CDE0A981}" type="presParOf" srcId="{3D1352C0-B93A-49D0-BA03-2B43E4FA64B3}" destId="{C4B88241-5177-4965-8869-2855B4D1C6E9}" srcOrd="4" destOrd="0" presId="urn:microsoft.com/office/officeart/2005/8/layout/vList3"/>
    <dgm:cxn modelId="{F017A4C2-95DB-4C8D-9903-D974A7397B88}" type="presParOf" srcId="{C4B88241-5177-4965-8869-2855B4D1C6E9}" destId="{08F40BF7-27F3-481F-8A04-8DAB21DDF06F}" srcOrd="0" destOrd="0" presId="urn:microsoft.com/office/officeart/2005/8/layout/vList3"/>
    <dgm:cxn modelId="{3DD5BB7C-5526-4539-9AF5-6E7612017A8A}" type="presParOf" srcId="{C4B88241-5177-4965-8869-2855B4D1C6E9}" destId="{FCF3803D-1E2D-4565-98C1-349423B56402}" srcOrd="1" destOrd="0" presId="urn:microsoft.com/office/officeart/2005/8/layout/vList3"/>
  </dgm:cxnLst>
  <dgm:bg/>
  <dgm:whole/>
</dgm:dataModel>
</file>

<file path=ppt/diagrams/data8.xml><?xml version="1.0" encoding="utf-8"?>
<dgm:dataModel xmlns:dgm="http://schemas.openxmlformats.org/drawingml/2006/diagram" xmlns:a="http://schemas.openxmlformats.org/drawingml/2006/main">
  <dgm:ptLst>
    <dgm:pt modelId="{54C4E729-2FF6-4A92-B582-BF6268D44168}" type="doc">
      <dgm:prSet loTypeId="urn:microsoft.com/office/officeart/2005/8/layout/vList2" loCatId="list" qsTypeId="urn:microsoft.com/office/officeart/2005/8/quickstyle/simple3" qsCatId="simple" csTypeId="urn:microsoft.com/office/officeart/2005/8/colors/accent3_4" csCatId="accent3"/>
      <dgm:spPr/>
      <dgm:t>
        <a:bodyPr/>
        <a:lstStyle/>
        <a:p>
          <a:endParaRPr lang="en-US"/>
        </a:p>
      </dgm:t>
    </dgm:pt>
    <dgm:pt modelId="{E4C79ADD-CBDF-4B39-B882-80A2DA3992CF}">
      <dgm:prSet custT="1"/>
      <dgm:spPr/>
      <dgm:t>
        <a:bodyPr/>
        <a:lstStyle/>
        <a:p>
          <a:pPr algn="ctr" rtl="0"/>
          <a:r>
            <a:rPr lang="en-US" sz="3200" dirty="0" smtClean="0"/>
            <a:t>Allowing employees to make decisions about how service is provided to customers</a:t>
          </a:r>
          <a:endParaRPr lang="en-US" sz="3200" dirty="0"/>
        </a:p>
      </dgm:t>
    </dgm:pt>
    <dgm:pt modelId="{D425BE2D-40CA-47C7-AEC6-D0C4A401CFD3}" type="parTrans" cxnId="{10052D26-A015-45EE-8D83-A321226994E4}">
      <dgm:prSet/>
      <dgm:spPr/>
      <dgm:t>
        <a:bodyPr/>
        <a:lstStyle/>
        <a:p>
          <a:pPr algn="ctr"/>
          <a:endParaRPr lang="en-US" sz="3200"/>
        </a:p>
      </dgm:t>
    </dgm:pt>
    <dgm:pt modelId="{4D0BCCC3-693D-487A-86FD-BAA3FD4C87D7}" type="sibTrans" cxnId="{10052D26-A015-45EE-8D83-A321226994E4}">
      <dgm:prSet/>
      <dgm:spPr/>
      <dgm:t>
        <a:bodyPr/>
        <a:lstStyle/>
        <a:p>
          <a:pPr algn="ctr"/>
          <a:endParaRPr lang="en-US" sz="3200"/>
        </a:p>
      </dgm:t>
    </dgm:pt>
    <dgm:pt modelId="{B1F84579-4723-4A5A-8C09-5429D15ED5FE}" type="pres">
      <dgm:prSet presAssocID="{54C4E729-2FF6-4A92-B582-BF6268D44168}" presName="linear" presStyleCnt="0">
        <dgm:presLayoutVars>
          <dgm:animLvl val="lvl"/>
          <dgm:resizeHandles val="exact"/>
        </dgm:presLayoutVars>
      </dgm:prSet>
      <dgm:spPr/>
      <dgm:t>
        <a:bodyPr/>
        <a:lstStyle/>
        <a:p>
          <a:endParaRPr lang="en-US"/>
        </a:p>
      </dgm:t>
    </dgm:pt>
    <dgm:pt modelId="{17620140-3101-4341-8ED4-D2889A82651D}" type="pres">
      <dgm:prSet presAssocID="{E4C79ADD-CBDF-4B39-B882-80A2DA3992CF}" presName="parentText" presStyleLbl="node1" presStyleIdx="0" presStyleCnt="1">
        <dgm:presLayoutVars>
          <dgm:chMax val="0"/>
          <dgm:bulletEnabled val="1"/>
        </dgm:presLayoutVars>
      </dgm:prSet>
      <dgm:spPr/>
      <dgm:t>
        <a:bodyPr/>
        <a:lstStyle/>
        <a:p>
          <a:endParaRPr lang="en-US"/>
        </a:p>
      </dgm:t>
    </dgm:pt>
  </dgm:ptLst>
  <dgm:cxnLst>
    <dgm:cxn modelId="{27C23E53-6D85-40BC-9323-0786450548AC}" type="presOf" srcId="{E4C79ADD-CBDF-4B39-B882-80A2DA3992CF}" destId="{17620140-3101-4341-8ED4-D2889A82651D}" srcOrd="0" destOrd="0" presId="urn:microsoft.com/office/officeart/2005/8/layout/vList2"/>
    <dgm:cxn modelId="{EB6848F7-B9F3-47B8-BC42-60C63E4190C9}" type="presOf" srcId="{54C4E729-2FF6-4A92-B582-BF6268D44168}" destId="{B1F84579-4723-4A5A-8C09-5429D15ED5FE}" srcOrd="0" destOrd="0" presId="urn:microsoft.com/office/officeart/2005/8/layout/vList2"/>
    <dgm:cxn modelId="{10052D26-A015-45EE-8D83-A321226994E4}" srcId="{54C4E729-2FF6-4A92-B582-BF6268D44168}" destId="{E4C79ADD-CBDF-4B39-B882-80A2DA3992CF}" srcOrd="0" destOrd="0" parTransId="{D425BE2D-40CA-47C7-AEC6-D0C4A401CFD3}" sibTransId="{4D0BCCC3-693D-487A-86FD-BAA3FD4C87D7}"/>
    <dgm:cxn modelId="{66FDB39A-2334-40C6-8466-318AE09E18BE}" type="presParOf" srcId="{B1F84579-4723-4A5A-8C09-5429D15ED5FE}" destId="{17620140-3101-4341-8ED4-D2889A82651D}"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3B1D0AC9-154A-4489-B9F0-D6AFF736E4BD}"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en-US"/>
        </a:p>
      </dgm:t>
    </dgm:pt>
    <dgm:pt modelId="{D4D66F46-3078-4DDC-81B3-100519C64536}">
      <dgm:prSet phldrT="[Text]" custT="1"/>
      <dgm:spPr/>
      <dgm:t>
        <a:bodyPr/>
        <a:lstStyle/>
        <a:p>
          <a:r>
            <a:rPr lang="en-US" sz="3200" dirty="0" smtClean="0"/>
            <a:t>Reducing </a:t>
          </a:r>
          <a:br>
            <a:rPr lang="en-US" sz="3200" dirty="0" smtClean="0"/>
          </a:br>
          <a:r>
            <a:rPr lang="en-US" sz="3200" dirty="0" smtClean="0"/>
            <a:t>delivery gap</a:t>
          </a:r>
          <a:endParaRPr lang="en-US" sz="3200" dirty="0"/>
        </a:p>
      </dgm:t>
    </dgm:pt>
    <dgm:pt modelId="{20B3E9B5-48CE-49DD-B938-41B00D8CDECB}" type="parTrans" cxnId="{8CF59F2D-2E18-4459-9122-1BD62B59DBD1}">
      <dgm:prSet/>
      <dgm:spPr/>
      <dgm:t>
        <a:bodyPr/>
        <a:lstStyle/>
        <a:p>
          <a:endParaRPr lang="en-US" sz="3200"/>
        </a:p>
      </dgm:t>
    </dgm:pt>
    <dgm:pt modelId="{1D1667CA-AEE6-4C70-A9ED-AE4D4F957545}" type="sibTrans" cxnId="{8CF59F2D-2E18-4459-9122-1BD62B59DBD1}">
      <dgm:prSet/>
      <dgm:spPr/>
      <dgm:t>
        <a:bodyPr/>
        <a:lstStyle/>
        <a:p>
          <a:endParaRPr lang="en-US" sz="3200"/>
        </a:p>
      </dgm:t>
    </dgm:pt>
    <dgm:pt modelId="{E4CE5E3E-7FFC-4787-906B-59ADE34EB587}">
      <dgm:prSet phldrT="[Text]" custT="1"/>
      <dgm:spPr/>
      <dgm:t>
        <a:bodyPr/>
        <a:lstStyle/>
        <a:p>
          <a:r>
            <a:rPr lang="en-US" sz="3200" dirty="0" smtClean="0"/>
            <a:t>Provide support necessary to deliver service</a:t>
          </a:r>
          <a:endParaRPr lang="en-US" sz="3200" dirty="0"/>
        </a:p>
      </dgm:t>
    </dgm:pt>
    <dgm:pt modelId="{DCEC1AFB-DD2A-48C1-8F97-589B1BFE453A}" type="parTrans" cxnId="{3E5B460D-A5D1-476B-80DD-3BE69132E6CC}">
      <dgm:prSet/>
      <dgm:spPr/>
      <dgm:t>
        <a:bodyPr/>
        <a:lstStyle/>
        <a:p>
          <a:endParaRPr lang="en-US" sz="3200"/>
        </a:p>
      </dgm:t>
    </dgm:pt>
    <dgm:pt modelId="{0B21CE17-1FED-4D5E-8975-F4F2BD250D0A}" type="sibTrans" cxnId="{3E5B460D-A5D1-476B-80DD-3BE69132E6CC}">
      <dgm:prSet/>
      <dgm:spPr/>
      <dgm:t>
        <a:bodyPr/>
        <a:lstStyle/>
        <a:p>
          <a:endParaRPr lang="en-US" sz="3200"/>
        </a:p>
      </dgm:t>
    </dgm:pt>
    <dgm:pt modelId="{EFC4D537-7AA5-47EC-AB32-F69FA6D073DE}">
      <dgm:prSet phldrT="[Text]" custT="1"/>
      <dgm:spPr/>
      <dgm:t>
        <a:bodyPr/>
        <a:lstStyle/>
        <a:p>
          <a:r>
            <a:rPr lang="en-US" sz="3200" dirty="0" smtClean="0"/>
            <a:t>Consistent and coherent management</a:t>
          </a:r>
          <a:endParaRPr lang="en-US" sz="3200" dirty="0"/>
        </a:p>
      </dgm:t>
    </dgm:pt>
    <dgm:pt modelId="{D930DC90-854A-493A-BB05-F42D2DBC778B}" type="parTrans" cxnId="{F609D5DF-024A-445B-B12E-9CBD19DAAAFD}">
      <dgm:prSet/>
      <dgm:spPr/>
      <dgm:t>
        <a:bodyPr/>
        <a:lstStyle/>
        <a:p>
          <a:endParaRPr lang="en-US" sz="3200"/>
        </a:p>
      </dgm:t>
    </dgm:pt>
    <dgm:pt modelId="{34A79D50-7F32-43A1-97AB-4AF320EBD9FF}" type="sibTrans" cxnId="{F609D5DF-024A-445B-B12E-9CBD19DAAAFD}">
      <dgm:prSet/>
      <dgm:spPr/>
      <dgm:t>
        <a:bodyPr/>
        <a:lstStyle/>
        <a:p>
          <a:endParaRPr lang="en-US" sz="3200"/>
        </a:p>
      </dgm:t>
    </dgm:pt>
    <dgm:pt modelId="{7BA9B008-A5E4-4A47-A475-29C2B9AD4D04}">
      <dgm:prSet phldrT="[Text]" custT="1"/>
      <dgm:spPr/>
      <dgm:t>
        <a:bodyPr/>
        <a:lstStyle/>
        <a:p>
          <a:r>
            <a:rPr lang="en-US" sz="3200" dirty="0" smtClean="0"/>
            <a:t>Reward employees for excellent service</a:t>
          </a:r>
          <a:endParaRPr lang="en-US" sz="3200" dirty="0"/>
        </a:p>
      </dgm:t>
    </dgm:pt>
    <dgm:pt modelId="{F63EB621-F9BB-4EA9-913A-180535757904}" type="parTrans" cxnId="{3B5ED5AE-BAE2-447C-B369-684A5C3EDB4B}">
      <dgm:prSet/>
      <dgm:spPr/>
      <dgm:t>
        <a:bodyPr/>
        <a:lstStyle/>
        <a:p>
          <a:endParaRPr lang="en-US" sz="3200"/>
        </a:p>
      </dgm:t>
    </dgm:pt>
    <dgm:pt modelId="{4CBF1AAD-DDD2-4FDC-AFE9-C43E5568997D}" type="sibTrans" cxnId="{3B5ED5AE-BAE2-447C-B369-684A5C3EDB4B}">
      <dgm:prSet/>
      <dgm:spPr/>
      <dgm:t>
        <a:bodyPr/>
        <a:lstStyle/>
        <a:p>
          <a:endParaRPr lang="en-US" sz="3200"/>
        </a:p>
      </dgm:t>
    </dgm:pt>
    <dgm:pt modelId="{63AC0A15-E763-47EF-AF1F-FA46C102040D}">
      <dgm:prSet phldrT="[Text]" custT="1"/>
      <dgm:spPr/>
      <dgm:t>
        <a:bodyPr/>
        <a:lstStyle/>
        <a:p>
          <a:r>
            <a:rPr lang="en-US" sz="3200" dirty="0" smtClean="0"/>
            <a:t>Provide emotional support to service providers</a:t>
          </a:r>
          <a:endParaRPr lang="en-US" sz="3200" dirty="0"/>
        </a:p>
      </dgm:t>
    </dgm:pt>
    <dgm:pt modelId="{DCFB77CC-1CB5-4592-9291-0973A129098D}" type="sibTrans" cxnId="{9BBA239A-FBED-4920-9D9C-FF58CDB6B809}">
      <dgm:prSet/>
      <dgm:spPr/>
      <dgm:t>
        <a:bodyPr/>
        <a:lstStyle/>
        <a:p>
          <a:endParaRPr lang="en-US" sz="3200"/>
        </a:p>
      </dgm:t>
    </dgm:pt>
    <dgm:pt modelId="{19E34289-1CD7-47A1-838C-F40EF39A5559}" type="parTrans" cxnId="{9BBA239A-FBED-4920-9D9C-FF58CDB6B809}">
      <dgm:prSet/>
      <dgm:spPr/>
      <dgm:t>
        <a:bodyPr/>
        <a:lstStyle/>
        <a:p>
          <a:endParaRPr lang="en-US" sz="3200"/>
        </a:p>
      </dgm:t>
    </dgm:pt>
    <dgm:pt modelId="{3221AD23-4641-4CA2-B4A1-C6CD2A2967BE}" type="pres">
      <dgm:prSet presAssocID="{3B1D0AC9-154A-4489-B9F0-D6AFF736E4BD}" presName="diagram" presStyleCnt="0">
        <dgm:presLayoutVars>
          <dgm:chMax val="1"/>
          <dgm:dir/>
          <dgm:animLvl val="ctr"/>
          <dgm:resizeHandles val="exact"/>
        </dgm:presLayoutVars>
      </dgm:prSet>
      <dgm:spPr/>
      <dgm:t>
        <a:bodyPr/>
        <a:lstStyle/>
        <a:p>
          <a:endParaRPr lang="en-US"/>
        </a:p>
      </dgm:t>
    </dgm:pt>
    <dgm:pt modelId="{284DEFC4-FE9E-47ED-BBB6-DC5BBEF67F5D}" type="pres">
      <dgm:prSet presAssocID="{3B1D0AC9-154A-4489-B9F0-D6AFF736E4BD}" presName="matrix" presStyleCnt="0"/>
      <dgm:spPr/>
      <dgm:t>
        <a:bodyPr/>
        <a:lstStyle/>
        <a:p>
          <a:endParaRPr lang="en-US"/>
        </a:p>
      </dgm:t>
    </dgm:pt>
    <dgm:pt modelId="{8A80AF9F-DBCF-44B2-91CF-D25C57F07578}" type="pres">
      <dgm:prSet presAssocID="{3B1D0AC9-154A-4489-B9F0-D6AFF736E4BD}" presName="tile1" presStyleLbl="node1" presStyleIdx="0" presStyleCnt="4"/>
      <dgm:spPr/>
      <dgm:t>
        <a:bodyPr/>
        <a:lstStyle/>
        <a:p>
          <a:endParaRPr lang="en-US"/>
        </a:p>
      </dgm:t>
    </dgm:pt>
    <dgm:pt modelId="{2384BDDC-4ECE-4DB0-9490-01432E7AD4B0}" type="pres">
      <dgm:prSet presAssocID="{3B1D0AC9-154A-4489-B9F0-D6AFF736E4BD}" presName="tile1text" presStyleLbl="node1" presStyleIdx="0" presStyleCnt="4">
        <dgm:presLayoutVars>
          <dgm:chMax val="0"/>
          <dgm:chPref val="0"/>
          <dgm:bulletEnabled val="1"/>
        </dgm:presLayoutVars>
      </dgm:prSet>
      <dgm:spPr/>
      <dgm:t>
        <a:bodyPr/>
        <a:lstStyle/>
        <a:p>
          <a:endParaRPr lang="en-US"/>
        </a:p>
      </dgm:t>
    </dgm:pt>
    <dgm:pt modelId="{A4134EA6-94D9-482C-BEEB-29B125934D0E}" type="pres">
      <dgm:prSet presAssocID="{3B1D0AC9-154A-4489-B9F0-D6AFF736E4BD}" presName="tile2" presStyleLbl="node1" presStyleIdx="1" presStyleCnt="4"/>
      <dgm:spPr/>
      <dgm:t>
        <a:bodyPr/>
        <a:lstStyle/>
        <a:p>
          <a:endParaRPr lang="en-US"/>
        </a:p>
      </dgm:t>
    </dgm:pt>
    <dgm:pt modelId="{E506DA3C-0EF3-47E0-B360-81D06F50F31C}" type="pres">
      <dgm:prSet presAssocID="{3B1D0AC9-154A-4489-B9F0-D6AFF736E4BD}" presName="tile2text" presStyleLbl="node1" presStyleIdx="1" presStyleCnt="4">
        <dgm:presLayoutVars>
          <dgm:chMax val="0"/>
          <dgm:chPref val="0"/>
          <dgm:bulletEnabled val="1"/>
        </dgm:presLayoutVars>
      </dgm:prSet>
      <dgm:spPr/>
      <dgm:t>
        <a:bodyPr/>
        <a:lstStyle/>
        <a:p>
          <a:endParaRPr lang="en-US"/>
        </a:p>
      </dgm:t>
    </dgm:pt>
    <dgm:pt modelId="{0020756E-8BEE-4C4E-BA97-B1C988A57894}" type="pres">
      <dgm:prSet presAssocID="{3B1D0AC9-154A-4489-B9F0-D6AFF736E4BD}" presName="tile3" presStyleLbl="node1" presStyleIdx="2" presStyleCnt="4"/>
      <dgm:spPr/>
      <dgm:t>
        <a:bodyPr/>
        <a:lstStyle/>
        <a:p>
          <a:endParaRPr lang="en-US"/>
        </a:p>
      </dgm:t>
    </dgm:pt>
    <dgm:pt modelId="{C24DFB05-E19B-4A69-815A-0D18D06B7ED3}" type="pres">
      <dgm:prSet presAssocID="{3B1D0AC9-154A-4489-B9F0-D6AFF736E4BD}" presName="tile3text" presStyleLbl="node1" presStyleIdx="2" presStyleCnt="4">
        <dgm:presLayoutVars>
          <dgm:chMax val="0"/>
          <dgm:chPref val="0"/>
          <dgm:bulletEnabled val="1"/>
        </dgm:presLayoutVars>
      </dgm:prSet>
      <dgm:spPr/>
      <dgm:t>
        <a:bodyPr/>
        <a:lstStyle/>
        <a:p>
          <a:endParaRPr lang="en-US"/>
        </a:p>
      </dgm:t>
    </dgm:pt>
    <dgm:pt modelId="{C7FAA23B-1D11-45A9-8947-1247607B9C82}" type="pres">
      <dgm:prSet presAssocID="{3B1D0AC9-154A-4489-B9F0-D6AFF736E4BD}" presName="tile4" presStyleLbl="node1" presStyleIdx="3" presStyleCnt="4"/>
      <dgm:spPr/>
      <dgm:t>
        <a:bodyPr/>
        <a:lstStyle/>
        <a:p>
          <a:endParaRPr lang="en-US"/>
        </a:p>
      </dgm:t>
    </dgm:pt>
    <dgm:pt modelId="{86DA6DA1-F72D-4474-9C2D-0284EA9BBDAC}" type="pres">
      <dgm:prSet presAssocID="{3B1D0AC9-154A-4489-B9F0-D6AFF736E4BD}" presName="tile4text" presStyleLbl="node1" presStyleIdx="3" presStyleCnt="4">
        <dgm:presLayoutVars>
          <dgm:chMax val="0"/>
          <dgm:chPref val="0"/>
          <dgm:bulletEnabled val="1"/>
        </dgm:presLayoutVars>
      </dgm:prSet>
      <dgm:spPr/>
      <dgm:t>
        <a:bodyPr/>
        <a:lstStyle/>
        <a:p>
          <a:endParaRPr lang="en-US"/>
        </a:p>
      </dgm:t>
    </dgm:pt>
    <dgm:pt modelId="{9E4DAE37-9A8E-4A99-BF38-D9087427AF6D}" type="pres">
      <dgm:prSet presAssocID="{3B1D0AC9-154A-4489-B9F0-D6AFF736E4BD}" presName="centerTile" presStyleLbl="fgShp" presStyleIdx="0" presStyleCnt="1">
        <dgm:presLayoutVars>
          <dgm:chMax val="0"/>
          <dgm:chPref val="0"/>
        </dgm:presLayoutVars>
      </dgm:prSet>
      <dgm:spPr/>
      <dgm:t>
        <a:bodyPr/>
        <a:lstStyle/>
        <a:p>
          <a:endParaRPr lang="en-US"/>
        </a:p>
      </dgm:t>
    </dgm:pt>
  </dgm:ptLst>
  <dgm:cxnLst>
    <dgm:cxn modelId="{9BBA239A-FBED-4920-9D9C-FF58CDB6B809}" srcId="{D4D66F46-3078-4DDC-81B3-100519C64536}" destId="{63AC0A15-E763-47EF-AF1F-FA46C102040D}" srcOrd="0" destOrd="0" parTransId="{19E34289-1CD7-47A1-838C-F40EF39A5559}" sibTransId="{DCFB77CC-1CB5-4592-9291-0973A129098D}"/>
    <dgm:cxn modelId="{C3AF7286-ADE7-4189-A299-ADA2750F1EBF}" type="presOf" srcId="{7BA9B008-A5E4-4A47-A475-29C2B9AD4D04}" destId="{86DA6DA1-F72D-4474-9C2D-0284EA9BBDAC}" srcOrd="1" destOrd="0" presId="urn:microsoft.com/office/officeart/2005/8/layout/matrix1"/>
    <dgm:cxn modelId="{3E5B460D-A5D1-476B-80DD-3BE69132E6CC}" srcId="{D4D66F46-3078-4DDC-81B3-100519C64536}" destId="{E4CE5E3E-7FFC-4787-906B-59ADE34EB587}" srcOrd="1" destOrd="0" parTransId="{DCEC1AFB-DD2A-48C1-8F97-589B1BFE453A}" sibTransId="{0B21CE17-1FED-4D5E-8975-F4F2BD250D0A}"/>
    <dgm:cxn modelId="{CC5FDAD0-7511-438D-9179-0A76DF881C17}" type="presOf" srcId="{63AC0A15-E763-47EF-AF1F-FA46C102040D}" destId="{8A80AF9F-DBCF-44B2-91CF-D25C57F07578}" srcOrd="0" destOrd="0" presId="urn:microsoft.com/office/officeart/2005/8/layout/matrix1"/>
    <dgm:cxn modelId="{34220E17-DCB0-4F33-BF4F-B0B8AF171EC8}" type="presOf" srcId="{3B1D0AC9-154A-4489-B9F0-D6AFF736E4BD}" destId="{3221AD23-4641-4CA2-B4A1-C6CD2A2967BE}" srcOrd="0" destOrd="0" presId="urn:microsoft.com/office/officeart/2005/8/layout/matrix1"/>
    <dgm:cxn modelId="{A45E31DC-3735-43B3-B379-CF8D9B2E3650}" type="presOf" srcId="{EFC4D537-7AA5-47EC-AB32-F69FA6D073DE}" destId="{0020756E-8BEE-4C4E-BA97-B1C988A57894}" srcOrd="0" destOrd="0" presId="urn:microsoft.com/office/officeart/2005/8/layout/matrix1"/>
    <dgm:cxn modelId="{6324144E-B3D6-491F-9670-31CE78B3573C}" type="presOf" srcId="{7BA9B008-A5E4-4A47-A475-29C2B9AD4D04}" destId="{C7FAA23B-1D11-45A9-8947-1247607B9C82}" srcOrd="0" destOrd="0" presId="urn:microsoft.com/office/officeart/2005/8/layout/matrix1"/>
    <dgm:cxn modelId="{1B8E2492-000A-45AC-95EC-0EFEF218D66C}" type="presOf" srcId="{EFC4D537-7AA5-47EC-AB32-F69FA6D073DE}" destId="{C24DFB05-E19B-4A69-815A-0D18D06B7ED3}" srcOrd="1" destOrd="0" presId="urn:microsoft.com/office/officeart/2005/8/layout/matrix1"/>
    <dgm:cxn modelId="{3B5ED5AE-BAE2-447C-B369-684A5C3EDB4B}" srcId="{D4D66F46-3078-4DDC-81B3-100519C64536}" destId="{7BA9B008-A5E4-4A47-A475-29C2B9AD4D04}" srcOrd="3" destOrd="0" parTransId="{F63EB621-F9BB-4EA9-913A-180535757904}" sibTransId="{4CBF1AAD-DDD2-4FDC-AFE9-C43E5568997D}"/>
    <dgm:cxn modelId="{9E18079D-8025-4B69-8B6D-840836D351CF}" type="presOf" srcId="{E4CE5E3E-7FFC-4787-906B-59ADE34EB587}" destId="{E506DA3C-0EF3-47E0-B360-81D06F50F31C}" srcOrd="1" destOrd="0" presId="urn:microsoft.com/office/officeart/2005/8/layout/matrix1"/>
    <dgm:cxn modelId="{EBC4FF15-95F0-4A01-9344-EA4051D3B77B}" type="presOf" srcId="{D4D66F46-3078-4DDC-81B3-100519C64536}" destId="{9E4DAE37-9A8E-4A99-BF38-D9087427AF6D}" srcOrd="0" destOrd="0" presId="urn:microsoft.com/office/officeart/2005/8/layout/matrix1"/>
    <dgm:cxn modelId="{F609D5DF-024A-445B-B12E-9CBD19DAAAFD}" srcId="{D4D66F46-3078-4DDC-81B3-100519C64536}" destId="{EFC4D537-7AA5-47EC-AB32-F69FA6D073DE}" srcOrd="2" destOrd="0" parTransId="{D930DC90-854A-493A-BB05-F42D2DBC778B}" sibTransId="{34A79D50-7F32-43A1-97AB-4AF320EBD9FF}"/>
    <dgm:cxn modelId="{26EB748E-4545-458C-A022-E6C8A41F2C81}" type="presOf" srcId="{63AC0A15-E763-47EF-AF1F-FA46C102040D}" destId="{2384BDDC-4ECE-4DB0-9490-01432E7AD4B0}" srcOrd="1" destOrd="0" presId="urn:microsoft.com/office/officeart/2005/8/layout/matrix1"/>
    <dgm:cxn modelId="{8CF59F2D-2E18-4459-9122-1BD62B59DBD1}" srcId="{3B1D0AC9-154A-4489-B9F0-D6AFF736E4BD}" destId="{D4D66F46-3078-4DDC-81B3-100519C64536}" srcOrd="0" destOrd="0" parTransId="{20B3E9B5-48CE-49DD-B938-41B00D8CDECB}" sibTransId="{1D1667CA-AEE6-4C70-A9ED-AE4D4F957545}"/>
    <dgm:cxn modelId="{46A86278-6A2D-434A-AF3D-4A758AB71F37}" type="presOf" srcId="{E4CE5E3E-7FFC-4787-906B-59ADE34EB587}" destId="{A4134EA6-94D9-482C-BEEB-29B125934D0E}" srcOrd="0" destOrd="0" presId="urn:microsoft.com/office/officeart/2005/8/layout/matrix1"/>
    <dgm:cxn modelId="{176D9D14-0AF1-4590-8DB4-6A68F2B7D313}" type="presParOf" srcId="{3221AD23-4641-4CA2-B4A1-C6CD2A2967BE}" destId="{284DEFC4-FE9E-47ED-BBB6-DC5BBEF67F5D}" srcOrd="0" destOrd="0" presId="urn:microsoft.com/office/officeart/2005/8/layout/matrix1"/>
    <dgm:cxn modelId="{8D1D7044-7EE9-440E-AC4A-909BBF472C88}" type="presParOf" srcId="{284DEFC4-FE9E-47ED-BBB6-DC5BBEF67F5D}" destId="{8A80AF9F-DBCF-44B2-91CF-D25C57F07578}" srcOrd="0" destOrd="0" presId="urn:microsoft.com/office/officeart/2005/8/layout/matrix1"/>
    <dgm:cxn modelId="{1ED482CE-F921-4A81-8868-6DE70B9E2259}" type="presParOf" srcId="{284DEFC4-FE9E-47ED-BBB6-DC5BBEF67F5D}" destId="{2384BDDC-4ECE-4DB0-9490-01432E7AD4B0}" srcOrd="1" destOrd="0" presId="urn:microsoft.com/office/officeart/2005/8/layout/matrix1"/>
    <dgm:cxn modelId="{703A7249-159B-433B-8C90-B00B32664E8F}" type="presParOf" srcId="{284DEFC4-FE9E-47ED-BBB6-DC5BBEF67F5D}" destId="{A4134EA6-94D9-482C-BEEB-29B125934D0E}" srcOrd="2" destOrd="0" presId="urn:microsoft.com/office/officeart/2005/8/layout/matrix1"/>
    <dgm:cxn modelId="{6E39AC5D-A85C-4BBD-AA38-64851EC82FEE}" type="presParOf" srcId="{284DEFC4-FE9E-47ED-BBB6-DC5BBEF67F5D}" destId="{E506DA3C-0EF3-47E0-B360-81D06F50F31C}" srcOrd="3" destOrd="0" presId="urn:microsoft.com/office/officeart/2005/8/layout/matrix1"/>
    <dgm:cxn modelId="{566A2E31-3623-46F8-9293-7C6306B6116E}" type="presParOf" srcId="{284DEFC4-FE9E-47ED-BBB6-DC5BBEF67F5D}" destId="{0020756E-8BEE-4C4E-BA97-B1C988A57894}" srcOrd="4" destOrd="0" presId="urn:microsoft.com/office/officeart/2005/8/layout/matrix1"/>
    <dgm:cxn modelId="{11BC6404-75EC-4467-86B1-3CABD8AA0720}" type="presParOf" srcId="{284DEFC4-FE9E-47ED-BBB6-DC5BBEF67F5D}" destId="{C24DFB05-E19B-4A69-815A-0D18D06B7ED3}" srcOrd="5" destOrd="0" presId="urn:microsoft.com/office/officeart/2005/8/layout/matrix1"/>
    <dgm:cxn modelId="{03CCF4B4-3D79-4B08-95CF-6B0C0139BA3C}" type="presParOf" srcId="{284DEFC4-FE9E-47ED-BBB6-DC5BBEF67F5D}" destId="{C7FAA23B-1D11-45A9-8947-1247607B9C82}" srcOrd="6" destOrd="0" presId="urn:microsoft.com/office/officeart/2005/8/layout/matrix1"/>
    <dgm:cxn modelId="{1F714A55-A790-450F-BFB5-FC0600AF10CD}" type="presParOf" srcId="{284DEFC4-FE9E-47ED-BBB6-DC5BBEF67F5D}" destId="{86DA6DA1-F72D-4474-9C2D-0284EA9BBDAC}" srcOrd="7" destOrd="0" presId="urn:microsoft.com/office/officeart/2005/8/layout/matrix1"/>
    <dgm:cxn modelId="{715DBCC0-34D2-4C0C-A3F2-43486E61EA47}" type="presParOf" srcId="{3221AD23-4641-4CA2-B4A1-C6CD2A2967BE}" destId="{9E4DAE37-9A8E-4A99-BF38-D9087427AF6D}"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dirty="0">
                <a:latin typeface="Arial" pitchFamily="34" charset="0"/>
              </a:defRPr>
            </a:lvl1pPr>
          </a:lstStyle>
          <a:p>
            <a:pPr>
              <a:defRPr/>
            </a:pPr>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smtClean="0">
                <a:latin typeface="Arial" pitchFamily="34" charset="0"/>
              </a:defRPr>
            </a:lvl1pPr>
          </a:lstStyle>
          <a:p>
            <a:pPr>
              <a:defRPr/>
            </a:pPr>
            <a:fld id="{3AFD6E83-F855-4568-B808-DE4121043BC3}" type="datetimeFigureOut">
              <a:rPr lang="en-US"/>
              <a:pPr>
                <a:defRPr/>
              </a:pPr>
              <a:t>3/10/2009</a:t>
            </a:fld>
            <a:endParaRPr lang="en-US" dirty="0"/>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dirty="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smtClean="0">
                <a:latin typeface="Arial" pitchFamily="34" charset="0"/>
              </a:defRPr>
            </a:lvl1pPr>
          </a:lstStyle>
          <a:p>
            <a:pPr>
              <a:defRPr/>
            </a:pPr>
            <a:fld id="{D5E1538A-323F-435C-B05C-F32BB070F43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dirty="0"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E604FD93-2B3D-45F6-8763-230FDB707FB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200000"/>
      </a:lnSpc>
      <a:spcBef>
        <a:spcPct val="0"/>
      </a:spcBef>
      <a:spcAft>
        <a:spcPts val="1200"/>
      </a:spcAft>
      <a:buClr>
        <a:srgbClr val="000000"/>
      </a:buClr>
      <a:buSzPct val="100000"/>
      <a:buFont typeface="Times New Roman" pitchFamily="18" charset="0"/>
      <a:defRPr sz="14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3315" name="Slide Number Placeholder 3"/>
          <p:cNvSpPr>
            <a:spLocks noGrp="1"/>
          </p:cNvSpPr>
          <p:nvPr>
            <p:ph type="sldNum" sz="quarter"/>
          </p:nvPr>
        </p:nvSpPr>
        <p:spPr>
          <a:noFill/>
        </p:spPr>
        <p:txBody>
          <a:bodyPr/>
          <a:lstStyle/>
          <a:p>
            <a:pPr>
              <a:buFont typeface="Wingdings" pitchFamily="2" charset="2"/>
              <a:buNone/>
            </a:pPr>
            <a:fld id="{D651111B-26E2-4363-96E4-859AF6D68848}" type="slidenum">
              <a:rPr lang="en-US" smtClean="0">
                <a:latin typeface="Times New Roman" pitchFamily="18" charset="0"/>
                <a:ea typeface="DejaVu Sans"/>
                <a:cs typeface="DejaVu Sans"/>
              </a:rPr>
              <a:pPr>
                <a:buFont typeface="Wingdings" pitchFamily="2" charset="2"/>
                <a:buNone/>
              </a:pPr>
              <a:t>1</a:t>
            </a:fld>
            <a:endParaRPr lang="en-US" smtClean="0">
              <a:latin typeface="Times New Roman" pitchFamily="18" charset="0"/>
              <a:ea typeface="DejaVu Sans"/>
              <a:cs typeface="DejaVu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p:nvPr>
        </p:nvSpPr>
        <p:spPr>
          <a:noFill/>
        </p:spPr>
        <p:txBody>
          <a:bodyPr/>
          <a:lstStyle/>
          <a:p>
            <a:pPr>
              <a:buFont typeface="Wingdings" pitchFamily="2" charset="2"/>
              <a:buNone/>
            </a:pPr>
            <a:fld id="{ABB80D3D-0B15-4612-9F37-4D4CBB89353E}" type="slidenum">
              <a:rPr lang="en-US" smtClean="0">
                <a:latin typeface="Times New Roman" pitchFamily="18" charset="0"/>
                <a:ea typeface="DejaVu Sans"/>
                <a:cs typeface="DejaVu Sans"/>
              </a:rPr>
              <a:pPr>
                <a:buFont typeface="Wingdings" pitchFamily="2" charset="2"/>
                <a:buNone/>
              </a:pPr>
              <a:t>10</a:t>
            </a:fld>
            <a:endParaRPr lang="en-US" smtClean="0">
              <a:latin typeface="Times New Roman" pitchFamily="18" charset="0"/>
              <a:ea typeface="DejaVu Sans"/>
              <a:cs typeface="DejaVu Sans"/>
            </a:endParaRPr>
          </a:p>
        </p:txBody>
      </p:sp>
      <p:sp>
        <p:nvSpPr>
          <p:cNvPr id="33794" name="Rectangle 2"/>
          <p:cNvSpPr>
            <a:spLocks noGrp="1" noRot="1" noChangeAspect="1" noChangeArrowheads="1" noTextEdit="1"/>
          </p:cNvSpPr>
          <p:nvPr>
            <p:ph type="sldImg"/>
          </p:nvPr>
        </p:nvSpPr>
        <p:spPr>
          <a:xfrm>
            <a:off x="1371600" y="755650"/>
            <a:ext cx="5029200" cy="3771900"/>
          </a:xfrm>
        </p:spPr>
      </p:sp>
      <p:sp>
        <p:nvSpPr>
          <p:cNvPr id="33795"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When staying at a hotel, you can’t test it out before you stay.  Some hotels offer satisfaction guarantees to lower risk.  </a:t>
            </a:r>
            <a:r>
              <a:rPr lang="en-US" b="1" smtClean="0">
                <a:latin typeface="Times New Roman" pitchFamily="18" charset="0"/>
              </a:rPr>
              <a:t>Ask students </a:t>
            </a:r>
            <a:r>
              <a:rPr lang="en-US" smtClean="0">
                <a:latin typeface="Times New Roman" pitchFamily="18" charset="0"/>
              </a:rPr>
              <a:t>what other kinds of products can they not test before?  Some of them might say delivery in which case it is funny to show this YouTube ad.  The ad (always check before class) is for FedEx and was one of their best superbowl ads ever.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p:nvPr>
        </p:nvSpPr>
        <p:spPr>
          <a:noFill/>
        </p:spPr>
        <p:txBody>
          <a:bodyPr/>
          <a:lstStyle/>
          <a:p>
            <a:pPr>
              <a:buFont typeface="Wingdings" pitchFamily="2" charset="2"/>
              <a:buNone/>
            </a:pPr>
            <a:fld id="{3BD888C6-68B1-4110-9CC5-B666DA41199F}" type="slidenum">
              <a:rPr lang="en-US" smtClean="0">
                <a:latin typeface="Times New Roman" pitchFamily="18" charset="0"/>
                <a:ea typeface="DejaVu Sans"/>
                <a:cs typeface="DejaVu Sans"/>
              </a:rPr>
              <a:pPr>
                <a:buFont typeface="Wingdings" pitchFamily="2" charset="2"/>
                <a:buNone/>
              </a:pPr>
              <a:t>11</a:t>
            </a:fld>
            <a:endParaRPr lang="en-US" smtClean="0">
              <a:latin typeface="Times New Roman" pitchFamily="18" charset="0"/>
              <a:ea typeface="DejaVu Sans"/>
              <a:cs typeface="DejaVu Sans"/>
            </a:endParaRPr>
          </a:p>
        </p:txBody>
      </p:sp>
      <p:sp>
        <p:nvSpPr>
          <p:cNvPr id="35842" name="Rectangle 2"/>
          <p:cNvSpPr>
            <a:spLocks noGrp="1" noRot="1" noChangeAspect="1" noChangeArrowheads="1" noTextEdit="1"/>
          </p:cNvSpPr>
          <p:nvPr>
            <p:ph type="sldImg"/>
          </p:nvPr>
        </p:nvSpPr>
        <p:spPr>
          <a:xfrm>
            <a:off x="1371600" y="755650"/>
            <a:ext cx="5029200" cy="3771900"/>
          </a:xfrm>
        </p:spPr>
      </p:sp>
      <p:sp>
        <p:nvSpPr>
          <p:cNvPr id="3584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Many students work in service professions. </a:t>
            </a:r>
            <a:r>
              <a:rPr lang="en-US" b="1" smtClean="0">
                <a:latin typeface="Times New Roman" pitchFamily="18" charset="0"/>
              </a:rPr>
              <a:t>Ask students: </a:t>
            </a:r>
            <a:r>
              <a:rPr lang="en-US" smtClean="0">
                <a:latin typeface="Times New Roman" pitchFamily="18" charset="0"/>
              </a:rPr>
              <a:t>How have your employers attempted to reduce service variability? Do these programs work? What else could your employer do to reduce variability?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p:nvPr>
        </p:nvSpPr>
        <p:spPr>
          <a:noFill/>
        </p:spPr>
        <p:txBody>
          <a:bodyPr/>
          <a:lstStyle/>
          <a:p>
            <a:pPr>
              <a:buFont typeface="Wingdings" pitchFamily="2" charset="2"/>
              <a:buNone/>
            </a:pPr>
            <a:fld id="{5D80445A-9BE2-4491-80A7-516B1D985460}" type="slidenum">
              <a:rPr lang="en-US" smtClean="0">
                <a:latin typeface="Times New Roman" pitchFamily="18" charset="0"/>
                <a:ea typeface="DejaVu Sans"/>
                <a:cs typeface="DejaVu Sans"/>
              </a:rPr>
              <a:pPr>
                <a:buFont typeface="Wingdings" pitchFamily="2" charset="2"/>
                <a:buNone/>
              </a:pPr>
              <a:t>12</a:t>
            </a:fld>
            <a:endParaRPr lang="en-US" smtClean="0">
              <a:latin typeface="Times New Roman" pitchFamily="18" charset="0"/>
              <a:ea typeface="DejaVu Sans"/>
              <a:cs typeface="DejaVu Sans"/>
            </a:endParaRPr>
          </a:p>
        </p:txBody>
      </p:sp>
      <p:sp>
        <p:nvSpPr>
          <p:cNvPr id="37890" name="Rectangle 2"/>
          <p:cNvSpPr>
            <a:spLocks noGrp="1" noRot="1" noChangeAspect="1" noChangeArrowheads="1" noTextEdit="1"/>
          </p:cNvSpPr>
          <p:nvPr>
            <p:ph type="sldImg"/>
          </p:nvPr>
        </p:nvSpPr>
        <p:spPr>
          <a:xfrm>
            <a:off x="1371600" y="755650"/>
            <a:ext cx="5029200" cy="3771900"/>
          </a:xfrm>
        </p:spPr>
      </p:sp>
      <p:sp>
        <p:nvSpPr>
          <p:cNvPr id="37891"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Each of the pictured services are perishable, because as soon as the plane/ship departs, the date ends, or the meal is served, there is no possibility of changing. Unsold seats or rooms are lost revenue. </a:t>
            </a:r>
          </a:p>
          <a:p>
            <a:endParaRPr lang="en-US" smtClean="0">
              <a:latin typeface="Times New Roman" pitchFamily="18" charset="0"/>
            </a:endParaRPr>
          </a:p>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28600" indent="-228600">
              <a:spcBef>
                <a:spcPts val="0"/>
              </a:spcBef>
              <a:buFont typeface="Calibri" pitchFamily="34" charset="0"/>
              <a:buAutoNum type="arabicPeriod"/>
              <a:defRPr/>
            </a:pPr>
            <a:r>
              <a:rPr lang="en-US" dirty="0" smtClean="0">
                <a:latin typeface="Times New Roman" pitchFamily="18" charset="0"/>
              </a:rPr>
              <a:t>Services are intangible, inseparable, variable, and perishable.</a:t>
            </a:r>
          </a:p>
          <a:p>
            <a:pPr marL="228600" indent="-228600">
              <a:spcBef>
                <a:spcPts val="0"/>
              </a:spcBef>
              <a:buFont typeface="Calibri" pitchFamily="34" charset="0"/>
              <a:buAutoNum type="arabicPeriod"/>
              <a:defRPr/>
            </a:pPr>
            <a:r>
              <a:rPr lang="en-US" dirty="0" smtClean="0">
                <a:latin typeface="Times New Roman" pitchFamily="18" charset="0"/>
              </a:rPr>
              <a:t>Many of them are a blend and fall within the product-service continuum</a:t>
            </a:r>
          </a:p>
          <a:p>
            <a:pPr marL="228600" indent="-228600">
              <a:spcBef>
                <a:spcPts val="0"/>
              </a:spcBef>
              <a:buFont typeface="Calibri" pitchFamily="34" charset="0"/>
              <a:buAutoNum type="arabicPeriod"/>
              <a:defRPr/>
            </a:pPr>
            <a:r>
              <a:rPr lang="en-US" dirty="0" smtClean="0">
                <a:latin typeface="Times New Roman" pitchFamily="18" charset="0"/>
              </a:rPr>
              <a:t>Advertising is a big ethical issue for professional services. T</a:t>
            </a:r>
            <a:r>
              <a:rPr lang="en-US" dirty="0" smtClean="0"/>
              <a:t>ension can be</a:t>
            </a:r>
          </a:p>
          <a:p>
            <a:pPr>
              <a:spcBef>
                <a:spcPts val="0"/>
              </a:spcBef>
              <a:defRPr/>
            </a:pPr>
            <a:r>
              <a:rPr lang="en-US" dirty="0" smtClean="0"/>
              <a:t>created when service providers use marketing tactics to attract clients to</a:t>
            </a:r>
          </a:p>
          <a:p>
            <a:pPr>
              <a:spcBef>
                <a:spcPts val="0"/>
              </a:spcBef>
              <a:defRPr/>
            </a:pPr>
            <a:r>
              <a:rPr lang="en-US" dirty="0" smtClean="0"/>
              <a:t>their service but still attempt to maintain a perception of integrity and trustworthiness.</a:t>
            </a:r>
            <a:endParaRPr lang="en-US" dirty="0" smtClean="0">
              <a:latin typeface="Times New Roman" pitchFamily="18" charset="0"/>
            </a:endParaRPr>
          </a:p>
          <a:p>
            <a:pPr marL="228600" indent="-228600">
              <a:spcBef>
                <a:spcPts val="0"/>
              </a:spcBef>
              <a:defRPr/>
            </a:pPr>
            <a:endParaRPr lang="en-US" dirty="0" smtClean="0">
              <a:latin typeface="Times New Roman" pitchFamily="18" charset="0"/>
            </a:endParaRPr>
          </a:p>
        </p:txBody>
      </p:sp>
      <p:sp>
        <p:nvSpPr>
          <p:cNvPr id="39939" name="Slide Number Placeholder 3"/>
          <p:cNvSpPr>
            <a:spLocks noGrp="1"/>
          </p:cNvSpPr>
          <p:nvPr>
            <p:ph type="sldNum" sz="quarter"/>
          </p:nvPr>
        </p:nvSpPr>
        <p:spPr>
          <a:noFill/>
        </p:spPr>
        <p:txBody>
          <a:bodyPr/>
          <a:lstStyle/>
          <a:p>
            <a:pPr>
              <a:buFont typeface="Wingdings" pitchFamily="2" charset="2"/>
              <a:buNone/>
            </a:pPr>
            <a:fld id="{B0CA8DDF-282D-4461-89FE-03C0246EEC44}" type="slidenum">
              <a:rPr lang="en-US" smtClean="0">
                <a:latin typeface="Times New Roman" pitchFamily="18" charset="0"/>
                <a:ea typeface="DejaVu Sans"/>
                <a:cs typeface="DejaVu Sans"/>
              </a:rPr>
              <a:pPr>
                <a:buFont typeface="Wingdings" pitchFamily="2" charset="2"/>
                <a:buNone/>
              </a:pPr>
              <a:t>13</a:t>
            </a:fld>
            <a:endParaRPr lang="en-US" smtClean="0">
              <a:latin typeface="Times New Roman" pitchFamily="18" charset="0"/>
              <a:ea typeface="DejaVu Sans"/>
              <a:cs typeface="DejaVu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p:nvPr>
        </p:nvSpPr>
        <p:spPr>
          <a:noFill/>
        </p:spPr>
        <p:txBody>
          <a:bodyPr/>
          <a:lstStyle/>
          <a:p>
            <a:pPr>
              <a:buFont typeface="Wingdings" pitchFamily="2" charset="2"/>
              <a:buNone/>
            </a:pPr>
            <a:fld id="{D5610653-359B-465A-81FE-D14ADB872294}" type="slidenum">
              <a:rPr lang="en-US" smtClean="0">
                <a:latin typeface="Times New Roman" pitchFamily="18" charset="0"/>
                <a:ea typeface="DejaVu Sans"/>
                <a:cs typeface="DejaVu Sans"/>
              </a:rPr>
              <a:pPr>
                <a:buFont typeface="Wingdings" pitchFamily="2" charset="2"/>
                <a:buNone/>
              </a:pPr>
              <a:t>14</a:t>
            </a:fld>
            <a:endParaRPr lang="en-US" smtClean="0">
              <a:latin typeface="Times New Roman" pitchFamily="18" charset="0"/>
              <a:ea typeface="DejaVu Sans"/>
              <a:cs typeface="DejaVu Sans"/>
            </a:endParaRPr>
          </a:p>
        </p:txBody>
      </p:sp>
      <p:sp>
        <p:nvSpPr>
          <p:cNvPr id="44034" name="Rectangle 2"/>
          <p:cNvSpPr>
            <a:spLocks noGrp="1" noRot="1" noChangeAspect="1" noChangeArrowheads="1" noTextEdit="1"/>
          </p:cNvSpPr>
          <p:nvPr>
            <p:ph type="sldImg"/>
          </p:nvPr>
        </p:nvSpPr>
        <p:spPr>
          <a:xfrm>
            <a:off x="1371600" y="755650"/>
            <a:ext cx="5029200" cy="3771900"/>
          </a:xfrm>
        </p:spPr>
      </p:sp>
      <p:sp>
        <p:nvSpPr>
          <p:cNvPr id="44035"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This slide sets up the discussion that follows and can be used as the basis for a shorter discussion.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p:nvPr>
        </p:nvSpPr>
        <p:spPr>
          <a:noFill/>
        </p:spPr>
        <p:txBody>
          <a:bodyPr/>
          <a:lstStyle/>
          <a:p>
            <a:pPr>
              <a:buFont typeface="Wingdings" pitchFamily="2" charset="2"/>
              <a:buNone/>
            </a:pPr>
            <a:fld id="{1350C3D4-95DA-482C-95DC-17EF5DB9215F}" type="slidenum">
              <a:rPr lang="en-US" smtClean="0">
                <a:latin typeface="Times New Roman" pitchFamily="18" charset="0"/>
                <a:ea typeface="DejaVu Sans"/>
                <a:cs typeface="DejaVu Sans"/>
              </a:rPr>
              <a:pPr>
                <a:buFont typeface="Wingdings" pitchFamily="2" charset="2"/>
                <a:buNone/>
              </a:pPr>
              <a:t>15</a:t>
            </a:fld>
            <a:endParaRPr lang="en-US" smtClean="0">
              <a:latin typeface="Times New Roman" pitchFamily="18" charset="0"/>
              <a:ea typeface="DejaVu Sans"/>
              <a:cs typeface="DejaVu Sans"/>
            </a:endParaRPr>
          </a:p>
        </p:txBody>
      </p:sp>
      <p:sp>
        <p:nvSpPr>
          <p:cNvPr id="46082" name="Rectangle 2"/>
          <p:cNvSpPr>
            <a:spLocks noGrp="1" noRot="1" noChangeAspect="1" noChangeArrowheads="1" noTextEdit="1"/>
          </p:cNvSpPr>
          <p:nvPr>
            <p:ph type="sldImg"/>
          </p:nvPr>
        </p:nvSpPr>
        <p:spPr>
          <a:xfrm>
            <a:off x="1371600" y="755650"/>
            <a:ext cx="5029200" cy="3771900"/>
          </a:xfrm>
        </p:spPr>
      </p:sp>
      <p:sp>
        <p:nvSpPr>
          <p:cNvPr id="4608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Many doctors believe they should be evaluated on the basis of their credentials and find consumers’ interest in wait times, friendliness of staff, and waiting room décor frustrating. </a:t>
            </a:r>
            <a:r>
              <a:rPr lang="en-US" b="1" smtClean="0">
                <a:latin typeface="Times New Roman" pitchFamily="18" charset="0"/>
              </a:rPr>
              <a:t>Ask students</a:t>
            </a:r>
            <a:r>
              <a:rPr lang="en-US" smtClean="0">
                <a:latin typeface="Times New Roman" pitchFamily="18" charset="0"/>
              </a:rPr>
              <a:t>: What can doctors do to close this knowledge gap?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p:nvPr>
        </p:nvSpPr>
        <p:spPr>
          <a:noFill/>
        </p:spPr>
        <p:txBody>
          <a:bodyPr/>
          <a:lstStyle/>
          <a:p>
            <a:pPr>
              <a:buFont typeface="Wingdings" pitchFamily="2" charset="2"/>
              <a:buNone/>
            </a:pPr>
            <a:fld id="{ECF9075E-84BE-4593-8CC9-5BBA3D0F7BDF}" type="slidenum">
              <a:rPr lang="en-US" smtClean="0">
                <a:latin typeface="Times New Roman" pitchFamily="18" charset="0"/>
                <a:ea typeface="DejaVu Sans"/>
                <a:cs typeface="DejaVu Sans"/>
              </a:rPr>
              <a:pPr>
                <a:buFont typeface="Wingdings" pitchFamily="2" charset="2"/>
                <a:buNone/>
              </a:pPr>
              <a:t>16</a:t>
            </a:fld>
            <a:endParaRPr lang="en-US" smtClean="0">
              <a:latin typeface="Times New Roman" pitchFamily="18" charset="0"/>
              <a:ea typeface="DejaVu Sans"/>
              <a:cs typeface="DejaVu Sans"/>
            </a:endParaRPr>
          </a:p>
        </p:txBody>
      </p:sp>
      <p:sp>
        <p:nvSpPr>
          <p:cNvPr id="50178" name="Rectangle 2"/>
          <p:cNvSpPr>
            <a:spLocks noGrp="1" noRot="1" noChangeAspect="1" noChangeArrowheads="1" noTextEdit="1"/>
          </p:cNvSpPr>
          <p:nvPr>
            <p:ph type="sldImg"/>
          </p:nvPr>
        </p:nvSpPr>
        <p:spPr>
          <a:xfrm>
            <a:off x="1371600" y="755650"/>
            <a:ext cx="5029200" cy="3771900"/>
          </a:xfrm>
        </p:spPr>
      </p:sp>
      <p:sp>
        <p:nvSpPr>
          <p:cNvPr id="50179"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Higher education often gets accused of being customer unfriendly. How can a university close the knowledge gap and thus improve service quality and outcomes?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p:nvPr>
        </p:nvSpPr>
        <p:spPr>
          <a:noFill/>
        </p:spPr>
        <p:txBody>
          <a:bodyPr/>
          <a:lstStyle/>
          <a:p>
            <a:pPr>
              <a:buFont typeface="Wingdings" pitchFamily="2" charset="2"/>
              <a:buNone/>
            </a:pPr>
            <a:fld id="{E5ADC8A9-D345-46C7-B85E-3060CC65833D}" type="slidenum">
              <a:rPr lang="en-US" smtClean="0">
                <a:latin typeface="Times New Roman" pitchFamily="18" charset="0"/>
                <a:ea typeface="DejaVu Sans"/>
                <a:cs typeface="DejaVu Sans"/>
              </a:rPr>
              <a:pPr>
                <a:buFont typeface="Wingdings" pitchFamily="2" charset="2"/>
                <a:buNone/>
              </a:pPr>
              <a:t>17</a:t>
            </a:fld>
            <a:endParaRPr lang="en-US" smtClean="0">
              <a:latin typeface="Times New Roman" pitchFamily="18" charset="0"/>
              <a:ea typeface="DejaVu Sans"/>
              <a:cs typeface="DejaVu Sans"/>
            </a:endParaRPr>
          </a:p>
        </p:txBody>
      </p:sp>
      <p:sp>
        <p:nvSpPr>
          <p:cNvPr id="54274" name="Rectangle 2"/>
          <p:cNvSpPr>
            <a:spLocks noGrp="1" noRot="1" noChangeAspect="1" noChangeArrowheads="1" noTextEdit="1"/>
          </p:cNvSpPr>
          <p:nvPr>
            <p:ph type="sldImg"/>
          </p:nvPr>
        </p:nvSpPr>
        <p:spPr>
          <a:xfrm>
            <a:off x="1371600" y="755650"/>
            <a:ext cx="5029200" cy="3771900"/>
          </a:xfrm>
        </p:spPr>
      </p:sp>
      <p:sp>
        <p:nvSpPr>
          <p:cNvPr id="54275" name="Rectangle 3"/>
          <p:cNvSpPr>
            <a:spLocks noGrp="1" noChangeArrowheads="1"/>
          </p:cNvSpPr>
          <p:nvPr>
            <p:ph type="body" idx="1"/>
          </p:nvPr>
        </p:nvSpPr>
        <p:spPr>
          <a:xfrm>
            <a:off x="777875" y="4778375"/>
            <a:ext cx="6216650" cy="4524375"/>
          </a:xfrm>
          <a:noFill/>
          <a:ln/>
        </p:spPr>
        <p:txBody>
          <a:bodyPr/>
          <a:lstStyle/>
          <a:p>
            <a:r>
              <a:rPr lang="en-US" b="1" smtClean="0">
                <a:latin typeface="Times New Roman" pitchFamily="18" charset="0"/>
              </a:rPr>
              <a:t>Ask students:  </a:t>
            </a:r>
            <a:r>
              <a:rPr lang="en-US" smtClean="0">
                <a:latin typeface="Times New Roman" pitchFamily="18" charset="0"/>
              </a:rPr>
              <a:t>What are your expectations of the service provided by these two businesses. Will there be price differences? In what circumstances would you stay at each property?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p:nvPr>
        </p:nvSpPr>
        <p:spPr>
          <a:noFill/>
        </p:spPr>
        <p:txBody>
          <a:bodyPr/>
          <a:lstStyle/>
          <a:p>
            <a:pPr>
              <a:buFont typeface="Wingdings" pitchFamily="2" charset="2"/>
              <a:buNone/>
            </a:pPr>
            <a:fld id="{FBC87122-01A8-4620-BF28-C149A184695F}" type="slidenum">
              <a:rPr lang="en-US" smtClean="0">
                <a:latin typeface="Times New Roman" pitchFamily="18" charset="0"/>
                <a:ea typeface="DejaVu Sans"/>
                <a:cs typeface="DejaVu Sans"/>
              </a:rPr>
              <a:pPr>
                <a:buFont typeface="Wingdings" pitchFamily="2" charset="2"/>
                <a:buNone/>
              </a:pPr>
              <a:t>18</a:t>
            </a:fld>
            <a:endParaRPr lang="en-US" smtClean="0">
              <a:latin typeface="Times New Roman" pitchFamily="18" charset="0"/>
              <a:ea typeface="DejaVu Sans"/>
              <a:cs typeface="DejaVu Sans"/>
            </a:endParaRPr>
          </a:p>
        </p:txBody>
      </p:sp>
      <p:sp>
        <p:nvSpPr>
          <p:cNvPr id="56322" name="Rectangle 2"/>
          <p:cNvSpPr>
            <a:spLocks noGrp="1" noRot="1" noChangeAspect="1" noChangeArrowheads="1" noTextEdit="1"/>
          </p:cNvSpPr>
          <p:nvPr>
            <p:ph type="sldImg"/>
          </p:nvPr>
        </p:nvSpPr>
        <p:spPr>
          <a:xfrm>
            <a:off x="1371600" y="755650"/>
            <a:ext cx="5029200" cy="3771900"/>
          </a:xfrm>
        </p:spPr>
      </p:sp>
      <p:sp>
        <p:nvSpPr>
          <p:cNvPr id="56323" name="Rectangle 3"/>
          <p:cNvSpPr>
            <a:spLocks noGrp="1" noChangeArrowheads="1"/>
          </p:cNvSpPr>
          <p:nvPr>
            <p:ph type="body" idx="1"/>
          </p:nvPr>
        </p:nvSpPr>
        <p:spPr>
          <a:xfrm>
            <a:off x="777875" y="4778375"/>
            <a:ext cx="6216650" cy="4524375"/>
          </a:xfrm>
          <a:noFill/>
          <a:ln/>
        </p:spPr>
        <p:txBody>
          <a:bodyPr/>
          <a:lstStyle/>
          <a:p>
            <a:r>
              <a:rPr lang="en-US" b="1" smtClean="0">
                <a:latin typeface="Times New Roman" pitchFamily="18" charset="0"/>
              </a:rPr>
              <a:t>Class activity.  Tell students</a:t>
            </a:r>
            <a:r>
              <a:rPr lang="en-US" smtClean="0">
                <a:latin typeface="Times New Roman" pitchFamily="18" charset="0"/>
              </a:rPr>
              <a:t>:  Assume you are expecting an important package from UPS.  A delivery attempt was made, but you didn't hear the door bell, and missed it.  You call the customer service line and they tell you not to worry, and that one of your options is to pick up the package at the terminal that evening.  You tell them that you need the package before noon.  So, they arrange for you to meet the delivery truck close to your house.  You are delighted when you spot the clean brown UPS truck exactly where it is supposed to be.  The friendly driver greets you by name, gets your package and you are on your way.</a:t>
            </a:r>
          </a:p>
          <a:p>
            <a:r>
              <a:rPr lang="en-US" b="1" smtClean="0">
                <a:latin typeface="Times New Roman" pitchFamily="18" charset="0"/>
              </a:rPr>
              <a:t>Ask the students</a:t>
            </a:r>
            <a:r>
              <a:rPr lang="en-US" smtClean="0">
                <a:latin typeface="Times New Roman" pitchFamily="18" charset="0"/>
              </a:rPr>
              <a:t>:  which of the service building blocks of customer service applies to each aspect of this scenario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sldNum" sz="quarter"/>
          </p:nvPr>
        </p:nvSpPr>
        <p:spPr>
          <a:noFill/>
        </p:spPr>
        <p:txBody>
          <a:bodyPr/>
          <a:lstStyle/>
          <a:p>
            <a:pPr>
              <a:buFont typeface="Wingdings" pitchFamily="2" charset="2"/>
              <a:buNone/>
            </a:pPr>
            <a:fld id="{42CF450D-7631-40C1-87E0-4DE4A33BAD8C}" type="slidenum">
              <a:rPr lang="en-US" smtClean="0">
                <a:latin typeface="Times New Roman" pitchFamily="18" charset="0"/>
                <a:ea typeface="DejaVu Sans"/>
                <a:cs typeface="DejaVu Sans"/>
              </a:rPr>
              <a:pPr>
                <a:buFont typeface="Wingdings" pitchFamily="2" charset="2"/>
                <a:buNone/>
              </a:pPr>
              <a:t>19</a:t>
            </a:fld>
            <a:endParaRPr lang="en-US" smtClean="0">
              <a:latin typeface="Times New Roman" pitchFamily="18" charset="0"/>
              <a:ea typeface="DejaVu Sans"/>
              <a:cs typeface="DejaVu Sans"/>
            </a:endParaRPr>
          </a:p>
        </p:txBody>
      </p:sp>
      <p:sp>
        <p:nvSpPr>
          <p:cNvPr id="58370" name="Rectangle 2"/>
          <p:cNvSpPr>
            <a:spLocks noGrp="1" noRot="1" noChangeAspect="1" noChangeArrowheads="1" noTextEdit="1"/>
          </p:cNvSpPr>
          <p:nvPr>
            <p:ph type="sldImg"/>
          </p:nvPr>
        </p:nvSpPr>
        <p:spPr>
          <a:xfrm>
            <a:off x="1371600" y="755650"/>
            <a:ext cx="5029200" cy="3771900"/>
          </a:xfrm>
        </p:spPr>
      </p:sp>
      <p:sp>
        <p:nvSpPr>
          <p:cNvPr id="58371"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This is a funny YouTube (always check before class) that has a little girl talking about a snotty doctor she recently visited.   	</a:t>
            </a:r>
          </a:p>
          <a:p>
            <a:r>
              <a:rPr lang="en-US" b="1" smtClean="0">
                <a:latin typeface="Times New Roman" pitchFamily="18" charset="0"/>
              </a:rPr>
              <a:t>Ask students</a:t>
            </a:r>
            <a:r>
              <a:rPr lang="en-US" smtClean="0">
                <a:latin typeface="Times New Roman" pitchFamily="18" charset="0"/>
              </a:rPr>
              <a:t> what the company learned from their research that they used in these ads.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fontScale="92500" lnSpcReduction="10000"/>
          </a:bodyPr>
          <a:lstStyle/>
          <a:p>
            <a:pPr>
              <a:spcBef>
                <a:spcPts val="0"/>
              </a:spcBef>
              <a:defRPr/>
            </a:pPr>
            <a:r>
              <a:rPr lang="en-US" dirty="0" smtClean="0">
                <a:latin typeface="Times New Roman" pitchFamily="18" charset="0"/>
              </a:rPr>
              <a:t>These are the learning objectives for this chapter.</a:t>
            </a:r>
          </a:p>
        </p:txBody>
      </p:sp>
      <p:sp>
        <p:nvSpPr>
          <p:cNvPr id="15363" name="Slide Number Placeholder 3"/>
          <p:cNvSpPr>
            <a:spLocks noGrp="1"/>
          </p:cNvSpPr>
          <p:nvPr>
            <p:ph type="sldNum" sz="quarter"/>
          </p:nvPr>
        </p:nvSpPr>
        <p:spPr>
          <a:xfrm>
            <a:off x="4402138" y="9553575"/>
            <a:ext cx="3368675" cy="503238"/>
          </a:xfrm>
          <a:noFill/>
          <a:ln>
            <a:miter lim="800000"/>
          </a:ln>
        </p:spPr>
        <p:txBody>
          <a:bodyPr/>
          <a:lstStyle/>
          <a:p>
            <a:pPr>
              <a:buFont typeface="Wingdings" pitchFamily="2" charset="2"/>
              <a:buNone/>
            </a:pPr>
            <a:fld id="{665A06B0-2063-41E7-AA64-273B2EBE9FBC}" type="slidenum">
              <a:rPr lang="en-US" smtClean="0">
                <a:latin typeface="Times New Roman" pitchFamily="18" charset="0"/>
                <a:ea typeface="DejaVu Sans"/>
                <a:cs typeface="DejaVu Sans"/>
              </a:rPr>
              <a:pPr>
                <a:buFont typeface="Wingdings" pitchFamily="2" charset="2"/>
                <a:buNone/>
              </a:pPr>
              <a:t>2</a:t>
            </a:fld>
            <a:endParaRPr lang="en-US" smtClean="0">
              <a:latin typeface="Times New Roman" pitchFamily="18" charset="0"/>
              <a:ea typeface="DejaVu Sans"/>
              <a:cs typeface="DejaVu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p:nvPr>
        </p:nvSpPr>
        <p:spPr>
          <a:noFill/>
        </p:spPr>
        <p:txBody>
          <a:bodyPr/>
          <a:lstStyle/>
          <a:p>
            <a:pPr>
              <a:buFont typeface="Wingdings" pitchFamily="2" charset="2"/>
              <a:buNone/>
            </a:pPr>
            <a:fld id="{F3D665EF-AAB8-4F54-BFC3-AC9F9CA72F62}" type="slidenum">
              <a:rPr lang="en-US" smtClean="0">
                <a:latin typeface="Times New Roman" pitchFamily="18" charset="0"/>
                <a:ea typeface="DejaVu Sans"/>
                <a:cs typeface="DejaVu Sans"/>
              </a:rPr>
              <a:pPr>
                <a:buFont typeface="Wingdings" pitchFamily="2" charset="2"/>
                <a:buNone/>
              </a:pPr>
              <a:t>20</a:t>
            </a:fld>
            <a:endParaRPr lang="en-US" smtClean="0">
              <a:latin typeface="Times New Roman" pitchFamily="18" charset="0"/>
              <a:ea typeface="DejaVu Sans"/>
              <a:cs typeface="DejaVu Sans"/>
            </a:endParaRPr>
          </a:p>
        </p:txBody>
      </p:sp>
      <p:sp>
        <p:nvSpPr>
          <p:cNvPr id="60418" name="Rectangle 2"/>
          <p:cNvSpPr>
            <a:spLocks noGrp="1" noRot="1" noChangeAspect="1" noChangeArrowheads="1" noTextEdit="1"/>
          </p:cNvSpPr>
          <p:nvPr>
            <p:ph type="sldImg"/>
          </p:nvPr>
        </p:nvSpPr>
        <p:spPr>
          <a:xfrm>
            <a:off x="1371600" y="755650"/>
            <a:ext cx="5029200" cy="3771900"/>
          </a:xfrm>
        </p:spPr>
      </p:sp>
      <p:sp>
        <p:nvSpPr>
          <p:cNvPr id="60419"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Consumers often have a range of acceptable outcomes. Discuss the example of a hotel room: You prefer a king bed but will accept two queen beds; you will not, however, accept a room without towels or a lumpy mattress. Therefore, you have defined your zone of tolerance for hotels.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p:nvPr>
        </p:nvSpPr>
        <p:spPr>
          <a:noFill/>
        </p:spPr>
        <p:txBody>
          <a:bodyPr/>
          <a:lstStyle/>
          <a:p>
            <a:pPr>
              <a:buFont typeface="Wingdings" pitchFamily="2" charset="2"/>
              <a:buNone/>
            </a:pPr>
            <a:fld id="{82393D2A-9392-4B14-AECF-ED482CA942B2}" type="slidenum">
              <a:rPr lang="en-US" smtClean="0">
                <a:latin typeface="Times New Roman" pitchFamily="18" charset="0"/>
                <a:ea typeface="DejaVu Sans"/>
                <a:cs typeface="DejaVu Sans"/>
              </a:rPr>
              <a:pPr>
                <a:buFont typeface="Wingdings" pitchFamily="2" charset="2"/>
                <a:buNone/>
              </a:pPr>
              <a:t>21</a:t>
            </a:fld>
            <a:endParaRPr lang="en-US" smtClean="0">
              <a:latin typeface="Times New Roman" pitchFamily="18" charset="0"/>
              <a:ea typeface="DejaVu Sans"/>
              <a:cs typeface="DejaVu Sans"/>
            </a:endParaRPr>
          </a:p>
        </p:txBody>
      </p:sp>
      <p:sp>
        <p:nvSpPr>
          <p:cNvPr id="62466" name="Rectangle 2"/>
          <p:cNvSpPr>
            <a:spLocks noGrp="1" noRot="1" noChangeAspect="1" noChangeArrowheads="1" noTextEdit="1"/>
          </p:cNvSpPr>
          <p:nvPr>
            <p:ph type="sldImg"/>
          </p:nvPr>
        </p:nvSpPr>
        <p:spPr>
          <a:xfrm>
            <a:off x="1371600" y="755650"/>
            <a:ext cx="5029200" cy="3771900"/>
          </a:xfrm>
        </p:spPr>
      </p:sp>
      <p:sp>
        <p:nvSpPr>
          <p:cNvPr id="62467" name="Rectangle 3"/>
          <p:cNvSpPr>
            <a:spLocks noGrp="1" noChangeArrowheads="1"/>
          </p:cNvSpPr>
          <p:nvPr>
            <p:ph type="body" idx="1"/>
          </p:nvPr>
        </p:nvSpPr>
        <p:spPr>
          <a:xfrm>
            <a:off x="777875" y="4778375"/>
            <a:ext cx="6216650" cy="4524375"/>
          </a:xfrm>
          <a:noFill/>
          <a:ln/>
        </p:spPr>
        <p:txBody>
          <a:bodyPr/>
          <a:lstStyle/>
          <a:p>
            <a:r>
              <a:rPr lang="en-US" b="1" smtClean="0">
                <a:latin typeface="Times New Roman" pitchFamily="18" charset="0"/>
              </a:rPr>
              <a:t>Class exercise:  </a:t>
            </a:r>
            <a:r>
              <a:rPr lang="en-US" smtClean="0">
                <a:latin typeface="Times New Roman" pitchFamily="18" charset="0"/>
              </a:rPr>
              <a:t>Have students evaluate the zone of tolerance for the food service options on campus. This exercise forces students to think about the five service quality dimensions.  It will also reinforce the idea that if a firm is above the zone, particularly on an unimportant dimension, they are probably spending too much.  At the same time, if it is below the zone, it’s service is substandard.  Being substandard on an important dimension is potentially a devastating problem.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p:nvPr>
        </p:nvSpPr>
        <p:spPr>
          <a:noFill/>
        </p:spPr>
        <p:txBody>
          <a:bodyPr/>
          <a:lstStyle/>
          <a:p>
            <a:pPr>
              <a:buFont typeface="Wingdings" pitchFamily="2" charset="2"/>
              <a:buNone/>
            </a:pPr>
            <a:fld id="{FBFD6163-E4F3-4640-A0BE-2406A3735746}" type="slidenum">
              <a:rPr lang="en-US" smtClean="0">
                <a:latin typeface="Times New Roman" pitchFamily="18" charset="0"/>
                <a:ea typeface="DejaVu Sans"/>
                <a:cs typeface="DejaVu Sans"/>
              </a:rPr>
              <a:pPr>
                <a:buFont typeface="Wingdings" pitchFamily="2" charset="2"/>
                <a:buNone/>
              </a:pPr>
              <a:t>22</a:t>
            </a:fld>
            <a:endParaRPr lang="en-US" smtClean="0">
              <a:latin typeface="Times New Roman" pitchFamily="18" charset="0"/>
              <a:ea typeface="DejaVu Sans"/>
              <a:cs typeface="DejaVu Sans"/>
            </a:endParaRPr>
          </a:p>
        </p:txBody>
      </p:sp>
      <p:sp>
        <p:nvSpPr>
          <p:cNvPr id="64514" name="Rectangle 2"/>
          <p:cNvSpPr>
            <a:spLocks noGrp="1" noRot="1" noChangeAspect="1" noChangeArrowheads="1" noTextEdit="1"/>
          </p:cNvSpPr>
          <p:nvPr>
            <p:ph type="sldImg"/>
          </p:nvPr>
        </p:nvSpPr>
        <p:spPr>
          <a:xfrm>
            <a:off x="1371600" y="755650"/>
            <a:ext cx="5029200" cy="3771900"/>
          </a:xfrm>
        </p:spPr>
      </p:sp>
      <p:sp>
        <p:nvSpPr>
          <p:cNvPr id="64515"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Quality service requires constant investments in training and monitoring. Similar to any other strategic element, service quality flows from the top down. Rewards and incentives must be in place to support service quality commitments.</a:t>
            </a:r>
          </a:p>
          <a:p>
            <a:r>
              <a:rPr lang="en-US" b="1" smtClean="0">
                <a:latin typeface="Times New Roman" pitchFamily="18" charset="0"/>
              </a:rPr>
              <a:t> Ask students</a:t>
            </a:r>
            <a:r>
              <a:rPr lang="en-US" smtClean="0">
                <a:latin typeface="Times New Roman" pitchFamily="18" charset="0"/>
              </a:rPr>
              <a:t>: What types of incentives work best to make service employees buy in to their firm’s service standards?   Some will say good working conditions and salaries and others might mention contests and prizes.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p:nvPr>
        </p:nvSpPr>
        <p:spPr>
          <a:noFill/>
        </p:spPr>
        <p:txBody>
          <a:bodyPr/>
          <a:lstStyle/>
          <a:p>
            <a:pPr>
              <a:buFont typeface="Wingdings" pitchFamily="2" charset="2"/>
              <a:buNone/>
            </a:pPr>
            <a:fld id="{591FBB45-507D-4FBD-B9CC-A7C7A94ED112}" type="slidenum">
              <a:rPr lang="en-US" smtClean="0">
                <a:latin typeface="Times New Roman" pitchFamily="18" charset="0"/>
                <a:ea typeface="DejaVu Sans"/>
                <a:cs typeface="DejaVu Sans"/>
              </a:rPr>
              <a:pPr>
                <a:buFont typeface="Wingdings" pitchFamily="2" charset="2"/>
                <a:buNone/>
              </a:pPr>
              <a:t>23</a:t>
            </a:fld>
            <a:endParaRPr lang="en-US" smtClean="0">
              <a:latin typeface="Times New Roman" pitchFamily="18" charset="0"/>
              <a:ea typeface="DejaVu Sans"/>
              <a:cs typeface="DejaVu Sans"/>
            </a:endParaRPr>
          </a:p>
        </p:txBody>
      </p:sp>
      <p:sp>
        <p:nvSpPr>
          <p:cNvPr id="66562" name="Rectangle 2"/>
          <p:cNvSpPr>
            <a:spLocks noGrp="1" noRot="1" noChangeAspect="1" noChangeArrowheads="1" noTextEdit="1"/>
          </p:cNvSpPr>
          <p:nvPr>
            <p:ph type="sldImg"/>
          </p:nvPr>
        </p:nvSpPr>
        <p:spPr>
          <a:xfrm>
            <a:off x="1371600" y="755650"/>
            <a:ext cx="5029200" cy="3771900"/>
          </a:xfrm>
        </p:spPr>
      </p:sp>
      <p:sp>
        <p:nvSpPr>
          <p:cNvPr id="6656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This slide again sets up the following discussion, which you may omit if you prefer to focus just on these dimensions.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p:nvPr>
        </p:nvSpPr>
        <p:spPr>
          <a:noFill/>
        </p:spPr>
        <p:txBody>
          <a:bodyPr/>
          <a:lstStyle/>
          <a:p>
            <a:pPr>
              <a:buFont typeface="Wingdings" pitchFamily="2" charset="2"/>
              <a:buNone/>
            </a:pPr>
            <a:fld id="{52C52283-4B0E-416E-8BB8-E4A3C0FC3AD9}" type="slidenum">
              <a:rPr lang="en-US" smtClean="0">
                <a:latin typeface="Times New Roman" pitchFamily="18" charset="0"/>
                <a:ea typeface="DejaVu Sans"/>
                <a:cs typeface="DejaVu Sans"/>
              </a:rPr>
              <a:pPr>
                <a:buFont typeface="Wingdings" pitchFamily="2" charset="2"/>
                <a:buNone/>
              </a:pPr>
              <a:t>24</a:t>
            </a:fld>
            <a:endParaRPr lang="en-US" smtClean="0">
              <a:latin typeface="Times New Roman" pitchFamily="18" charset="0"/>
              <a:ea typeface="DejaVu Sans"/>
              <a:cs typeface="DejaVu Sans"/>
            </a:endParaRPr>
          </a:p>
        </p:txBody>
      </p:sp>
      <p:sp>
        <p:nvSpPr>
          <p:cNvPr id="72706" name="Rectangle 2"/>
          <p:cNvSpPr>
            <a:spLocks noGrp="1" noRot="1" noChangeAspect="1" noChangeArrowheads="1" noTextEdit="1"/>
          </p:cNvSpPr>
          <p:nvPr>
            <p:ph type="sldImg"/>
          </p:nvPr>
        </p:nvSpPr>
        <p:spPr>
          <a:xfrm>
            <a:off x="1371600" y="755650"/>
            <a:ext cx="5029200" cy="3771900"/>
          </a:xfrm>
        </p:spPr>
      </p:sp>
      <p:sp>
        <p:nvSpPr>
          <p:cNvPr id="72707"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Frontline employees must be able to solve customer problems. </a:t>
            </a:r>
            <a:r>
              <a:rPr lang="en-US" b="1" smtClean="0">
                <a:latin typeface="Times New Roman" pitchFamily="18" charset="0"/>
              </a:rPr>
              <a:t>Ask students</a:t>
            </a:r>
            <a:r>
              <a:rPr lang="en-US" smtClean="0">
                <a:latin typeface="Times New Roman" pitchFamily="18" charset="0"/>
              </a:rPr>
              <a:t>: The last time you returned something to a store, did the person waiting on you process the return, or did he or she need to get a manager’s approval? Which do you prefer?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sldNum" sz="quarter"/>
          </p:nvPr>
        </p:nvSpPr>
        <p:spPr>
          <a:noFill/>
        </p:spPr>
        <p:txBody>
          <a:bodyPr/>
          <a:lstStyle/>
          <a:p>
            <a:pPr>
              <a:buFont typeface="Wingdings" pitchFamily="2" charset="2"/>
              <a:buNone/>
            </a:pPr>
            <a:fld id="{3B690309-7D5A-4FB7-969C-23A57AD89CA2}" type="slidenum">
              <a:rPr lang="en-US" smtClean="0">
                <a:latin typeface="Times New Roman" pitchFamily="18" charset="0"/>
                <a:ea typeface="DejaVu Sans"/>
                <a:cs typeface="DejaVu Sans"/>
              </a:rPr>
              <a:pPr>
                <a:buFont typeface="Wingdings" pitchFamily="2" charset="2"/>
                <a:buNone/>
              </a:pPr>
              <a:t>25</a:t>
            </a:fld>
            <a:endParaRPr lang="en-US" smtClean="0">
              <a:latin typeface="Times New Roman" pitchFamily="18" charset="0"/>
              <a:ea typeface="DejaVu Sans"/>
              <a:cs typeface="DejaVu Sans"/>
            </a:endParaRPr>
          </a:p>
        </p:txBody>
      </p:sp>
      <p:sp>
        <p:nvSpPr>
          <p:cNvPr id="74754" name="Rectangle 2"/>
          <p:cNvSpPr>
            <a:spLocks noGrp="1" noRot="1" noChangeAspect="1" noChangeArrowheads="1" noTextEdit="1"/>
          </p:cNvSpPr>
          <p:nvPr>
            <p:ph type="sldImg"/>
          </p:nvPr>
        </p:nvSpPr>
        <p:spPr>
          <a:xfrm>
            <a:off x="1371600" y="755650"/>
            <a:ext cx="5029200" cy="3771900"/>
          </a:xfrm>
        </p:spPr>
      </p:sp>
      <p:sp>
        <p:nvSpPr>
          <p:cNvPr id="74755"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If the firm has just a paper commitment to service quality, it will not happen. Systems must support the service providers and allow them to do their job and exceed customer expectations.</a:t>
            </a:r>
          </a:p>
          <a:p>
            <a:r>
              <a:rPr lang="en-US" b="1" smtClean="0">
                <a:latin typeface="Times New Roman" pitchFamily="18" charset="0"/>
              </a:rPr>
              <a:t>Ask students</a:t>
            </a:r>
            <a:r>
              <a:rPr lang="en-US" smtClean="0">
                <a:latin typeface="Times New Roman" pitchFamily="18" charset="0"/>
              </a:rPr>
              <a:t>:  What types of incentives do you believe would best motivate UPS delivery drivers?</a:t>
            </a:r>
          </a:p>
          <a:p>
            <a:r>
              <a:rPr lang="en-US" smtClean="0">
                <a:latin typeface="Times New Roman" pitchFamily="18" charset="0"/>
              </a:rPr>
              <a:t>Of course they will say money.  This could lead to an interesting discussion about how intrinsic rewards like recognition plaques can mean as much or more than money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sldNum" sz="quarter"/>
          </p:nvPr>
        </p:nvSpPr>
        <p:spPr>
          <a:noFill/>
        </p:spPr>
        <p:txBody>
          <a:bodyPr/>
          <a:lstStyle/>
          <a:p>
            <a:pPr>
              <a:buFont typeface="Wingdings" pitchFamily="2" charset="2"/>
              <a:buNone/>
            </a:pPr>
            <a:fld id="{F1DA4649-6DBD-4904-AD17-201E1F87224B}" type="slidenum">
              <a:rPr lang="en-US" smtClean="0">
                <a:latin typeface="Times New Roman" pitchFamily="18" charset="0"/>
                <a:ea typeface="DejaVu Sans"/>
                <a:cs typeface="DejaVu Sans"/>
              </a:rPr>
              <a:pPr>
                <a:buFont typeface="Wingdings" pitchFamily="2" charset="2"/>
                <a:buNone/>
              </a:pPr>
              <a:t>26</a:t>
            </a:fld>
            <a:endParaRPr lang="en-US" smtClean="0">
              <a:latin typeface="Times New Roman" pitchFamily="18" charset="0"/>
              <a:ea typeface="DejaVu Sans"/>
              <a:cs typeface="DejaVu Sans"/>
            </a:endParaRPr>
          </a:p>
        </p:txBody>
      </p:sp>
      <p:sp>
        <p:nvSpPr>
          <p:cNvPr id="76802" name="Rectangle 2"/>
          <p:cNvSpPr>
            <a:spLocks noGrp="1" noRot="1" noChangeAspect="1" noChangeArrowheads="1" noTextEdit="1"/>
          </p:cNvSpPr>
          <p:nvPr>
            <p:ph type="sldImg"/>
          </p:nvPr>
        </p:nvSpPr>
        <p:spPr>
          <a:xfrm>
            <a:off x="1371600" y="755650"/>
            <a:ext cx="5029200" cy="3771900"/>
          </a:xfrm>
        </p:spPr>
      </p:sp>
      <p:sp>
        <p:nvSpPr>
          <p:cNvPr id="7680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Technology has become an increasingly important method for facilitating the delivery of services. RFIDs (radio frequency identification devices) are tiny computer chips that automatically transmit to a special scanner all the information about a container’s contents or individual products.  Another way to use technology in the service delivery process is with a retail store assistant (RSA).  An RSA can be a kiosk or a device attached to the customer’s shopping cart. Instead of bringing a shopping list to the store, a customer can swipe a loyalty card or enter a phone number at an RSA.  Any information the customer has entered online from home will show up on the customer’s profile.   </a:t>
            </a:r>
            <a:r>
              <a:rPr lang="en-US" b="1" smtClean="0">
                <a:latin typeface="Times New Roman" pitchFamily="18" charset="0"/>
              </a:rPr>
              <a:t>Ask Students </a:t>
            </a:r>
            <a:r>
              <a:rPr lang="en-US" smtClean="0">
                <a:latin typeface="Times New Roman" pitchFamily="18" charset="0"/>
              </a:rPr>
              <a:t>what new technologies they have seen at retailers?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sldNum" sz="quarter"/>
          </p:nvPr>
        </p:nvSpPr>
        <p:spPr>
          <a:noFill/>
        </p:spPr>
        <p:txBody>
          <a:bodyPr/>
          <a:lstStyle/>
          <a:p>
            <a:pPr>
              <a:buFont typeface="Wingdings" pitchFamily="2" charset="2"/>
              <a:buNone/>
            </a:pPr>
            <a:fld id="{0C6153F3-07F1-4317-8280-06D59E8A9A6E}" type="slidenum">
              <a:rPr lang="en-US" smtClean="0">
                <a:latin typeface="Times New Roman" pitchFamily="18" charset="0"/>
                <a:ea typeface="DejaVu Sans"/>
                <a:cs typeface="DejaVu Sans"/>
              </a:rPr>
              <a:pPr>
                <a:buFont typeface="Wingdings" pitchFamily="2" charset="2"/>
                <a:buNone/>
              </a:pPr>
              <a:t>27</a:t>
            </a:fld>
            <a:endParaRPr lang="en-US" smtClean="0">
              <a:latin typeface="Times New Roman" pitchFamily="18" charset="0"/>
              <a:ea typeface="DejaVu Sans"/>
              <a:cs typeface="DejaVu Sans"/>
            </a:endParaRPr>
          </a:p>
        </p:txBody>
      </p:sp>
      <p:sp>
        <p:nvSpPr>
          <p:cNvPr id="78850" name="Rectangle 2"/>
          <p:cNvSpPr>
            <a:spLocks noGrp="1" noRot="1" noChangeAspect="1" noChangeArrowheads="1" noTextEdit="1"/>
          </p:cNvSpPr>
          <p:nvPr>
            <p:ph type="sldImg"/>
          </p:nvPr>
        </p:nvSpPr>
        <p:spPr>
          <a:xfrm>
            <a:off x="1371600" y="755650"/>
            <a:ext cx="5029200" cy="3771900"/>
          </a:xfrm>
        </p:spPr>
      </p:sp>
      <p:sp>
        <p:nvSpPr>
          <p:cNvPr id="78851"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Many people have never stayed in a five-star hotel, but they know what level of service quality they expect. Often, such expectations develop in response to the promises made in promotional materials provided by the firm. </a:t>
            </a:r>
          </a:p>
          <a:p>
            <a:r>
              <a:rPr lang="en-US" smtClean="0">
                <a:latin typeface="Times New Roman" pitchFamily="18" charset="0"/>
              </a:rPr>
              <a:t>Many firms over promise and under deliver; Southwest Airlines attributes its success to under promising and over delivering instead. </a:t>
            </a:r>
          </a:p>
          <a:p>
            <a:r>
              <a:rPr lang="en-US" smtClean="0">
                <a:latin typeface="Times New Roman" pitchFamily="18" charset="0"/>
              </a:rPr>
              <a:t>This web link is for J.D. Power and Associates.  Clicking through will show you the different industries that they rate, many of them service industries.  </a:t>
            </a:r>
            <a:r>
              <a:rPr lang="en-US" b="1" smtClean="0">
                <a:latin typeface="Times New Roman" pitchFamily="18" charset="0"/>
              </a:rPr>
              <a:t>Ask students </a:t>
            </a:r>
            <a:r>
              <a:rPr lang="en-US" smtClean="0">
                <a:latin typeface="Times New Roman" pitchFamily="18" charset="0"/>
              </a:rPr>
              <a:t>what it means for a company to win this?  How should they use this in their communication?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p:sp>
      <p:sp>
        <p:nvSpPr>
          <p:cNvPr id="80898" name="Rectangle 3"/>
          <p:cNvSpPr>
            <a:spLocks noGrp="1" noChangeArrowheads="1"/>
          </p:cNvSpPr>
          <p:nvPr>
            <p:ph type="body" idx="1"/>
          </p:nvPr>
        </p:nvSpPr>
        <p:spPr>
          <a:noFill/>
          <a:ln/>
        </p:spPr>
        <p:txBody>
          <a:bodyPr/>
          <a:lstStyle/>
          <a:p>
            <a:pPr marL="228600" indent="-228600">
              <a:lnSpc>
                <a:spcPct val="100000"/>
              </a:lnSpc>
            </a:pPr>
            <a:r>
              <a:rPr lang="en-US" b="1" smtClean="0">
                <a:latin typeface="Times New Roman" pitchFamily="18" charset="0"/>
              </a:rPr>
              <a:t>Answer to both questions:</a:t>
            </a:r>
          </a:p>
          <a:p>
            <a:pPr marL="228600" indent="-228600">
              <a:lnSpc>
                <a:spcPct val="100000"/>
              </a:lnSpc>
              <a:buFont typeface="Calibri" pitchFamily="34" charset="0"/>
              <a:buAutoNum type="arabicPeriod"/>
            </a:pPr>
            <a:r>
              <a:rPr lang="en-US" smtClean="0">
                <a:latin typeface="Times New Roman" pitchFamily="18" charset="0"/>
              </a:rPr>
              <a:t>The knowledge gap reflects the difference between customers’ expectations and the firm’s perception of those customer expectations. Firms can understand consumer expectations and evaluate service quality</a:t>
            </a:r>
          </a:p>
          <a:p>
            <a:pPr marL="228600" indent="-228600">
              <a:lnSpc>
                <a:spcPct val="100000"/>
              </a:lnSpc>
              <a:buFont typeface="Calibri" pitchFamily="34" charset="0"/>
              <a:buAutoNum type="arabicPeriod"/>
            </a:pPr>
            <a:r>
              <a:rPr lang="en-US" smtClean="0">
                <a:latin typeface="Times New Roman" pitchFamily="18" charset="0"/>
              </a:rPr>
              <a:t>The standards gap pertains to the difference between the firm’s perceptions of customers’ expectations and the service standards it sets. Firms can set appropriate service standards and measure service performance</a:t>
            </a:r>
          </a:p>
          <a:p>
            <a:pPr marL="228600" indent="-228600">
              <a:lnSpc>
                <a:spcPct val="100000"/>
              </a:lnSpc>
              <a:buFont typeface="Calibri" pitchFamily="34" charset="0"/>
              <a:buAutoNum type="arabicPeriod"/>
            </a:pPr>
            <a:r>
              <a:rPr lang="en-US" smtClean="0">
                <a:latin typeface="Times New Roman" pitchFamily="18" charset="0"/>
              </a:rPr>
              <a:t>The delivery gap is the difference between the firm’s service standards and the actual service it provides to customers. This gap can be closed by getting employees to meet or exceed service standards by providing incentives and support.</a:t>
            </a:r>
          </a:p>
          <a:p>
            <a:pPr marL="228600" indent="-228600">
              <a:lnSpc>
                <a:spcPct val="100000"/>
              </a:lnSpc>
              <a:buFont typeface="Calibri" pitchFamily="34" charset="0"/>
              <a:buAutoNum type="arabicPeriod"/>
            </a:pPr>
            <a:r>
              <a:rPr lang="en-US" smtClean="0">
                <a:latin typeface="Times New Roman" pitchFamily="18" charset="0"/>
              </a:rPr>
              <a:t> The communication gap refers to the difference between the actual service provided to customers and the service that the firm’s promotion program promises. If firms are more realistic about the services they can provide and manage customer expectations effectively, they generally can close this gap.</a:t>
            </a:r>
          </a:p>
          <a:p>
            <a:pPr marL="228600" indent="-228600">
              <a:lnSpc>
                <a:spcPct val="100000"/>
              </a:lnSpc>
              <a:buFont typeface="Calibri" pitchFamily="34" charset="0"/>
              <a:buAutoNum type="arabicPeriod"/>
            </a:pPr>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sldNum" sz="quarter"/>
          </p:nvPr>
        </p:nvSpPr>
        <p:spPr>
          <a:noFill/>
        </p:spPr>
        <p:txBody>
          <a:bodyPr/>
          <a:lstStyle/>
          <a:p>
            <a:pPr>
              <a:buFont typeface="Wingdings" pitchFamily="2" charset="2"/>
              <a:buNone/>
            </a:pPr>
            <a:fld id="{965D84B2-0C83-4DBF-8E47-FF779768826D}" type="slidenum">
              <a:rPr lang="en-US" smtClean="0">
                <a:latin typeface="Times New Roman" pitchFamily="18" charset="0"/>
                <a:ea typeface="DejaVu Sans"/>
                <a:cs typeface="DejaVu Sans"/>
              </a:rPr>
              <a:pPr>
                <a:buFont typeface="Wingdings" pitchFamily="2" charset="2"/>
                <a:buNone/>
              </a:pPr>
              <a:t>29</a:t>
            </a:fld>
            <a:endParaRPr lang="en-US" smtClean="0">
              <a:latin typeface="Times New Roman" pitchFamily="18" charset="0"/>
              <a:ea typeface="DejaVu Sans"/>
              <a:cs typeface="DejaVu Sans"/>
            </a:endParaRPr>
          </a:p>
        </p:txBody>
      </p:sp>
      <p:sp>
        <p:nvSpPr>
          <p:cNvPr id="82946" name="Rectangle 2"/>
          <p:cNvSpPr>
            <a:spLocks noGrp="1" noRot="1" noChangeAspect="1" noChangeArrowheads="1" noTextEdit="1"/>
          </p:cNvSpPr>
          <p:nvPr>
            <p:ph type="sldImg"/>
          </p:nvPr>
        </p:nvSpPr>
        <p:spPr>
          <a:xfrm>
            <a:off x="1371600" y="755650"/>
            <a:ext cx="5029200" cy="3771900"/>
          </a:xfrm>
        </p:spPr>
      </p:sp>
      <p:sp>
        <p:nvSpPr>
          <p:cNvPr id="82947"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This slide sets up the following discussion and can be used instead of the more detailed discussion that follows.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p:nvPr>
        </p:nvSpPr>
        <p:spPr>
          <a:noFill/>
        </p:spPr>
        <p:txBody>
          <a:bodyPr/>
          <a:lstStyle/>
          <a:p>
            <a:pPr>
              <a:buFont typeface="Wingdings" pitchFamily="2" charset="2"/>
              <a:buNone/>
            </a:pPr>
            <a:fld id="{4FB8567D-D0C8-4075-B97E-580BD0EC3E1B}" type="slidenum">
              <a:rPr lang="en-US" smtClean="0">
                <a:latin typeface="Times New Roman" pitchFamily="18" charset="0"/>
                <a:ea typeface="DejaVu Sans"/>
                <a:cs typeface="DejaVu Sans"/>
              </a:rPr>
              <a:pPr>
                <a:buFont typeface="Wingdings" pitchFamily="2" charset="2"/>
                <a:buNone/>
              </a:pPr>
              <a:t>3</a:t>
            </a:fld>
            <a:endParaRPr lang="en-US" smtClean="0">
              <a:latin typeface="Times New Roman" pitchFamily="18" charset="0"/>
              <a:ea typeface="DejaVu Sans"/>
              <a:cs typeface="DejaVu Sans"/>
            </a:endParaRPr>
          </a:p>
        </p:txBody>
      </p:sp>
      <p:sp>
        <p:nvSpPr>
          <p:cNvPr id="17410" name="Rectangle 2"/>
          <p:cNvSpPr>
            <a:spLocks noGrp="1" noRot="1" noChangeAspect="1" noChangeArrowheads="1" noTextEdit="1"/>
          </p:cNvSpPr>
          <p:nvPr>
            <p:ph type="sldImg"/>
          </p:nvPr>
        </p:nvSpPr>
        <p:spPr>
          <a:xfrm>
            <a:off x="1371600" y="755650"/>
            <a:ext cx="5029200" cy="3771900"/>
          </a:xfrm>
        </p:spPr>
      </p:sp>
      <p:sp>
        <p:nvSpPr>
          <p:cNvPr id="17411" name="Rectangle 3"/>
          <p:cNvSpPr>
            <a:spLocks noGrp="1" noChangeArrowheads="1"/>
          </p:cNvSpPr>
          <p:nvPr>
            <p:ph type="body" idx="1"/>
          </p:nvPr>
        </p:nvSpPr>
        <p:spPr>
          <a:xfrm>
            <a:off x="777875" y="4778375"/>
            <a:ext cx="6216650" cy="4524375"/>
          </a:xfrm>
          <a:noFill/>
          <a:ln/>
        </p:spPr>
        <p:txBody>
          <a:bodyPr/>
          <a:lstStyle/>
          <a:p>
            <a:r>
              <a:rPr lang="en-US" b="1" smtClean="0">
                <a:latin typeface="Times New Roman" pitchFamily="18" charset="0"/>
              </a:rPr>
              <a:t>Ask students </a:t>
            </a:r>
            <a:r>
              <a:rPr lang="en-US" smtClean="0">
                <a:latin typeface="Times New Roman" pitchFamily="18" charset="0"/>
              </a:rPr>
              <a:t>– what are your expectations when you rent a car?  How can they be exceeded.  Students will mention their basic expectations in terms of fast polite service and a good clean car.  It might be challenging for them to figure out how to make it better.  They may mention some competitors like zipcar.com which offers a unique service.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sldNum" sz="quarter"/>
          </p:nvPr>
        </p:nvSpPr>
        <p:spPr>
          <a:noFill/>
        </p:spPr>
        <p:txBody>
          <a:bodyPr/>
          <a:lstStyle/>
          <a:p>
            <a:pPr>
              <a:buFont typeface="Wingdings" pitchFamily="2" charset="2"/>
              <a:buNone/>
            </a:pPr>
            <a:fld id="{2E2ACCD5-EF91-41FE-8EAD-3D502C3B0047}" type="slidenum">
              <a:rPr lang="en-US" smtClean="0">
                <a:latin typeface="Times New Roman" pitchFamily="18" charset="0"/>
                <a:ea typeface="DejaVu Sans"/>
                <a:cs typeface="DejaVu Sans"/>
              </a:rPr>
              <a:pPr>
                <a:buFont typeface="Wingdings" pitchFamily="2" charset="2"/>
                <a:buNone/>
              </a:pPr>
              <a:t>30</a:t>
            </a:fld>
            <a:endParaRPr lang="en-US" smtClean="0">
              <a:latin typeface="Times New Roman" pitchFamily="18" charset="0"/>
              <a:ea typeface="DejaVu Sans"/>
              <a:cs typeface="DejaVu Sans"/>
            </a:endParaRPr>
          </a:p>
        </p:txBody>
      </p:sp>
      <p:sp>
        <p:nvSpPr>
          <p:cNvPr id="84994" name="Rectangle 2"/>
          <p:cNvSpPr>
            <a:spLocks noGrp="1" noRot="1" noChangeAspect="1" noChangeArrowheads="1" noTextEdit="1"/>
          </p:cNvSpPr>
          <p:nvPr>
            <p:ph type="sldImg"/>
          </p:nvPr>
        </p:nvSpPr>
        <p:spPr>
          <a:xfrm>
            <a:off x="1371600" y="755650"/>
            <a:ext cx="5029200" cy="3771900"/>
          </a:xfrm>
        </p:spPr>
      </p:sp>
      <p:sp>
        <p:nvSpPr>
          <p:cNvPr id="84995" name="Rectangle 3"/>
          <p:cNvSpPr>
            <a:spLocks noGrp="1" noChangeArrowheads="1"/>
          </p:cNvSpPr>
          <p:nvPr>
            <p:ph type="body" idx="1"/>
          </p:nvPr>
        </p:nvSpPr>
        <p:spPr>
          <a:xfrm>
            <a:off x="777875" y="4778375"/>
            <a:ext cx="6216650" cy="4524375"/>
          </a:xfrm>
          <a:noFill/>
          <a:ln/>
        </p:spPr>
        <p:txBody>
          <a:bodyPr/>
          <a:lstStyle/>
          <a:p>
            <a:r>
              <a:rPr lang="en-US" b="1" smtClean="0">
                <a:latin typeface="Times New Roman" pitchFamily="18" charset="0"/>
              </a:rPr>
              <a:t>Group activity</a:t>
            </a:r>
            <a:r>
              <a:rPr lang="en-US" smtClean="0">
                <a:latin typeface="Times New Roman" pitchFamily="18" charset="0"/>
              </a:rPr>
              <a:t>: Think about the last time you called a firm about a service issue. How were you treated? What determined your level of satisfaction with the result?  Sometimes, just having someone who listens and tries to understand the issue is sufficient. According to a recent airline study, if the airline provides a reason for delays, travelers are less annoyed by the service interruption.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sldNum" sz="quarter"/>
          </p:nvPr>
        </p:nvSpPr>
        <p:spPr>
          <a:noFill/>
        </p:spPr>
        <p:txBody>
          <a:bodyPr/>
          <a:lstStyle/>
          <a:p>
            <a:pPr>
              <a:buFont typeface="Wingdings" pitchFamily="2" charset="2"/>
              <a:buNone/>
            </a:pPr>
            <a:fld id="{C10C1461-1CBC-4521-9534-23DC1400D315}" type="slidenum">
              <a:rPr lang="en-US" smtClean="0">
                <a:latin typeface="Times New Roman" pitchFamily="18" charset="0"/>
                <a:ea typeface="DejaVu Sans"/>
                <a:cs typeface="DejaVu Sans"/>
              </a:rPr>
              <a:pPr>
                <a:buFont typeface="Wingdings" pitchFamily="2" charset="2"/>
                <a:buNone/>
              </a:pPr>
              <a:t>31</a:t>
            </a:fld>
            <a:endParaRPr lang="en-US" smtClean="0">
              <a:latin typeface="Times New Roman" pitchFamily="18" charset="0"/>
              <a:ea typeface="DejaVu Sans"/>
              <a:cs typeface="DejaVu Sans"/>
            </a:endParaRPr>
          </a:p>
        </p:txBody>
      </p:sp>
      <p:sp>
        <p:nvSpPr>
          <p:cNvPr id="87042" name="Rectangle 2"/>
          <p:cNvSpPr>
            <a:spLocks noGrp="1" noRot="1" noChangeAspect="1" noChangeArrowheads="1" noTextEdit="1"/>
          </p:cNvSpPr>
          <p:nvPr>
            <p:ph type="sldImg"/>
          </p:nvPr>
        </p:nvSpPr>
        <p:spPr>
          <a:xfrm>
            <a:off x="1371600" y="755650"/>
            <a:ext cx="5029200" cy="3771900"/>
          </a:xfrm>
        </p:spPr>
      </p:sp>
      <p:sp>
        <p:nvSpPr>
          <p:cNvPr id="8704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Even if they eventually receive a solution that seems fair, when consumers must work hard to achieve it, their low procedural fairness perceptions may cause them to believe that they are being punished for receiving bad service. </a:t>
            </a:r>
          </a:p>
          <a:p>
            <a:r>
              <a:rPr lang="en-US" b="1" smtClean="0">
                <a:latin typeface="Times New Roman" pitchFamily="18" charset="0"/>
              </a:rPr>
              <a:t>Ask students: </a:t>
            </a:r>
            <a:r>
              <a:rPr lang="en-US" smtClean="0">
                <a:latin typeface="Times New Roman" pitchFamily="18" charset="0"/>
              </a:rPr>
              <a:t>How can service firms enhance both distributive and procedural fairness simultaneously? By establishing firm policies, such as the “Customer Bill of Rights” adopted by Jet Blue.  This statement details what type of service the firm should provide as well as the remedies that will be offered in case of service failure.  This statement allows consumers to understand how and when they will be compensated for service failures.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Grp="1" noChangeArrowheads="1"/>
          </p:cNvSpPr>
          <p:nvPr>
            <p:ph type="sldNum" sz="quarter"/>
          </p:nvPr>
        </p:nvSpPr>
        <p:spPr>
          <a:noFill/>
        </p:spPr>
        <p:txBody>
          <a:bodyPr/>
          <a:lstStyle/>
          <a:p>
            <a:pPr>
              <a:buFont typeface="Wingdings" pitchFamily="2" charset="2"/>
              <a:buNone/>
            </a:pPr>
            <a:fld id="{40C4913E-600C-4949-B271-43BE6561ECFF}" type="slidenum">
              <a:rPr lang="en-US" smtClean="0">
                <a:latin typeface="Times New Roman" pitchFamily="18" charset="0"/>
                <a:ea typeface="DejaVu Sans"/>
                <a:cs typeface="DejaVu Sans"/>
              </a:rPr>
              <a:pPr>
                <a:buFont typeface="Wingdings" pitchFamily="2" charset="2"/>
                <a:buNone/>
              </a:pPr>
              <a:t>32</a:t>
            </a:fld>
            <a:endParaRPr lang="en-US" smtClean="0">
              <a:latin typeface="Times New Roman" pitchFamily="18" charset="0"/>
              <a:ea typeface="DejaVu Sans"/>
              <a:cs typeface="DejaVu Sans"/>
            </a:endParaRPr>
          </a:p>
        </p:txBody>
      </p:sp>
      <p:sp>
        <p:nvSpPr>
          <p:cNvPr id="89090" name="Rectangle 2"/>
          <p:cNvSpPr>
            <a:spLocks noGrp="1" noRot="1" noChangeAspect="1" noChangeArrowheads="1" noTextEdit="1"/>
          </p:cNvSpPr>
          <p:nvPr>
            <p:ph type="sldImg"/>
          </p:nvPr>
        </p:nvSpPr>
        <p:spPr>
          <a:xfrm>
            <a:off x="1371600" y="755650"/>
            <a:ext cx="5029200" cy="3771900"/>
          </a:xfrm>
        </p:spPr>
      </p:sp>
      <p:sp>
        <p:nvSpPr>
          <p:cNvPr id="89091" name="Rectangle 3"/>
          <p:cNvSpPr>
            <a:spLocks noGrp="1" noChangeArrowheads="1"/>
          </p:cNvSpPr>
          <p:nvPr>
            <p:ph type="body" idx="1"/>
          </p:nvPr>
        </p:nvSpPr>
        <p:spPr>
          <a:xfrm>
            <a:off x="777875" y="4778375"/>
            <a:ext cx="6216650" cy="4524375"/>
          </a:xfrm>
          <a:noFill/>
          <a:ln/>
        </p:spPr>
        <p:txBody>
          <a:bodyPr/>
          <a:lstStyle/>
          <a:p>
            <a:pPr marL="0" lvl="2" indent="0">
              <a:lnSpc>
                <a:spcPct val="200000"/>
              </a:lnSpc>
              <a:spcBef>
                <a:spcPct val="0"/>
              </a:spcBef>
              <a:spcAft>
                <a:spcPts val="1200"/>
              </a:spcAft>
            </a:pPr>
            <a:r>
              <a:rPr lang="en-US" sz="1400" smtClean="0">
                <a:latin typeface="Times New Roman" pitchFamily="18" charset="0"/>
              </a:rPr>
              <a:t>By compounding a service failure with long delays in correcting it, the firm creates a hostile customer. Remind students about the strong influence of negative word of mouth.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sldNum" sz="quarter"/>
          </p:nvPr>
        </p:nvSpPr>
        <p:spPr>
          <a:noFill/>
        </p:spPr>
        <p:txBody>
          <a:bodyPr/>
          <a:lstStyle/>
          <a:p>
            <a:pPr>
              <a:buFont typeface="Wingdings" pitchFamily="2" charset="2"/>
              <a:buNone/>
            </a:pPr>
            <a:fld id="{935F8ECF-C723-4B2A-9319-98B83BA55B73}" type="slidenum">
              <a:rPr lang="en-US" smtClean="0">
                <a:latin typeface="Times New Roman" pitchFamily="18" charset="0"/>
                <a:ea typeface="DejaVu Sans"/>
                <a:cs typeface="DejaVu Sans"/>
              </a:rPr>
              <a:pPr>
                <a:buFont typeface="Wingdings" pitchFamily="2" charset="2"/>
                <a:buNone/>
              </a:pPr>
              <a:t>33</a:t>
            </a:fld>
            <a:endParaRPr lang="en-US" smtClean="0">
              <a:latin typeface="Times New Roman" pitchFamily="18" charset="0"/>
              <a:ea typeface="DejaVu Sans"/>
              <a:cs typeface="DejaVu Sans"/>
            </a:endParaRPr>
          </a:p>
        </p:txBody>
      </p:sp>
      <p:sp>
        <p:nvSpPr>
          <p:cNvPr id="91138" name="Rectangle 2"/>
          <p:cNvSpPr>
            <a:spLocks noGrp="1" noRot="1" noChangeAspect="1" noChangeArrowheads="1" noTextEdit="1"/>
          </p:cNvSpPr>
          <p:nvPr>
            <p:ph type="sldImg"/>
          </p:nvPr>
        </p:nvSpPr>
        <p:spPr>
          <a:xfrm>
            <a:off x="1371600" y="755650"/>
            <a:ext cx="5029200" cy="3771900"/>
          </a:xfrm>
        </p:spPr>
      </p:sp>
      <p:sp>
        <p:nvSpPr>
          <p:cNvPr id="91139"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Although it sounds incredibly simplistic, this model is extremely valuable to firms.</a:t>
            </a:r>
          </a:p>
          <a:p>
            <a:r>
              <a:rPr lang="en-US" b="1" smtClean="0">
                <a:latin typeface="Times New Roman" pitchFamily="18" charset="0"/>
              </a:rPr>
              <a:t>Group activity</a:t>
            </a:r>
            <a:r>
              <a:rPr lang="en-US" smtClean="0">
                <a:latin typeface="Times New Roman" pitchFamily="18" charset="0"/>
              </a:rPr>
              <a:t>: Role play a service failure, in which one student in each group is the unhappy customer and another is the service employee. The service employee should apply the CREST model to attempt to address the customer’s complaint. As a class, critique the application and discuss how well the method worked.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ln/>
        </p:spPr>
        <p:txBody>
          <a:bodyPr/>
          <a:lstStyle/>
          <a:p>
            <a:pPr marL="228600" indent="-228600">
              <a:lnSpc>
                <a:spcPct val="100000"/>
              </a:lnSpc>
              <a:spcBef>
                <a:spcPts val="0"/>
              </a:spcBef>
              <a:buFont typeface="Calibri" pitchFamily="34" charset="0"/>
              <a:buAutoNum type="arabicPeriod"/>
              <a:defRPr/>
            </a:pPr>
            <a:r>
              <a:rPr lang="en-US" dirty="0" smtClean="0">
                <a:latin typeface="Times New Roman" pitchFamily="18" charset="0"/>
              </a:rPr>
              <a:t>Despite a firm’s best efforts, sometimes service providers fail to meet customer expectations.  Effective service recovery efforts can significantly increase customer satisfaction, purchase intentions, and positive word of mouth, though customers’ post recovery satisfaction levels usually fall lower than their satisfaction level prior to the service failure.</a:t>
            </a:r>
          </a:p>
          <a:p>
            <a:pPr marL="228600" indent="-228600">
              <a:lnSpc>
                <a:spcPct val="100000"/>
              </a:lnSpc>
              <a:spcBef>
                <a:spcPts val="0"/>
              </a:spcBef>
              <a:buFont typeface="Calibri" pitchFamily="34" charset="0"/>
              <a:buAutoNum type="arabicPeriod"/>
              <a:defRPr/>
            </a:pPr>
            <a:r>
              <a:rPr lang="en-US" dirty="0" smtClean="0">
                <a:latin typeface="Times New Roman" pitchFamily="18" charset="0"/>
              </a:rPr>
              <a:t>Distributive Fairness and Procedural Fairness</a:t>
            </a:r>
          </a:p>
          <a:p>
            <a:pPr marL="228600" indent="-228600">
              <a:lnSpc>
                <a:spcPct val="100000"/>
              </a:lnSpc>
              <a:spcBef>
                <a:spcPts val="0"/>
              </a:spcBef>
              <a:buFont typeface="Calibri" pitchFamily="34" charset="0"/>
              <a:buAutoNum type="arabicPeriod"/>
              <a:defRPr/>
            </a:pPr>
            <a:r>
              <a:rPr lang="en-US" dirty="0" smtClean="0">
                <a:latin typeface="Times New Roman" pitchFamily="18" charset="0"/>
              </a:rPr>
              <a:t>CREST is</a:t>
            </a:r>
          </a:p>
          <a:p>
            <a:pPr marL="228600">
              <a:lnSpc>
                <a:spcPct val="100000"/>
              </a:lnSpc>
              <a:spcBef>
                <a:spcPts val="0"/>
              </a:spcBef>
              <a:defRPr/>
            </a:pPr>
            <a:r>
              <a:rPr lang="en-US" dirty="0" smtClean="0">
                <a:latin typeface="Times New Roman" pitchFamily="18" charset="0"/>
              </a:rPr>
              <a:t>C: “Calm the customer”</a:t>
            </a:r>
          </a:p>
          <a:p>
            <a:pPr marL="228600">
              <a:lnSpc>
                <a:spcPct val="100000"/>
              </a:lnSpc>
              <a:spcBef>
                <a:spcPts val="0"/>
              </a:spcBef>
              <a:defRPr/>
            </a:pPr>
            <a:r>
              <a:rPr lang="en-US" dirty="0" smtClean="0">
                <a:latin typeface="Times New Roman" pitchFamily="18" charset="0"/>
              </a:rPr>
              <a:t>R: “Repeat the problem” </a:t>
            </a:r>
          </a:p>
          <a:p>
            <a:pPr marL="228600">
              <a:lnSpc>
                <a:spcPct val="100000"/>
              </a:lnSpc>
              <a:spcBef>
                <a:spcPts val="0"/>
              </a:spcBef>
              <a:defRPr/>
            </a:pPr>
            <a:r>
              <a:rPr lang="en-US" dirty="0" smtClean="0">
                <a:latin typeface="Times New Roman" pitchFamily="18" charset="0"/>
              </a:rPr>
              <a:t>E: Use “empathy statements,” </a:t>
            </a:r>
          </a:p>
          <a:p>
            <a:pPr marL="228600">
              <a:lnSpc>
                <a:spcPct val="100000"/>
              </a:lnSpc>
              <a:spcBef>
                <a:spcPts val="0"/>
              </a:spcBef>
              <a:defRPr/>
            </a:pPr>
            <a:r>
              <a:rPr lang="en-US" dirty="0" smtClean="0">
                <a:latin typeface="Times New Roman" pitchFamily="18" charset="0"/>
              </a:rPr>
              <a:t>S: “Solve the problem” </a:t>
            </a:r>
          </a:p>
          <a:p>
            <a:pPr marL="228600">
              <a:lnSpc>
                <a:spcPct val="100000"/>
              </a:lnSpc>
              <a:spcBef>
                <a:spcPts val="0"/>
              </a:spcBef>
              <a:defRPr/>
            </a:pPr>
            <a:r>
              <a:rPr lang="en-US" dirty="0" smtClean="0">
                <a:latin typeface="Times New Roman" pitchFamily="18" charset="0"/>
              </a:rPr>
              <a:t>T: Make a “timely response”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p:sp>
      <p:sp>
        <p:nvSpPr>
          <p:cNvPr id="9523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p:sp>
      <p:sp>
        <p:nvSpPr>
          <p:cNvPr id="9728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p:sp>
      <p:sp>
        <p:nvSpPr>
          <p:cNvPr id="9933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p:sp>
      <p:sp>
        <p:nvSpPr>
          <p:cNvPr id="10137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p:sp>
      <p:sp>
        <p:nvSpPr>
          <p:cNvPr id="10342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p:nvPr>
        </p:nvSpPr>
        <p:spPr>
          <a:noFill/>
        </p:spPr>
        <p:txBody>
          <a:bodyPr/>
          <a:lstStyle/>
          <a:p>
            <a:pPr>
              <a:buFont typeface="Wingdings" pitchFamily="2" charset="2"/>
              <a:buNone/>
            </a:pPr>
            <a:fld id="{F4DADDF7-BA88-4BCE-94CD-8F637CFB9B61}" type="slidenum">
              <a:rPr lang="en-US" smtClean="0">
                <a:latin typeface="Times New Roman" pitchFamily="18" charset="0"/>
                <a:ea typeface="DejaVu Sans"/>
                <a:cs typeface="DejaVu Sans"/>
              </a:rPr>
              <a:pPr>
                <a:buFont typeface="Wingdings" pitchFamily="2" charset="2"/>
                <a:buNone/>
              </a:pPr>
              <a:t>4</a:t>
            </a:fld>
            <a:endParaRPr lang="en-US" smtClean="0">
              <a:latin typeface="Times New Roman" pitchFamily="18" charset="0"/>
              <a:ea typeface="DejaVu Sans"/>
              <a:cs typeface="DejaVu Sans"/>
            </a:endParaRPr>
          </a:p>
        </p:txBody>
      </p:sp>
      <p:sp>
        <p:nvSpPr>
          <p:cNvPr id="19458" name="Rectangle 2"/>
          <p:cNvSpPr>
            <a:spLocks noGrp="1" noRot="1" noChangeAspect="1" noChangeArrowheads="1" noTextEdit="1"/>
          </p:cNvSpPr>
          <p:nvPr>
            <p:ph type="sldImg"/>
          </p:nvPr>
        </p:nvSpPr>
        <p:spPr>
          <a:xfrm>
            <a:off x="1371600" y="755650"/>
            <a:ext cx="5029200" cy="3771900"/>
          </a:xfrm>
        </p:spPr>
      </p:sp>
      <p:sp>
        <p:nvSpPr>
          <p:cNvPr id="19459"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In a service economy, firms compete on how well they provide service to their customers.  This web link is to the “live” customer service rep at landsend.com</a:t>
            </a:r>
          </a:p>
          <a:p>
            <a:r>
              <a:rPr lang="en-US" b="1" smtClean="0">
                <a:latin typeface="Times New Roman" pitchFamily="18" charset="0"/>
              </a:rPr>
              <a:t>Ask students</a:t>
            </a:r>
            <a:r>
              <a:rPr lang="en-US" smtClean="0">
                <a:latin typeface="Times New Roman" pitchFamily="18" charset="0"/>
              </a:rPr>
              <a:t>:  Describe your last outstanding and horrible customer service experiences.  How did it affect your attitude toward the firm?  How did it affect your purchase behavior?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p:sp>
      <p:sp>
        <p:nvSpPr>
          <p:cNvPr id="10547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p:sp>
      <p:sp>
        <p:nvSpPr>
          <p:cNvPr id="10752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p:sp>
      <p:sp>
        <p:nvSpPr>
          <p:cNvPr id="10957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p:nvPr>
        </p:nvSpPr>
        <p:spPr>
          <a:noFill/>
        </p:spPr>
        <p:txBody>
          <a:bodyPr/>
          <a:lstStyle/>
          <a:p>
            <a:pPr>
              <a:buFont typeface="Wingdings" pitchFamily="2" charset="2"/>
              <a:buNone/>
            </a:pPr>
            <a:fld id="{1DB63DAB-AE51-42C5-9E0E-6EA9DE47B607}" type="slidenum">
              <a:rPr lang="en-US" smtClean="0">
                <a:latin typeface="Times New Roman" pitchFamily="18" charset="0"/>
                <a:ea typeface="DejaVu Sans"/>
                <a:cs typeface="DejaVu Sans"/>
              </a:rPr>
              <a:pPr>
                <a:buFont typeface="Wingdings" pitchFamily="2" charset="2"/>
                <a:buNone/>
              </a:pPr>
              <a:t>5</a:t>
            </a:fld>
            <a:endParaRPr lang="en-US" smtClean="0">
              <a:latin typeface="Times New Roman" pitchFamily="18" charset="0"/>
              <a:ea typeface="DejaVu Sans"/>
              <a:cs typeface="DejaVu Sans"/>
            </a:endParaRPr>
          </a:p>
        </p:txBody>
      </p:sp>
      <p:sp>
        <p:nvSpPr>
          <p:cNvPr id="21506" name="Rectangle 2"/>
          <p:cNvSpPr>
            <a:spLocks noGrp="1" noRot="1" noChangeAspect="1" noChangeArrowheads="1" noTextEdit="1"/>
          </p:cNvSpPr>
          <p:nvPr>
            <p:ph type="sldImg"/>
          </p:nvPr>
        </p:nvSpPr>
        <p:spPr>
          <a:xfrm>
            <a:off x="1371600" y="755650"/>
            <a:ext cx="5029200" cy="3771900"/>
          </a:xfrm>
        </p:spPr>
      </p:sp>
      <p:sp>
        <p:nvSpPr>
          <p:cNvPr id="21507"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According to Theodore Levitt, all products are services. </a:t>
            </a:r>
            <a:r>
              <a:rPr lang="en-US" b="1" smtClean="0">
                <a:latin typeface="Times New Roman" pitchFamily="18" charset="0"/>
              </a:rPr>
              <a:t>Ask students</a:t>
            </a:r>
            <a:r>
              <a:rPr lang="en-US" smtClean="0">
                <a:latin typeface="Times New Roman" pitchFamily="18" charset="0"/>
              </a:rPr>
              <a:t>: What does this statement mean? When you purchase products, do you also purchase the services associated with the product? Like what?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p:sp>
      <p:sp>
        <p:nvSpPr>
          <p:cNvPr id="23554" name="Notes Placeholder 2"/>
          <p:cNvSpPr>
            <a:spLocks noGrp="1"/>
          </p:cNvSpPr>
          <p:nvPr>
            <p:ph type="body" idx="1"/>
          </p:nvPr>
        </p:nvSpPr>
        <p:spPr>
          <a:noFill/>
          <a:ln/>
        </p:spPr>
        <p:txBody>
          <a:bodyPr/>
          <a:lstStyle/>
          <a:p>
            <a:r>
              <a:rPr lang="en-US" smtClean="0">
                <a:latin typeface="Times New Roman" pitchFamily="18" charset="0"/>
              </a:rPr>
              <a:t>This is one of the oldest cause marketing campaigns.  In addition to buying Betty Crocker products, consumer’s are buying financial support for their schools</a:t>
            </a:r>
          </a:p>
        </p:txBody>
      </p:sp>
      <p:sp>
        <p:nvSpPr>
          <p:cNvPr id="23555" name="Slide Number Placeholder 3"/>
          <p:cNvSpPr>
            <a:spLocks noGrp="1"/>
          </p:cNvSpPr>
          <p:nvPr>
            <p:ph type="sldNum" sz="quarter"/>
          </p:nvPr>
        </p:nvSpPr>
        <p:spPr>
          <a:noFill/>
        </p:spPr>
        <p:txBody>
          <a:bodyPr/>
          <a:lstStyle/>
          <a:p>
            <a:pPr>
              <a:buFont typeface="Wingdings" pitchFamily="2" charset="2"/>
              <a:buNone/>
            </a:pPr>
            <a:fld id="{D2A6428F-00DD-4122-8A35-99BF5CC20790}" type="slidenum">
              <a:rPr lang="en-US" smtClean="0">
                <a:latin typeface="Times New Roman" pitchFamily="18" charset="0"/>
                <a:ea typeface="DejaVu Sans"/>
                <a:cs typeface="DejaVu Sans"/>
              </a:rPr>
              <a:pPr>
                <a:buFont typeface="Wingdings" pitchFamily="2" charset="2"/>
                <a:buNone/>
              </a:pPr>
              <a:t>6</a:t>
            </a:fld>
            <a:endParaRPr lang="en-US" smtClean="0">
              <a:latin typeface="Times New Roman" pitchFamily="18" charset="0"/>
              <a:ea typeface="DejaVu Sans"/>
              <a:cs typeface="DejaVu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p:nvPr>
        </p:nvSpPr>
        <p:spPr>
          <a:noFill/>
        </p:spPr>
        <p:txBody>
          <a:bodyPr/>
          <a:lstStyle/>
          <a:p>
            <a:pPr>
              <a:buFont typeface="Wingdings" pitchFamily="2" charset="2"/>
              <a:buNone/>
            </a:pPr>
            <a:fld id="{8547D08C-C7F1-4685-9A66-B381C257950B}" type="slidenum">
              <a:rPr lang="en-US" smtClean="0">
                <a:latin typeface="Times New Roman" pitchFamily="18" charset="0"/>
                <a:ea typeface="DejaVu Sans"/>
                <a:cs typeface="DejaVu Sans"/>
              </a:rPr>
              <a:pPr>
                <a:buFont typeface="Wingdings" pitchFamily="2" charset="2"/>
                <a:buNone/>
              </a:pPr>
              <a:t>7</a:t>
            </a:fld>
            <a:endParaRPr lang="en-US" smtClean="0">
              <a:latin typeface="Times New Roman" pitchFamily="18" charset="0"/>
              <a:ea typeface="DejaVu Sans"/>
              <a:cs typeface="DejaVu Sans"/>
            </a:endParaRPr>
          </a:p>
        </p:txBody>
      </p:sp>
      <p:sp>
        <p:nvSpPr>
          <p:cNvPr id="25602" name="Rectangle 2"/>
          <p:cNvSpPr>
            <a:spLocks noGrp="1" noRot="1" noChangeAspect="1" noChangeArrowheads="1" noTextEdit="1"/>
          </p:cNvSpPr>
          <p:nvPr>
            <p:ph type="sldImg"/>
          </p:nvPr>
        </p:nvSpPr>
        <p:spPr>
          <a:xfrm>
            <a:off x="1371600" y="755650"/>
            <a:ext cx="5029200" cy="3771900"/>
          </a:xfrm>
        </p:spPr>
      </p:sp>
      <p:sp>
        <p:nvSpPr>
          <p:cNvPr id="25603"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Remind students about how environments influence marketing. As economic, technological, and sociocultural environments change, so do demands for services. </a:t>
            </a:r>
          </a:p>
          <a:p>
            <a:r>
              <a:rPr lang="en-US" b="1" smtClean="0">
                <a:latin typeface="Times New Roman" pitchFamily="18" charset="0"/>
              </a:rPr>
              <a:t>Group activity</a:t>
            </a:r>
            <a:r>
              <a:rPr lang="en-US" smtClean="0">
                <a:latin typeface="Times New Roman" pitchFamily="18" charset="0"/>
              </a:rPr>
              <a:t>: Examine some key changes in each of these environments that have led to greater demands for service. </a:t>
            </a:r>
          </a:p>
          <a:p>
            <a:r>
              <a:rPr lang="en-US" smtClean="0">
                <a:latin typeface="Times New Roman" pitchFamily="18" charset="0"/>
              </a:rPr>
              <a:t>Some potential responses include automation, women in the workplace, new trade realities, or shipping and transportation improvements.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p:nvPr>
        </p:nvSpPr>
        <p:spPr>
          <a:noFill/>
        </p:spPr>
        <p:txBody>
          <a:bodyPr/>
          <a:lstStyle/>
          <a:p>
            <a:pPr>
              <a:buFont typeface="Wingdings" pitchFamily="2" charset="2"/>
              <a:buNone/>
            </a:pPr>
            <a:fld id="{6CA1B4E8-48A6-4D3F-822C-277F85962E5C}" type="slidenum">
              <a:rPr lang="en-US" smtClean="0">
                <a:latin typeface="Times New Roman" pitchFamily="18" charset="0"/>
                <a:ea typeface="DejaVu Sans"/>
                <a:cs typeface="DejaVu Sans"/>
              </a:rPr>
              <a:pPr>
                <a:buFont typeface="Wingdings" pitchFamily="2" charset="2"/>
                <a:buNone/>
              </a:pPr>
              <a:t>8</a:t>
            </a:fld>
            <a:endParaRPr lang="en-US" smtClean="0">
              <a:latin typeface="Times New Roman" pitchFamily="18" charset="0"/>
              <a:ea typeface="DejaVu Sans"/>
              <a:cs typeface="DejaVu Sans"/>
            </a:endParaRPr>
          </a:p>
        </p:txBody>
      </p:sp>
      <p:sp>
        <p:nvSpPr>
          <p:cNvPr id="27650" name="Rectangle 2"/>
          <p:cNvSpPr>
            <a:spLocks noGrp="1" noRot="1" noChangeAspect="1" noChangeArrowheads="1" noTextEdit="1"/>
          </p:cNvSpPr>
          <p:nvPr>
            <p:ph type="sldImg"/>
          </p:nvPr>
        </p:nvSpPr>
        <p:spPr>
          <a:xfrm>
            <a:off x="1371600" y="755650"/>
            <a:ext cx="5029200" cy="3771900"/>
          </a:xfrm>
        </p:spPr>
      </p:sp>
      <p:sp>
        <p:nvSpPr>
          <p:cNvPr id="27651"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This graph sets up the following discussion; if you wish to shorten this presentation, simply review these differences. The next slides go into greater detail.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p:nvPr>
        </p:nvSpPr>
        <p:spPr>
          <a:noFill/>
        </p:spPr>
        <p:txBody>
          <a:bodyPr/>
          <a:lstStyle/>
          <a:p>
            <a:pPr>
              <a:buFont typeface="Wingdings" pitchFamily="2" charset="2"/>
              <a:buNone/>
            </a:pPr>
            <a:fld id="{7A3AE6CF-B53C-419D-AD82-EB7087164A92}" type="slidenum">
              <a:rPr lang="en-US" smtClean="0">
                <a:latin typeface="Times New Roman" pitchFamily="18" charset="0"/>
                <a:ea typeface="DejaVu Sans"/>
                <a:cs typeface="DejaVu Sans"/>
              </a:rPr>
              <a:pPr>
                <a:buFont typeface="Wingdings" pitchFamily="2" charset="2"/>
                <a:buNone/>
              </a:pPr>
              <a:t>9</a:t>
            </a:fld>
            <a:endParaRPr lang="en-US" smtClean="0">
              <a:latin typeface="Times New Roman" pitchFamily="18" charset="0"/>
              <a:ea typeface="DejaVu Sans"/>
              <a:cs typeface="DejaVu Sans"/>
            </a:endParaRPr>
          </a:p>
        </p:txBody>
      </p:sp>
      <p:sp>
        <p:nvSpPr>
          <p:cNvPr id="31746" name="Rectangle 2"/>
          <p:cNvSpPr>
            <a:spLocks noGrp="1" noRot="1" noChangeAspect="1" noChangeArrowheads="1" noTextEdit="1"/>
          </p:cNvSpPr>
          <p:nvPr>
            <p:ph type="sldImg"/>
          </p:nvPr>
        </p:nvSpPr>
        <p:spPr>
          <a:xfrm>
            <a:off x="1371600" y="755650"/>
            <a:ext cx="5029200" cy="3771900"/>
          </a:xfrm>
        </p:spPr>
      </p:sp>
      <p:sp>
        <p:nvSpPr>
          <p:cNvPr id="31747" name="Rectangle 3"/>
          <p:cNvSpPr>
            <a:spLocks noGrp="1" noChangeArrowheads="1"/>
          </p:cNvSpPr>
          <p:nvPr>
            <p:ph type="body" idx="1"/>
          </p:nvPr>
        </p:nvSpPr>
        <p:spPr>
          <a:xfrm>
            <a:off x="777875" y="4778375"/>
            <a:ext cx="6216650" cy="4524375"/>
          </a:xfrm>
          <a:noFill/>
          <a:ln/>
        </p:spPr>
        <p:txBody>
          <a:bodyPr/>
          <a:lstStyle/>
          <a:p>
            <a:r>
              <a:rPr lang="en-US" smtClean="0">
                <a:latin typeface="Times New Roman" pitchFamily="18" charset="0"/>
              </a:rPr>
              <a:t>Consumers use cues to judge the service quality of dentists, including the quality of the furnishings, whether magazines are current, and diplomas on the wall. </a:t>
            </a:r>
          </a:p>
          <a:p>
            <a:r>
              <a:rPr lang="en-US" b="1" smtClean="0">
                <a:latin typeface="Times New Roman" pitchFamily="18" charset="0"/>
              </a:rPr>
              <a:t>Group activity</a:t>
            </a:r>
            <a:r>
              <a:rPr lang="en-US" smtClean="0">
                <a:latin typeface="Times New Roman" pitchFamily="18" charset="0"/>
              </a:rPr>
              <a:t>: Think about the cues you use to assess the quality of a service. Choose a particular service (e.g., auto repair, medical care, insurance) and list several cues the provider could use to indicate quality.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2"/>
          <p:cNvSpPr/>
          <p:nvPr/>
        </p:nvSpPr>
        <p:spPr>
          <a:xfrm>
            <a:off x="87313" y="7208838"/>
            <a:ext cx="5038725" cy="276225"/>
          </a:xfrm>
          <a:prstGeom prst="rect">
            <a:avLst/>
          </a:prstGeom>
        </p:spPr>
        <p:txBody>
          <a:bodyPr>
            <a:spAutoFit/>
          </a:bodyPr>
          <a:lstStyle/>
          <a:p>
            <a:pPr>
              <a:defRPr/>
            </a:pPr>
            <a:r>
              <a:rPr lang="en-US" sz="1200" dirty="0">
                <a:solidFill>
                  <a:schemeClr val="bg2"/>
                </a:solidFill>
                <a:latin typeface="Times New Roman" pitchFamily="18" charset="0"/>
                <a:cs typeface="Times New Roman" pitchFamily="18" charset="0"/>
              </a:rPr>
              <a:t>© </a:t>
            </a:r>
            <a:r>
              <a:rPr lang="en-US" sz="1200" dirty="0">
                <a:solidFill>
                  <a:schemeClr val="bg2"/>
                </a:solidFill>
                <a:latin typeface="Times New Roman" pitchFamily="18" charset="0"/>
              </a:rPr>
              <a:t>McGraw-Hill Companies, Inc., McGraw-Hill/Irwin</a:t>
            </a:r>
            <a:endParaRPr lang="en-US" sz="1200" dirty="0">
              <a:solidFill>
                <a:schemeClr val="bg2"/>
              </a:solidFill>
              <a:latin typeface="Times New Roman" pitchFamily="18"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027238"/>
            <a:ext cx="4457700" cy="464820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338" y="2027238"/>
            <a:ext cx="4459287" cy="464820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
        <p:cNvGrpSpPr/>
        <p:nvPr/>
      </p:nvGrpSpPr>
      <p:grpSpPr>
        <a:xfrm>
          <a:off x="0" y="0"/>
          <a:ext cx="0" cy="0"/>
          <a:chOff x="0" y="0"/>
          <a:chExt cx="0" cy="0"/>
        </a:xfrm>
      </p:grpSpPr>
      <p:sp>
        <p:nvSpPr>
          <p:cNvPr id="4" name="Rectangle 9"/>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5" name="Round Single Corner Rectangle 10"/>
          <p:cNvSpPr/>
          <p:nvPr/>
        </p:nvSpPr>
        <p:spPr>
          <a:xfrm>
            <a:off x="457200" y="1950720"/>
            <a:ext cx="9144000" cy="4572317"/>
          </a:xfrm>
          <a:prstGeom prst="round1Rect">
            <a:avLst>
              <a:gd name="adj" fmla="val 24158"/>
            </a:avLst>
          </a:prstGeom>
          <a:solidFill>
            <a:srgbClr val="E3F2EC"/>
          </a:solidFill>
          <a:ln/>
          <a:effectLst>
            <a:outerShdw blurRad="101600" dist="190500" dir="33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p>
        </p:txBody>
      </p:sp>
      <p:grpSp>
        <p:nvGrpSpPr>
          <p:cNvPr id="6" name="Group 8"/>
          <p:cNvGrpSpPr>
            <a:grpSpLocks/>
          </p:cNvGrpSpPr>
          <p:nvPr/>
        </p:nvGrpSpPr>
        <p:grpSpPr bwMode="auto">
          <a:xfrm>
            <a:off x="457200" y="1951038"/>
            <a:ext cx="6400800" cy="276225"/>
            <a:chOff x="457200" y="1978838"/>
            <a:chExt cx="6400800" cy="276999"/>
          </a:xfrm>
        </p:grpSpPr>
        <p:sp>
          <p:nvSpPr>
            <p:cNvPr id="7" name="Rectangle 7"/>
            <p:cNvSpPr/>
            <p:nvPr userDrawn="1"/>
          </p:nvSpPr>
          <p:spPr>
            <a:xfrm>
              <a:off x="457200" y="1978838"/>
              <a:ext cx="6400800" cy="27381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8" name="TextBox 6"/>
            <p:cNvSpPr txBox="1"/>
            <p:nvPr userDrawn="1"/>
          </p:nvSpPr>
          <p:spPr>
            <a:xfrm>
              <a:off x="696913" y="1978838"/>
              <a:ext cx="3260725" cy="276999"/>
            </a:xfrm>
            <a:prstGeom prst="rect">
              <a:avLst/>
            </a:prstGeom>
            <a:noFill/>
          </p:spPr>
          <p:txBody>
            <a:bodyPr wrap="none" lIns="0" tIns="0" rIns="0" bIns="0" anchor="ctr">
              <a:spAutoFit/>
            </a:bodyPr>
            <a:lstStyle/>
            <a:p>
              <a:pPr>
                <a:defRPr/>
              </a:pPr>
              <a:r>
                <a:rPr lang="en-US" sz="1800" b="1" spc="400" dirty="0">
                  <a:solidFill>
                    <a:schemeClr val="accent6"/>
                  </a:solidFill>
                  <a:latin typeface="+mn-lt"/>
                </a:rPr>
                <a:t>LEARNING OBJECTIVES</a:t>
              </a:r>
              <a:endParaRPr lang="en-US" sz="1800" b="1" spc="400" dirty="0">
                <a:solidFill>
                  <a:schemeClr val="accent6"/>
                </a:solidFill>
                <a:latin typeface="+mn-lt"/>
              </a:endParaRPr>
            </a:p>
          </p:txBody>
        </p:sp>
      </p:grpSp>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96913" y="2484438"/>
            <a:ext cx="8763000" cy="3809999"/>
          </a:xfrm>
        </p:spPr>
        <p:txBody>
          <a:bodyPr/>
          <a:lstStyle>
            <a:lvl1pPr>
              <a:buSzPct val="60000"/>
              <a:defRPr sz="3200"/>
            </a:lvl1pPr>
            <a:lvl2pPr>
              <a:buSzPct val="60000"/>
              <a:defRPr sz="2800"/>
            </a:lvl2pPr>
            <a:lvl3pPr>
              <a:buSzPct val="60000"/>
              <a:defRPr sz="2400"/>
            </a:lvl3pPr>
            <a:lvl4pPr>
              <a:buSzPct val="60000"/>
              <a:defRPr sz="2000"/>
            </a:lvl4pPr>
            <a:lvl5pPr>
              <a:buSzPct val="60000"/>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11" name="Rectangle 10"/>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pic>
        <p:nvPicPr>
          <p:cNvPr id="1028"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8" name="Rectangle 5"/>
          <p:cNvSpPr txBox="1">
            <a:spLocks noChangeArrowheads="1"/>
          </p:cNvSpPr>
          <p:nvPr/>
        </p:nvSpPr>
        <p:spPr bwMode="auto">
          <a:xfrm>
            <a:off x="7875588" y="7208838"/>
            <a:ext cx="1965325" cy="198437"/>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a:defRPr/>
            </a:pPr>
            <a:r>
              <a:rPr lang="en-US" b="0">
                <a:solidFill>
                  <a:schemeClr val="accent5"/>
                </a:solidFill>
              </a:rPr>
              <a:t>12-</a:t>
            </a:r>
            <a:fld id="{A45DC0EA-08DA-4A4C-8259-B5D020A25283}" type="slidenum">
              <a:rPr lang="en-US" b="0">
                <a:solidFill>
                  <a:schemeClr val="accent5"/>
                </a:solidFill>
              </a:rPr>
              <a:pPr algn="r">
                <a:defRPr/>
              </a:pPr>
              <a:t>‹#›</a:t>
            </a:fld>
            <a:endParaRPr lang="en-US" b="0">
              <a:solidFill>
                <a:schemeClr val="accent5"/>
              </a:solidFill>
            </a:endParaRPr>
          </a:p>
        </p:txBody>
      </p:sp>
      <p:sp>
        <p:nvSpPr>
          <p:cNvPr id="1030" name="Rectangle 1"/>
          <p:cNvSpPr>
            <a:spLocks noGrp="1" noChangeArrowheads="1"/>
          </p:cNvSpPr>
          <p:nvPr>
            <p:ph type="title"/>
          </p:nvPr>
        </p:nvSpPr>
        <p:spPr bwMode="auto">
          <a:xfrm>
            <a:off x="468313" y="274638"/>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1031" name="Rectangle 2"/>
          <p:cNvSpPr>
            <a:spLocks noGrp="1" noChangeArrowheads="1"/>
          </p:cNvSpPr>
          <p:nvPr>
            <p:ph type="body" idx="1"/>
          </p:nvPr>
        </p:nvSpPr>
        <p:spPr bwMode="auto">
          <a:xfrm>
            <a:off x="503238" y="1992313"/>
            <a:ext cx="9069387" cy="4759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115722" name="Line 10"/>
          <p:cNvSpPr>
            <a:spLocks noChangeShapeType="1"/>
          </p:cNvSpPr>
          <p:nvPr/>
        </p:nvSpPr>
        <p:spPr bwMode="auto">
          <a:xfrm>
            <a:off x="0" y="1646238"/>
            <a:ext cx="10077450" cy="0"/>
          </a:xfrm>
          <a:prstGeom prst="line">
            <a:avLst/>
          </a:prstGeom>
          <a:ln>
            <a:headEnd/>
            <a:tailEnd/>
          </a:ln>
          <a:effectLst>
            <a:outerShdw blurRad="50800" dist="508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3" name="Rectangle 12"/>
          <p:cNvSpPr/>
          <p:nvPr/>
        </p:nvSpPr>
        <p:spPr>
          <a:xfrm>
            <a:off x="1154113" y="7237413"/>
            <a:ext cx="6248400" cy="276225"/>
          </a:xfrm>
          <a:prstGeom prst="rect">
            <a:avLst/>
          </a:prstGeom>
        </p:spPr>
        <p:txBody>
          <a:bodyPr>
            <a:spAutoFit/>
          </a:bodyPr>
          <a:lstStyle/>
          <a:p>
            <a:pPr>
              <a:defRPr/>
            </a:pPr>
            <a:r>
              <a:rPr lang="en-US" sz="1200" dirty="0">
                <a:latin typeface="Times New Roman" pitchFamily="18" charset="0"/>
                <a:cs typeface="Times New Roman" pitchFamily="18" charset="0"/>
              </a:rPr>
              <a:t>© </a:t>
            </a:r>
            <a:r>
              <a:rPr lang="en-US" sz="1200" dirty="0">
                <a:latin typeface="Times New Roman" pitchFamily="18" charset="0"/>
              </a:rPr>
              <a:t>McGraw-Hill Companies, Inc., McGraw-Hill/Irwin</a:t>
            </a:r>
            <a:endParaRPr lang="en-US" sz="1200" dirty="0">
              <a:latin typeface="Times New Roman" pitchFamily="18" charset="0"/>
            </a:endParaRPr>
          </a:p>
        </p:txBody>
      </p:sp>
      <p:sp>
        <p:nvSpPr>
          <p:cNvPr id="10" name="Rectangle 9"/>
          <p:cNvSpPr/>
          <p:nvPr userDrawn="1"/>
        </p:nvSpPr>
        <p:spPr>
          <a:xfrm>
            <a:off x="1154113" y="7208838"/>
            <a:ext cx="5038725" cy="276225"/>
          </a:xfrm>
          <a:prstGeom prst="rect">
            <a:avLst/>
          </a:prstGeom>
        </p:spPr>
        <p:txBody>
          <a:bodyPr>
            <a:spAutoFit/>
          </a:bodyPr>
          <a:lstStyle/>
          <a:p>
            <a:pPr>
              <a:defRPr/>
            </a:pPr>
            <a:r>
              <a:rPr lang="en-US" sz="1200" dirty="0">
                <a:solidFill>
                  <a:schemeClr val="bg2"/>
                </a:solidFill>
                <a:latin typeface="Times New Roman" pitchFamily="18" charset="0"/>
                <a:cs typeface="Times New Roman" pitchFamily="18" charset="0"/>
              </a:rPr>
              <a:t>© </a:t>
            </a:r>
            <a:r>
              <a:rPr lang="en-US" sz="1200" dirty="0">
                <a:solidFill>
                  <a:schemeClr val="bg2"/>
                </a:solidFill>
                <a:latin typeface="Times New Roman" pitchFamily="18" charset="0"/>
              </a:rPr>
              <a:t>McGraw-Hill Companies, Inc., McGraw-Hill/Irwin</a:t>
            </a:r>
            <a:endParaRPr lang="en-US" sz="1200" dirty="0">
              <a:solidFill>
                <a:schemeClr val="bg2"/>
              </a:solidFill>
              <a:latin typeface="Times New Roman" pitchFamily="18" charset="0"/>
            </a:endParaRPr>
          </a:p>
        </p:txBody>
      </p:sp>
      <p:pic>
        <p:nvPicPr>
          <p:cNvPr id="1035"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17" name="Line 10"/>
          <p:cNvSpPr>
            <a:spLocks noChangeShapeType="1"/>
          </p:cNvSpPr>
          <p:nvPr/>
        </p:nvSpPr>
        <p:spPr bwMode="auto">
          <a:xfrm>
            <a:off x="0" y="1646238"/>
            <a:ext cx="10077450" cy="0"/>
          </a:xfrm>
          <a:prstGeom prst="line">
            <a:avLst/>
          </a:prstGeom>
          <a:ln>
            <a:headEnd/>
            <a:tailEnd/>
          </a:ln>
          <a:effectLst>
            <a:outerShdw blurRad="50800" dist="508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pic>
        <p:nvPicPr>
          <p:cNvPr id="1037"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pic>
        <p:nvPicPr>
          <p:cNvPr id="1038"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pic>
        <p:nvPicPr>
          <p:cNvPr id="1039"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28" name="Line 10"/>
          <p:cNvSpPr>
            <a:spLocks noChangeShapeType="1"/>
          </p:cNvSpPr>
          <p:nvPr/>
        </p:nvSpPr>
        <p:spPr bwMode="auto">
          <a:xfrm>
            <a:off x="0" y="1646238"/>
            <a:ext cx="10077450" cy="0"/>
          </a:xfrm>
          <a:prstGeom prst="line">
            <a:avLst/>
          </a:prstGeom>
          <a:ln>
            <a:headEnd/>
            <a:tailEnd/>
          </a:ln>
          <a:effectLst>
            <a:outerShdw blurRad="50800" dist="508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25" name="Rectangle 3"/>
          <p:cNvSpPr txBox="1">
            <a:spLocks noChangeArrowheads="1"/>
          </p:cNvSpPr>
          <p:nvPr userDrawn="1"/>
        </p:nvSpPr>
        <p:spPr bwMode="auto">
          <a:xfrm>
            <a:off x="1230313" y="7056438"/>
            <a:ext cx="8850312" cy="76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 tIns="9000" rIns="9000" bIns="9000" anchor="ctr"/>
          <a:lstStyle/>
          <a:p>
            <a:pPr algn="ctr">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600" kern="0" dirty="0">
                <a:solidFill>
                  <a:srgbClr val="000000"/>
                </a:solidFill>
              </a:rPr>
              <a:t> </a:t>
            </a:r>
          </a:p>
        </p:txBody>
      </p:sp>
      <p:pic>
        <p:nvPicPr>
          <p:cNvPr id="1042" name="Picture 1"/>
          <p:cNvPicPr>
            <a:picLocks noChangeAspect="1" noChangeArrowheads="1"/>
          </p:cNvPicPr>
          <p:nvPr userDrawn="1"/>
        </p:nvPicPr>
        <p:blipFill>
          <a:blip r:embed="rId9"/>
          <a:srcRect/>
          <a:stretch>
            <a:fillRect/>
          </a:stretch>
        </p:blipFill>
        <p:spPr bwMode="auto">
          <a:xfrm>
            <a:off x="30163" y="6827838"/>
            <a:ext cx="1123950" cy="701675"/>
          </a:xfrm>
          <a:prstGeom prst="rect">
            <a:avLst/>
          </a:prstGeom>
          <a:noFill/>
          <a:ln w="9525">
            <a:noFill/>
            <a:round/>
            <a:headEnd/>
            <a:tailEnd/>
          </a:ln>
        </p:spPr>
      </p:pic>
    </p:spTree>
  </p:cSld>
  <p:clrMap bg1="dk2" tx1="lt1" bg2="dk1" tx2="lt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71" r:id="rId7"/>
  </p:sldLayoutIdLst>
  <p:transition>
    <p:fade/>
  </p:transition>
  <p:txStyles>
    <p:titleStyle>
      <a:lvl1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mj-ea"/>
          <a:cs typeface="+mj-cs"/>
        </a:defRPr>
      </a:lvl1pPr>
      <a:lvl2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2pPr>
      <a:lvl3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3pPr>
      <a:lvl4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4pPr>
      <a:lvl5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5pPr>
      <a:lvl6pPr marL="4572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6pPr>
      <a:lvl7pPr marL="9144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7pPr>
      <a:lvl8pPr marL="13716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8pPr>
      <a:lvl9pPr marL="18288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9pPr>
    </p:titleStyle>
    <p:bodyStyle>
      <a:lvl1pPr marL="431800" indent="-323850" algn="l" defTabSz="457200" rtl="0" fontAlgn="base">
        <a:lnSpc>
          <a:spcPct val="104000"/>
        </a:lnSpc>
        <a:spcBef>
          <a:spcPct val="0"/>
        </a:spcBef>
        <a:spcAft>
          <a:spcPts val="1425"/>
        </a:spcAft>
        <a:buClr>
          <a:srgbClr val="000000"/>
        </a:buClr>
        <a:buSzPct val="60000"/>
        <a:buFont typeface="Wingdings" pitchFamily="2" charset="2"/>
        <a:buChar char=""/>
        <a:defRPr sz="3200">
          <a:solidFill>
            <a:srgbClr val="000000"/>
          </a:solidFill>
          <a:latin typeface="Candara" pitchFamily="34" charset="0"/>
          <a:ea typeface="+mn-ea"/>
          <a:cs typeface="+mn-cs"/>
        </a:defRPr>
      </a:lvl1pPr>
      <a:lvl2pPr marL="863600" indent="-287338" algn="l" defTabSz="457200" rtl="0" fontAlgn="base">
        <a:lnSpc>
          <a:spcPct val="104000"/>
        </a:lnSpc>
        <a:spcBef>
          <a:spcPct val="0"/>
        </a:spcBef>
        <a:spcAft>
          <a:spcPts val="1138"/>
        </a:spcAft>
        <a:buClr>
          <a:srgbClr val="000000"/>
        </a:buClr>
        <a:buSzPct val="60000"/>
        <a:buFont typeface="Symbol" pitchFamily="18" charset="2"/>
        <a:buChar char=""/>
        <a:defRPr sz="2800">
          <a:solidFill>
            <a:srgbClr val="000000"/>
          </a:solidFill>
          <a:latin typeface="Candara" pitchFamily="34" charset="0"/>
          <a:ea typeface="+mn-ea"/>
          <a:cs typeface="+mn-cs"/>
        </a:defRPr>
      </a:lvl2pPr>
      <a:lvl3pPr marL="1295400" indent="-215900" algn="l" defTabSz="457200" rtl="0" fontAlgn="base">
        <a:lnSpc>
          <a:spcPct val="104000"/>
        </a:lnSpc>
        <a:spcBef>
          <a:spcPct val="0"/>
        </a:spcBef>
        <a:spcAft>
          <a:spcPts val="850"/>
        </a:spcAft>
        <a:buClr>
          <a:srgbClr val="000000"/>
        </a:buClr>
        <a:buSzPct val="60000"/>
        <a:buFont typeface="Wingdings" pitchFamily="2" charset="2"/>
        <a:buChar char=""/>
        <a:defRPr sz="2400">
          <a:solidFill>
            <a:srgbClr val="000000"/>
          </a:solidFill>
          <a:latin typeface="Candara" pitchFamily="34" charset="0"/>
          <a:ea typeface="+mn-ea"/>
          <a:cs typeface="+mn-cs"/>
        </a:defRPr>
      </a:lvl3pPr>
      <a:lvl4pPr marL="1727200" indent="-215900" algn="l" defTabSz="457200" rtl="0" fontAlgn="base">
        <a:lnSpc>
          <a:spcPct val="104000"/>
        </a:lnSpc>
        <a:spcBef>
          <a:spcPct val="0"/>
        </a:spcBef>
        <a:spcAft>
          <a:spcPts val="575"/>
        </a:spcAft>
        <a:buClr>
          <a:srgbClr val="000000"/>
        </a:buClr>
        <a:buSzPct val="60000"/>
        <a:buFont typeface="Symbol" pitchFamily="18" charset="2"/>
        <a:buChar char=""/>
        <a:defRPr sz="2000">
          <a:solidFill>
            <a:srgbClr val="000000"/>
          </a:solidFill>
          <a:latin typeface="Candara" pitchFamily="34" charset="0"/>
          <a:ea typeface="+mn-ea"/>
          <a:cs typeface="+mn-cs"/>
        </a:defRPr>
      </a:lvl4pPr>
      <a:lvl5pPr marL="2159000" indent="-215900" algn="l" defTabSz="457200" rtl="0" fontAlgn="base">
        <a:lnSpc>
          <a:spcPct val="104000"/>
        </a:lnSpc>
        <a:spcBef>
          <a:spcPct val="0"/>
        </a:spcBef>
        <a:spcAft>
          <a:spcPts val="288"/>
        </a:spcAft>
        <a:buClr>
          <a:srgbClr val="000000"/>
        </a:buClr>
        <a:buSzPct val="60000"/>
        <a:buFont typeface="Wingdings" pitchFamily="2" charset="2"/>
        <a:buChar char=""/>
        <a:defRPr sz="2000">
          <a:solidFill>
            <a:srgbClr val="000000"/>
          </a:solidFill>
          <a:latin typeface="Candara" pitchFamily="34" charset="0"/>
          <a:ea typeface="+mn-ea"/>
          <a:cs typeface="+mn-cs"/>
        </a:defRPr>
      </a:lvl5pPr>
      <a:lvl6pPr marL="26162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6pPr>
      <a:lvl7pPr marL="30734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7pPr>
      <a:lvl8pPr marL="35306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8pPr>
      <a:lvl9pPr marL="39878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Set-r53xvB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6.xml"/><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41.xml"/><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hyperlink" Target="http://www.youtube.com/watch?v=adLqv-gQv7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 Target="slide35.xml"/><Relationship Id="rId7" Type="http://schemas.openxmlformats.org/officeDocument/2006/relationships/diagramQuickStyle" Target="../diagrams/quickStyle10.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5.png"/><Relationship Id="rId4" Type="http://schemas.openxmlformats.org/officeDocument/2006/relationships/image" Target="../media/image30.jpeg"/><Relationship Id="rId9" Type="http://schemas.openxmlformats.org/officeDocument/2006/relationships/hyperlink" Target="http://www.jdpower.com/corporat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8.xm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www.landsend.com/customerservice/index.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4"/>
          <p:cNvPicPr>
            <a:picLocks noChangeAspect="1" noChangeArrowheads="1"/>
          </p:cNvPicPr>
          <p:nvPr/>
        </p:nvPicPr>
        <p:blipFill>
          <a:blip r:embed="rId3"/>
          <a:srcRect/>
          <a:stretch>
            <a:fillRect/>
          </a:stretch>
        </p:blipFill>
        <p:spPr bwMode="auto">
          <a:xfrm>
            <a:off x="925513" y="2193925"/>
            <a:ext cx="8229600" cy="3171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Inseparable Production and Consumption</a:t>
            </a:r>
          </a:p>
        </p:txBody>
      </p:sp>
      <p:sp>
        <p:nvSpPr>
          <p:cNvPr id="32770" name="Content Placeholder 9"/>
          <p:cNvSpPr>
            <a:spLocks noGrp="1"/>
          </p:cNvSpPr>
          <p:nvPr>
            <p:ph sz="half" idx="1"/>
          </p:nvPr>
        </p:nvSpPr>
        <p:spPr>
          <a:xfrm>
            <a:off x="503238" y="2027238"/>
            <a:ext cx="4841875" cy="4648200"/>
          </a:xfrm>
        </p:spPr>
        <p:txBody>
          <a:bodyPr/>
          <a:lstStyle/>
          <a:p>
            <a:r>
              <a:rPr lang="en-US" smtClean="0"/>
              <a:t>Production and consumption are simultaneous</a:t>
            </a:r>
          </a:p>
          <a:p>
            <a:r>
              <a:rPr lang="en-US" smtClean="0"/>
              <a:t>Little opportunity to test a service before use</a:t>
            </a:r>
          </a:p>
          <a:p>
            <a:r>
              <a:rPr lang="en-US" smtClean="0"/>
              <a:t>Lower risk by offering guarantees or warranties</a:t>
            </a:r>
          </a:p>
        </p:txBody>
      </p:sp>
      <p:sp>
        <p:nvSpPr>
          <p:cNvPr id="32771" name="Rectangle 3"/>
          <p:cNvSpPr>
            <a:spLocks noChangeArrowheads="1"/>
          </p:cNvSpPr>
          <p:nvPr/>
        </p:nvSpPr>
        <p:spPr bwMode="auto">
          <a:xfrm>
            <a:off x="504825" y="1951038"/>
            <a:ext cx="4451350" cy="4802187"/>
          </a:xfrm>
          <a:prstGeom prst="rect">
            <a:avLst/>
          </a:prstGeom>
          <a:noFill/>
          <a:ln w="9525">
            <a:noFill/>
            <a:miter lim="800000"/>
            <a:headEnd/>
            <a:tailEnd/>
          </a:ln>
        </p:spPr>
        <p:txBody>
          <a:bodyPr lIns="100794" tIns="50397" rIns="100794" bIns="50397"/>
          <a:lstStyle/>
          <a:p>
            <a:pPr marL="342900" indent="-342900" hangingPunct="0">
              <a:spcBef>
                <a:spcPct val="20000"/>
              </a:spcBef>
              <a:buClr>
                <a:srgbClr val="000000"/>
              </a:buClr>
              <a:buSzPct val="45000"/>
              <a:buFont typeface="Times New Roman" pitchFamily="18" charset="0"/>
              <a:buNone/>
            </a:pPr>
            <a:endParaRPr lang="en-US" sz="3200">
              <a:solidFill>
                <a:srgbClr val="000000"/>
              </a:solidFill>
              <a:latin typeface="Times New Roman" pitchFamily="18" charset="0"/>
            </a:endParaRPr>
          </a:p>
        </p:txBody>
      </p:sp>
      <p:pic>
        <p:nvPicPr>
          <p:cNvPr id="32772" name="Picture 5">
            <a:hlinkClick r:id="rId3"/>
          </p:cNvPr>
          <p:cNvPicPr>
            <a:picLocks noChangeAspect="1" noChangeArrowheads="1"/>
          </p:cNvPicPr>
          <p:nvPr/>
        </p:nvPicPr>
        <p:blipFill>
          <a:blip r:embed="rId4"/>
          <a:srcRect/>
          <a:stretch>
            <a:fillRect/>
          </a:stretch>
        </p:blipFill>
        <p:spPr bwMode="auto">
          <a:xfrm>
            <a:off x="9413875" y="6218238"/>
            <a:ext cx="503238" cy="469900"/>
          </a:xfrm>
          <a:prstGeom prst="rect">
            <a:avLst/>
          </a:prstGeom>
          <a:noFill/>
          <a:ln w="9398">
            <a:noFill/>
            <a:miter lim="800000"/>
            <a:headEnd/>
            <a:tailEnd/>
          </a:ln>
        </p:spPr>
      </p:pic>
      <p:sp>
        <p:nvSpPr>
          <p:cNvPr id="32773" name="Text Box 8"/>
          <p:cNvSpPr txBox="1">
            <a:spLocks noChangeArrowheads="1"/>
          </p:cNvSpPr>
          <p:nvPr/>
        </p:nvSpPr>
        <p:spPr bwMode="auto">
          <a:xfrm>
            <a:off x="8621713" y="6705600"/>
            <a:ext cx="1463675" cy="274638"/>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FedEx Commercial</a:t>
            </a:r>
          </a:p>
        </p:txBody>
      </p:sp>
      <p:pic>
        <p:nvPicPr>
          <p:cNvPr id="26634" name="Picture 10"/>
          <p:cNvPicPr>
            <a:picLocks noGrp="1" noChangeAspect="1" noChangeArrowheads="1"/>
          </p:cNvPicPr>
          <p:nvPr>
            <p:ph sz="half" idx="2"/>
          </p:nvPr>
        </p:nvPicPr>
        <p:blipFill>
          <a:blip r:embed="rId5"/>
          <a:srcRect/>
          <a:stretch>
            <a:fillRect/>
          </a:stretch>
        </p:blipFill>
        <p:spPr>
          <a:xfrm>
            <a:off x="5581332" y="1951037"/>
            <a:ext cx="3726180" cy="4511040"/>
          </a:xfrm>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title"/>
          </p:nvPr>
        </p:nvSpPr>
        <p:spPr/>
        <p:txBody>
          <a:bodyPr/>
          <a:lstStyle/>
          <a:p>
            <a:r>
              <a:rPr lang="en-US" smtClean="0"/>
              <a:t>Variable</a:t>
            </a:r>
          </a:p>
        </p:txBody>
      </p:sp>
      <p:graphicFrame>
        <p:nvGraphicFramePr>
          <p:cNvPr id="9" name="Content Placeholder 8"/>
          <p:cNvGraphicFramePr>
            <a:graphicFrameLocks noGrp="1"/>
          </p:cNvGraphicFramePr>
          <p:nvPr>
            <p:ph sz="half" idx="1"/>
          </p:nvPr>
        </p:nvGraphicFramePr>
        <p:xfrm>
          <a:off x="503238" y="2027238"/>
          <a:ext cx="44577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19" name="Picture 7"/>
          <p:cNvPicPr>
            <a:picLocks noGrp="1" noChangeAspect="1" noChangeArrowheads="1"/>
          </p:cNvPicPr>
          <p:nvPr>
            <p:ph sz="half" idx="2"/>
          </p:nvPr>
        </p:nvPicPr>
        <p:blipFill>
          <a:blip r:embed="rId7"/>
          <a:srcRect/>
          <a:stretch>
            <a:fillRect/>
          </a:stretch>
        </p:blipFill>
        <p:spPr>
          <a:xfrm>
            <a:off x="5113338" y="3281363"/>
            <a:ext cx="4459287" cy="2139950"/>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title"/>
          </p:nvPr>
        </p:nvSpPr>
        <p:spPr/>
        <p:txBody>
          <a:bodyPr/>
          <a:lstStyle/>
          <a:p>
            <a:r>
              <a:rPr lang="en-US" smtClean="0"/>
              <a:t>Perishable</a:t>
            </a:r>
          </a:p>
        </p:txBody>
      </p:sp>
      <p:sp>
        <p:nvSpPr>
          <p:cNvPr id="36866" name="Content Placeholder 36"/>
          <p:cNvSpPr>
            <a:spLocks noGrp="1"/>
          </p:cNvSpPr>
          <p:nvPr>
            <p:ph idx="1"/>
          </p:nvPr>
        </p:nvSpPr>
        <p:spPr/>
        <p:txBody>
          <a:bodyPr/>
          <a:lstStyle/>
          <a:p>
            <a:r>
              <a:rPr lang="en-US" smtClean="0"/>
              <a:t>How are each of these perishable services?</a:t>
            </a:r>
          </a:p>
          <a:p>
            <a:endParaRPr lang="en-US" smtClean="0"/>
          </a:p>
        </p:txBody>
      </p:sp>
      <p:pic>
        <p:nvPicPr>
          <p:cNvPr id="28682" name="Picture 10"/>
          <p:cNvPicPr>
            <a:picLocks noChangeAspect="1" noChangeArrowheads="1"/>
          </p:cNvPicPr>
          <p:nvPr/>
        </p:nvPicPr>
        <p:blipFill>
          <a:blip r:embed="rId3"/>
          <a:srcRect/>
          <a:stretch>
            <a:fillRect/>
          </a:stretch>
        </p:blipFill>
        <p:spPr bwMode="auto">
          <a:xfrm>
            <a:off x="544512" y="3802856"/>
            <a:ext cx="1965325" cy="131762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8683" name="Picture 11"/>
          <p:cNvPicPr>
            <a:picLocks noChangeAspect="1" noChangeArrowheads="1"/>
          </p:cNvPicPr>
          <p:nvPr/>
        </p:nvPicPr>
        <p:blipFill>
          <a:blip r:embed="rId4"/>
          <a:srcRect/>
          <a:stretch>
            <a:fillRect/>
          </a:stretch>
        </p:blipFill>
        <p:spPr bwMode="auto">
          <a:xfrm>
            <a:off x="7097712" y="3246437"/>
            <a:ext cx="2286000" cy="243046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8684" name="Picture 12"/>
          <p:cNvPicPr>
            <a:picLocks noChangeAspect="1" noChangeArrowheads="1"/>
          </p:cNvPicPr>
          <p:nvPr/>
        </p:nvPicPr>
        <p:blipFill>
          <a:blip r:embed="rId5"/>
          <a:srcRect/>
          <a:stretch>
            <a:fillRect/>
          </a:stretch>
        </p:blipFill>
        <p:spPr bwMode="auto">
          <a:xfrm>
            <a:off x="3100387" y="3333750"/>
            <a:ext cx="3406775" cy="225583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5"/>
          <p:cNvGrpSpPr>
            <a:grpSpLocks/>
          </p:cNvGrpSpPr>
          <p:nvPr/>
        </p:nvGrpSpPr>
        <p:grpSpPr bwMode="auto">
          <a:xfrm>
            <a:off x="620713" y="2179638"/>
            <a:ext cx="8961437" cy="4191000"/>
            <a:chOff x="773112" y="1951037"/>
            <a:chExt cx="8961120" cy="4800600"/>
          </a:xfrm>
        </p:grpSpPr>
        <p:sp>
          <p:nvSpPr>
            <p:cNvPr id="10" name="Content Placeholder 3"/>
            <p:cNvSpPr txBox="1">
              <a:spLocks/>
            </p:cNvSpPr>
            <p:nvPr/>
          </p:nvSpPr>
          <p:spPr bwMode="auto">
            <a:xfrm>
              <a:off x="1306493" y="2065596"/>
              <a:ext cx="8229309" cy="4571480"/>
            </a:xfrm>
            <a:prstGeom prst="roundRect">
              <a:avLst/>
            </a:prstGeom>
            <a:solidFill>
              <a:srgbClr val="E2F1FE"/>
            </a:solidFill>
            <a:ln w="9525">
              <a:noFill/>
              <a:round/>
              <a:headEnd/>
              <a:tailEnd/>
            </a:ln>
          </p:spPr>
          <p:txBody>
            <a:bodyPr lIns="0" tIns="0" rIns="0" bIns="0"/>
            <a:lstStyle/>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What are the four marketing elements that distinguish services from products?</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Why can’t we separate firms into just service or just product sellers?</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What are some of the ethical issues associated with marketing professional services?</a:t>
              </a:r>
            </a:p>
          </p:txBody>
        </p:sp>
        <p:sp>
          <p:nvSpPr>
            <p:cNvPr id="11" name="Rounded Rectangle 10"/>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sz="3200" dirty="0">
                <a:latin typeface="+mn-lt"/>
                <a:ea typeface="DejaVu Sans" charset="0"/>
                <a:cs typeface="DejaVu Sans" charset="0"/>
              </a:endParaRPr>
            </a:p>
          </p:txBody>
        </p:sp>
      </p:grpSp>
      <p:pic>
        <p:nvPicPr>
          <p:cNvPr id="38914" name="Picture 5" descr="check_yourself.jpg"/>
          <p:cNvPicPr>
            <a:picLocks noChangeAspect="1"/>
          </p:cNvPicPr>
          <p:nvPr/>
        </p:nvPicPr>
        <p:blipFill>
          <a:blip r:embed="rId3"/>
          <a:srcRect/>
          <a:stretch>
            <a:fillRect/>
          </a:stretch>
        </p:blipFill>
        <p:spPr bwMode="auto">
          <a:xfrm>
            <a:off x="392113" y="4046538"/>
            <a:ext cx="457200" cy="457200"/>
          </a:xfrm>
          <a:prstGeom prst="rect">
            <a:avLst/>
          </a:prstGeom>
          <a:noFill/>
          <a:ln w="9525">
            <a:noFill/>
            <a:miter lim="800000"/>
            <a:headEnd/>
            <a:tailEnd/>
          </a:ln>
        </p:spPr>
      </p:pic>
      <p:sp>
        <p:nvSpPr>
          <p:cNvPr id="38915" name="Title 21"/>
          <p:cNvSpPr>
            <a:spLocks noGrp="1"/>
          </p:cNvSpPr>
          <p:nvPr>
            <p:ph type="title"/>
          </p:nvPr>
        </p:nvSpPr>
        <p:spPr/>
        <p:txBody>
          <a:bodyPr/>
          <a:lstStyle/>
          <a:p>
            <a:r>
              <a:rPr lang="en-US" smtClean="0">
                <a:solidFill>
                  <a:schemeClr val="accent1"/>
                </a:solidFill>
              </a:rPr>
              <a:t>Check Yourself</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6"/>
          <p:cNvSpPr>
            <a:spLocks noGrp="1"/>
          </p:cNvSpPr>
          <p:nvPr>
            <p:ph type="title"/>
          </p:nvPr>
        </p:nvSpPr>
        <p:spPr/>
        <p:txBody>
          <a:bodyPr/>
          <a:lstStyle/>
          <a:p>
            <a:r>
              <a:rPr lang="en-US" smtClean="0"/>
              <a:t>Providing Great Service: </a:t>
            </a:r>
            <a:br>
              <a:rPr lang="en-US" smtClean="0"/>
            </a:br>
            <a:r>
              <a:rPr lang="en-US" smtClean="0"/>
              <a:t>The Gaps Model</a:t>
            </a:r>
          </a:p>
        </p:txBody>
      </p:sp>
      <p:sp>
        <p:nvSpPr>
          <p:cNvPr id="43010" name="AutoShape 2"/>
          <p:cNvSpPr>
            <a:spLocks noChangeArrowheads="1"/>
          </p:cNvSpPr>
          <p:nvPr/>
        </p:nvSpPr>
        <p:spPr bwMode="auto">
          <a:xfrm>
            <a:off x="622300" y="801688"/>
            <a:ext cx="8737600" cy="657225"/>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pic>
        <p:nvPicPr>
          <p:cNvPr id="43011" name="Picture 7" descr="gre80954_1203"/>
          <p:cNvPicPr>
            <a:picLocks noChangeAspect="1" noChangeArrowheads="1"/>
          </p:cNvPicPr>
          <p:nvPr/>
        </p:nvPicPr>
        <p:blipFill>
          <a:blip r:embed="rId3"/>
          <a:srcRect/>
          <a:stretch>
            <a:fillRect/>
          </a:stretch>
        </p:blipFill>
        <p:spPr bwMode="auto">
          <a:xfrm>
            <a:off x="115888" y="2093913"/>
            <a:ext cx="9953625" cy="4124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6"/>
          <p:cNvSpPr>
            <a:spLocks noGrp="1"/>
          </p:cNvSpPr>
          <p:nvPr>
            <p:ph type="title"/>
          </p:nvPr>
        </p:nvSpPr>
        <p:spPr/>
        <p:txBody>
          <a:bodyPr/>
          <a:lstStyle/>
          <a:p>
            <a:r>
              <a:rPr lang="en-US" smtClean="0"/>
              <a:t>The </a:t>
            </a:r>
            <a:r>
              <a:rPr lang="en-US" smtClean="0">
                <a:hlinkClick r:id="rId3" action="ppaction://hlinksldjump"/>
              </a:rPr>
              <a:t>Knowledge Gap</a:t>
            </a:r>
            <a:r>
              <a:rPr lang="en-US" smtClean="0"/>
              <a:t>: </a:t>
            </a:r>
            <a:br>
              <a:rPr lang="en-US" smtClean="0"/>
            </a:br>
            <a:r>
              <a:rPr lang="en-US" smtClean="0"/>
              <a:t>Knowing What Customers Want</a:t>
            </a:r>
          </a:p>
        </p:txBody>
      </p:sp>
      <p:graphicFrame>
        <p:nvGraphicFramePr>
          <p:cNvPr id="27" name="Content Placeholder 26"/>
          <p:cNvGraphicFramePr>
            <a:graphicFrameLocks noGrp="1"/>
          </p:cNvGraphicFramePr>
          <p:nvPr>
            <p:ph idx="1"/>
          </p:nvPr>
        </p:nvGraphicFramePr>
        <p:xfrm>
          <a:off x="503238" y="1992312"/>
          <a:ext cx="9069387" cy="4759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059" name="AutoShape 2"/>
          <p:cNvSpPr>
            <a:spLocks noChangeArrowheads="1"/>
          </p:cNvSpPr>
          <p:nvPr/>
        </p:nvSpPr>
        <p:spPr bwMode="auto">
          <a:xfrm>
            <a:off x="703263" y="785813"/>
            <a:ext cx="8737600" cy="657225"/>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sp>
        <p:nvSpPr>
          <p:cNvPr id="45060" name="Text Box 5"/>
          <p:cNvSpPr txBox="1">
            <a:spLocks noChangeArrowheads="1"/>
          </p:cNvSpPr>
          <p:nvPr/>
        </p:nvSpPr>
        <p:spPr bwMode="auto">
          <a:xfrm>
            <a:off x="3135313" y="3627438"/>
            <a:ext cx="3787775" cy="1219200"/>
          </a:xfrm>
          <a:prstGeom prst="rect">
            <a:avLst/>
          </a:prstGeom>
          <a:noFill/>
          <a:ln w="9525">
            <a:noFill/>
            <a:miter lim="800000"/>
            <a:headEnd/>
            <a:tailEnd/>
          </a:ln>
        </p:spPr>
        <p:txBody>
          <a:bodyPr lIns="100794" tIns="50397" rIns="100794" bIns="50397" anchor="ctr"/>
          <a:lstStyle/>
          <a:p>
            <a:pPr algn="ctr" defTabSz="503238" eaLnBrk="0" hangingPunct="0">
              <a:spcBef>
                <a:spcPct val="50000"/>
              </a:spcBef>
            </a:pPr>
            <a:r>
              <a:rPr lang="en-US" sz="3200" b="1">
                <a:solidFill>
                  <a:srgbClr val="000000"/>
                </a:solidFill>
                <a:latin typeface="Candara" pitchFamily="34" charset="0"/>
              </a:rPr>
              <a:t>The Knowledge Gap</a:t>
            </a:r>
            <a:endParaRPr lang="en-US" sz="3200">
              <a:solidFill>
                <a:srgbClr val="000000"/>
              </a:solidFill>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8"/>
          <p:cNvSpPr>
            <a:spLocks noGrp="1"/>
          </p:cNvSpPr>
          <p:nvPr>
            <p:ph type="title"/>
          </p:nvPr>
        </p:nvSpPr>
        <p:spPr/>
        <p:txBody>
          <a:bodyPr/>
          <a:lstStyle/>
          <a:p>
            <a:r>
              <a:rPr lang="en-US" smtClean="0"/>
              <a:t>Filling the Knowledge Gap</a:t>
            </a:r>
          </a:p>
        </p:txBody>
      </p:sp>
      <p:pic>
        <p:nvPicPr>
          <p:cNvPr id="49154" name="Picture 6" descr="knowledge gap"/>
          <p:cNvPicPr>
            <a:picLocks noGrp="1" noChangeAspect="1" noChangeArrowheads="1"/>
          </p:cNvPicPr>
          <p:nvPr>
            <p:ph sz="half" idx="1"/>
          </p:nvPr>
        </p:nvPicPr>
        <p:blipFill>
          <a:blip r:embed="rId3"/>
          <a:srcRect/>
          <a:stretch>
            <a:fillRect/>
          </a:stretch>
        </p:blipFill>
        <p:spPr>
          <a:xfrm>
            <a:off x="503238" y="2239963"/>
            <a:ext cx="4457700" cy="4222750"/>
          </a:xfrm>
        </p:spPr>
      </p:pic>
      <p:graphicFrame>
        <p:nvGraphicFramePr>
          <p:cNvPr id="50" name="Content Placeholder 49"/>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156" name="AutoShape 3"/>
          <p:cNvSpPr>
            <a:spLocks noChangeArrowheads="1"/>
          </p:cNvSpPr>
          <p:nvPr/>
        </p:nvSpPr>
        <p:spPr bwMode="auto">
          <a:xfrm>
            <a:off x="719138" y="482600"/>
            <a:ext cx="8736012" cy="658813"/>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6"/>
          <p:cNvSpPr>
            <a:spLocks noGrp="1"/>
          </p:cNvSpPr>
          <p:nvPr>
            <p:ph type="title"/>
          </p:nvPr>
        </p:nvSpPr>
        <p:spPr/>
        <p:txBody>
          <a:bodyPr/>
          <a:lstStyle/>
          <a:p>
            <a:r>
              <a:rPr lang="en-US" smtClean="0"/>
              <a:t>Understanding Customer Expectations</a:t>
            </a:r>
          </a:p>
        </p:txBody>
      </p:sp>
      <p:graphicFrame>
        <p:nvGraphicFramePr>
          <p:cNvPr id="27" name="Content Placeholder 26"/>
          <p:cNvGraphicFramePr>
            <a:graphicFrameLocks noGrp="1"/>
          </p:cNvGraphicFramePr>
          <p:nvPr>
            <p:ph idx="1"/>
          </p:nvPr>
        </p:nvGraphicFramePr>
        <p:xfrm>
          <a:off x="503238" y="1992312"/>
          <a:ext cx="9069387" cy="224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AutoShape 2"/>
          <p:cNvSpPr>
            <a:spLocks noChangeArrowheads="1"/>
          </p:cNvSpPr>
          <p:nvPr/>
        </p:nvSpPr>
        <p:spPr bwMode="auto">
          <a:xfrm>
            <a:off x="604838" y="706438"/>
            <a:ext cx="8737600" cy="658812"/>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pic>
        <p:nvPicPr>
          <p:cNvPr id="36869" name="Picture 4" descr="castle"/>
          <p:cNvPicPr>
            <a:picLocks noChangeAspect="1" noChangeArrowheads="1"/>
          </p:cNvPicPr>
          <p:nvPr/>
        </p:nvPicPr>
        <p:blipFill>
          <a:blip r:embed="rId7"/>
          <a:srcRect/>
          <a:stretch>
            <a:fillRect/>
          </a:stretch>
        </p:blipFill>
        <p:spPr bwMode="auto">
          <a:xfrm>
            <a:off x="904875" y="4494212"/>
            <a:ext cx="3651250" cy="2409825"/>
          </a:xfrm>
          <a:prstGeom prst="rect">
            <a:avLst/>
          </a:prstGeom>
          <a:ln>
            <a:noFill/>
          </a:ln>
          <a:effectLst>
            <a:softEdge rad="112500"/>
          </a:effectLst>
        </p:spPr>
      </p:pic>
      <p:pic>
        <p:nvPicPr>
          <p:cNvPr id="36870" name="Picture 5" descr="motel"/>
          <p:cNvPicPr>
            <a:picLocks noChangeAspect="1" noChangeArrowheads="1"/>
          </p:cNvPicPr>
          <p:nvPr/>
        </p:nvPicPr>
        <p:blipFill>
          <a:blip r:embed="rId8"/>
          <a:srcRect/>
          <a:stretch>
            <a:fillRect/>
          </a:stretch>
        </p:blipFill>
        <p:spPr bwMode="auto">
          <a:xfrm>
            <a:off x="6300788" y="4494212"/>
            <a:ext cx="2925762" cy="2409825"/>
          </a:xfrm>
          <a:prstGeom prst="rect">
            <a:avLst/>
          </a:prstGeom>
          <a:ln>
            <a:noFill/>
          </a:ln>
          <a:effectLst>
            <a:softEdge rad="112500"/>
          </a:effectLst>
        </p:spPr>
      </p:pic>
      <p:sp>
        <p:nvSpPr>
          <p:cNvPr id="53254" name="Text Box 6"/>
          <p:cNvSpPr txBox="1">
            <a:spLocks noChangeArrowheads="1"/>
          </p:cNvSpPr>
          <p:nvPr/>
        </p:nvSpPr>
        <p:spPr bwMode="auto">
          <a:xfrm>
            <a:off x="4787900" y="5395913"/>
            <a:ext cx="1319213" cy="593725"/>
          </a:xfrm>
          <a:prstGeom prst="rect">
            <a:avLst/>
          </a:prstGeom>
          <a:noFill/>
          <a:ln w="9525">
            <a:noFill/>
            <a:miter lim="800000"/>
            <a:headEnd/>
            <a:tailEnd/>
          </a:ln>
        </p:spPr>
        <p:txBody>
          <a:bodyPr wrap="none" lIns="100794" tIns="50397" rIns="100794" bIns="50397">
            <a:spAutoFit/>
          </a:bodyPr>
          <a:lstStyle/>
          <a:p>
            <a:pPr defTabSz="503238"/>
            <a:r>
              <a:rPr lang="en-US" sz="3200">
                <a:solidFill>
                  <a:srgbClr val="000000"/>
                </a:solidFill>
                <a:latin typeface="Candara" pitchFamily="34" charset="0"/>
              </a:rPr>
              <a:t>versus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p:txBody>
          <a:bodyPr/>
          <a:lstStyle/>
          <a:p>
            <a:r>
              <a:rPr lang="en-US" smtClean="0"/>
              <a:t>Evaluating </a:t>
            </a:r>
            <a:r>
              <a:rPr lang="en-US" smtClean="0">
                <a:hlinkClick r:id="rId3" action="ppaction://hlinksldjump"/>
              </a:rPr>
              <a:t>Service Quality</a:t>
            </a:r>
            <a:endParaRPr lang="en-US" smtClean="0"/>
          </a:p>
        </p:txBody>
      </p:sp>
      <p:sp>
        <p:nvSpPr>
          <p:cNvPr id="55298" name="AutoShape 2"/>
          <p:cNvSpPr>
            <a:spLocks noChangeArrowheads="1"/>
          </p:cNvSpPr>
          <p:nvPr/>
        </p:nvSpPr>
        <p:spPr bwMode="auto">
          <a:xfrm>
            <a:off x="638175" y="433388"/>
            <a:ext cx="8737600" cy="658812"/>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pic>
        <p:nvPicPr>
          <p:cNvPr id="55299" name="Picture 7" descr="gre80954_1204"/>
          <p:cNvPicPr>
            <a:picLocks noChangeAspect="1" noChangeArrowheads="1"/>
          </p:cNvPicPr>
          <p:nvPr/>
        </p:nvPicPr>
        <p:blipFill>
          <a:blip r:embed="rId4"/>
          <a:srcRect/>
          <a:stretch>
            <a:fillRect/>
          </a:stretch>
        </p:blipFill>
        <p:spPr bwMode="auto">
          <a:xfrm>
            <a:off x="1073150" y="1798638"/>
            <a:ext cx="7934325" cy="525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5"/>
          <p:cNvSpPr>
            <a:spLocks noGrp="1"/>
          </p:cNvSpPr>
          <p:nvPr>
            <p:ph type="title"/>
          </p:nvPr>
        </p:nvSpPr>
        <p:spPr/>
        <p:txBody>
          <a:bodyPr/>
          <a:lstStyle/>
          <a:p>
            <a:r>
              <a:rPr lang="en-US" smtClean="0"/>
              <a:t>Marketing Research: </a:t>
            </a:r>
            <a:br>
              <a:rPr lang="en-US" smtClean="0"/>
            </a:br>
            <a:r>
              <a:rPr lang="en-US" smtClean="0"/>
              <a:t>Understanding Customers</a:t>
            </a:r>
          </a:p>
        </p:txBody>
      </p:sp>
      <p:sp>
        <p:nvSpPr>
          <p:cNvPr id="57346" name="AutoShape 2"/>
          <p:cNvSpPr>
            <a:spLocks noChangeArrowheads="1"/>
          </p:cNvSpPr>
          <p:nvPr/>
        </p:nvSpPr>
        <p:spPr bwMode="auto">
          <a:xfrm>
            <a:off x="638175" y="738188"/>
            <a:ext cx="8737600" cy="658812"/>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sp>
        <p:nvSpPr>
          <p:cNvPr id="174085" name="Text Box 5">
            <a:hlinkClick r:id="rId3" action="ppaction://hlinksldjump"/>
          </p:cNvPr>
          <p:cNvSpPr txBox="1">
            <a:spLocks noChangeArrowheads="1"/>
          </p:cNvSpPr>
          <p:nvPr/>
        </p:nvSpPr>
        <p:spPr bwMode="auto">
          <a:xfrm>
            <a:off x="1747838" y="6218238"/>
            <a:ext cx="6508750" cy="657225"/>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lIns="100794" tIns="50397" rIns="100794" bIns="50397">
            <a:spAutoFit/>
          </a:bodyPr>
          <a:lstStyle/>
          <a:p>
            <a:pPr algn="ctr" defTabSz="503238" eaLnBrk="0" hangingPunct="0">
              <a:spcBef>
                <a:spcPct val="50000"/>
              </a:spcBef>
              <a:defRPr/>
            </a:pPr>
            <a:r>
              <a:rPr lang="en-US" sz="3200" dirty="0">
                <a:solidFill>
                  <a:srgbClr val="000000"/>
                </a:solidFill>
              </a:rPr>
              <a:t>Voice-of-customer program</a:t>
            </a:r>
          </a:p>
        </p:txBody>
      </p:sp>
      <p:sp>
        <p:nvSpPr>
          <p:cNvPr id="57348" name="Line 10"/>
          <p:cNvSpPr>
            <a:spLocks noChangeShapeType="1"/>
          </p:cNvSpPr>
          <p:nvPr/>
        </p:nvSpPr>
        <p:spPr bwMode="auto">
          <a:xfrm flipH="1">
            <a:off x="655638" y="2281238"/>
            <a:ext cx="2193925" cy="1727200"/>
          </a:xfrm>
          <a:prstGeom prst="line">
            <a:avLst/>
          </a:prstGeom>
          <a:noFill/>
          <a:ln w="38100">
            <a:solidFill>
              <a:schemeClr val="tx1"/>
            </a:solidFill>
            <a:round/>
            <a:headEnd/>
            <a:tailEnd/>
          </a:ln>
        </p:spPr>
        <p:txBody>
          <a:bodyPr>
            <a:spAutoFit/>
          </a:bodyPr>
          <a:lstStyle/>
          <a:p>
            <a:endParaRPr lang="en-US"/>
          </a:p>
        </p:txBody>
      </p:sp>
      <p:sp>
        <p:nvSpPr>
          <p:cNvPr id="57349" name="Line 11"/>
          <p:cNvSpPr>
            <a:spLocks noChangeShapeType="1"/>
          </p:cNvSpPr>
          <p:nvPr/>
        </p:nvSpPr>
        <p:spPr bwMode="auto">
          <a:xfrm>
            <a:off x="639763" y="2312988"/>
            <a:ext cx="2495550" cy="1695450"/>
          </a:xfrm>
          <a:prstGeom prst="line">
            <a:avLst/>
          </a:prstGeom>
          <a:noFill/>
          <a:ln w="28575">
            <a:solidFill>
              <a:schemeClr val="tx1"/>
            </a:solidFill>
            <a:round/>
            <a:headEnd/>
            <a:tailEnd/>
          </a:ln>
        </p:spPr>
        <p:txBody>
          <a:bodyPr>
            <a:spAutoFit/>
          </a:bodyPr>
          <a:lstStyle/>
          <a:p>
            <a:endParaRPr lang="en-US"/>
          </a:p>
        </p:txBody>
      </p:sp>
      <p:pic>
        <p:nvPicPr>
          <p:cNvPr id="57350" name="Picture 14">
            <a:hlinkClick r:id="rId4"/>
          </p:cNvPr>
          <p:cNvPicPr>
            <a:picLocks noChangeAspect="1" noChangeArrowheads="1"/>
          </p:cNvPicPr>
          <p:nvPr/>
        </p:nvPicPr>
        <p:blipFill>
          <a:blip r:embed="rId5"/>
          <a:srcRect/>
          <a:stretch>
            <a:fillRect/>
          </a:stretch>
        </p:blipFill>
        <p:spPr bwMode="auto">
          <a:xfrm>
            <a:off x="8964613" y="6281738"/>
            <a:ext cx="503237" cy="469900"/>
          </a:xfrm>
          <a:prstGeom prst="rect">
            <a:avLst/>
          </a:prstGeom>
          <a:noFill/>
          <a:ln w="9398">
            <a:noFill/>
            <a:miter lim="800000"/>
            <a:headEnd/>
            <a:tailEnd/>
          </a:ln>
        </p:spPr>
      </p:pic>
      <p:sp>
        <p:nvSpPr>
          <p:cNvPr id="57351" name="Text Box 15"/>
          <p:cNvSpPr txBox="1">
            <a:spLocks noChangeArrowheads="1"/>
          </p:cNvSpPr>
          <p:nvPr/>
        </p:nvSpPr>
        <p:spPr bwMode="auto">
          <a:xfrm>
            <a:off x="8393113" y="6781800"/>
            <a:ext cx="1646237" cy="274638"/>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YouTube Commercial</a:t>
            </a:r>
          </a:p>
        </p:txBody>
      </p:sp>
      <p:pic>
        <p:nvPicPr>
          <p:cNvPr id="38928" name="Picture 16"/>
          <p:cNvPicPr>
            <a:picLocks noChangeAspect="1" noChangeArrowheads="1"/>
          </p:cNvPicPr>
          <p:nvPr/>
        </p:nvPicPr>
        <p:blipFill>
          <a:blip r:embed="rId6"/>
          <a:srcRect/>
          <a:stretch>
            <a:fillRect/>
          </a:stretch>
        </p:blipFill>
        <p:spPr bwMode="auto">
          <a:xfrm>
            <a:off x="3938588" y="3475037"/>
            <a:ext cx="2201862" cy="2705100"/>
          </a:xfrm>
          <a:prstGeom prst="rect">
            <a:avLst/>
          </a:prstGeom>
          <a:ln>
            <a:noFill/>
          </a:ln>
          <a:effectLst>
            <a:softEdge rad="112500"/>
          </a:effectLst>
        </p:spPr>
      </p:pic>
      <p:grpSp>
        <p:nvGrpSpPr>
          <p:cNvPr id="57353" name="Group 27"/>
          <p:cNvGrpSpPr>
            <a:grpSpLocks/>
          </p:cNvGrpSpPr>
          <p:nvPr/>
        </p:nvGrpSpPr>
        <p:grpSpPr bwMode="auto">
          <a:xfrm>
            <a:off x="468313" y="2165350"/>
            <a:ext cx="2801937" cy="1919288"/>
            <a:chOff x="468313" y="2165350"/>
            <a:chExt cx="2801937" cy="1919288"/>
          </a:xfrm>
        </p:grpSpPr>
        <p:sp>
          <p:nvSpPr>
            <p:cNvPr id="57357" name="AutoShape 8"/>
            <p:cNvSpPr>
              <a:spLocks noChangeArrowheads="1"/>
            </p:cNvSpPr>
            <p:nvPr/>
          </p:nvSpPr>
          <p:spPr bwMode="auto">
            <a:xfrm>
              <a:off x="468313" y="2165350"/>
              <a:ext cx="2801937" cy="1919288"/>
            </a:xfrm>
            <a:prstGeom prst="wedgeRectCallout">
              <a:avLst>
                <a:gd name="adj1" fmla="val 74986"/>
                <a:gd name="adj2" fmla="val 57477"/>
              </a:avLst>
            </a:prstGeom>
            <a:noFill/>
            <a:ln w="9525" algn="ctr">
              <a:solidFill>
                <a:srgbClr val="000000"/>
              </a:solidFill>
              <a:miter lim="800000"/>
              <a:headEnd/>
              <a:tailEnd/>
            </a:ln>
          </p:spPr>
          <p:txBody>
            <a:bodyPr lIns="100794" tIns="50397" rIns="100794" bIns="50397"/>
            <a:lstStyle/>
            <a:p>
              <a:pPr algn="ctr" defTabSz="503238" eaLnBrk="0" hangingPunct="0">
                <a:spcBef>
                  <a:spcPct val="50000"/>
                </a:spcBef>
              </a:pPr>
              <a:endParaRPr lang="en-US" sz="2000" b="1">
                <a:solidFill>
                  <a:srgbClr val="000000"/>
                </a:solidFill>
                <a:latin typeface="Candara" pitchFamily="34" charset="0"/>
              </a:endParaRPr>
            </a:p>
          </p:txBody>
        </p:sp>
        <p:pic>
          <p:nvPicPr>
            <p:cNvPr id="57358" name="Picture 17"/>
            <p:cNvPicPr>
              <a:picLocks noChangeAspect="1" noChangeArrowheads="1"/>
            </p:cNvPicPr>
            <p:nvPr/>
          </p:nvPicPr>
          <p:blipFill>
            <a:blip r:embed="rId7"/>
            <a:srcRect/>
            <a:stretch>
              <a:fillRect/>
            </a:stretch>
          </p:blipFill>
          <p:spPr bwMode="auto">
            <a:xfrm>
              <a:off x="506412" y="2195512"/>
              <a:ext cx="2705100" cy="1812925"/>
            </a:xfrm>
            <a:prstGeom prst="rect">
              <a:avLst/>
            </a:prstGeom>
            <a:noFill/>
            <a:ln w="9525">
              <a:noFill/>
              <a:miter lim="800000"/>
              <a:headEnd/>
              <a:tailEnd/>
            </a:ln>
          </p:spPr>
        </p:pic>
      </p:grpSp>
      <p:grpSp>
        <p:nvGrpSpPr>
          <p:cNvPr id="57354" name="Group 26"/>
          <p:cNvGrpSpPr>
            <a:grpSpLocks/>
          </p:cNvGrpSpPr>
          <p:nvPr/>
        </p:nvGrpSpPr>
        <p:grpSpPr bwMode="auto">
          <a:xfrm>
            <a:off x="6654800" y="2241550"/>
            <a:ext cx="2881313" cy="1919288"/>
            <a:chOff x="6654800" y="2241550"/>
            <a:chExt cx="2881313" cy="1919288"/>
          </a:xfrm>
        </p:grpSpPr>
        <p:sp>
          <p:nvSpPr>
            <p:cNvPr id="57355" name="AutoShape 7"/>
            <p:cNvSpPr>
              <a:spLocks noChangeArrowheads="1"/>
            </p:cNvSpPr>
            <p:nvPr/>
          </p:nvSpPr>
          <p:spPr bwMode="auto">
            <a:xfrm>
              <a:off x="6654800" y="2241550"/>
              <a:ext cx="2881313" cy="1919288"/>
            </a:xfrm>
            <a:prstGeom prst="wedgeRectCallout">
              <a:avLst>
                <a:gd name="adj1" fmla="val -58444"/>
                <a:gd name="adj2" fmla="val 78352"/>
              </a:avLst>
            </a:prstGeom>
            <a:noFill/>
            <a:ln w="9525" algn="ctr">
              <a:solidFill>
                <a:srgbClr val="000000"/>
              </a:solidFill>
              <a:miter lim="800000"/>
              <a:headEnd/>
              <a:tailEnd/>
            </a:ln>
          </p:spPr>
          <p:txBody>
            <a:bodyPr lIns="100794" tIns="50397" rIns="100794" bIns="50397"/>
            <a:lstStyle/>
            <a:p>
              <a:pPr algn="ctr" defTabSz="503238" eaLnBrk="0" hangingPunct="0">
                <a:spcBef>
                  <a:spcPct val="50000"/>
                </a:spcBef>
              </a:pPr>
              <a:endParaRPr lang="en-US" sz="2000" b="1">
                <a:solidFill>
                  <a:srgbClr val="000000"/>
                </a:solidFill>
                <a:latin typeface="Candara" pitchFamily="34" charset="0"/>
              </a:endParaRPr>
            </a:p>
          </p:txBody>
        </p:sp>
        <p:pic>
          <p:nvPicPr>
            <p:cNvPr id="57356" name="Picture 18"/>
            <p:cNvPicPr>
              <a:picLocks noChangeAspect="1" noChangeArrowheads="1"/>
            </p:cNvPicPr>
            <p:nvPr/>
          </p:nvPicPr>
          <p:blipFill>
            <a:blip r:embed="rId8"/>
            <a:srcRect/>
            <a:stretch>
              <a:fillRect/>
            </a:stretch>
          </p:blipFill>
          <p:spPr bwMode="auto">
            <a:xfrm>
              <a:off x="6716712" y="2332037"/>
              <a:ext cx="2705100" cy="18065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Learning Objectives</a:t>
            </a:r>
          </a:p>
        </p:txBody>
      </p:sp>
      <p:sp>
        <p:nvSpPr>
          <p:cNvPr id="14338" name="Content Placeholder 2"/>
          <p:cNvSpPr>
            <a:spLocks noGrp="1"/>
          </p:cNvSpPr>
          <p:nvPr>
            <p:ph type="body" sz="quarter" idx="10"/>
          </p:nvPr>
        </p:nvSpPr>
        <p:spPr>
          <a:xfrm>
            <a:off x="696913" y="2484438"/>
            <a:ext cx="8763000" cy="3810000"/>
          </a:xfrm>
        </p:spPr>
        <p:txBody>
          <a:bodyPr/>
          <a:lstStyle/>
          <a:p>
            <a:r>
              <a:rPr lang="en-US" sz="3100" smtClean="0"/>
              <a:t>How does the marketing of services differ from the marketing of products?</a:t>
            </a:r>
          </a:p>
          <a:p>
            <a:r>
              <a:rPr lang="en-US" sz="3100" smtClean="0"/>
              <a:t>Why is it important that service marketers know what customers expect?</a:t>
            </a:r>
          </a:p>
          <a:p>
            <a:r>
              <a:rPr lang="en-US" sz="3100" smtClean="0"/>
              <a:t>What can firms do to help employees provide better service?</a:t>
            </a:r>
          </a:p>
          <a:p>
            <a:r>
              <a:rPr lang="en-US" sz="3100" smtClean="0"/>
              <a:t>What should firms do when a service fails?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1"/>
          <p:cNvSpPr>
            <a:spLocks noGrp="1"/>
          </p:cNvSpPr>
          <p:nvPr>
            <p:ph type="title"/>
          </p:nvPr>
        </p:nvSpPr>
        <p:spPr/>
        <p:txBody>
          <a:bodyPr/>
          <a:lstStyle/>
          <a:p>
            <a:r>
              <a:rPr lang="en-US" smtClean="0">
                <a:hlinkClick r:id="rId3" action="ppaction://hlinksldjump"/>
              </a:rPr>
              <a:t>Zone of Tolerance</a:t>
            </a:r>
            <a:endParaRPr lang="en-US" smtClean="0"/>
          </a:p>
        </p:txBody>
      </p:sp>
      <p:graphicFrame>
        <p:nvGraphicFramePr>
          <p:cNvPr id="26" name="Content Placeholder 25"/>
          <p:cNvGraphicFramePr>
            <a:graphicFrameLocks noGrp="1"/>
          </p:cNvGraphicFramePr>
          <p:nvPr>
            <p:ph idx="1"/>
          </p:nvPr>
        </p:nvGraphicFramePr>
        <p:xfrm>
          <a:off x="503238" y="1992312"/>
          <a:ext cx="9069387" cy="4759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9395" name="AutoShape 2"/>
          <p:cNvSpPr>
            <a:spLocks noChangeArrowheads="1"/>
          </p:cNvSpPr>
          <p:nvPr/>
        </p:nvSpPr>
        <p:spPr bwMode="auto">
          <a:xfrm>
            <a:off x="638175" y="433388"/>
            <a:ext cx="8737600" cy="658812"/>
          </a:xfrm>
          <a:prstGeom prst="roundRect">
            <a:avLst>
              <a:gd name="adj" fmla="val 21667"/>
            </a:avLst>
          </a:prstGeom>
          <a:noFill/>
          <a:ln w="28575">
            <a:noFill/>
            <a:round/>
            <a:headEnd/>
            <a:tailEnd/>
          </a:ln>
        </p:spPr>
        <p:txBody>
          <a:bodyPr lIns="100794" tIns="50397" rIns="100794" bIns="50397" anchor="b"/>
          <a:lstStyle/>
          <a:p>
            <a:pPr algn="ctr" hangingPunct="0">
              <a:lnSpc>
                <a:spcPct val="97000"/>
              </a:lnSpc>
              <a:buClr>
                <a:srgbClr val="000000"/>
              </a:buClr>
              <a:buSzPct val="45000"/>
              <a:buFont typeface="Wingdings" pitchFamily="2" charset="2"/>
              <a:buNone/>
            </a:pPr>
            <a:endParaRPr lang="en-US" sz="4400" b="1">
              <a:solidFill>
                <a:srgbClr val="000000"/>
              </a:solidFill>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title"/>
          </p:nvPr>
        </p:nvSpPr>
        <p:spPr/>
        <p:txBody>
          <a:bodyPr/>
          <a:lstStyle/>
          <a:p>
            <a:r>
              <a:rPr lang="en-US" smtClean="0"/>
              <a:t>Customer Evaluation </a:t>
            </a:r>
            <a:br>
              <a:rPr lang="en-US" smtClean="0"/>
            </a:br>
            <a:r>
              <a:rPr lang="en-US" smtClean="0"/>
              <a:t>of Service Quality</a:t>
            </a:r>
          </a:p>
        </p:txBody>
      </p:sp>
      <p:pic>
        <p:nvPicPr>
          <p:cNvPr id="61442" name="Picture 6" descr="gre80954_1206"/>
          <p:cNvPicPr>
            <a:picLocks noChangeAspect="1" noChangeArrowheads="1"/>
          </p:cNvPicPr>
          <p:nvPr/>
        </p:nvPicPr>
        <p:blipFill>
          <a:blip r:embed="rId3"/>
          <a:srcRect/>
          <a:stretch>
            <a:fillRect/>
          </a:stretch>
        </p:blipFill>
        <p:spPr bwMode="auto">
          <a:xfrm>
            <a:off x="1230313" y="1762125"/>
            <a:ext cx="7696200" cy="52181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title"/>
          </p:nvPr>
        </p:nvSpPr>
        <p:spPr/>
        <p:txBody>
          <a:bodyPr/>
          <a:lstStyle/>
          <a:p>
            <a:r>
              <a:rPr lang="en-US" smtClean="0"/>
              <a:t>The </a:t>
            </a:r>
            <a:r>
              <a:rPr lang="en-US" smtClean="0">
                <a:hlinkClick r:id="rId3" action="ppaction://hlinksldjump"/>
              </a:rPr>
              <a:t>Standards Gap</a:t>
            </a:r>
            <a:r>
              <a:rPr lang="en-US" smtClean="0"/>
              <a:t>: </a:t>
            </a:r>
            <a:br>
              <a:rPr lang="en-US" smtClean="0"/>
            </a:br>
            <a:r>
              <a:rPr lang="en-US" smtClean="0"/>
              <a:t>Setting Service Standards</a:t>
            </a:r>
          </a:p>
        </p:txBody>
      </p:sp>
      <p:sp>
        <p:nvSpPr>
          <p:cNvPr id="182277" name="Text Box 5">
            <a:hlinkHover r:id="" action="ppaction://hlinkshowjump?jump=nextslide" highlightClick="1"/>
          </p:cNvPr>
          <p:cNvSpPr txBox="1">
            <a:spLocks noChangeArrowheads="1"/>
          </p:cNvSpPr>
          <p:nvPr/>
        </p:nvSpPr>
        <p:spPr bwMode="auto">
          <a:xfrm>
            <a:off x="468313" y="5913438"/>
            <a:ext cx="9144000" cy="657225"/>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lIns="100794" tIns="50397" rIns="100794" bIns="50397">
            <a:spAutoFit/>
          </a:bodyPr>
          <a:lstStyle/>
          <a:p>
            <a:pPr algn="ctr" defTabSz="503238" eaLnBrk="0" hangingPunct="0">
              <a:spcBef>
                <a:spcPct val="50000"/>
              </a:spcBef>
              <a:defRPr/>
            </a:pPr>
            <a:r>
              <a:rPr lang="en-US" sz="3200" dirty="0">
                <a:solidFill>
                  <a:srgbClr val="000000"/>
                </a:solidFill>
              </a:rPr>
              <a:t>Developing systems to ensure high-quality service</a:t>
            </a:r>
          </a:p>
        </p:txBody>
      </p:sp>
      <p:sp>
        <p:nvSpPr>
          <p:cNvPr id="182279" name="Text Box 7">
            <a:hlinkHover r:id="" action="ppaction://hlinkshowjump?jump=nextslide" highlightClick="1"/>
          </p:cNvPr>
          <p:cNvSpPr txBox="1">
            <a:spLocks noChangeArrowheads="1"/>
          </p:cNvSpPr>
          <p:nvPr/>
        </p:nvSpPr>
        <p:spPr bwMode="auto">
          <a:xfrm>
            <a:off x="1050925" y="1928813"/>
            <a:ext cx="8108950" cy="65722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lIns="100794" tIns="50397" rIns="100794" bIns="50397">
            <a:spAutoFit/>
          </a:bodyPr>
          <a:lstStyle/>
          <a:p>
            <a:pPr algn="ctr" defTabSz="503238" eaLnBrk="0" hangingPunct="0">
              <a:spcBef>
                <a:spcPct val="50000"/>
              </a:spcBef>
              <a:defRPr/>
            </a:pPr>
            <a:r>
              <a:rPr lang="en-US" sz="3200" dirty="0">
                <a:solidFill>
                  <a:srgbClr val="000000"/>
                </a:solidFill>
              </a:rPr>
              <a:t>Setting standards for quality</a:t>
            </a:r>
          </a:p>
        </p:txBody>
      </p:sp>
      <p:pic>
        <p:nvPicPr>
          <p:cNvPr id="1032" name="Picture 8"/>
          <p:cNvPicPr>
            <a:picLocks noChangeAspect="1" noChangeArrowheads="1"/>
          </p:cNvPicPr>
          <p:nvPr/>
        </p:nvPicPr>
        <p:blipFill>
          <a:blip r:embed="rId4"/>
          <a:srcRect/>
          <a:stretch>
            <a:fillRect/>
          </a:stretch>
        </p:blipFill>
        <p:spPr bwMode="auto">
          <a:xfrm>
            <a:off x="2845593" y="2941637"/>
            <a:ext cx="4389438" cy="273526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title"/>
          </p:nvPr>
        </p:nvSpPr>
        <p:spPr/>
        <p:txBody>
          <a:bodyPr/>
          <a:lstStyle/>
          <a:p>
            <a:r>
              <a:rPr lang="en-US" smtClean="0"/>
              <a:t>The </a:t>
            </a:r>
            <a:r>
              <a:rPr lang="en-US" smtClean="0">
                <a:hlinkClick r:id="rId3" action="ppaction://hlinksldjump"/>
              </a:rPr>
              <a:t>Delivery Gap</a:t>
            </a:r>
            <a:r>
              <a:rPr lang="en-US" smtClean="0"/>
              <a:t>: </a:t>
            </a:r>
            <a:br>
              <a:rPr lang="en-US" smtClean="0"/>
            </a:br>
            <a:r>
              <a:rPr lang="en-US" smtClean="0"/>
              <a:t>Delivering Service Quality</a:t>
            </a:r>
          </a:p>
        </p:txBody>
      </p:sp>
      <p:sp>
        <p:nvSpPr>
          <p:cNvPr id="65538" name="Rectangle 4"/>
          <p:cNvSpPr>
            <a:spLocks noChangeArrowheads="1"/>
          </p:cNvSpPr>
          <p:nvPr/>
        </p:nvSpPr>
        <p:spPr bwMode="auto">
          <a:xfrm>
            <a:off x="0" y="2062163"/>
            <a:ext cx="7312025" cy="4591050"/>
          </a:xfrm>
          <a:prstGeom prst="rect">
            <a:avLst/>
          </a:prstGeom>
          <a:noFill/>
          <a:ln w="9525">
            <a:noFill/>
            <a:miter lim="800000"/>
            <a:headEnd/>
            <a:tailEnd/>
          </a:ln>
        </p:spPr>
        <p:txBody>
          <a:bodyPr wrap="none" lIns="100794" tIns="50397" rIns="100794" bIns="50397" anchor="ctr"/>
          <a:lstStyle/>
          <a:p>
            <a:pPr algn="ctr" defTabSz="503238" eaLnBrk="0" hangingPunct="0"/>
            <a:endParaRPr lang="en-US" sz="2000">
              <a:latin typeface="Candara" pitchFamily="34" charset="0"/>
            </a:endParaRPr>
          </a:p>
        </p:txBody>
      </p:sp>
      <p:pic>
        <p:nvPicPr>
          <p:cNvPr id="65539" name="Picture 7" descr="gre80954_1207"/>
          <p:cNvPicPr>
            <a:picLocks noChangeAspect="1" noChangeArrowheads="1"/>
          </p:cNvPicPr>
          <p:nvPr/>
        </p:nvPicPr>
        <p:blipFill>
          <a:blip r:embed="rId4"/>
          <a:srcRect/>
          <a:stretch>
            <a:fillRect/>
          </a:stretch>
        </p:blipFill>
        <p:spPr bwMode="auto">
          <a:xfrm>
            <a:off x="61913" y="2611438"/>
            <a:ext cx="10007600" cy="360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p:txBody>
          <a:bodyPr/>
          <a:lstStyle/>
          <a:p>
            <a:r>
              <a:rPr lang="en-US" smtClean="0"/>
              <a:t>Empowering Service Providers</a:t>
            </a:r>
          </a:p>
        </p:txBody>
      </p:sp>
      <p:pic>
        <p:nvPicPr>
          <p:cNvPr id="45060" name="Picture 4" descr="brickwall"/>
          <p:cNvPicPr>
            <a:picLocks noGrp="1" noChangeAspect="1" noChangeArrowheads="1"/>
          </p:cNvPicPr>
          <p:nvPr>
            <p:ph sz="half" idx="1"/>
          </p:nvPr>
        </p:nvPicPr>
        <p:blipFill>
          <a:blip r:embed="rId3"/>
          <a:stretch>
            <a:fillRect/>
          </a:stretch>
        </p:blipFill>
        <p:spPr>
          <a:xfrm>
            <a:off x="941388" y="2255837"/>
            <a:ext cx="3223260" cy="4114800"/>
          </a:xfrm>
          <a:solidFill>
            <a:srgbClr val="FFFFFF">
              <a:shade val="85000"/>
            </a:srgbClr>
          </a:solidFill>
          <a:ln w="76200"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5" name="Content Placeholder 34"/>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Grp="1" noChangeArrowheads="1"/>
          </p:cNvSpPr>
          <p:nvPr>
            <p:ph type="title"/>
          </p:nvPr>
        </p:nvSpPr>
        <p:spPr/>
        <p:txBody>
          <a:bodyPr/>
          <a:lstStyle/>
          <a:p>
            <a:r>
              <a:rPr lang="en-US" smtClean="0"/>
              <a:t>Providing Support and Incentives</a:t>
            </a:r>
          </a:p>
        </p:txBody>
      </p:sp>
      <p:graphicFrame>
        <p:nvGraphicFramePr>
          <p:cNvPr id="25" name="Content Placeholder 24"/>
          <p:cNvGraphicFramePr>
            <a:graphicFrameLocks noGrp="1"/>
          </p:cNvGraphicFramePr>
          <p:nvPr>
            <p:ph idx="1"/>
          </p:nvPr>
        </p:nvGraphicFramePr>
        <p:xfrm>
          <a:off x="503238" y="1992313"/>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title"/>
          </p:nvPr>
        </p:nvSpPr>
        <p:spPr/>
        <p:txBody>
          <a:bodyPr/>
          <a:lstStyle/>
          <a:p>
            <a:r>
              <a:rPr lang="en-US" smtClean="0"/>
              <a:t>Use of Technology</a:t>
            </a:r>
          </a:p>
        </p:txBody>
      </p:sp>
      <p:sp>
        <p:nvSpPr>
          <p:cNvPr id="75778" name="Rectangle 9"/>
          <p:cNvSpPr>
            <a:spLocks noGrp="1" noChangeArrowheads="1"/>
          </p:cNvSpPr>
          <p:nvPr>
            <p:ph sz="half" idx="1"/>
          </p:nvPr>
        </p:nvSpPr>
        <p:spPr/>
        <p:txBody>
          <a:bodyPr/>
          <a:lstStyle/>
          <a:p>
            <a:r>
              <a:rPr lang="en-US" smtClean="0"/>
              <a:t>RFID (radio frequency identification device)</a:t>
            </a:r>
          </a:p>
          <a:p>
            <a:r>
              <a:rPr lang="en-US" smtClean="0"/>
              <a:t>Retail store assistant (RSA)</a:t>
            </a:r>
          </a:p>
        </p:txBody>
      </p:sp>
      <p:pic>
        <p:nvPicPr>
          <p:cNvPr id="47111" name="Picture 7"/>
          <p:cNvPicPr>
            <a:picLocks noGrp="1" noChangeAspect="1" noChangeArrowheads="1"/>
          </p:cNvPicPr>
          <p:nvPr>
            <p:ph sz="half" idx="2"/>
          </p:nvPr>
        </p:nvPicPr>
        <p:blipFill>
          <a:blip r:embed="rId3"/>
          <a:srcRect/>
          <a:stretch>
            <a:fillRect/>
          </a:stretch>
        </p:blipFill>
        <p:spPr>
          <a:xfrm>
            <a:off x="5113338" y="2409879"/>
            <a:ext cx="4459287" cy="3882917"/>
          </a:xfrm>
          <a:effectLst>
            <a:softEdge rad="11250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title"/>
          </p:nvPr>
        </p:nvSpPr>
        <p:spPr/>
        <p:txBody>
          <a:bodyPr/>
          <a:lstStyle/>
          <a:p>
            <a:r>
              <a:rPr lang="en-US" smtClean="0"/>
              <a:t>The </a:t>
            </a:r>
            <a:r>
              <a:rPr lang="en-US" smtClean="0">
                <a:hlinkClick r:id="rId3" action="ppaction://hlinksldjump"/>
              </a:rPr>
              <a:t>Communications Gap</a:t>
            </a:r>
            <a:r>
              <a:rPr lang="en-US" smtClean="0"/>
              <a:t>: Communicating the Service Promise</a:t>
            </a:r>
          </a:p>
        </p:txBody>
      </p:sp>
      <p:pic>
        <p:nvPicPr>
          <p:cNvPr id="48137" name="Picture 9"/>
          <p:cNvPicPr>
            <a:picLocks noGrp="1" noChangeAspect="1" noChangeArrowheads="1"/>
          </p:cNvPicPr>
          <p:nvPr>
            <p:ph sz="half" idx="1"/>
          </p:nvPr>
        </p:nvPicPr>
        <p:blipFill>
          <a:blip r:embed="rId4"/>
          <a:srcRect/>
          <a:stretch>
            <a:fillRect/>
          </a:stretch>
        </p:blipFill>
        <p:spPr>
          <a:xfrm>
            <a:off x="544512" y="2713037"/>
            <a:ext cx="4030980" cy="2948940"/>
          </a:xfr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16" name="Content Placeholder 15"/>
          <p:cNvGraphicFramePr>
            <a:graphicFrameLocks noGrp="1"/>
          </p:cNvGraphicFramePr>
          <p:nvPr>
            <p:ph sz="half" idx="2"/>
          </p:nvPr>
        </p:nvGraphicFramePr>
        <p:xfrm>
          <a:off x="5113338" y="2027238"/>
          <a:ext cx="4459287" cy="411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7828" name="Picture 6">
            <a:hlinkClick r:id="rId9"/>
          </p:cNvPr>
          <p:cNvPicPr>
            <a:picLocks noChangeAspect="1" noChangeArrowheads="1"/>
          </p:cNvPicPr>
          <p:nvPr/>
        </p:nvPicPr>
        <p:blipFill>
          <a:blip r:embed="rId10"/>
          <a:srcRect/>
          <a:stretch>
            <a:fillRect/>
          </a:stretch>
        </p:blipFill>
        <p:spPr bwMode="auto">
          <a:xfrm>
            <a:off x="9261475" y="6281738"/>
            <a:ext cx="503238" cy="469900"/>
          </a:xfrm>
          <a:prstGeom prst="rect">
            <a:avLst/>
          </a:prstGeom>
          <a:noFill/>
          <a:ln w="9398">
            <a:noFill/>
            <a:miter lim="800000"/>
            <a:headEnd/>
            <a:tailEnd/>
          </a:ln>
        </p:spPr>
      </p:pic>
      <p:sp>
        <p:nvSpPr>
          <p:cNvPr id="48136" name="Text Box 8"/>
          <p:cNvSpPr txBox="1">
            <a:spLocks noChangeArrowheads="1"/>
          </p:cNvSpPr>
          <p:nvPr/>
        </p:nvSpPr>
        <p:spPr bwMode="auto">
          <a:xfrm>
            <a:off x="7402513" y="6751638"/>
            <a:ext cx="2667000" cy="276225"/>
          </a:xfrm>
          <a:prstGeom prst="rect">
            <a:avLst/>
          </a:prstGeom>
          <a:noFill/>
          <a:ln w="9525">
            <a:noFill/>
            <a:miter lim="800000"/>
            <a:headEnd/>
            <a:tailEnd/>
          </a:ln>
          <a:effectLst/>
        </p:spPr>
        <p:txBody>
          <a:bodyPr>
            <a:spAutoFit/>
          </a:bodyPr>
          <a:lstStyle/>
          <a:p>
            <a:pPr algn="ctr" defTabSz="914400">
              <a:spcBef>
                <a:spcPct val="50000"/>
              </a:spcBef>
              <a:defRPr/>
            </a:pPr>
            <a:r>
              <a:rPr lang="en-US" sz="1200" b="1" dirty="0">
                <a:solidFill>
                  <a:schemeClr val="bg2"/>
                </a:solidFill>
                <a:latin typeface="+mn-lt"/>
              </a:rPr>
              <a:t>J.D. Power and Associates Website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5"/>
          <p:cNvGrpSpPr>
            <a:grpSpLocks/>
          </p:cNvGrpSpPr>
          <p:nvPr/>
        </p:nvGrpSpPr>
        <p:grpSpPr bwMode="auto">
          <a:xfrm>
            <a:off x="620713" y="2484438"/>
            <a:ext cx="8961437" cy="2514600"/>
            <a:chOff x="773112" y="1951037"/>
            <a:chExt cx="8961120" cy="4800600"/>
          </a:xfrm>
        </p:grpSpPr>
        <p:sp>
          <p:nvSpPr>
            <p:cNvPr id="8" name="Content Placeholder 3"/>
            <p:cNvSpPr txBox="1">
              <a:spLocks/>
            </p:cNvSpPr>
            <p:nvPr/>
          </p:nvSpPr>
          <p:spPr bwMode="auto">
            <a:xfrm>
              <a:off x="1306493" y="2066203"/>
              <a:ext cx="8229309" cy="4570268"/>
            </a:xfrm>
            <a:prstGeom prst="roundRect">
              <a:avLst/>
            </a:prstGeom>
            <a:solidFill>
              <a:srgbClr val="E2F1FE"/>
            </a:solidFill>
            <a:ln w="9525">
              <a:noFill/>
              <a:round/>
              <a:headEnd/>
              <a:tailEnd/>
            </a:ln>
          </p:spPr>
          <p:txBody>
            <a:bodyPr lIns="0" tIns="0" rIns="0" bIns="0"/>
            <a:lstStyle/>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Explain the four service gaps identified by the Gaps Model.</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List at least two ways to overcome each of the four service gaps.</a:t>
              </a:r>
            </a:p>
          </p:txBody>
        </p:sp>
        <p:sp>
          <p:nvSpPr>
            <p:cNvPr id="9" name="Rounded Rectangle 8"/>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sz="3200" dirty="0">
                <a:latin typeface="+mn-lt"/>
                <a:ea typeface="DejaVu Sans" charset="0"/>
                <a:cs typeface="DejaVu Sans" charset="0"/>
              </a:endParaRPr>
            </a:p>
          </p:txBody>
        </p:sp>
      </p:grpSp>
      <p:pic>
        <p:nvPicPr>
          <p:cNvPr id="79874" name="Picture 5" descr="check_yourself.jpg"/>
          <p:cNvPicPr>
            <a:picLocks noChangeAspect="1"/>
          </p:cNvPicPr>
          <p:nvPr/>
        </p:nvPicPr>
        <p:blipFill>
          <a:blip r:embed="rId3"/>
          <a:srcRect/>
          <a:stretch>
            <a:fillRect/>
          </a:stretch>
        </p:blipFill>
        <p:spPr bwMode="auto">
          <a:xfrm>
            <a:off x="392113" y="3513138"/>
            <a:ext cx="457200" cy="457200"/>
          </a:xfrm>
          <a:prstGeom prst="rect">
            <a:avLst/>
          </a:prstGeom>
          <a:noFill/>
          <a:ln w="9525">
            <a:noFill/>
            <a:miter lim="800000"/>
            <a:headEnd/>
            <a:tailEnd/>
          </a:ln>
        </p:spPr>
      </p:pic>
      <p:sp>
        <p:nvSpPr>
          <p:cNvPr id="79875" name="Title 19"/>
          <p:cNvSpPr>
            <a:spLocks noGrp="1"/>
          </p:cNvSpPr>
          <p:nvPr>
            <p:ph type="title"/>
          </p:nvPr>
        </p:nvSpPr>
        <p:spPr/>
        <p:txBody>
          <a:bodyPr/>
          <a:lstStyle/>
          <a:p>
            <a:r>
              <a:rPr lang="en-US" smtClean="0">
                <a:solidFill>
                  <a:schemeClr val="accent1"/>
                </a:solidFill>
              </a:rPr>
              <a:t>Check Yourself</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type="title"/>
          </p:nvPr>
        </p:nvSpPr>
        <p:spPr/>
        <p:txBody>
          <a:bodyPr/>
          <a:lstStyle/>
          <a:p>
            <a:r>
              <a:rPr lang="en-US" smtClean="0"/>
              <a:t>Service Recovery</a:t>
            </a:r>
          </a:p>
        </p:txBody>
      </p:sp>
      <p:graphicFrame>
        <p:nvGraphicFramePr>
          <p:cNvPr id="25" name="Content Placeholder 24"/>
          <p:cNvGraphicFramePr>
            <a:graphicFrameLocks noGrp="1"/>
          </p:cNvGraphicFramePr>
          <p:nvPr>
            <p:ph idx="1"/>
          </p:nvPr>
        </p:nvGraphicFramePr>
        <p:xfrm>
          <a:off x="503238" y="1992313"/>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title"/>
          </p:nvPr>
        </p:nvSpPr>
        <p:spPr/>
        <p:txBody>
          <a:bodyPr/>
          <a:lstStyle/>
          <a:p>
            <a:r>
              <a:rPr lang="en-US" smtClean="0"/>
              <a:t>Enterprise Rent-A-Car</a:t>
            </a:r>
          </a:p>
        </p:txBody>
      </p:sp>
      <p:sp>
        <p:nvSpPr>
          <p:cNvPr id="17411" name="Rectangle 8"/>
          <p:cNvSpPr>
            <a:spLocks noGrp="1" noChangeArrowheads="1"/>
          </p:cNvSpPr>
          <p:nvPr>
            <p:ph sz="half" idx="1"/>
          </p:nvPr>
        </p:nvSpPr>
        <p:spPr>
          <a:xfrm>
            <a:off x="503238" y="2255837"/>
            <a:ext cx="4457700" cy="4114800"/>
          </a:xfrm>
          <a:prstGeom prst="snip2Diag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lstStyle/>
          <a:p>
            <a:pPr>
              <a:buFont typeface="Wingdings" pitchFamily="2" charset="2"/>
              <a:buNone/>
              <a:defRPr/>
            </a:pPr>
            <a:r>
              <a:rPr lang="en-US" dirty="0" smtClean="0"/>
              <a:t>“Meeting customer expectations is not </a:t>
            </a:r>
            <a:r>
              <a:rPr lang="en-US" sz="2800" dirty="0" smtClean="0"/>
              <a:t>sufficient</a:t>
            </a:r>
            <a:r>
              <a:rPr lang="en-US" dirty="0" smtClean="0"/>
              <a:t>;  you need to exceed them, or 70% of customers will not buy from you again”</a:t>
            </a:r>
            <a:endParaRPr lang="en-US" dirty="0"/>
          </a:p>
        </p:txBody>
      </p:sp>
      <p:sp>
        <p:nvSpPr>
          <p:cNvPr id="16389" name="Rectangle 4"/>
          <p:cNvSpPr>
            <a:spLocks noChangeArrowheads="1"/>
          </p:cNvSpPr>
          <p:nvPr/>
        </p:nvSpPr>
        <p:spPr bwMode="auto">
          <a:xfrm>
            <a:off x="5108575" y="2641600"/>
            <a:ext cx="4452938" cy="3151188"/>
          </a:xfrm>
          <a:prstGeom prst="rect">
            <a:avLst/>
          </a:prstGeom>
          <a:noFill/>
          <a:ln w="9525">
            <a:noFill/>
            <a:miter lim="800000"/>
            <a:headEnd/>
            <a:tailEnd/>
          </a:ln>
        </p:spPr>
        <p:txBody>
          <a:bodyPr lIns="100794" tIns="50397" rIns="100794" bIns="50397"/>
          <a:lstStyle/>
          <a:p>
            <a:pPr marL="342900" indent="-342900" hangingPunct="0">
              <a:spcBef>
                <a:spcPct val="20000"/>
              </a:spcBef>
              <a:buClr>
                <a:srgbClr val="000000"/>
              </a:buClr>
              <a:buSzPct val="45000"/>
              <a:buFont typeface="Times New Roman" pitchFamily="18" charset="0"/>
              <a:buChar char="•"/>
            </a:pPr>
            <a:endParaRPr lang="en-US" sz="3600">
              <a:solidFill>
                <a:srgbClr val="000000"/>
              </a:solidFill>
              <a:latin typeface="Times New Roman" pitchFamily="18" charset="0"/>
            </a:endParaRPr>
          </a:p>
        </p:txBody>
      </p:sp>
      <p:pic>
        <p:nvPicPr>
          <p:cNvPr id="17416" name="Picture 8"/>
          <p:cNvPicPr>
            <a:picLocks noGrp="1" noChangeAspect="1" noChangeArrowheads="1"/>
          </p:cNvPicPr>
          <p:nvPr>
            <p:ph sz="half" idx="2"/>
          </p:nvPr>
        </p:nvPicPr>
        <p:blipFill>
          <a:blip r:embed="rId3"/>
          <a:srcRect/>
          <a:stretch>
            <a:fillRect/>
          </a:stretch>
        </p:blipFill>
        <p:spPr>
          <a:xfrm>
            <a:off x="5113338" y="2626138"/>
            <a:ext cx="4459287" cy="3450399"/>
          </a:xfrm>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type="title"/>
          </p:nvPr>
        </p:nvSpPr>
        <p:spPr/>
        <p:txBody>
          <a:bodyPr/>
          <a:lstStyle/>
          <a:p>
            <a:r>
              <a:rPr lang="en-US" smtClean="0"/>
              <a:t>Listening to the Customer</a:t>
            </a:r>
          </a:p>
        </p:txBody>
      </p:sp>
      <p:graphicFrame>
        <p:nvGraphicFramePr>
          <p:cNvPr id="38" name="Content Placeholder 37"/>
          <p:cNvGraphicFramePr>
            <a:graphicFrameLocks noGrp="1"/>
          </p:cNvGraphicFramePr>
          <p:nvPr>
            <p:ph idx="1"/>
          </p:nvPr>
        </p:nvGraphicFramePr>
        <p:xfrm>
          <a:off x="503238" y="1992312"/>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title"/>
          </p:nvPr>
        </p:nvSpPr>
        <p:spPr/>
        <p:txBody>
          <a:bodyPr/>
          <a:lstStyle/>
          <a:p>
            <a:r>
              <a:rPr lang="en-US" smtClean="0"/>
              <a:t>Finding a Fair Solution</a:t>
            </a:r>
          </a:p>
        </p:txBody>
      </p:sp>
      <p:graphicFrame>
        <p:nvGraphicFramePr>
          <p:cNvPr id="36" name="Content Placeholder 35"/>
          <p:cNvGraphicFramePr>
            <a:graphicFrameLocks noGrp="1"/>
          </p:cNvGraphicFramePr>
          <p:nvPr>
            <p:ph sz="half" idx="1"/>
          </p:nvPr>
        </p:nvGraphicFramePr>
        <p:xfrm>
          <a:off x="503238" y="2027238"/>
          <a:ext cx="44577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232" name="Picture 8"/>
          <p:cNvPicPr>
            <a:picLocks noGrp="1" noChangeAspect="1" noChangeArrowheads="1"/>
          </p:cNvPicPr>
          <p:nvPr>
            <p:ph sz="half" idx="2"/>
          </p:nvPr>
        </p:nvPicPr>
        <p:blipFill>
          <a:blip r:embed="rId7"/>
          <a:srcRect/>
          <a:stretch>
            <a:fillRect/>
          </a:stretch>
        </p:blipFill>
        <p:spPr>
          <a:xfrm>
            <a:off x="5791293" y="2027238"/>
            <a:ext cx="3103377" cy="4648200"/>
          </a:xfrm>
          <a:effectLst>
            <a:softEdge rad="11250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title"/>
          </p:nvPr>
        </p:nvSpPr>
        <p:spPr/>
        <p:txBody>
          <a:bodyPr/>
          <a:lstStyle/>
          <a:p>
            <a:r>
              <a:rPr lang="en-US" smtClean="0"/>
              <a:t>Resolving Problems Quickly</a:t>
            </a:r>
          </a:p>
        </p:txBody>
      </p:sp>
      <p:sp>
        <p:nvSpPr>
          <p:cNvPr id="88066" name="Rectangle 6"/>
          <p:cNvSpPr>
            <a:spLocks noGrp="1" noChangeArrowheads="1"/>
          </p:cNvSpPr>
          <p:nvPr>
            <p:ph idx="1"/>
          </p:nvPr>
        </p:nvSpPr>
        <p:spPr>
          <a:xfrm>
            <a:off x="503238" y="1951038"/>
            <a:ext cx="9069387" cy="4759325"/>
          </a:xfrm>
        </p:spPr>
        <p:txBody>
          <a:bodyPr/>
          <a:lstStyle/>
          <a:p>
            <a:pPr>
              <a:lnSpc>
                <a:spcPct val="87000"/>
              </a:lnSpc>
            </a:pPr>
            <a:r>
              <a:rPr lang="en-US" smtClean="0"/>
              <a:t>The longer it takes to resolve service failure the more irritated the customers</a:t>
            </a:r>
          </a:p>
          <a:p>
            <a:pPr>
              <a:lnSpc>
                <a:spcPct val="87000"/>
              </a:lnSpc>
            </a:pPr>
            <a:r>
              <a:rPr lang="en-US" smtClean="0"/>
              <a:t>It is in the firms best interest to solve problems quickly</a:t>
            </a:r>
          </a:p>
        </p:txBody>
      </p:sp>
      <p:sp>
        <p:nvSpPr>
          <p:cNvPr id="88067" name="Rectangle 4"/>
          <p:cNvSpPr>
            <a:spLocks noChangeArrowheads="1"/>
          </p:cNvSpPr>
          <p:nvPr/>
        </p:nvSpPr>
        <p:spPr bwMode="auto">
          <a:xfrm>
            <a:off x="504825" y="4341813"/>
            <a:ext cx="9072563" cy="2411412"/>
          </a:xfrm>
          <a:prstGeom prst="rect">
            <a:avLst/>
          </a:prstGeom>
          <a:noFill/>
          <a:ln w="9525">
            <a:noFill/>
            <a:miter lim="800000"/>
            <a:headEnd/>
            <a:tailEnd/>
          </a:ln>
        </p:spPr>
        <p:txBody>
          <a:bodyPr lIns="100794" tIns="50397" rIns="100794" bIns="50397"/>
          <a:lstStyle/>
          <a:p>
            <a:pPr marL="342900" indent="-342900" hangingPunct="0">
              <a:spcBef>
                <a:spcPct val="20000"/>
              </a:spcBef>
              <a:buClr>
                <a:srgbClr val="000000"/>
              </a:buClr>
              <a:buSzPct val="45000"/>
              <a:buFont typeface="Times New Roman" pitchFamily="18" charset="0"/>
              <a:buChar char="•"/>
            </a:pPr>
            <a:endParaRPr lang="en-US" sz="3200">
              <a:solidFill>
                <a:srgbClr val="000000"/>
              </a:solidFill>
              <a:latin typeface="Times New Roman" pitchFamily="18" charset="0"/>
            </a:endParaRPr>
          </a:p>
        </p:txBody>
      </p:sp>
      <p:pic>
        <p:nvPicPr>
          <p:cNvPr id="53256" name="Picture 8"/>
          <p:cNvPicPr>
            <a:picLocks noChangeAspect="1" noChangeArrowheads="1"/>
          </p:cNvPicPr>
          <p:nvPr/>
        </p:nvPicPr>
        <p:blipFill>
          <a:blip r:embed="rId3"/>
          <a:srcRect/>
          <a:stretch>
            <a:fillRect/>
          </a:stretch>
        </p:blipFill>
        <p:spPr bwMode="auto">
          <a:xfrm>
            <a:off x="3230562" y="3627437"/>
            <a:ext cx="3619500" cy="2986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noChangeArrowheads="1"/>
          </p:cNvSpPr>
          <p:nvPr>
            <p:ph type="title"/>
          </p:nvPr>
        </p:nvSpPr>
        <p:spPr/>
        <p:txBody>
          <a:bodyPr/>
          <a:lstStyle/>
          <a:p>
            <a:r>
              <a:rPr lang="en-US" smtClean="0"/>
              <a:t>The CREST Method of </a:t>
            </a:r>
            <a:br>
              <a:rPr lang="en-US" smtClean="0"/>
            </a:br>
            <a:r>
              <a:rPr lang="en-US" smtClean="0"/>
              <a:t>Resolving Service Failures</a:t>
            </a:r>
          </a:p>
        </p:txBody>
      </p:sp>
      <p:sp>
        <p:nvSpPr>
          <p:cNvPr id="90114" name="Rectangle 4"/>
          <p:cNvSpPr>
            <a:spLocks noChangeArrowheads="1"/>
          </p:cNvSpPr>
          <p:nvPr/>
        </p:nvSpPr>
        <p:spPr bwMode="auto">
          <a:xfrm>
            <a:off x="2232025" y="2101850"/>
            <a:ext cx="6399213" cy="4989513"/>
          </a:xfrm>
          <a:prstGeom prst="rect">
            <a:avLst/>
          </a:prstGeom>
          <a:noFill/>
          <a:ln w="9525">
            <a:noFill/>
            <a:miter lim="800000"/>
            <a:headEnd/>
            <a:tailEnd/>
          </a:ln>
        </p:spPr>
        <p:txBody>
          <a:bodyPr lIns="100794" tIns="50397" rIns="100794" bIns="50397"/>
          <a:lstStyle/>
          <a:p>
            <a:pPr marL="342900" indent="-342900" hangingPunct="0">
              <a:lnSpc>
                <a:spcPct val="97000"/>
              </a:lnSpc>
              <a:spcAft>
                <a:spcPts val="1425"/>
              </a:spcAft>
              <a:buClr>
                <a:srgbClr val="000000"/>
              </a:buClr>
              <a:buSzPct val="45000"/>
              <a:buFont typeface="Wingdings" pitchFamily="2" charset="2"/>
              <a:buNone/>
            </a:pPr>
            <a:r>
              <a:rPr lang="en-US" sz="3200" b="1">
                <a:solidFill>
                  <a:srgbClr val="000000"/>
                </a:solidFill>
                <a:latin typeface="Candara" pitchFamily="34" charset="0"/>
              </a:rPr>
              <a:t>C</a:t>
            </a:r>
            <a:r>
              <a:rPr lang="en-US" sz="3200">
                <a:solidFill>
                  <a:srgbClr val="000000"/>
                </a:solidFill>
                <a:latin typeface="Candara" pitchFamily="34" charset="0"/>
              </a:rPr>
              <a:t>:   “Calm the Customer”</a:t>
            </a:r>
          </a:p>
          <a:p>
            <a:pPr marL="342900" indent="-342900" hangingPunct="0">
              <a:lnSpc>
                <a:spcPct val="97000"/>
              </a:lnSpc>
              <a:spcAft>
                <a:spcPts val="1425"/>
              </a:spcAft>
              <a:buClr>
                <a:srgbClr val="000000"/>
              </a:buClr>
              <a:buSzPct val="45000"/>
              <a:buFont typeface="Wingdings" pitchFamily="2" charset="2"/>
              <a:buNone/>
            </a:pPr>
            <a:r>
              <a:rPr lang="en-US" sz="3200" b="1">
                <a:solidFill>
                  <a:srgbClr val="000000"/>
                </a:solidFill>
                <a:latin typeface="Candara" pitchFamily="34" charset="0"/>
              </a:rPr>
              <a:t>R</a:t>
            </a:r>
            <a:r>
              <a:rPr lang="en-US" sz="3200">
                <a:solidFill>
                  <a:srgbClr val="000000"/>
                </a:solidFill>
                <a:latin typeface="Candara" pitchFamily="34" charset="0"/>
              </a:rPr>
              <a:t>:   “Repeat the Problem”</a:t>
            </a:r>
          </a:p>
          <a:p>
            <a:pPr marL="342900" indent="-342900" hangingPunct="0">
              <a:lnSpc>
                <a:spcPct val="97000"/>
              </a:lnSpc>
              <a:spcAft>
                <a:spcPts val="1425"/>
              </a:spcAft>
              <a:buClr>
                <a:srgbClr val="000000"/>
              </a:buClr>
              <a:buSzPct val="45000"/>
              <a:buFont typeface="Wingdings" pitchFamily="2" charset="2"/>
              <a:buNone/>
            </a:pPr>
            <a:r>
              <a:rPr lang="en-US" sz="3200" b="1">
                <a:solidFill>
                  <a:srgbClr val="000000"/>
                </a:solidFill>
                <a:latin typeface="Candara" pitchFamily="34" charset="0"/>
              </a:rPr>
              <a:t>E</a:t>
            </a:r>
            <a:r>
              <a:rPr lang="en-US" sz="3200">
                <a:solidFill>
                  <a:srgbClr val="000000"/>
                </a:solidFill>
                <a:latin typeface="Candara" pitchFamily="34" charset="0"/>
              </a:rPr>
              <a:t>:   Use “Empathy Statements”</a:t>
            </a:r>
          </a:p>
          <a:p>
            <a:pPr marL="342900" indent="-342900" hangingPunct="0">
              <a:lnSpc>
                <a:spcPct val="97000"/>
              </a:lnSpc>
              <a:spcAft>
                <a:spcPts val="1425"/>
              </a:spcAft>
              <a:buClr>
                <a:srgbClr val="000000"/>
              </a:buClr>
              <a:buSzPct val="45000"/>
              <a:buFont typeface="Wingdings" pitchFamily="2" charset="2"/>
              <a:buNone/>
            </a:pPr>
            <a:r>
              <a:rPr lang="en-US" sz="3200" b="1">
                <a:solidFill>
                  <a:srgbClr val="000000"/>
                </a:solidFill>
                <a:latin typeface="Candara" pitchFamily="34" charset="0"/>
              </a:rPr>
              <a:t>S</a:t>
            </a:r>
            <a:r>
              <a:rPr lang="en-US" sz="3200">
                <a:solidFill>
                  <a:srgbClr val="000000"/>
                </a:solidFill>
                <a:latin typeface="Candara" pitchFamily="34" charset="0"/>
              </a:rPr>
              <a:t>:   “Solve the Problem”</a:t>
            </a:r>
          </a:p>
          <a:p>
            <a:pPr marL="342900" indent="-342900" hangingPunct="0">
              <a:lnSpc>
                <a:spcPct val="97000"/>
              </a:lnSpc>
              <a:spcAft>
                <a:spcPts val="1425"/>
              </a:spcAft>
              <a:buClr>
                <a:srgbClr val="000000"/>
              </a:buClr>
              <a:buSzPct val="45000"/>
              <a:buFont typeface="Wingdings" pitchFamily="2" charset="2"/>
              <a:buNone/>
            </a:pPr>
            <a:r>
              <a:rPr lang="en-US" sz="3200" b="1">
                <a:solidFill>
                  <a:srgbClr val="000000"/>
                </a:solidFill>
                <a:latin typeface="Candara" pitchFamily="34" charset="0"/>
              </a:rPr>
              <a:t>T</a:t>
            </a:r>
            <a:r>
              <a:rPr lang="en-US" sz="3200">
                <a:solidFill>
                  <a:srgbClr val="000000"/>
                </a:solidFill>
                <a:latin typeface="Candara" pitchFamily="34" charset="0"/>
              </a:rPr>
              <a:t>:   Make a “Timely Response”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20"/>
          <p:cNvSpPr>
            <a:spLocks noGrp="1"/>
          </p:cNvSpPr>
          <p:nvPr>
            <p:ph type="title"/>
          </p:nvPr>
        </p:nvSpPr>
        <p:spPr/>
        <p:txBody>
          <a:bodyPr/>
          <a:lstStyle/>
          <a:p>
            <a:r>
              <a:rPr lang="en-US" smtClean="0">
                <a:solidFill>
                  <a:schemeClr val="accent1"/>
                </a:solidFill>
              </a:rPr>
              <a:t>Check Yourself</a:t>
            </a:r>
          </a:p>
        </p:txBody>
      </p:sp>
      <p:grpSp>
        <p:nvGrpSpPr>
          <p:cNvPr id="92162" name="Group 8"/>
          <p:cNvGrpSpPr>
            <a:grpSpLocks/>
          </p:cNvGrpSpPr>
          <p:nvPr/>
        </p:nvGrpSpPr>
        <p:grpSpPr bwMode="auto">
          <a:xfrm>
            <a:off x="620713" y="2179638"/>
            <a:ext cx="8961437" cy="4267200"/>
            <a:chOff x="773112" y="1951037"/>
            <a:chExt cx="8961120" cy="4800600"/>
          </a:xfrm>
        </p:grpSpPr>
        <p:sp>
          <p:nvSpPr>
            <p:cNvPr id="10" name="Content Placeholder 3"/>
            <p:cNvSpPr txBox="1">
              <a:spLocks/>
            </p:cNvSpPr>
            <p:nvPr/>
          </p:nvSpPr>
          <p:spPr bwMode="auto">
            <a:xfrm>
              <a:off x="1306493" y="2065337"/>
              <a:ext cx="8229309" cy="4572000"/>
            </a:xfrm>
            <a:prstGeom prst="roundRect">
              <a:avLst/>
            </a:prstGeom>
            <a:solidFill>
              <a:srgbClr val="E2F1FE"/>
            </a:solidFill>
            <a:ln w="9525">
              <a:noFill/>
              <a:round/>
              <a:headEnd/>
              <a:tailEnd/>
            </a:ln>
          </p:spPr>
          <p:txBody>
            <a:bodyPr lIns="0" tIns="0" rIns="0" bIns="0"/>
            <a:lstStyle/>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Why must companies worry about service recovery?</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Name the two types of fairness that consumers might demand from a service recovery.</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What does CREST stand for in the model of the same name?</a:t>
              </a:r>
            </a:p>
          </p:txBody>
        </p:sp>
        <p:sp>
          <p:nvSpPr>
            <p:cNvPr id="11" name="Rounded Rectangle 10"/>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sz="3200" dirty="0">
                <a:latin typeface="+mn-lt"/>
                <a:ea typeface="DejaVu Sans" charset="0"/>
                <a:cs typeface="DejaVu Sans" charset="0"/>
              </a:endParaRPr>
            </a:p>
          </p:txBody>
        </p:sp>
      </p:grpSp>
      <p:pic>
        <p:nvPicPr>
          <p:cNvPr id="92163" name="Picture 5" descr="check_yourself.jpg"/>
          <p:cNvPicPr>
            <a:picLocks noChangeAspect="1"/>
          </p:cNvPicPr>
          <p:nvPr/>
        </p:nvPicPr>
        <p:blipFill>
          <a:blip r:embed="rId3"/>
          <a:srcRect/>
          <a:stretch>
            <a:fillRect/>
          </a:stretch>
        </p:blipFill>
        <p:spPr bwMode="auto">
          <a:xfrm>
            <a:off x="392113" y="4084638"/>
            <a:ext cx="457200" cy="457200"/>
          </a:xfrm>
          <a:prstGeom prst="rect">
            <a:avLst/>
          </a:prstGeom>
          <a:noFill/>
          <a:ln w="9525">
            <a:noFill/>
            <a:miter lim="800000"/>
            <a:headEnd/>
            <a:tailEnd/>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Glossary</a:t>
            </a:r>
          </a:p>
        </p:txBody>
      </p:sp>
      <p:sp>
        <p:nvSpPr>
          <p:cNvPr id="94210"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The </a:t>
            </a:r>
            <a:r>
              <a:rPr lang="en-US" b="1" smtClean="0"/>
              <a:t>communications gap</a:t>
            </a:r>
            <a:r>
              <a:rPr lang="en-US" smtClean="0"/>
              <a:t> refers to the difference between the actual service provided to customers and the service that the firm’s promotion program promises.</a:t>
            </a:r>
          </a:p>
          <a:p>
            <a:pPr>
              <a:buFont typeface="Wingdings" pitchFamily="2" charset="2"/>
              <a:buNone/>
            </a:pPr>
            <a:endParaRPr lang="en-US" smtClean="0"/>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t>Glossary</a:t>
            </a:r>
          </a:p>
        </p:txBody>
      </p:sp>
      <p:sp>
        <p:nvSpPr>
          <p:cNvPr id="96258"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The </a:t>
            </a:r>
            <a:r>
              <a:rPr lang="en-US" b="1" smtClean="0"/>
              <a:t>delivery gap</a:t>
            </a:r>
            <a:r>
              <a:rPr lang="en-US" smtClean="0"/>
              <a:t> is the difference between the firm’s service standards and the actual service it provides to customers.</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Glossary</a:t>
            </a:r>
          </a:p>
        </p:txBody>
      </p:sp>
      <p:sp>
        <p:nvSpPr>
          <p:cNvPr id="98306"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The </a:t>
            </a:r>
            <a:r>
              <a:rPr lang="en-US" b="1" smtClean="0"/>
              <a:t>knowledge gap</a:t>
            </a:r>
            <a:r>
              <a:rPr lang="en-US" smtClean="0"/>
              <a:t> reflects the difference between customers’ expectations and the firm’s perception of those customer expectations. </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Glossary</a:t>
            </a:r>
          </a:p>
        </p:txBody>
      </p:sp>
      <p:sp>
        <p:nvSpPr>
          <p:cNvPr id="100354"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service</a:t>
            </a:r>
            <a:r>
              <a:rPr lang="en-US" smtClean="0"/>
              <a:t> is any intangible offering that involves a deed, performance, or effort that cannot be physically possessed.</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Glossary</a:t>
            </a:r>
          </a:p>
        </p:txBody>
      </p:sp>
      <p:sp>
        <p:nvSpPr>
          <p:cNvPr id="102402" name="Content Placeholder 2"/>
          <p:cNvSpPr>
            <a:spLocks noGrp="1"/>
          </p:cNvSpPr>
          <p:nvPr>
            <p:ph idx="4294967295"/>
          </p:nvPr>
        </p:nvSpPr>
        <p:spPr>
          <a:xfrm>
            <a:off x="0" y="1768475"/>
            <a:ext cx="9069388" cy="4987925"/>
          </a:xfrm>
        </p:spPr>
        <p:txBody>
          <a:bodyPr/>
          <a:lstStyle/>
          <a:p>
            <a:pPr>
              <a:buFont typeface="Wingdings" pitchFamily="2" charset="2"/>
              <a:buNone/>
            </a:pPr>
            <a:r>
              <a:rPr lang="en-US" b="1" smtClean="0"/>
              <a:t>Service quality</a:t>
            </a:r>
            <a:r>
              <a:rPr lang="en-US" smtClean="0"/>
              <a:t> is the customers’ perceptions of how well a service meets or exceeds their expectations.</a:t>
            </a:r>
            <a:endParaRPr lang="en-US" b="1" smtClean="0"/>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title"/>
          </p:nvPr>
        </p:nvSpPr>
        <p:spPr/>
        <p:txBody>
          <a:bodyPr/>
          <a:lstStyle/>
          <a:p>
            <a:r>
              <a:rPr lang="en-US" smtClean="0">
                <a:hlinkClick r:id="rId3" action="ppaction://hlinksldjump"/>
              </a:rPr>
              <a:t>Service</a:t>
            </a:r>
            <a:endParaRPr lang="en-US" smtClean="0"/>
          </a:p>
        </p:txBody>
      </p:sp>
      <p:pic>
        <p:nvPicPr>
          <p:cNvPr id="18443" name="Picture 11"/>
          <p:cNvPicPr>
            <a:picLocks noGrp="1" noChangeAspect="1" noChangeArrowheads="1"/>
          </p:cNvPicPr>
          <p:nvPr>
            <p:ph sz="half" idx="1"/>
          </p:nvPr>
        </p:nvPicPr>
        <p:blipFill>
          <a:blip r:embed="rId4"/>
          <a:srcRect/>
          <a:stretch>
            <a:fillRect/>
          </a:stretch>
        </p:blipFill>
        <p:spPr>
          <a:xfrm>
            <a:off x="1382712" y="2332037"/>
            <a:ext cx="3006248" cy="4114800"/>
          </a:xfrm>
          <a:solidFill>
            <a:srgbClr val="FFFFFF">
              <a:shade val="85000"/>
            </a:srgbClr>
          </a:solidFill>
          <a:ln w="76200" cap="sq">
            <a:solidFill>
              <a:schemeClr val="bg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57" name="Content Placeholder 56"/>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436" name="Picture 5">
            <a:hlinkClick r:id="rId9"/>
          </p:cNvPr>
          <p:cNvPicPr>
            <a:picLocks noChangeAspect="1" noChangeArrowheads="1"/>
          </p:cNvPicPr>
          <p:nvPr/>
        </p:nvPicPr>
        <p:blipFill>
          <a:blip r:embed="rId10"/>
          <a:srcRect/>
          <a:stretch>
            <a:fillRect/>
          </a:stretch>
        </p:blipFill>
        <p:spPr bwMode="auto">
          <a:xfrm>
            <a:off x="8991600" y="6351588"/>
            <a:ext cx="511175" cy="476250"/>
          </a:xfrm>
          <a:prstGeom prst="rect">
            <a:avLst/>
          </a:prstGeom>
          <a:noFill/>
          <a:ln w="9398">
            <a:noFill/>
            <a:miter lim="800000"/>
            <a:headEnd/>
            <a:tailEnd/>
          </a:ln>
        </p:spPr>
      </p:pic>
      <p:sp>
        <p:nvSpPr>
          <p:cNvPr id="18437" name="Text Box 10"/>
          <p:cNvSpPr txBox="1">
            <a:spLocks noChangeArrowheads="1"/>
          </p:cNvSpPr>
          <p:nvPr/>
        </p:nvSpPr>
        <p:spPr bwMode="auto">
          <a:xfrm>
            <a:off x="8469313" y="6827838"/>
            <a:ext cx="1554162" cy="274637"/>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Lands’ End Website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mtClean="0"/>
              <a:t>Glossary</a:t>
            </a:r>
          </a:p>
        </p:txBody>
      </p:sp>
      <p:sp>
        <p:nvSpPr>
          <p:cNvPr id="104450"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The </a:t>
            </a:r>
            <a:r>
              <a:rPr lang="en-US" b="1" smtClean="0"/>
              <a:t>standards gap</a:t>
            </a:r>
            <a:r>
              <a:rPr lang="en-US" smtClean="0"/>
              <a:t> is the difference between the firm’s service standards and the actual service it provides to customers.</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smtClean="0"/>
              <a:t>Glossary</a:t>
            </a:r>
          </a:p>
        </p:txBody>
      </p:sp>
      <p:sp>
        <p:nvSpPr>
          <p:cNvPr id="106498"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voice-of-customer (VOC) program</a:t>
            </a:r>
            <a:r>
              <a:rPr lang="en-US" smtClean="0"/>
              <a:t> collects customer inputs and integrates them into managerial decisions.</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Glossary</a:t>
            </a:r>
          </a:p>
        </p:txBody>
      </p:sp>
      <p:sp>
        <p:nvSpPr>
          <p:cNvPr id="108546"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zone of tolerance</a:t>
            </a:r>
            <a:r>
              <a:rPr lang="en-US" smtClean="0"/>
              <a:t> is the area between customers’ expectations regarding their desired service and the minimum level of acceptable service.</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t>Return to slide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title"/>
          </p:nvPr>
        </p:nvSpPr>
        <p:spPr/>
        <p:txBody>
          <a:bodyPr/>
          <a:lstStyle/>
          <a:p>
            <a:r>
              <a:rPr lang="en-US" smtClean="0"/>
              <a:t>The Service Product Continuum</a:t>
            </a:r>
          </a:p>
        </p:txBody>
      </p:sp>
      <p:sp>
        <p:nvSpPr>
          <p:cNvPr id="137220" name="AutoShape 4"/>
          <p:cNvSpPr>
            <a:spLocks noChangeArrowheads="1"/>
          </p:cNvSpPr>
          <p:nvPr/>
        </p:nvSpPr>
        <p:spPr bwMode="auto">
          <a:xfrm>
            <a:off x="928688" y="5581650"/>
            <a:ext cx="8334375" cy="86042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lIns="100794" tIns="50397" rIns="100794" bIns="50397" anchor="ctr"/>
          <a:lstStyle/>
          <a:p>
            <a:pPr algn="ctr" defTabSz="503238" eaLnBrk="0" hangingPunct="0">
              <a:spcBef>
                <a:spcPct val="50000"/>
              </a:spcBef>
              <a:defRPr/>
            </a:pPr>
            <a:r>
              <a:rPr lang="en-US" sz="3200" dirty="0">
                <a:solidFill>
                  <a:srgbClr val="000000"/>
                </a:solidFill>
              </a:rPr>
              <a:t>Most offerings lie somewhere in the </a:t>
            </a:r>
            <a:r>
              <a:rPr lang="en-US" sz="3200" dirty="0">
                <a:solidFill>
                  <a:srgbClr val="000000"/>
                </a:solidFill>
              </a:rPr>
              <a:t>middle</a:t>
            </a:r>
            <a:endParaRPr lang="en-US" sz="3200" dirty="0">
              <a:solidFill>
                <a:srgbClr val="000000"/>
              </a:solidFill>
            </a:endParaRPr>
          </a:p>
        </p:txBody>
      </p:sp>
      <p:pic>
        <p:nvPicPr>
          <p:cNvPr id="20483" name="Picture 9" descr="gre80954_1201"/>
          <p:cNvPicPr>
            <a:picLocks noChangeAspect="1" noChangeArrowheads="1"/>
          </p:cNvPicPr>
          <p:nvPr/>
        </p:nvPicPr>
        <p:blipFill>
          <a:blip r:embed="rId3"/>
          <a:srcRect/>
          <a:stretch>
            <a:fillRect/>
          </a:stretch>
        </p:blipFill>
        <p:spPr bwMode="auto">
          <a:xfrm>
            <a:off x="220663" y="2189163"/>
            <a:ext cx="9772650" cy="2733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1"/>
          <p:cNvSpPr>
            <a:spLocks noGrp="1"/>
          </p:cNvSpPr>
          <p:nvPr>
            <p:ph type="title"/>
          </p:nvPr>
        </p:nvSpPr>
        <p:spPr/>
        <p:txBody>
          <a:bodyPr/>
          <a:lstStyle/>
          <a:p>
            <a:r>
              <a:rPr lang="en-US" smtClean="0"/>
              <a:t>Offering a service with your products</a:t>
            </a:r>
          </a:p>
        </p:txBody>
      </p:sp>
      <p:pic>
        <p:nvPicPr>
          <p:cNvPr id="20486" name="Picture 6"/>
          <p:cNvPicPr>
            <a:picLocks noChangeAspect="1" noChangeArrowheads="1"/>
          </p:cNvPicPr>
          <p:nvPr/>
        </p:nvPicPr>
        <p:blipFill>
          <a:blip r:embed="rId3"/>
          <a:srcRect/>
          <a:stretch>
            <a:fillRect/>
          </a:stretch>
        </p:blipFill>
        <p:spPr bwMode="auto">
          <a:xfrm>
            <a:off x="3264694" y="2163762"/>
            <a:ext cx="3551237" cy="46640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title"/>
          </p:nvPr>
        </p:nvSpPr>
        <p:spPr/>
        <p:txBody>
          <a:bodyPr/>
          <a:lstStyle/>
          <a:p>
            <a:r>
              <a:rPr lang="en-US" smtClean="0"/>
              <a:t>Economic Importance of Service</a:t>
            </a:r>
          </a:p>
        </p:txBody>
      </p:sp>
      <p:graphicFrame>
        <p:nvGraphicFramePr>
          <p:cNvPr id="26" name="Content Placeholder 25"/>
          <p:cNvGraphicFramePr>
            <a:graphicFrameLocks noGrp="1"/>
          </p:cNvGraphicFramePr>
          <p:nvPr>
            <p:ph idx="1"/>
          </p:nvPr>
        </p:nvGraphicFramePr>
        <p:xfrm>
          <a:off x="503238" y="1992313"/>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Rectangle 9"/>
          <p:cNvSpPr>
            <a:spLocks noChangeArrowheads="1"/>
          </p:cNvSpPr>
          <p:nvPr/>
        </p:nvSpPr>
        <p:spPr bwMode="auto">
          <a:xfrm>
            <a:off x="3516313" y="3551238"/>
            <a:ext cx="3124200" cy="1219200"/>
          </a:xfrm>
          <a:prstGeom prst="rect">
            <a:avLst/>
          </a:prstGeom>
          <a:noFill/>
          <a:ln w="9525">
            <a:noFill/>
            <a:miter lim="800000"/>
            <a:headEnd/>
            <a:tailEnd/>
          </a:ln>
        </p:spPr>
        <p:txBody>
          <a:bodyPr anchor="ctr"/>
          <a:lstStyle/>
          <a:p>
            <a:pPr algn="ctr" defTabSz="503238"/>
            <a:r>
              <a:rPr lang="en-US" sz="2000" b="1">
                <a:solidFill>
                  <a:srgbClr val="000000"/>
                </a:solidFill>
                <a:latin typeface="Candara" pitchFamily="34" charset="0"/>
              </a:rPr>
              <a:t>Developed economies are increasingly service </a:t>
            </a:r>
          </a:p>
          <a:p>
            <a:pPr algn="ctr" defTabSz="503238"/>
            <a:r>
              <a:rPr lang="en-US" sz="2000" b="1">
                <a:solidFill>
                  <a:srgbClr val="000000"/>
                </a:solidFill>
                <a:latin typeface="Candara" pitchFamily="34" charset="0"/>
              </a:rPr>
              <a:t>oriented economies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title"/>
          </p:nvPr>
        </p:nvSpPr>
        <p:spPr/>
        <p:txBody>
          <a:bodyPr/>
          <a:lstStyle/>
          <a:p>
            <a:r>
              <a:rPr lang="en-US" smtClean="0"/>
              <a:t>Services Marketing Differs from Product Marketing</a:t>
            </a:r>
          </a:p>
        </p:txBody>
      </p:sp>
      <p:pic>
        <p:nvPicPr>
          <p:cNvPr id="26626" name="Picture 6" descr="gre80954_1202"/>
          <p:cNvPicPr>
            <a:picLocks noChangeAspect="1" noChangeArrowheads="1"/>
          </p:cNvPicPr>
          <p:nvPr/>
        </p:nvPicPr>
        <p:blipFill>
          <a:blip r:embed="rId3"/>
          <a:srcRect/>
          <a:stretch>
            <a:fillRect/>
          </a:stretch>
        </p:blipFill>
        <p:spPr bwMode="auto">
          <a:xfrm>
            <a:off x="87313" y="1933575"/>
            <a:ext cx="9917112" cy="4208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title"/>
          </p:nvPr>
        </p:nvSpPr>
        <p:spPr/>
        <p:txBody>
          <a:bodyPr/>
          <a:lstStyle/>
          <a:p>
            <a:r>
              <a:rPr lang="en-US" smtClean="0"/>
              <a:t>Intangible</a:t>
            </a:r>
          </a:p>
        </p:txBody>
      </p:sp>
      <p:pic>
        <p:nvPicPr>
          <p:cNvPr id="25607" name="Picture 7"/>
          <p:cNvPicPr>
            <a:picLocks noGrp="1" noChangeAspect="1" noChangeArrowheads="1"/>
          </p:cNvPicPr>
          <p:nvPr>
            <p:ph sz="half" idx="1"/>
          </p:nvPr>
        </p:nvPicPr>
        <p:blipFill>
          <a:blip r:embed="rId3"/>
          <a:srcRect/>
          <a:stretch>
            <a:fillRect/>
          </a:stretch>
        </p:blipFill>
        <p:spPr>
          <a:xfrm>
            <a:off x="503238" y="2560637"/>
            <a:ext cx="4457700" cy="2976617"/>
          </a:xfrm>
          <a:effectLst>
            <a:outerShdw blurRad="127000" dist="38100" dir="2700000" algn="ctr">
              <a:srgbClr val="000000">
                <a:alpha val="45000"/>
              </a:srgbClr>
            </a:outerShdw>
          </a:effectLst>
          <a:scene3d>
            <a:camera prst="perspectiveFront" fov="2700000">
              <a:rot lat="21498646" lon="20058436" rev="355293"/>
            </a:camera>
            <a:lightRig rig="soft" dir="t">
              <a:rot lat="0" lon="0" rev="0"/>
            </a:lightRig>
          </a:scene3d>
          <a:sp3d prstMaterial="metal">
            <a:bevelT w="203200" h="50800" prst="softRound"/>
          </a:sp3d>
        </p:spPr>
      </p:pic>
      <p:sp>
        <p:nvSpPr>
          <p:cNvPr id="30723" name="Content Placeholder 33"/>
          <p:cNvSpPr>
            <a:spLocks noGrp="1"/>
          </p:cNvSpPr>
          <p:nvPr>
            <p:ph sz="half" idx="2"/>
          </p:nvPr>
        </p:nvSpPr>
        <p:spPr/>
        <p:txBody>
          <a:bodyPr/>
          <a:lstStyle/>
          <a:p>
            <a:r>
              <a:rPr lang="en-US" smtClean="0"/>
              <a:t>Requires using cues to aid customers</a:t>
            </a:r>
          </a:p>
          <a:p>
            <a:r>
              <a:rPr lang="en-US" smtClean="0"/>
              <a:t>Atmosphere is important to convey value</a:t>
            </a:r>
          </a:p>
          <a:p>
            <a:r>
              <a:rPr lang="en-US" smtClean="0"/>
              <a:t>Images are used to convey benefit of value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rketing 2e">
  <a:themeElements>
    <a:clrScheme name="Marketing 2e">
      <a:dk1>
        <a:srgbClr val="000000"/>
      </a:dk1>
      <a:lt1>
        <a:srgbClr val="FFFFFF"/>
      </a:lt1>
      <a:dk2>
        <a:srgbClr val="D84F14"/>
      </a:dk2>
      <a:lt2>
        <a:srgbClr val="FFFF99"/>
      </a:lt2>
      <a:accent1>
        <a:srgbClr val="007EB4"/>
      </a:accent1>
      <a:accent2>
        <a:srgbClr val="6A2A93"/>
      </a:accent2>
      <a:accent3>
        <a:srgbClr val="EE7E4E"/>
      </a:accent3>
      <a:accent4>
        <a:srgbClr val="6CA889"/>
      </a:accent4>
      <a:accent5>
        <a:srgbClr val="FF0000"/>
      </a:accent5>
      <a:accent6>
        <a:srgbClr val="FFFDDF"/>
      </a:accent6>
      <a:hlink>
        <a:srgbClr val="0000BF"/>
      </a:hlink>
      <a:folHlink>
        <a:srgbClr val="707070"/>
      </a:folHlink>
    </a:clrScheme>
    <a:fontScheme name="Marketing 2e">
      <a:majorFont>
        <a:latin typeface="Lucida Sans"/>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version I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version I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version I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version I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version I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version I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version I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TotalTime>
  <Words>2469</Words>
  <Application>Microsoft Office PowerPoint</Application>
  <PresentationFormat>Custom</PresentationFormat>
  <Paragraphs>191</Paragraphs>
  <Slides>42</Slides>
  <Notes>42</Notes>
  <HiddenSlides>0</HiddenSlides>
  <MMClips>0</MMClips>
  <ScaleCrop>false</ScaleCrop>
  <HeadingPairs>
    <vt:vector size="6" baseType="variant">
      <vt:variant>
        <vt:lpstr>Fonts Used</vt:lpstr>
      </vt:variant>
      <vt:variant>
        <vt:i4>9</vt:i4>
      </vt:variant>
      <vt:variant>
        <vt:lpstr>Design Template</vt:lpstr>
      </vt:variant>
      <vt:variant>
        <vt:i4>3</vt:i4>
      </vt:variant>
      <vt:variant>
        <vt:lpstr>Slide Titles</vt:lpstr>
      </vt:variant>
      <vt:variant>
        <vt:i4>42</vt:i4>
      </vt:variant>
    </vt:vector>
  </HeadingPairs>
  <TitlesOfParts>
    <vt:vector size="54" baseType="lpstr">
      <vt:lpstr>Arial</vt:lpstr>
      <vt:lpstr>DejaVu Sans</vt:lpstr>
      <vt:lpstr>Lucida Sans</vt:lpstr>
      <vt:lpstr>Wingdings</vt:lpstr>
      <vt:lpstr>Candara</vt:lpstr>
      <vt:lpstr>Symbol</vt:lpstr>
      <vt:lpstr>Times New Roman</vt:lpstr>
      <vt:lpstr>Tahoma</vt:lpstr>
      <vt:lpstr>Calibri</vt:lpstr>
      <vt:lpstr>Marketing 2e</vt:lpstr>
      <vt:lpstr>Marketing 2e</vt:lpstr>
      <vt:lpstr>Marketing 2e</vt:lpstr>
      <vt:lpstr>Slide 1</vt:lpstr>
      <vt:lpstr>Learning Objectives</vt:lpstr>
      <vt:lpstr>Enterprise Rent-A-Car</vt:lpstr>
      <vt:lpstr>Service</vt:lpstr>
      <vt:lpstr>The Service Product Continuum</vt:lpstr>
      <vt:lpstr>Offering a service with your products</vt:lpstr>
      <vt:lpstr>Economic Importance of Service</vt:lpstr>
      <vt:lpstr>Services Marketing Differs from Product Marketing</vt:lpstr>
      <vt:lpstr>Intangible</vt:lpstr>
      <vt:lpstr>Inseparable Production and Consumption</vt:lpstr>
      <vt:lpstr>Variable</vt:lpstr>
      <vt:lpstr>Perishable</vt:lpstr>
      <vt:lpstr>Check Yourself</vt:lpstr>
      <vt:lpstr>Providing Great Service:  The Gaps Model</vt:lpstr>
      <vt:lpstr>The Knowledge Gap:  Knowing What Customers Want</vt:lpstr>
      <vt:lpstr>Filling the Knowledge Gap</vt:lpstr>
      <vt:lpstr>Understanding Customer Expectations</vt:lpstr>
      <vt:lpstr>Evaluating Service Quality</vt:lpstr>
      <vt:lpstr>Marketing Research:  Understanding Customers</vt:lpstr>
      <vt:lpstr>Zone of Tolerance</vt:lpstr>
      <vt:lpstr>Customer Evaluation  of Service Quality</vt:lpstr>
      <vt:lpstr>The Standards Gap:  Setting Service Standards</vt:lpstr>
      <vt:lpstr>The Delivery Gap:  Delivering Service Quality</vt:lpstr>
      <vt:lpstr>Empowering Service Providers</vt:lpstr>
      <vt:lpstr>Providing Support and Incentives</vt:lpstr>
      <vt:lpstr>Use of Technology</vt:lpstr>
      <vt:lpstr>The Communications Gap: Communicating the Service Promise</vt:lpstr>
      <vt:lpstr>Check Yourself</vt:lpstr>
      <vt:lpstr>Service Recovery</vt:lpstr>
      <vt:lpstr>Listening to the Customer</vt:lpstr>
      <vt:lpstr>Finding a Fair Solution</vt:lpstr>
      <vt:lpstr>Resolving Problems Quickly</vt:lpstr>
      <vt:lpstr>The CREST Method of  Resolving Service Failures</vt:lpstr>
      <vt:lpstr>Check Yourself</vt:lpstr>
      <vt:lpstr>Glossary</vt:lpstr>
      <vt:lpstr>Glossary</vt:lpstr>
      <vt:lpstr>Glossary</vt:lpstr>
      <vt:lpstr>Glossary</vt:lpstr>
      <vt:lpstr>Glossary</vt:lpstr>
      <vt:lpstr>Glossary</vt:lpstr>
      <vt:lpstr>Glossary</vt:lpstr>
      <vt:lpstr>Glossary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Leroy Robinson, Jr., Ph.D.; utter</dc:creator>
  <cp:lastModifiedBy>gabriela_gonzalez</cp:lastModifiedBy>
  <cp:revision>117</cp:revision>
  <dcterms:created xsi:type="dcterms:W3CDTF">2008-10-17T22:26:29Z</dcterms:created>
  <dcterms:modified xsi:type="dcterms:W3CDTF">2009-03-10T20:20:09Z</dcterms:modified>
</cp:coreProperties>
</file>